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675" r:id="rId3"/>
    <p:sldMasterId id="2147483687" r:id="rId4"/>
    <p:sldMasterId id="2147483699" r:id="rId5"/>
  </p:sldMasterIdLst>
  <p:notesMasterIdLst>
    <p:notesMasterId r:id="rId58"/>
  </p:notesMasterIdLst>
  <p:handoutMasterIdLst>
    <p:handoutMasterId r:id="rId59"/>
  </p:handoutMasterIdLst>
  <p:sldIdLst>
    <p:sldId id="591" r:id="rId6"/>
    <p:sldId id="595" r:id="rId7"/>
    <p:sldId id="596" r:id="rId8"/>
    <p:sldId id="652" r:id="rId9"/>
    <p:sldId id="648" r:id="rId10"/>
    <p:sldId id="649" r:id="rId11"/>
    <p:sldId id="650" r:id="rId12"/>
    <p:sldId id="651" r:id="rId13"/>
    <p:sldId id="646" r:id="rId14"/>
    <p:sldId id="535" r:id="rId15"/>
    <p:sldId id="599" r:id="rId16"/>
    <p:sldId id="624" r:id="rId17"/>
    <p:sldId id="616" r:id="rId18"/>
    <p:sldId id="601" r:id="rId19"/>
    <p:sldId id="625" r:id="rId20"/>
    <p:sldId id="611" r:id="rId21"/>
    <p:sldId id="621" r:id="rId22"/>
    <p:sldId id="612" r:id="rId23"/>
    <p:sldId id="626" r:id="rId24"/>
    <p:sldId id="607" r:id="rId25"/>
    <p:sldId id="608" r:id="rId26"/>
    <p:sldId id="653" r:id="rId27"/>
    <p:sldId id="658" r:id="rId28"/>
    <p:sldId id="659" r:id="rId29"/>
    <p:sldId id="657" r:id="rId30"/>
    <p:sldId id="627" r:id="rId31"/>
    <p:sldId id="654" r:id="rId32"/>
    <p:sldId id="550" r:id="rId33"/>
    <p:sldId id="629" r:id="rId34"/>
    <p:sldId id="630" r:id="rId35"/>
    <p:sldId id="631" r:id="rId36"/>
    <p:sldId id="656" r:id="rId37"/>
    <p:sldId id="628" r:id="rId38"/>
    <p:sldId id="613" r:id="rId39"/>
    <p:sldId id="372" r:id="rId40"/>
    <p:sldId id="655" r:id="rId41"/>
    <p:sldId id="533" r:id="rId42"/>
    <p:sldId id="617" r:id="rId43"/>
    <p:sldId id="632" r:id="rId44"/>
    <p:sldId id="633" r:id="rId45"/>
    <p:sldId id="634" r:id="rId46"/>
    <p:sldId id="635" r:id="rId47"/>
    <p:sldId id="636" r:id="rId48"/>
    <p:sldId id="638" r:id="rId49"/>
    <p:sldId id="637" r:id="rId50"/>
    <p:sldId id="639" r:id="rId51"/>
    <p:sldId id="623" r:id="rId52"/>
    <p:sldId id="640" r:id="rId53"/>
    <p:sldId id="641" r:id="rId54"/>
    <p:sldId id="642" r:id="rId55"/>
    <p:sldId id="643" r:id="rId56"/>
    <p:sldId id="644" r:id="rId5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C00000"/>
    <a:srgbClr val="0000FF"/>
    <a:srgbClr val="FF0000"/>
    <a:srgbClr val="66FFFF"/>
    <a:srgbClr val="663D63"/>
    <a:srgbClr val="FF4E7C"/>
    <a:srgbClr val="FF6600"/>
    <a:srgbClr val="8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 autoAdjust="0"/>
    <p:restoredTop sz="93010" autoAdjust="0"/>
  </p:normalViewPr>
  <p:slideViewPr>
    <p:cSldViewPr>
      <p:cViewPr varScale="1">
        <p:scale>
          <a:sx n="60" d="100"/>
          <a:sy n="60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746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01_intro_2\Book1.xlsx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other\MC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other\MC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02_net_2\part-par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02_net_2\part-par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3_mot\moreapps-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loud\Dropbox\writeup\paper\micro2014-cpugpu\results\03_mot\stall_mc-net.xlsx" TargetMode="External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loud\Dropbox\writeup\paper\micro2014-cpugpu\results\03_mot\stall_mc-net.xlsx" TargetMode="External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zoplek\Dropbox\writeup\paper\isca2014-cpugpu\results\03_mot\moreapps-result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zoplek\Dropbox\writeup\paper\isca2014-cpugpu\results\03_mot\moreapps-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k5019\Dropbox\writeup\paper\micro2014-cpugpu\results\results\GPU-SU.xlsm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ik5019\Dropbox\writeup\paper\micro2014-cpugpu\results\results\CPU-WS.xlsx" TargetMode="External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loud\Dropbox\writeup\paper\micro2014-cpugpu\results\results\GPU-SU.xlsm" TargetMode="External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loud\Dropbox\writeup\paper\micro2014-cpugpu\results\results\CPU-WS.xlsx" TargetMode="External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oik5019\Dropbox\writeup\paper\micro2014-cpugpu\results\results\GPU-SU.xlsm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Cloud\Dropbox\writeup\paper\micro2014-cpugpu\results\results\auxiliary_metric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Cloud\Dropbox\writeup\paper\micro2014-cpugpu\results\results\auxiliary_metric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\Dropbox\writeup\Presentations\micro2014\results\GPU-SU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\Dropbox\writeup\Presentations\micro2014\results\CPU-W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oplek\Dropbox\writeup\paper\micro2014-cpugpu\results\01_intro_2\Book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61769643659404"/>
          <c:y val="0.18416129801956574"/>
          <c:w val="0.77345392636731214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GPU!$B$6</c:f>
              <c:strCache>
                <c:ptCount val="1"/>
                <c:pt idx="0">
                  <c:v>noCPU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GPU!$C$6</c:f>
              <c:strCache>
                <c:ptCount val="1"/>
                <c:pt idx="0">
                  <c:v>mcf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GPU!$C$7:$C$9</c:f>
              <c:numCache>
                <c:formatCode>General</c:formatCode>
                <c:ptCount val="3"/>
                <c:pt idx="0">
                  <c:v>0.92533367456265547</c:v>
                </c:pt>
                <c:pt idx="1">
                  <c:v>0.99516545720464777</c:v>
                </c:pt>
                <c:pt idx="2">
                  <c:v>0.8050779002021764</c:v>
                </c:pt>
              </c:numCache>
            </c:numRef>
          </c:val>
        </c:ser>
        <c:ser>
          <c:idx val="2"/>
          <c:order val="2"/>
          <c:tx>
            <c:strRef>
              <c:f>GPU!$D$6</c:f>
              <c:strCache>
                <c:ptCount val="1"/>
                <c:pt idx="0">
                  <c:v>omnetpp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GPU!$D$7:$D$9</c:f>
              <c:numCache>
                <c:formatCode>General</c:formatCode>
                <c:ptCount val="3"/>
                <c:pt idx="0">
                  <c:v>0.94199896763671231</c:v>
                </c:pt>
                <c:pt idx="1">
                  <c:v>1.0000505407347806</c:v>
                </c:pt>
                <c:pt idx="2">
                  <c:v>0.90604345427621413</c:v>
                </c:pt>
              </c:numCache>
            </c:numRef>
          </c:val>
        </c:ser>
        <c:ser>
          <c:idx val="3"/>
          <c:order val="3"/>
          <c:tx>
            <c:strRef>
              <c:f>GPU!$E$6</c:f>
              <c:strCache>
                <c:ptCount val="1"/>
                <c:pt idx="0">
                  <c:v>perlbench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GPU!$E$7:$E$9</c:f>
              <c:numCache>
                <c:formatCode>General</c:formatCode>
                <c:ptCount val="3"/>
                <c:pt idx="0">
                  <c:v>0.99858158489452986</c:v>
                </c:pt>
                <c:pt idx="1">
                  <c:v>0.99922980968258313</c:v>
                </c:pt>
                <c:pt idx="2">
                  <c:v>0.99130433728724165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60192"/>
        <c:axId val="150060752"/>
      </c:barChart>
      <c:catAx>
        <c:axId val="1500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060752"/>
        <c:crosses val="autoZero"/>
        <c:auto val="1"/>
        <c:lblAlgn val="ctr"/>
        <c:lblOffset val="100"/>
        <c:noMultiLvlLbl val="0"/>
      </c:catAx>
      <c:valAx>
        <c:axId val="15006075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/>
                  <a:t>Normalized GPU IPC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0601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GPU!$C$2</c:f>
              <c:strCache>
                <c:ptCount val="1"/>
                <c:pt idx="0">
                  <c:v>1G3C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GPU!$A$3:$A$5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GPU!$C$3:$C$5</c:f>
              <c:numCache>
                <c:formatCode>General</c:formatCode>
                <c:ptCount val="3"/>
                <c:pt idx="0">
                  <c:v>4.8610669549182937E-2</c:v>
                </c:pt>
                <c:pt idx="1">
                  <c:v>0.12925757553916295</c:v>
                </c:pt>
                <c:pt idx="2">
                  <c:v>0.28093581043326127</c:v>
                </c:pt>
              </c:numCache>
            </c:numRef>
          </c:val>
        </c:ser>
        <c:ser>
          <c:idx val="1"/>
          <c:order val="1"/>
          <c:tx>
            <c:strRef>
              <c:f>GPU!$D$2</c:f>
              <c:strCache>
                <c:ptCount val="1"/>
                <c:pt idx="0">
                  <c:v>2G2C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GPU!$A$3:$A$5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GPU!$D$3:$D$5</c:f>
              <c:numCache>
                <c:formatCode>General</c:formatCode>
                <c:ptCount val="3"/>
                <c:pt idx="0">
                  <c:v>0.14560946143574743</c:v>
                </c:pt>
                <c:pt idx="1">
                  <c:v>0.38130290231312275</c:v>
                </c:pt>
                <c:pt idx="2">
                  <c:v>0.48591955462555125</c:v>
                </c:pt>
              </c:numCache>
            </c:numRef>
          </c:val>
        </c:ser>
        <c:ser>
          <c:idx val="2"/>
          <c:order val="2"/>
          <c:tx>
            <c:strRef>
              <c:f>GPU!$E$2</c:f>
              <c:strCache>
                <c:ptCount val="1"/>
                <c:pt idx="0">
                  <c:v>3G1C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GPU!$A$3:$A$5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GPU!$E$3:$E$5</c:f>
              <c:numCache>
                <c:formatCode>General</c:formatCode>
                <c:ptCount val="3"/>
                <c:pt idx="0">
                  <c:v>0.34271564118324471</c:v>
                </c:pt>
                <c:pt idx="1">
                  <c:v>0.9114353522103158</c:v>
                </c:pt>
                <c:pt idx="2">
                  <c:v>0.85040674844025166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89984"/>
        <c:axId val="152690544"/>
      </c:barChart>
      <c:catAx>
        <c:axId val="15268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690544"/>
        <c:crosses val="autoZero"/>
        <c:auto val="1"/>
        <c:lblAlgn val="ctr"/>
        <c:lblOffset val="100"/>
        <c:noMultiLvlLbl val="0"/>
      </c:catAx>
      <c:valAx>
        <c:axId val="152690544"/>
        <c:scaling>
          <c:orientation val="minMax"/>
          <c:max val="1.2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dirty="0" smtClean="0"/>
                  <a:t>Normalized GPU IPC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68998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cpu!$J$1</c:f>
              <c:strCache>
                <c:ptCount val="1"/>
                <c:pt idx="0">
                  <c:v>1G7C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cpu!$J$2:$J$4</c:f>
              <c:numCache>
                <c:formatCode>General</c:formatCode>
                <c:ptCount val="3"/>
                <c:pt idx="0">
                  <c:v>0.78625598135635189</c:v>
                </c:pt>
                <c:pt idx="1">
                  <c:v>0.7658071246798529</c:v>
                </c:pt>
                <c:pt idx="2">
                  <c:v>1.2521590243759024</c:v>
                </c:pt>
              </c:numCache>
            </c:numRef>
          </c:val>
        </c:ser>
        <c:ser>
          <c:idx val="1"/>
          <c:order val="1"/>
          <c:tx>
            <c:strRef>
              <c:f>cpu!$K$1</c:f>
              <c:strCache>
                <c:ptCount val="1"/>
                <c:pt idx="0">
                  <c:v>2G6C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cpu!$K$2:$K$4</c:f>
              <c:numCache>
                <c:formatCode>General</c:formatCode>
                <c:ptCount val="3"/>
                <c:pt idx="0">
                  <c:v>0.94802503744604061</c:v>
                </c:pt>
                <c:pt idx="1">
                  <c:v>0.97612964581591422</c:v>
                </c:pt>
                <c:pt idx="2">
                  <c:v>1.366314200208167</c:v>
                </c:pt>
              </c:numCache>
            </c:numRef>
          </c:val>
        </c:ser>
        <c:ser>
          <c:idx val="2"/>
          <c:order val="2"/>
          <c:tx>
            <c:strRef>
              <c:f>cpu!$L$1</c:f>
              <c:strCache>
                <c:ptCount val="1"/>
                <c:pt idx="0">
                  <c:v>4G4C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cpu!$L$2:$L$4</c:f>
              <c:numCache>
                <c:formatCode>General</c:formatCode>
                <c:ptCount val="3"/>
                <c:pt idx="0">
                  <c:v>1.1715561745977052</c:v>
                </c:pt>
                <c:pt idx="1">
                  <c:v>1.1552898288756797</c:v>
                </c:pt>
                <c:pt idx="2">
                  <c:v>1.7564887256028541</c:v>
                </c:pt>
              </c:numCache>
            </c:numRef>
          </c:val>
        </c:ser>
        <c:ser>
          <c:idx val="3"/>
          <c:order val="3"/>
          <c:tx>
            <c:strRef>
              <c:f>cpu!$M$1</c:f>
              <c:strCache>
                <c:ptCount val="1"/>
                <c:pt idx="0">
                  <c:v>6G2C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cpu!$M$2:$M$4</c:f>
              <c:numCache>
                <c:formatCode>General</c:formatCode>
                <c:ptCount val="3"/>
                <c:pt idx="0">
                  <c:v>0.9362131352398454</c:v>
                </c:pt>
                <c:pt idx="1">
                  <c:v>0.83986386419776005</c:v>
                </c:pt>
                <c:pt idx="2">
                  <c:v>1.3971927215413393</c:v>
                </c:pt>
              </c:numCache>
            </c:numRef>
          </c:val>
        </c:ser>
        <c:ser>
          <c:idx val="4"/>
          <c:order val="4"/>
          <c:tx>
            <c:strRef>
              <c:f>cpu!$N$1</c:f>
              <c:strCache>
                <c:ptCount val="1"/>
                <c:pt idx="0">
                  <c:v>7G1C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cpu!$I$2:$I$4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cpu!$N$2:$N$4</c:f>
              <c:numCache>
                <c:formatCode>General</c:formatCode>
                <c:ptCount val="3"/>
                <c:pt idx="0">
                  <c:v>0.24411043987441711</c:v>
                </c:pt>
                <c:pt idx="1">
                  <c:v>0.25631859654984185</c:v>
                </c:pt>
                <c:pt idx="2">
                  <c:v>0.73653646131181061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61088"/>
        <c:axId val="152761648"/>
      </c:barChart>
      <c:catAx>
        <c:axId val="1527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61648"/>
        <c:crosses val="autoZero"/>
        <c:auto val="1"/>
        <c:lblAlgn val="ctr"/>
        <c:lblOffset val="100"/>
        <c:noMultiLvlLbl val="0"/>
      </c:catAx>
      <c:valAx>
        <c:axId val="152761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Normalized CPU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7610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gpu!$J$1</c:f>
              <c:strCache>
                <c:ptCount val="1"/>
                <c:pt idx="0">
                  <c:v>1G7C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gpu!$J$2:$J$4</c:f>
              <c:numCache>
                <c:formatCode>General</c:formatCode>
                <c:ptCount val="3"/>
                <c:pt idx="0">
                  <c:v>0.15957958718500695</c:v>
                </c:pt>
                <c:pt idx="1">
                  <c:v>0.17550515161674307</c:v>
                </c:pt>
                <c:pt idx="2">
                  <c:v>0.47823782203704107</c:v>
                </c:pt>
              </c:numCache>
            </c:numRef>
          </c:val>
        </c:ser>
        <c:ser>
          <c:idx val="1"/>
          <c:order val="1"/>
          <c:tx>
            <c:strRef>
              <c:f>gpu!$K$1</c:f>
              <c:strCache>
                <c:ptCount val="1"/>
                <c:pt idx="0">
                  <c:v>2G6C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gpu!$K$2:$K$4</c:f>
              <c:numCache>
                <c:formatCode>General</c:formatCode>
                <c:ptCount val="3"/>
                <c:pt idx="0">
                  <c:v>0.28635730484533828</c:v>
                </c:pt>
                <c:pt idx="1">
                  <c:v>0.31993229807847617</c:v>
                </c:pt>
                <c:pt idx="2">
                  <c:v>0.609555492535794</c:v>
                </c:pt>
              </c:numCache>
            </c:numRef>
          </c:val>
        </c:ser>
        <c:ser>
          <c:idx val="2"/>
          <c:order val="2"/>
          <c:tx>
            <c:strRef>
              <c:f>gpu!$L$1</c:f>
              <c:strCache>
                <c:ptCount val="1"/>
                <c:pt idx="0">
                  <c:v>4G4C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gpu!$L$2:$L$4</c:f>
              <c:numCache>
                <c:formatCode>General</c:formatCode>
                <c:ptCount val="3"/>
                <c:pt idx="0">
                  <c:v>0.54374848906949702</c:v>
                </c:pt>
                <c:pt idx="1">
                  <c:v>0.56465004160112064</c:v>
                </c:pt>
                <c:pt idx="2">
                  <c:v>0.71575881852490131</c:v>
                </c:pt>
              </c:numCache>
            </c:numRef>
          </c:val>
        </c:ser>
        <c:ser>
          <c:idx val="3"/>
          <c:order val="3"/>
          <c:tx>
            <c:strRef>
              <c:f>gpu!$M$1</c:f>
              <c:strCache>
                <c:ptCount val="1"/>
                <c:pt idx="0">
                  <c:v>6G2C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gpu!$M$2:$M$4</c:f>
              <c:numCache>
                <c:formatCode>General</c:formatCode>
                <c:ptCount val="3"/>
                <c:pt idx="0">
                  <c:v>0.77530707863745729</c:v>
                </c:pt>
                <c:pt idx="1">
                  <c:v>0.81317092834970461</c:v>
                </c:pt>
                <c:pt idx="2">
                  <c:v>0.91265533765261087</c:v>
                </c:pt>
              </c:numCache>
            </c:numRef>
          </c:val>
        </c:ser>
        <c:ser>
          <c:idx val="4"/>
          <c:order val="4"/>
          <c:tx>
            <c:strRef>
              <c:f>gpu!$N$1</c:f>
              <c:strCache>
                <c:ptCount val="1"/>
                <c:pt idx="0">
                  <c:v>7G1C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gpu!$I$2:$I$4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gpu!$N$2:$N$4</c:f>
              <c:numCache>
                <c:formatCode>General</c:formatCode>
                <c:ptCount val="3"/>
                <c:pt idx="0">
                  <c:v>0.94948829820299996</c:v>
                </c:pt>
                <c:pt idx="1">
                  <c:v>0.96985717174815644</c:v>
                </c:pt>
                <c:pt idx="2">
                  <c:v>0.99347745468030813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5568"/>
        <c:axId val="152566128"/>
      </c:barChart>
      <c:catAx>
        <c:axId val="1525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66128"/>
        <c:crosses val="autoZero"/>
        <c:auto val="1"/>
        <c:lblAlgn val="ctr"/>
        <c:lblOffset val="100"/>
        <c:noMultiLvlLbl val="0"/>
      </c:catAx>
      <c:valAx>
        <c:axId val="15256612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Normalized GPU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6556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cpu!$B$7</c:f>
              <c:strCache>
                <c:ptCount val="1"/>
                <c:pt idx="0">
                  <c:v>3G1C-7G1C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cpu!$A$8:$A$10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cpu!$B$8:$B$10</c:f>
              <c:numCache>
                <c:formatCode>General</c:formatCode>
                <c:ptCount val="3"/>
                <c:pt idx="0">
                  <c:v>0.15533474494930005</c:v>
                </c:pt>
                <c:pt idx="1">
                  <c:v>0.15421252171322608</c:v>
                </c:pt>
                <c:pt idx="2">
                  <c:v>0.41234972340609377</c:v>
                </c:pt>
              </c:numCache>
            </c:numRef>
          </c:val>
        </c:ser>
        <c:ser>
          <c:idx val="1"/>
          <c:order val="1"/>
          <c:tx>
            <c:strRef>
              <c:f>cpu!$C$7</c:f>
              <c:strCache>
                <c:ptCount val="1"/>
                <c:pt idx="0">
                  <c:v>3G1C-4G4C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cpu!$A$8:$A$10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cpu!$C$8:$C$10</c:f>
              <c:numCache>
                <c:formatCode>General</c:formatCode>
                <c:ptCount val="3"/>
                <c:pt idx="0">
                  <c:v>0.55115055209066166</c:v>
                </c:pt>
                <c:pt idx="1">
                  <c:v>0.54716873877302286</c:v>
                </c:pt>
                <c:pt idx="2">
                  <c:v>1.4589771923414914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8928"/>
        <c:axId val="152569488"/>
      </c:barChart>
      <c:catAx>
        <c:axId val="15256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69488"/>
        <c:crosses val="autoZero"/>
        <c:auto val="1"/>
        <c:lblAlgn val="ctr"/>
        <c:lblOffset val="100"/>
        <c:noMultiLvlLbl val="0"/>
      </c:catAx>
      <c:valAx>
        <c:axId val="152569488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Normalized CPU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68928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gpu!$B$7</c:f>
              <c:strCache>
                <c:ptCount val="1"/>
                <c:pt idx="0">
                  <c:v>3G1C-7G1C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gpu!$A$8:$A$10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gpu!$B$8:$B$10</c:f>
              <c:numCache>
                <c:formatCode>General</c:formatCode>
                <c:ptCount val="3"/>
                <c:pt idx="0">
                  <c:v>0.76259338989489678</c:v>
                </c:pt>
                <c:pt idx="1">
                  <c:v>0.7901457600110755</c:v>
                </c:pt>
                <c:pt idx="2">
                  <c:v>0.98392268929560889</c:v>
                </c:pt>
              </c:numCache>
            </c:numRef>
          </c:val>
        </c:ser>
        <c:ser>
          <c:idx val="1"/>
          <c:order val="1"/>
          <c:tx>
            <c:strRef>
              <c:f>gpu!$C$7</c:f>
              <c:strCache>
                <c:ptCount val="1"/>
                <c:pt idx="0">
                  <c:v>3G1C-4G4C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gpu!$A$8:$A$10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gpu!$C$8:$C$10</c:f>
              <c:numCache>
                <c:formatCode>General</c:formatCode>
                <c:ptCount val="3"/>
                <c:pt idx="0">
                  <c:v>0.46161603370670107</c:v>
                </c:pt>
                <c:pt idx="1">
                  <c:v>0.49063397936095793</c:v>
                </c:pt>
                <c:pt idx="2">
                  <c:v>0.70651672811093424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72288"/>
        <c:axId val="152572848"/>
      </c:barChart>
      <c:catAx>
        <c:axId val="15257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72848"/>
        <c:crosses val="autoZero"/>
        <c:auto val="1"/>
        <c:lblAlgn val="ctr"/>
        <c:lblOffset val="100"/>
        <c:noMultiLvlLbl val="0"/>
      </c:catAx>
      <c:valAx>
        <c:axId val="152572848"/>
        <c:scaling>
          <c:orientation val="minMax"/>
          <c:max val="1.2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Normalized GPU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57228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'GPU-omnetpp'!$B$50</c:f>
              <c:strCache>
                <c:ptCount val="1"/>
                <c:pt idx="0">
                  <c:v>4 warps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'GPU-omnetpp'!$B$51:$B$58</c:f>
              <c:numCache>
                <c:formatCode>General</c:formatCode>
                <c:ptCount val="8"/>
                <c:pt idx="0">
                  <c:v>1.15730141088574</c:v>
                </c:pt>
                <c:pt idx="1">
                  <c:v>0.53686306368835468</c:v>
                </c:pt>
                <c:pt idx="2">
                  <c:v>0.62840916384009404</c:v>
                </c:pt>
                <c:pt idx="3">
                  <c:v>0.92857450197693225</c:v>
                </c:pt>
                <c:pt idx="4">
                  <c:v>0.99100441380714499</c:v>
                </c:pt>
                <c:pt idx="5">
                  <c:v>1.0591844384590925</c:v>
                </c:pt>
                <c:pt idx="7">
                  <c:v>0.81652752016162444</c:v>
                </c:pt>
              </c:numCache>
            </c:numRef>
          </c:val>
        </c:ser>
        <c:ser>
          <c:idx val="1"/>
          <c:order val="1"/>
          <c:tx>
            <c:strRef>
              <c:f>'GPU-omnetpp'!$C$50</c:f>
              <c:strCache>
                <c:ptCount val="1"/>
                <c:pt idx="0">
                  <c:v>6 warps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'GPU-omnetpp'!$C$51:$C$58</c:f>
              <c:numCache>
                <c:formatCode>General</c:formatCode>
                <c:ptCount val="8"/>
                <c:pt idx="0">
                  <c:v>1.1338087740421723</c:v>
                </c:pt>
                <c:pt idx="1">
                  <c:v>0.71639909998778617</c:v>
                </c:pt>
                <c:pt idx="2">
                  <c:v>0.8570350589548007</c:v>
                </c:pt>
                <c:pt idx="3">
                  <c:v>0.99102817198140225</c:v>
                </c:pt>
                <c:pt idx="4">
                  <c:v>0.99892745213527911</c:v>
                </c:pt>
                <c:pt idx="5">
                  <c:v>1.1041521449344336</c:v>
                </c:pt>
                <c:pt idx="7">
                  <c:v>0.94332720095035028</c:v>
                </c:pt>
              </c:numCache>
            </c:numRef>
          </c:val>
        </c:ser>
        <c:ser>
          <c:idx val="2"/>
          <c:order val="2"/>
          <c:tx>
            <c:strRef>
              <c:f>'GPU-omnetpp'!$D$50</c:f>
              <c:strCache>
                <c:ptCount val="1"/>
                <c:pt idx="0">
                  <c:v>8 warps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'GPU-omnetpp'!$D$51:$D$58</c:f>
              <c:numCache>
                <c:formatCode>General</c:formatCode>
                <c:ptCount val="8"/>
                <c:pt idx="0">
                  <c:v>1.0857290605415086</c:v>
                </c:pt>
                <c:pt idx="1">
                  <c:v>0.824603407465894</c:v>
                </c:pt>
                <c:pt idx="2">
                  <c:v>0.97363229020765962</c:v>
                </c:pt>
                <c:pt idx="3">
                  <c:v>1.0124800328169641</c:v>
                </c:pt>
                <c:pt idx="4">
                  <c:v>1.0074758404048776</c:v>
                </c:pt>
                <c:pt idx="5">
                  <c:v>1.0833893143917299</c:v>
                </c:pt>
                <c:pt idx="7">
                  <c:v>0.9894281692950978</c:v>
                </c:pt>
              </c:numCache>
            </c:numRef>
          </c:val>
        </c:ser>
        <c:ser>
          <c:idx val="3"/>
          <c:order val="3"/>
          <c:tx>
            <c:strRef>
              <c:f>'GPU-omnetpp'!$E$50</c:f>
              <c:strCache>
                <c:ptCount val="1"/>
                <c:pt idx="0">
                  <c:v>16 warps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'GPU-omnetpp'!$E$51:$E$58</c:f>
              <c:numCache>
                <c:formatCode>General</c:formatCode>
                <c:ptCount val="8"/>
                <c:pt idx="0">
                  <c:v>1</c:v>
                </c:pt>
                <c:pt idx="1">
                  <c:v>0.99265167638173768</c:v>
                </c:pt>
                <c:pt idx="2">
                  <c:v>1</c:v>
                </c:pt>
                <c:pt idx="3">
                  <c:v>1.0172596720310068</c:v>
                </c:pt>
                <c:pt idx="4">
                  <c:v>0.99723173578237834</c:v>
                </c:pt>
                <c:pt idx="5">
                  <c:v>1.0030714121757223</c:v>
                </c:pt>
                <c:pt idx="7">
                  <c:v>1.0016443941947262</c:v>
                </c:pt>
              </c:numCache>
            </c:numRef>
          </c:val>
        </c:ser>
        <c:ser>
          <c:idx val="4"/>
          <c:order val="4"/>
          <c:tx>
            <c:strRef>
              <c:f>'GPU-omnetpp'!$F$50</c:f>
              <c:strCache>
                <c:ptCount val="1"/>
                <c:pt idx="0">
                  <c:v>24 warps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'GPU-omnetpp'!$F$51:$F$58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</c:ser>
        <c:ser>
          <c:idx val="5"/>
          <c:order val="5"/>
          <c:tx>
            <c:strRef>
              <c:f>'GPU-omnetpp'!$G$50</c:f>
              <c:strCache>
                <c:ptCount val="1"/>
                <c:pt idx="0">
                  <c:v>48 warps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'GPU-omnetpp'!$A$51:$A$58</c:f>
              <c:strCache>
                <c:ptCount val="8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  <c:pt idx="7">
                  <c:v>HMEAN</c:v>
                </c:pt>
              </c:strCache>
            </c:strRef>
          </c:cat>
          <c:val>
            <c:numRef>
              <c:f>'GPU-omnetpp'!$G$51:$G$58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48336"/>
        <c:axId val="152948896"/>
      </c:barChart>
      <c:catAx>
        <c:axId val="15294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48896"/>
        <c:crosses val="autoZero"/>
        <c:auto val="1"/>
        <c:lblAlgn val="ctr"/>
        <c:lblOffset val="100"/>
        <c:noMultiLvlLbl val="0"/>
      </c:catAx>
      <c:valAx>
        <c:axId val="152948896"/>
        <c:scaling>
          <c:orientation val="minMax"/>
          <c:max val="1.25"/>
          <c:min val="0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/>
                  <a:t>Normalized </a:t>
                </a:r>
                <a:endParaRPr lang="en-US"/>
              </a:p>
              <a:p>
                <a:pPr>
                  <a:defRPr/>
                </a:pPr>
                <a:r>
                  <a:rPr lang="tr-TR"/>
                  <a:t>GPU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1595581802274716E-2"/>
              <c:y val="0.39163081887491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4833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6196702755905509"/>
          <c:y val="0.13852830896137983"/>
          <c:w val="0.8125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00060929883764"/>
          <c:y val="0.20699467734131"/>
          <c:w val="0.80394356955380575"/>
          <c:h val="0.609950732415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motivation!$B$2</c:f>
              <c:strCache>
                <c:ptCount val="1"/>
                <c:pt idx="0">
                  <c:v>4 warps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motivation!$B$3:$B$8</c:f>
              <c:numCache>
                <c:formatCode>General</c:formatCode>
                <c:ptCount val="6"/>
                <c:pt idx="0">
                  <c:v>1.8988558777016342</c:v>
                </c:pt>
                <c:pt idx="1">
                  <c:v>0.23608433398838269</c:v>
                </c:pt>
                <c:pt idx="2">
                  <c:v>1.4094513692261078E-2</c:v>
                </c:pt>
                <c:pt idx="3">
                  <c:v>3.7492712341545484</c:v>
                </c:pt>
                <c:pt idx="4">
                  <c:v>4.9956739920401452</c:v>
                </c:pt>
                <c:pt idx="5">
                  <c:v>0.79902010583500727</c:v>
                </c:pt>
              </c:numCache>
            </c:numRef>
          </c:val>
        </c:ser>
        <c:ser>
          <c:idx val="1"/>
          <c:order val="1"/>
          <c:tx>
            <c:strRef>
              <c:f>motivation!$C$2</c:f>
              <c:strCache>
                <c:ptCount val="1"/>
                <c:pt idx="0">
                  <c:v>6 warps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motivation!$C$3:$C$8</c:f>
              <c:numCache>
                <c:formatCode>General</c:formatCode>
                <c:ptCount val="6"/>
                <c:pt idx="0">
                  <c:v>2.1827100019748951</c:v>
                </c:pt>
                <c:pt idx="1">
                  <c:v>0.32165807908296185</c:v>
                </c:pt>
                <c:pt idx="2">
                  <c:v>1.1491800713970787E-2</c:v>
                </c:pt>
                <c:pt idx="3">
                  <c:v>5.0074136261471356</c:v>
                </c:pt>
                <c:pt idx="4">
                  <c:v>4.9321476530340433</c:v>
                </c:pt>
                <c:pt idx="5">
                  <c:v>1.1598647267007471</c:v>
                </c:pt>
              </c:numCache>
            </c:numRef>
          </c:val>
        </c:ser>
        <c:ser>
          <c:idx val="2"/>
          <c:order val="2"/>
          <c:tx>
            <c:strRef>
              <c:f>motivation!$D$2</c:f>
              <c:strCache>
                <c:ptCount val="1"/>
                <c:pt idx="0">
                  <c:v>8 warps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motivation!$D$3:$D$8</c:f>
              <c:numCache>
                <c:formatCode>General</c:formatCode>
                <c:ptCount val="6"/>
                <c:pt idx="0">
                  <c:v>2.2198622863753399</c:v>
                </c:pt>
                <c:pt idx="1">
                  <c:v>0.39889048812803235</c:v>
                </c:pt>
                <c:pt idx="2">
                  <c:v>1.0547398685209413E-2</c:v>
                </c:pt>
                <c:pt idx="3">
                  <c:v>5.2308139033696754</c:v>
                </c:pt>
                <c:pt idx="4">
                  <c:v>4.9236614991984862</c:v>
                </c:pt>
                <c:pt idx="5">
                  <c:v>1.7372736811785039</c:v>
                </c:pt>
              </c:numCache>
            </c:numRef>
          </c:val>
        </c:ser>
        <c:ser>
          <c:idx val="3"/>
          <c:order val="3"/>
          <c:tx>
            <c:strRef>
              <c:f>motivation!$E$2</c:f>
              <c:strCache>
                <c:ptCount val="1"/>
                <c:pt idx="0">
                  <c:v>16 warps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motivation!$E$3:$E$8</c:f>
              <c:numCache>
                <c:formatCode>General</c:formatCode>
                <c:ptCount val="6"/>
                <c:pt idx="0">
                  <c:v>2.2884360305628353</c:v>
                </c:pt>
                <c:pt idx="1">
                  <c:v>0.57259680910767252</c:v>
                </c:pt>
                <c:pt idx="2">
                  <c:v>1.0430703199081699E-2</c:v>
                </c:pt>
                <c:pt idx="3">
                  <c:v>5.2781176857060732</c:v>
                </c:pt>
                <c:pt idx="4">
                  <c:v>4.5413554959520965</c:v>
                </c:pt>
                <c:pt idx="5">
                  <c:v>1.9227407677632036</c:v>
                </c:pt>
              </c:numCache>
            </c:numRef>
          </c:val>
        </c:ser>
        <c:ser>
          <c:idx val="4"/>
          <c:order val="4"/>
          <c:tx>
            <c:strRef>
              <c:f>motivation!$F$2</c:f>
              <c:strCache>
                <c:ptCount val="1"/>
                <c:pt idx="0">
                  <c:v>24 warps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motivation!$F$3:$F$8</c:f>
              <c:numCache>
                <c:formatCode>General</c:formatCode>
                <c:ptCount val="6"/>
                <c:pt idx="0">
                  <c:v>2.2884360305628353</c:v>
                </c:pt>
                <c:pt idx="1">
                  <c:v>0.63417368889505377</c:v>
                </c:pt>
                <c:pt idx="2">
                  <c:v>1.0430703199081699E-2</c:v>
                </c:pt>
                <c:pt idx="3">
                  <c:v>5.3099361977823909</c:v>
                </c:pt>
                <c:pt idx="4">
                  <c:v>4.5767916399076416</c:v>
                </c:pt>
                <c:pt idx="5">
                  <c:v>1.9770763163717129</c:v>
                </c:pt>
              </c:numCache>
            </c:numRef>
          </c:val>
        </c:ser>
        <c:ser>
          <c:idx val="5"/>
          <c:order val="5"/>
          <c:tx>
            <c:strRef>
              <c:f>motivation!$G$2</c:f>
              <c:strCache>
                <c:ptCount val="1"/>
                <c:pt idx="0">
                  <c:v>48 warps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motivation!$A$3:$A$8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motivation!$G$3:$G$8</c:f>
              <c:numCache>
                <c:formatCode>General</c:formatCode>
                <c:ptCount val="6"/>
                <c:pt idx="0">
                  <c:v>2.2884360305628353</c:v>
                </c:pt>
                <c:pt idx="1">
                  <c:v>0.63417368889505377</c:v>
                </c:pt>
                <c:pt idx="2">
                  <c:v>1.0430703199081699E-2</c:v>
                </c:pt>
                <c:pt idx="3">
                  <c:v>5.3099361977823909</c:v>
                </c:pt>
                <c:pt idx="4">
                  <c:v>4.5767916399076416</c:v>
                </c:pt>
                <c:pt idx="5">
                  <c:v>1.9770763163717129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53936"/>
        <c:axId val="152954496"/>
      </c:barChart>
      <c:catAx>
        <c:axId val="15295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954496"/>
        <c:crosses val="autoZero"/>
        <c:auto val="1"/>
        <c:lblAlgn val="ctr"/>
        <c:lblOffset val="100"/>
        <c:noMultiLvlLbl val="0"/>
      </c:catAx>
      <c:valAx>
        <c:axId val="152954496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tr-TR" sz="1800" b="1" i="0" baseline="0" dirty="0" smtClean="0">
                    <a:effectLst/>
                  </a:rPr>
                  <a:t>stall</a:t>
                </a:r>
                <a:r>
                  <a:rPr lang="tr-TR" sz="1800" b="1" i="0" baseline="-25000" dirty="0" smtClean="0">
                    <a:effectLst/>
                  </a:rPr>
                  <a:t>MC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578616352201259E-2"/>
              <c:y val="0.303821045096635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953936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826527875965969"/>
          <c:y val="2.3701227290722762E-3"/>
          <c:w val="0.87275473378327695"/>
          <c:h val="0.1995307404756223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00060929883764"/>
          <c:y val="0.20699467734131"/>
          <c:w val="0.80394356955380575"/>
          <c:h val="0.609950732415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motivation!$J$2</c:f>
              <c:strCache>
                <c:ptCount val="1"/>
                <c:pt idx="0">
                  <c:v>4 warps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motivation!$J$3:$J$8</c:f>
              <c:numCache>
                <c:formatCode>General</c:formatCode>
                <c:ptCount val="6"/>
                <c:pt idx="0">
                  <c:v>0.39320948866631522</c:v>
                </c:pt>
                <c:pt idx="1">
                  <c:v>1.8907576048750551E-3</c:v>
                </c:pt>
                <c:pt idx="2">
                  <c:v>7.2186060118481679E-2</c:v>
                </c:pt>
                <c:pt idx="3">
                  <c:v>1.9989006046674329E-3</c:v>
                </c:pt>
                <c:pt idx="4">
                  <c:v>1.1758566517652157E-2</c:v>
                </c:pt>
                <c:pt idx="5">
                  <c:v>1.3975863744217649</c:v>
                </c:pt>
              </c:numCache>
            </c:numRef>
          </c:val>
        </c:ser>
        <c:ser>
          <c:idx val="1"/>
          <c:order val="1"/>
          <c:tx>
            <c:strRef>
              <c:f>motivation!$K$2</c:f>
              <c:strCache>
                <c:ptCount val="1"/>
                <c:pt idx="0">
                  <c:v>6 warps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motivation!$K$3:$K$8</c:f>
              <c:numCache>
                <c:formatCode>General</c:formatCode>
                <c:ptCount val="6"/>
                <c:pt idx="0">
                  <c:v>0.4161103495233397</c:v>
                </c:pt>
                <c:pt idx="1">
                  <c:v>2.6465747533309623E-3</c:v>
                </c:pt>
                <c:pt idx="2">
                  <c:v>4.1871115472685641E-2</c:v>
                </c:pt>
                <c:pt idx="3">
                  <c:v>1.7678988655241952E-3</c:v>
                </c:pt>
                <c:pt idx="4">
                  <c:v>2.7296368814035937E-2</c:v>
                </c:pt>
                <c:pt idx="5">
                  <c:v>4.8197876523790795</c:v>
                </c:pt>
              </c:numCache>
            </c:numRef>
          </c:val>
        </c:ser>
        <c:ser>
          <c:idx val="2"/>
          <c:order val="2"/>
          <c:tx>
            <c:strRef>
              <c:f>motivation!$L$2</c:f>
              <c:strCache>
                <c:ptCount val="1"/>
                <c:pt idx="0">
                  <c:v>8 warps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motivation!$L$3:$L$8</c:f>
              <c:numCache>
                <c:formatCode>General</c:formatCode>
                <c:ptCount val="6"/>
                <c:pt idx="0">
                  <c:v>0.38245441064993807</c:v>
                </c:pt>
                <c:pt idx="1">
                  <c:v>2.2876533442632327E-3</c:v>
                </c:pt>
                <c:pt idx="2">
                  <c:v>4.3029510103212674E-2</c:v>
                </c:pt>
                <c:pt idx="3">
                  <c:v>1.6151937098186537E-3</c:v>
                </c:pt>
                <c:pt idx="4">
                  <c:v>6.942483571386017E-2</c:v>
                </c:pt>
                <c:pt idx="5">
                  <c:v>6.9540562505143608</c:v>
                </c:pt>
              </c:numCache>
            </c:numRef>
          </c:val>
        </c:ser>
        <c:ser>
          <c:idx val="3"/>
          <c:order val="3"/>
          <c:tx>
            <c:strRef>
              <c:f>motivation!$M$2</c:f>
              <c:strCache>
                <c:ptCount val="1"/>
                <c:pt idx="0">
                  <c:v>16 warps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motivation!$M$3:$M$8</c:f>
              <c:numCache>
                <c:formatCode>General</c:formatCode>
                <c:ptCount val="6"/>
                <c:pt idx="0">
                  <c:v>0.36973480530914116</c:v>
                </c:pt>
                <c:pt idx="1">
                  <c:v>3.7681391806301612E-3</c:v>
                </c:pt>
                <c:pt idx="2">
                  <c:v>5.1072183127880089E-2</c:v>
                </c:pt>
                <c:pt idx="3">
                  <c:v>1.4691322538405033E-3</c:v>
                </c:pt>
                <c:pt idx="4">
                  <c:v>0.15320357931409728</c:v>
                </c:pt>
                <c:pt idx="5">
                  <c:v>7.2310118956338858</c:v>
                </c:pt>
              </c:numCache>
            </c:numRef>
          </c:val>
        </c:ser>
        <c:ser>
          <c:idx val="4"/>
          <c:order val="4"/>
          <c:tx>
            <c:strRef>
              <c:f>motivation!$N$2</c:f>
              <c:strCache>
                <c:ptCount val="1"/>
                <c:pt idx="0">
                  <c:v>24 warps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motivation!$N$3:$N$8</c:f>
              <c:numCache>
                <c:formatCode>General</c:formatCode>
                <c:ptCount val="6"/>
                <c:pt idx="0">
                  <c:v>0.36973480530914116</c:v>
                </c:pt>
                <c:pt idx="1">
                  <c:v>2.4389961970154085E-3</c:v>
                </c:pt>
                <c:pt idx="2">
                  <c:v>5.1072183127880089E-2</c:v>
                </c:pt>
                <c:pt idx="3">
                  <c:v>1.4123470517815749E-3</c:v>
                </c:pt>
                <c:pt idx="4">
                  <c:v>0.15170338669552744</c:v>
                </c:pt>
                <c:pt idx="5">
                  <c:v>7.2949493069528808</c:v>
                </c:pt>
              </c:numCache>
            </c:numRef>
          </c:val>
        </c:ser>
        <c:ser>
          <c:idx val="5"/>
          <c:order val="5"/>
          <c:tx>
            <c:strRef>
              <c:f>motivation!$O$2</c:f>
              <c:strCache>
                <c:ptCount val="1"/>
                <c:pt idx="0">
                  <c:v>48 warps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motivation!$I$3:$I$8</c:f>
              <c:strCache>
                <c:ptCount val="6"/>
                <c:pt idx="0">
                  <c:v>MUM </c:v>
                </c:pt>
                <c:pt idx="1">
                  <c:v>BP </c:v>
                </c:pt>
                <c:pt idx="2">
                  <c:v>MM </c:v>
                </c:pt>
                <c:pt idx="3">
                  <c:v>PVR </c:v>
                </c:pt>
                <c:pt idx="4">
                  <c:v>MST </c:v>
                </c:pt>
                <c:pt idx="5">
                  <c:v>SSSP </c:v>
                </c:pt>
              </c:strCache>
            </c:strRef>
          </c:cat>
          <c:val>
            <c:numRef>
              <c:f>motivation!$O$3:$O$8</c:f>
              <c:numCache>
                <c:formatCode>General</c:formatCode>
                <c:ptCount val="6"/>
                <c:pt idx="0">
                  <c:v>0.36973480530914116</c:v>
                </c:pt>
                <c:pt idx="1">
                  <c:v>2.4389961970154085E-3</c:v>
                </c:pt>
                <c:pt idx="2">
                  <c:v>5.1072183127880089E-2</c:v>
                </c:pt>
                <c:pt idx="3">
                  <c:v>1.4123470517815749E-3</c:v>
                </c:pt>
                <c:pt idx="4">
                  <c:v>0.15170338669552744</c:v>
                </c:pt>
                <c:pt idx="5">
                  <c:v>7.2949493069528808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49008"/>
        <c:axId val="153249568"/>
      </c:barChart>
      <c:catAx>
        <c:axId val="15324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3249568"/>
        <c:crosses val="autoZero"/>
        <c:auto val="1"/>
        <c:lblAlgn val="ctr"/>
        <c:lblOffset val="100"/>
        <c:noMultiLvlLbl val="0"/>
      </c:catAx>
      <c:valAx>
        <c:axId val="153249568"/>
        <c:scaling>
          <c:orientation val="minMax"/>
          <c:max val="8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tr-TR" sz="1800" b="1" i="0" baseline="0" dirty="0" smtClean="0">
                    <a:effectLst/>
                  </a:rPr>
                  <a:t>stall</a:t>
                </a:r>
                <a:r>
                  <a:rPr lang="tr-TR" sz="1800" b="1" i="0" baseline="-25000" dirty="0" smtClean="0">
                    <a:effectLst/>
                  </a:rPr>
                  <a:t>net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578616352201259E-2"/>
              <c:y val="0.303821045096635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3249008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826527875965969"/>
          <c:y val="2.3701227290722762E-3"/>
          <c:w val="0.87275473378327695"/>
          <c:h val="0.1995307404756223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CPU!$B$1</c:f>
              <c:strCache>
                <c:ptCount val="1"/>
                <c:pt idx="0">
                  <c:v>4 warps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CPU!$B$2:$B$7</c:f>
              <c:numCache>
                <c:formatCode>General</c:formatCode>
                <c:ptCount val="6"/>
                <c:pt idx="0">
                  <c:v>1.1353567329928931</c:v>
                </c:pt>
                <c:pt idx="1">
                  <c:v>1.3512936654856478</c:v>
                </c:pt>
                <c:pt idx="2">
                  <c:v>0.999071721523621</c:v>
                </c:pt>
                <c:pt idx="3">
                  <c:v>1.5488619887137203</c:v>
                </c:pt>
                <c:pt idx="4">
                  <c:v>1.145803656869385</c:v>
                </c:pt>
                <c:pt idx="5">
                  <c:v>1.2209842883357083</c:v>
                </c:pt>
              </c:numCache>
            </c:numRef>
          </c:val>
        </c:ser>
        <c:ser>
          <c:idx val="1"/>
          <c:order val="1"/>
          <c:tx>
            <c:strRef>
              <c:f>CPU!$C$1</c:f>
              <c:strCache>
                <c:ptCount val="1"/>
                <c:pt idx="0">
                  <c:v>6 warps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CPU!$C$2:$C$7</c:f>
              <c:numCache>
                <c:formatCode>General</c:formatCode>
                <c:ptCount val="6"/>
                <c:pt idx="0">
                  <c:v>1.1012276440409834</c:v>
                </c:pt>
                <c:pt idx="1">
                  <c:v>1.0244522766670032</c:v>
                </c:pt>
                <c:pt idx="2">
                  <c:v>0.99954567227829594</c:v>
                </c:pt>
                <c:pt idx="3">
                  <c:v>1.232502949469932</c:v>
                </c:pt>
                <c:pt idx="4">
                  <c:v>0.99072929077299654</c:v>
                </c:pt>
                <c:pt idx="5">
                  <c:v>1.0920669271131394</c:v>
                </c:pt>
              </c:numCache>
            </c:numRef>
          </c:val>
        </c:ser>
        <c:ser>
          <c:idx val="2"/>
          <c:order val="2"/>
          <c:tx>
            <c:strRef>
              <c:f>CPU!$D$1</c:f>
              <c:strCache>
                <c:ptCount val="1"/>
                <c:pt idx="0">
                  <c:v>8 warps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CPU!$D$2:$D$7</c:f>
              <c:numCache>
                <c:formatCode>General</c:formatCode>
                <c:ptCount val="6"/>
                <c:pt idx="0">
                  <c:v>1.0663670833184475</c:v>
                </c:pt>
                <c:pt idx="1">
                  <c:v>1.0033549622289493</c:v>
                </c:pt>
                <c:pt idx="2">
                  <c:v>1.0000850331428743</c:v>
                </c:pt>
                <c:pt idx="3">
                  <c:v>1.0288233736676584</c:v>
                </c:pt>
                <c:pt idx="4">
                  <c:v>0.99446597064938702</c:v>
                </c:pt>
                <c:pt idx="5">
                  <c:v>1.0427928421831487</c:v>
                </c:pt>
              </c:numCache>
            </c:numRef>
          </c:val>
        </c:ser>
        <c:ser>
          <c:idx val="3"/>
          <c:order val="3"/>
          <c:tx>
            <c:strRef>
              <c:f>CPU!$E$1</c:f>
              <c:strCache>
                <c:ptCount val="1"/>
                <c:pt idx="0">
                  <c:v>16 warps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CPU!$E$2:$E$7</c:f>
              <c:numCache>
                <c:formatCode>General</c:formatCode>
                <c:ptCount val="6"/>
                <c:pt idx="0">
                  <c:v>1</c:v>
                </c:pt>
                <c:pt idx="1">
                  <c:v>1.0018074345673111</c:v>
                </c:pt>
                <c:pt idx="2">
                  <c:v>1</c:v>
                </c:pt>
                <c:pt idx="3">
                  <c:v>1.0073727783349331</c:v>
                </c:pt>
                <c:pt idx="4">
                  <c:v>0.99783084693416202</c:v>
                </c:pt>
                <c:pt idx="5">
                  <c:v>0.99752541123481941</c:v>
                </c:pt>
              </c:numCache>
            </c:numRef>
          </c:val>
        </c:ser>
        <c:ser>
          <c:idx val="4"/>
          <c:order val="4"/>
          <c:tx>
            <c:strRef>
              <c:f>CPU!$F$1</c:f>
              <c:strCache>
                <c:ptCount val="1"/>
                <c:pt idx="0">
                  <c:v>24 warps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CPU!$F$2:$F$7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CPU!$G$1</c:f>
              <c:strCache>
                <c:ptCount val="1"/>
                <c:pt idx="0">
                  <c:v>48 warps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CPU!$A$2:$A$7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CPU!$G$2:$G$7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54608"/>
        <c:axId val="153255168"/>
      </c:barChart>
      <c:catAx>
        <c:axId val="15325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255168"/>
        <c:crosses val="autoZero"/>
        <c:auto val="1"/>
        <c:lblAlgn val="ctr"/>
        <c:lblOffset val="100"/>
        <c:noMultiLvlLbl val="0"/>
      </c:catAx>
      <c:valAx>
        <c:axId val="153255168"/>
        <c:scaling>
          <c:orientation val="minMax"/>
          <c:max val="1.75"/>
          <c:min val="0.75000000000000011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/>
                  <a:t>Normalized </a:t>
                </a:r>
                <a:endParaRPr lang="en-US"/>
              </a:p>
              <a:p>
                <a:pPr algn="ctr">
                  <a:defRPr/>
                </a:pPr>
                <a:r>
                  <a:rPr lang="tr-TR"/>
                  <a:t>CPU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7441873969293663E-2"/>
              <c:y val="0.40209387025194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25460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883720930232558"/>
          <c:y val="0.13852830896137983"/>
          <c:w val="0.82635658914728671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CPU!$J$1</c:f>
              <c:strCache>
                <c:ptCount val="1"/>
                <c:pt idx="0">
                  <c:v>4 warps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CPU!$J$2:$J$7</c:f>
              <c:numCache>
                <c:formatCode>General</c:formatCode>
                <c:ptCount val="6"/>
                <c:pt idx="0">
                  <c:v>1.0018761466118127</c:v>
                </c:pt>
                <c:pt idx="1">
                  <c:v>1.0022110666188482</c:v>
                </c:pt>
                <c:pt idx="2">
                  <c:v>1.0000838464486612</c:v>
                </c:pt>
                <c:pt idx="3">
                  <c:v>1.0937642099403069</c:v>
                </c:pt>
                <c:pt idx="4">
                  <c:v>0.9889192197367962</c:v>
                </c:pt>
                <c:pt idx="5">
                  <c:v>1.0020603296197341</c:v>
                </c:pt>
              </c:numCache>
            </c:numRef>
          </c:val>
        </c:ser>
        <c:ser>
          <c:idx val="1"/>
          <c:order val="1"/>
          <c:tx>
            <c:strRef>
              <c:f>CPU!$K$1</c:f>
              <c:strCache>
                <c:ptCount val="1"/>
                <c:pt idx="0">
                  <c:v>6 warps</c:v>
                </c:pt>
              </c:strCache>
            </c:strRef>
          </c:tx>
          <c:spPr>
            <a:solidFill>
              <a:srgbClr val="4472C4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CPU!$K$2:$K$7</c:f>
              <c:numCache>
                <c:formatCode>General</c:formatCode>
                <c:ptCount val="6"/>
                <c:pt idx="0">
                  <c:v>1.0037408079463406</c:v>
                </c:pt>
                <c:pt idx="1">
                  <c:v>1.0015701275819078</c:v>
                </c:pt>
                <c:pt idx="2">
                  <c:v>1.0002113411179381</c:v>
                </c:pt>
                <c:pt idx="3">
                  <c:v>1.046853873074318</c:v>
                </c:pt>
                <c:pt idx="4">
                  <c:v>1.0023347468916652</c:v>
                </c:pt>
                <c:pt idx="5">
                  <c:v>1.0134891428991892</c:v>
                </c:pt>
              </c:numCache>
            </c:numRef>
          </c:val>
        </c:ser>
        <c:ser>
          <c:idx val="2"/>
          <c:order val="2"/>
          <c:tx>
            <c:strRef>
              <c:f>CPU!$L$1</c:f>
              <c:strCache>
                <c:ptCount val="1"/>
                <c:pt idx="0">
                  <c:v>8 warps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CPU!$L$2:$L$7</c:f>
              <c:numCache>
                <c:formatCode>General</c:formatCode>
                <c:ptCount val="6"/>
                <c:pt idx="0">
                  <c:v>0.99871618306224075</c:v>
                </c:pt>
                <c:pt idx="1">
                  <c:v>1.0016082004729439</c:v>
                </c:pt>
                <c:pt idx="2">
                  <c:v>1.0000750082654457</c:v>
                </c:pt>
                <c:pt idx="3">
                  <c:v>1.016544255536072</c:v>
                </c:pt>
                <c:pt idx="4">
                  <c:v>0.99988463500675806</c:v>
                </c:pt>
                <c:pt idx="5">
                  <c:v>0.99742610474370386</c:v>
                </c:pt>
              </c:numCache>
            </c:numRef>
          </c:val>
        </c:ser>
        <c:ser>
          <c:idx val="3"/>
          <c:order val="3"/>
          <c:tx>
            <c:strRef>
              <c:f>CPU!$M$1</c:f>
              <c:strCache>
                <c:ptCount val="1"/>
                <c:pt idx="0">
                  <c:v>16 warps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CPU!$M$2:$M$7</c:f>
              <c:numCache>
                <c:formatCode>General</c:formatCode>
                <c:ptCount val="6"/>
                <c:pt idx="0">
                  <c:v>1</c:v>
                </c:pt>
                <c:pt idx="1">
                  <c:v>1.0004055015677553</c:v>
                </c:pt>
                <c:pt idx="2">
                  <c:v>1</c:v>
                </c:pt>
                <c:pt idx="3">
                  <c:v>0.99708899304233012</c:v>
                </c:pt>
                <c:pt idx="4">
                  <c:v>1.0055871102200973</c:v>
                </c:pt>
                <c:pt idx="5">
                  <c:v>1.0065048735102544</c:v>
                </c:pt>
              </c:numCache>
            </c:numRef>
          </c:val>
        </c:ser>
        <c:ser>
          <c:idx val="4"/>
          <c:order val="4"/>
          <c:tx>
            <c:strRef>
              <c:f>CPU!$N$1</c:f>
              <c:strCache>
                <c:ptCount val="1"/>
                <c:pt idx="0">
                  <c:v>24 warps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CPU!$N$2:$N$7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CPU!$O$1</c:f>
              <c:strCache>
                <c:ptCount val="1"/>
                <c:pt idx="0">
                  <c:v>48 warps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CPU!$I$2:$I$7</c:f>
              <c:strCache>
                <c:ptCount val="6"/>
                <c:pt idx="0">
                  <c:v>MUM</c:v>
                </c:pt>
                <c:pt idx="1">
                  <c:v>BP</c:v>
                </c:pt>
                <c:pt idx="2">
                  <c:v>MM</c:v>
                </c:pt>
                <c:pt idx="3">
                  <c:v>PVR</c:v>
                </c:pt>
                <c:pt idx="4">
                  <c:v>MST</c:v>
                </c:pt>
                <c:pt idx="5">
                  <c:v>SSSP</c:v>
                </c:pt>
              </c:strCache>
            </c:strRef>
          </c:cat>
          <c:val>
            <c:numRef>
              <c:f>CPU!$O$2:$O$7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37376"/>
        <c:axId val="153537936"/>
      </c:barChart>
      <c:catAx>
        <c:axId val="15353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537936"/>
        <c:crosses val="autoZero"/>
        <c:auto val="1"/>
        <c:lblAlgn val="ctr"/>
        <c:lblOffset val="100"/>
        <c:noMultiLvlLbl val="0"/>
      </c:catAx>
      <c:valAx>
        <c:axId val="153537936"/>
        <c:scaling>
          <c:orientation val="minMax"/>
          <c:max val="1.75"/>
          <c:min val="0.75000000000000011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/>
                  <a:t>Normalized </a:t>
                </a:r>
                <a:endParaRPr lang="en-US" dirty="0"/>
              </a:p>
              <a:p>
                <a:pPr algn="ctr">
                  <a:defRPr/>
                </a:pPr>
                <a:r>
                  <a:rPr lang="tr-TR" dirty="0"/>
                  <a:t>CPU IPC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7441873969293663E-2"/>
              <c:y val="0.40209387025194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53737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883720930232558"/>
          <c:y val="0.13852830896137983"/>
          <c:w val="0.82635658914728671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CPU!$B$6</c:f>
              <c:strCache>
                <c:ptCount val="1"/>
                <c:pt idx="0">
                  <c:v>noGPU</c:v>
                </c:pt>
              </c:strCache>
            </c:strRef>
          </c:tx>
          <c:spPr>
            <a:solidFill>
              <a:srgbClr val="71DA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CPU!$C$6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CPU!$C$7:$C$9</c:f>
              <c:numCache>
                <c:formatCode>General</c:formatCode>
                <c:ptCount val="3"/>
                <c:pt idx="0">
                  <c:v>0.370243285756087</c:v>
                </c:pt>
                <c:pt idx="1">
                  <c:v>0.57433302129537855</c:v>
                </c:pt>
                <c:pt idx="2">
                  <c:v>0.96901571232993733</c:v>
                </c:pt>
              </c:numCache>
            </c:numRef>
          </c:val>
        </c:ser>
        <c:ser>
          <c:idx val="2"/>
          <c:order val="2"/>
          <c:tx>
            <c:strRef>
              <c:f>CPU!$D$6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CPU!$D$7:$D$9</c:f>
              <c:numCache>
                <c:formatCode>General</c:formatCode>
                <c:ptCount val="3"/>
                <c:pt idx="0">
                  <c:v>0.9123529940224171</c:v>
                </c:pt>
                <c:pt idx="1">
                  <c:v>0.9960331792042415</c:v>
                </c:pt>
                <c:pt idx="2">
                  <c:v>0.99950298305093932</c:v>
                </c:pt>
              </c:numCache>
            </c:numRef>
          </c:val>
        </c:ser>
        <c:ser>
          <c:idx val="3"/>
          <c:order val="3"/>
          <c:tx>
            <c:strRef>
              <c:f>CPU!$E$6</c:f>
              <c:strCache>
                <c:ptCount val="1"/>
                <c:pt idx="0">
                  <c:v>PVR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CPU!$E$7:$E$9</c:f>
              <c:numCache>
                <c:formatCode>General</c:formatCode>
                <c:ptCount val="3"/>
                <c:pt idx="0">
                  <c:v>0.13575947035700373</c:v>
                </c:pt>
                <c:pt idx="1">
                  <c:v>0.25954494682525003</c:v>
                </c:pt>
                <c:pt idx="2">
                  <c:v>0.85018515121182758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12544"/>
        <c:axId val="150713104"/>
      </c:barChart>
      <c:catAx>
        <c:axId val="15071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13104"/>
        <c:crosses val="autoZero"/>
        <c:auto val="1"/>
        <c:lblAlgn val="ctr"/>
        <c:lblOffset val="100"/>
        <c:noMultiLvlLbl val="0"/>
      </c:catAx>
      <c:valAx>
        <c:axId val="1507131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 dirty="0"/>
                  <a:t>Normalized CPU IPC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0628111141279749E-2"/>
              <c:y val="0.16051726226529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7125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398524508760729"/>
          <c:y val="9.0909090909090912E-2"/>
          <c:w val="0.81901166914946444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60967379077615"/>
          <c:y val="0.19992942548848064"/>
          <c:w val="0.79965223097112859"/>
          <c:h val="0.52756104350592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results_types!$L$2</c:f>
              <c:strCache>
                <c:ptCount val="1"/>
                <c:pt idx="0">
                  <c:v>Type-H / L-MPKI</c:v>
                </c:pt>
              </c:strCache>
            </c:strRef>
          </c:tx>
          <c:spPr>
            <a:pattFill prst="wdDnDiag">
              <a:fgClr>
                <a:srgbClr val="FF7D7D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results_types!$M$2:$T$2</c:f>
              <c:numCache>
                <c:formatCode>General</c:formatCode>
                <c:ptCount val="6"/>
                <c:pt idx="0">
                  <c:v>0.98867820026391318</c:v>
                </c:pt>
                <c:pt idx="1">
                  <c:v>0.91600106953713689</c:v>
                </c:pt>
                <c:pt idx="2">
                  <c:v>0.99980109491549607</c:v>
                </c:pt>
                <c:pt idx="3">
                  <c:v>0.99965188973879859</c:v>
                </c:pt>
                <c:pt idx="4">
                  <c:v>0.98533292391194427</c:v>
                </c:pt>
                <c:pt idx="5">
                  <c:v>0.95202759252679725</c:v>
                </c:pt>
              </c:numCache>
              <c:extLst/>
            </c:numRef>
          </c:val>
        </c:ser>
        <c:ser>
          <c:idx val="1"/>
          <c:order val="1"/>
          <c:tx>
            <c:strRef>
              <c:f>results_types!$L$3</c:f>
              <c:strCache>
                <c:ptCount val="1"/>
                <c:pt idx="0">
                  <c:v>Type-H / M-MPKI</c:v>
                </c:pt>
              </c:strCache>
            </c:strRef>
          </c:tx>
          <c:spPr>
            <a:solidFill>
              <a:srgbClr val="FF010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results_types!$M$3:$T$3</c:f>
              <c:numCache>
                <c:formatCode>General</c:formatCode>
                <c:ptCount val="6"/>
                <c:pt idx="0">
                  <c:v>0.99186225536988937</c:v>
                </c:pt>
                <c:pt idx="1">
                  <c:v>0.82513212198446728</c:v>
                </c:pt>
                <c:pt idx="2">
                  <c:v>0.99366745781474941</c:v>
                </c:pt>
                <c:pt idx="3">
                  <c:v>0.98818704477278441</c:v>
                </c:pt>
                <c:pt idx="4">
                  <c:v>0.9749736830264335</c:v>
                </c:pt>
                <c:pt idx="5">
                  <c:v>0.89174333428010844</c:v>
                </c:pt>
              </c:numCache>
              <c:extLst/>
            </c:numRef>
          </c:val>
        </c:ser>
        <c:ser>
          <c:idx val="2"/>
          <c:order val="2"/>
          <c:tx>
            <c:strRef>
              <c:f>results_types!$L$4</c:f>
              <c:strCache>
                <c:ptCount val="1"/>
                <c:pt idx="0">
                  <c:v>Type-H / H-MPKI</c:v>
                </c:pt>
              </c:strCache>
            </c:strRef>
          </c:tx>
          <c:spPr>
            <a:pattFill prst="wdUpDiag">
              <a:fgClr>
                <a:srgbClr val="9A000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results_types!$M$4:$T$4</c:f>
              <c:numCache>
                <c:formatCode>General</c:formatCode>
                <c:ptCount val="6"/>
                <c:pt idx="0">
                  <c:v>0.99796179973047994</c:v>
                </c:pt>
                <c:pt idx="1">
                  <c:v>0.78260955490015482</c:v>
                </c:pt>
                <c:pt idx="2">
                  <c:v>0.99351516584830846</c:v>
                </c:pt>
                <c:pt idx="3">
                  <c:v>0.96835595863896129</c:v>
                </c:pt>
                <c:pt idx="4">
                  <c:v>0.97289239523724758</c:v>
                </c:pt>
                <c:pt idx="5">
                  <c:v>0.82277627249994278</c:v>
                </c:pt>
              </c:numCache>
              <c:extLst/>
            </c:numRef>
          </c:val>
        </c:ser>
        <c:ser>
          <c:idx val="3"/>
          <c:order val="3"/>
          <c:tx>
            <c:strRef>
              <c:f>results_types!$L$5</c:f>
              <c:strCache>
                <c:ptCount val="1"/>
                <c:pt idx="0">
                  <c:v>Type-M / L-MPKI</c:v>
                </c:pt>
              </c:strCache>
            </c:strRef>
          </c:tx>
          <c:spPr>
            <a:pattFill prst="wdDnDiag">
              <a:fgClr>
                <a:srgbClr val="4472C4">
                  <a:lumMod val="40000"/>
                  <a:lumOff val="60000"/>
                </a:srgbClr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results_types!$M$5:$T$5</c:f>
              <c:numCache>
                <c:formatCode>General</c:formatCode>
                <c:ptCount val="6"/>
                <c:pt idx="0">
                  <c:v>0.99624926659960633</c:v>
                </c:pt>
                <c:pt idx="1">
                  <c:v>0.73106291480884322</c:v>
                </c:pt>
                <c:pt idx="2">
                  <c:v>0.99563466637740317</c:v>
                </c:pt>
                <c:pt idx="3">
                  <c:v>0.96111842233112221</c:v>
                </c:pt>
                <c:pt idx="4">
                  <c:v>0.87869983081520109</c:v>
                </c:pt>
                <c:pt idx="5">
                  <c:v>0.7716426465048728</c:v>
                </c:pt>
              </c:numCache>
              <c:extLst/>
            </c:numRef>
          </c:val>
        </c:ser>
        <c:ser>
          <c:idx val="4"/>
          <c:order val="4"/>
          <c:tx>
            <c:strRef>
              <c:f>results_types!$L$6</c:f>
              <c:strCache>
                <c:ptCount val="1"/>
                <c:pt idx="0">
                  <c:v>Type-M / M-MPKI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results_types!$M$6:$T$6</c:f>
              <c:numCache>
                <c:formatCode>General</c:formatCode>
                <c:ptCount val="6"/>
                <c:pt idx="0">
                  <c:v>0.99936983716314909</c:v>
                </c:pt>
                <c:pt idx="1">
                  <c:v>0.76371469636152645</c:v>
                </c:pt>
                <c:pt idx="2">
                  <c:v>0.99785663988384576</c:v>
                </c:pt>
                <c:pt idx="3">
                  <c:v>0.98344171963365856</c:v>
                </c:pt>
                <c:pt idx="4">
                  <c:v>0.89033438173280899</c:v>
                </c:pt>
                <c:pt idx="5">
                  <c:v>0.83214967469047885</c:v>
                </c:pt>
              </c:numCache>
              <c:extLst/>
            </c:numRef>
          </c:val>
        </c:ser>
        <c:ser>
          <c:idx val="5"/>
          <c:order val="5"/>
          <c:tx>
            <c:strRef>
              <c:f>results_types!$L$7</c:f>
              <c:strCache>
                <c:ptCount val="1"/>
                <c:pt idx="0">
                  <c:v>Type-M / H-MPKI</c:v>
                </c:pt>
              </c:strCache>
            </c:strRef>
          </c:tx>
          <c:spPr>
            <a:pattFill prst="wdUpDiag">
              <a:fgClr>
                <a:srgbClr val="4472C4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results_types!$M$7:$T$7</c:f>
              <c:numCache>
                <c:formatCode>General</c:formatCode>
                <c:ptCount val="6"/>
                <c:pt idx="0">
                  <c:v>1.0125471779754514</c:v>
                </c:pt>
                <c:pt idx="1">
                  <c:v>0.8518965604494001</c:v>
                </c:pt>
                <c:pt idx="2">
                  <c:v>1.0105556024680127</c:v>
                </c:pt>
                <c:pt idx="3">
                  <c:v>0.99411255219218309</c:v>
                </c:pt>
                <c:pt idx="4">
                  <c:v>0.88897462071810418</c:v>
                </c:pt>
                <c:pt idx="5">
                  <c:v>0.88435987535172134</c:v>
                </c:pt>
              </c:numCache>
              <c:extLst/>
            </c:numRef>
          </c:val>
        </c:ser>
        <c:ser>
          <c:idx val="6"/>
          <c:order val="6"/>
          <c:tx>
            <c:strRef>
              <c:f>results_types!$L$8</c:f>
              <c:strCache>
                <c:ptCount val="1"/>
                <c:pt idx="0">
                  <c:v>Type-L / L-MPKI</c:v>
                </c:pt>
              </c:strCache>
            </c:strRef>
          </c:tx>
          <c:spPr>
            <a:pattFill prst="wdDnDiag">
              <a:fgClr>
                <a:srgbClr val="70AD47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results_types!$M$8:$T$8</c:f>
              <c:numCache>
                <c:formatCode>General</c:formatCode>
                <c:ptCount val="6"/>
                <c:pt idx="0">
                  <c:v>1.0856613972732154</c:v>
                </c:pt>
                <c:pt idx="1">
                  <c:v>1.3894444326294599</c:v>
                </c:pt>
                <c:pt idx="2">
                  <c:v>1.4679253731864914</c:v>
                </c:pt>
                <c:pt idx="3">
                  <c:v>1.4520886392933798</c:v>
                </c:pt>
                <c:pt idx="4">
                  <c:v>1.40281974378731</c:v>
                </c:pt>
                <c:pt idx="5">
                  <c:v>1.0080152840780778</c:v>
                </c:pt>
              </c:numCache>
              <c:extLst/>
            </c:numRef>
          </c:val>
        </c:ser>
        <c:ser>
          <c:idx val="7"/>
          <c:order val="7"/>
          <c:tx>
            <c:strRef>
              <c:f>results_types!$L$9</c:f>
              <c:strCache>
                <c:ptCount val="1"/>
                <c:pt idx="0">
                  <c:v>Type-L / M-MPKI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results_types!$M$9:$T$9</c:f>
              <c:numCache>
                <c:formatCode>General</c:formatCode>
                <c:ptCount val="6"/>
                <c:pt idx="0">
                  <c:v>1.0431230629918762</c:v>
                </c:pt>
                <c:pt idx="1">
                  <c:v>0.99487397569160196</c:v>
                </c:pt>
                <c:pt idx="2">
                  <c:v>1.0758476104273733</c:v>
                </c:pt>
                <c:pt idx="3">
                  <c:v>1.0400567541811634</c:v>
                </c:pt>
                <c:pt idx="4">
                  <c:v>0.99407944237756107</c:v>
                </c:pt>
                <c:pt idx="5">
                  <c:v>0.99509940035584932</c:v>
                </c:pt>
              </c:numCache>
              <c:extLst/>
            </c:numRef>
          </c:val>
        </c:ser>
        <c:ser>
          <c:idx val="8"/>
          <c:order val="8"/>
          <c:tx>
            <c:strRef>
              <c:f>results_types!$L$10</c:f>
              <c:strCache>
                <c:ptCount val="1"/>
                <c:pt idx="0">
                  <c:v>Type-L / H-MPKI</c:v>
                </c:pt>
              </c:strCache>
            </c:strRef>
          </c:tx>
          <c:spPr>
            <a:pattFill prst="wdUpDiag">
              <a:fgClr>
                <a:srgbClr val="70AD47">
                  <a:lumMod val="5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results_types!$M$10:$T$10</c:f>
              <c:numCache>
                <c:formatCode>General</c:formatCode>
                <c:ptCount val="6"/>
                <c:pt idx="0">
                  <c:v>1.0681480308488682</c:v>
                </c:pt>
                <c:pt idx="1">
                  <c:v>1.0722610588525012</c:v>
                </c:pt>
                <c:pt idx="2">
                  <c:v>1.2349263724834585</c:v>
                </c:pt>
                <c:pt idx="3">
                  <c:v>1.1725268906451078</c:v>
                </c:pt>
                <c:pt idx="4">
                  <c:v>1.0841606369066479</c:v>
                </c:pt>
                <c:pt idx="5">
                  <c:v>0.9559801720558927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731952"/>
        <c:axId val="151732512"/>
      </c:barChart>
      <c:catAx>
        <c:axId val="15173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732512"/>
        <c:crosses val="autoZero"/>
        <c:auto val="1"/>
        <c:lblAlgn val="ctr"/>
        <c:lblOffset val="100"/>
        <c:noMultiLvlLbl val="0"/>
      </c:catAx>
      <c:valAx>
        <c:axId val="151732512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Normalızed GPU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631441410685614E-2"/>
              <c:y val="0.150649805137994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731952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28844372394624"/>
          <c:y val="0"/>
          <c:w val="0.80843832020997386"/>
          <c:h val="0.1992540099154272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60967379077615"/>
          <c:y val="0.19992942548848064"/>
          <c:w val="0.79965223097112859"/>
          <c:h val="0.52756104350592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results_types!$L$2</c:f>
              <c:strCache>
                <c:ptCount val="1"/>
                <c:pt idx="0">
                  <c:v>Type-H / L-MPKI</c:v>
                </c:pt>
              </c:strCache>
            </c:strRef>
          </c:tx>
          <c:spPr>
            <a:pattFill prst="wdDnDiag">
              <a:fgClr>
                <a:srgbClr val="FF7D7D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results_types!$M$2:$T$2</c:f>
              <c:numCache>
                <c:formatCode>General</c:formatCode>
                <c:ptCount val="6"/>
                <c:pt idx="0">
                  <c:v>1.0005656621555361</c:v>
                </c:pt>
                <c:pt idx="1">
                  <c:v>1.0248750420802295</c:v>
                </c:pt>
                <c:pt idx="2">
                  <c:v>1.0021433925236531</c:v>
                </c:pt>
                <c:pt idx="3">
                  <c:v>1.0003704610327013</c:v>
                </c:pt>
                <c:pt idx="4">
                  <c:v>1.012945664448657</c:v>
                </c:pt>
                <c:pt idx="5">
                  <c:v>1.0274571135384911</c:v>
                </c:pt>
              </c:numCache>
              <c:extLst/>
            </c:numRef>
          </c:val>
        </c:ser>
        <c:ser>
          <c:idx val="1"/>
          <c:order val="1"/>
          <c:tx>
            <c:strRef>
              <c:f>results_types!$L$3</c:f>
              <c:strCache>
                <c:ptCount val="1"/>
                <c:pt idx="0">
                  <c:v>Type-H / M-MPKI</c:v>
                </c:pt>
              </c:strCache>
            </c:strRef>
          </c:tx>
          <c:spPr>
            <a:solidFill>
              <a:srgbClr val="FF010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results_types!$M$3:$T$3</c:f>
              <c:numCache>
                <c:formatCode>General</c:formatCode>
                <c:ptCount val="6"/>
                <c:pt idx="0">
                  <c:v>0.98904648484290714</c:v>
                </c:pt>
                <c:pt idx="1">
                  <c:v>1.2068676762667678</c:v>
                </c:pt>
                <c:pt idx="2">
                  <c:v>1.0204625118517776</c:v>
                </c:pt>
                <c:pt idx="3">
                  <c:v>1.0355185832171241</c:v>
                </c:pt>
                <c:pt idx="4">
                  <c:v>1.0797639612537537</c:v>
                </c:pt>
                <c:pt idx="5">
                  <c:v>1.1357656172883492</c:v>
                </c:pt>
              </c:numCache>
              <c:extLst/>
            </c:numRef>
          </c:val>
        </c:ser>
        <c:ser>
          <c:idx val="2"/>
          <c:order val="2"/>
          <c:tx>
            <c:strRef>
              <c:f>results_types!$L$4</c:f>
              <c:strCache>
                <c:ptCount val="1"/>
                <c:pt idx="0">
                  <c:v>Type-H / H-MPKI</c:v>
                </c:pt>
              </c:strCache>
            </c:strRef>
          </c:tx>
          <c:spPr>
            <a:pattFill prst="wdUpDiag">
              <a:fgClr>
                <a:srgbClr val="9A000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results_types!$M$4:$T$4</c:f>
              <c:numCache>
                <c:formatCode>General</c:formatCode>
                <c:ptCount val="6"/>
                <c:pt idx="0">
                  <c:v>0.99832419303932074</c:v>
                </c:pt>
                <c:pt idx="1">
                  <c:v>1.1380335560389487</c:v>
                </c:pt>
                <c:pt idx="2">
                  <c:v>1.0138102303398853</c:v>
                </c:pt>
                <c:pt idx="3">
                  <c:v>1.0332020961284698</c:v>
                </c:pt>
                <c:pt idx="4">
                  <c:v>1.049475802591108</c:v>
                </c:pt>
                <c:pt idx="5">
                  <c:v>1.0983777151381826</c:v>
                </c:pt>
              </c:numCache>
              <c:extLst/>
            </c:numRef>
          </c:val>
        </c:ser>
        <c:ser>
          <c:idx val="3"/>
          <c:order val="3"/>
          <c:tx>
            <c:strRef>
              <c:f>results_types!$L$5</c:f>
              <c:strCache>
                <c:ptCount val="1"/>
                <c:pt idx="0">
                  <c:v>Type-M / L-MPKI</c:v>
                </c:pt>
              </c:strCache>
            </c:strRef>
          </c:tx>
          <c:spPr>
            <a:pattFill prst="wdDnDiag">
              <a:fgClr>
                <a:srgbClr val="4472C4">
                  <a:lumMod val="40000"/>
                  <a:lumOff val="60000"/>
                </a:srgbClr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results_types!$M$5:$T$5</c:f>
              <c:numCache>
                <c:formatCode>General</c:formatCode>
                <c:ptCount val="6"/>
                <c:pt idx="0">
                  <c:v>1.0661691423301305</c:v>
                </c:pt>
                <c:pt idx="1">
                  <c:v>1.4777470118596072</c:v>
                </c:pt>
                <c:pt idx="2">
                  <c:v>1.106065142721667</c:v>
                </c:pt>
                <c:pt idx="3">
                  <c:v>1.1920678955112147</c:v>
                </c:pt>
                <c:pt idx="4">
                  <c:v>1.3714377762827048</c:v>
                </c:pt>
                <c:pt idx="5">
                  <c:v>1.4534398589606901</c:v>
                </c:pt>
              </c:numCache>
              <c:extLst/>
            </c:numRef>
          </c:val>
        </c:ser>
        <c:ser>
          <c:idx val="4"/>
          <c:order val="4"/>
          <c:tx>
            <c:strRef>
              <c:f>results_types!$L$6</c:f>
              <c:strCache>
                <c:ptCount val="1"/>
                <c:pt idx="0">
                  <c:v>Type-M / M-MPKI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results_types!$M$6:$T$6</c:f>
              <c:numCache>
                <c:formatCode>General</c:formatCode>
                <c:ptCount val="6"/>
                <c:pt idx="0">
                  <c:v>0.9998938005022856</c:v>
                </c:pt>
                <c:pt idx="1">
                  <c:v>1.403990519517101</c:v>
                </c:pt>
                <c:pt idx="2">
                  <c:v>1.0629521613154882</c:v>
                </c:pt>
                <c:pt idx="3">
                  <c:v>1.1133636448749025</c:v>
                </c:pt>
                <c:pt idx="4">
                  <c:v>1.3028147853358578</c:v>
                </c:pt>
                <c:pt idx="5">
                  <c:v>1.384237000045953</c:v>
                </c:pt>
              </c:numCache>
              <c:extLst/>
            </c:numRef>
          </c:val>
        </c:ser>
        <c:ser>
          <c:idx val="5"/>
          <c:order val="5"/>
          <c:tx>
            <c:strRef>
              <c:f>results_types!$L$7</c:f>
              <c:strCache>
                <c:ptCount val="1"/>
                <c:pt idx="0">
                  <c:v>Type-M / H-MPKI</c:v>
                </c:pt>
              </c:strCache>
            </c:strRef>
          </c:tx>
          <c:spPr>
            <a:pattFill prst="wdUpDiag">
              <a:fgClr>
                <a:srgbClr val="4472C4">
                  <a:lumMod val="75000"/>
                </a:srgbClr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results_types!$M$7:$T$7</c:f>
              <c:numCache>
                <c:formatCode>General</c:formatCode>
                <c:ptCount val="6"/>
                <c:pt idx="0">
                  <c:v>1.014100594272223</c:v>
                </c:pt>
                <c:pt idx="1">
                  <c:v>1.2172480728809241</c:v>
                </c:pt>
                <c:pt idx="2">
                  <c:v>1.0953524730606032</c:v>
                </c:pt>
                <c:pt idx="3">
                  <c:v>1.100771336630489</c:v>
                </c:pt>
                <c:pt idx="4">
                  <c:v>1.1683306312914552</c:v>
                </c:pt>
                <c:pt idx="5">
                  <c:v>1.180865216106427</c:v>
                </c:pt>
              </c:numCache>
              <c:extLst/>
            </c:numRef>
          </c:val>
        </c:ser>
        <c:ser>
          <c:idx val="6"/>
          <c:order val="6"/>
          <c:tx>
            <c:strRef>
              <c:f>results_types!$L$8</c:f>
              <c:strCache>
                <c:ptCount val="1"/>
                <c:pt idx="0">
                  <c:v>Type-L / L-MPKI</c:v>
                </c:pt>
              </c:strCache>
            </c:strRef>
          </c:tx>
          <c:spPr>
            <a:pattFill prst="wdDnDiag">
              <a:fgClr>
                <a:srgbClr val="70AD47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results_types!$M$8:$T$8</c:f>
              <c:numCache>
                <c:formatCode>General</c:formatCode>
                <c:ptCount val="6"/>
                <c:pt idx="0">
                  <c:v>1.0085929069881694</c:v>
                </c:pt>
                <c:pt idx="1">
                  <c:v>1.1008866345659527</c:v>
                </c:pt>
                <c:pt idx="2">
                  <c:v>1.0624042183182565</c:v>
                </c:pt>
                <c:pt idx="3">
                  <c:v>1.0683023576892048</c:v>
                </c:pt>
                <c:pt idx="4">
                  <c:v>1.0930400231534378</c:v>
                </c:pt>
                <c:pt idx="5">
                  <c:v>1.0537117206789872</c:v>
                </c:pt>
              </c:numCache>
              <c:extLst/>
            </c:numRef>
          </c:val>
        </c:ser>
        <c:ser>
          <c:idx val="7"/>
          <c:order val="7"/>
          <c:tx>
            <c:strRef>
              <c:f>results_types!$L$9</c:f>
              <c:strCache>
                <c:ptCount val="1"/>
                <c:pt idx="0">
                  <c:v>Type-L / M-MPKI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results_types!$M$9:$T$9</c:f>
              <c:numCache>
                <c:formatCode>General</c:formatCode>
                <c:ptCount val="6"/>
                <c:pt idx="0">
                  <c:v>1.024272449881755</c:v>
                </c:pt>
                <c:pt idx="1">
                  <c:v>1.3935303966431376</c:v>
                </c:pt>
                <c:pt idx="2">
                  <c:v>1.1845943614219234</c:v>
                </c:pt>
                <c:pt idx="3">
                  <c:v>1.2311485296701357</c:v>
                </c:pt>
                <c:pt idx="4">
                  <c:v>1.2886895636805213</c:v>
                </c:pt>
                <c:pt idx="5">
                  <c:v>1.283532014371376</c:v>
                </c:pt>
              </c:numCache>
              <c:extLst/>
            </c:numRef>
          </c:val>
        </c:ser>
        <c:ser>
          <c:idx val="8"/>
          <c:order val="8"/>
          <c:tx>
            <c:strRef>
              <c:f>results_types!$L$10</c:f>
              <c:strCache>
                <c:ptCount val="1"/>
                <c:pt idx="0">
                  <c:v>Type-L / H-MPKI</c:v>
                </c:pt>
              </c:strCache>
            </c:strRef>
          </c:tx>
          <c:spPr>
            <a:pattFill prst="wdUpDiag">
              <a:fgClr>
                <a:srgbClr val="70AD47">
                  <a:lumMod val="5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results_types!$M$1:$T$1</c:f>
              <c:strCache>
                <c:ptCount val="6"/>
                <c:pt idx="0">
                  <c:v>DYNCTA</c:v>
                </c:pt>
                <c:pt idx="1">
                  <c:v>CM-CPU</c:v>
                </c:pt>
                <c:pt idx="2">
                  <c:v>CM-BAL1</c:v>
                </c:pt>
                <c:pt idx="3">
                  <c:v>CM-BAL2</c:v>
                </c:pt>
                <c:pt idx="4">
                  <c:v>CM-BAL3</c:v>
                </c:pt>
                <c:pt idx="5">
                  <c:v>CM-BAL4</c:v>
                </c:pt>
              </c:strCache>
              <c:extLst/>
            </c:strRef>
          </c:cat>
          <c:val>
            <c:numRef>
              <c:f>results_types!$M$10:$T$10</c:f>
              <c:numCache>
                <c:formatCode>General</c:formatCode>
                <c:ptCount val="6"/>
                <c:pt idx="0">
                  <c:v>1.0433718386945436</c:v>
                </c:pt>
                <c:pt idx="1">
                  <c:v>1.3439669913078829</c:v>
                </c:pt>
                <c:pt idx="2">
                  <c:v>1.1433582927175319</c:v>
                </c:pt>
                <c:pt idx="3">
                  <c:v>1.2260925072850875</c:v>
                </c:pt>
                <c:pt idx="4">
                  <c:v>1.3174627588643497</c:v>
                </c:pt>
                <c:pt idx="5">
                  <c:v>1.2472778262439266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54272"/>
        <c:axId val="151854832"/>
      </c:barChart>
      <c:catAx>
        <c:axId val="15185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854832"/>
        <c:crosses val="autoZero"/>
        <c:auto val="1"/>
        <c:lblAlgn val="ctr"/>
        <c:lblOffset val="100"/>
        <c:noMultiLvlLbl val="0"/>
      </c:catAx>
      <c:valAx>
        <c:axId val="151854832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Normalızed CPU WS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631465184498997E-2"/>
              <c:y val="0.150649805137994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1854272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28844372394624"/>
          <c:y val="0"/>
          <c:w val="0.80843832020997386"/>
          <c:h val="0.1992540099154272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results!$AV$2</c:f>
              <c:strCache>
                <c:ptCount val="1"/>
                <c:pt idx="0">
                  <c:v>Type-H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(results!$AW$1:$BC$1,results!$BF$1,results!$BJ$1)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(results!$AW$2:$BC$2,results!$BF$2,results!$BJ$2)</c:f>
              <c:numCache>
                <c:formatCode>General</c:formatCode>
                <c:ptCount val="9"/>
                <c:pt idx="0">
                  <c:v>0.1910327992546669</c:v>
                </c:pt>
                <c:pt idx="1">
                  <c:v>0.63455030302794402</c:v>
                </c:pt>
                <c:pt idx="2">
                  <c:v>0.83284884746889032</c:v>
                </c:pt>
                <c:pt idx="3">
                  <c:v>0.91957559649950149</c:v>
                </c:pt>
                <c:pt idx="4">
                  <c:v>0.99803395850182786</c:v>
                </c:pt>
                <c:pt idx="5">
                  <c:v>1</c:v>
                </c:pt>
                <c:pt idx="6">
                  <c:v>0.99281916250537849</c:v>
                </c:pt>
                <c:pt idx="7">
                  <c:v>0.83766001448269756</c:v>
                </c:pt>
                <c:pt idx="8">
                  <c:v>0.99565264693200095</c:v>
                </c:pt>
              </c:numCache>
            </c:numRef>
          </c:val>
        </c:ser>
        <c:ser>
          <c:idx val="1"/>
          <c:order val="1"/>
          <c:tx>
            <c:strRef>
              <c:f>results!$AV$3</c:f>
              <c:strCache>
                <c:ptCount val="1"/>
                <c:pt idx="0">
                  <c:v>Type-M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(results!$AW$1:$BC$1,results!$BF$1,results!$BJ$1)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(results!$AW$3:$BC$3,results!$BF$3,results!$BJ$3)</c:f>
              <c:numCache>
                <c:formatCode>General</c:formatCode>
                <c:ptCount val="9"/>
                <c:pt idx="0">
                  <c:v>0.53565316594004453</c:v>
                </c:pt>
                <c:pt idx="1">
                  <c:v>0.97572140913992389</c:v>
                </c:pt>
                <c:pt idx="2">
                  <c:v>0.99883494114838411</c:v>
                </c:pt>
                <c:pt idx="3">
                  <c:v>1.0066778431242063</c:v>
                </c:pt>
                <c:pt idx="4">
                  <c:v>0.99941732686383022</c:v>
                </c:pt>
                <c:pt idx="5">
                  <c:v>1</c:v>
                </c:pt>
                <c:pt idx="6">
                  <c:v>1.0026725510204244</c:v>
                </c:pt>
                <c:pt idx="7">
                  <c:v>0.77899572895374591</c:v>
                </c:pt>
                <c:pt idx="8">
                  <c:v>1.0013060061824233</c:v>
                </c:pt>
              </c:numCache>
            </c:numRef>
          </c:val>
        </c:ser>
        <c:ser>
          <c:idx val="2"/>
          <c:order val="2"/>
          <c:tx>
            <c:strRef>
              <c:f>results!$AV$4</c:f>
              <c:strCache>
                <c:ptCount val="1"/>
                <c:pt idx="0">
                  <c:v>Type-L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(results!$AW$1:$BC$1,results!$BF$1,results!$BJ$1)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(results!$AW$4:$BC$4,results!$BF$4,results!$BJ$4)</c:f>
              <c:numCache>
                <c:formatCode>General</c:formatCode>
                <c:ptCount val="9"/>
                <c:pt idx="0">
                  <c:v>0.70358356364659524</c:v>
                </c:pt>
                <c:pt idx="1">
                  <c:v>1.0970205723020225</c:v>
                </c:pt>
                <c:pt idx="2">
                  <c:v>1.0664359176320353</c:v>
                </c:pt>
                <c:pt idx="3">
                  <c:v>1.0436326152529343</c:v>
                </c:pt>
                <c:pt idx="4">
                  <c:v>0.99861745673242552</c:v>
                </c:pt>
                <c:pt idx="5">
                  <c:v>1</c:v>
                </c:pt>
                <c:pt idx="6">
                  <c:v>1.0653571824276773</c:v>
                </c:pt>
                <c:pt idx="7">
                  <c:v>1.1288918839483868</c:v>
                </c:pt>
                <c:pt idx="8">
                  <c:v>1.2394143236896582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151858752"/>
        <c:axId val="151859312"/>
      </c:barChart>
      <c:lineChart>
        <c:grouping val="standard"/>
        <c:varyColors val="0"/>
        <c:ser>
          <c:idx val="3"/>
          <c:order val="3"/>
          <c:tx>
            <c:strRef>
              <c:f>results!$AV$5</c:f>
              <c:strCache>
                <c:ptCount val="1"/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  <a:effectLst/>
          </c:spPr>
          <c:marker>
            <c:symbol val="none"/>
          </c:marker>
          <c:cat>
            <c:strRef>
              <c:f>(results!$AW$1:$BC$1,results!$BF$1,results!$BJ$1)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(results!$AW$5:$BC$5,results!$BF$5,results!$BJ$5)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58752"/>
        <c:axId val="151859312"/>
      </c:lineChart>
      <c:catAx>
        <c:axId val="1518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859312"/>
        <c:crosses val="autoZero"/>
        <c:auto val="1"/>
        <c:lblAlgn val="ctr"/>
        <c:lblOffset val="0"/>
        <c:noMultiLvlLbl val="0"/>
      </c:catAx>
      <c:valAx>
        <c:axId val="151859312"/>
        <c:scaling>
          <c:orientation val="minMax"/>
          <c:max val="1.5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dirty="0" smtClean="0"/>
                  <a:t>Normalized</a:t>
                </a:r>
                <a:r>
                  <a:rPr lang="tr-TR" baseline="0" dirty="0" smtClean="0"/>
                  <a:t> GPU IPC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809523809523808E-2"/>
              <c:y val="0.112955141970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858752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17641943194600679"/>
          <c:y val="9.0909127061611014E-2"/>
          <c:w val="0.78704208848893875"/>
          <c:h val="0.10850318480203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results!$AQ$2</c:f>
              <c:strCache>
                <c:ptCount val="1"/>
                <c:pt idx="0">
                  <c:v>L-MPKI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(results!$AS$1:$AY$1,results!$BB$1,results!$BF$1)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(results!$AS$2:$AY$2,results!$BB$2,results!$BF$2)</c:f>
              <c:numCache>
                <c:formatCode>General</c:formatCode>
                <c:ptCount val="9"/>
                <c:pt idx="0">
                  <c:v>1.2030423909279151</c:v>
                </c:pt>
                <c:pt idx="1">
                  <c:v>1.0640047533003378</c:v>
                </c:pt>
                <c:pt idx="2">
                  <c:v>1.033504650416661</c:v>
                </c:pt>
                <c:pt idx="3">
                  <c:v>1.0163452624010851</c:v>
                </c:pt>
                <c:pt idx="4">
                  <c:v>0.99986434300072624</c:v>
                </c:pt>
                <c:pt idx="5">
                  <c:v>1</c:v>
                </c:pt>
                <c:pt idx="6">
                  <c:v>1.0242919575193579</c:v>
                </c:pt>
                <c:pt idx="7">
                  <c:v>1.1715119830161491</c:v>
                </c:pt>
                <c:pt idx="8">
                  <c:v>1.0551385899334853</c:v>
                </c:pt>
              </c:numCache>
            </c:numRef>
          </c:val>
        </c:ser>
        <c:ser>
          <c:idx val="1"/>
          <c:order val="1"/>
          <c:tx>
            <c:strRef>
              <c:f>results!$AQ$3</c:f>
              <c:strCache>
                <c:ptCount val="1"/>
                <c:pt idx="0">
                  <c:v>M-MPKI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(results!$AS$1:$AY$1,results!$BB$1,results!$BF$1)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(results!$AS$3:$AY$3,results!$BB$3,results!$BF$3)</c:f>
              <c:numCache>
                <c:formatCode>General</c:formatCode>
                <c:ptCount val="9"/>
                <c:pt idx="0">
                  <c:v>1.5517723549181017</c:v>
                </c:pt>
                <c:pt idx="1">
                  <c:v>1.1571588789086731</c:v>
                </c:pt>
                <c:pt idx="2">
                  <c:v>1.0895897851247451</c:v>
                </c:pt>
                <c:pt idx="3">
                  <c:v>1.0368731533407101</c:v>
                </c:pt>
                <c:pt idx="4">
                  <c:v>1.0011466005070595</c:v>
                </c:pt>
                <c:pt idx="5">
                  <c:v>1</c:v>
                </c:pt>
                <c:pt idx="6">
                  <c:v>1.0041895541884145</c:v>
                </c:pt>
                <c:pt idx="7">
                  <c:v>1.3283454661417384</c:v>
                </c:pt>
                <c:pt idx="8">
                  <c:v>1.0850322632301004</c:v>
                </c:pt>
              </c:numCache>
            </c:numRef>
          </c:val>
        </c:ser>
        <c:ser>
          <c:idx val="2"/>
          <c:order val="2"/>
          <c:tx>
            <c:strRef>
              <c:f>results!$AQ$4</c:f>
              <c:strCache>
                <c:ptCount val="1"/>
                <c:pt idx="0">
                  <c:v>H-MPKI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(results!$AS$1:$AY$1,results!$BB$1,results!$BF$1)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(results!$AS$4:$AY$4,results!$BB$4,results!$BF$4)</c:f>
              <c:numCache>
                <c:formatCode>General</c:formatCode>
                <c:ptCount val="9"/>
                <c:pt idx="0">
                  <c:v>1.4806570299435782</c:v>
                </c:pt>
                <c:pt idx="1">
                  <c:v>1.1531371369089602</c:v>
                </c:pt>
                <c:pt idx="2">
                  <c:v>1.0766945557051728</c:v>
                </c:pt>
                <c:pt idx="3">
                  <c:v>1.0349544472577306</c:v>
                </c:pt>
                <c:pt idx="4">
                  <c:v>1.0042936172391002</c:v>
                </c:pt>
                <c:pt idx="5">
                  <c:v>1</c:v>
                </c:pt>
                <c:pt idx="6">
                  <c:v>1.0182590238228231</c:v>
                </c:pt>
                <c:pt idx="7">
                  <c:v>1.2273453362620832</c:v>
                </c:pt>
                <c:pt idx="8">
                  <c:v>1.0814932150632774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153939632"/>
        <c:axId val="154017712"/>
      </c:barChart>
      <c:lineChart>
        <c:grouping val="standard"/>
        <c:varyColors val="0"/>
        <c:ser>
          <c:idx val="3"/>
          <c:order val="3"/>
          <c:tx>
            <c:strRef>
              <c:f>results!$AQ$5</c:f>
              <c:strCache>
                <c:ptCount val="1"/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strRef>
              <c:f>(results!$AS$1:$AY$1,results!$BB$1,results!$BF$1)</c:f>
              <c:strCache>
                <c:ptCount val="9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  <c:pt idx="6">
                  <c:v>DYNCTA</c:v>
                </c:pt>
                <c:pt idx="7">
                  <c:v>CM-CPU</c:v>
                </c:pt>
                <c:pt idx="8">
                  <c:v>CM-BAL1</c:v>
                </c:pt>
              </c:strCache>
            </c:strRef>
          </c:cat>
          <c:val>
            <c:numRef>
              <c:f>(results!$AS$5:$AY$5,results!$BB$5,results!$BF$5)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39632"/>
        <c:axId val="154017712"/>
      </c:lineChart>
      <c:catAx>
        <c:axId val="1539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17712"/>
        <c:crosses val="autoZero"/>
        <c:auto val="1"/>
        <c:lblAlgn val="ctr"/>
        <c:lblOffset val="0"/>
        <c:noMultiLvlLbl val="0"/>
      </c:catAx>
      <c:valAx>
        <c:axId val="15401771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dirty="0" smtClean="0"/>
                  <a:t>Normalized CPU IPC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809523809523808E-2"/>
              <c:y val="0.117651316312733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9396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17641943194600679"/>
          <c:y val="9.0909127061611014E-2"/>
          <c:w val="0.78704208848893875"/>
          <c:h val="0.10850318480203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48753280839895"/>
          <c:y val="8.8674540682414704E-2"/>
          <c:w val="0.81472675290588681"/>
          <c:h val="0.55032748747315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avg_warps!$L$1</c:f>
              <c:strCache>
                <c:ptCount val="1"/>
                <c:pt idx="0">
                  <c:v>CM-CPU</c:v>
                </c:pt>
              </c:strCache>
            </c:strRef>
          </c:tx>
          <c:spPr>
            <a:pattFill prst="wdUpDiag">
              <a:fgClr>
                <a:srgbClr val="5B9BD5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avg_warps!$K$2:$K$10</c:f>
              <c:strCache>
                <c:ptCount val="9"/>
                <c:pt idx="0">
                  <c:v>Type-H / L-MPKI</c:v>
                </c:pt>
                <c:pt idx="1">
                  <c:v>Type-H / M-MPKI</c:v>
                </c:pt>
                <c:pt idx="2">
                  <c:v>Type-H / H-MPKI</c:v>
                </c:pt>
                <c:pt idx="3">
                  <c:v>Type-M / L-MPKI</c:v>
                </c:pt>
                <c:pt idx="4">
                  <c:v>Type-M / M-MPKI</c:v>
                </c:pt>
                <c:pt idx="5">
                  <c:v>Type-M / H-MPKI</c:v>
                </c:pt>
                <c:pt idx="6">
                  <c:v>Type-L / L-MPKI</c:v>
                </c:pt>
                <c:pt idx="7">
                  <c:v>Type-L / M-MPKI</c:v>
                </c:pt>
                <c:pt idx="8">
                  <c:v>Type-L / H-MPKI</c:v>
                </c:pt>
              </c:strCache>
            </c:strRef>
          </c:cat>
          <c:val>
            <c:numRef>
              <c:f>avg_warps!$L$2:$L$10</c:f>
              <c:numCache>
                <c:formatCode>General</c:formatCode>
                <c:ptCount val="9"/>
                <c:pt idx="0">
                  <c:v>31.824432250000001</c:v>
                </c:pt>
                <c:pt idx="1">
                  <c:v>19.035891499999998</c:v>
                </c:pt>
                <c:pt idx="2">
                  <c:v>16.935353750000001</c:v>
                </c:pt>
                <c:pt idx="3">
                  <c:v>2.10198375</c:v>
                </c:pt>
                <c:pt idx="4">
                  <c:v>2.3770534999999997</c:v>
                </c:pt>
                <c:pt idx="5">
                  <c:v>2.7305342499999998</c:v>
                </c:pt>
                <c:pt idx="6">
                  <c:v>2.9736787499999999</c:v>
                </c:pt>
                <c:pt idx="7">
                  <c:v>2.9280180000000002</c:v>
                </c:pt>
                <c:pt idx="8">
                  <c:v>2.8459927500000002</c:v>
                </c:pt>
              </c:numCache>
            </c:numRef>
          </c:val>
        </c:ser>
        <c:ser>
          <c:idx val="1"/>
          <c:order val="1"/>
          <c:tx>
            <c:strRef>
              <c:f>avg_warps!$M$1</c:f>
              <c:strCache>
                <c:ptCount val="1"/>
                <c:pt idx="0">
                  <c:v>CM-BAL1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avg_warps!$K$2:$K$10</c:f>
              <c:strCache>
                <c:ptCount val="9"/>
                <c:pt idx="0">
                  <c:v>Type-H / L-MPKI</c:v>
                </c:pt>
                <c:pt idx="1">
                  <c:v>Type-H / M-MPKI</c:v>
                </c:pt>
                <c:pt idx="2">
                  <c:v>Type-H / H-MPKI</c:v>
                </c:pt>
                <c:pt idx="3">
                  <c:v>Type-M / L-MPKI</c:v>
                </c:pt>
                <c:pt idx="4">
                  <c:v>Type-M / M-MPKI</c:v>
                </c:pt>
                <c:pt idx="5">
                  <c:v>Type-M / H-MPKI</c:v>
                </c:pt>
                <c:pt idx="6">
                  <c:v>Type-L / L-MPKI</c:v>
                </c:pt>
                <c:pt idx="7">
                  <c:v>Type-L / M-MPKI</c:v>
                </c:pt>
                <c:pt idx="8">
                  <c:v>Type-L / H-MPKI</c:v>
                </c:pt>
              </c:strCache>
            </c:strRef>
          </c:cat>
          <c:val>
            <c:numRef>
              <c:f>avg_warps!$M$2:$M$10</c:f>
              <c:numCache>
                <c:formatCode>General</c:formatCode>
                <c:ptCount val="9"/>
                <c:pt idx="0">
                  <c:v>40.460479500000005</c:v>
                </c:pt>
                <c:pt idx="1">
                  <c:v>33.669456999999994</c:v>
                </c:pt>
                <c:pt idx="2">
                  <c:v>31.495478500000001</c:v>
                </c:pt>
                <c:pt idx="3">
                  <c:v>6.28655075</c:v>
                </c:pt>
                <c:pt idx="4">
                  <c:v>6.6596792500000008</c:v>
                </c:pt>
                <c:pt idx="5">
                  <c:v>5.9747055000000007</c:v>
                </c:pt>
                <c:pt idx="6">
                  <c:v>4.1193362499999999</c:v>
                </c:pt>
                <c:pt idx="7">
                  <c:v>4.9747257500000002</c:v>
                </c:pt>
                <c:pt idx="8">
                  <c:v>5.1958452499999996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154020512"/>
        <c:axId val="154021072"/>
      </c:barChart>
      <c:catAx>
        <c:axId val="1540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21072"/>
        <c:crosses val="autoZero"/>
        <c:auto val="1"/>
        <c:lblAlgn val="ctr"/>
        <c:lblOffset val="100"/>
        <c:noMultiLvlLbl val="0"/>
      </c:catAx>
      <c:valAx>
        <c:axId val="154021072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Average # of </a:t>
                </a:r>
                <a:r>
                  <a:rPr lang="tr-TR"/>
                  <a:t>act</a:t>
                </a:r>
                <a:r>
                  <a:rPr lang="en-US"/>
                  <a:t>i</a:t>
                </a:r>
                <a:r>
                  <a:rPr lang="tr-TR"/>
                  <a:t>ve </a:t>
                </a:r>
                <a:r>
                  <a:rPr lang="en-US"/>
                  <a:t>warps</a:t>
                </a:r>
              </a:p>
            </c:rich>
          </c:tx>
          <c:layout>
            <c:manualLayout>
              <c:xMode val="edge"/>
              <c:yMode val="edge"/>
              <c:x val="1.2870012870012869E-2"/>
              <c:y val="0.108093832020997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20512"/>
        <c:crosses val="autoZero"/>
        <c:crossBetween val="between"/>
        <c:majorUnit val="8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3093972628421444"/>
          <c:y val="0.14860392450943632"/>
          <c:w val="0.22144122609673791"/>
          <c:h val="0.30596675415573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89229471316089"/>
          <c:y val="0.14928060128847528"/>
          <c:w val="0.7343696100487439"/>
          <c:h val="0.48972162570587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results_sorted!$J$2</c:f>
              <c:strCache>
                <c:ptCount val="1"/>
                <c:pt idx="0">
                  <c:v>CM-CPU</c:v>
                </c:pt>
              </c:strCache>
            </c:strRef>
          </c:tx>
          <c:spPr>
            <a:pattFill prst="wdUpDiag">
              <a:fgClr>
                <a:srgbClr val="5B9BD5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results_sorted!$I$3:$I$11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results_sorted!$J$3:$J$11</c:f>
              <c:numCache>
                <c:formatCode>General</c:formatCode>
                <c:ptCount val="9"/>
                <c:pt idx="0">
                  <c:v>0.86612856450306586</c:v>
                </c:pt>
                <c:pt idx="1">
                  <c:v>0.72620861810711879</c:v>
                </c:pt>
                <c:pt idx="2">
                  <c:v>0.67862345014962389</c:v>
                </c:pt>
                <c:pt idx="3">
                  <c:v>0.27241903909142584</c:v>
                </c:pt>
                <c:pt idx="4">
                  <c:v>0.48557262438484655</c:v>
                </c:pt>
                <c:pt idx="5">
                  <c:v>0.48840160711050407</c:v>
                </c:pt>
                <c:pt idx="6">
                  <c:v>0.22920742390342708</c:v>
                </c:pt>
                <c:pt idx="7">
                  <c:v>0.48234314135538026</c:v>
                </c:pt>
                <c:pt idx="8">
                  <c:v>0.3069277996740003</c:v>
                </c:pt>
              </c:numCache>
            </c:numRef>
          </c:val>
        </c:ser>
        <c:ser>
          <c:idx val="1"/>
          <c:order val="1"/>
          <c:tx>
            <c:strRef>
              <c:f>results_sorted!$K$2</c:f>
              <c:strCache>
                <c:ptCount val="1"/>
                <c:pt idx="0">
                  <c:v>CM-BAL1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results_sorted!$I$3:$I$11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results_sorted!$K$3:$K$11</c:f>
              <c:numCache>
                <c:formatCode>General</c:formatCode>
                <c:ptCount val="9"/>
                <c:pt idx="0">
                  <c:v>1.0010996249432398</c:v>
                </c:pt>
                <c:pt idx="1">
                  <c:v>0.9910760533641062</c:v>
                </c:pt>
                <c:pt idx="2">
                  <c:v>1.0138052385733287</c:v>
                </c:pt>
                <c:pt idx="3">
                  <c:v>0.87510009375230291</c:v>
                </c:pt>
                <c:pt idx="4">
                  <c:v>0.86875499066596373</c:v>
                </c:pt>
                <c:pt idx="5">
                  <c:v>0.77606812188825502</c:v>
                </c:pt>
                <c:pt idx="6">
                  <c:v>0.56039885857178418</c:v>
                </c:pt>
                <c:pt idx="7">
                  <c:v>0.76340108535010942</c:v>
                </c:pt>
                <c:pt idx="8">
                  <c:v>0.70336470909745319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154024432"/>
        <c:axId val="154024992"/>
      </c:barChart>
      <c:lineChart>
        <c:grouping val="standard"/>
        <c:varyColors val="0"/>
        <c:ser>
          <c:idx val="2"/>
          <c:order val="2"/>
          <c:tx>
            <c:strRef>
              <c:f>results_sorted!$L$2</c:f>
              <c:strCache>
                <c:ptCount val="1"/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results_sorted!$I$3:$I$11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results_sorted!$L$3:$L$11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24432"/>
        <c:axId val="154024992"/>
      </c:lineChart>
      <c:catAx>
        <c:axId val="15402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24992"/>
        <c:crosses val="autoZero"/>
        <c:auto val="1"/>
        <c:lblAlgn val="ctr"/>
        <c:lblOffset val="100"/>
        <c:noMultiLvlLbl val="0"/>
      </c:catAx>
      <c:valAx>
        <c:axId val="15402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1" i="0" u="none" strike="noStrike" kern="1200" baseline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baseline="0" dirty="0" smtClean="0">
                    <a:effectLst/>
                  </a:rPr>
                  <a:t>Normalized </a:t>
                </a:r>
                <a:endParaRPr lang="en-US" sz="14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dirty="0" smtClean="0">
                    <a:solidFill>
                      <a:prstClr val="black"/>
                    </a:solidFill>
                  </a:defRPr>
                </a:pPr>
                <a:r>
                  <a:rPr lang="tr-TR" sz="1400" b="1" i="0" baseline="0" dirty="0" smtClean="0">
                    <a:effectLst/>
                  </a:rPr>
                  <a:t>stall</a:t>
                </a:r>
                <a:r>
                  <a:rPr lang="tr-TR" sz="1400" b="1" i="0" baseline="-25000" dirty="0" smtClean="0">
                    <a:effectLst/>
                  </a:rPr>
                  <a:t>MC</a:t>
                </a:r>
                <a:r>
                  <a:rPr lang="en-US" sz="1400" b="1" i="0" baseline="0" dirty="0" smtClean="0">
                    <a:effectLst/>
                  </a:rPr>
                  <a:t>/cycle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163760779902515E-2"/>
              <c:y val="0.17206673029507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400" b="1" i="0" u="none" strike="noStrike" kern="1200" baseline="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244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3260686164229472"/>
          <c:y val="3.0303030303030304E-2"/>
          <c:w val="0.72823865766779139"/>
          <c:h val="0.11967788117394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89229471316089"/>
          <c:y val="0.14928060128847528"/>
          <c:w val="0.7343696100487439"/>
          <c:h val="0.48972162570587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results_sorted!$N$2</c:f>
              <c:strCache>
                <c:ptCount val="1"/>
                <c:pt idx="0">
                  <c:v>CM-CPU</c:v>
                </c:pt>
              </c:strCache>
            </c:strRef>
          </c:tx>
          <c:spPr>
            <a:pattFill prst="wdUpDiag">
              <a:fgClr>
                <a:srgbClr val="5B9BD5"/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results_sorted!$M$3:$M$11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results_sorted!$N$3:$N$11</c:f>
              <c:numCache>
                <c:formatCode>General</c:formatCode>
                <c:ptCount val="9"/>
                <c:pt idx="0">
                  <c:v>1.0417103481118264</c:v>
                </c:pt>
                <c:pt idx="1">
                  <c:v>1.0580610752891011</c:v>
                </c:pt>
                <c:pt idx="2">
                  <c:v>1.0614685755234041</c:v>
                </c:pt>
                <c:pt idx="3">
                  <c:v>1.2697073184868313</c:v>
                </c:pt>
                <c:pt idx="4">
                  <c:v>1.1705120313672512</c:v>
                </c:pt>
                <c:pt idx="5">
                  <c:v>1.1006071068966106</c:v>
                </c:pt>
                <c:pt idx="6">
                  <c:v>0.73640900844605883</c:v>
                </c:pt>
                <c:pt idx="7">
                  <c:v>1.0070905588571464</c:v>
                </c:pt>
                <c:pt idx="8">
                  <c:v>0.96132588135109698</c:v>
                </c:pt>
              </c:numCache>
            </c:numRef>
          </c:val>
        </c:ser>
        <c:ser>
          <c:idx val="1"/>
          <c:order val="1"/>
          <c:tx>
            <c:strRef>
              <c:f>results_sorted!$O$2</c:f>
              <c:strCache>
                <c:ptCount val="1"/>
                <c:pt idx="0">
                  <c:v>CM-BAL1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results_sorted!$M$3:$M$11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results_sorted!$O$3:$O$11</c:f>
              <c:numCache>
                <c:formatCode>General</c:formatCode>
                <c:ptCount val="9"/>
                <c:pt idx="0">
                  <c:v>1.0002639059339362</c:v>
                </c:pt>
                <c:pt idx="1">
                  <c:v>1.0015790623858214</c:v>
                </c:pt>
                <c:pt idx="2">
                  <c:v>1.0010829358736961</c:v>
                </c:pt>
                <c:pt idx="3">
                  <c:v>0.99879608336902748</c:v>
                </c:pt>
                <c:pt idx="4">
                  <c:v>0.99356051424177794</c:v>
                </c:pt>
                <c:pt idx="5">
                  <c:v>0.97982077360348152</c:v>
                </c:pt>
                <c:pt idx="6">
                  <c:v>0.6886130801645618</c:v>
                </c:pt>
                <c:pt idx="7">
                  <c:v>0.92589812531234306</c:v>
                </c:pt>
                <c:pt idx="8">
                  <c:v>0.83604918731591138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154536000"/>
        <c:axId val="154536560"/>
      </c:barChart>
      <c:lineChart>
        <c:grouping val="standard"/>
        <c:varyColors val="0"/>
        <c:ser>
          <c:idx val="2"/>
          <c:order val="2"/>
          <c:tx>
            <c:strRef>
              <c:f>results_sorted!$P$2</c:f>
              <c:strCache>
                <c:ptCount val="1"/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results_sorted!$M$3:$M$11</c:f>
              <c:strCache>
                <c:ptCount val="9"/>
                <c:pt idx="0">
                  <c:v>H-L</c:v>
                </c:pt>
                <c:pt idx="1">
                  <c:v>H-M</c:v>
                </c:pt>
                <c:pt idx="2">
                  <c:v>H-H</c:v>
                </c:pt>
                <c:pt idx="3">
                  <c:v>M-L</c:v>
                </c:pt>
                <c:pt idx="4">
                  <c:v>M-M</c:v>
                </c:pt>
                <c:pt idx="5">
                  <c:v>M-H</c:v>
                </c:pt>
                <c:pt idx="6">
                  <c:v>L-L</c:v>
                </c:pt>
                <c:pt idx="7">
                  <c:v>L-M</c:v>
                </c:pt>
                <c:pt idx="8">
                  <c:v>L-H</c:v>
                </c:pt>
              </c:strCache>
            </c:strRef>
          </c:cat>
          <c:val>
            <c:numRef>
              <c:f>results_sorted!$P$3:$P$11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36000"/>
        <c:axId val="154536560"/>
      </c:lineChart>
      <c:catAx>
        <c:axId val="1545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536560"/>
        <c:crosses val="autoZero"/>
        <c:auto val="1"/>
        <c:lblAlgn val="ctr"/>
        <c:lblOffset val="100"/>
        <c:noMultiLvlLbl val="0"/>
      </c:catAx>
      <c:valAx>
        <c:axId val="15453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b="1" i="0" u="none" strike="noStrike" kern="1200" baseline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baseline="0" dirty="0" smtClean="0">
                    <a:effectLst/>
                  </a:rPr>
                  <a:t>Normalized </a:t>
                </a:r>
                <a:endParaRPr lang="en-US" sz="14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400" dirty="0" smtClean="0">
                    <a:solidFill>
                      <a:prstClr val="black"/>
                    </a:solidFill>
                  </a:defRPr>
                </a:pPr>
                <a:r>
                  <a:rPr lang="tr-TR" sz="1400" b="1" i="0" baseline="0" dirty="0" smtClean="0">
                    <a:effectLst/>
                  </a:rPr>
                  <a:t>stall</a:t>
                </a:r>
                <a:r>
                  <a:rPr lang="tr-TR" sz="1400" b="1" i="0" baseline="-25000" dirty="0" smtClean="0">
                    <a:effectLst/>
                  </a:rPr>
                  <a:t>GPU</a:t>
                </a:r>
                <a:r>
                  <a:rPr lang="en-US" sz="1400" b="1" i="0" baseline="0" dirty="0" smtClean="0">
                    <a:effectLst/>
                  </a:rPr>
                  <a:t>/inst.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163760779902515E-2"/>
              <c:y val="0.17206673029507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400" b="1" i="0" u="none" strike="noStrike" kern="1200" baseline="0" dirty="0" smtClean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5360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3260686164229472"/>
          <c:y val="3.0303030303030304E-2"/>
          <c:w val="0.72823865766779139"/>
          <c:h val="0.11967788117394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4397625972428"/>
          <c:y val="0.19110564304461941"/>
          <c:w val="0.71986569246411769"/>
          <c:h val="0.62788522528433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GPU IPC</c:v>
                </c:pt>
              </c:strCache>
            </c:strRef>
          </c:tx>
          <c:spPr>
            <a:ln w="19050" cap="rnd" cmpd="sng" algn="ctr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diamond"/>
            <c:size val="10"/>
            <c:spPr>
              <a:solidFill>
                <a:srgbClr val="0000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Sheet1!$C$1:$H$1</c:f>
              <c:strCache>
                <c:ptCount val="6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0.34647367464330064</c:v>
                </c:pt>
                <c:pt idx="1">
                  <c:v>0.97948586809952354</c:v>
                </c:pt>
                <c:pt idx="2">
                  <c:v>1.0303424293867123</c:v>
                </c:pt>
                <c:pt idx="3">
                  <c:v>1.0031251315831364</c:v>
                </c:pt>
                <c:pt idx="4">
                  <c:v>0.94474073115549773</c:v>
                </c:pt>
                <c:pt idx="5">
                  <c:v>0.95299157149033764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CPU IPC</c:v>
                </c:pt>
              </c:strCache>
            </c:strRef>
          </c:tx>
          <c:spPr>
            <a:ln w="3175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pPr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Sheet1!$C$1:$H$1</c:f>
              <c:strCache>
                <c:ptCount val="6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1.4291767266925557</c:v>
                </c:pt>
                <c:pt idx="1">
                  <c:v>1.2263747241060463</c:v>
                </c:pt>
                <c:pt idx="2">
                  <c:v>1.155716736868901</c:v>
                </c:pt>
                <c:pt idx="3">
                  <c:v>1.0358012904337124</c:v>
                </c:pt>
                <c:pt idx="4">
                  <c:v>0.9796490735299993</c:v>
                </c:pt>
                <c:pt idx="5">
                  <c:v>0.97982917958297699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573264"/>
        <c:axId val="206574944"/>
      </c:lineChart>
      <c:catAx>
        <c:axId val="20657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1020000" spcFirstLastPara="1" vertOverflow="ellipsis" wrap="square" anchor="b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574944"/>
        <c:crosses val="autoZero"/>
        <c:auto val="1"/>
        <c:lblAlgn val="ctr"/>
        <c:lblOffset val="100"/>
        <c:noMultiLvlLbl val="0"/>
      </c:catAx>
      <c:valAx>
        <c:axId val="20657494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 smtClean="0"/>
                  <a:t>Normalized IPC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4059256106500204E-2"/>
              <c:y val="0.119456200787401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5732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6108891347259278"/>
          <c:y val="7.0707070707070704E-2"/>
          <c:w val="0.70428906097481614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results_types!$M$1:$T$1</c:f>
              <c:strCache>
                <c:ptCount val="8"/>
                <c:pt idx="0">
                  <c:v>DYNCTA</c:v>
                </c:pt>
                <c:pt idx="1">
                  <c:v>CM-CPU</c:v>
                </c:pt>
                <c:pt idx="2">
                  <c:v>sch8_0</c:v>
                </c:pt>
                <c:pt idx="3">
                  <c:v>sch8_512</c:v>
                </c:pt>
                <c:pt idx="4">
                  <c:v>CM-BAL1</c:v>
                </c:pt>
                <c:pt idx="5">
                  <c:v>CM-BAL2</c:v>
                </c:pt>
                <c:pt idx="6">
                  <c:v>CM-BAL3</c:v>
                </c:pt>
                <c:pt idx="7">
                  <c:v>CM-BAL4</c:v>
                </c:pt>
              </c:strCache>
            </c:strRef>
          </c:cat>
          <c:val>
            <c:numRef>
              <c:f>results_types!$M$12:$T$12</c:f>
              <c:numCache>
                <c:formatCode>General</c:formatCode>
                <c:ptCount val="8"/>
                <c:pt idx="0">
                  <c:v>1.0192919083107976</c:v>
                </c:pt>
                <c:pt idx="1">
                  <c:v>0.89197306277894239</c:v>
                </c:pt>
                <c:pt idx="2">
                  <c:v>1.0348159046934209</c:v>
                </c:pt>
                <c:pt idx="3">
                  <c:v>1.0615201978079067</c:v>
                </c:pt>
                <c:pt idx="4">
                  <c:v>1.0676556562710529</c:v>
                </c:pt>
                <c:pt idx="5">
                  <c:v>1.0451501980353457</c:v>
                </c:pt>
                <c:pt idx="6">
                  <c:v>0.98947795565969343</c:v>
                </c:pt>
                <c:pt idx="7">
                  <c:v>0.89475576580213489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15904"/>
        <c:axId val="150716464"/>
      </c:barChart>
      <c:catAx>
        <c:axId val="1507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6464"/>
        <c:crosses val="autoZero"/>
        <c:auto val="1"/>
        <c:lblAlgn val="ctr"/>
        <c:lblOffset val="100"/>
        <c:noMultiLvlLbl val="0"/>
      </c:catAx>
      <c:valAx>
        <c:axId val="150716464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Normalized GPU IPC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5904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'results_types (2)'!$M$12:$T$12</c:f>
              <c:numCache>
                <c:formatCode>General</c:formatCode>
                <c:ptCount val="6"/>
                <c:pt idx="0">
                  <c:v>1.0155100674444044</c:v>
                </c:pt>
                <c:pt idx="1">
                  <c:v>1.2390649536449894</c:v>
                </c:pt>
                <c:pt idx="2">
                  <c:v>1.0737210112161459</c:v>
                </c:pt>
                <c:pt idx="3">
                  <c:v>1.1052954727985667</c:v>
                </c:pt>
                <c:pt idx="4">
                  <c:v>1.1735935433960545</c:v>
                </c:pt>
                <c:pt idx="5">
                  <c:v>1.1918437783487814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'results_types (2)'!$M$1:$T$1</c15:sqref>
                        </c15:formulaRef>
                      </c:ext>
                    </c:extLst>
                    <c:strCache>
                      <c:ptCount val="6"/>
                      <c:pt idx="0">
                        <c:v>DYNCTA</c:v>
                      </c:pt>
                      <c:pt idx="1">
                        <c:v>CM-CPU</c:v>
                      </c:pt>
                      <c:pt idx="2">
                        <c:v>CM-BAL1</c:v>
                      </c:pt>
                      <c:pt idx="3">
                        <c:v>CM-BAL2</c:v>
                      </c:pt>
                      <c:pt idx="4">
                        <c:v>CM-BAL3</c:v>
                      </c:pt>
                      <c:pt idx="5">
                        <c:v>CM-BAL4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71072"/>
        <c:axId val="151671632"/>
      </c:barChart>
      <c:catAx>
        <c:axId val="1516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71632"/>
        <c:crosses val="autoZero"/>
        <c:auto val="1"/>
        <c:lblAlgn val="ctr"/>
        <c:lblOffset val="100"/>
        <c:noMultiLvlLbl val="0"/>
      </c:catAx>
      <c:valAx>
        <c:axId val="151671632"/>
        <c:scaling>
          <c:orientation val="minMax"/>
          <c:max val="1.4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Normalized CPU WS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67107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'logspace-GPUweight'!$M$1</c:f>
              <c:strCache>
                <c:ptCount val="1"/>
                <c:pt idx="0">
                  <c:v>48 warps</c:v>
                </c:pt>
              </c:strCache>
            </c:strRef>
          </c:tx>
          <c:spPr>
            <a:ln w="28575" cap="rnd" cmpd="sng">
              <a:solidFill>
                <a:srgbClr val="000000"/>
              </a:solidFill>
              <a:round/>
              <a:tailEnd w="med" len="med"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'logspace-GPUweight'!$M$2:$M$301</c:f>
              <c:numCache>
                <c:formatCode>General</c:formatCode>
                <c:ptCount val="3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'logspace-GPUweight'!$N$1</c:f>
              <c:strCache>
                <c:ptCount val="1"/>
                <c:pt idx="0">
                  <c:v>DYNCTA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'logspace-GPUweight'!$N$2:$N$301</c:f>
              <c:numCache>
                <c:formatCode>General</c:formatCode>
                <c:ptCount val="300"/>
                <c:pt idx="0">
                  <c:v>1.0155138455072086</c:v>
                </c:pt>
                <c:pt idx="1">
                  <c:v>1.0155140239842702</c:v>
                </c:pt>
                <c:pt idx="2">
                  <c:v>1.0155142108834063</c:v>
                </c:pt>
                <c:pt idx="3">
                  <c:v>1.0155144066011486</c:v>
                </c:pt>
                <c:pt idx="4">
                  <c:v>1.0155146115526112</c:v>
                </c:pt>
                <c:pt idx="5">
                  <c:v>1.0155148261723548</c:v>
                </c:pt>
                <c:pt idx="6">
                  <c:v>1.015515050915287</c:v>
                </c:pt>
                <c:pt idx="7">
                  <c:v>1.0155152862576056</c:v>
                </c:pt>
                <c:pt idx="8">
                  <c:v>1.0155155326977843</c:v>
                </c:pt>
                <c:pt idx="9">
                  <c:v>1.0155157907576013</c:v>
                </c:pt>
                <c:pt idx="10">
                  <c:v>1.0155160609832177</c:v>
                </c:pt>
                <c:pt idx="11">
                  <c:v>1.0155163439463004</c:v>
                </c:pt>
                <c:pt idx="12">
                  <c:v>1.0155166402451985</c:v>
                </c:pt>
                <c:pt idx="13">
                  <c:v>1.0155169505061714</c:v>
                </c:pt>
                <c:pt idx="14">
                  <c:v>1.0155172753846693</c:v>
                </c:pt>
                <c:pt idx="15">
                  <c:v>1.0155176155666763</c:v>
                </c:pt>
                <c:pt idx="16">
                  <c:v>1.0155179717701066</c:v>
                </c:pt>
                <c:pt idx="17">
                  <c:v>1.0155183447462681</c:v>
                </c:pt>
                <c:pt idx="18">
                  <c:v>1.0155187352813864</c:v>
                </c:pt>
                <c:pt idx="19">
                  <c:v>1.0155191441981974</c:v>
                </c:pt>
                <c:pt idx="20">
                  <c:v>1.01551957235761</c:v>
                </c:pt>
                <c:pt idx="21">
                  <c:v>1.0155200206604413</c:v>
                </c:pt>
                <c:pt idx="22">
                  <c:v>1.0155204900492256</c:v>
                </c:pt>
                <c:pt idx="23">
                  <c:v>1.0155209815101029</c:v>
                </c:pt>
                <c:pt idx="24">
                  <c:v>1.0155214960747891</c:v>
                </c:pt>
                <c:pt idx="25">
                  <c:v>1.0155220348226284</c:v>
                </c:pt>
                <c:pt idx="26">
                  <c:v>1.0155225988827354</c:v>
                </c:pt>
                <c:pt idx="27">
                  <c:v>1.0155231894362273</c:v>
                </c:pt>
                <c:pt idx="28">
                  <c:v>1.0155238077185489</c:v>
                </c:pt>
                <c:pt idx="29">
                  <c:v>1.0155244550218949</c:v>
                </c:pt>
                <c:pt idx="30">
                  <c:v>1.0155251326977366</c:v>
                </c:pt>
                <c:pt idx="31">
                  <c:v>1.0155258421594462</c:v>
                </c:pt>
                <c:pt idx="32">
                  <c:v>1.0155265848850352</c:v>
                </c:pt>
                <c:pt idx="33">
                  <c:v>1.0155273624200005</c:v>
                </c:pt>
                <c:pt idx="34">
                  <c:v>1.015528176380285</c:v>
                </c:pt>
                <c:pt idx="35">
                  <c:v>1.0155290284553591</c:v>
                </c:pt>
                <c:pt idx="36">
                  <c:v>1.015529920411421</c:v>
                </c:pt>
                <c:pt idx="37">
                  <c:v>1.015530854094725</c:v>
                </c:pt>
                <c:pt idx="38">
                  <c:v>1.0155318314350372</c:v>
                </c:pt>
                <c:pt idx="39">
                  <c:v>1.015532854449225</c:v>
                </c:pt>
                <c:pt idx="40">
                  <c:v>1.0155339252449802</c:v>
                </c:pt>
                <c:pt idx="41">
                  <c:v>1.0155350460246835</c:v>
                </c:pt>
                <c:pt idx="42">
                  <c:v>1.0155362190894104</c:v>
                </c:pt>
                <c:pt idx="43">
                  <c:v>1.0155374468430824</c:v>
                </c:pt>
                <c:pt idx="44">
                  <c:v>1.0155387317967659</c:v>
                </c:pt>
                <c:pt idx="45">
                  <c:v>1.015540076573122</c:v>
                </c:pt>
                <c:pt idx="46">
                  <c:v>1.0155414839110093</c:v>
                </c:pt>
                <c:pt idx="47">
                  <c:v>1.015542956670245</c:v>
                </c:pt>
                <c:pt idx="48">
                  <c:v>1.0155444978365142</c:v>
                </c:pt>
                <c:pt idx="49">
                  <c:v>1.0155461105264478</c:v>
                </c:pt>
                <c:pt idx="50">
                  <c:v>1.0155477979928504</c:v>
                </c:pt>
                <c:pt idx="51">
                  <c:v>1.0155495636300929</c:v>
                </c:pt>
                <c:pt idx="52">
                  <c:v>1.0155514109796597</c:v>
                </c:pt>
                <c:pt idx="53">
                  <c:v>1.015553343735857</c:v>
                </c:pt>
                <c:pt idx="54">
                  <c:v>1.0155553657516725</c:v>
                </c:pt>
                <c:pt idx="55">
                  <c:v>1.0155574810447912</c:v>
                </c:pt>
                <c:pt idx="56">
                  <c:v>1.0155596938037592</c:v>
                </c:pt>
                <c:pt idx="57">
                  <c:v>1.0155620083942929</c:v>
                </c:pt>
                <c:pt idx="58">
                  <c:v>1.0155644293657244</c:v>
                </c:pt>
                <c:pt idx="59">
                  <c:v>1.0155669614575795</c:v>
                </c:pt>
                <c:pt idx="60">
                  <c:v>1.0155696096062794</c:v>
                </c:pt>
                <c:pt idx="61">
                  <c:v>1.0155723789519508</c:v>
                </c:pt>
                <c:pt idx="62">
                  <c:v>1.0155752748453404</c:v>
                </c:pt>
                <c:pt idx="63">
                  <c:v>1.0155783028548127</c:v>
                </c:pt>
                <c:pt idx="64">
                  <c:v>1.0155814687734168</c:v>
                </c:pt>
                <c:pt idx="65">
                  <c:v>1.015584778626009</c:v>
                </c:pt>
                <c:pt idx="66">
                  <c:v>1.0155882386764012</c:v>
                </c:pt>
                <c:pt idx="67">
                  <c:v>1.01559185543452</c:v>
                </c:pt>
                <c:pt idx="68">
                  <c:v>1.0155956356635443</c:v>
                </c:pt>
                <c:pt idx="69">
                  <c:v>1.0155995863869958</c:v>
                </c:pt>
                <c:pt idx="70">
                  <c:v>1.0156037148957484</c:v>
                </c:pt>
                <c:pt idx="71">
                  <c:v>1.0156080287549161</c:v>
                </c:pt>
                <c:pt idx="72">
                  <c:v>1.0156125358105867</c:v>
                </c:pt>
                <c:pt idx="73">
                  <c:v>1.0156172441963487</c:v>
                </c:pt>
                <c:pt idx="74">
                  <c:v>1.0156221623395698</c:v>
                </c:pt>
                <c:pt idx="75">
                  <c:v>1.0156272989673669</c:v>
                </c:pt>
                <c:pt idx="76">
                  <c:v>1.0156326631122141</c:v>
                </c:pt>
                <c:pt idx="77">
                  <c:v>1.0156382641171242</c:v>
                </c:pt>
                <c:pt idx="78">
                  <c:v>1.0156441116403301</c:v>
                </c:pt>
                <c:pt idx="79">
                  <c:v>1.0156502156593978</c:v>
                </c:pt>
                <c:pt idx="80">
                  <c:v>1.0156565864746887</c:v>
                </c:pt>
                <c:pt idx="81">
                  <c:v>1.0156632347120793</c:v>
                </c:pt>
                <c:pt idx="82">
                  <c:v>1.0156701713248524</c:v>
                </c:pt>
                <c:pt idx="83">
                  <c:v>1.0156774075946564</c:v>
                </c:pt>
                <c:pt idx="84">
                  <c:v>1.0156849551314258</c:v>
                </c:pt>
                <c:pt idx="85">
                  <c:v>1.0156928258721538</c:v>
                </c:pt>
                <c:pt idx="86">
                  <c:v>1.015701032078395</c:v>
                </c:pt>
                <c:pt idx="87">
                  <c:v>1.0157095863323709</c:v>
                </c:pt>
                <c:pt idx="88">
                  <c:v>1.0157185015315513</c:v>
                </c:pt>
                <c:pt idx="89">
                  <c:v>1.0157277908815681</c:v>
                </c:pt>
                <c:pt idx="90">
                  <c:v>1.0157374678873183</c:v>
                </c:pt>
                <c:pt idx="91">
                  <c:v>1.0157475463421102</c:v>
                </c:pt>
                <c:pt idx="92">
                  <c:v>1.0157580403146931</c:v>
                </c:pt>
                <c:pt idx="93">
                  <c:v>1.0157689641340191</c:v>
                </c:pt>
                <c:pt idx="94">
                  <c:v>1.0157803323715671</c:v>
                </c:pt>
                <c:pt idx="95">
                  <c:v>1.0157921598210775</c:v>
                </c:pt>
                <c:pt idx="96">
                  <c:v>1.0158044614755222</c:v>
                </c:pt>
                <c:pt idx="97">
                  <c:v>1.015817252501156</c:v>
                </c:pt>
                <c:pt idx="98">
                  <c:v>1.0158305482084848</c:v>
                </c:pt>
                <c:pt idx="99">
                  <c:v>1.0158443640199983</c:v>
                </c:pt>
                <c:pt idx="100">
                  <c:v>1.0158587154345158</c:v>
                </c:pt>
                <c:pt idx="101">
                  <c:v>1.0158736179880077</c:v>
                </c:pt>
                <c:pt idx="102">
                  <c:v>1.015889087210766</c:v>
                </c:pt>
                <c:pt idx="103">
                  <c:v>1.0159051385808116</c:v>
                </c:pt>
                <c:pt idx="104">
                  <c:v>1.0159217874734428</c:v>
                </c:pt>
                <c:pt idx="105">
                  <c:v>1.0159390491068561</c:v>
                </c:pt>
                <c:pt idx="106">
                  <c:v>1.0159569384837903</c:v>
                </c:pt>
                <c:pt idx="107">
                  <c:v>1.0159754703291788</c:v>
                </c:pt>
                <c:pt idx="108">
                  <c:v>1.0159946590238234</c:v>
                </c:pt>
                <c:pt idx="109">
                  <c:v>1.0160145185341467</c:v>
                </c:pt>
                <c:pt idx="110">
                  <c:v>1.0160350623381134</c:v>
                </c:pt>
                <c:pt idx="111">
                  <c:v>1.0160563033474674</c:v>
                </c:pt>
                <c:pt idx="112">
                  <c:v>1.016078253826471</c:v>
                </c:pt>
                <c:pt idx="113">
                  <c:v>1.0161009253073894</c:v>
                </c:pt>
                <c:pt idx="114">
                  <c:v>1.0161243285030295</c:v>
                </c:pt>
                <c:pt idx="115">
                  <c:v>1.016148473216685</c:v>
                </c:pt>
                <c:pt idx="116">
                  <c:v>1.0161733682499228</c:v>
                </c:pt>
                <c:pt idx="117">
                  <c:v>1.016199021308692</c:v>
                </c:pt>
                <c:pt idx="118">
                  <c:v>1.0162254389083205</c:v>
                </c:pt>
                <c:pt idx="119">
                  <c:v>1.0162526262780167</c:v>
                </c:pt>
                <c:pt idx="120">
                  <c:v>1.0162805872655678</c:v>
                </c:pt>
                <c:pt idx="121">
                  <c:v>1.0163093242429881</c:v>
                </c:pt>
                <c:pt idx="122">
                  <c:v>1.0163388380139307</c:v>
                </c:pt>
                <c:pt idx="123">
                  <c:v>1.0163691277237337</c:v>
                </c:pt>
                <c:pt idx="124">
                  <c:v>1.0164001907730185</c:v>
                </c:pt>
                <c:pt idx="125">
                  <c:v>1.0164320227358061</c:v>
                </c:pt>
                <c:pt idx="126">
                  <c:v>1.0164646172831464</c:v>
                </c:pt>
                <c:pt idx="127">
                  <c:v>1.0164979661132725</c:v>
                </c:pt>
                <c:pt idx="128">
                  <c:v>1.016532058889317</c:v>
                </c:pt>
                <c:pt idx="129">
                  <c:v>1.0165668831856041</c:v>
                </c:pt>
                <c:pt idx="130">
                  <c:v>1.0166024244435306</c:v>
                </c:pt>
                <c:pt idx="131">
                  <c:v>1.0166386659379973</c:v>
                </c:pt>
                <c:pt idx="132">
                  <c:v>1.0166755887553123</c:v>
                </c:pt>
                <c:pt idx="133">
                  <c:v>1.0167131717834141</c:v>
                </c:pt>
                <c:pt idx="134">
                  <c:v>1.0167513917151692</c:v>
                </c:pt>
                <c:pt idx="135">
                  <c:v>1.0167902230654062</c:v>
                </c:pt>
                <c:pt idx="136">
                  <c:v>1.0168296382022131</c:v>
                </c:pt>
                <c:pt idx="137">
                  <c:v>1.016869607392896</c:v>
                </c:pt>
                <c:pt idx="138">
                  <c:v>1.0169100988648452</c:v>
                </c:pt>
                <c:pt idx="139">
                  <c:v>1.0169510788813811</c:v>
                </c:pt>
                <c:pt idx="140">
                  <c:v>1.016992511832491</c:v>
                </c:pt>
                <c:pt idx="141">
                  <c:v>1.0170343603401772</c:v>
                </c:pt>
                <c:pt idx="142">
                  <c:v>1.0170765853779522</c:v>
                </c:pt>
                <c:pt idx="143">
                  <c:v>1.0171191464038363</c:v>
                </c:pt>
                <c:pt idx="144">
                  <c:v>1.0171620015060199</c:v>
                </c:pt>
                <c:pt idx="145">
                  <c:v>1.017205107560184</c:v>
                </c:pt>
                <c:pt idx="146">
                  <c:v>1.0172484203973005</c:v>
                </c:pt>
                <c:pt idx="147">
                  <c:v>1.0172918949805836</c:v>
                </c:pt>
                <c:pt idx="148">
                  <c:v>1.0173354855901242</c:v>
                </c:pt>
                <c:pt idx="149">
                  <c:v>1.017379146013627</c:v>
                </c:pt>
                <c:pt idx="150">
                  <c:v>1.0174228297415751</c:v>
                </c:pt>
                <c:pt idx="151">
                  <c:v>1.0174664901650781</c:v>
                </c:pt>
                <c:pt idx="152">
                  <c:v>1.0175100807746189</c:v>
                </c:pt>
                <c:pt idx="153">
                  <c:v>1.017553555357902</c:v>
                </c:pt>
                <c:pt idx="154">
                  <c:v>1.0175968681950187</c:v>
                </c:pt>
                <c:pt idx="155">
                  <c:v>1.0176399742491826</c:v>
                </c:pt>
                <c:pt idx="156">
                  <c:v>1.0176828293513662</c:v>
                </c:pt>
                <c:pt idx="157">
                  <c:v>1.0177253903772503</c:v>
                </c:pt>
                <c:pt idx="158">
                  <c:v>1.0177676154150255</c:v>
                </c:pt>
                <c:pt idx="159">
                  <c:v>1.0178094639227111</c:v>
                </c:pt>
                <c:pt idx="160">
                  <c:v>1.0178508968738211</c:v>
                </c:pt>
                <c:pt idx="161">
                  <c:v>1.0178918768903573</c:v>
                </c:pt>
                <c:pt idx="162">
                  <c:v>1.0179323683623065</c:v>
                </c:pt>
                <c:pt idx="163">
                  <c:v>1.0179723375529894</c:v>
                </c:pt>
                <c:pt idx="164">
                  <c:v>1.0180117526897963</c:v>
                </c:pt>
                <c:pt idx="165">
                  <c:v>1.0180505840400333</c:v>
                </c:pt>
                <c:pt idx="166">
                  <c:v>1.0180888039717884</c:v>
                </c:pt>
                <c:pt idx="167">
                  <c:v>1.01812638699989</c:v>
                </c:pt>
                <c:pt idx="168">
                  <c:v>1.0181633098172054</c:v>
                </c:pt>
                <c:pt idx="169">
                  <c:v>1.0181995513116719</c:v>
                </c:pt>
                <c:pt idx="170">
                  <c:v>1.0182350925695984</c:v>
                </c:pt>
                <c:pt idx="171">
                  <c:v>1.0182699168658857</c:v>
                </c:pt>
                <c:pt idx="172">
                  <c:v>1.0183040096419298</c:v>
                </c:pt>
                <c:pt idx="173">
                  <c:v>1.0183373584720561</c:v>
                </c:pt>
                <c:pt idx="174">
                  <c:v>1.0183699530193964</c:v>
                </c:pt>
                <c:pt idx="175">
                  <c:v>1.0184017849821845</c:v>
                </c:pt>
                <c:pt idx="176">
                  <c:v>1.0184328480314691</c:v>
                </c:pt>
                <c:pt idx="177">
                  <c:v>1.0184631377412716</c:v>
                </c:pt>
                <c:pt idx="178">
                  <c:v>1.0184926515122144</c:v>
                </c:pt>
                <c:pt idx="179">
                  <c:v>1.0185213884896347</c:v>
                </c:pt>
                <c:pt idx="180">
                  <c:v>1.0185493494771858</c:v>
                </c:pt>
                <c:pt idx="181">
                  <c:v>1.0185765368468818</c:v>
                </c:pt>
                <c:pt idx="182">
                  <c:v>1.0186029544465105</c:v>
                </c:pt>
                <c:pt idx="183">
                  <c:v>1.0186286075052795</c:v>
                </c:pt>
                <c:pt idx="184">
                  <c:v>1.0186535025385173</c:v>
                </c:pt>
                <c:pt idx="185">
                  <c:v>1.018677647252173</c:v>
                </c:pt>
                <c:pt idx="186">
                  <c:v>1.0187010504478131</c:v>
                </c:pt>
                <c:pt idx="187">
                  <c:v>1.0187237219287315</c:v>
                </c:pt>
                <c:pt idx="188">
                  <c:v>1.0187456724077348</c:v>
                </c:pt>
                <c:pt idx="189">
                  <c:v>1.0187669134170894</c:v>
                </c:pt>
                <c:pt idx="190">
                  <c:v>1.0187874572210558</c:v>
                </c:pt>
                <c:pt idx="191">
                  <c:v>1.0188073167313789</c:v>
                </c:pt>
                <c:pt idx="192">
                  <c:v>1.0188265054260239</c:v>
                </c:pt>
                <c:pt idx="193">
                  <c:v>1.0188450372714126</c:v>
                </c:pt>
                <c:pt idx="194">
                  <c:v>1.0188629266483464</c:v>
                </c:pt>
                <c:pt idx="195">
                  <c:v>1.0188801882817597</c:v>
                </c:pt>
                <c:pt idx="196">
                  <c:v>1.0188968371743909</c:v>
                </c:pt>
                <c:pt idx="197">
                  <c:v>1.0189128885444365</c:v>
                </c:pt>
                <c:pt idx="198">
                  <c:v>1.0189283577671948</c:v>
                </c:pt>
                <c:pt idx="199">
                  <c:v>1.0189432603206867</c:v>
                </c:pt>
                <c:pt idx="200">
                  <c:v>1.0189576117352042</c:v>
                </c:pt>
                <c:pt idx="201">
                  <c:v>1.0189714275467177</c:v>
                </c:pt>
                <c:pt idx="202">
                  <c:v>1.0189847232540465</c:v>
                </c:pt>
                <c:pt idx="203">
                  <c:v>1.0189975142796803</c:v>
                </c:pt>
                <c:pt idx="204">
                  <c:v>1.019009815934125</c:v>
                </c:pt>
                <c:pt idx="205">
                  <c:v>1.0190216433836354</c:v>
                </c:pt>
                <c:pt idx="206">
                  <c:v>1.0190330116211836</c:v>
                </c:pt>
                <c:pt idx="207">
                  <c:v>1.0190439354405094</c:v>
                </c:pt>
                <c:pt idx="208">
                  <c:v>1.0190544294130925</c:v>
                </c:pt>
                <c:pt idx="209">
                  <c:v>1.0190645078678844</c:v>
                </c:pt>
                <c:pt idx="210">
                  <c:v>1.0190741848736344</c:v>
                </c:pt>
                <c:pt idx="211">
                  <c:v>1.0190834742236512</c:v>
                </c:pt>
                <c:pt idx="212">
                  <c:v>1.0190923894228319</c:v>
                </c:pt>
                <c:pt idx="213">
                  <c:v>1.0191009436768077</c:v>
                </c:pt>
                <c:pt idx="214">
                  <c:v>1.0191091498830487</c:v>
                </c:pt>
                <c:pt idx="215">
                  <c:v>1.0191170206237767</c:v>
                </c:pt>
                <c:pt idx="216">
                  <c:v>1.0191245681605463</c:v>
                </c:pt>
                <c:pt idx="217">
                  <c:v>1.0191318044303501</c:v>
                </c:pt>
                <c:pt idx="218">
                  <c:v>1.0191387410431232</c:v>
                </c:pt>
                <c:pt idx="219">
                  <c:v>1.0191453892805138</c:v>
                </c:pt>
                <c:pt idx="220">
                  <c:v>1.0191517600958047</c:v>
                </c:pt>
                <c:pt idx="221">
                  <c:v>1.0191578641148726</c:v>
                </c:pt>
                <c:pt idx="222">
                  <c:v>1.0191637116380781</c:v>
                </c:pt>
                <c:pt idx="223">
                  <c:v>1.0191693126429884</c:v>
                </c:pt>
                <c:pt idx="224">
                  <c:v>1.0191746767878358</c:v>
                </c:pt>
                <c:pt idx="225">
                  <c:v>1.0191798134156327</c:v>
                </c:pt>
                <c:pt idx="226">
                  <c:v>1.0191847315588538</c:v>
                </c:pt>
                <c:pt idx="227">
                  <c:v>1.0191894399446157</c:v>
                </c:pt>
                <c:pt idx="228">
                  <c:v>1.0191939470002862</c:v>
                </c:pt>
                <c:pt idx="229">
                  <c:v>1.0191982608594539</c:v>
                </c:pt>
                <c:pt idx="230">
                  <c:v>1.0192023893682065</c:v>
                </c:pt>
                <c:pt idx="231">
                  <c:v>1.0192063400916584</c:v>
                </c:pt>
                <c:pt idx="232">
                  <c:v>1.0192101203206825</c:v>
                </c:pt>
                <c:pt idx="233">
                  <c:v>1.019213737078801</c:v>
                </c:pt>
                <c:pt idx="234">
                  <c:v>1.0192171971291932</c:v>
                </c:pt>
                <c:pt idx="235">
                  <c:v>1.0192205069817855</c:v>
                </c:pt>
                <c:pt idx="236">
                  <c:v>1.0192236729003898</c:v>
                </c:pt>
                <c:pt idx="237">
                  <c:v>1.0192267009098619</c:v>
                </c:pt>
                <c:pt idx="238">
                  <c:v>1.0192295968032514</c:v>
                </c:pt>
                <c:pt idx="239">
                  <c:v>1.0192323661489231</c:v>
                </c:pt>
                <c:pt idx="240">
                  <c:v>1.0192350142976228</c:v>
                </c:pt>
                <c:pt idx="241">
                  <c:v>1.0192375463894781</c:v>
                </c:pt>
                <c:pt idx="242">
                  <c:v>1.0192399673609096</c:v>
                </c:pt>
                <c:pt idx="243">
                  <c:v>1.0192422819514433</c:v>
                </c:pt>
                <c:pt idx="244">
                  <c:v>1.0192444947104116</c:v>
                </c:pt>
                <c:pt idx="245">
                  <c:v>1.0192466100035302</c:v>
                </c:pt>
                <c:pt idx="246">
                  <c:v>1.0192486320193455</c:v>
                </c:pt>
                <c:pt idx="247">
                  <c:v>1.0192505647755428</c:v>
                </c:pt>
                <c:pt idx="248">
                  <c:v>1.0192524121251099</c:v>
                </c:pt>
                <c:pt idx="249">
                  <c:v>1.0192541777623523</c:v>
                </c:pt>
                <c:pt idx="250">
                  <c:v>1.0192558652287549</c:v>
                </c:pt>
                <c:pt idx="251">
                  <c:v>1.0192574779186883</c:v>
                </c:pt>
                <c:pt idx="252">
                  <c:v>1.0192590190849578</c:v>
                </c:pt>
                <c:pt idx="253">
                  <c:v>1.019260491844193</c:v>
                </c:pt>
                <c:pt idx="254">
                  <c:v>1.0192618991820808</c:v>
                </c:pt>
                <c:pt idx="255">
                  <c:v>1.0192632439584368</c:v>
                </c:pt>
                <c:pt idx="256">
                  <c:v>1.0192645289121198</c:v>
                </c:pt>
                <c:pt idx="257">
                  <c:v>1.0192657566657919</c:v>
                </c:pt>
                <c:pt idx="258">
                  <c:v>1.0192669297305192</c:v>
                </c:pt>
                <c:pt idx="259">
                  <c:v>1.0192680505102227</c:v>
                </c:pt>
                <c:pt idx="260">
                  <c:v>1.0192691213059777</c:v>
                </c:pt>
                <c:pt idx="261">
                  <c:v>1.0192701443201655</c:v>
                </c:pt>
                <c:pt idx="262">
                  <c:v>1.0192711216604777</c:v>
                </c:pt>
                <c:pt idx="263">
                  <c:v>1.0192720553437817</c:v>
                </c:pt>
                <c:pt idx="264">
                  <c:v>1.0192729472998434</c:v>
                </c:pt>
                <c:pt idx="265">
                  <c:v>1.0192737993749175</c:v>
                </c:pt>
                <c:pt idx="266">
                  <c:v>1.019274613335202</c:v>
                </c:pt>
                <c:pt idx="267">
                  <c:v>1.0192753908701673</c:v>
                </c:pt>
                <c:pt idx="268">
                  <c:v>1.0192761335957565</c:v>
                </c:pt>
                <c:pt idx="269">
                  <c:v>1.0192768430574661</c:v>
                </c:pt>
                <c:pt idx="270">
                  <c:v>1.0192775207333076</c:v>
                </c:pt>
                <c:pt idx="271">
                  <c:v>1.0192781680366538</c:v>
                </c:pt>
                <c:pt idx="272">
                  <c:v>1.0192787863189749</c:v>
                </c:pt>
                <c:pt idx="273">
                  <c:v>1.0192793768724671</c:v>
                </c:pt>
                <c:pt idx="274">
                  <c:v>1.0192799409325741</c:v>
                </c:pt>
                <c:pt idx="275">
                  <c:v>1.0192804796804136</c:v>
                </c:pt>
                <c:pt idx="276">
                  <c:v>1.0192809942450995</c:v>
                </c:pt>
                <c:pt idx="277">
                  <c:v>1.0192814857059769</c:v>
                </c:pt>
                <c:pt idx="278">
                  <c:v>1.0192819550947612</c:v>
                </c:pt>
                <c:pt idx="279">
                  <c:v>1.0192824033975925</c:v>
                </c:pt>
                <c:pt idx="280">
                  <c:v>1.0192828315570053</c:v>
                </c:pt>
                <c:pt idx="281">
                  <c:v>1.0192832404738161</c:v>
                </c:pt>
                <c:pt idx="282">
                  <c:v>1.0192836310089342</c:v>
                </c:pt>
                <c:pt idx="283">
                  <c:v>1.0192840039850957</c:v>
                </c:pt>
                <c:pt idx="284">
                  <c:v>1.0192843601885262</c:v>
                </c:pt>
                <c:pt idx="285">
                  <c:v>1.0192847003705332</c:v>
                </c:pt>
                <c:pt idx="286">
                  <c:v>1.0192850252490313</c:v>
                </c:pt>
                <c:pt idx="287">
                  <c:v>1.0192853355100038</c:v>
                </c:pt>
                <c:pt idx="288">
                  <c:v>1.0192856318089021</c:v>
                </c:pt>
                <c:pt idx="289">
                  <c:v>1.0192859147719848</c:v>
                </c:pt>
                <c:pt idx="290">
                  <c:v>1.0192861849976014</c:v>
                </c:pt>
                <c:pt idx="291">
                  <c:v>1.0192864430574184</c:v>
                </c:pt>
                <c:pt idx="292">
                  <c:v>1.0192866894975969</c:v>
                </c:pt>
                <c:pt idx="293">
                  <c:v>1.0192869248399155</c:v>
                </c:pt>
                <c:pt idx="294">
                  <c:v>1.0192871495828475</c:v>
                </c:pt>
                <c:pt idx="295">
                  <c:v>1.0192873642025913</c:v>
                </c:pt>
                <c:pt idx="296">
                  <c:v>1.0192875691540539</c:v>
                </c:pt>
                <c:pt idx="297">
                  <c:v>1.0192877648717962</c:v>
                </c:pt>
                <c:pt idx="298">
                  <c:v>1.0192879517709323</c:v>
                </c:pt>
                <c:pt idx="299">
                  <c:v>1.0192881302479941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'logspace-GPUweight'!$O$1</c:f>
              <c:strCache>
                <c:ptCount val="1"/>
                <c:pt idx="0">
                  <c:v>Obj. 1</c:v>
                </c:pt>
              </c:strCache>
            </c:strRef>
          </c:tx>
          <c:spPr>
            <a:ln w="50800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'logspace-GPUweight'!$O$2:$O$301</c:f>
              <c:numCache>
                <c:formatCode>General</c:formatCode>
                <c:ptCount val="300"/>
                <c:pt idx="0">
                  <c:v>1.2387182084992687</c:v>
                </c:pt>
                <c:pt idx="1">
                  <c:v>1.23870182813241</c:v>
                </c:pt>
                <c:pt idx="2">
                  <c:v>1.2386846747997107</c:v>
                </c:pt>
                <c:pt idx="3">
                  <c:v>1.2386667121080936</c:v>
                </c:pt>
                <c:pt idx="4">
                  <c:v>1.2386479019589449</c:v>
                </c:pt>
                <c:pt idx="5">
                  <c:v>1.2386282044689503</c:v>
                </c:pt>
                <c:pt idx="6">
                  <c:v>1.2386075778873349</c:v>
                </c:pt>
                <c:pt idx="7">
                  <c:v>1.2385859785093463</c:v>
                </c:pt>
                <c:pt idx="8">
                  <c:v>1.2385633605858162</c:v>
                </c:pt>
                <c:pt idx="9">
                  <c:v>1.2385396762286383</c:v>
                </c:pt>
                <c:pt idx="10">
                  <c:v>1.2385148753119803</c:v>
                </c:pt>
                <c:pt idx="11">
                  <c:v>1.2384889053690535</c:v>
                </c:pt>
                <c:pt idx="12">
                  <c:v>1.2384617114842471</c:v>
                </c:pt>
                <c:pt idx="13">
                  <c:v>1.2384332361804367</c:v>
                </c:pt>
                <c:pt idx="14">
                  <c:v>1.2384034193012592</c:v>
                </c:pt>
                <c:pt idx="15">
                  <c:v>1.238372197888151</c:v>
                </c:pt>
                <c:pt idx="16">
                  <c:v>1.2383395060519264</c:v>
                </c:pt>
                <c:pt idx="17">
                  <c:v>1.2383052748386789</c:v>
                </c:pt>
                <c:pt idx="18">
                  <c:v>1.2382694320897667</c:v>
                </c:pt>
                <c:pt idx="19">
                  <c:v>1.2382319022956518</c:v>
                </c:pt>
                <c:pt idx="20">
                  <c:v>1.2381926064433404</c:v>
                </c:pt>
                <c:pt idx="21">
                  <c:v>1.2381514618571743</c:v>
                </c:pt>
                <c:pt idx="22">
                  <c:v>1.238108382032711</c:v>
                </c:pt>
                <c:pt idx="23">
                  <c:v>1.2380632764634261</c:v>
                </c:pt>
                <c:pt idx="24">
                  <c:v>1.2380160504599607</c:v>
                </c:pt>
                <c:pt idx="25">
                  <c:v>1.2379666049616325</c:v>
                </c:pt>
                <c:pt idx="26">
                  <c:v>1.2379148363399219</c:v>
                </c:pt>
                <c:pt idx="27">
                  <c:v>1.2378606361936373</c:v>
                </c:pt>
                <c:pt idx="28">
                  <c:v>1.2378038911354563</c:v>
                </c:pt>
                <c:pt idx="29">
                  <c:v>1.2377444825695374</c:v>
                </c:pt>
                <c:pt idx="30">
                  <c:v>1.2376822864598898</c:v>
                </c:pt>
                <c:pt idx="31">
                  <c:v>1.2376171730891818</c:v>
                </c:pt>
                <c:pt idx="32">
                  <c:v>1.2375490068076673</c:v>
                </c:pt>
                <c:pt idx="33">
                  <c:v>1.237477645771909</c:v>
                </c:pt>
                <c:pt idx="34">
                  <c:v>1.2374029416729651</c:v>
                </c:pt>
                <c:pt idx="35">
                  <c:v>1.2373247394537212</c:v>
                </c:pt>
                <c:pt idx="36">
                  <c:v>1.2372428770150303</c:v>
                </c:pt>
                <c:pt idx="37">
                  <c:v>1.2371571849103429</c:v>
                </c:pt>
                <c:pt idx="38">
                  <c:v>1.2370674860284971</c:v>
                </c:pt>
                <c:pt idx="39">
                  <c:v>1.2369735952643597</c:v>
                </c:pt>
                <c:pt idx="40">
                  <c:v>1.2368753191769952</c:v>
                </c:pt>
                <c:pt idx="41">
                  <c:v>1.2367724556350734</c:v>
                </c:pt>
                <c:pt idx="42">
                  <c:v>1.2366647934492148</c:v>
                </c:pt>
                <c:pt idx="43">
                  <c:v>1.2365521119910017</c:v>
                </c:pt>
                <c:pt idx="44">
                  <c:v>1.2364341807983987</c:v>
                </c:pt>
                <c:pt idx="45">
                  <c:v>1.2363107591673368</c:v>
                </c:pt>
                <c:pt idx="46">
                  <c:v>1.2361815957292568</c:v>
                </c:pt>
                <c:pt idx="47">
                  <c:v>1.2360464280144203</c:v>
                </c:pt>
                <c:pt idx="48">
                  <c:v>1.2359049820008368</c:v>
                </c:pt>
                <c:pt idx="49">
                  <c:v>1.235756971648698</c:v>
                </c:pt>
                <c:pt idx="50">
                  <c:v>1.2356020984202463</c:v>
                </c:pt>
                <c:pt idx="51">
                  <c:v>1.2354400507850543</c:v>
                </c:pt>
                <c:pt idx="52">
                  <c:v>1.2352705037107596</c:v>
                </c:pt>
                <c:pt idx="53">
                  <c:v>1.2350931181393454</c:v>
                </c:pt>
                <c:pt idx="54">
                  <c:v>1.2349075404491441</c:v>
                </c:pt>
                <c:pt idx="55">
                  <c:v>1.2347134019028116</c:v>
                </c:pt>
                <c:pt idx="56">
                  <c:v>1.234510318081611</c:v>
                </c:pt>
                <c:pt idx="57">
                  <c:v>1.2342978883064468</c:v>
                </c:pt>
                <c:pt idx="58">
                  <c:v>1.2340756950461917</c:v>
                </c:pt>
                <c:pt idx="59">
                  <c:v>1.2338433033139791</c:v>
                </c:pt>
                <c:pt idx="60">
                  <c:v>1.2336002600522604</c:v>
                </c:pt>
                <c:pt idx="61">
                  <c:v>1.2333460935075724</c:v>
                </c:pt>
                <c:pt idx="62">
                  <c:v>1.2330803125961336</c:v>
                </c:pt>
                <c:pt idx="63">
                  <c:v>1.2328024062615361</c:v>
                </c:pt>
                <c:pt idx="64">
                  <c:v>1.2325118428260275</c:v>
                </c:pt>
                <c:pt idx="65">
                  <c:v>1.2322080693370567</c:v>
                </c:pt>
                <c:pt idx="66">
                  <c:v>1.2318905109110008</c:v>
                </c:pt>
                <c:pt idx="67">
                  <c:v>1.2315585700762255</c:v>
                </c:pt>
                <c:pt idx="68">
                  <c:v>1.2312116261179125</c:v>
                </c:pt>
                <c:pt idx="69">
                  <c:v>1.2308490344273546</c:v>
                </c:pt>
                <c:pt idx="70">
                  <c:v>1.2304701258587454</c:v>
                </c:pt>
                <c:pt idx="71">
                  <c:v>1.2300742060968113</c:v>
                </c:pt>
                <c:pt idx="72">
                  <c:v>1.2296605550389885</c:v>
                </c:pt>
                <c:pt idx="73">
                  <c:v>1.2292284261962334</c:v>
                </c:pt>
                <c:pt idx="74">
                  <c:v>1.2287770461169474</c:v>
                </c:pt>
                <c:pt idx="75">
                  <c:v>1.2283056138389294</c:v>
                </c:pt>
                <c:pt idx="76">
                  <c:v>1.2278133003747227</c:v>
                </c:pt>
                <c:pt idx="77">
                  <c:v>1.2272992482361864</c:v>
                </c:pt>
                <c:pt idx="78">
                  <c:v>1.2267625710046397</c:v>
                </c:pt>
                <c:pt idx="79">
                  <c:v>1.2262023529534303</c:v>
                </c:pt>
                <c:pt idx="80">
                  <c:v>1.2256176487303314</c:v>
                </c:pt>
                <c:pt idx="81">
                  <c:v>1.2250074831077289</c:v>
                </c:pt>
                <c:pt idx="82">
                  <c:v>1.2243708508091429</c:v>
                </c:pt>
                <c:pt idx="83">
                  <c:v>1.2237067164212154</c:v>
                </c:pt>
                <c:pt idx="84">
                  <c:v>1.223014014400901</c:v>
                </c:pt>
                <c:pt idx="85">
                  <c:v>1.2222916491882008</c:v>
                </c:pt>
                <c:pt idx="86">
                  <c:v>1.2215384954353983</c:v>
                </c:pt>
                <c:pt idx="87">
                  <c:v>1.2207533983643337</c:v>
                </c:pt>
                <c:pt idx="88">
                  <c:v>1.2199351742638658</c:v>
                </c:pt>
                <c:pt idx="89">
                  <c:v>1.2190826111402124</c:v>
                </c:pt>
                <c:pt idx="90">
                  <c:v>1.2181944695334046</c:v>
                </c:pt>
                <c:pt idx="91">
                  <c:v>1.217269483513564</c:v>
                </c:pt>
                <c:pt idx="92">
                  <c:v>1.2163063618711585</c:v>
                </c:pt>
                <c:pt idx="93">
                  <c:v>1.2153037895157386</c:v>
                </c:pt>
                <c:pt idx="94">
                  <c:v>1.2142604290979369</c:v>
                </c:pt>
                <c:pt idx="95">
                  <c:v>1.2131749228696895</c:v>
                </c:pt>
                <c:pt idx="96">
                  <c:v>1.212045894797688</c:v>
                </c:pt>
                <c:pt idx="97">
                  <c:v>1.2108719529449865</c:v>
                </c:pt>
                <c:pt idx="98">
                  <c:v>1.2096516921354452</c:v>
                </c:pt>
                <c:pt idx="99">
                  <c:v>1.2083836969152582</c:v>
                </c:pt>
                <c:pt idx="100">
                  <c:v>1.2070665448251972</c:v>
                </c:pt>
                <c:pt idx="101">
                  <c:v>1.2056988099963306</c:v>
                </c:pt>
                <c:pt idx="102">
                  <c:v>1.2042790670808743</c:v>
                </c:pt>
                <c:pt idx="103">
                  <c:v>1.2028058955284624</c:v>
                </c:pt>
                <c:pt idx="104">
                  <c:v>1.2012778842164222</c:v>
                </c:pt>
                <c:pt idx="105">
                  <c:v>1.1996936364406707</c:v>
                </c:pt>
                <c:pt idx="106">
                  <c:v>1.1980517752714948</c:v>
                </c:pt>
                <c:pt idx="107">
                  <c:v>1.1963509492758011</c:v>
                </c:pt>
                <c:pt idx="108">
                  <c:v>1.1945898386043583</c:v>
                </c:pt>
                <c:pt idx="109">
                  <c:v>1.1927671614391249</c:v>
                </c:pt>
                <c:pt idx="110">
                  <c:v>1.1908816807919247</c:v>
                </c:pt>
                <c:pt idx="111">
                  <c:v>1.1889322116415515</c:v>
                </c:pt>
                <c:pt idx="112">
                  <c:v>1.1869176283917899</c:v>
                </c:pt>
                <c:pt idx="113">
                  <c:v>1.1848368726279288</c:v>
                </c:pt>
                <c:pt idx="114">
                  <c:v>1.1826889611440803</c:v>
                </c:pt>
                <c:pt idx="115">
                  <c:v>1.1804729942080672</c:v>
                </c:pt>
                <c:pt idx="116">
                  <c:v>1.1781881640248564</c:v>
                </c:pt>
                <c:pt idx="117">
                  <c:v>1.175833763353531</c:v>
                </c:pt>
                <c:pt idx="118">
                  <c:v>1.1734091942267113</c:v>
                </c:pt>
                <c:pt idx="119">
                  <c:v>1.1709139767152137</c:v>
                </c:pt>
                <c:pt idx="120">
                  <c:v>1.1683477576746839</c:v>
                </c:pt>
                <c:pt idx="121">
                  <c:v>1.1657103194050744</c:v>
                </c:pt>
                <c:pt idx="122">
                  <c:v>1.163001588148256</c:v>
                </c:pt>
                <c:pt idx="123">
                  <c:v>1.1602216423439045</c:v>
                </c:pt>
                <c:pt idx="124">
                  <c:v>1.1573707205592076</c:v>
                </c:pt>
                <c:pt idx="125">
                  <c:v>1.154449229004076</c:v>
                </c:pt>
                <c:pt idx="126">
                  <c:v>1.1514577485404824</c:v>
                </c:pt>
                <c:pt idx="127">
                  <c:v>1.1483970410925504</c:v>
                </c:pt>
                <c:pt idx="128">
                  <c:v>1.1452680553630772</c:v>
                </c:pt>
                <c:pt idx="129">
                  <c:v>1.1420719317625776</c:v>
                </c:pt>
                <c:pt idx="130">
                  <c:v>1.1388100064586564</c:v>
                </c:pt>
                <c:pt idx="131">
                  <c:v>1.1354838144567658</c:v>
                </c:pt>
                <c:pt idx="132">
                  <c:v>1.1320950916281833</c:v>
                </c:pt>
                <c:pt idx="133">
                  <c:v>1.128645775607459</c:v>
                </c:pt>
                <c:pt idx="134">
                  <c:v>1.1251380054895865</c:v>
                </c:pt>
                <c:pt idx="135">
                  <c:v>1.1215741202668035</c:v>
                </c:pt>
                <c:pt idx="136">
                  <c:v>1.1179566559560885</c:v>
                </c:pt>
                <c:pt idx="137">
                  <c:v>1.1142883413810714</c:v>
                </c:pt>
                <c:pt idx="138">
                  <c:v>1.110572092586019</c:v>
                </c:pt>
                <c:pt idx="139">
                  <c:v>1.1068110058746332</c:v>
                </c:pt>
                <c:pt idx="140">
                  <c:v>1.1030083494824201</c:v>
                </c:pt>
                <c:pt idx="141">
                  <c:v>1.0991675539080366</c:v>
                </c:pt>
                <c:pt idx="142">
                  <c:v>1.0952922009460799</c:v>
                </c:pt>
                <c:pt idx="143">
                  <c:v>1.0913860114808935</c:v>
                </c:pt>
                <c:pt idx="144">
                  <c:v>1.0874528321178099</c:v>
                </c:pt>
                <c:pt idx="145">
                  <c:v>1.0834966207445256</c:v>
                </c:pt>
                <c:pt idx="146">
                  <c:v>1.0795214311306092</c:v>
                </c:pt>
                <c:pt idx="147">
                  <c:v>1.0755313966872111</c:v>
                </c:pt>
                <c:pt idx="148">
                  <c:v>1.0715307135215355</c:v>
                </c:pt>
                <c:pt idx="149">
                  <c:v>1.0675236229312637</c:v>
                </c:pt>
                <c:pt idx="150">
                  <c:v>1.0635143934926676</c:v>
                </c:pt>
                <c:pt idx="151">
                  <c:v>1.059507302902396</c:v>
                </c:pt>
                <c:pt idx="152">
                  <c:v>1.05550661973672</c:v>
                </c:pt>
                <c:pt idx="153">
                  <c:v>1.0515165852933224</c:v>
                </c:pt>
                <c:pt idx="154">
                  <c:v>1.0475413956794057</c:v>
                </c:pt>
                <c:pt idx="155">
                  <c:v>1.0435851843061212</c:v>
                </c:pt>
                <c:pt idx="156">
                  <c:v>1.0396520049430378</c:v>
                </c:pt>
                <c:pt idx="157">
                  <c:v>1.0357458154778516</c:v>
                </c:pt>
                <c:pt idx="158">
                  <c:v>1.0318704625158948</c:v>
                </c:pt>
                <c:pt idx="159">
                  <c:v>1.028029666941511</c:v>
                </c:pt>
                <c:pt idx="160">
                  <c:v>1.0242270105492977</c:v>
                </c:pt>
                <c:pt idx="161">
                  <c:v>1.0204659238379123</c:v>
                </c:pt>
                <c:pt idx="162">
                  <c:v>1.0167496750428597</c:v>
                </c:pt>
                <c:pt idx="163">
                  <c:v>1.0130813604678426</c:v>
                </c:pt>
                <c:pt idx="164">
                  <c:v>1.0094638961571278</c:v>
                </c:pt>
                <c:pt idx="165">
                  <c:v>1.0059000109343446</c:v>
                </c:pt>
                <c:pt idx="166">
                  <c:v>1.0023922408164723</c:v>
                </c:pt>
                <c:pt idx="167">
                  <c:v>0.99894292479574809</c:v>
                </c:pt>
                <c:pt idx="168">
                  <c:v>0.9955542019671656</c:v>
                </c:pt>
                <c:pt idx="169">
                  <c:v>0.9922280099652746</c:v>
                </c:pt>
                <c:pt idx="170">
                  <c:v>0.98896608466135394</c:v>
                </c:pt>
                <c:pt idx="171">
                  <c:v>0.98576996106085413</c:v>
                </c:pt>
                <c:pt idx="172">
                  <c:v>0.98264097533138106</c:v>
                </c:pt>
                <c:pt idx="173">
                  <c:v>0.97958026788344887</c:v>
                </c:pt>
                <c:pt idx="174">
                  <c:v>0.97658878741985555</c:v>
                </c:pt>
                <c:pt idx="175">
                  <c:v>0.97366729586472345</c:v>
                </c:pt>
                <c:pt idx="176">
                  <c:v>0.97081637408002686</c:v>
                </c:pt>
                <c:pt idx="177">
                  <c:v>0.96803642827567493</c:v>
                </c:pt>
                <c:pt idx="178">
                  <c:v>0.96532769701885701</c:v>
                </c:pt>
                <c:pt idx="179">
                  <c:v>0.96269025874924752</c:v>
                </c:pt>
                <c:pt idx="180">
                  <c:v>0.96012403970871729</c:v>
                </c:pt>
                <c:pt idx="181">
                  <c:v>0.9576288221972199</c:v>
                </c:pt>
                <c:pt idx="182">
                  <c:v>0.95520425307040058</c:v>
                </c:pt>
                <c:pt idx="183">
                  <c:v>0.95284985239907494</c:v>
                </c:pt>
                <c:pt idx="184">
                  <c:v>0.95056502221586403</c:v>
                </c:pt>
                <c:pt idx="185">
                  <c:v>0.94834905527985103</c:v>
                </c:pt>
                <c:pt idx="186">
                  <c:v>0.94620114379600262</c:v>
                </c:pt>
                <c:pt idx="187">
                  <c:v>0.94412038803214138</c:v>
                </c:pt>
                <c:pt idx="188">
                  <c:v>0.94210580478237971</c:v>
                </c:pt>
                <c:pt idx="189">
                  <c:v>0.94015633563200651</c:v>
                </c:pt>
                <c:pt idx="190">
                  <c:v>0.93827085498480645</c:v>
                </c:pt>
                <c:pt idx="191">
                  <c:v>0.9364481778195729</c:v>
                </c:pt>
                <c:pt idx="192">
                  <c:v>0.93468706714813032</c:v>
                </c:pt>
                <c:pt idx="193">
                  <c:v>0.93298624115243656</c:v>
                </c:pt>
                <c:pt idx="194">
                  <c:v>0.93134437998326047</c:v>
                </c:pt>
                <c:pt idx="195">
                  <c:v>0.92976013220750908</c:v>
                </c:pt>
                <c:pt idx="196">
                  <c:v>0.92823212089546892</c:v>
                </c:pt>
                <c:pt idx="197">
                  <c:v>0.92675894934305703</c:v>
                </c:pt>
                <c:pt idx="198">
                  <c:v>0.92533920642760081</c:v>
                </c:pt>
                <c:pt idx="199">
                  <c:v>0.92397147159873405</c:v>
                </c:pt>
                <c:pt idx="200">
                  <c:v>0.92265431950867338</c:v>
                </c:pt>
                <c:pt idx="201">
                  <c:v>0.92138632428848621</c:v>
                </c:pt>
                <c:pt idx="202">
                  <c:v>0.9201660634789447</c:v>
                </c:pt>
                <c:pt idx="203">
                  <c:v>0.91899212162624344</c:v>
                </c:pt>
                <c:pt idx="204">
                  <c:v>0.91786309355424189</c:v>
                </c:pt>
                <c:pt idx="205">
                  <c:v>0.91677758732599435</c:v>
                </c:pt>
                <c:pt idx="206">
                  <c:v>0.91573422690819273</c:v>
                </c:pt>
                <c:pt idx="207">
                  <c:v>0.91473165455277283</c:v>
                </c:pt>
                <c:pt idx="208">
                  <c:v>0.91376853291036741</c:v>
                </c:pt>
                <c:pt idx="209">
                  <c:v>0.91284354689052671</c:v>
                </c:pt>
                <c:pt idx="210">
                  <c:v>0.91195540528371888</c:v>
                </c:pt>
                <c:pt idx="211">
                  <c:v>0.91110284216006576</c:v>
                </c:pt>
                <c:pt idx="212">
                  <c:v>0.91028461805959771</c:v>
                </c:pt>
                <c:pt idx="213">
                  <c:v>0.90949952098853293</c:v>
                </c:pt>
                <c:pt idx="214">
                  <c:v>0.90874636723573055</c:v>
                </c:pt>
                <c:pt idx="215">
                  <c:v>0.90802400202303046</c:v>
                </c:pt>
                <c:pt idx="216">
                  <c:v>0.90733130000271567</c:v>
                </c:pt>
                <c:pt idx="217">
                  <c:v>0.90666716561478822</c:v>
                </c:pt>
                <c:pt idx="218">
                  <c:v>0.90603053331620242</c:v>
                </c:pt>
                <c:pt idx="219">
                  <c:v>0.9054203676935999</c:v>
                </c:pt>
                <c:pt idx="220">
                  <c:v>0.90483566347050093</c:v>
                </c:pt>
                <c:pt idx="221">
                  <c:v>0.90427544541929161</c:v>
                </c:pt>
                <c:pt idx="222">
                  <c:v>0.9037387681877449</c:v>
                </c:pt>
                <c:pt idx="223">
                  <c:v>0.90322471604920851</c:v>
                </c:pt>
                <c:pt idx="224">
                  <c:v>0.90273240258500187</c:v>
                </c:pt>
                <c:pt idx="225">
                  <c:v>0.90226097030698416</c:v>
                </c:pt>
                <c:pt idx="226">
                  <c:v>0.90180959022769802</c:v>
                </c:pt>
                <c:pt idx="227">
                  <c:v>0.9013774613849429</c:v>
                </c:pt>
                <c:pt idx="228">
                  <c:v>0.90096381032711992</c:v>
                </c:pt>
                <c:pt idx="229">
                  <c:v>0.90056789056518582</c:v>
                </c:pt>
                <c:pt idx="230">
                  <c:v>0.90018898199657693</c:v>
                </c:pt>
                <c:pt idx="231">
                  <c:v>0.89982639030601896</c:v>
                </c:pt>
                <c:pt idx="232">
                  <c:v>0.89947944634770582</c:v>
                </c:pt>
                <c:pt idx="233">
                  <c:v>0.89914750551293054</c:v>
                </c:pt>
                <c:pt idx="234">
                  <c:v>0.89882994708687436</c:v>
                </c:pt>
                <c:pt idx="235">
                  <c:v>0.89852617359790388</c:v>
                </c:pt>
                <c:pt idx="236">
                  <c:v>0.89823561016239528</c:v>
                </c:pt>
                <c:pt idx="237">
                  <c:v>0.8979577038277976</c:v>
                </c:pt>
                <c:pt idx="238">
                  <c:v>0.89769192291635869</c:v>
                </c:pt>
                <c:pt idx="239">
                  <c:v>0.89743775637167122</c:v>
                </c:pt>
                <c:pt idx="240">
                  <c:v>0.89719471310995202</c:v>
                </c:pt>
                <c:pt idx="241">
                  <c:v>0.89696232137773946</c:v>
                </c:pt>
                <c:pt idx="242">
                  <c:v>0.89674012811748438</c:v>
                </c:pt>
                <c:pt idx="243">
                  <c:v>0.89652769834232038</c:v>
                </c:pt>
                <c:pt idx="244">
                  <c:v>0.89632461452112</c:v>
                </c:pt>
                <c:pt idx="245">
                  <c:v>0.89613047597478723</c:v>
                </c:pt>
                <c:pt idx="246">
                  <c:v>0.89594489828458601</c:v>
                </c:pt>
                <c:pt idx="247">
                  <c:v>0.89576751271317179</c:v>
                </c:pt>
                <c:pt idx="248">
                  <c:v>0.89559796563887695</c:v>
                </c:pt>
                <c:pt idx="249">
                  <c:v>0.89543591800368516</c:v>
                </c:pt>
                <c:pt idx="250">
                  <c:v>0.89528104477523318</c:v>
                </c:pt>
                <c:pt idx="251">
                  <c:v>0.89513303442309455</c:v>
                </c:pt>
                <c:pt idx="252">
                  <c:v>0.89499158840951087</c:v>
                </c:pt>
                <c:pt idx="253">
                  <c:v>0.89485642069467419</c:v>
                </c:pt>
                <c:pt idx="254">
                  <c:v>0.89472725725659452</c:v>
                </c:pt>
                <c:pt idx="255">
                  <c:v>0.8946038356255327</c:v>
                </c:pt>
                <c:pt idx="256">
                  <c:v>0.89448590443292941</c:v>
                </c:pt>
                <c:pt idx="257">
                  <c:v>0.89437322297471655</c:v>
                </c:pt>
                <c:pt idx="258">
                  <c:v>0.89426556078885788</c:v>
                </c:pt>
                <c:pt idx="259">
                  <c:v>0.89416269724693631</c:v>
                </c:pt>
                <c:pt idx="260">
                  <c:v>0.89406442115957196</c:v>
                </c:pt>
                <c:pt idx="261">
                  <c:v>0.89397053039543428</c:v>
                </c:pt>
                <c:pt idx="262">
                  <c:v>0.89388083151358866</c:v>
                </c:pt>
                <c:pt idx="263">
                  <c:v>0.89379513940890098</c:v>
                </c:pt>
                <c:pt idx="264">
                  <c:v>0.8937132769702103</c:v>
                </c:pt>
                <c:pt idx="265">
                  <c:v>0.89363507475096637</c:v>
                </c:pt>
                <c:pt idx="266">
                  <c:v>0.89356037065202254</c:v>
                </c:pt>
                <c:pt idx="267">
                  <c:v>0.89348900961626398</c:v>
                </c:pt>
                <c:pt idx="268">
                  <c:v>0.89342084333474969</c:v>
                </c:pt>
                <c:pt idx="269">
                  <c:v>0.89335572996404156</c:v>
                </c:pt>
                <c:pt idx="270">
                  <c:v>0.89329353385439403</c:v>
                </c:pt>
                <c:pt idx="271">
                  <c:v>0.89323412528847512</c:v>
                </c:pt>
                <c:pt idx="272">
                  <c:v>0.8931773802302938</c:v>
                </c:pt>
                <c:pt idx="273">
                  <c:v>0.89312318008400937</c:v>
                </c:pt>
                <c:pt idx="274">
                  <c:v>0.89307141146229907</c:v>
                </c:pt>
                <c:pt idx="275">
                  <c:v>0.89302196596397077</c:v>
                </c:pt>
                <c:pt idx="276">
                  <c:v>0.89297473996050536</c:v>
                </c:pt>
                <c:pt idx="277">
                  <c:v>0.89292963439122042</c:v>
                </c:pt>
                <c:pt idx="278">
                  <c:v>0.89288655456675714</c:v>
                </c:pt>
                <c:pt idx="279">
                  <c:v>0.89284540998059092</c:v>
                </c:pt>
                <c:pt idx="280">
                  <c:v>0.89280611412827948</c:v>
                </c:pt>
                <c:pt idx="281">
                  <c:v>0.89276858433416462</c:v>
                </c:pt>
                <c:pt idx="282">
                  <c:v>0.89273274158525251</c:v>
                </c:pt>
                <c:pt idx="283">
                  <c:v>0.89269851037200476</c:v>
                </c:pt>
                <c:pt idx="284">
                  <c:v>0.89266581853578042</c:v>
                </c:pt>
                <c:pt idx="285">
                  <c:v>0.89263459712267201</c:v>
                </c:pt>
                <c:pt idx="286">
                  <c:v>0.89260478024349443</c:v>
                </c:pt>
                <c:pt idx="287">
                  <c:v>0.89257630493968387</c:v>
                </c:pt>
                <c:pt idx="288">
                  <c:v>0.89254911105487778</c:v>
                </c:pt>
                <c:pt idx="289">
                  <c:v>0.89252314111195097</c:v>
                </c:pt>
                <c:pt idx="290">
                  <c:v>0.89249834019529306</c:v>
                </c:pt>
                <c:pt idx="291">
                  <c:v>0.89247465583811514</c:v>
                </c:pt>
                <c:pt idx="292">
                  <c:v>0.89245203791458494</c:v>
                </c:pt>
                <c:pt idx="293">
                  <c:v>0.8924304385365962</c:v>
                </c:pt>
                <c:pt idx="294">
                  <c:v>0.89240981195498104</c:v>
                </c:pt>
                <c:pt idx="295">
                  <c:v>0.89239011446498639</c:v>
                </c:pt>
                <c:pt idx="296">
                  <c:v>0.89237130431583767</c:v>
                </c:pt>
                <c:pt idx="297">
                  <c:v>0.89235334162422075</c:v>
                </c:pt>
                <c:pt idx="298">
                  <c:v>0.89233618829152139</c:v>
                </c:pt>
                <c:pt idx="299">
                  <c:v>0.89231980792466281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'logspace-GPUweight'!$P$1</c:f>
              <c:strCache>
                <c:ptCount val="1"/>
                <c:pt idx="0">
                  <c:v>Obj. 2 (Balanced)</c:v>
                </c:pt>
              </c:strCache>
            </c:strRef>
          </c:tx>
          <c:spPr>
            <a:ln w="444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'logspace-GPUweight'!$P$2:$P$301</c:f>
              <c:numCache>
                <c:formatCode>General</c:formatCode>
                <c:ptCount val="300"/>
                <c:pt idx="0">
                  <c:v>1.0737149519204965</c:v>
                </c:pt>
                <c:pt idx="1">
                  <c:v>1.0737146656771652</c:v>
                </c:pt>
                <c:pt idx="2">
                  <c:v>1.0737143659264248</c:v>
                </c:pt>
                <c:pt idx="3">
                  <c:v>1.0737140520323138</c:v>
                </c:pt>
                <c:pt idx="4">
                  <c:v>1.0737137233290679</c:v>
                </c:pt>
                <c:pt idx="5">
                  <c:v>1.0737133791197346</c:v>
                </c:pt>
                <c:pt idx="6">
                  <c:v>1.0737130186747281</c:v>
                </c:pt>
                <c:pt idx="7">
                  <c:v>1.073712641230318</c:v>
                </c:pt>
                <c:pt idx="8">
                  <c:v>1.0737122459870467</c:v>
                </c:pt>
                <c:pt idx="9">
                  <c:v>1.0737118321080807</c:v>
                </c:pt>
                <c:pt idx="10">
                  <c:v>1.073711398717482</c:v>
                </c:pt>
                <c:pt idx="11">
                  <c:v>1.0737109448984044</c:v>
                </c:pt>
                <c:pt idx="12">
                  <c:v>1.0737104696912096</c:v>
                </c:pt>
                <c:pt idx="13">
                  <c:v>1.073709972091498</c:v>
                </c:pt>
                <c:pt idx="14">
                  <c:v>1.07370945104805</c:v>
                </c:pt>
                <c:pt idx="15">
                  <c:v>1.0737089054606788</c:v>
                </c:pt>
                <c:pt idx="16">
                  <c:v>1.0737083341779845</c:v>
                </c:pt>
                <c:pt idx="17">
                  <c:v>1.0737077359950136</c:v>
                </c:pt>
                <c:pt idx="18">
                  <c:v>1.0737071096508086</c:v>
                </c:pt>
                <c:pt idx="19">
                  <c:v>1.0737064538258578</c:v>
                </c:pt>
                <c:pt idx="20">
                  <c:v>1.0737057671394257</c:v>
                </c:pt>
                <c:pt idx="21">
                  <c:v>1.0737050481467734</c:v>
                </c:pt>
                <c:pt idx="22">
                  <c:v>1.073704295336255</c:v>
                </c:pt>
                <c:pt idx="23">
                  <c:v>1.0737035071262884</c:v>
                </c:pt>
                <c:pt idx="24">
                  <c:v>1.0737026818621977</c:v>
                </c:pt>
                <c:pt idx="25">
                  <c:v>1.0737018178129196</c:v>
                </c:pt>
                <c:pt idx="26">
                  <c:v>1.0737009131675677</c:v>
                </c:pt>
                <c:pt idx="27">
                  <c:v>1.0736999660318554</c:v>
                </c:pt>
                <c:pt idx="28">
                  <c:v>1.0736989744243639</c:v>
                </c:pt>
                <c:pt idx="29">
                  <c:v>1.0736979362726566</c:v>
                </c:pt>
                <c:pt idx="30">
                  <c:v>1.073696849409232</c:v>
                </c:pt>
                <c:pt idx="31">
                  <c:v>1.0736957115673076</c:v>
                </c:pt>
                <c:pt idx="32">
                  <c:v>1.0736945203764339</c:v>
                </c:pt>
                <c:pt idx="33">
                  <c:v>1.0736932733579281</c:v>
                </c:pt>
                <c:pt idx="34">
                  <c:v>1.0736919679201238</c:v>
                </c:pt>
                <c:pt idx="35">
                  <c:v>1.0736906013534315</c:v>
                </c:pt>
                <c:pt idx="36">
                  <c:v>1.0736891708252043</c:v>
                </c:pt>
                <c:pt idx="37">
                  <c:v>1.0736876733744005</c:v>
                </c:pt>
                <c:pt idx="38">
                  <c:v>1.0736861059060416</c:v>
                </c:pt>
                <c:pt idx="39">
                  <c:v>1.0736844651854558</c:v>
                </c:pt>
                <c:pt idx="40">
                  <c:v>1.0736827478323048</c:v>
                </c:pt>
                <c:pt idx="41">
                  <c:v>1.0736809503143878</c:v>
                </c:pt>
                <c:pt idx="42">
                  <c:v>1.0736790689412166</c:v>
                </c:pt>
                <c:pt idx="43">
                  <c:v>1.0736770998573577</c:v>
                </c:pt>
                <c:pt idx="44">
                  <c:v>1.0736750390355378</c:v>
                </c:pt>
                <c:pt idx="45">
                  <c:v>1.0736728822695056</c:v>
                </c:pt>
                <c:pt idx="46">
                  <c:v>1.0736706251666503</c:v>
                </c:pt>
                <c:pt idx="47">
                  <c:v>1.0736682631403711</c:v>
                </c:pt>
                <c:pt idx="48">
                  <c:v>1.073665791402193</c:v>
                </c:pt>
                <c:pt idx="49">
                  <c:v>1.073663204953633</c:v>
                </c:pt>
                <c:pt idx="50">
                  <c:v>1.0736604985778093</c:v>
                </c:pt>
                <c:pt idx="51">
                  <c:v>1.0736576668307956</c:v>
                </c:pt>
                <c:pt idx="52">
                  <c:v>1.0736547040327222</c:v>
                </c:pt>
                <c:pt idx="53">
                  <c:v>1.0736516042586248</c:v>
                </c:pt>
                <c:pt idx="54">
                  <c:v>1.0736483613290415</c:v>
                </c:pt>
                <c:pt idx="55">
                  <c:v>1.0736449688003684</c:v>
                </c:pt>
                <c:pt idx="56">
                  <c:v>1.0736414199549718</c:v>
                </c:pt>
                <c:pt idx="57">
                  <c:v>1.0736377077910715</c:v>
                </c:pt>
                <c:pt idx="58">
                  <c:v>1.0736338250124031</c:v>
                </c:pt>
                <c:pt idx="59">
                  <c:v>1.0736297640176657</c:v>
                </c:pt>
                <c:pt idx="60">
                  <c:v>1.0736255168897779</c:v>
                </c:pt>
                <c:pt idx="61">
                  <c:v>1.0736210753849509</c:v>
                </c:pt>
                <c:pt idx="62">
                  <c:v>1.0736164309216027</c:v>
                </c:pt>
                <c:pt idx="63">
                  <c:v>1.073611574569135</c:v>
                </c:pt>
                <c:pt idx="64">
                  <c:v>1.0736064970365944</c:v>
                </c:pt>
                <c:pt idx="65">
                  <c:v>1.0736011886612562</c:v>
                </c:pt>
                <c:pt idx="66">
                  <c:v>1.0735956393971549</c:v>
                </c:pt>
                <c:pt idx="67">
                  <c:v>1.0735898388036043</c:v>
                </c:pt>
                <c:pt idx="68">
                  <c:v>1.0735837760337483</c:v>
                </c:pt>
                <c:pt idx="69">
                  <c:v>1.0735774398231905</c:v>
                </c:pt>
                <c:pt idx="70">
                  <c:v>1.0735708184787545</c:v>
                </c:pt>
                <c:pt idx="71">
                  <c:v>1.0735638998674326</c:v>
                </c:pt>
                <c:pt idx="72">
                  <c:v>1.0735566714055895</c:v>
                </c:pt>
                <c:pt idx="73">
                  <c:v>1.073549120048493</c:v>
                </c:pt>
                <c:pt idx="74">
                  <c:v>1.0735412322802447</c:v>
                </c:pt>
                <c:pt idx="75">
                  <c:v>1.0735329941042053</c:v>
                </c:pt>
                <c:pt idx="76">
                  <c:v>1.0735243910340004</c:v>
                </c:pt>
                <c:pt idx="77">
                  <c:v>1.0735154080852121</c:v>
                </c:pt>
                <c:pt idx="78">
                  <c:v>1.0735060297678676</c:v>
                </c:pt>
                <c:pt idx="79">
                  <c:v>1.0734962400798433</c:v>
                </c:pt>
                <c:pt idx="80">
                  <c:v>1.0734860225013165</c:v>
                </c:pt>
                <c:pt idx="81">
                  <c:v>1.0734753599903972</c:v>
                </c:pt>
                <c:pt idx="82">
                  <c:v>1.0734642349800985</c:v>
                </c:pt>
                <c:pt idx="83">
                  <c:v>1.0734526293767988</c:v>
                </c:pt>
                <c:pt idx="84">
                  <c:v>1.0734405245603655</c:v>
                </c:pt>
                <c:pt idx="85">
                  <c:v>1.0734279013861272</c:v>
                </c:pt>
                <c:pt idx="86">
                  <c:v>1.0734147401888794</c:v>
                </c:pt>
                <c:pt idx="87">
                  <c:v>1.0734010207891245</c:v>
                </c:pt>
                <c:pt idx="88">
                  <c:v>1.0733867225017704</c:v>
                </c:pt>
                <c:pt idx="89">
                  <c:v>1.0733718241474897</c:v>
                </c:pt>
                <c:pt idx="90">
                  <c:v>1.0733563040669907</c:v>
                </c:pt>
                <c:pt idx="91">
                  <c:v>1.0733401401384253</c:v>
                </c:pt>
                <c:pt idx="92">
                  <c:v>1.0733233097981889</c:v>
                </c:pt>
                <c:pt idx="93">
                  <c:v>1.073305790065364</c:v>
                </c:pt>
                <c:pt idx="94">
                  <c:v>1.073287557570062</c:v>
                </c:pt>
                <c:pt idx="95">
                  <c:v>1.0732685885859319</c:v>
                </c:pt>
                <c:pt idx="96">
                  <c:v>1.073248859067093</c:v>
                </c:pt>
                <c:pt idx="97">
                  <c:v>1.073228344689751</c:v>
                </c:pt>
                <c:pt idx="98">
                  <c:v>1.0732070208987603</c:v>
                </c:pt>
                <c:pt idx="99">
                  <c:v>1.0731848629593745</c:v>
                </c:pt>
                <c:pt idx="100">
                  <c:v>1.0731618460144294</c:v>
                </c:pt>
                <c:pt idx="101">
                  <c:v>1.0731379451471776</c:v>
                </c:pt>
                <c:pt idx="102">
                  <c:v>1.0731131354499772</c:v>
                </c:pt>
                <c:pt idx="103">
                  <c:v>1.0730873920990218</c:v>
                </c:pt>
                <c:pt idx="104">
                  <c:v>1.0730606904352504</c:v>
                </c:pt>
                <c:pt idx="105">
                  <c:v>1.0730330060515649</c:v>
                </c:pt>
                <c:pt idx="106">
                  <c:v>1.073004314886419</c:v>
                </c:pt>
                <c:pt idx="107">
                  <c:v>1.0729745933238151</c:v>
                </c:pt>
                <c:pt idx="108">
                  <c:v>1.0729438182996758</c:v>
                </c:pt>
                <c:pt idx="109">
                  <c:v>1.0729119674145116</c:v>
                </c:pt>
                <c:pt idx="110">
                  <c:v>1.0728790190522239</c:v>
                </c:pt>
                <c:pt idx="111">
                  <c:v>1.072844952504826</c:v>
                </c:pt>
                <c:pt idx="112">
                  <c:v>1.072809748102771</c:v>
                </c:pt>
                <c:pt idx="113">
                  <c:v>1.0727733873504917</c:v>
                </c:pt>
                <c:pt idx="114">
                  <c:v>1.0727358530666811</c:v>
                </c:pt>
                <c:pt idx="115">
                  <c:v>1.0726971295287153</c:v>
                </c:pt>
                <c:pt idx="116">
                  <c:v>1.072657202620553</c:v>
                </c:pt>
                <c:pt idx="117">
                  <c:v>1.0726160599833141</c:v>
                </c:pt>
                <c:pt idx="118">
                  <c:v>1.0725736911676487</c:v>
                </c:pt>
                <c:pt idx="119">
                  <c:v>1.0725300877868991</c:v>
                </c:pt>
                <c:pt idx="120">
                  <c:v>1.0724852436699455</c:v>
                </c:pt>
                <c:pt idx="121">
                  <c:v>1.072439155012527</c:v>
                </c:pt>
                <c:pt idx="122">
                  <c:v>1.0723918205257357</c:v>
                </c:pt>
                <c:pt idx="123">
                  <c:v>1.0723432415802885</c:v>
                </c:pt>
                <c:pt idx="124">
                  <c:v>1.0722934223450948</c:v>
                </c:pt>
                <c:pt idx="125">
                  <c:v>1.0722423699185841</c:v>
                </c:pt>
                <c:pt idx="126">
                  <c:v>1.072190094451192</c:v>
                </c:pt>
                <c:pt idx="127">
                  <c:v>1.0721366092573761</c:v>
                </c:pt>
                <c:pt idx="128">
                  <c:v>1.0720819309155114</c:v>
                </c:pt>
                <c:pt idx="129">
                  <c:v>1.0720260793540213</c:v>
                </c:pt>
                <c:pt idx="130">
                  <c:v>1.0719690779221429</c:v>
                </c:pt>
                <c:pt idx="131">
                  <c:v>1.0719109534437616</c:v>
                </c:pt>
                <c:pt idx="132">
                  <c:v>1.0718517362528481</c:v>
                </c:pt>
                <c:pt idx="133">
                  <c:v>1.0717914602091432</c:v>
                </c:pt>
                <c:pt idx="134">
                  <c:v>1.0717301626928644</c:v>
                </c:pt>
                <c:pt idx="135">
                  <c:v>1.0716678845773893</c:v>
                </c:pt>
                <c:pt idx="136">
                  <c:v>1.0716046701790611</c:v>
                </c:pt>
                <c:pt idx="137">
                  <c:v>1.0715405671834761</c:v>
                </c:pt>
                <c:pt idx="138">
                  <c:v>1.0714756265478709</c:v>
                </c:pt>
                <c:pt idx="139">
                  <c:v>1.0714099023794761</c:v>
                </c:pt>
                <c:pt idx="140">
                  <c:v>1.0713434517899925</c:v>
                </c:pt>
                <c:pt idx="141">
                  <c:v>1.071276334726635</c:v>
                </c:pt>
                <c:pt idx="142">
                  <c:v>1.0712086137804808</c:v>
                </c:pt>
                <c:pt idx="143">
                  <c:v>1.0711403539731716</c:v>
                </c:pt>
                <c:pt idx="144">
                  <c:v>1.0710716225232944</c:v>
                </c:pt>
                <c:pt idx="145">
                  <c:v>1.0710024885940723</c:v>
                </c:pt>
                <c:pt idx="146">
                  <c:v>1.070933023024242</c:v>
                </c:pt>
                <c:pt idx="147">
                  <c:v>1.0708632980442605</c:v>
                </c:pt>
                <c:pt idx="148">
                  <c:v>1.0707933869801842</c:v>
                </c:pt>
                <c:pt idx="149">
                  <c:v>1.0707233639477634</c:v>
                </c:pt>
                <c:pt idx="150">
                  <c:v>1.0706533035394354</c:v>
                </c:pt>
                <c:pt idx="151">
                  <c:v>1.0705832805070146</c:v>
                </c:pt>
                <c:pt idx="152">
                  <c:v>1.0705133694429383</c:v>
                </c:pt>
                <c:pt idx="153">
                  <c:v>1.0704436444629568</c:v>
                </c:pt>
                <c:pt idx="154">
                  <c:v>1.0703741788931269</c:v>
                </c:pt>
                <c:pt idx="155">
                  <c:v>1.0703050449639044</c:v>
                </c:pt>
                <c:pt idx="156">
                  <c:v>1.0702363135140271</c:v>
                </c:pt>
                <c:pt idx="157">
                  <c:v>1.0701680537067177</c:v>
                </c:pt>
                <c:pt idx="158">
                  <c:v>1.070100332760564</c:v>
                </c:pt>
                <c:pt idx="159">
                  <c:v>1.0700332156972061</c:v>
                </c:pt>
                <c:pt idx="160">
                  <c:v>1.0699667651077227</c:v>
                </c:pt>
                <c:pt idx="161">
                  <c:v>1.0699010409393279</c:v>
                </c:pt>
                <c:pt idx="162">
                  <c:v>1.0698361003037227</c:v>
                </c:pt>
                <c:pt idx="163">
                  <c:v>1.0697719973081374</c:v>
                </c:pt>
                <c:pt idx="164">
                  <c:v>1.0697087829098095</c:v>
                </c:pt>
                <c:pt idx="165">
                  <c:v>1.0696465047943347</c:v>
                </c:pt>
                <c:pt idx="166">
                  <c:v>1.0695852072780554</c:v>
                </c:pt>
                <c:pt idx="167">
                  <c:v>1.0695249312343507</c:v>
                </c:pt>
                <c:pt idx="168">
                  <c:v>1.0694657140434372</c:v>
                </c:pt>
                <c:pt idx="169">
                  <c:v>1.0694075895650559</c:v>
                </c:pt>
                <c:pt idx="170">
                  <c:v>1.0693505881331775</c:v>
                </c:pt>
                <c:pt idx="171">
                  <c:v>1.0692947365716876</c:v>
                </c:pt>
                <c:pt idx="172">
                  <c:v>1.0692400582298223</c:v>
                </c:pt>
                <c:pt idx="173">
                  <c:v>1.0691865730360066</c:v>
                </c:pt>
                <c:pt idx="174">
                  <c:v>1.0691342975686149</c:v>
                </c:pt>
                <c:pt idx="175">
                  <c:v>1.069083245142104</c:v>
                </c:pt>
                <c:pt idx="176">
                  <c:v>1.0690334259069103</c:v>
                </c:pt>
                <c:pt idx="177">
                  <c:v>1.0689848469614629</c:v>
                </c:pt>
                <c:pt idx="178">
                  <c:v>1.0689375124746721</c:v>
                </c:pt>
                <c:pt idx="179">
                  <c:v>1.0688914238172533</c:v>
                </c:pt>
                <c:pt idx="180">
                  <c:v>1.0688465797002997</c:v>
                </c:pt>
                <c:pt idx="181">
                  <c:v>1.0688029763195503</c:v>
                </c:pt>
                <c:pt idx="182">
                  <c:v>1.0687606075038849</c:v>
                </c:pt>
                <c:pt idx="183">
                  <c:v>1.0687194648666456</c:v>
                </c:pt>
                <c:pt idx="184">
                  <c:v>1.0686795379584835</c:v>
                </c:pt>
                <c:pt idx="185">
                  <c:v>1.0686408144205179</c:v>
                </c:pt>
                <c:pt idx="186">
                  <c:v>1.0686032801367071</c:v>
                </c:pt>
                <c:pt idx="187">
                  <c:v>1.068566919384428</c:v>
                </c:pt>
                <c:pt idx="188">
                  <c:v>1.0685317149823725</c:v>
                </c:pt>
                <c:pt idx="189">
                  <c:v>1.0684976484349751</c:v>
                </c:pt>
                <c:pt idx="190">
                  <c:v>1.0684647000726872</c:v>
                </c:pt>
                <c:pt idx="191">
                  <c:v>1.0684328491875228</c:v>
                </c:pt>
                <c:pt idx="192">
                  <c:v>1.0684020741633837</c:v>
                </c:pt>
                <c:pt idx="193">
                  <c:v>1.06837235260078</c:v>
                </c:pt>
                <c:pt idx="194">
                  <c:v>1.0683436614356336</c:v>
                </c:pt>
                <c:pt idx="195">
                  <c:v>1.0683159770519484</c:v>
                </c:pt>
                <c:pt idx="196">
                  <c:v>1.068289275388177</c:v>
                </c:pt>
                <c:pt idx="197">
                  <c:v>1.0682635320372214</c:v>
                </c:pt>
                <c:pt idx="198">
                  <c:v>1.0682387223400212</c:v>
                </c:pt>
                <c:pt idx="199">
                  <c:v>1.0682148214727691</c:v>
                </c:pt>
                <c:pt idx="200">
                  <c:v>1.0681918045278243</c:v>
                </c:pt>
                <c:pt idx="201">
                  <c:v>1.0681696465884385</c:v>
                </c:pt>
                <c:pt idx="202">
                  <c:v>1.0681483227974475</c:v>
                </c:pt>
                <c:pt idx="203">
                  <c:v>1.0681278084201058</c:v>
                </c:pt>
                <c:pt idx="204">
                  <c:v>1.0681080789012669</c:v>
                </c:pt>
                <c:pt idx="205">
                  <c:v>1.068089109917137</c:v>
                </c:pt>
                <c:pt idx="206">
                  <c:v>1.0680708774218348</c:v>
                </c:pt>
                <c:pt idx="207">
                  <c:v>1.0680533576890099</c:v>
                </c:pt>
                <c:pt idx="208">
                  <c:v>1.0680365273487735</c:v>
                </c:pt>
                <c:pt idx="209">
                  <c:v>1.0680203634202081</c:v>
                </c:pt>
                <c:pt idx="210">
                  <c:v>1.0680048433397091</c:v>
                </c:pt>
                <c:pt idx="211">
                  <c:v>1.0679899449854287</c:v>
                </c:pt>
                <c:pt idx="212">
                  <c:v>1.0679756466980741</c:v>
                </c:pt>
                <c:pt idx="213">
                  <c:v>1.0679619272983196</c:v>
                </c:pt>
                <c:pt idx="214">
                  <c:v>1.0679487661010714</c:v>
                </c:pt>
                <c:pt idx="215">
                  <c:v>1.0679361429268333</c:v>
                </c:pt>
                <c:pt idx="216">
                  <c:v>1.0679240381104</c:v>
                </c:pt>
                <c:pt idx="217">
                  <c:v>1.0679124325071001</c:v>
                </c:pt>
                <c:pt idx="218">
                  <c:v>1.0679013074968016</c:v>
                </c:pt>
                <c:pt idx="219">
                  <c:v>1.0678906449858823</c:v>
                </c:pt>
                <c:pt idx="220">
                  <c:v>1.0678804274073552</c:v>
                </c:pt>
                <c:pt idx="221">
                  <c:v>1.0678706377193312</c:v>
                </c:pt>
                <c:pt idx="222">
                  <c:v>1.0678612594019867</c:v>
                </c:pt>
                <c:pt idx="223">
                  <c:v>1.0678522764531984</c:v>
                </c:pt>
                <c:pt idx="224">
                  <c:v>1.0678436733829935</c:v>
                </c:pt>
                <c:pt idx="225">
                  <c:v>1.0678354352069541</c:v>
                </c:pt>
                <c:pt idx="226">
                  <c:v>1.0678275474387058</c:v>
                </c:pt>
                <c:pt idx="227">
                  <c:v>1.067819996081609</c:v>
                </c:pt>
                <c:pt idx="228">
                  <c:v>1.0678127676197662</c:v>
                </c:pt>
                <c:pt idx="229">
                  <c:v>1.0678058490084441</c:v>
                </c:pt>
                <c:pt idx="230">
                  <c:v>1.0677992276640083</c:v>
                </c:pt>
                <c:pt idx="231">
                  <c:v>1.0677928914534507</c:v>
                </c:pt>
                <c:pt idx="232">
                  <c:v>1.0677868286835945</c:v>
                </c:pt>
                <c:pt idx="233">
                  <c:v>1.0677810280900437</c:v>
                </c:pt>
                <c:pt idx="234">
                  <c:v>1.0677754788259424</c:v>
                </c:pt>
                <c:pt idx="235">
                  <c:v>1.0677701704506044</c:v>
                </c:pt>
                <c:pt idx="236">
                  <c:v>1.0677650929180638</c:v>
                </c:pt>
                <c:pt idx="237">
                  <c:v>1.0677602365655958</c:v>
                </c:pt>
                <c:pt idx="238">
                  <c:v>1.0677555921022479</c:v>
                </c:pt>
                <c:pt idx="239">
                  <c:v>1.0677511505974211</c:v>
                </c:pt>
                <c:pt idx="240">
                  <c:v>1.0677469034695333</c:v>
                </c:pt>
                <c:pt idx="241">
                  <c:v>1.0677428424747957</c:v>
                </c:pt>
                <c:pt idx="242">
                  <c:v>1.0677389596961273</c:v>
                </c:pt>
                <c:pt idx="243">
                  <c:v>1.0677352475322273</c:v>
                </c:pt>
                <c:pt idx="244">
                  <c:v>1.0677316986868306</c:v>
                </c:pt>
                <c:pt idx="245">
                  <c:v>1.0677283061581571</c:v>
                </c:pt>
                <c:pt idx="246">
                  <c:v>1.067725063228574</c:v>
                </c:pt>
                <c:pt idx="247">
                  <c:v>1.0677219634544766</c:v>
                </c:pt>
                <c:pt idx="248">
                  <c:v>1.0677190006564032</c:v>
                </c:pt>
                <c:pt idx="249">
                  <c:v>1.0677161689093895</c:v>
                </c:pt>
                <c:pt idx="250">
                  <c:v>1.0677134625335658</c:v>
                </c:pt>
                <c:pt idx="251">
                  <c:v>1.067710876085006</c:v>
                </c:pt>
                <c:pt idx="252">
                  <c:v>1.0677084043468279</c:v>
                </c:pt>
                <c:pt idx="253">
                  <c:v>1.0677060423205482</c:v>
                </c:pt>
                <c:pt idx="254">
                  <c:v>1.0677037852176932</c:v>
                </c:pt>
                <c:pt idx="255">
                  <c:v>1.0677016284516609</c:v>
                </c:pt>
                <c:pt idx="256">
                  <c:v>1.0676995676298409</c:v>
                </c:pt>
                <c:pt idx="257">
                  <c:v>1.0676975985459822</c:v>
                </c:pt>
                <c:pt idx="258">
                  <c:v>1.0676957171728112</c:v>
                </c:pt>
                <c:pt idx="259">
                  <c:v>1.0676939196548942</c:v>
                </c:pt>
                <c:pt idx="260">
                  <c:v>1.067692202301743</c:v>
                </c:pt>
                <c:pt idx="261">
                  <c:v>1.0676905615811572</c:v>
                </c:pt>
                <c:pt idx="262">
                  <c:v>1.0676889941127981</c:v>
                </c:pt>
                <c:pt idx="263">
                  <c:v>1.0676874966619945</c:v>
                </c:pt>
                <c:pt idx="264">
                  <c:v>1.0676860661337673</c:v>
                </c:pt>
                <c:pt idx="265">
                  <c:v>1.067684699567075</c:v>
                </c:pt>
                <c:pt idx="266">
                  <c:v>1.0676833941292705</c:v>
                </c:pt>
                <c:pt idx="267">
                  <c:v>1.0676821471107647</c:v>
                </c:pt>
                <c:pt idx="268">
                  <c:v>1.0676809559198912</c:v>
                </c:pt>
                <c:pt idx="269">
                  <c:v>1.067679818077967</c:v>
                </c:pt>
                <c:pt idx="270">
                  <c:v>1.0676787312145422</c:v>
                </c:pt>
                <c:pt idx="271">
                  <c:v>1.0676776930628349</c:v>
                </c:pt>
                <c:pt idx="272">
                  <c:v>1.0676767014553434</c:v>
                </c:pt>
                <c:pt idx="273">
                  <c:v>1.0676757543196311</c:v>
                </c:pt>
                <c:pt idx="274">
                  <c:v>1.0676748496742794</c:v>
                </c:pt>
                <c:pt idx="275">
                  <c:v>1.067673985625001</c:v>
                </c:pt>
                <c:pt idx="276">
                  <c:v>1.0676731603609104</c:v>
                </c:pt>
                <c:pt idx="277">
                  <c:v>1.0676723721509438</c:v>
                </c:pt>
                <c:pt idx="278">
                  <c:v>1.0676716193404254</c:v>
                </c:pt>
                <c:pt idx="279">
                  <c:v>1.0676709003477731</c:v>
                </c:pt>
                <c:pt idx="280">
                  <c:v>1.067670213661341</c:v>
                </c:pt>
                <c:pt idx="281">
                  <c:v>1.0676695578363902</c:v>
                </c:pt>
                <c:pt idx="282">
                  <c:v>1.0676689314921852</c:v>
                </c:pt>
                <c:pt idx="283">
                  <c:v>1.0676683333092143</c:v>
                </c:pt>
                <c:pt idx="284">
                  <c:v>1.0676677620265198</c:v>
                </c:pt>
                <c:pt idx="285">
                  <c:v>1.0676672164391485</c:v>
                </c:pt>
                <c:pt idx="286">
                  <c:v>1.0676666953957006</c:v>
                </c:pt>
                <c:pt idx="287">
                  <c:v>1.0676661977959891</c:v>
                </c:pt>
                <c:pt idx="288">
                  <c:v>1.0676657225887947</c:v>
                </c:pt>
                <c:pt idx="289">
                  <c:v>1.067665268769717</c:v>
                </c:pt>
                <c:pt idx="290">
                  <c:v>1.0676648353791178</c:v>
                </c:pt>
                <c:pt idx="291">
                  <c:v>1.0676644215001518</c:v>
                </c:pt>
                <c:pt idx="292">
                  <c:v>1.0676640262568806</c:v>
                </c:pt>
                <c:pt idx="293">
                  <c:v>1.0676636488124702</c:v>
                </c:pt>
                <c:pt idx="294">
                  <c:v>1.0676632883674642</c:v>
                </c:pt>
                <c:pt idx="295">
                  <c:v>1.0676629441581307</c:v>
                </c:pt>
                <c:pt idx="296">
                  <c:v>1.0676626154548849</c:v>
                </c:pt>
                <c:pt idx="297">
                  <c:v>1.067662301560774</c:v>
                </c:pt>
                <c:pt idx="298">
                  <c:v>1.0676620018100336</c:v>
                </c:pt>
                <c:pt idx="299">
                  <c:v>1.0676617155667021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262256"/>
        <c:axId val="217262816"/>
        <c:extLst/>
      </c:lineChart>
      <c:catAx>
        <c:axId val="21726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alpha</a:t>
                </a:r>
                <a:r>
                  <a:rPr lang="en-US" baseline="0"/>
                  <a:t> </a:t>
                </a:r>
                <a:r>
                  <a:rPr lang="en-US"/>
                  <a:t>(0</a:t>
                </a:r>
                <a:r>
                  <a:rPr lang="en-US" baseline="0"/>
                  <a:t> - 1)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62816"/>
        <c:crosses val="autoZero"/>
        <c:auto val="1"/>
        <c:lblAlgn val="ctr"/>
        <c:lblOffset val="100"/>
        <c:tickLblSkip val="149"/>
        <c:noMultiLvlLbl val="0"/>
      </c:catAx>
      <c:valAx>
        <c:axId val="217262816"/>
        <c:scaling>
          <c:orientation val="minMax"/>
          <c:max val="1.25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Normalized OSS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62256"/>
        <c:crosses val="autoZero"/>
        <c:crossBetween val="midCat"/>
        <c:majorUnit val="0.1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551344117781571"/>
          <c:y val="2.0833333333333332E-2"/>
          <c:w val="0.84577780085675958"/>
          <c:h val="7.957977909011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61769643659404"/>
          <c:y val="0.18416129801956574"/>
          <c:w val="0.77345392636731214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GPU!$B$6</c:f>
              <c:strCache>
                <c:ptCount val="1"/>
                <c:pt idx="0">
                  <c:v>noCPU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GPU!$C$6</c:f>
              <c:strCache>
                <c:ptCount val="1"/>
                <c:pt idx="0">
                  <c:v>mcf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GPU!$C$7:$C$9</c:f>
              <c:numCache>
                <c:formatCode>General</c:formatCode>
                <c:ptCount val="3"/>
                <c:pt idx="0">
                  <c:v>0.92533367456265547</c:v>
                </c:pt>
                <c:pt idx="1">
                  <c:v>0.99516545720464777</c:v>
                </c:pt>
                <c:pt idx="2">
                  <c:v>0.8050779002021764</c:v>
                </c:pt>
              </c:numCache>
            </c:numRef>
          </c:val>
        </c:ser>
        <c:ser>
          <c:idx val="2"/>
          <c:order val="2"/>
          <c:tx>
            <c:strRef>
              <c:f>GPU!$D$6</c:f>
              <c:strCache>
                <c:ptCount val="1"/>
                <c:pt idx="0">
                  <c:v>omnetpp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GPU!$D$7:$D$9</c:f>
              <c:numCache>
                <c:formatCode>General</c:formatCode>
                <c:ptCount val="3"/>
                <c:pt idx="0">
                  <c:v>0.94199896763671231</c:v>
                </c:pt>
                <c:pt idx="1">
                  <c:v>1.0000505407347806</c:v>
                </c:pt>
                <c:pt idx="2">
                  <c:v>0.90604345427621413</c:v>
                </c:pt>
              </c:numCache>
            </c:numRef>
          </c:val>
        </c:ser>
        <c:ser>
          <c:idx val="3"/>
          <c:order val="3"/>
          <c:tx>
            <c:strRef>
              <c:f>GPU!$E$6</c:f>
              <c:strCache>
                <c:ptCount val="1"/>
                <c:pt idx="0">
                  <c:v>perlbench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GPU!$E$7:$E$9</c:f>
              <c:numCache>
                <c:formatCode>General</c:formatCode>
                <c:ptCount val="3"/>
                <c:pt idx="0">
                  <c:v>0.99858158489452986</c:v>
                </c:pt>
                <c:pt idx="1">
                  <c:v>0.99922980968258313</c:v>
                </c:pt>
                <c:pt idx="2">
                  <c:v>0.99130433728724165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77648"/>
        <c:axId val="151378208"/>
      </c:barChart>
      <c:catAx>
        <c:axId val="15137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78208"/>
        <c:crosses val="autoZero"/>
        <c:auto val="1"/>
        <c:lblAlgn val="ctr"/>
        <c:lblOffset val="100"/>
        <c:noMultiLvlLbl val="0"/>
      </c:catAx>
      <c:valAx>
        <c:axId val="15137820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/>
                  <a:t>Normalized GPU IPC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7764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CPU!$B$6</c:f>
              <c:strCache>
                <c:ptCount val="1"/>
                <c:pt idx="0">
                  <c:v>noGPU</c:v>
                </c:pt>
              </c:strCache>
            </c:strRef>
          </c:tx>
          <c:spPr>
            <a:solidFill>
              <a:srgbClr val="71DA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CPU!$C$6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CPU!$C$7:$C$9</c:f>
              <c:numCache>
                <c:formatCode>General</c:formatCode>
                <c:ptCount val="3"/>
                <c:pt idx="0">
                  <c:v>0.370243285756087</c:v>
                </c:pt>
                <c:pt idx="1">
                  <c:v>0.57433302129537855</c:v>
                </c:pt>
                <c:pt idx="2">
                  <c:v>0.96901571232993733</c:v>
                </c:pt>
              </c:numCache>
            </c:numRef>
          </c:val>
        </c:ser>
        <c:ser>
          <c:idx val="2"/>
          <c:order val="2"/>
          <c:tx>
            <c:strRef>
              <c:f>CPU!$D$6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CPU!$D$7:$D$9</c:f>
              <c:numCache>
                <c:formatCode>General</c:formatCode>
                <c:ptCount val="3"/>
                <c:pt idx="0">
                  <c:v>0.9123529940224171</c:v>
                </c:pt>
                <c:pt idx="1">
                  <c:v>0.9960331792042415</c:v>
                </c:pt>
                <c:pt idx="2">
                  <c:v>0.99950298305093932</c:v>
                </c:pt>
              </c:numCache>
            </c:numRef>
          </c:val>
        </c:ser>
        <c:ser>
          <c:idx val="3"/>
          <c:order val="3"/>
          <c:tx>
            <c:strRef>
              <c:f>CPU!$E$6</c:f>
              <c:strCache>
                <c:ptCount val="1"/>
                <c:pt idx="0">
                  <c:v>PVR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CPU!$E$7:$E$9</c:f>
              <c:numCache>
                <c:formatCode>General</c:formatCode>
                <c:ptCount val="3"/>
                <c:pt idx="0">
                  <c:v>0.13575947035700373</c:v>
                </c:pt>
                <c:pt idx="1">
                  <c:v>0.25954494682525003</c:v>
                </c:pt>
                <c:pt idx="2">
                  <c:v>0.85018515121182758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382128"/>
        <c:axId val="151382688"/>
      </c:barChart>
      <c:catAx>
        <c:axId val="15138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82688"/>
        <c:crosses val="autoZero"/>
        <c:auto val="1"/>
        <c:lblAlgn val="ctr"/>
        <c:lblOffset val="100"/>
        <c:noMultiLvlLbl val="0"/>
      </c:catAx>
      <c:valAx>
        <c:axId val="15138268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 dirty="0"/>
                  <a:t>Normalized CPU IPC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0628111141279749E-2"/>
              <c:y val="0.16051726226529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3821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398524508760729"/>
          <c:y val="9.0909090909090912E-2"/>
          <c:w val="0.81901166914946444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176977877765"/>
          <c:y val="0.18416129801956574"/>
          <c:w val="0.81265373078365211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GPU!$I$2</c:f>
              <c:strCache>
                <c:ptCount val="1"/>
                <c:pt idx="0">
                  <c:v>1G3C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GPU!$G$3:$G$5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GPU!$I$3:$I$5</c:f>
              <c:numCache>
                <c:formatCode>General</c:formatCode>
                <c:ptCount val="3"/>
                <c:pt idx="0">
                  <c:v>0.90374102400955714</c:v>
                </c:pt>
                <c:pt idx="1">
                  <c:v>0.8732205378484813</c:v>
                </c:pt>
                <c:pt idx="2">
                  <c:v>1.0799780419314655</c:v>
                </c:pt>
              </c:numCache>
            </c:numRef>
          </c:val>
        </c:ser>
        <c:ser>
          <c:idx val="1"/>
          <c:order val="1"/>
          <c:tx>
            <c:strRef>
              <c:f>GPU!$J$2</c:f>
              <c:strCache>
                <c:ptCount val="1"/>
                <c:pt idx="0">
                  <c:v>2G2C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GPU!$G$3:$G$5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GPU!$J$3:$J$5</c:f>
              <c:numCache>
                <c:formatCode>General</c:formatCode>
                <c:ptCount val="3"/>
                <c:pt idx="0">
                  <c:v>1.0556608796146003</c:v>
                </c:pt>
                <c:pt idx="1">
                  <c:v>1.0279346693211677</c:v>
                </c:pt>
                <c:pt idx="2">
                  <c:v>1.1847152137040868</c:v>
                </c:pt>
              </c:numCache>
            </c:numRef>
          </c:val>
        </c:ser>
        <c:ser>
          <c:idx val="2"/>
          <c:order val="2"/>
          <c:tx>
            <c:strRef>
              <c:f>GPU!$K$2</c:f>
              <c:strCache>
                <c:ptCount val="1"/>
                <c:pt idx="0">
                  <c:v>3G1C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GPU!$G$3:$G$5</c:f>
              <c:strCache>
                <c:ptCount val="3"/>
                <c:pt idx="0">
                  <c:v>KM </c:v>
                </c:pt>
                <c:pt idx="1">
                  <c:v>IIX </c:v>
                </c:pt>
                <c:pt idx="2">
                  <c:v>MST </c:v>
                </c:pt>
              </c:strCache>
            </c:strRef>
          </c:cat>
          <c:val>
            <c:numRef>
              <c:f>GPU!$K$3:$K$5</c:f>
              <c:numCache>
                <c:formatCode>General</c:formatCode>
                <c:ptCount val="3"/>
                <c:pt idx="0">
                  <c:v>1.1266767085221592</c:v>
                </c:pt>
                <c:pt idx="1">
                  <c:v>1.0970037009068159</c:v>
                </c:pt>
                <c:pt idx="2">
                  <c:v>1.1513417646686233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86064"/>
        <c:axId val="152686624"/>
      </c:barChart>
      <c:catAx>
        <c:axId val="15268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686624"/>
        <c:crosses val="autoZero"/>
        <c:auto val="1"/>
        <c:lblAlgn val="ctr"/>
        <c:lblOffset val="100"/>
        <c:noMultiLvlLbl val="0"/>
      </c:catAx>
      <c:valAx>
        <c:axId val="152686624"/>
        <c:scaling>
          <c:orientation val="minMax"/>
          <c:max val="1.25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tr-TR"/>
                  <a:t>Normalized CPU IPC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5268606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1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4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4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2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3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9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2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7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6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3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4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6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53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3125"/>
            <a:ext cx="3143250" cy="2357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5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97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7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3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7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2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70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082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65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10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69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1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7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455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46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156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16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3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992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41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915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0490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8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1143000"/>
            <a:ext cx="8153400" cy="2057400"/>
          </a:xfrm>
        </p:spPr>
        <p:txBody>
          <a:bodyPr anchor="ctr" anchorCtr="0">
            <a:normAutofit/>
          </a:bodyPr>
          <a:lstStyle/>
          <a:p>
            <a:pPr algn="ctr"/>
            <a:r>
              <a:rPr lang="tr-TR" sz="4000" dirty="0"/>
              <a:t>Manag</a:t>
            </a:r>
            <a:r>
              <a:rPr lang="en-US" sz="4000" dirty="0" err="1"/>
              <a:t>ing</a:t>
            </a:r>
            <a:r>
              <a:rPr lang="en-US" sz="4000" dirty="0"/>
              <a:t> GPU Concurrency in Heterogeneous Architectures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1" y="3352800"/>
            <a:ext cx="7848600" cy="1143000"/>
          </a:xfrm>
        </p:spPr>
        <p:txBody>
          <a:bodyPr/>
          <a:lstStyle/>
          <a:p>
            <a:r>
              <a:rPr lang="en-US" dirty="0" err="1">
                <a:solidFill>
                  <a:srgbClr val="2A55D6"/>
                </a:solidFill>
              </a:rPr>
              <a:t>Onur</a:t>
            </a:r>
            <a:r>
              <a:rPr lang="en-US" dirty="0">
                <a:solidFill>
                  <a:srgbClr val="2A55D6"/>
                </a:solidFill>
              </a:rPr>
              <a:t> Kay</a:t>
            </a:r>
            <a:r>
              <a:rPr lang="tr-TR" dirty="0">
                <a:solidFill>
                  <a:srgbClr val="2A55D6"/>
                </a:solidFill>
              </a:rPr>
              <a:t>ı</a:t>
            </a:r>
            <a:r>
              <a:rPr lang="en-US" dirty="0">
                <a:solidFill>
                  <a:srgbClr val="2A55D6"/>
                </a:solidFill>
              </a:rPr>
              <a:t>ran</a:t>
            </a:r>
            <a:r>
              <a:rPr lang="en-US" dirty="0"/>
              <a:t>, </a:t>
            </a:r>
            <a:r>
              <a:rPr lang="en-US" dirty="0" err="1"/>
              <a:t>Nachiappan</a:t>
            </a:r>
            <a:r>
              <a:rPr lang="en-US" dirty="0"/>
              <a:t> CN, Adwait Jog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smtClean="0"/>
              <a:t>Rachata </a:t>
            </a:r>
            <a:r>
              <a:rPr lang="en-US" dirty="0"/>
              <a:t>Ausavarungnirun, Mahmut T. Kandemir, </a:t>
            </a:r>
            <a:r>
              <a:rPr lang="en-US" dirty="0" smtClean="0"/>
              <a:t>Gabriel </a:t>
            </a:r>
            <a:r>
              <a:rPr lang="en-US" dirty="0"/>
              <a:t>H. </a:t>
            </a:r>
            <a:r>
              <a:rPr lang="en-US" dirty="0" err="1"/>
              <a:t>Loh</a:t>
            </a:r>
            <a:r>
              <a:rPr lang="en-US" dirty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Chita </a:t>
            </a:r>
            <a:r>
              <a:rPr lang="tr-TR" dirty="0"/>
              <a:t>R. </a:t>
            </a:r>
            <a:r>
              <a:rPr lang="en-US" dirty="0"/>
              <a:t>Das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psu_logo.png"/>
          <p:cNvPicPr>
            <a:picLocks noChangeAspect="1"/>
          </p:cNvPicPr>
          <p:nvPr/>
        </p:nvPicPr>
        <p:blipFill>
          <a:blip r:embed="rId3" cstate="print"/>
          <a:srcRect b="22975"/>
          <a:stretch>
            <a:fillRect/>
          </a:stretch>
        </p:blipFill>
        <p:spPr>
          <a:xfrm>
            <a:off x="1066801" y="5034391"/>
            <a:ext cx="2438400" cy="1515009"/>
          </a:xfrm>
          <a:prstGeom prst="rect">
            <a:avLst/>
          </a:prstGeom>
        </p:spPr>
      </p:pic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296588"/>
            <a:ext cx="2667000" cy="990600"/>
          </a:xfrm>
          <a:prstGeom prst="rect">
            <a:avLst/>
          </a:prstGeom>
        </p:spPr>
      </p:pic>
      <p:pic>
        <p:nvPicPr>
          <p:cNvPr id="1031" name="Picture 7" descr="C:\Users\zoplek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5333452"/>
            <a:ext cx="816723" cy="9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3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310351" y="13659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367501" y="14421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24650" y="15183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10350" y="908727"/>
            <a:ext cx="19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SIMT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Cores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481800" y="15945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653250" y="2280319"/>
            <a:ext cx="2196704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Warp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39150" y="2966119"/>
            <a:ext cx="617934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ALUs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67550" y="2966119"/>
            <a:ext cx="85725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L1 Caches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538950" y="1670719"/>
            <a:ext cx="24003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7" name="Curved Connector 166"/>
          <p:cNvCxnSpPr/>
          <p:nvPr/>
        </p:nvCxnSpPr>
        <p:spPr>
          <a:xfrm rot="16200000" flipH="1">
            <a:off x="4458785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urved Connector 167"/>
          <p:cNvCxnSpPr/>
          <p:nvPr/>
        </p:nvCxnSpPr>
        <p:spPr>
          <a:xfrm rot="16200000" flipH="1">
            <a:off x="4575873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169"/>
          <p:cNvCxnSpPr/>
          <p:nvPr/>
        </p:nvCxnSpPr>
        <p:spPr>
          <a:xfrm rot="16200000" flipH="1">
            <a:off x="4692961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/>
          <p:nvPr/>
        </p:nvCxnSpPr>
        <p:spPr>
          <a:xfrm rot="16200000" flipH="1">
            <a:off x="4810049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/>
          <p:nvPr/>
        </p:nvCxnSpPr>
        <p:spPr>
          <a:xfrm rot="16200000" flipH="1">
            <a:off x="492713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/>
          <p:nvPr/>
        </p:nvCxnSpPr>
        <p:spPr>
          <a:xfrm rot="16200000" flipH="1">
            <a:off x="5044224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/>
          <p:nvPr/>
        </p:nvCxnSpPr>
        <p:spPr>
          <a:xfrm rot="16200000" flipH="1">
            <a:off x="5161312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/>
          <p:nvPr/>
        </p:nvCxnSpPr>
        <p:spPr>
          <a:xfrm rot="16200000" flipH="1">
            <a:off x="5278400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urved Connector 176"/>
          <p:cNvCxnSpPr/>
          <p:nvPr/>
        </p:nvCxnSpPr>
        <p:spPr>
          <a:xfrm rot="16200000" flipH="1">
            <a:off x="5395488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/>
          <p:cNvCxnSpPr/>
          <p:nvPr/>
        </p:nvCxnSpPr>
        <p:spPr>
          <a:xfrm rot="16200000" flipH="1">
            <a:off x="551257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/>
          <p:cNvCxnSpPr/>
          <p:nvPr/>
        </p:nvCxnSpPr>
        <p:spPr>
          <a:xfrm rot="16200000" flipH="1">
            <a:off x="5629664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/>
          <p:cNvCxnSpPr/>
          <p:nvPr/>
        </p:nvCxnSpPr>
        <p:spPr>
          <a:xfrm rot="16200000" flipH="1">
            <a:off x="5746751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/>
          <p:cNvCxnSpPr/>
          <p:nvPr/>
        </p:nvCxnSpPr>
        <p:spPr>
          <a:xfrm rot="16200000" flipH="1">
            <a:off x="5863839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/>
          <p:nvPr/>
        </p:nvCxnSpPr>
        <p:spPr>
          <a:xfrm rot="16200000" flipH="1">
            <a:off x="5980927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/>
          <p:nvPr/>
        </p:nvCxnSpPr>
        <p:spPr>
          <a:xfrm rot="16200000" flipH="1">
            <a:off x="6098015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/>
          <p:nvPr/>
        </p:nvCxnSpPr>
        <p:spPr>
          <a:xfrm rot="16200000" flipH="1">
            <a:off x="6215102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/>
          <p:nvPr/>
        </p:nvCxnSpPr>
        <p:spPr>
          <a:xfrm rot="16200000" flipH="1">
            <a:off x="6332190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/>
          <p:nvPr/>
        </p:nvCxnSpPr>
        <p:spPr>
          <a:xfrm rot="16200000" flipH="1">
            <a:off x="6449278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/>
          <p:cNvCxnSpPr/>
          <p:nvPr/>
        </p:nvCxnSpPr>
        <p:spPr>
          <a:xfrm rot="16200000" flipH="1">
            <a:off x="656636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urved Connector 188"/>
          <p:cNvCxnSpPr/>
          <p:nvPr/>
        </p:nvCxnSpPr>
        <p:spPr>
          <a:xfrm rot="16200000" flipH="1">
            <a:off x="6683453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loud 92"/>
          <p:cNvSpPr/>
          <p:nvPr/>
        </p:nvSpPr>
        <p:spPr>
          <a:xfrm>
            <a:off x="559663" y="3804319"/>
            <a:ext cx="6483173" cy="1079500"/>
          </a:xfrm>
          <a:prstGeom prst="cloud">
            <a:avLst/>
          </a:prstGeom>
          <a:solidFill>
            <a:srgbClr val="00B0F0"/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Interconnect</a:t>
            </a: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95402" y="3493628"/>
            <a:ext cx="343598" cy="533400"/>
          </a:xfrm>
          <a:prstGeom prst="downArrow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7370" y="4698080"/>
            <a:ext cx="1302983" cy="1468438"/>
            <a:chOff x="6991795" y="4623469"/>
            <a:chExt cx="1737311" cy="1468438"/>
          </a:xfrm>
        </p:grpSpPr>
        <p:sp>
          <p:nvSpPr>
            <p:cNvPr id="90" name="Rectangle 89"/>
            <p:cNvSpPr/>
            <p:nvPr/>
          </p:nvSpPr>
          <p:spPr>
            <a:xfrm>
              <a:off x="6991795" y="5406108"/>
              <a:ext cx="1534172" cy="52387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84762" y="5329907"/>
              <a:ext cx="1534172" cy="7620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DRAM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991795" y="5156870"/>
              <a:ext cx="1534172" cy="2381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94934" y="5323558"/>
              <a:ext cx="1534172" cy="2381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LLC cache</a:t>
              </a:r>
            </a:p>
          </p:txBody>
        </p:sp>
        <p:sp>
          <p:nvSpPr>
            <p:cNvPr id="91" name="Down Arrow 90"/>
            <p:cNvSpPr/>
            <p:nvPr/>
          </p:nvSpPr>
          <p:spPr>
            <a:xfrm>
              <a:off x="7499733" y="4623469"/>
              <a:ext cx="458130" cy="533400"/>
            </a:xfrm>
            <a:prstGeom prst="downArrow">
              <a:avLst/>
            </a:prstGeom>
            <a:solidFill>
              <a:srgbClr val="92D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445276" y="1365919"/>
            <a:ext cx="784447" cy="213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65" name="Down Arrow 64"/>
          <p:cNvSpPr/>
          <p:nvPr/>
        </p:nvSpPr>
        <p:spPr>
          <a:xfrm>
            <a:off x="1697941" y="3411808"/>
            <a:ext cx="343598" cy="533400"/>
          </a:xfrm>
          <a:prstGeom prst="downArrow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0484" y="906229"/>
            <a:ext cx="2608780" cy="2518027"/>
            <a:chOff x="7773517" y="1067171"/>
            <a:chExt cx="3478373" cy="2518027"/>
          </a:xfrm>
        </p:grpSpPr>
        <p:sp>
          <p:nvSpPr>
            <p:cNvPr id="66" name="Rectangle 65"/>
            <p:cNvSpPr/>
            <p:nvPr/>
          </p:nvSpPr>
          <p:spPr>
            <a:xfrm>
              <a:off x="7773517" y="1549498"/>
              <a:ext cx="3352800" cy="1905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  <a:lumMod val="71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  <a:lumMod val="82000"/>
                    <a:lumOff val="1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99090" y="1680198"/>
              <a:ext cx="3352800" cy="1905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  <a:lumMod val="71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  <a:lumMod val="82000"/>
                    <a:lumOff val="1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52420" y="1840517"/>
              <a:ext cx="805137" cy="58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956997" y="1832036"/>
              <a:ext cx="805137" cy="593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L1 Caches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838059" y="1815243"/>
              <a:ext cx="1276120" cy="16110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L2 Caches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52420" y="2539867"/>
              <a:ext cx="1709713" cy="8863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ROB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71260" y="1067171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CPU Cores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2253490" y="1222621"/>
            <a:ext cx="4258878" cy="396600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3018" y="5165884"/>
            <a:ext cx="224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Latency optimized cores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5539079" y="1288790"/>
            <a:ext cx="2467433" cy="97605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026721" y="2301634"/>
            <a:ext cx="198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Through</a:t>
            </a:r>
            <a:r>
              <a:rPr lang="tr-TR" sz="2400" b="1" dirty="0">
                <a:solidFill>
                  <a:srgbClr val="000000"/>
                </a:solidFill>
              </a:rPr>
              <a:t>p</a:t>
            </a:r>
            <a:r>
              <a:rPr lang="en-US" sz="2400" b="1" dirty="0" err="1">
                <a:solidFill>
                  <a:srgbClr val="000000"/>
                </a:solidFill>
              </a:rPr>
              <a:t>ut</a:t>
            </a:r>
            <a:r>
              <a:rPr lang="en-US" sz="2400" b="1" dirty="0">
                <a:solidFill>
                  <a:srgbClr val="000000"/>
                </a:solidFill>
              </a:rPr>
              <a:t> optimized cores</a:t>
            </a:r>
          </a:p>
        </p:txBody>
      </p:sp>
      <p:sp>
        <p:nvSpPr>
          <p:cNvPr id="5" name="Oval 4"/>
          <p:cNvSpPr/>
          <p:nvPr/>
        </p:nvSpPr>
        <p:spPr>
          <a:xfrm rot="2501911">
            <a:off x="2640316" y="338913"/>
            <a:ext cx="4758642" cy="65150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48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4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Interference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11533"/>
              </p:ext>
            </p:extLst>
          </p:nvPr>
        </p:nvGraphicFramePr>
        <p:xfrm>
          <a:off x="2286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101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4446" y="403837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GPU applications</a:t>
            </a:r>
            <a:r>
              <a:rPr lang="en-US" sz="2800" dirty="0">
                <a:solidFill>
                  <a:srgbClr val="000000"/>
                </a:solidFill>
              </a:rPr>
              <a:t> are affected </a:t>
            </a:r>
            <a:r>
              <a:rPr lang="en-US" sz="2800" dirty="0">
                <a:solidFill>
                  <a:srgbClr val="0000FF"/>
                </a:solidFill>
              </a:rPr>
              <a:t>moderately</a:t>
            </a:r>
            <a:r>
              <a:rPr lang="en-US" sz="2800" dirty="0">
                <a:solidFill>
                  <a:srgbClr val="000000"/>
                </a:solidFill>
              </a:rPr>
              <a:t> due to CPU interference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03837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CPU applications</a:t>
            </a:r>
            <a:r>
              <a:rPr lang="en-US" sz="2800" dirty="0">
                <a:solidFill>
                  <a:srgbClr val="000000"/>
                </a:solidFill>
              </a:rPr>
              <a:t> are affected </a:t>
            </a:r>
            <a:r>
              <a:rPr lang="en-US" sz="2800" dirty="0">
                <a:solidFill>
                  <a:srgbClr val="0000FF"/>
                </a:solidFill>
              </a:rPr>
              <a:t>significantly </a:t>
            </a:r>
            <a:r>
              <a:rPr lang="en-US" sz="2800" dirty="0">
                <a:solidFill>
                  <a:srgbClr val="000000"/>
                </a:solidFill>
              </a:rPr>
              <a:t>due to GPU interference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81400" y="2057400"/>
            <a:ext cx="8382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 flipH="1">
            <a:off x="4000500" y="1447800"/>
            <a:ext cx="114300" cy="6096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7100" y="10594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Up to 20%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29300" y="2864243"/>
            <a:ext cx="8382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6" idx="2"/>
            <a:endCxn id="14" idx="0"/>
          </p:cNvCxnSpPr>
          <p:nvPr/>
        </p:nvCxnSpPr>
        <p:spPr>
          <a:xfrm flipH="1">
            <a:off x="6248400" y="1428750"/>
            <a:ext cx="228600" cy="143549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9300" y="10594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Up to 85%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2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" grpId="0" animBg="1"/>
      <p:bldP spid="7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Tolerance in CPUs vs. GPUs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GPU TLP -&gt; memory system congestion</a:t>
            </a:r>
          </a:p>
          <a:p>
            <a:r>
              <a:rPr lang="en-US" dirty="0"/>
              <a:t>High </a:t>
            </a:r>
            <a:r>
              <a:rPr lang="en-US" dirty="0" smtClean="0"/>
              <a:t>GPU TLP </a:t>
            </a:r>
            <a:r>
              <a:rPr lang="en-US" dirty="0"/>
              <a:t>-&gt; </a:t>
            </a:r>
            <a:r>
              <a:rPr lang="en-US" dirty="0" smtClean="0"/>
              <a:t>low CPU performance</a:t>
            </a:r>
            <a:endParaRPr lang="en-US" dirty="0"/>
          </a:p>
          <a:p>
            <a:r>
              <a:rPr lang="en-US" dirty="0" smtClean="0"/>
              <a:t>GPU cores can tolerate latencies due to multi-threading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6271474"/>
              </p:ext>
            </p:extLst>
          </p:nvPr>
        </p:nvGraphicFramePr>
        <p:xfrm>
          <a:off x="76200" y="897650"/>
          <a:ext cx="4610100" cy="414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257550" y="2743200"/>
            <a:ext cx="533400" cy="251460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95400" y="2737375"/>
            <a:ext cx="733425" cy="247280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3750" y="5181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DYNCTA (PACT 2013)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210175"/>
            <a:ext cx="249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Higher </a:t>
            </a:r>
            <a:r>
              <a:rPr lang="en-US" sz="2000" dirty="0" smtClean="0"/>
              <a:t>performance</a:t>
            </a:r>
            <a:r>
              <a:rPr lang="tr-TR" sz="2000" dirty="0" smtClean="0"/>
              <a:t> potential</a:t>
            </a:r>
            <a:r>
              <a:rPr lang="en-US" sz="2000" dirty="0" smtClean="0"/>
              <a:t> at low TLP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8600" y="2901341"/>
            <a:ext cx="8610600" cy="2156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Problem: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TLP management strategies for GPUs are not aware of the latency tolerance disparity between CPU and GPU applications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28950" y="2442785"/>
            <a:ext cx="304800" cy="3004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2137904"/>
            <a:ext cx="304800" cy="7576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GPU Performance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971800" y="1600200"/>
            <a:ext cx="914400" cy="91440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60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Reduction in GPU TLP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3725" y="2539216"/>
            <a:ext cx="914400" cy="904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2554307"/>
            <a:ext cx="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1151" y="2514600"/>
            <a:ext cx="95250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 flipV="1">
            <a:off x="25908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362538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GPU performance</a:t>
            </a:r>
            <a:endParaRPr lang="en-US" b="1" dirty="0"/>
          </a:p>
        </p:txBody>
      </p:sp>
      <p:sp>
        <p:nvSpPr>
          <p:cNvPr id="28" name="Down Arrow 27"/>
          <p:cNvSpPr/>
          <p:nvPr/>
        </p:nvSpPr>
        <p:spPr>
          <a:xfrm>
            <a:off x="42291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8351" y="4005377"/>
            <a:ext cx="990600" cy="1548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cper.com/files/imagecache/article_max_width/news/2011-12-26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" y="2096638"/>
            <a:ext cx="2037140" cy="15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3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</a:t>
            </a:r>
            <a:r>
              <a:rPr lang="en-US" sz="3200" dirty="0"/>
              <a:t>C</a:t>
            </a:r>
            <a:r>
              <a:rPr lang="en-US" sz="3200" dirty="0" smtClean="0"/>
              <a:t>PU Performance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971800" y="1600200"/>
            <a:ext cx="914400" cy="91440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60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Reduction in GPU TLP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3725" y="2539216"/>
            <a:ext cx="914400" cy="904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1151" y="2514600"/>
            <a:ext cx="95250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 flipV="1">
            <a:off x="25908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362538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PU performance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848351" y="4005377"/>
            <a:ext cx="990600" cy="1548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://www.technopat.net/wp-content/uploads/2013/07/richland-apu-25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698695"/>
            <a:ext cx="2112169" cy="18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34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</a:t>
            </a:r>
            <a:r>
              <a:rPr lang="tr-TR" sz="3200" dirty="0" smtClean="0"/>
              <a:t>C</a:t>
            </a:r>
            <a:r>
              <a:rPr lang="en-US" sz="3200" dirty="0" smtClean="0"/>
              <a:t>PU Performance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29434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752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Change in CPU performance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48200" y="1394429"/>
            <a:ext cx="4343400" cy="228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metrics: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Memory congestion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congestion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10800000" flipV="1">
            <a:off x="3048000" y="4534280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472987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congestion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4350" y="4437089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7391400" y="4353685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95849" y="4375532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CPU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01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7" grpId="0" animBg="1"/>
      <p:bldP spid="18" grpId="0"/>
      <p:bldP spid="7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13561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of </a:t>
            </a:r>
            <a:r>
              <a:rPr lang="en-US" dirty="0" smtClean="0"/>
              <a:t>Heterogeneous Architectures</a:t>
            </a:r>
            <a:endParaRPr lang="en-US" dirty="0"/>
          </a:p>
        </p:txBody>
      </p:sp>
      <p:pic>
        <p:nvPicPr>
          <p:cNvPr id="4098" name="Picture 2" descr="http://images.anandtech.com/reviews/cpu/intel/sandybridge/review/d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4" y="2925089"/>
            <a:ext cx="2218037" cy="14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chnopat.net/wp-content/uploads/2013/07/richland-apu-2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17" y="2925089"/>
            <a:ext cx="2112169" cy="18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s.nvidia.com/wp-content/uploads/2012/04/supercomputing-pipe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21" y="2771587"/>
            <a:ext cx="2002930" cy="186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974" y="2350523"/>
            <a:ext cx="21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Intel </a:t>
            </a:r>
            <a:r>
              <a:rPr lang="en-US" sz="2400" b="1" dirty="0" err="1" smtClean="0">
                <a:solidFill>
                  <a:srgbClr val="000000"/>
                </a:solidFill>
              </a:rPr>
              <a:t>Haswell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9975" y="2165856"/>
            <a:ext cx="171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AMD Fusion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70986" y="198900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NVIDIA </a:t>
            </a:r>
            <a:r>
              <a:rPr lang="en-US" sz="2400" b="1" dirty="0">
                <a:solidFill>
                  <a:srgbClr val="000000"/>
                </a:solidFill>
              </a:rPr>
              <a:t>Echelon</a:t>
            </a:r>
          </a:p>
        </p:txBody>
      </p:sp>
      <p:pic>
        <p:nvPicPr>
          <p:cNvPr id="4104" name="Picture 8" descr="http://www.extremetech.com/wp-content/uploads/2014/01/d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00" y="2771587"/>
            <a:ext cx="1275010" cy="1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21400" y="1981200"/>
            <a:ext cx="127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NVIDIA </a:t>
            </a:r>
            <a:r>
              <a:rPr lang="en-US" sz="2400" b="1" dirty="0">
                <a:solidFill>
                  <a:srgbClr val="000000"/>
                </a:solidFill>
              </a:rPr>
              <a:t>Denver</a:t>
            </a:r>
          </a:p>
        </p:txBody>
      </p:sp>
    </p:spTree>
    <p:extLst>
      <p:ext uri="{BB962C8B-B14F-4D97-AF65-F5344CB8AC3E}">
        <p14:creationId xmlns:p14="http://schemas.microsoft.com/office/powerpoint/2010/main" val="13420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400300"/>
            <a:ext cx="1995055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Existing works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00400"/>
            <a:ext cx="1995055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CPU-centric Strategy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000500"/>
            <a:ext cx="1995055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CPU-GPU Balanced Strategy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55" y="16002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Improved GPU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9527" y="16002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Improved CPU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9455" y="24003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9527" y="24003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9455" y="32004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9527" y="32004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9455" y="4000500"/>
            <a:ext cx="2660073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9527" y="4000500"/>
            <a:ext cx="2660073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453" y="5303101"/>
            <a:ext cx="53201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+ control the trade-off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5400000">
            <a:off x="4920094" y="3319897"/>
            <a:ext cx="1257301" cy="2618509"/>
          </a:xfrm>
          <a:prstGeom prst="arc">
            <a:avLst>
              <a:gd name="adj1" fmla="val 16200000"/>
              <a:gd name="adj2" fmla="val 5409932"/>
            </a:avLst>
          </a:prstGeom>
          <a:noFill/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54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CM-CPU: CPU-centric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Categorize </a:t>
            </a:r>
            <a:r>
              <a:rPr lang="en-US" dirty="0" smtClean="0"/>
              <a:t>congestion: </a:t>
            </a:r>
            <a:r>
              <a:rPr lang="tr-TR" dirty="0" smtClean="0">
                <a:solidFill>
                  <a:srgbClr val="0000FF"/>
                </a:solidFill>
              </a:rPr>
              <a:t>low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00FF"/>
                </a:solidFill>
              </a:rPr>
              <a:t>medium</a:t>
            </a:r>
            <a:r>
              <a:rPr lang="tr-TR" dirty="0" smtClean="0"/>
              <a:t>, or </a:t>
            </a:r>
            <a:r>
              <a:rPr lang="tr-TR" dirty="0" smtClean="0">
                <a:solidFill>
                  <a:srgbClr val="0000FF"/>
                </a:solidFill>
              </a:rPr>
              <a:t>high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5573" y="4686042"/>
            <a:ext cx="2827054" cy="1277741"/>
            <a:chOff x="3124200" y="3407689"/>
            <a:chExt cx="4800600" cy="1616986"/>
          </a:xfrm>
        </p:grpSpPr>
        <p:grpSp>
          <p:nvGrpSpPr>
            <p:cNvPr id="32" name="Group 31"/>
            <p:cNvGrpSpPr/>
            <p:nvPr/>
          </p:nvGrpSpPr>
          <p:grpSpPr>
            <a:xfrm>
              <a:off x="3124200" y="3407689"/>
              <a:ext cx="1618274" cy="1616986"/>
              <a:chOff x="3268865" y="3407689"/>
              <a:chExt cx="1618274" cy="1616986"/>
            </a:xfrm>
          </p:grpSpPr>
          <p:sp>
            <p:nvSpPr>
              <p:cNvPr id="38" name="Down Arrow 37"/>
              <p:cNvSpPr/>
              <p:nvPr/>
            </p:nvSpPr>
            <p:spPr>
              <a:xfrm flipV="1">
                <a:off x="3718221" y="3407689"/>
                <a:ext cx="719558" cy="737635"/>
              </a:xfrm>
              <a:prstGeom prst="downArrow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68865" y="4114800"/>
                <a:ext cx="1618274" cy="90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>
                    <a:solidFill>
                      <a:srgbClr val="000000"/>
                    </a:solidFill>
                  </a:rPr>
                  <a:t>Increase # of warps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306526" y="3445081"/>
              <a:ext cx="1618274" cy="1579594"/>
              <a:chOff x="3268865" y="3445081"/>
              <a:chExt cx="1618274" cy="1579594"/>
            </a:xfrm>
          </p:grpSpPr>
          <p:sp>
            <p:nvSpPr>
              <p:cNvPr id="36" name="Down Arrow 35"/>
              <p:cNvSpPr/>
              <p:nvPr/>
            </p:nvSpPr>
            <p:spPr>
              <a:xfrm>
                <a:off x="3720120" y="3445081"/>
                <a:ext cx="719558" cy="737635"/>
              </a:xfrm>
              <a:prstGeom prst="downArrow">
                <a:avLst/>
              </a:prstGeom>
              <a:solidFill>
                <a:srgbClr val="2A55D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68865" y="4114800"/>
                <a:ext cx="1618274" cy="90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>
                    <a:solidFill>
                      <a:srgbClr val="000000"/>
                    </a:solidFill>
                  </a:rPr>
                  <a:t>Decrease # of warps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197266" y="3731606"/>
              <a:ext cx="685800" cy="16458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u="sng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31030" y="4114800"/>
              <a:ext cx="1618274" cy="909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400" b="1" dirty="0">
                  <a:solidFill>
                    <a:srgbClr val="000000"/>
                  </a:solidFill>
                </a:rPr>
                <a:t>No change in # of warps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39633" y="1676400"/>
            <a:ext cx="5808968" cy="4114800"/>
            <a:chOff x="1355381" y="2539388"/>
            <a:chExt cx="4332076" cy="3632812"/>
          </a:xfrm>
        </p:grpSpPr>
        <p:grpSp>
          <p:nvGrpSpPr>
            <p:cNvPr id="40" name="Group 39"/>
            <p:cNvGrpSpPr/>
            <p:nvPr/>
          </p:nvGrpSpPr>
          <p:grpSpPr>
            <a:xfrm>
              <a:off x="1355381" y="2539388"/>
              <a:ext cx="4332076" cy="3632812"/>
              <a:chOff x="3565181" y="2539388"/>
              <a:chExt cx="4332076" cy="363281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172419" y="3429000"/>
                <a:ext cx="2715657" cy="2743200"/>
                <a:chOff x="3352800" y="3429000"/>
                <a:chExt cx="2715657" cy="27432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352800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258019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154057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352800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58019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154057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352800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58019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154057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4719809" y="2971800"/>
                <a:ext cx="452611" cy="4572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565181" y="3059668"/>
                <a:ext cx="1273519" cy="46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</a:rPr>
                  <a:t>memory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25317" y="2539388"/>
                <a:ext cx="1343139" cy="46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800" dirty="0" smtClean="0">
                    <a:solidFill>
                      <a:srgbClr val="0000FF"/>
                    </a:solidFill>
                  </a:rPr>
                  <a:t>net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work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67200" y="3701535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L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50676" y="45697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M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0675" y="54841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H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72420" y="2967335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L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7638" y="2971800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M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92038" y="29695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H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Down Arrow 41"/>
            <p:cNvSpPr/>
            <p:nvPr/>
          </p:nvSpPr>
          <p:spPr>
            <a:xfrm>
              <a:off x="4921587" y="3602811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935358" y="4481996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4918832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4025549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3120330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 flipV="1">
              <a:off x="3120330" y="3602811"/>
              <a:ext cx="598978" cy="637208"/>
            </a:xfrm>
            <a:prstGeom prst="downArrow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039599" y="3787970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39598" y="4702370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34380" y="4702369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33400" y="2589008"/>
            <a:ext cx="8036413" cy="20664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rgbClr val="FFFFFF">
                    <a:lumMod val="95000"/>
                  </a:srgbClr>
                </a:solidFill>
              </a:rPr>
              <a:t>GPU-unaware </a:t>
            </a:r>
            <a:r>
              <a:rPr lang="tr-TR" sz="3200" dirty="0" smtClean="0">
                <a:solidFill>
                  <a:srgbClr val="FFFFFF">
                    <a:lumMod val="95000"/>
                  </a:srgbClr>
                </a:solidFill>
              </a:rPr>
              <a:t>TLP management:</a:t>
            </a:r>
            <a:endParaRPr lang="tr-TR" sz="3200" dirty="0">
              <a:solidFill>
                <a:srgbClr val="FFFFFF">
                  <a:lumMod val="95000"/>
                </a:srgbClr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>
                    <a:lumMod val="95000"/>
                  </a:srgbClr>
                </a:solidFill>
              </a:rPr>
              <a:t>Insufficient GPU </a:t>
            </a:r>
            <a:r>
              <a:rPr lang="tr-TR" sz="3200" dirty="0" smtClean="0">
                <a:solidFill>
                  <a:srgbClr val="FFFFFF">
                    <a:lumMod val="95000"/>
                  </a:srgbClr>
                </a:solidFill>
              </a:rPr>
              <a:t>latency </a:t>
            </a:r>
            <a:r>
              <a:rPr lang="tr-TR" sz="3200" dirty="0">
                <a:solidFill>
                  <a:srgbClr val="FFFFFF">
                    <a:lumMod val="95000"/>
                  </a:srgbClr>
                </a:solidFill>
              </a:rPr>
              <a:t>tolerance</a:t>
            </a:r>
            <a:endParaRPr lang="en-US" sz="3200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845484" y="4825249"/>
            <a:ext cx="1170886" cy="328865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6791" y="4686519"/>
            <a:ext cx="58722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1" dirty="0" smtClean="0">
                <a:solidFill>
                  <a:srgbClr val="2A55D6"/>
                </a:solidFill>
              </a:rPr>
              <a:t>×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831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6" grpId="0"/>
      <p:bldP spid="57" grpId="0"/>
      <p:bldP spid="94" grpId="0"/>
      <p:bldP spid="95" grpId="0"/>
      <p:bldP spid="8" grpId="0"/>
      <p:bldP spid="15" grpId="0"/>
      <p:bldP spid="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18309" y="5017719"/>
            <a:ext cx="1221869" cy="141420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3608" y="4809207"/>
            <a:ext cx="58722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1" dirty="0" smtClean="0">
                <a:solidFill>
                  <a:srgbClr val="2A55D6"/>
                </a:solidFill>
              </a:rPr>
              <a:t>×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80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34386" y="4170908"/>
            <a:ext cx="1211307" cy="821221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9894" y="4467211"/>
            <a:ext cx="6086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2A55D6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35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0" y="5037367"/>
            <a:ext cx="914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Control the triggering of the condition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Control the trade-off between CPU or GPU benefits</a:t>
            </a:r>
          </a:p>
        </p:txBody>
      </p:sp>
    </p:spTree>
    <p:extLst>
      <p:ext uri="{BB962C8B-B14F-4D97-AF65-F5344CB8AC3E}">
        <p14:creationId xmlns:p14="http://schemas.microsoft.com/office/powerpoint/2010/main" val="92525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Our Proposal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0852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Architecture</a:t>
            </a:r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2378162" y="1371608"/>
            <a:ext cx="4236140" cy="3894463"/>
            <a:chOff x="1604168" y="501851"/>
            <a:chExt cx="2215937" cy="2209800"/>
          </a:xfrm>
        </p:grpSpPr>
        <p:sp>
          <p:nvSpPr>
            <p:cNvPr id="227" name="Rectangle 226"/>
            <p:cNvSpPr/>
            <p:nvPr/>
          </p:nvSpPr>
          <p:spPr>
            <a:xfrm>
              <a:off x="1610305" y="501851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349538" y="5018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083607" y="5018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451855" y="501851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610305" y="8694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978555" y="8694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717788" y="8694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451855" y="8694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978555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717788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451855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610305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349538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83607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610305" y="19743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349538" y="19743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83607" y="19743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451855" y="19743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610305" y="2344059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978555" y="23440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720963" y="23440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1610305" y="501851"/>
              <a:ext cx="2209800" cy="2209800"/>
              <a:chOff x="1600200" y="762000"/>
              <a:chExt cx="2209800" cy="2209800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1968450" y="7620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2707683" y="7620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2339433" y="11295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073502" y="11295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1600200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339433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3073502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1968450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2707683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441750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1968450" y="22344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707683" y="22344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2339433" y="26042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073502" y="26042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9" name="Rectangle 248"/>
            <p:cNvSpPr/>
            <p:nvPr/>
          </p:nvSpPr>
          <p:spPr>
            <a:xfrm>
              <a:off x="3451855" y="2344059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104220" y="53830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301" name="Rounded Rectangle 30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302" name="Rounded Rectangle 30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cxnSp>
          <p:nvCxnSpPr>
            <p:cNvPr id="251" name="Straight Connector 250"/>
            <p:cNvCxnSpPr/>
            <p:nvPr/>
          </p:nvCxnSpPr>
          <p:spPr>
            <a:xfrm>
              <a:off x="1957123" y="501851"/>
              <a:ext cx="1517904" cy="0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957123" y="2711651"/>
              <a:ext cx="1517904" cy="0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1978555" y="501851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3451855" y="501851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3080432" y="1239159"/>
              <a:ext cx="2431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346804" y="1239159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1978555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V="1">
              <a:off x="3451855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2715205" y="501851"/>
              <a:ext cx="2582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2717788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Group 260"/>
            <p:cNvGrpSpPr/>
            <p:nvPr/>
          </p:nvGrpSpPr>
          <p:grpSpPr>
            <a:xfrm>
              <a:off x="2366963" y="538303"/>
              <a:ext cx="310896" cy="309524"/>
              <a:chOff x="3108982" y="538303"/>
              <a:chExt cx="310896" cy="309524"/>
            </a:xfrm>
            <a:solidFill>
              <a:schemeClr val="bg1"/>
            </a:solidFill>
          </p:grpSpPr>
          <p:sp>
            <p:nvSpPr>
              <p:cNvPr id="299" name="Rounded Rectangle 298"/>
              <p:cNvSpPr/>
              <p:nvPr/>
            </p:nvSpPr>
            <p:spPr>
              <a:xfrm>
                <a:off x="3108982" y="538303"/>
                <a:ext cx="310896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3108982" y="701523"/>
                <a:ext cx="310896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2753519" y="88741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7" name="Rounded Rectangle 29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8" name="Rounded Rectangle 29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2016262" y="88741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5" name="Rounded Rectangle 29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6" name="Rounded Rectangle 29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2753519" y="236382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3" name="Rounded Rectangle 292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4" name="Rounded Rectangle 293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2016262" y="236382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1" name="Rounded Rectangle 29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2" name="Rounded Rectangle 29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3103563" y="2010520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9" name="Rounded Rectangle 288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368687" y="2010520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7" name="Rounded Rectangle 28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2733813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5" name="Rounded Rectangle 28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1998937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3" name="Rounded Rectangle 282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4" name="Rounded Rectangle 283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3121819" y="1623578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1" name="Rounded Rectangle 28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2" name="Rounded Rectangle 28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2384562" y="1623578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9" name="Rounded Rectangle 278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sp>
          <p:nvSpPr>
            <p:cNvPr id="272" name="Rectangle 271"/>
            <p:cNvSpPr/>
            <p:nvPr/>
          </p:nvSpPr>
          <p:spPr>
            <a:xfrm>
              <a:off x="1604168" y="1236714"/>
              <a:ext cx="2212848" cy="731520"/>
            </a:xfrm>
            <a:prstGeom prst="rect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3469578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7" name="Rounded Rectangle 27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78" name="Rounded Rectangle 27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1644493" y="1622832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5" name="Rounded Rectangle 27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76" name="Rounded Rectangle 27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</p:grpSp>
      <p:sp>
        <p:nvSpPr>
          <p:cNvPr id="317" name="Oval 316"/>
          <p:cNvSpPr/>
          <p:nvPr/>
        </p:nvSpPr>
        <p:spPr>
          <a:xfrm>
            <a:off x="2928859" y="3550669"/>
            <a:ext cx="1800633" cy="21753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447800" y="5522911"/>
            <a:ext cx="172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Tile-based design</a:t>
            </a:r>
          </a:p>
        </p:txBody>
      </p:sp>
      <p:cxnSp>
        <p:nvCxnSpPr>
          <p:cNvPr id="320" name="Straight Arrow Connector 319"/>
          <p:cNvCxnSpPr/>
          <p:nvPr/>
        </p:nvCxnSpPr>
        <p:spPr>
          <a:xfrm flipV="1">
            <a:off x="2383829" y="5311366"/>
            <a:ext cx="703972" cy="211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5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97424"/>
          </a:xfrm>
        </p:spPr>
        <p:txBody>
          <a:bodyPr/>
          <a:lstStyle/>
          <a:p>
            <a:r>
              <a:rPr sz="1800" dirty="0" smtClean="0">
                <a:latin typeface="Arial"/>
                <a:cs typeface="Arial"/>
              </a:rPr>
              <a:t>Evaluated on </a:t>
            </a:r>
            <a:r>
              <a:rPr lang="tr-TR" sz="1800" dirty="0" smtClean="0">
                <a:latin typeface="Arial"/>
                <a:cs typeface="Arial"/>
              </a:rPr>
              <a:t>an integrated platform with an in-house x86 CPU simulator and </a:t>
            </a:r>
            <a:r>
              <a:rPr lang="en-US" sz="1800" dirty="0" smtClean="0">
                <a:latin typeface="Arial"/>
                <a:cs typeface="Arial"/>
              </a:rPr>
              <a:t>GPGPU-</a:t>
            </a:r>
            <a:r>
              <a:rPr lang="en-US" sz="1800" dirty="0" err="1" smtClean="0">
                <a:latin typeface="Arial"/>
                <a:cs typeface="Arial"/>
              </a:rPr>
              <a:t>S</a:t>
            </a:r>
            <a:r>
              <a:rPr sz="1800" dirty="0" err="1" smtClean="0">
                <a:latin typeface="Arial"/>
                <a:cs typeface="Arial"/>
              </a:rPr>
              <a:t>im</a:t>
            </a:r>
            <a:endParaRPr lang="tr-TR" sz="1800" dirty="0" smtClean="0">
              <a:latin typeface="Arial"/>
              <a:cs typeface="Arial"/>
            </a:endParaRPr>
          </a:p>
          <a:p>
            <a:endParaRPr sz="1800" dirty="0" smtClean="0">
              <a:latin typeface="Arial"/>
              <a:cs typeface="Arial"/>
            </a:endParaRPr>
          </a:p>
          <a:p>
            <a:r>
              <a:rPr sz="1800" dirty="0" smtClean="0">
                <a:latin typeface="Arial"/>
                <a:cs typeface="Arial"/>
              </a:rPr>
              <a:t>Baseline Architecture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28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lang="tr-TR" sz="1800" dirty="0" smtClean="0">
                <a:latin typeface="Arial"/>
                <a:cs typeface="Arial"/>
              </a:rPr>
              <a:t>GPU</a:t>
            </a:r>
            <a:r>
              <a:rPr sz="1800" dirty="0" smtClean="0">
                <a:latin typeface="Arial"/>
                <a:cs typeface="Arial"/>
              </a:rPr>
              <a:t> cores,</a:t>
            </a:r>
            <a:r>
              <a:rPr lang="tr-TR" sz="1800" dirty="0" smtClean="0">
                <a:latin typeface="Arial"/>
                <a:cs typeface="Arial"/>
              </a:rPr>
              <a:t> 14 CPU cores,</a:t>
            </a:r>
            <a:r>
              <a:rPr sz="1800" dirty="0" smtClean="0">
                <a:latin typeface="Arial"/>
                <a:cs typeface="Arial"/>
              </a:rPr>
              <a:t> 8 memory controllers, </a:t>
            </a:r>
            <a:r>
              <a:rPr lang="tr-TR" sz="1800" dirty="0" smtClean="0">
                <a:latin typeface="Arial"/>
                <a:cs typeface="Arial"/>
              </a:rPr>
              <a:t>2D mesh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lang="tr-TR" sz="1800" dirty="0" smtClean="0">
                <a:latin typeface="Arial"/>
                <a:cs typeface="Arial"/>
              </a:rPr>
              <a:t>GPU: </a:t>
            </a:r>
            <a:r>
              <a:rPr sz="1800" dirty="0" smtClean="0">
                <a:latin typeface="Arial"/>
                <a:cs typeface="Arial"/>
              </a:rPr>
              <a:t>1</a:t>
            </a:r>
            <a:r>
              <a:rPr lang="tr-TR" sz="1800" dirty="0" smtClean="0">
                <a:latin typeface="Arial"/>
                <a:cs typeface="Arial"/>
              </a:rPr>
              <a:t>4</a:t>
            </a:r>
            <a:r>
              <a:rPr sz="1800" dirty="0" smtClean="0">
                <a:latin typeface="Arial"/>
                <a:cs typeface="Arial"/>
              </a:rPr>
              <a:t>00MHz, SIMT Width = </a:t>
            </a:r>
            <a:r>
              <a:rPr lang="tr-TR" sz="1800" dirty="0" smtClean="0">
                <a:latin typeface="Arial"/>
                <a:cs typeface="Arial"/>
              </a:rPr>
              <a:t>16*2</a:t>
            </a:r>
            <a:r>
              <a:rPr sz="1800" dirty="0" smtClean="0">
                <a:latin typeface="Arial"/>
                <a:cs typeface="Arial"/>
              </a:rPr>
              <a:t>, Max. 1</a:t>
            </a:r>
            <a:r>
              <a:rPr lang="tr-TR" sz="1800" dirty="0" smtClean="0">
                <a:latin typeface="Arial"/>
                <a:cs typeface="Arial"/>
              </a:rPr>
              <a:t>536</a:t>
            </a:r>
            <a:r>
              <a:rPr sz="1800" dirty="0" smtClean="0">
                <a:latin typeface="Arial"/>
                <a:cs typeface="Arial"/>
              </a:rPr>
              <a:t> threads/core</a:t>
            </a:r>
            <a:r>
              <a:rPr lang="tr-TR" sz="1800" dirty="0" smtClean="0">
                <a:latin typeface="Arial"/>
                <a:cs typeface="Arial"/>
              </a:rPr>
              <a:t>, GTO Sch.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lang="tr-TR" sz="1800" dirty="0" smtClean="0">
                <a:latin typeface="Arial"/>
                <a:cs typeface="Arial"/>
              </a:rPr>
              <a:t>CPU: 2000 MHz, OoO, 128-entry instr. </a:t>
            </a:r>
            <a:r>
              <a:rPr lang="tr-TR" sz="1800" dirty="0">
                <a:latin typeface="Arial"/>
                <a:cs typeface="Arial"/>
              </a:rPr>
              <a:t>w</a:t>
            </a:r>
            <a:r>
              <a:rPr lang="tr-TR" sz="1800" dirty="0" smtClean="0">
                <a:latin typeface="Arial"/>
                <a:cs typeface="Arial"/>
              </a:rPr>
              <a:t>in., max. 3 inst./cycle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8MB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>
                <a:latin typeface="Arial"/>
                <a:cs typeface="Arial"/>
              </a:rPr>
              <a:t>128B Line, 16-way, 700MHz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sz="1800" dirty="0" smtClean="0">
                <a:latin typeface="Arial"/>
                <a:cs typeface="Arial"/>
              </a:rPr>
              <a:t>GDDR</a:t>
            </a:r>
            <a:r>
              <a:rPr lang="tr-TR" sz="1800" dirty="0" smtClean="0">
                <a:latin typeface="Arial"/>
                <a:cs typeface="Arial"/>
              </a:rPr>
              <a:t>5</a:t>
            </a:r>
            <a:r>
              <a:rPr sz="1800" dirty="0" smtClean="0">
                <a:latin typeface="Arial"/>
                <a:cs typeface="Arial"/>
              </a:rPr>
              <a:t> 800MHz</a:t>
            </a:r>
          </a:p>
          <a:p>
            <a:pPr lvl="1"/>
            <a:endParaRPr lang="en-US" sz="1800" dirty="0" smtClean="0">
              <a:latin typeface="Arial"/>
              <a:cs typeface="Arial"/>
            </a:endParaRPr>
          </a:p>
          <a:p>
            <a:r>
              <a:rPr lang="tr-TR" sz="1800" dirty="0" smtClean="0">
                <a:latin typeface="Arial"/>
                <a:cs typeface="Arial"/>
              </a:rPr>
              <a:t>Workloads</a:t>
            </a:r>
            <a:r>
              <a:rPr sz="1800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13 GPU applications </a:t>
            </a: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 smtClean="0">
                <a:latin typeface="Arial"/>
                <a:cs typeface="Arial"/>
              </a:rPr>
              <a:t>34 CPU applications, 6 CPU application mixes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36 diverse workloads </a:t>
            </a:r>
          </a:p>
          <a:p>
            <a:pPr lvl="2"/>
            <a:r>
              <a:rPr lang="en-US" sz="1400" dirty="0" smtClean="0">
                <a:latin typeface="Arial"/>
                <a:cs typeface="Arial"/>
              </a:rPr>
              <a:t>1 GPU application + 1 CPU mix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7078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194952"/>
              </p:ext>
            </p:extLst>
          </p:nvPr>
        </p:nvGraphicFramePr>
        <p:xfrm>
          <a:off x="609600" y="1389821"/>
          <a:ext cx="7539037" cy="43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GPU Performance Results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3632496">
            <a:off x="4090476" y="2334826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632496">
            <a:off x="2609544" y="3587593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906" y="1832436"/>
            <a:ext cx="77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938" y="3096927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3632496">
            <a:off x="1813107" y="2645828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9607" y="2168222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632496">
            <a:off x="7285134" y="3587593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58276" y="3047573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715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36 workloads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5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sharing the memory hierarchy, CPU and GPU applications interfere with each other</a:t>
            </a:r>
          </a:p>
          <a:p>
            <a:pPr lvl="1"/>
            <a:r>
              <a:rPr lang="en-US" dirty="0" smtClean="0"/>
              <a:t>GPU applications significantly affect CPU applications due to multi-threading</a:t>
            </a:r>
          </a:p>
          <a:p>
            <a:r>
              <a:rPr lang="en-US" dirty="0" smtClean="0"/>
              <a:t>Existing GPU Thread-level Parallelism (TLP) management techniques (MICRO12, PACT13)</a:t>
            </a:r>
          </a:p>
          <a:p>
            <a:pPr lvl="1"/>
            <a:r>
              <a:rPr lang="en-US" dirty="0" smtClean="0"/>
              <a:t>Unaware of CPUs</a:t>
            </a:r>
          </a:p>
          <a:p>
            <a:pPr lvl="1"/>
            <a:r>
              <a:rPr lang="en-US" dirty="0" smtClean="0"/>
              <a:t>Not effective in heterogeneous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038599"/>
            <a:ext cx="8610600" cy="2180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Our Proposal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Warp scheduling strategies to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Adjust GPU TLP </a:t>
            </a:r>
            <a:r>
              <a:rPr lang="en-US" sz="3200" dirty="0">
                <a:solidFill>
                  <a:srgbClr val="FF0000"/>
                </a:solidFill>
              </a:rPr>
              <a:t>to improve CPU </a:t>
            </a:r>
            <a:r>
              <a:rPr lang="en-US" sz="3200" dirty="0" smtClean="0">
                <a:solidFill>
                  <a:srgbClr val="2A55D6"/>
                </a:solidFill>
              </a:rPr>
              <a:t>and/or</a:t>
            </a:r>
            <a:r>
              <a:rPr lang="en-US" sz="3200" dirty="0" smtClean="0">
                <a:solidFill>
                  <a:srgbClr val="FF0000"/>
                </a:solidFill>
              </a:rPr>
              <a:t> GPU </a:t>
            </a:r>
            <a:r>
              <a:rPr lang="en-US" sz="3200" dirty="0">
                <a:solidFill>
                  <a:srgbClr val="FF000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85624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136076"/>
              </p:ext>
            </p:extLst>
          </p:nvPr>
        </p:nvGraphicFramePr>
        <p:xfrm>
          <a:off x="533400" y="1271587"/>
          <a:ext cx="75438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CPU Performance Results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3632496">
            <a:off x="2859937" y="2105209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6331" y="1575259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24%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3632496">
            <a:off x="3898580" y="3083177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1286" y="2527389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3632496">
            <a:off x="1841179" y="3446199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8553" y="2890410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3632496">
            <a:off x="7061159" y="2338922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97553" y="1750367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715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36 workloads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770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System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 </a:t>
            </a:r>
            <a:r>
              <a:rPr lang="en-US" dirty="0"/>
              <a:t>= (1 − </a:t>
            </a:r>
            <a:r>
              <a:rPr lang="el-GR" dirty="0"/>
              <a:t>α) × </a:t>
            </a:r>
            <a:r>
              <a:rPr lang="en-US" dirty="0" smtClean="0"/>
              <a:t>WS</a:t>
            </a:r>
            <a:r>
              <a:rPr lang="en-US" baseline="-25000" dirty="0" smtClean="0"/>
              <a:t>CPU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l-GR" dirty="0"/>
              <a:t>α × </a:t>
            </a:r>
            <a:r>
              <a:rPr lang="en-US" dirty="0" smtClean="0"/>
              <a:t>SU</a:t>
            </a:r>
            <a:r>
              <a:rPr lang="en-US" baseline="-25000" dirty="0" smtClean="0"/>
              <a:t>GPU </a:t>
            </a:r>
            <a:r>
              <a:rPr lang="en-US" dirty="0" smtClean="0"/>
              <a:t>(ISCA </a:t>
            </a:r>
            <a:r>
              <a:rPr lang="en-US" dirty="0"/>
              <a:t>2012)</a:t>
            </a:r>
            <a:endParaRPr lang="tr-TR" baseline="-25000" dirty="0" smtClean="0"/>
          </a:p>
          <a:p>
            <a:r>
              <a:rPr lang="el-GR" dirty="0" smtClean="0"/>
              <a:t>α</a:t>
            </a:r>
            <a:r>
              <a:rPr lang="tr-TR" dirty="0" smtClean="0"/>
              <a:t>  is between 0 and 1</a:t>
            </a:r>
          </a:p>
          <a:p>
            <a:r>
              <a:rPr lang="tr-TR" dirty="0" smtClean="0"/>
              <a:t>Higher </a:t>
            </a:r>
            <a:r>
              <a:rPr lang="el-GR" dirty="0" smtClean="0"/>
              <a:t>α</a:t>
            </a:r>
            <a:r>
              <a:rPr lang="tr-TR" dirty="0" smtClean="0"/>
              <a:t> -</a:t>
            </a:r>
            <a:r>
              <a:rPr lang="en-US" dirty="0" smtClean="0"/>
              <a:t>&gt; higher GPU importance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026697"/>
              </p:ext>
            </p:extLst>
          </p:nvPr>
        </p:nvGraphicFramePr>
        <p:xfrm>
          <a:off x="381000" y="2514600"/>
          <a:ext cx="839628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25908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CM-CPU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91300" y="2590800"/>
            <a:ext cx="16383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CM-BAL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404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Analysis of the metrics used by our algorithm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Scheme</a:t>
            </a:r>
          </a:p>
          <a:p>
            <a:pPr lvl="1"/>
            <a:r>
              <a:rPr lang="en-US" dirty="0" smtClean="0"/>
              <a:t>Detailed hardware walkthrough of our scheme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Analysis over time</a:t>
            </a:r>
          </a:p>
          <a:p>
            <a:pPr lvl="1"/>
            <a:r>
              <a:rPr lang="en-US" dirty="0" smtClean="0"/>
              <a:t>Change in GPU TLP</a:t>
            </a:r>
          </a:p>
          <a:p>
            <a:pPr lvl="1"/>
            <a:r>
              <a:rPr lang="en-US" dirty="0" smtClean="0"/>
              <a:t>Change in the metrics used by our algorithm</a:t>
            </a:r>
          </a:p>
          <a:p>
            <a:pPr lvl="1"/>
            <a:r>
              <a:rPr lang="en-US" dirty="0" smtClean="0"/>
              <a:t>Comparison against static approaches</a:t>
            </a:r>
          </a:p>
          <a:p>
            <a:pPr lvl="1"/>
            <a:r>
              <a:rPr lang="en-US" dirty="0" smtClean="0"/>
              <a:t>Lower number of LLC accesses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Our Proposal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Evaluation 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41633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Sharing the memory hierarchy leads to CPU and GPU applications to interfere with each other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Existing </a:t>
            </a:r>
            <a:r>
              <a:rPr lang="en-US" dirty="0" smtClean="0"/>
              <a:t>GPU TLP </a:t>
            </a:r>
            <a:r>
              <a:rPr lang="tr-TR" dirty="0" smtClean="0"/>
              <a:t>management techniques are not well-suited for heterogeneous architectures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We propose two </a:t>
            </a:r>
            <a:r>
              <a:rPr lang="en-US" dirty="0" smtClean="0"/>
              <a:t>GPU TLP </a:t>
            </a:r>
            <a:r>
              <a:rPr lang="tr-TR" dirty="0" smtClean="0"/>
              <a:t>management techniques for heterogeneous architectures</a:t>
            </a:r>
            <a:endParaRPr lang="en-US" dirty="0" smtClean="0"/>
          </a:p>
          <a:p>
            <a:pPr lvl="1"/>
            <a:r>
              <a:rPr lang="en-US" dirty="0" smtClean="0"/>
              <a:t>CM-CPU reduces GPU TLP to improve CPU performance</a:t>
            </a:r>
          </a:p>
          <a:p>
            <a:pPr lvl="1"/>
            <a:r>
              <a:rPr lang="en-US" dirty="0" smtClean="0"/>
              <a:t>CM-BAL is similar to CM-CPU, but increases GPU TLP when it detects low latency tolerance in GPU cores</a:t>
            </a:r>
          </a:p>
          <a:p>
            <a:pPr lvl="1"/>
            <a:r>
              <a:rPr lang="en-US" dirty="0" smtClean="0"/>
              <a:t>TLP can be tuned based on user’s preference for higher CPU or GPU performance</a:t>
            </a:r>
          </a:p>
          <a:p>
            <a:endParaRPr lang="en-US" dirty="0"/>
          </a:p>
          <a:p>
            <a:endParaRPr lang="tr-TR" dirty="0" smtClean="0"/>
          </a:p>
          <a:p>
            <a:endParaRPr lang="tr-TR" dirty="0" smtClean="0"/>
          </a:p>
          <a:p>
            <a:pPr lvl="1"/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6"/>
            <a:ext cx="7772400" cy="1362075"/>
          </a:xfrm>
        </p:spPr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1143000"/>
            <a:ext cx="8153400" cy="2057400"/>
          </a:xfrm>
        </p:spPr>
        <p:txBody>
          <a:bodyPr anchor="ctr" anchorCtr="0">
            <a:normAutofit/>
          </a:bodyPr>
          <a:lstStyle/>
          <a:p>
            <a:pPr algn="ctr"/>
            <a:r>
              <a:rPr lang="tr-TR" sz="4000" dirty="0"/>
              <a:t>Manag</a:t>
            </a:r>
            <a:r>
              <a:rPr lang="en-US" sz="4000" dirty="0" err="1"/>
              <a:t>ing</a:t>
            </a:r>
            <a:r>
              <a:rPr lang="en-US" sz="4000" dirty="0"/>
              <a:t> GPU Concurrency in Heterogeneous Architectures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1" y="3352800"/>
            <a:ext cx="7848600" cy="1143000"/>
          </a:xfrm>
        </p:spPr>
        <p:txBody>
          <a:bodyPr/>
          <a:lstStyle/>
          <a:p>
            <a:r>
              <a:rPr lang="en-US" dirty="0" err="1">
                <a:solidFill>
                  <a:srgbClr val="2A55D6"/>
                </a:solidFill>
              </a:rPr>
              <a:t>Onur</a:t>
            </a:r>
            <a:r>
              <a:rPr lang="en-US" dirty="0">
                <a:solidFill>
                  <a:srgbClr val="2A55D6"/>
                </a:solidFill>
              </a:rPr>
              <a:t> Kay</a:t>
            </a:r>
            <a:r>
              <a:rPr lang="tr-TR" dirty="0">
                <a:solidFill>
                  <a:srgbClr val="2A55D6"/>
                </a:solidFill>
              </a:rPr>
              <a:t>ı</a:t>
            </a:r>
            <a:r>
              <a:rPr lang="en-US" dirty="0">
                <a:solidFill>
                  <a:srgbClr val="2A55D6"/>
                </a:solidFill>
              </a:rPr>
              <a:t>ran</a:t>
            </a:r>
            <a:r>
              <a:rPr lang="en-US" dirty="0"/>
              <a:t>, </a:t>
            </a:r>
            <a:r>
              <a:rPr lang="en-US" dirty="0" err="1"/>
              <a:t>Nachiappan</a:t>
            </a:r>
            <a:r>
              <a:rPr lang="en-US" dirty="0"/>
              <a:t> CN, Adwait Jog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smtClean="0"/>
              <a:t>Rachata </a:t>
            </a:r>
            <a:r>
              <a:rPr lang="en-US" dirty="0"/>
              <a:t>Ausavarungnirun, Mahmut T. Kandemir, </a:t>
            </a:r>
            <a:r>
              <a:rPr lang="en-US" dirty="0" smtClean="0"/>
              <a:t>Gabriel </a:t>
            </a:r>
            <a:r>
              <a:rPr lang="en-US" dirty="0"/>
              <a:t>H. </a:t>
            </a:r>
            <a:r>
              <a:rPr lang="en-US" dirty="0" err="1"/>
              <a:t>Loh</a:t>
            </a:r>
            <a:r>
              <a:rPr lang="en-US" dirty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Chita </a:t>
            </a:r>
            <a:r>
              <a:rPr lang="tr-TR" dirty="0"/>
              <a:t>R. </a:t>
            </a:r>
            <a:r>
              <a:rPr lang="en-US" dirty="0"/>
              <a:t>Das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psu_logo.png"/>
          <p:cNvPicPr>
            <a:picLocks noChangeAspect="1"/>
          </p:cNvPicPr>
          <p:nvPr/>
        </p:nvPicPr>
        <p:blipFill>
          <a:blip r:embed="rId3" cstate="print"/>
          <a:srcRect b="22975"/>
          <a:stretch>
            <a:fillRect/>
          </a:stretch>
        </p:blipFill>
        <p:spPr>
          <a:xfrm>
            <a:off x="1066801" y="5034391"/>
            <a:ext cx="2438400" cy="1515009"/>
          </a:xfrm>
          <a:prstGeom prst="rect">
            <a:avLst/>
          </a:prstGeom>
        </p:spPr>
      </p:pic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296588"/>
            <a:ext cx="2667000" cy="990600"/>
          </a:xfrm>
          <a:prstGeom prst="rect">
            <a:avLst/>
          </a:prstGeom>
        </p:spPr>
      </p:pic>
      <p:pic>
        <p:nvPicPr>
          <p:cNvPr id="1031" name="Picture 7" descr="C:\Users\zoplek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5333452"/>
            <a:ext cx="816723" cy="9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5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Interference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286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101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4446" y="403837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GPU applications are affected </a:t>
            </a:r>
            <a:r>
              <a:rPr lang="en-US" sz="1600" dirty="0">
                <a:solidFill>
                  <a:srgbClr val="0000FF"/>
                </a:solidFill>
              </a:rPr>
              <a:t>moderately</a:t>
            </a:r>
            <a:r>
              <a:rPr lang="en-US" sz="1600" dirty="0">
                <a:solidFill>
                  <a:srgbClr val="000000"/>
                </a:solidFill>
              </a:rPr>
              <a:t> due to CPU interference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Memory intensive GPU applications </a:t>
            </a:r>
            <a:r>
              <a:rPr lang="en-US" sz="1600" dirty="0">
                <a:solidFill>
                  <a:srgbClr val="000000"/>
                </a:solidFill>
              </a:rPr>
              <a:t>are affected more than </a:t>
            </a:r>
            <a:r>
              <a:rPr lang="en-US" sz="1600" dirty="0">
                <a:solidFill>
                  <a:srgbClr val="00B0F0"/>
                </a:solidFill>
              </a:rPr>
              <a:t>compute intensive GPU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33">
                    <a:lumMod val="60000"/>
                    <a:lumOff val="40000"/>
                  </a:srgbClr>
                </a:solidFill>
              </a:rPr>
              <a:t>Memory intensive CPU applications </a:t>
            </a:r>
            <a:r>
              <a:rPr lang="en-US" sz="1600" dirty="0">
                <a:solidFill>
                  <a:srgbClr val="000000"/>
                </a:solidFill>
              </a:rPr>
              <a:t>affect GPU performance more than </a:t>
            </a:r>
            <a:r>
              <a:rPr lang="en-US" sz="1600" dirty="0">
                <a:solidFill>
                  <a:srgbClr val="7030A0"/>
                </a:solidFill>
              </a:rPr>
              <a:t>compute intensive CPU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03837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CPU applications are affected </a:t>
            </a:r>
            <a:r>
              <a:rPr lang="en-US" sz="1600" dirty="0">
                <a:solidFill>
                  <a:srgbClr val="0000FF"/>
                </a:solidFill>
              </a:rPr>
              <a:t>significantly </a:t>
            </a:r>
            <a:r>
              <a:rPr lang="en-US" sz="1600" dirty="0">
                <a:solidFill>
                  <a:srgbClr val="000000"/>
                </a:solidFill>
              </a:rPr>
              <a:t>due to GPU interference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633">
                    <a:lumMod val="60000"/>
                    <a:lumOff val="40000"/>
                  </a:srgbClr>
                </a:solidFill>
              </a:rPr>
              <a:t>Memory intensive CPU applications </a:t>
            </a:r>
            <a:r>
              <a:rPr lang="en-US" sz="1600" dirty="0">
                <a:solidFill>
                  <a:srgbClr val="000000"/>
                </a:solidFill>
              </a:rPr>
              <a:t>are affected more than </a:t>
            </a:r>
            <a:r>
              <a:rPr lang="en-US" sz="1600" dirty="0">
                <a:solidFill>
                  <a:srgbClr val="7030A0"/>
                </a:solidFill>
              </a:rPr>
              <a:t>compute intensive CPU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Memory intensive GPU applications</a:t>
            </a:r>
            <a:r>
              <a:rPr lang="en-US" sz="1600" dirty="0">
                <a:solidFill>
                  <a:srgbClr val="000000"/>
                </a:solidFill>
              </a:rPr>
              <a:t> affect CPU performance more than </a:t>
            </a:r>
            <a:r>
              <a:rPr lang="en-US" sz="1600" dirty="0">
                <a:solidFill>
                  <a:srgbClr val="00B0F0"/>
                </a:solidFill>
              </a:rPr>
              <a:t>compute intensive GPU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09525" y="3335417"/>
            <a:ext cx="537072" cy="504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1901" y="3297200"/>
            <a:ext cx="537072" cy="504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04270" y="3335417"/>
            <a:ext cx="537072" cy="5040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24092" y="3353776"/>
            <a:ext cx="537072" cy="50402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1698" y="3421082"/>
            <a:ext cx="918301" cy="36941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62873" y="3335417"/>
            <a:ext cx="903959" cy="5040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14112" y="1562341"/>
            <a:ext cx="537072" cy="50402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84467" y="1561817"/>
            <a:ext cx="966035" cy="50402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83785" y="1543329"/>
            <a:ext cx="1035815" cy="5040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84460" y="1619284"/>
            <a:ext cx="537072" cy="504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71210" y="1619004"/>
            <a:ext cx="739390" cy="504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77834" y="1619004"/>
            <a:ext cx="594565" cy="50402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6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Partitioning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056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5368734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83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70420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Controller Partitioning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9162047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3564762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67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+ MC partitioning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485343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9634456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886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GPU TLP on GPU performance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98289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3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Metrics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3078706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3825740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GPU TLP on CPU - </a:t>
            </a:r>
            <a:r>
              <a:rPr lang="en-US" dirty="0" err="1" smtClean="0"/>
              <a:t>omnetpp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967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04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GPU TLP on CPU - </a:t>
            </a:r>
            <a:r>
              <a:rPr lang="en-US" dirty="0" err="1" smtClean="0"/>
              <a:t>perlbench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88647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63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Organization</a:t>
            </a:r>
            <a:endParaRPr lang="en-US" dirty="0"/>
          </a:p>
        </p:txBody>
      </p:sp>
      <p:grpSp>
        <p:nvGrpSpPr>
          <p:cNvPr id="591" name="Group 590"/>
          <p:cNvGrpSpPr/>
          <p:nvPr/>
        </p:nvGrpSpPr>
        <p:grpSpPr>
          <a:xfrm>
            <a:off x="228600" y="1066800"/>
            <a:ext cx="8615050" cy="5428593"/>
            <a:chOff x="1" y="152400"/>
            <a:chExt cx="8843649" cy="6346064"/>
          </a:xfrm>
        </p:grpSpPr>
        <p:sp>
          <p:nvSpPr>
            <p:cNvPr id="592" name="Rectangle 591"/>
            <p:cNvSpPr/>
            <p:nvPr/>
          </p:nvSpPr>
          <p:spPr>
            <a:xfrm rot="16200000">
              <a:off x="696765" y="2260362"/>
              <a:ext cx="1758840" cy="629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400" b="1" dirty="0" smtClean="0">
                  <a:solidFill>
                    <a:schemeClr val="tx1"/>
                  </a:solidFill>
                </a:rPr>
                <a:t>CM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-CPU </a:t>
              </a:r>
            </a:p>
            <a:p>
              <a:pPr algn="r"/>
              <a:r>
                <a:rPr lang="en-US" sz="1400" b="1" dirty="0" smtClean="0">
                  <a:solidFill>
                    <a:schemeClr val="tx1"/>
                  </a:solidFill>
                </a:rPr>
                <a:t>logic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755847" y="1096770"/>
              <a:ext cx="3778617" cy="50754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832681" y="1946900"/>
              <a:ext cx="926447" cy="796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sz="1400" b="1" dirty="0" smtClean="0"/>
                <a:t>GTO priority logic</a:t>
              </a:r>
              <a:endParaRPr lang="en-US" sz="1400" b="1" dirty="0"/>
            </a:p>
          </p:txBody>
        </p:sp>
        <p:cxnSp>
          <p:nvCxnSpPr>
            <p:cNvPr id="595" name="Straight Arrow Connector 594"/>
            <p:cNvCxnSpPr/>
            <p:nvPr/>
          </p:nvCxnSpPr>
          <p:spPr>
            <a:xfrm>
              <a:off x="5220889" y="656491"/>
              <a:ext cx="10599" cy="12826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6" name="TextBox 595"/>
            <p:cNvSpPr txBox="1"/>
            <p:nvPr/>
          </p:nvSpPr>
          <p:spPr>
            <a:xfrm>
              <a:off x="5220889" y="516308"/>
              <a:ext cx="1172674" cy="61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/>
                <a:t>Ready warps </a:t>
              </a:r>
              <a:r>
                <a:rPr lang="en-US" sz="1400" b="1" dirty="0" smtClean="0"/>
                <a:t>[1:N]</a:t>
              </a:r>
              <a:endParaRPr lang="en-US" sz="1400" b="1" dirty="0"/>
            </a:p>
          </p:txBody>
        </p:sp>
        <p:cxnSp>
          <p:nvCxnSpPr>
            <p:cNvPr id="597" name="Straight Arrow Connector 596"/>
            <p:cNvCxnSpPr/>
            <p:nvPr/>
          </p:nvCxnSpPr>
          <p:spPr>
            <a:xfrm flipH="1">
              <a:off x="4951293" y="2764195"/>
              <a:ext cx="725" cy="1819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8" name="TextBox 597"/>
            <p:cNvSpPr txBox="1"/>
            <p:nvPr/>
          </p:nvSpPr>
          <p:spPr>
            <a:xfrm>
              <a:off x="5041767" y="2826603"/>
              <a:ext cx="1172674" cy="755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tr-TR" sz="1400" b="1" dirty="0" smtClean="0"/>
                <a:t>Prioritized warps</a:t>
              </a:r>
              <a:r>
                <a:rPr lang="en-US" sz="1400" b="1" dirty="0" smtClean="0"/>
                <a:t> </a:t>
              </a:r>
            </a:p>
            <a:p>
              <a:r>
                <a:rPr lang="en-US" sz="1400" b="1" dirty="0" smtClean="0"/>
                <a:t>[</a:t>
              </a:r>
              <a:r>
                <a:rPr lang="en-US" sz="1400" b="1" dirty="0"/>
                <a:t>1:N</a:t>
              </a:r>
              <a:r>
                <a:rPr lang="en-US" sz="1400" b="1" dirty="0" smtClean="0"/>
                <a:t>]</a:t>
              </a:r>
              <a:endParaRPr lang="en-US" sz="1400" b="1" dirty="0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4832681" y="4583352"/>
              <a:ext cx="1172674" cy="809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tr-TR" sz="1200" b="1" dirty="0" smtClean="0">
                  <a:solidFill>
                    <a:schemeClr val="tx1"/>
                  </a:solidFill>
                </a:rPr>
                <a:t>Warp-limiting scheduler (SWL)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0" name="Straight Arrow Connector 599"/>
            <p:cNvCxnSpPr/>
            <p:nvPr/>
          </p:nvCxnSpPr>
          <p:spPr>
            <a:xfrm flipH="1">
              <a:off x="4946109" y="5397057"/>
              <a:ext cx="992" cy="9938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01" name="TextBox 600"/>
            <p:cNvSpPr txBox="1"/>
            <p:nvPr/>
          </p:nvSpPr>
          <p:spPr>
            <a:xfrm>
              <a:off x="5013152" y="5430400"/>
              <a:ext cx="1358260" cy="755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tr-TR" sz="1400" b="1" dirty="0" smtClean="0"/>
                <a:t>Warps to be scheduled</a:t>
              </a:r>
              <a:endParaRPr lang="en-US" sz="1400" b="1" dirty="0" smtClean="0"/>
            </a:p>
            <a:p>
              <a:r>
                <a:rPr lang="en-US" sz="1400" b="1" dirty="0" smtClean="0"/>
                <a:t>[1:warp_limit]</a:t>
              </a:r>
              <a:endParaRPr lang="en-US" sz="1400" b="1" dirty="0"/>
            </a:p>
          </p:txBody>
        </p:sp>
        <p:cxnSp>
          <p:nvCxnSpPr>
            <p:cNvPr id="602" name="Straight Connector 601"/>
            <p:cNvCxnSpPr/>
            <p:nvPr/>
          </p:nvCxnSpPr>
          <p:spPr>
            <a:xfrm>
              <a:off x="5231488" y="1520713"/>
              <a:ext cx="189238" cy="0"/>
            </a:xfrm>
            <a:prstGeom prst="line">
              <a:avLst/>
            </a:prstGeom>
            <a:ln w="19050">
              <a:solidFill>
                <a:srgbClr val="FF01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Arrow Connector 602"/>
            <p:cNvCxnSpPr/>
            <p:nvPr/>
          </p:nvCxnSpPr>
          <p:spPr>
            <a:xfrm flipV="1">
              <a:off x="6209183" y="3874274"/>
              <a:ext cx="555920" cy="1"/>
            </a:xfrm>
            <a:prstGeom prst="straightConnector1">
              <a:avLst/>
            </a:prstGeom>
            <a:ln w="19050">
              <a:solidFill>
                <a:srgbClr val="FF010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" name="Diamond 603"/>
            <p:cNvSpPr/>
            <p:nvPr/>
          </p:nvSpPr>
          <p:spPr>
            <a:xfrm>
              <a:off x="5419018" y="1254643"/>
              <a:ext cx="851686" cy="532141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N</a:t>
              </a:r>
              <a:r>
                <a:rPr lang="tr-TR" sz="1200" b="1" dirty="0" smtClean="0">
                  <a:solidFill>
                    <a:schemeClr val="tx1"/>
                  </a:solidFill>
                </a:rPr>
                <a:t>==0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5" name="Straight Arrow Connector 604"/>
            <p:cNvCxnSpPr/>
            <p:nvPr/>
          </p:nvCxnSpPr>
          <p:spPr>
            <a:xfrm flipH="1" flipV="1">
              <a:off x="6947120" y="4452779"/>
              <a:ext cx="624" cy="1853194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06" name="TextBox 605"/>
            <p:cNvSpPr txBox="1"/>
            <p:nvPr/>
          </p:nvSpPr>
          <p:spPr>
            <a:xfrm>
              <a:off x="6889193" y="6138671"/>
              <a:ext cx="1954457" cy="35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Pipeline register full</a:t>
              </a:r>
              <a:endParaRPr lang="en-US" sz="1400" b="1" dirty="0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flipH="1">
              <a:off x="7888821" y="4020796"/>
              <a:ext cx="319901" cy="0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Group 607"/>
            <p:cNvGrpSpPr/>
            <p:nvPr/>
          </p:nvGrpSpPr>
          <p:grpSpPr>
            <a:xfrm>
              <a:off x="2106675" y="457914"/>
              <a:ext cx="1954457" cy="2667000"/>
              <a:chOff x="381000" y="609600"/>
              <a:chExt cx="2286000" cy="2667000"/>
            </a:xfrm>
            <a:solidFill>
              <a:schemeClr val="bg1">
                <a:lumMod val="75000"/>
              </a:schemeClr>
            </a:solidFill>
          </p:grpSpPr>
          <p:sp>
            <p:nvSpPr>
              <p:cNvPr id="710" name="Rectangle 709"/>
              <p:cNvSpPr/>
              <p:nvPr/>
            </p:nvSpPr>
            <p:spPr>
              <a:xfrm>
                <a:off x="381000" y="609600"/>
                <a:ext cx="2286000" cy="266700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sp>
            <p:nvSpPr>
              <p:cNvPr id="711" name="TextBox 710"/>
              <p:cNvSpPr txBox="1"/>
              <p:nvPr/>
            </p:nvSpPr>
            <p:spPr>
              <a:xfrm>
                <a:off x="457201" y="685801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Fetch/Decode</a:t>
                </a:r>
                <a:endParaRPr lang="en-US" sz="1200" b="1" dirty="0"/>
              </a:p>
            </p:txBody>
          </p:sp>
          <p:sp>
            <p:nvSpPr>
              <p:cNvPr id="712" name="TextBox 711"/>
              <p:cNvSpPr txBox="1"/>
              <p:nvPr/>
            </p:nvSpPr>
            <p:spPr>
              <a:xfrm>
                <a:off x="457201" y="1225336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I-Buffer/Scoreboard</a:t>
                </a:r>
                <a:endParaRPr lang="en-US" sz="1200" b="1" dirty="0"/>
              </a:p>
            </p:txBody>
          </p:sp>
          <p:sp>
            <p:nvSpPr>
              <p:cNvPr id="713" name="TextBox 712"/>
              <p:cNvSpPr txBox="1"/>
              <p:nvPr/>
            </p:nvSpPr>
            <p:spPr>
              <a:xfrm>
                <a:off x="457201" y="1757477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Warp Issue Arbiter</a:t>
                </a:r>
                <a:endParaRPr lang="en-US" sz="1200" b="1" dirty="0"/>
              </a:p>
            </p:txBody>
          </p:sp>
          <p:sp>
            <p:nvSpPr>
              <p:cNvPr id="714" name="TextBox 713"/>
              <p:cNvSpPr txBox="1"/>
              <p:nvPr/>
            </p:nvSpPr>
            <p:spPr>
              <a:xfrm>
                <a:off x="457201" y="2286000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Registers/Execute</a:t>
                </a:r>
                <a:endParaRPr lang="en-US" sz="1200" b="1" dirty="0"/>
              </a:p>
            </p:txBody>
          </p:sp>
          <p:sp>
            <p:nvSpPr>
              <p:cNvPr id="715" name="TextBox 714"/>
              <p:cNvSpPr txBox="1"/>
              <p:nvPr/>
            </p:nvSpPr>
            <p:spPr>
              <a:xfrm>
                <a:off x="450791" y="2819400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Memory Unit</a:t>
                </a:r>
                <a:endParaRPr lang="en-US" sz="1200" b="1" dirty="0"/>
              </a:p>
            </p:txBody>
          </p:sp>
          <p:cxnSp>
            <p:nvCxnSpPr>
              <p:cNvPr id="716" name="Straight Arrow Connector 715"/>
              <p:cNvCxnSpPr>
                <a:endCxn id="712" idx="0"/>
              </p:cNvCxnSpPr>
              <p:nvPr/>
            </p:nvCxnSpPr>
            <p:spPr>
              <a:xfrm>
                <a:off x="1517591" y="1047465"/>
                <a:ext cx="6410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7" name="Straight Arrow Connector 716"/>
              <p:cNvCxnSpPr/>
              <p:nvPr/>
            </p:nvCxnSpPr>
            <p:spPr>
              <a:xfrm>
                <a:off x="1520441" y="1600516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8" name="Straight Arrow Connector 717"/>
              <p:cNvCxnSpPr/>
              <p:nvPr/>
            </p:nvCxnSpPr>
            <p:spPr>
              <a:xfrm>
                <a:off x="1511182" y="2126481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9" name="Straight Arrow Connector 718"/>
              <p:cNvCxnSpPr/>
              <p:nvPr/>
            </p:nvCxnSpPr>
            <p:spPr>
              <a:xfrm>
                <a:off x="1507977" y="2655004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/>
            <p:cNvGrpSpPr/>
            <p:nvPr/>
          </p:nvGrpSpPr>
          <p:grpSpPr>
            <a:xfrm>
              <a:off x="2158429" y="540920"/>
              <a:ext cx="1954457" cy="2667000"/>
              <a:chOff x="381000" y="609600"/>
              <a:chExt cx="2286000" cy="2667000"/>
            </a:xfrm>
            <a:solidFill>
              <a:schemeClr val="bg1">
                <a:lumMod val="75000"/>
              </a:schemeClr>
            </a:solidFill>
          </p:grpSpPr>
          <p:sp>
            <p:nvSpPr>
              <p:cNvPr id="700" name="Rectangle 699"/>
              <p:cNvSpPr/>
              <p:nvPr/>
            </p:nvSpPr>
            <p:spPr>
              <a:xfrm>
                <a:off x="381000" y="609600"/>
                <a:ext cx="2286000" cy="266700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sp>
            <p:nvSpPr>
              <p:cNvPr id="701" name="TextBox 700"/>
              <p:cNvSpPr txBox="1"/>
              <p:nvPr/>
            </p:nvSpPr>
            <p:spPr>
              <a:xfrm>
                <a:off x="457201" y="685801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Fetch/Decode</a:t>
                </a:r>
                <a:endParaRPr lang="en-US" sz="1200" b="1" dirty="0"/>
              </a:p>
            </p:txBody>
          </p:sp>
          <p:sp>
            <p:nvSpPr>
              <p:cNvPr id="702" name="TextBox 701"/>
              <p:cNvSpPr txBox="1"/>
              <p:nvPr/>
            </p:nvSpPr>
            <p:spPr>
              <a:xfrm>
                <a:off x="457201" y="1225336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I-Buffer/Scoreboard</a:t>
                </a:r>
                <a:endParaRPr lang="en-US" sz="1200" b="1" dirty="0"/>
              </a:p>
            </p:txBody>
          </p:sp>
          <p:sp>
            <p:nvSpPr>
              <p:cNvPr id="703" name="TextBox 702"/>
              <p:cNvSpPr txBox="1"/>
              <p:nvPr/>
            </p:nvSpPr>
            <p:spPr>
              <a:xfrm>
                <a:off x="457201" y="1757477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Warp Issue Arbiter</a:t>
                </a:r>
                <a:endParaRPr lang="en-US" sz="1200" b="1" dirty="0"/>
              </a:p>
            </p:txBody>
          </p:sp>
          <p:sp>
            <p:nvSpPr>
              <p:cNvPr id="704" name="TextBox 703"/>
              <p:cNvSpPr txBox="1"/>
              <p:nvPr/>
            </p:nvSpPr>
            <p:spPr>
              <a:xfrm>
                <a:off x="457201" y="2286000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Registers/Execute</a:t>
                </a:r>
                <a:endParaRPr lang="en-US" sz="1200" b="1" dirty="0"/>
              </a:p>
            </p:txBody>
          </p:sp>
          <p:sp>
            <p:nvSpPr>
              <p:cNvPr id="705" name="TextBox 704"/>
              <p:cNvSpPr txBox="1"/>
              <p:nvPr/>
            </p:nvSpPr>
            <p:spPr>
              <a:xfrm>
                <a:off x="450791" y="2819400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Memory Unit</a:t>
                </a:r>
                <a:endParaRPr lang="en-US" sz="1200" b="1" dirty="0"/>
              </a:p>
            </p:txBody>
          </p:sp>
          <p:cxnSp>
            <p:nvCxnSpPr>
              <p:cNvPr id="706" name="Straight Arrow Connector 705"/>
              <p:cNvCxnSpPr>
                <a:endCxn id="702" idx="0"/>
              </p:cNvCxnSpPr>
              <p:nvPr/>
            </p:nvCxnSpPr>
            <p:spPr>
              <a:xfrm>
                <a:off x="1517591" y="1047465"/>
                <a:ext cx="6410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7" name="Straight Arrow Connector 706"/>
              <p:cNvCxnSpPr/>
              <p:nvPr/>
            </p:nvCxnSpPr>
            <p:spPr>
              <a:xfrm>
                <a:off x="1520441" y="1600516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8" name="Straight Arrow Connector 707"/>
              <p:cNvCxnSpPr/>
              <p:nvPr/>
            </p:nvCxnSpPr>
            <p:spPr>
              <a:xfrm>
                <a:off x="1511182" y="2126481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9" name="Straight Arrow Connector 708"/>
              <p:cNvCxnSpPr/>
              <p:nvPr/>
            </p:nvCxnSpPr>
            <p:spPr>
              <a:xfrm>
                <a:off x="1507977" y="2655004"/>
                <a:ext cx="6409" cy="1778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10" name="Group 609"/>
            <p:cNvGrpSpPr/>
            <p:nvPr/>
          </p:nvGrpSpPr>
          <p:grpSpPr>
            <a:xfrm>
              <a:off x="2215052" y="609600"/>
              <a:ext cx="1954457" cy="2667000"/>
              <a:chOff x="381000" y="609600"/>
              <a:chExt cx="2286000" cy="2667000"/>
            </a:xfrm>
            <a:solidFill>
              <a:schemeClr val="bg1">
                <a:lumMod val="75000"/>
              </a:schemeClr>
            </a:solidFill>
          </p:grpSpPr>
          <p:sp>
            <p:nvSpPr>
              <p:cNvPr id="690" name="Rectangle 689"/>
              <p:cNvSpPr/>
              <p:nvPr/>
            </p:nvSpPr>
            <p:spPr>
              <a:xfrm>
                <a:off x="381000" y="609600"/>
                <a:ext cx="2286000" cy="2667000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691" name="TextBox 690"/>
              <p:cNvSpPr txBox="1"/>
              <p:nvPr/>
            </p:nvSpPr>
            <p:spPr>
              <a:xfrm>
                <a:off x="457201" y="685801"/>
                <a:ext cx="2133600" cy="35979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400" b="1" dirty="0" smtClean="0"/>
                  <a:t>Fetch/Decode</a:t>
                </a:r>
                <a:endParaRPr lang="en-US" sz="1400" b="1" dirty="0"/>
              </a:p>
            </p:txBody>
          </p:sp>
          <p:sp>
            <p:nvSpPr>
              <p:cNvPr id="692" name="TextBox 691"/>
              <p:cNvSpPr txBox="1"/>
              <p:nvPr/>
            </p:nvSpPr>
            <p:spPr>
              <a:xfrm>
                <a:off x="457201" y="1225336"/>
                <a:ext cx="2133600" cy="32381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I-Buffer/Scoreboard</a:t>
                </a:r>
                <a:endParaRPr lang="en-US" sz="1200" b="1" dirty="0"/>
              </a:p>
            </p:txBody>
          </p:sp>
          <p:sp>
            <p:nvSpPr>
              <p:cNvPr id="693" name="TextBox 692"/>
              <p:cNvSpPr txBox="1"/>
              <p:nvPr/>
            </p:nvSpPr>
            <p:spPr>
              <a:xfrm>
                <a:off x="457201" y="1757477"/>
                <a:ext cx="2133600" cy="35979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400" b="1" dirty="0" smtClean="0"/>
                  <a:t>Warp Issue Arbiter</a:t>
                </a:r>
                <a:endParaRPr lang="en-US" sz="1400" b="1" dirty="0"/>
              </a:p>
            </p:txBody>
          </p:sp>
          <p:sp>
            <p:nvSpPr>
              <p:cNvPr id="694" name="TextBox 693"/>
              <p:cNvSpPr txBox="1"/>
              <p:nvPr/>
            </p:nvSpPr>
            <p:spPr>
              <a:xfrm>
                <a:off x="457201" y="2286000"/>
                <a:ext cx="2133600" cy="35979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400" b="1" dirty="0" smtClean="0"/>
                  <a:t>Registers/Execute</a:t>
                </a:r>
                <a:endParaRPr lang="en-US" sz="1400" b="1" dirty="0"/>
              </a:p>
            </p:txBody>
          </p:sp>
          <p:sp>
            <p:nvSpPr>
              <p:cNvPr id="695" name="TextBox 694"/>
              <p:cNvSpPr txBox="1"/>
              <p:nvPr/>
            </p:nvSpPr>
            <p:spPr>
              <a:xfrm>
                <a:off x="450791" y="2819400"/>
                <a:ext cx="2133600" cy="359794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400" b="1" dirty="0" smtClean="0"/>
                  <a:t>Memory Unit</a:t>
                </a:r>
                <a:endParaRPr lang="en-US" sz="1400" b="1" dirty="0"/>
              </a:p>
            </p:txBody>
          </p:sp>
          <p:cxnSp>
            <p:nvCxnSpPr>
              <p:cNvPr id="696" name="Straight Arrow Connector 695"/>
              <p:cNvCxnSpPr>
                <a:endCxn id="692" idx="0"/>
              </p:cNvCxnSpPr>
              <p:nvPr/>
            </p:nvCxnSpPr>
            <p:spPr>
              <a:xfrm>
                <a:off x="1524001" y="998062"/>
                <a:ext cx="0" cy="227274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7" name="Straight Arrow Connector 696"/>
              <p:cNvCxnSpPr/>
              <p:nvPr/>
            </p:nvCxnSpPr>
            <p:spPr>
              <a:xfrm flipH="1">
                <a:off x="1526850" y="1533113"/>
                <a:ext cx="9972" cy="245274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8" name="Straight Arrow Connector 697"/>
              <p:cNvCxnSpPr/>
              <p:nvPr/>
            </p:nvCxnSpPr>
            <p:spPr>
              <a:xfrm>
                <a:off x="1514385" y="2065254"/>
                <a:ext cx="3206" cy="239098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99" name="Straight Arrow Connector 698"/>
              <p:cNvCxnSpPr>
                <a:stCxn id="694" idx="2"/>
              </p:cNvCxnSpPr>
              <p:nvPr/>
            </p:nvCxnSpPr>
            <p:spPr>
              <a:xfrm flipH="1">
                <a:off x="1514387" y="2645793"/>
                <a:ext cx="9614" cy="18708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11" name="TextBox 610"/>
            <p:cNvSpPr txBox="1"/>
            <p:nvPr/>
          </p:nvSpPr>
          <p:spPr>
            <a:xfrm>
              <a:off x="2345350" y="152400"/>
              <a:ext cx="1433270" cy="3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GPU cores</a:t>
              </a:r>
              <a:endParaRPr lang="en-US" sz="1400" b="1" dirty="0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325744" y="3587083"/>
              <a:ext cx="3843766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Interconnect</a:t>
              </a:r>
              <a:endParaRPr lang="en-US" sz="1400" b="1" dirty="0"/>
            </a:p>
          </p:txBody>
        </p:sp>
        <p:cxnSp>
          <p:nvCxnSpPr>
            <p:cNvPr id="613" name="Straight Arrow Connector 612"/>
            <p:cNvCxnSpPr/>
            <p:nvPr/>
          </p:nvCxnSpPr>
          <p:spPr>
            <a:xfrm flipH="1">
              <a:off x="2931687" y="3276600"/>
              <a:ext cx="1826" cy="3104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4" name="TextBox 613"/>
            <p:cNvSpPr txBox="1"/>
            <p:nvPr/>
          </p:nvSpPr>
          <p:spPr>
            <a:xfrm>
              <a:off x="1215247" y="511729"/>
              <a:ext cx="631887" cy="1185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/>
                <a:t>CTA </a:t>
              </a:r>
              <a:endParaRPr lang="tr-TR" sz="1400" b="1" dirty="0" smtClean="0"/>
            </a:p>
            <a:p>
              <a:pPr algn="ctr"/>
              <a:r>
                <a:rPr lang="en-US" sz="1400" b="1" dirty="0" smtClean="0"/>
                <a:t>scheduler</a:t>
              </a:r>
              <a:endParaRPr lang="en-US" sz="1400" b="1" dirty="0"/>
            </a:p>
          </p:txBody>
        </p:sp>
        <p:cxnSp>
          <p:nvCxnSpPr>
            <p:cNvPr id="615" name="Straight Arrow Connector 614"/>
            <p:cNvCxnSpPr/>
            <p:nvPr/>
          </p:nvCxnSpPr>
          <p:spPr>
            <a:xfrm flipV="1">
              <a:off x="1893127" y="997734"/>
              <a:ext cx="265302" cy="3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Arrow Connector 615"/>
            <p:cNvCxnSpPr/>
            <p:nvPr/>
          </p:nvCxnSpPr>
          <p:spPr>
            <a:xfrm>
              <a:off x="1893127" y="1109829"/>
              <a:ext cx="3304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Arrow Connector 616"/>
            <p:cNvCxnSpPr/>
            <p:nvPr/>
          </p:nvCxnSpPr>
          <p:spPr>
            <a:xfrm flipV="1">
              <a:off x="1890773" y="914400"/>
              <a:ext cx="215902" cy="3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617"/>
            <p:cNvCxnSpPr/>
            <p:nvPr/>
          </p:nvCxnSpPr>
          <p:spPr>
            <a:xfrm flipH="1" flipV="1">
              <a:off x="3452875" y="3273758"/>
              <a:ext cx="1826" cy="3104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9" name="Straight Arrow Connector 618"/>
            <p:cNvCxnSpPr/>
            <p:nvPr/>
          </p:nvCxnSpPr>
          <p:spPr>
            <a:xfrm>
              <a:off x="2389554" y="4030054"/>
              <a:ext cx="1826" cy="163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0" name="Straight Arrow Connector 619"/>
            <p:cNvCxnSpPr/>
            <p:nvPr/>
          </p:nvCxnSpPr>
          <p:spPr>
            <a:xfrm flipH="1" flipV="1">
              <a:off x="4009995" y="5260734"/>
              <a:ext cx="3145" cy="371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21" name="Rectangle 620"/>
            <p:cNvSpPr/>
            <p:nvPr/>
          </p:nvSpPr>
          <p:spPr>
            <a:xfrm>
              <a:off x="1691992" y="5081931"/>
              <a:ext cx="1238069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congestion</a:t>
              </a:r>
              <a:r>
                <a:rPr lang="en-US" sz="1200" b="1" baseline="-25000" dirty="0" err="1" smtClean="0"/>
                <a:t>MC</a:t>
              </a:r>
              <a:endParaRPr lang="en-US" sz="1200" b="1" baseline="-25000" dirty="0"/>
            </a:p>
          </p:txBody>
        </p:sp>
        <p:cxnSp>
          <p:nvCxnSpPr>
            <p:cNvPr id="622" name="Straight Arrow Connector 621"/>
            <p:cNvCxnSpPr/>
            <p:nvPr/>
          </p:nvCxnSpPr>
          <p:spPr>
            <a:xfrm flipH="1">
              <a:off x="2385742" y="4719715"/>
              <a:ext cx="11278" cy="3456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3" name="Straight Arrow Connector 622"/>
            <p:cNvCxnSpPr>
              <a:stCxn id="658" idx="2"/>
            </p:cNvCxnSpPr>
            <p:nvPr/>
          </p:nvCxnSpPr>
          <p:spPr>
            <a:xfrm>
              <a:off x="2383188" y="5483882"/>
              <a:ext cx="0" cy="1437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24" name="Rectangle 623"/>
            <p:cNvSpPr/>
            <p:nvPr/>
          </p:nvSpPr>
          <p:spPr>
            <a:xfrm>
              <a:off x="317766" y="5610047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M</a:t>
              </a:r>
              <a:r>
                <a:rPr lang="en-US" sz="1200" b="1" dirty="0" smtClean="0"/>
                <a:t>C</a:t>
              </a:r>
              <a:endParaRPr lang="en-US" sz="1200" b="1" dirty="0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3178582" y="4841318"/>
              <a:ext cx="1278922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congestion</a:t>
              </a:r>
              <a:r>
                <a:rPr lang="en-US" sz="1200" b="1" baseline="-25000" dirty="0" err="1" smtClean="0"/>
                <a:t>net</a:t>
              </a:r>
              <a:endParaRPr lang="en-US" sz="1200" b="1" baseline="-25000" dirty="0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195447" y="504091"/>
              <a:ext cx="716634" cy="26208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260595" y="574920"/>
              <a:ext cx="716634" cy="26208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345836" y="656491"/>
              <a:ext cx="716634" cy="26208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629" name="TextBox 628"/>
            <p:cNvSpPr txBox="1"/>
            <p:nvPr/>
          </p:nvSpPr>
          <p:spPr>
            <a:xfrm>
              <a:off x="1" y="176793"/>
              <a:ext cx="1237823" cy="3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CPU cores</a:t>
              </a:r>
              <a:endParaRPr lang="en-US" sz="1400" b="1" dirty="0"/>
            </a:p>
          </p:txBody>
        </p:sp>
        <p:cxnSp>
          <p:nvCxnSpPr>
            <p:cNvPr id="630" name="Straight Arrow Connector 629"/>
            <p:cNvCxnSpPr/>
            <p:nvPr/>
          </p:nvCxnSpPr>
          <p:spPr>
            <a:xfrm flipH="1">
              <a:off x="471872" y="3271627"/>
              <a:ext cx="1826" cy="3104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1" name="Straight Arrow Connector 630"/>
            <p:cNvCxnSpPr/>
            <p:nvPr/>
          </p:nvCxnSpPr>
          <p:spPr>
            <a:xfrm flipH="1" flipV="1">
              <a:off x="993060" y="3268785"/>
              <a:ext cx="1826" cy="3104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flipV="1">
              <a:off x="1362641" y="5251041"/>
              <a:ext cx="331222" cy="2533"/>
            </a:xfrm>
            <a:prstGeom prst="line">
              <a:avLst/>
            </a:prstGeom>
            <a:ln w="19050">
              <a:solidFill>
                <a:srgbClr val="FF0F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1693864" y="4899237"/>
              <a:ext cx="1484718" cy="0"/>
            </a:xfrm>
            <a:prstGeom prst="line">
              <a:avLst/>
            </a:prstGeom>
            <a:ln w="19050">
              <a:solidFill>
                <a:srgbClr val="FF0F2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flipV="1">
              <a:off x="4112886" y="1109829"/>
              <a:ext cx="642961" cy="64764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>
              <a:off x="4112886" y="2134314"/>
              <a:ext cx="642961" cy="40378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Rectangle 635"/>
            <p:cNvSpPr/>
            <p:nvPr/>
          </p:nvSpPr>
          <p:spPr>
            <a:xfrm>
              <a:off x="5117628" y="3837138"/>
              <a:ext cx="915734" cy="587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current</a:t>
              </a:r>
            </a:p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warp_limit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37" name="Straight Arrow Connector 636"/>
            <p:cNvCxnSpPr/>
            <p:nvPr/>
          </p:nvCxnSpPr>
          <p:spPr>
            <a:xfrm flipV="1">
              <a:off x="1891663" y="2021505"/>
              <a:ext cx="265302" cy="328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Arrow Connector 637"/>
            <p:cNvCxnSpPr/>
            <p:nvPr/>
          </p:nvCxnSpPr>
          <p:spPr>
            <a:xfrm>
              <a:off x="1891663" y="2133600"/>
              <a:ext cx="330450" cy="0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Arrow Connector 638"/>
            <p:cNvCxnSpPr/>
            <p:nvPr/>
          </p:nvCxnSpPr>
          <p:spPr>
            <a:xfrm flipV="1">
              <a:off x="1889310" y="1938171"/>
              <a:ext cx="215902" cy="328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0" name="Group 639"/>
            <p:cNvGrpSpPr/>
            <p:nvPr/>
          </p:nvGrpSpPr>
          <p:grpSpPr>
            <a:xfrm>
              <a:off x="6084320" y="1531836"/>
              <a:ext cx="2267414" cy="1837521"/>
              <a:chOff x="8054274" y="718780"/>
              <a:chExt cx="2652045" cy="1837521"/>
            </a:xfrm>
            <a:pattFill prst="wdUp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grpSpPr>
          <p:sp>
            <p:nvSpPr>
              <p:cNvPr id="683" name="Rectangle 682"/>
              <p:cNvSpPr/>
              <p:nvPr/>
            </p:nvSpPr>
            <p:spPr>
              <a:xfrm>
                <a:off x="8380944" y="718780"/>
                <a:ext cx="1982256" cy="18375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grpSp>
            <p:nvGrpSpPr>
              <p:cNvPr id="684" name="Group 683"/>
              <p:cNvGrpSpPr/>
              <p:nvPr/>
            </p:nvGrpSpPr>
            <p:grpSpPr>
              <a:xfrm>
                <a:off x="8054274" y="791498"/>
                <a:ext cx="2652045" cy="1645918"/>
                <a:chOff x="9120499" y="801786"/>
                <a:chExt cx="2652045" cy="1645918"/>
              </a:xfrm>
              <a:grpFill/>
            </p:grpSpPr>
            <p:sp>
              <p:nvSpPr>
                <p:cNvPr id="685" name="TextBox 684"/>
                <p:cNvSpPr txBox="1"/>
                <p:nvPr/>
              </p:nvSpPr>
              <p:spPr>
                <a:xfrm>
                  <a:off x="9120499" y="801786"/>
                  <a:ext cx="2652045" cy="2518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stall</a:t>
                  </a:r>
                  <a:r>
                    <a:rPr lang="en-US" sz="1400" b="1" baseline="-25000" dirty="0" smtClean="0"/>
                    <a:t>GPU</a:t>
                  </a:r>
                  <a:r>
                    <a:rPr lang="en-US" sz="1400" b="1" dirty="0" smtClean="0"/>
                    <a:t> table</a:t>
                  </a:r>
                  <a:endParaRPr lang="en-US" sz="1400" b="1" dirty="0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9584821" y="1115523"/>
                  <a:ext cx="1752600" cy="31261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 smtClean="0"/>
                    <a:t>1 warp - stall</a:t>
                  </a:r>
                  <a:r>
                    <a:rPr lang="en-US" sz="1200" b="1" baseline="-25000" dirty="0" smtClean="0"/>
                    <a:t>GPU</a:t>
                  </a:r>
                  <a:endParaRPr lang="en-US" sz="1200" b="1" baseline="-25000" dirty="0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9584821" y="1531021"/>
                  <a:ext cx="1752600" cy="31261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/>
                    <a:t>2</a:t>
                  </a:r>
                  <a:r>
                    <a:rPr lang="en-US" sz="1200" b="1" dirty="0" smtClean="0"/>
                    <a:t> warps - stall</a:t>
                  </a:r>
                  <a:r>
                    <a:rPr lang="en-US" sz="1200" b="1" baseline="-25000" dirty="0" smtClean="0"/>
                    <a:t>GPU</a:t>
                  </a:r>
                  <a:endParaRPr lang="en-US" sz="1200" b="1" baseline="-25000" dirty="0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9584821" y="2135092"/>
                  <a:ext cx="1752600" cy="31261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 smtClean="0"/>
                    <a:t>48 warps - stall</a:t>
                  </a:r>
                  <a:r>
                    <a:rPr lang="en-US" sz="1200" b="1" baseline="-25000" dirty="0" smtClean="0"/>
                    <a:t>GPU</a:t>
                  </a:r>
                  <a:endParaRPr lang="en-US" sz="1200" b="1" baseline="-25000" dirty="0"/>
                </a:p>
              </p:txBody>
            </p:sp>
            <p:sp>
              <p:nvSpPr>
                <p:cNvPr id="689" name="TextBox 688"/>
                <p:cNvSpPr txBox="1"/>
                <p:nvPr/>
              </p:nvSpPr>
              <p:spPr>
                <a:xfrm>
                  <a:off x="10224797" y="1830132"/>
                  <a:ext cx="443446" cy="369332"/>
                </a:xfrm>
                <a:prstGeom prst="rect">
                  <a:avLst/>
                </a:prstGeom>
                <a:noFill/>
              </p:spPr>
              <p:txBody>
                <a:bodyPr vert="vert270" wrap="square" rtlCol="0" anchor="ctr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…</a:t>
                  </a:r>
                  <a:endParaRPr lang="en-US" sz="1200" b="1" dirty="0"/>
                </a:p>
              </p:txBody>
            </p:sp>
          </p:grpSp>
        </p:grpSp>
        <p:cxnSp>
          <p:nvCxnSpPr>
            <p:cNvPr id="641" name="Straight Arrow Connector 640"/>
            <p:cNvCxnSpPr/>
            <p:nvPr/>
          </p:nvCxnSpPr>
          <p:spPr>
            <a:xfrm>
              <a:off x="5277035" y="4427047"/>
              <a:ext cx="0" cy="156306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flipV="1">
              <a:off x="8208722" y="685800"/>
              <a:ext cx="0" cy="3344257"/>
            </a:xfrm>
            <a:prstGeom prst="line">
              <a:avLst/>
            </a:prstGeom>
            <a:ln w="19050">
              <a:solidFill>
                <a:srgbClr val="FF01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5844860" y="1786784"/>
              <a:ext cx="369580" cy="0"/>
            </a:xfrm>
            <a:prstGeom prst="line">
              <a:avLst/>
            </a:prstGeom>
            <a:ln w="19050">
              <a:solidFill>
                <a:srgbClr val="FF01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6501490" y="647628"/>
              <a:ext cx="1575692" cy="4118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From CM-CPU logic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6775452" y="3778048"/>
              <a:ext cx="1107526" cy="67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>
                  <a:solidFill>
                    <a:schemeClr val="tx1"/>
                  </a:solidFill>
                </a:rPr>
                <a:t>CM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-BAL logic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46" name="Straight Arrow Connector 645"/>
            <p:cNvCxnSpPr/>
            <p:nvPr/>
          </p:nvCxnSpPr>
          <p:spPr>
            <a:xfrm>
              <a:off x="7755907" y="3369357"/>
              <a:ext cx="0" cy="408693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Arrow Connector 646"/>
            <p:cNvCxnSpPr/>
            <p:nvPr/>
          </p:nvCxnSpPr>
          <p:spPr>
            <a:xfrm>
              <a:off x="6043712" y="4131027"/>
              <a:ext cx="731741" cy="0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Arrow Connector 647"/>
            <p:cNvCxnSpPr/>
            <p:nvPr/>
          </p:nvCxnSpPr>
          <p:spPr>
            <a:xfrm flipH="1">
              <a:off x="6033362" y="4285411"/>
              <a:ext cx="731741" cy="0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flipV="1">
              <a:off x="6210297" y="1786784"/>
              <a:ext cx="4144" cy="2087493"/>
            </a:xfrm>
            <a:prstGeom prst="line">
              <a:avLst/>
            </a:prstGeom>
            <a:ln w="19050">
              <a:solidFill>
                <a:srgbClr val="FF01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Arrow Connector 649"/>
            <p:cNvCxnSpPr/>
            <p:nvPr/>
          </p:nvCxnSpPr>
          <p:spPr>
            <a:xfrm flipV="1">
              <a:off x="7566977" y="3369357"/>
              <a:ext cx="0" cy="408693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Rectangle 650"/>
            <p:cNvSpPr/>
            <p:nvPr/>
          </p:nvSpPr>
          <p:spPr>
            <a:xfrm>
              <a:off x="256783" y="4163846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LLC</a:t>
              </a:r>
              <a:endParaRPr lang="en-US" sz="1200" b="1" dirty="0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303126" y="4224568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LLC</a:t>
              </a:r>
              <a:endParaRPr lang="en-US" sz="1200" b="1" dirty="0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358111" y="4279313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LLC</a:t>
              </a:r>
              <a:endParaRPr lang="en-US" sz="1400" b="1" dirty="0"/>
            </a:p>
          </p:txBody>
        </p:sp>
        <p:cxnSp>
          <p:nvCxnSpPr>
            <p:cNvPr id="654" name="Straight Arrow Connector 653"/>
            <p:cNvCxnSpPr/>
            <p:nvPr/>
          </p:nvCxnSpPr>
          <p:spPr>
            <a:xfrm flipV="1">
              <a:off x="4017903" y="4030054"/>
              <a:ext cx="6088" cy="811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55" name="Rectangle 654"/>
            <p:cNvSpPr/>
            <p:nvPr/>
          </p:nvSpPr>
          <p:spPr>
            <a:xfrm>
              <a:off x="367820" y="5676757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M</a:t>
              </a:r>
              <a:r>
                <a:rPr lang="en-US" sz="1200" b="1" dirty="0" smtClean="0"/>
                <a:t>C</a:t>
              </a:r>
              <a:endParaRPr lang="en-US" sz="1200" b="1" dirty="0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418944" y="5737775"/>
              <a:ext cx="3795443" cy="434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M</a:t>
              </a:r>
              <a:r>
                <a:rPr lang="en-US" sz="1400" b="1" dirty="0" smtClean="0"/>
                <a:t>C</a:t>
              </a:r>
              <a:endParaRPr lang="en-US" sz="1400" b="1" dirty="0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1717790" y="5119895"/>
              <a:ext cx="1238069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congestion</a:t>
              </a:r>
              <a:r>
                <a:rPr lang="en-US" sz="1200" b="1" baseline="-25000" dirty="0" err="1" smtClean="0"/>
                <a:t>MC</a:t>
              </a:r>
              <a:endParaRPr lang="en-US" sz="1200" b="1" baseline="-25000" dirty="0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1764153" y="5173377"/>
              <a:ext cx="1238069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congestion</a:t>
              </a:r>
              <a:r>
                <a:rPr lang="en-US" sz="1200" b="1" baseline="-25000" dirty="0" err="1" smtClean="0">
                  <a:solidFill>
                    <a:schemeClr val="tx1"/>
                  </a:solidFill>
                </a:rPr>
                <a:t>MC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3228015" y="4889125"/>
              <a:ext cx="1278922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congestion</a:t>
              </a:r>
              <a:r>
                <a:rPr lang="en-US" sz="1200" b="1" baseline="-25000" dirty="0" err="1" smtClean="0"/>
                <a:t>net</a:t>
              </a:r>
              <a:endParaRPr lang="en-US" sz="1200" b="1" baseline="-25000" dirty="0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3273253" y="4942093"/>
              <a:ext cx="1278922" cy="31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congestion</a:t>
              </a:r>
              <a:r>
                <a:rPr lang="en-US" sz="1200" b="1" baseline="-25000" dirty="0" err="1" smtClean="0">
                  <a:solidFill>
                    <a:schemeClr val="tx1"/>
                  </a:solidFill>
                </a:rPr>
                <a:t>net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 rot="16200000">
              <a:off x="1015237" y="2786502"/>
              <a:ext cx="831186" cy="2654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stall</a:t>
              </a:r>
              <a:r>
                <a:rPr lang="en-US" sz="1400" b="1" baseline="-25000" dirty="0" err="1" smtClean="0"/>
                <a:t>MC</a:t>
              </a:r>
              <a:endParaRPr lang="en-US" sz="1200" b="1" baseline="-25000" dirty="0"/>
            </a:p>
          </p:txBody>
        </p:sp>
        <p:sp>
          <p:nvSpPr>
            <p:cNvPr id="662" name="Rectangle 661"/>
            <p:cNvSpPr/>
            <p:nvPr/>
          </p:nvSpPr>
          <p:spPr>
            <a:xfrm rot="16200000">
              <a:off x="1302221" y="2794491"/>
              <a:ext cx="847164" cy="2654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stall</a:t>
              </a:r>
              <a:r>
                <a:rPr lang="en-US" sz="1400" b="1" baseline="-25000" dirty="0" err="1" smtClean="0"/>
                <a:t>net</a:t>
              </a:r>
              <a:endParaRPr lang="en-US" sz="1200" b="1" baseline="-25000" dirty="0"/>
            </a:p>
          </p:txBody>
        </p:sp>
        <p:cxnSp>
          <p:nvCxnSpPr>
            <p:cNvPr id="663" name="Straight Arrow Connector 662"/>
            <p:cNvCxnSpPr/>
            <p:nvPr/>
          </p:nvCxnSpPr>
          <p:spPr>
            <a:xfrm flipV="1">
              <a:off x="1362641" y="3337188"/>
              <a:ext cx="0" cy="1913854"/>
            </a:xfrm>
            <a:prstGeom prst="straightConnector1">
              <a:avLst/>
            </a:prstGeom>
            <a:ln w="19050">
              <a:solidFill>
                <a:srgbClr val="FF0101"/>
              </a:solidFill>
              <a:prstDash val="dash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4" name="Straight Arrow Connector 663"/>
            <p:cNvCxnSpPr/>
            <p:nvPr/>
          </p:nvCxnSpPr>
          <p:spPr>
            <a:xfrm flipV="1">
              <a:off x="1693865" y="3337188"/>
              <a:ext cx="11567" cy="1562050"/>
            </a:xfrm>
            <a:prstGeom prst="straightConnector1">
              <a:avLst/>
            </a:prstGeom>
            <a:ln w="19050">
              <a:solidFill>
                <a:srgbClr val="FF0101"/>
              </a:solidFill>
              <a:prstDash val="dash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 flipV="1">
              <a:off x="8339019" y="685800"/>
              <a:ext cx="0" cy="3496656"/>
            </a:xfrm>
            <a:prstGeom prst="line">
              <a:avLst/>
            </a:prstGeom>
            <a:ln w="19050">
              <a:solidFill>
                <a:srgbClr val="FF01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Arrow Connector 665"/>
            <p:cNvCxnSpPr/>
            <p:nvPr/>
          </p:nvCxnSpPr>
          <p:spPr>
            <a:xfrm flipH="1">
              <a:off x="7888821" y="4173196"/>
              <a:ext cx="450199" cy="0"/>
            </a:xfrm>
            <a:prstGeom prst="straightConnector1">
              <a:avLst/>
            </a:prstGeom>
            <a:ln w="19050">
              <a:solidFill>
                <a:srgbClr val="FF0F2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7" name="Rectangle 666"/>
            <p:cNvSpPr/>
            <p:nvPr/>
          </p:nvSpPr>
          <p:spPr>
            <a:xfrm>
              <a:off x="8297846" y="381000"/>
              <a:ext cx="366915" cy="4118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68" name="Oval 667"/>
            <p:cNvSpPr/>
            <p:nvPr/>
          </p:nvSpPr>
          <p:spPr>
            <a:xfrm>
              <a:off x="5870489" y="3745195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669" name="Oval 668"/>
            <p:cNvSpPr/>
            <p:nvPr/>
          </p:nvSpPr>
          <p:spPr>
            <a:xfrm>
              <a:off x="5848548" y="4962279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11</a:t>
              </a:r>
              <a:endParaRPr lang="en-US" sz="1400" b="1" dirty="0"/>
            </a:p>
          </p:txBody>
        </p:sp>
        <p:sp>
          <p:nvSpPr>
            <p:cNvPr id="670" name="Oval 669"/>
            <p:cNvSpPr/>
            <p:nvPr/>
          </p:nvSpPr>
          <p:spPr>
            <a:xfrm>
              <a:off x="1067052" y="2479708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1</a:t>
              </a:r>
              <a:endParaRPr lang="en-US" sz="1400" b="1" dirty="0"/>
            </a:p>
          </p:txBody>
        </p:sp>
        <p:sp>
          <p:nvSpPr>
            <p:cNvPr id="671" name="Oval 670"/>
            <p:cNvSpPr/>
            <p:nvPr/>
          </p:nvSpPr>
          <p:spPr>
            <a:xfrm>
              <a:off x="1648807" y="2351589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2</a:t>
              </a:r>
            </a:p>
          </p:txBody>
        </p:sp>
        <p:sp>
          <p:nvSpPr>
            <p:cNvPr id="672" name="Oval 671"/>
            <p:cNvSpPr/>
            <p:nvPr/>
          </p:nvSpPr>
          <p:spPr>
            <a:xfrm>
              <a:off x="2715886" y="4982406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/>
                <a:t>3</a:t>
              </a:r>
            </a:p>
          </p:txBody>
        </p:sp>
        <p:sp>
          <p:nvSpPr>
            <p:cNvPr id="673" name="Oval 672"/>
            <p:cNvSpPr/>
            <p:nvPr/>
          </p:nvSpPr>
          <p:spPr>
            <a:xfrm>
              <a:off x="4220193" y="4769039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4</a:t>
              </a:r>
              <a:endParaRPr lang="en-US" sz="1400" b="1" dirty="0"/>
            </a:p>
          </p:txBody>
        </p:sp>
        <p:sp>
          <p:nvSpPr>
            <p:cNvPr id="674" name="Oval 673"/>
            <p:cNvSpPr/>
            <p:nvPr/>
          </p:nvSpPr>
          <p:spPr>
            <a:xfrm>
              <a:off x="1053286" y="1680619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5</a:t>
              </a:r>
              <a:endParaRPr lang="en-US" sz="1400" b="1" dirty="0"/>
            </a:p>
          </p:txBody>
        </p:sp>
        <p:sp>
          <p:nvSpPr>
            <p:cNvPr id="675" name="Oval 674"/>
            <p:cNvSpPr/>
            <p:nvPr/>
          </p:nvSpPr>
          <p:spPr>
            <a:xfrm>
              <a:off x="5877549" y="1109829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  <p:sp>
          <p:nvSpPr>
            <p:cNvPr id="676" name="Oval 675"/>
            <p:cNvSpPr/>
            <p:nvPr/>
          </p:nvSpPr>
          <p:spPr>
            <a:xfrm>
              <a:off x="7013795" y="5795950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7</a:t>
              </a:r>
              <a:endParaRPr lang="en-US" sz="1400" b="1" dirty="0"/>
            </a:p>
          </p:txBody>
        </p:sp>
        <p:sp>
          <p:nvSpPr>
            <p:cNvPr id="677" name="Oval 676"/>
            <p:cNvSpPr/>
            <p:nvPr/>
          </p:nvSpPr>
          <p:spPr>
            <a:xfrm>
              <a:off x="7691342" y="4279313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  <p:sp>
          <p:nvSpPr>
            <p:cNvPr id="678" name="Oval 677"/>
            <p:cNvSpPr/>
            <p:nvPr/>
          </p:nvSpPr>
          <p:spPr>
            <a:xfrm>
              <a:off x="7840393" y="1417836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9</a:t>
              </a:r>
              <a:endParaRPr lang="en-US" sz="1400" b="1" dirty="0"/>
            </a:p>
          </p:txBody>
        </p:sp>
        <p:sp>
          <p:nvSpPr>
            <p:cNvPr id="679" name="Oval 678"/>
            <p:cNvSpPr/>
            <p:nvPr/>
          </p:nvSpPr>
          <p:spPr>
            <a:xfrm>
              <a:off x="8373543" y="736177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13</a:t>
              </a:r>
              <a:endParaRPr lang="en-US" sz="1400" b="1" dirty="0"/>
            </a:p>
          </p:txBody>
        </p:sp>
        <p:sp>
          <p:nvSpPr>
            <p:cNvPr id="680" name="Oval 679"/>
            <p:cNvSpPr/>
            <p:nvPr/>
          </p:nvSpPr>
          <p:spPr>
            <a:xfrm>
              <a:off x="7917162" y="440316"/>
              <a:ext cx="320040" cy="3152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/>
                <a:t>12</a:t>
              </a:r>
              <a:endParaRPr lang="en-US" sz="1400" b="1" dirty="0"/>
            </a:p>
          </p:txBody>
        </p:sp>
        <p:sp>
          <p:nvSpPr>
            <p:cNvPr id="681" name="TextBox 680"/>
            <p:cNvSpPr txBox="1"/>
            <p:nvPr/>
          </p:nvSpPr>
          <p:spPr>
            <a:xfrm>
              <a:off x="5840923" y="1819185"/>
              <a:ext cx="3557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/>
                <a:t>True</a:t>
              </a:r>
              <a:endParaRPr lang="en-US" sz="1200" b="1" dirty="0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719639" y="228601"/>
              <a:ext cx="1792717" cy="359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400" b="1" u="sng" dirty="0"/>
                <a:t>Warp Issue Arbiter</a:t>
              </a:r>
              <a:endParaRPr lang="en-US" sz="1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36936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latency tolerance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534721" y="1600200"/>
            <a:ext cx="7923480" cy="3576090"/>
            <a:chOff x="1119708" y="1995650"/>
            <a:chExt cx="6660494" cy="2926035"/>
          </a:xfrm>
        </p:grpSpPr>
        <p:sp>
          <p:nvSpPr>
            <p:cNvPr id="49" name="Rectangle 48"/>
            <p:cNvSpPr/>
            <p:nvPr/>
          </p:nvSpPr>
          <p:spPr>
            <a:xfrm>
              <a:off x="1622610" y="2264966"/>
              <a:ext cx="2970637" cy="2612911"/>
            </a:xfrm>
            <a:prstGeom prst="rect">
              <a:avLst/>
            </a:prstGeom>
            <a:gradFill>
              <a:gsLst>
                <a:gs pos="73800">
                  <a:sysClr val="window" lastClr="FFFFFF"/>
                </a:gs>
                <a:gs pos="0">
                  <a:srgbClr val="ED7D31"/>
                </a:gs>
                <a:gs pos="100000">
                  <a:sysClr val="window" lastClr="FFFFFF"/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31104" y="2426956"/>
              <a:ext cx="2445216" cy="2518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spcBef>
                  <a:spcPts val="150"/>
                </a:spcBef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 1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kumimoji="0" 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-BAL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14476" y="2380791"/>
              <a:ext cx="2649954" cy="2518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ts val="150"/>
                </a:spcBef>
              </a:pPr>
              <a:r>
                <a: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2 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tr-T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-BAL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36416" y="3290899"/>
              <a:ext cx="4580477" cy="1099049"/>
            </a:xfrm>
            <a:custGeom>
              <a:avLst/>
              <a:gdLst>
                <a:gd name="connsiteX0" fmla="*/ 0 w 3662362"/>
                <a:gd name="connsiteY0" fmla="*/ 0 h 266700"/>
                <a:gd name="connsiteX1" fmla="*/ 1828800 w 3662362"/>
                <a:gd name="connsiteY1" fmla="*/ 266700 h 266700"/>
                <a:gd name="connsiteX2" fmla="*/ 3662362 w 3662362"/>
                <a:gd name="connsiteY2" fmla="*/ 0 h 266700"/>
                <a:gd name="connsiteX0" fmla="*/ 0 w 3662362"/>
                <a:gd name="connsiteY0" fmla="*/ 0 h 266700"/>
                <a:gd name="connsiteX1" fmla="*/ 1822298 w 3662362"/>
                <a:gd name="connsiteY1" fmla="*/ 266700 h 266700"/>
                <a:gd name="connsiteX2" fmla="*/ 3662362 w 3662362"/>
                <a:gd name="connsiteY2" fmla="*/ 0 h 266700"/>
                <a:gd name="connsiteX0" fmla="*/ 0 w 3662362"/>
                <a:gd name="connsiteY0" fmla="*/ 0 h 266713"/>
                <a:gd name="connsiteX1" fmla="*/ 1822298 w 3662362"/>
                <a:gd name="connsiteY1" fmla="*/ 266700 h 266713"/>
                <a:gd name="connsiteX2" fmla="*/ 3662362 w 3662362"/>
                <a:gd name="connsiteY2" fmla="*/ 0 h 266713"/>
                <a:gd name="connsiteX0" fmla="*/ 0 w 3662362"/>
                <a:gd name="connsiteY0" fmla="*/ 0 h 266713"/>
                <a:gd name="connsiteX1" fmla="*/ 1822298 w 3662362"/>
                <a:gd name="connsiteY1" fmla="*/ 266700 h 266713"/>
                <a:gd name="connsiteX2" fmla="*/ 3662362 w 3662362"/>
                <a:gd name="connsiteY2" fmla="*/ 0 h 266713"/>
                <a:gd name="connsiteX0" fmla="*/ 0 w 3662362"/>
                <a:gd name="connsiteY0" fmla="*/ 0 h 267018"/>
                <a:gd name="connsiteX1" fmla="*/ 1822298 w 3662362"/>
                <a:gd name="connsiteY1" fmla="*/ 266700 h 267018"/>
                <a:gd name="connsiteX2" fmla="*/ 3662362 w 3662362"/>
                <a:gd name="connsiteY2" fmla="*/ 0 h 267018"/>
                <a:gd name="connsiteX0" fmla="*/ 0 w 3662362"/>
                <a:gd name="connsiteY0" fmla="*/ 0 h 266713"/>
                <a:gd name="connsiteX1" fmla="*/ 1822298 w 3662362"/>
                <a:gd name="connsiteY1" fmla="*/ 266700 h 266713"/>
                <a:gd name="connsiteX2" fmla="*/ 3662362 w 3662362"/>
                <a:gd name="connsiteY2" fmla="*/ 0 h 2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2362" h="266713">
                  <a:moveTo>
                    <a:pt x="0" y="0"/>
                  </a:moveTo>
                  <a:cubicBezTo>
                    <a:pt x="609203" y="133350"/>
                    <a:pt x="899752" y="268284"/>
                    <a:pt x="1822298" y="266700"/>
                  </a:cubicBezTo>
                  <a:cubicBezTo>
                    <a:pt x="2744844" y="265116"/>
                    <a:pt x="3050778" y="133350"/>
                    <a:pt x="3662362" y="0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614929" y="2543637"/>
              <a:ext cx="0" cy="233316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stealth" w="lg" len="lg"/>
              <a:tailEnd type="none" w="lg" len="lg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1600200" y="4876800"/>
              <a:ext cx="5767618" cy="486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stealth" w="lg" len="lg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4585216" y="2519333"/>
              <a:ext cx="0" cy="2362327"/>
            </a:xfrm>
            <a:prstGeom prst="line">
              <a:avLst/>
            </a:prstGeom>
            <a:noFill/>
            <a:ln w="635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6405695" y="4587476"/>
              <a:ext cx="1090387" cy="327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 TLP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851632" y="3213964"/>
              <a:ext cx="872485" cy="336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0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tall</a:t>
              </a:r>
              <a:r>
                <a:rPr lang="en-US" sz="2000" b="1" baseline="-250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endParaRPr lang="en-US" sz="20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flipH="1" flipV="1">
              <a:off x="4593248" y="4365201"/>
              <a:ext cx="837487" cy="493623"/>
            </a:xfrm>
            <a:custGeom>
              <a:avLst/>
              <a:gdLst>
                <a:gd name="connsiteX0" fmla="*/ 304800 w 304800"/>
                <a:gd name="connsiteY0" fmla="*/ 0 h 407194"/>
                <a:gd name="connsiteX1" fmla="*/ 209550 w 304800"/>
                <a:gd name="connsiteY1" fmla="*/ 333375 h 407194"/>
                <a:gd name="connsiteX2" fmla="*/ 0 w 304800"/>
                <a:gd name="connsiteY2" fmla="*/ 407194 h 4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7194">
                  <a:moveTo>
                    <a:pt x="304800" y="0"/>
                  </a:moveTo>
                  <a:cubicBezTo>
                    <a:pt x="282575" y="132754"/>
                    <a:pt x="260350" y="265509"/>
                    <a:pt x="209550" y="333375"/>
                  </a:cubicBezTo>
                  <a:cubicBezTo>
                    <a:pt x="158750" y="401241"/>
                    <a:pt x="46037" y="393303"/>
                    <a:pt x="0" y="407194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ysDot"/>
              <a:miter lim="800000"/>
              <a:tailEnd type="stealth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73158" y="4214464"/>
              <a:ext cx="2507044" cy="3525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TLP that provides enough latency tolerance</a:t>
              </a:r>
              <a:endPara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925999" y="2191233"/>
              <a:ext cx="4883622" cy="193183"/>
              <a:chOff x="876659" y="495300"/>
              <a:chExt cx="2095141" cy="762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876659" y="533400"/>
                <a:ext cx="209514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76659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71800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4" name="Group 63"/>
            <p:cNvGrpSpPr/>
            <p:nvPr/>
          </p:nvGrpSpPr>
          <p:grpSpPr>
            <a:xfrm>
              <a:off x="1925998" y="2632146"/>
              <a:ext cx="2649954" cy="182880"/>
              <a:chOff x="876659" y="495300"/>
              <a:chExt cx="2095141" cy="762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876659" y="533400"/>
                <a:ext cx="209514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76659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971800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>
              <a:off x="4596837" y="2632686"/>
              <a:ext cx="2212783" cy="182880"/>
              <a:chOff x="876659" y="495300"/>
              <a:chExt cx="2095141" cy="762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876659" y="533400"/>
                <a:ext cx="209514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76659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71800" y="495300"/>
                <a:ext cx="0" cy="762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6743580" y="2144254"/>
              <a:ext cx="931384" cy="302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-CPU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43580" y="2588518"/>
              <a:ext cx="920604" cy="302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-BAL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06128" y="3125867"/>
              <a:ext cx="541960" cy="42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3158" y="3125867"/>
              <a:ext cx="541960" cy="42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532809" y="4831914"/>
              <a:ext cx="120172" cy="89771"/>
              <a:chOff x="1827609" y="2133600"/>
              <a:chExt cx="93821" cy="93821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828800" y="2133600"/>
                <a:ext cx="91440" cy="93821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 rot="16200000">
                <a:off x="1828800" y="2133600"/>
                <a:ext cx="91440" cy="93821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9" name="TextBox 78"/>
            <p:cNvSpPr txBox="1"/>
            <p:nvPr/>
          </p:nvSpPr>
          <p:spPr>
            <a:xfrm>
              <a:off x="2767780" y="1995650"/>
              <a:ext cx="3727023" cy="32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2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-CPU’s working domain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2866907" y="2634565"/>
              <a:ext cx="554356" cy="170916"/>
            </a:xfrm>
            <a:prstGeom prst="rightArrow">
              <a:avLst>
                <a:gd name="adj1" fmla="val 42569"/>
                <a:gd name="adj2" fmla="val 74149"/>
              </a:avLst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eft-Right Arrow 80"/>
            <p:cNvSpPr/>
            <p:nvPr/>
          </p:nvSpPr>
          <p:spPr>
            <a:xfrm>
              <a:off x="5542384" y="2636027"/>
              <a:ext cx="696512" cy="181217"/>
            </a:xfrm>
            <a:prstGeom prst="leftRightArrow">
              <a:avLst>
                <a:gd name="adj1" fmla="val 32480"/>
                <a:gd name="adj2" fmla="val 71025"/>
              </a:avLst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eft-Right Arrow 81"/>
            <p:cNvSpPr/>
            <p:nvPr/>
          </p:nvSpPr>
          <p:spPr>
            <a:xfrm>
              <a:off x="4043844" y="2211467"/>
              <a:ext cx="1057343" cy="157074"/>
            </a:xfrm>
            <a:prstGeom prst="leftRightArrow">
              <a:avLst>
                <a:gd name="adj1" fmla="val 35354"/>
                <a:gd name="adj2" fmla="val 79293"/>
              </a:avLst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126646" y="3125867"/>
              <a:ext cx="467332" cy="428110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301957" y="3133215"/>
              <a:ext cx="484816" cy="40948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389513" y="4357450"/>
              <a:ext cx="274320" cy="2743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2628990" y="3337957"/>
              <a:ext cx="274320" cy="2743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304103" y="3278267"/>
              <a:ext cx="645024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>
            <a:xfrm flipH="1">
              <a:off x="3194135" y="4673501"/>
              <a:ext cx="645024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2410342" y="3452876"/>
              <a:ext cx="0" cy="34617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>
            <a:xfrm flipH="1">
              <a:off x="2410342" y="3799050"/>
              <a:ext cx="418747" cy="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>
            <a:xfrm rot="5400000">
              <a:off x="3479414" y="4079237"/>
              <a:ext cx="0" cy="46879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3245016" y="4042526"/>
              <a:ext cx="0" cy="27110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453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962895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94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48572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93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51187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Warp Limits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207817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8281284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08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active warps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803382"/>
              </p:ext>
            </p:extLst>
          </p:nvPr>
        </p:nvGraphicFramePr>
        <p:xfrm>
          <a:off x="228600" y="908050"/>
          <a:ext cx="86106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300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Metrics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9385704"/>
              </p:ext>
            </p:extLst>
          </p:nvPr>
        </p:nvGraphicFramePr>
        <p:xfrm>
          <a:off x="2286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834893"/>
              </p:ext>
            </p:extLst>
          </p:nvPr>
        </p:nvGraphicFramePr>
        <p:xfrm>
          <a:off x="4610100" y="1371600"/>
          <a:ext cx="42291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8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67382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16155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Latency Tolerance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3" name="Down Arrow 32"/>
          <p:cNvSpPr/>
          <p:nvPr/>
        </p:nvSpPr>
        <p:spPr>
          <a:xfrm>
            <a:off x="7904361" y="381666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4" name="Down Arrow 33"/>
          <p:cNvSpPr/>
          <p:nvPr/>
        </p:nvSpPr>
        <p:spPr>
          <a:xfrm flipV="1">
            <a:off x="4701017" y="4355754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5" name="Rectangle 34"/>
          <p:cNvSpPr/>
          <p:nvPr/>
        </p:nvSpPr>
        <p:spPr>
          <a:xfrm>
            <a:off x="4572000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229774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Latency Tolerance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+7% both CPU &amp; GPU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3" name="Down Arrow 32"/>
          <p:cNvSpPr/>
          <p:nvPr/>
        </p:nvSpPr>
        <p:spPr>
          <a:xfrm>
            <a:off x="7904361" y="381666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4" name="Down Arrow 33"/>
          <p:cNvSpPr/>
          <p:nvPr/>
        </p:nvSpPr>
        <p:spPr>
          <a:xfrm flipV="1">
            <a:off x="4701017" y="4355754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5" name="Rectangle 34"/>
          <p:cNvSpPr/>
          <p:nvPr/>
        </p:nvSpPr>
        <p:spPr>
          <a:xfrm>
            <a:off x="4572000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247970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5.3|7.3"/>
</p:tagLst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4.xml><?xml version="1.0" encoding="utf-8"?>
<a:theme xmlns:a="http://schemas.openxmlformats.org/drawingml/2006/main" name="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5.xml><?xml version="1.0" encoding="utf-8"?>
<a:theme xmlns:a="http://schemas.openxmlformats.org/drawingml/2006/main" name="2_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1568</Words>
  <Application>Microsoft Office PowerPoint</Application>
  <PresentationFormat>On-screen Show (4:3)</PresentationFormat>
  <Paragraphs>581</Paragraphs>
  <Slides>52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Calibri</vt:lpstr>
      <vt:lpstr>Cambria</vt:lpstr>
      <vt:lpstr>Garamond</vt:lpstr>
      <vt:lpstr>Tahoma</vt:lpstr>
      <vt:lpstr>Times New Roman</vt:lpstr>
      <vt:lpstr>Wingdings</vt:lpstr>
      <vt:lpstr>SAFARI_Template</vt:lpstr>
      <vt:lpstr>1_Edge</vt:lpstr>
      <vt:lpstr>1_Theme1</vt:lpstr>
      <vt:lpstr>Theme1</vt:lpstr>
      <vt:lpstr>2_Theme1</vt:lpstr>
      <vt:lpstr>Managing GPU Concurrency in Heterogeneous Architectures</vt:lpstr>
      <vt:lpstr>Era of Heterogeneous Architectures</vt:lpstr>
      <vt:lpstr>Executive Summary</vt:lpstr>
      <vt:lpstr>Executive Summary</vt:lpstr>
      <vt:lpstr>Executive Summary</vt:lpstr>
      <vt:lpstr>Executive Summary</vt:lpstr>
      <vt:lpstr>Executive Summary</vt:lpstr>
      <vt:lpstr>Executive Summary</vt:lpstr>
      <vt:lpstr>Executive Summary</vt:lpstr>
      <vt:lpstr>Outline</vt:lpstr>
      <vt:lpstr>Many-core Architecture</vt:lpstr>
      <vt:lpstr>Outline</vt:lpstr>
      <vt:lpstr>Application Interference</vt:lpstr>
      <vt:lpstr>Latency Tolerance in CPUs vs. GPUs</vt:lpstr>
      <vt:lpstr>Outline</vt:lpstr>
      <vt:lpstr>Effect of GPU Concurrency on GPU Performance</vt:lpstr>
      <vt:lpstr>Effect of GPU Concurrency on CPU Performance</vt:lpstr>
      <vt:lpstr>Effect of GPU Concurrency on CPU Performance</vt:lpstr>
      <vt:lpstr>Outline</vt:lpstr>
      <vt:lpstr>Our Approach</vt:lpstr>
      <vt:lpstr>CM-CPU: CPU-centric Strategy</vt:lpstr>
      <vt:lpstr>CM-BAL: CPU-GPU Balanced Strategy</vt:lpstr>
      <vt:lpstr>CM-BAL: CPU-GPU Balanced Strategy</vt:lpstr>
      <vt:lpstr>CM-BAL: CPU-GPU Balanced Strategy</vt:lpstr>
      <vt:lpstr>CM-BAL: CPU-GPU Balanced Strategy</vt:lpstr>
      <vt:lpstr>Outline</vt:lpstr>
      <vt:lpstr>Evaluated Architecture</vt:lpstr>
      <vt:lpstr>Evaluation Methodology</vt:lpstr>
      <vt:lpstr>GPU Performance Results</vt:lpstr>
      <vt:lpstr>CPU Performance Results </vt:lpstr>
      <vt:lpstr>System Performance</vt:lpstr>
      <vt:lpstr>More in the Paper</vt:lpstr>
      <vt:lpstr>Outline</vt:lpstr>
      <vt:lpstr>Conclusions</vt:lpstr>
      <vt:lpstr>Thanks!      </vt:lpstr>
      <vt:lpstr>Managing GPU Concurrency in Heterogeneous Architectures</vt:lpstr>
      <vt:lpstr>BACKUP</vt:lpstr>
      <vt:lpstr>Application Interference</vt:lpstr>
      <vt:lpstr>Network Partitioning</vt:lpstr>
      <vt:lpstr>Memory Controller Partitioning</vt:lpstr>
      <vt:lpstr>Network + MC partitioning</vt:lpstr>
      <vt:lpstr>Effect of GPU TLP on GPU performance</vt:lpstr>
      <vt:lpstr>Congestion Metrics</vt:lpstr>
      <vt:lpstr>Effect of GPU TLP on CPU - omnetpp</vt:lpstr>
      <vt:lpstr>Effect of GPU TLP on CPU - perlbench</vt:lpstr>
      <vt:lpstr>Hardware Organization</vt:lpstr>
      <vt:lpstr>GPU latency tolerance</vt:lpstr>
      <vt:lpstr>GPU Performance</vt:lpstr>
      <vt:lpstr>CPU Performance</vt:lpstr>
      <vt:lpstr>Static Warp Limits</vt:lpstr>
      <vt:lpstr>Average number of active warps</vt:lpstr>
      <vt:lpstr>Auxiliary Metrics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2014-12-19T12:07:33Z</dcterms:created>
  <dcterms:modified xsi:type="dcterms:W3CDTF">2014-12-19T12:11:37Z</dcterms:modified>
</cp:coreProperties>
</file>