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36"/>
  </p:notesMasterIdLst>
  <p:handoutMasterIdLst>
    <p:handoutMasterId r:id="rId37"/>
  </p:handoutMasterIdLst>
  <p:sldIdLst>
    <p:sldId id="256" r:id="rId2"/>
    <p:sldId id="471" r:id="rId3"/>
    <p:sldId id="499" r:id="rId4"/>
    <p:sldId id="472" r:id="rId5"/>
    <p:sldId id="474" r:id="rId6"/>
    <p:sldId id="532" r:id="rId7"/>
    <p:sldId id="520" r:id="rId8"/>
    <p:sldId id="486" r:id="rId9"/>
    <p:sldId id="398" r:id="rId10"/>
    <p:sldId id="412" r:id="rId11"/>
    <p:sldId id="452" r:id="rId12"/>
    <p:sldId id="490" r:id="rId13"/>
    <p:sldId id="399" r:id="rId14"/>
    <p:sldId id="450" r:id="rId15"/>
    <p:sldId id="456" r:id="rId16"/>
    <p:sldId id="457" r:id="rId17"/>
    <p:sldId id="497" r:id="rId18"/>
    <p:sldId id="512" r:id="rId19"/>
    <p:sldId id="511" r:id="rId20"/>
    <p:sldId id="527" r:id="rId21"/>
    <p:sldId id="514" r:id="rId22"/>
    <p:sldId id="500" r:id="rId23"/>
    <p:sldId id="517" r:id="rId24"/>
    <p:sldId id="531" r:id="rId25"/>
    <p:sldId id="502" r:id="rId26"/>
    <p:sldId id="501" r:id="rId27"/>
    <p:sldId id="488" r:id="rId28"/>
    <p:sldId id="528" r:id="rId29"/>
    <p:sldId id="503" r:id="rId30"/>
    <p:sldId id="504" r:id="rId31"/>
    <p:sldId id="417" r:id="rId32"/>
    <p:sldId id="506" r:id="rId33"/>
    <p:sldId id="507" r:id="rId34"/>
    <p:sldId id="293" r:id="rId35"/>
  </p:sldIdLst>
  <p:sldSz cx="9144000" cy="6858000" type="screen4x3"/>
  <p:notesSz cx="68580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ris" initials="BRG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BEF"/>
    <a:srgbClr val="0070C0"/>
    <a:srgbClr val="13343D"/>
    <a:srgbClr val="48A9C4"/>
    <a:srgbClr val="FFE5A3"/>
    <a:srgbClr val="FFD7C5"/>
    <a:srgbClr val="FFC5AB"/>
    <a:srgbClr val="285398"/>
    <a:srgbClr val="5DFDDB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8319" autoAdjust="0"/>
  </p:normalViewPr>
  <p:slideViewPr>
    <p:cSldViewPr>
      <p:cViewPr varScale="1">
        <p:scale>
          <a:sx n="60" d="100"/>
          <a:sy n="60" d="100"/>
        </p:scale>
        <p:origin x="-14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90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17715027000936"/>
          <c:y val="3.8767341906265296E-2"/>
          <c:w val="0.83415618306332395"/>
          <c:h val="0.78294153754974172"/>
        </c:manualLayout>
      </c:layout>
      <c:lineChart>
        <c:grouping val="standard"/>
        <c:varyColors val="0"/>
        <c:ser>
          <c:idx val="0"/>
          <c:order val="0"/>
          <c:tx>
            <c:strRef>
              <c:f>'1K'!$M$185</c:f>
              <c:strCache>
                <c:ptCount val="1"/>
                <c:pt idx="0">
                  <c:v>MECS</c:v>
                </c:pt>
              </c:strCache>
            </c:strRef>
          </c:tx>
          <c:spPr>
            <a:ln w="41275"/>
          </c:spPr>
          <c:marker>
            <c:symbol val="diamond"/>
            <c:size val="11"/>
          </c:marker>
          <c:val>
            <c:numRef>
              <c:f>'1K'!$N$130:$AO$130</c:f>
              <c:numCache>
                <c:formatCode>0.0</c:formatCode>
                <c:ptCount val="28"/>
                <c:pt idx="0">
                  <c:v>20.909050000000001</c:v>
                </c:pt>
                <c:pt idx="1">
                  <c:v>21.042110000000001</c:v>
                </c:pt>
                <c:pt idx="2">
                  <c:v>21.230650000000001</c:v>
                </c:pt>
                <c:pt idx="3">
                  <c:v>21.407039999999999</c:v>
                </c:pt>
                <c:pt idx="4">
                  <c:v>21.613420000000001</c:v>
                </c:pt>
                <c:pt idx="5">
                  <c:v>21.84158</c:v>
                </c:pt>
                <c:pt idx="6">
                  <c:v>22.082059999999998</c:v>
                </c:pt>
                <c:pt idx="7">
                  <c:v>22.332049999999999</c:v>
                </c:pt>
                <c:pt idx="8">
                  <c:v>22.616890000000001</c:v>
                </c:pt>
                <c:pt idx="9">
                  <c:v>22.96998</c:v>
                </c:pt>
                <c:pt idx="10">
                  <c:v>23.307099999999998</c:v>
                </c:pt>
                <c:pt idx="11">
                  <c:v>23.735600000000002</c:v>
                </c:pt>
                <c:pt idx="12">
                  <c:v>24.177779999999998</c:v>
                </c:pt>
                <c:pt idx="13">
                  <c:v>24.741440000000001</c:v>
                </c:pt>
                <c:pt idx="14">
                  <c:v>25.32602</c:v>
                </c:pt>
                <c:pt idx="15">
                  <c:v>26.044899999999998</c:v>
                </c:pt>
                <c:pt idx="16">
                  <c:v>26.94023</c:v>
                </c:pt>
                <c:pt idx="17">
                  <c:v>27.92661</c:v>
                </c:pt>
                <c:pt idx="18">
                  <c:v>29.17276</c:v>
                </c:pt>
                <c:pt idx="19">
                  <c:v>30.64462</c:v>
                </c:pt>
                <c:pt idx="20">
                  <c:v>32.86795</c:v>
                </c:pt>
                <c:pt idx="21">
                  <c:v>35.689320000000002</c:v>
                </c:pt>
                <c:pt idx="22">
                  <c:v>40.396329999999999</c:v>
                </c:pt>
                <c:pt idx="23">
                  <c:v>49.29157</c:v>
                </c:pt>
                <c:pt idx="24">
                  <c:v>69.303830000000005</c:v>
                </c:pt>
                <c:pt idx="25">
                  <c:v>176.2594</c:v>
                </c:pt>
                <c:pt idx="26">
                  <c:v>450.66647</c:v>
                </c:pt>
                <c:pt idx="27">
                  <c:v>853.30669999999998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'1K'!$M$188</c:f>
              <c:strCache>
                <c:ptCount val="1"/>
                <c:pt idx="0">
                  <c:v>MECS EB</c:v>
                </c:pt>
              </c:strCache>
            </c:strRef>
          </c:tx>
          <c:spPr>
            <a:ln w="444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c:spPr>
          <c:marker>
            <c:symbol val="circle"/>
            <c:size val="7"/>
            <c:spPr>
              <a:noFill/>
              <a:ln w="3175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val>
            <c:numRef>
              <c:f>'1K'!$N$177:$AO$177</c:f>
              <c:numCache>
                <c:formatCode>0.0</c:formatCode>
                <c:ptCount val="28"/>
                <c:pt idx="0">
                  <c:v>20.429690000000001</c:v>
                </c:pt>
                <c:pt idx="1">
                  <c:v>20.585650000000001</c:v>
                </c:pt>
                <c:pt idx="2">
                  <c:v>20.79879</c:v>
                </c:pt>
                <c:pt idx="3">
                  <c:v>20.997530000000001</c:v>
                </c:pt>
                <c:pt idx="4">
                  <c:v>21.233070000000001</c:v>
                </c:pt>
                <c:pt idx="5">
                  <c:v>21.48949</c:v>
                </c:pt>
                <c:pt idx="6">
                  <c:v>21.765799999999999</c:v>
                </c:pt>
                <c:pt idx="7">
                  <c:v>22.056159999999998</c:v>
                </c:pt>
                <c:pt idx="8">
                  <c:v>22.39733</c:v>
                </c:pt>
                <c:pt idx="9">
                  <c:v>22.841100000000001</c:v>
                </c:pt>
                <c:pt idx="10">
                  <c:v>23.30369</c:v>
                </c:pt>
                <c:pt idx="11">
                  <c:v>23.911819999999999</c:v>
                </c:pt>
                <c:pt idx="12">
                  <c:v>24.688490000000002</c:v>
                </c:pt>
                <c:pt idx="13">
                  <c:v>26.131599999999999</c:v>
                </c:pt>
                <c:pt idx="14">
                  <c:v>27.823689999999999</c:v>
                </c:pt>
                <c:pt idx="15">
                  <c:v>32.152929999999998</c:v>
                </c:pt>
                <c:pt idx="16">
                  <c:v>61.960070000000002</c:v>
                </c:pt>
                <c:pt idx="17">
                  <c:v>195.62938</c:v>
                </c:pt>
                <c:pt idx="18">
                  <c:v>429.18866000000003</c:v>
                </c:pt>
                <c:pt idx="19">
                  <c:v>797.35193000000004</c:v>
                </c:pt>
                <c:pt idx="20">
                  <c:v>1309.02124</c:v>
                </c:pt>
                <c:pt idx="21">
                  <c:v>1865.1743200000001</c:v>
                </c:pt>
                <c:pt idx="22">
                  <c:v>2422.9072299999998</c:v>
                </c:pt>
                <c:pt idx="23">
                  <c:v>3011.4829100000002</c:v>
                </c:pt>
                <c:pt idx="24">
                  <c:v>3621.1657700000001</c:v>
                </c:pt>
                <c:pt idx="25">
                  <c:v>4213.2045900000003</c:v>
                </c:pt>
                <c:pt idx="26">
                  <c:v>4794.7319299999999</c:v>
                </c:pt>
                <c:pt idx="27">
                  <c:v>5389.2377900000001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36032"/>
        <c:axId val="96550208"/>
      </c:lineChart>
      <c:catAx>
        <c:axId val="3543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Load (%)</a:t>
                </a:r>
              </a:p>
            </c:rich>
          </c:tx>
          <c:layout>
            <c:manualLayout>
              <c:xMode val="edge"/>
              <c:yMode val="edge"/>
              <c:x val="0.50715554952182706"/>
              <c:y val="0.94268543197770349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96550208"/>
        <c:crosses val="autoZero"/>
        <c:auto val="1"/>
        <c:lblAlgn val="ctr"/>
        <c:lblOffset val="100"/>
        <c:tickLblSkip val="3"/>
        <c:noMultiLvlLbl val="0"/>
      </c:catAx>
      <c:valAx>
        <c:axId val="96550208"/>
        <c:scaling>
          <c:orientation val="minMax"/>
          <c:max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Average packet latency (cycles)</a:t>
                </a:r>
              </a:p>
            </c:rich>
          </c:tx>
          <c:layout>
            <c:manualLayout>
              <c:xMode val="edge"/>
              <c:yMode val="edge"/>
              <c:x val="5.7471264367816091E-3"/>
              <c:y val="7.246020658707984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3543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014134009110929"/>
          <c:y val="6.3509017018034034E-2"/>
          <c:w val="0.28869445198660515"/>
          <c:h val="0.21095017356701382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8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17715027000936"/>
          <c:y val="3.8767341906265296E-2"/>
          <c:w val="0.83415618306332395"/>
          <c:h val="0.78294153754974172"/>
        </c:manualLayout>
      </c:layout>
      <c:lineChart>
        <c:grouping val="standard"/>
        <c:varyColors val="0"/>
        <c:ser>
          <c:idx val="0"/>
          <c:order val="0"/>
          <c:tx>
            <c:strRef>
              <c:f>'1K'!$M$185</c:f>
              <c:strCache>
                <c:ptCount val="1"/>
                <c:pt idx="0">
                  <c:v>MECS</c:v>
                </c:pt>
              </c:strCache>
            </c:strRef>
          </c:tx>
          <c:spPr>
            <a:ln w="41275"/>
          </c:spPr>
          <c:marker>
            <c:symbol val="diamond"/>
            <c:size val="11"/>
          </c:marker>
          <c:val>
            <c:numRef>
              <c:f>'1K'!$N$130:$AO$130</c:f>
              <c:numCache>
                <c:formatCode>0.0</c:formatCode>
                <c:ptCount val="28"/>
                <c:pt idx="0">
                  <c:v>20.909050000000001</c:v>
                </c:pt>
                <c:pt idx="1">
                  <c:v>21.042110000000001</c:v>
                </c:pt>
                <c:pt idx="2">
                  <c:v>21.230650000000001</c:v>
                </c:pt>
                <c:pt idx="3">
                  <c:v>21.407039999999999</c:v>
                </c:pt>
                <c:pt idx="4">
                  <c:v>21.613420000000001</c:v>
                </c:pt>
                <c:pt idx="5">
                  <c:v>21.84158</c:v>
                </c:pt>
                <c:pt idx="6">
                  <c:v>22.082059999999998</c:v>
                </c:pt>
                <c:pt idx="7">
                  <c:v>22.332049999999999</c:v>
                </c:pt>
                <c:pt idx="8">
                  <c:v>22.616890000000001</c:v>
                </c:pt>
                <c:pt idx="9">
                  <c:v>22.96998</c:v>
                </c:pt>
                <c:pt idx="10">
                  <c:v>23.307099999999998</c:v>
                </c:pt>
                <c:pt idx="11">
                  <c:v>23.735600000000002</c:v>
                </c:pt>
                <c:pt idx="12">
                  <c:v>24.177779999999998</c:v>
                </c:pt>
                <c:pt idx="13">
                  <c:v>24.741440000000001</c:v>
                </c:pt>
                <c:pt idx="14">
                  <c:v>25.32602</c:v>
                </c:pt>
                <c:pt idx="15">
                  <c:v>26.044899999999998</c:v>
                </c:pt>
                <c:pt idx="16">
                  <c:v>26.94023</c:v>
                </c:pt>
                <c:pt idx="17">
                  <c:v>27.92661</c:v>
                </c:pt>
                <c:pt idx="18">
                  <c:v>29.17276</c:v>
                </c:pt>
                <c:pt idx="19">
                  <c:v>30.64462</c:v>
                </c:pt>
                <c:pt idx="20">
                  <c:v>32.86795</c:v>
                </c:pt>
                <c:pt idx="21">
                  <c:v>35.689320000000002</c:v>
                </c:pt>
                <c:pt idx="22">
                  <c:v>40.396329999999999</c:v>
                </c:pt>
                <c:pt idx="23">
                  <c:v>49.29157</c:v>
                </c:pt>
                <c:pt idx="24">
                  <c:v>69.303830000000005</c:v>
                </c:pt>
                <c:pt idx="25">
                  <c:v>176.2594</c:v>
                </c:pt>
                <c:pt idx="26">
                  <c:v>450.66647</c:v>
                </c:pt>
                <c:pt idx="27">
                  <c:v>853.30669999999998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'1K'!$M$188</c:f>
              <c:strCache>
                <c:ptCount val="1"/>
                <c:pt idx="0">
                  <c:v>MECS EB</c:v>
                </c:pt>
              </c:strCache>
            </c:strRef>
          </c:tx>
          <c:spPr>
            <a:ln w="444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c:spPr>
          <c:marker>
            <c:symbol val="circle"/>
            <c:size val="7"/>
            <c:spPr>
              <a:noFill/>
              <a:ln w="3175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val>
            <c:numRef>
              <c:f>'1K'!$N$177:$AO$177</c:f>
              <c:numCache>
                <c:formatCode>0.0</c:formatCode>
                <c:ptCount val="28"/>
                <c:pt idx="0">
                  <c:v>20.429690000000001</c:v>
                </c:pt>
                <c:pt idx="1">
                  <c:v>20.585650000000001</c:v>
                </c:pt>
                <c:pt idx="2">
                  <c:v>20.79879</c:v>
                </c:pt>
                <c:pt idx="3">
                  <c:v>20.997530000000001</c:v>
                </c:pt>
                <c:pt idx="4">
                  <c:v>21.233070000000001</c:v>
                </c:pt>
                <c:pt idx="5">
                  <c:v>21.48949</c:v>
                </c:pt>
                <c:pt idx="6">
                  <c:v>21.765799999999999</c:v>
                </c:pt>
                <c:pt idx="7">
                  <c:v>22.056159999999998</c:v>
                </c:pt>
                <c:pt idx="8">
                  <c:v>22.39733</c:v>
                </c:pt>
                <c:pt idx="9">
                  <c:v>22.841100000000001</c:v>
                </c:pt>
                <c:pt idx="10">
                  <c:v>23.30369</c:v>
                </c:pt>
                <c:pt idx="11">
                  <c:v>23.911819999999999</c:v>
                </c:pt>
                <c:pt idx="12">
                  <c:v>24.688490000000002</c:v>
                </c:pt>
                <c:pt idx="13">
                  <c:v>26.131599999999999</c:v>
                </c:pt>
                <c:pt idx="14">
                  <c:v>27.823689999999999</c:v>
                </c:pt>
                <c:pt idx="15">
                  <c:v>32.152929999999998</c:v>
                </c:pt>
                <c:pt idx="16">
                  <c:v>61.960070000000002</c:v>
                </c:pt>
                <c:pt idx="17">
                  <c:v>195.62938</c:v>
                </c:pt>
                <c:pt idx="18">
                  <c:v>429.18866000000003</c:v>
                </c:pt>
                <c:pt idx="19">
                  <c:v>797.35193000000004</c:v>
                </c:pt>
                <c:pt idx="20">
                  <c:v>1309.02124</c:v>
                </c:pt>
                <c:pt idx="21">
                  <c:v>1865.1743200000001</c:v>
                </c:pt>
                <c:pt idx="22">
                  <c:v>2422.9072299999998</c:v>
                </c:pt>
                <c:pt idx="23">
                  <c:v>3011.4829100000002</c:v>
                </c:pt>
                <c:pt idx="24">
                  <c:v>3621.1657700000001</c:v>
                </c:pt>
                <c:pt idx="25">
                  <c:v>4213.2045900000003</c:v>
                </c:pt>
                <c:pt idx="26">
                  <c:v>4794.7319299999999</c:v>
                </c:pt>
                <c:pt idx="27">
                  <c:v>5389.2377900000001</c:v>
                </c:pt>
              </c:numCache>
            </c:numRef>
          </c:val>
          <c:smooth val="0"/>
        </c:ser>
        <c:ser>
          <c:idx val="2"/>
          <c:order val="2"/>
          <c:tx>
            <c:v>MECS hybrid</c:v>
          </c:tx>
          <c:spPr>
            <a:ln w="41275">
              <a:solidFill>
                <a:srgbClr val="0070C0"/>
              </a:solidFill>
            </a:ln>
          </c:spPr>
          <c:marker>
            <c:symbol val="x"/>
            <c:size val="10"/>
            <c:spPr>
              <a:ln w="31750">
                <a:solidFill>
                  <a:srgbClr val="0070C0"/>
                </a:solidFill>
              </a:ln>
            </c:spPr>
          </c:marker>
          <c:val>
            <c:numRef>
              <c:f>'1K'!$N$148:$AO$148</c:f>
              <c:numCache>
                <c:formatCode>0.0</c:formatCode>
                <c:ptCount val="28"/>
                <c:pt idx="0">
                  <c:v>19.923929999999999</c:v>
                </c:pt>
                <c:pt idx="1">
                  <c:v>20.069410000000001</c:v>
                </c:pt>
                <c:pt idx="2">
                  <c:v>20.26736</c:v>
                </c:pt>
                <c:pt idx="3">
                  <c:v>20.449729999999999</c:v>
                </c:pt>
                <c:pt idx="4">
                  <c:v>20.658249999999999</c:v>
                </c:pt>
                <c:pt idx="5">
                  <c:v>20.889299999999999</c:v>
                </c:pt>
                <c:pt idx="6">
                  <c:v>21.12753</c:v>
                </c:pt>
                <c:pt idx="7">
                  <c:v>21.36843</c:v>
                </c:pt>
                <c:pt idx="8">
                  <c:v>21.646380000000001</c:v>
                </c:pt>
                <c:pt idx="9">
                  <c:v>21.98415</c:v>
                </c:pt>
                <c:pt idx="10">
                  <c:v>22.30311</c:v>
                </c:pt>
                <c:pt idx="11">
                  <c:v>22.699339999999999</c:v>
                </c:pt>
                <c:pt idx="12">
                  <c:v>23.098549999999999</c:v>
                </c:pt>
                <c:pt idx="13">
                  <c:v>23.604559999999999</c:v>
                </c:pt>
                <c:pt idx="14">
                  <c:v>24.133289999999999</c:v>
                </c:pt>
                <c:pt idx="15">
                  <c:v>24.764150000000001</c:v>
                </c:pt>
                <c:pt idx="16">
                  <c:v>25.52636</c:v>
                </c:pt>
                <c:pt idx="17">
                  <c:v>26.42079</c:v>
                </c:pt>
                <c:pt idx="18">
                  <c:v>27.471250000000001</c:v>
                </c:pt>
                <c:pt idx="19">
                  <c:v>28.856539999999999</c:v>
                </c:pt>
                <c:pt idx="20">
                  <c:v>31.43027</c:v>
                </c:pt>
                <c:pt idx="21">
                  <c:v>36.225029999999997</c:v>
                </c:pt>
                <c:pt idx="22">
                  <c:v>89.630690000000001</c:v>
                </c:pt>
                <c:pt idx="23">
                  <c:v>304.59885000000003</c:v>
                </c:pt>
                <c:pt idx="24">
                  <c:v>665.31232</c:v>
                </c:pt>
                <c:pt idx="25">
                  <c:v>1117.71973</c:v>
                </c:pt>
                <c:pt idx="26">
                  <c:v>1711.02502</c:v>
                </c:pt>
                <c:pt idx="27">
                  <c:v>2148.1374500000002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21856"/>
        <c:axId val="96588864"/>
      </c:lineChart>
      <c:catAx>
        <c:axId val="137721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Load (%)</a:t>
                </a:r>
              </a:p>
            </c:rich>
          </c:tx>
          <c:layout>
            <c:manualLayout>
              <c:xMode val="edge"/>
              <c:yMode val="edge"/>
              <c:x val="0.50715554952182706"/>
              <c:y val="0.94268543197770349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96588864"/>
        <c:crosses val="autoZero"/>
        <c:auto val="1"/>
        <c:lblAlgn val="ctr"/>
        <c:lblOffset val="100"/>
        <c:tickLblSkip val="3"/>
        <c:noMultiLvlLbl val="0"/>
      </c:catAx>
      <c:valAx>
        <c:axId val="96588864"/>
        <c:scaling>
          <c:orientation val="minMax"/>
          <c:max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Average packet latency (cycles)</a:t>
                </a:r>
              </a:p>
            </c:rich>
          </c:tx>
          <c:layout>
            <c:manualLayout>
              <c:xMode val="edge"/>
              <c:yMode val="edge"/>
              <c:x val="5.7471264367816091E-3"/>
              <c:y val="7.246020658707984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3772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014134009110929"/>
          <c:y val="6.3509017018034034E-2"/>
          <c:w val="0.28869445198660515"/>
          <c:h val="0.27546630259927185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8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34969543996794"/>
          <c:y val="4.6331461795757312E-2"/>
          <c:w val="0.85484878505652484"/>
          <c:h val="0.822616281571361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Area!$B$165</c:f>
              <c:strCache>
                <c:ptCount val="1"/>
                <c:pt idx="0">
                  <c:v>Links</c:v>
                </c:pt>
              </c:strCache>
            </c:strRef>
          </c:tx>
          <c:invertIfNegative val="0"/>
          <c:cat>
            <c:strRef>
              <c:f>Area!$A$168:$A$171</c:f>
              <c:strCache>
                <c:ptCount val="4"/>
                <c:pt idx="0">
                  <c:v>MECS+PVC</c:v>
                </c:pt>
                <c:pt idx="1">
                  <c:v>MECS+TAQ</c:v>
                </c:pt>
                <c:pt idx="2">
                  <c:v>MECS+ TAQ+EB</c:v>
                </c:pt>
                <c:pt idx="3">
                  <c:v>K-MECS</c:v>
                </c:pt>
              </c:strCache>
            </c:strRef>
          </c:cat>
          <c:val>
            <c:numRef>
              <c:f>Area!$B$168:$B$171</c:f>
              <c:numCache>
                <c:formatCode>0.0</c:formatCode>
                <c:ptCount val="4"/>
                <c:pt idx="0">
                  <c:v>3.4101657599999999</c:v>
                </c:pt>
                <c:pt idx="1">
                  <c:v>3.4101657599999999</c:v>
                </c:pt>
                <c:pt idx="2">
                  <c:v>4.8488294399999994</c:v>
                </c:pt>
                <c:pt idx="3">
                  <c:v>3.4101657599999999</c:v>
                </c:pt>
              </c:numCache>
            </c:numRef>
          </c:val>
        </c:ser>
        <c:ser>
          <c:idx val="1"/>
          <c:order val="1"/>
          <c:tx>
            <c:strRef>
              <c:f>Area!$C$165</c:f>
              <c:strCache>
                <c:ptCount val="1"/>
                <c:pt idx="0">
                  <c:v>Link EBs</c:v>
                </c:pt>
              </c:strCache>
            </c:strRef>
          </c:tx>
          <c:invertIfNegative val="0"/>
          <c:cat>
            <c:strRef>
              <c:f>Area!$A$168:$A$171</c:f>
              <c:strCache>
                <c:ptCount val="4"/>
                <c:pt idx="0">
                  <c:v>MECS+PVC</c:v>
                </c:pt>
                <c:pt idx="1">
                  <c:v>MECS+TAQ</c:v>
                </c:pt>
                <c:pt idx="2">
                  <c:v>MECS+ TAQ+EB</c:v>
                </c:pt>
                <c:pt idx="3">
                  <c:v>K-MECS</c:v>
                </c:pt>
              </c:strCache>
            </c:strRef>
          </c:cat>
          <c:val>
            <c:numRef>
              <c:f>Area!$C$168:$C$171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0.00">
                  <c:v>0.8223207764661582</c:v>
                </c:pt>
                <c:pt idx="3" formatCode="0.00">
                  <c:v>0.52628529693834136</c:v>
                </c:pt>
              </c:numCache>
            </c:numRef>
          </c:val>
        </c:ser>
        <c:ser>
          <c:idx val="2"/>
          <c:order val="2"/>
          <c:tx>
            <c:strRef>
              <c:f>Area!$D$165</c:f>
              <c:strCache>
                <c:ptCount val="1"/>
                <c:pt idx="0">
                  <c:v>Routers</c:v>
                </c:pt>
              </c:strCache>
            </c:strRef>
          </c:tx>
          <c:invertIfNegative val="0"/>
          <c:cat>
            <c:strRef>
              <c:f>Area!$A$168:$A$171</c:f>
              <c:strCache>
                <c:ptCount val="4"/>
                <c:pt idx="0">
                  <c:v>MECS+PVC</c:v>
                </c:pt>
                <c:pt idx="1">
                  <c:v>MECS+TAQ</c:v>
                </c:pt>
                <c:pt idx="2">
                  <c:v>MECS+ TAQ+EB</c:v>
                </c:pt>
                <c:pt idx="3">
                  <c:v>K-MECS</c:v>
                </c:pt>
              </c:strCache>
            </c:strRef>
          </c:cat>
          <c:val>
            <c:numRef>
              <c:f>Area!$D$168:$D$171</c:f>
              <c:numCache>
                <c:formatCode>0.0</c:formatCode>
                <c:ptCount val="4"/>
                <c:pt idx="0">
                  <c:v>26.472881919999999</c:v>
                </c:pt>
                <c:pt idx="1">
                  <c:v>15.04975872</c:v>
                </c:pt>
                <c:pt idx="2">
                  <c:v>5.9395589458646327</c:v>
                </c:pt>
                <c:pt idx="3">
                  <c:v>5.90814912</c:v>
                </c:pt>
              </c:numCache>
            </c:numRef>
          </c:val>
        </c:ser>
        <c:ser>
          <c:idx val="3"/>
          <c:order val="3"/>
          <c:tx>
            <c:strRef>
              <c:f>Area!$E$165</c:f>
              <c:strCache>
                <c:ptCount val="1"/>
                <c:pt idx="0">
                  <c:v>SR Routers</c:v>
                </c:pt>
              </c:strCache>
            </c:strRef>
          </c:tx>
          <c:invertIfNegative val="0"/>
          <c:cat>
            <c:strRef>
              <c:f>Area!$A$168:$A$171</c:f>
              <c:strCache>
                <c:ptCount val="4"/>
                <c:pt idx="0">
                  <c:v>MECS+PVC</c:v>
                </c:pt>
                <c:pt idx="1">
                  <c:v>MECS+TAQ</c:v>
                </c:pt>
                <c:pt idx="2">
                  <c:v>MECS+ TAQ+EB</c:v>
                </c:pt>
                <c:pt idx="3">
                  <c:v>K-MECS</c:v>
                </c:pt>
              </c:strCache>
            </c:strRef>
          </c:cat>
          <c:val>
            <c:numRef>
              <c:f>Area!$E$168:$E$171</c:f>
              <c:numCache>
                <c:formatCode>0.0</c:formatCode>
                <c:ptCount val="4"/>
                <c:pt idx="0" formatCode="General">
                  <c:v>0</c:v>
                </c:pt>
                <c:pt idx="1">
                  <c:v>6.6182204799999997</c:v>
                </c:pt>
                <c:pt idx="2">
                  <c:v>6.6182204799999997</c:v>
                </c:pt>
                <c:pt idx="3">
                  <c:v>6.6182204799999997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941504"/>
        <c:axId val="45810240"/>
      </c:barChart>
      <c:catAx>
        <c:axId val="137941504"/>
        <c:scaling>
          <c:orientation val="minMax"/>
        </c:scaling>
        <c:delete val="0"/>
        <c:axPos val="b"/>
        <c:majorTickMark val="out"/>
        <c:minorTickMark val="none"/>
        <c:tickLblPos val="nextTo"/>
        <c:crossAx val="45810240"/>
        <c:crosses val="autoZero"/>
        <c:auto val="1"/>
        <c:lblAlgn val="ctr"/>
        <c:lblOffset val="100"/>
        <c:noMultiLvlLbl val="0"/>
      </c:catAx>
      <c:valAx>
        <c:axId val="45810240"/>
        <c:scaling>
          <c:orientation val="minMax"/>
          <c:max val="3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Area (mm2)</a:t>
                </a:r>
              </a:p>
            </c:rich>
          </c:tx>
          <c:layout>
            <c:manualLayout>
              <c:xMode val="edge"/>
              <c:yMode val="edge"/>
              <c:x val="5.8536725561234059E-4"/>
              <c:y val="0.2531255508826714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37941504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82024525825781225"/>
          <c:y val="1.8864076416677429E-2"/>
          <c:w val="0.16987049967810627"/>
          <c:h val="0.30333548470375632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08743159653175"/>
          <c:y val="3.0354657931538086E-2"/>
          <c:w val="0.84952574586160878"/>
          <c:h val="0.871078922713400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Presentation!$B$7</c:f>
              <c:strCache>
                <c:ptCount val="1"/>
                <c:pt idx="0">
                  <c:v>Links</c:v>
                </c:pt>
              </c:strCache>
            </c:strRef>
          </c:tx>
          <c:invertIfNegative val="0"/>
          <c:cat>
            <c:strRef>
              <c:f>Presentation!$A$8:$A$11</c:f>
              <c:strCache>
                <c:ptCount val="4"/>
                <c:pt idx="0">
                  <c:v>MECS+PVC</c:v>
                </c:pt>
                <c:pt idx="1">
                  <c:v>MECS+TAQ</c:v>
                </c:pt>
                <c:pt idx="2">
                  <c:v>MECS+EB+TAQ</c:v>
                </c:pt>
                <c:pt idx="3">
                  <c:v>K-MECS</c:v>
                </c:pt>
              </c:strCache>
            </c:strRef>
          </c:cat>
          <c:val>
            <c:numRef>
              <c:f>Presentation!$B$8:$B$11</c:f>
              <c:numCache>
                <c:formatCode>0.0</c:formatCode>
                <c:ptCount val="4"/>
                <c:pt idx="0">
                  <c:v>39.439166666666651</c:v>
                </c:pt>
                <c:pt idx="1">
                  <c:v>39.439166666666651</c:v>
                </c:pt>
                <c:pt idx="2">
                  <c:v>39.439166666666651</c:v>
                </c:pt>
                <c:pt idx="3">
                  <c:v>39.439166666666651</c:v>
                </c:pt>
              </c:numCache>
            </c:numRef>
          </c:val>
        </c:ser>
        <c:ser>
          <c:idx val="1"/>
          <c:order val="1"/>
          <c:tx>
            <c:strRef>
              <c:f>Presentation!$C$7</c:f>
              <c:strCache>
                <c:ptCount val="1"/>
                <c:pt idx="0">
                  <c:v>Link EBs</c:v>
                </c:pt>
              </c:strCache>
            </c:strRef>
          </c:tx>
          <c:invertIfNegative val="0"/>
          <c:cat>
            <c:strRef>
              <c:f>Presentation!$A$8:$A$11</c:f>
              <c:strCache>
                <c:ptCount val="4"/>
                <c:pt idx="0">
                  <c:v>MECS+PVC</c:v>
                </c:pt>
                <c:pt idx="1">
                  <c:v>MECS+TAQ</c:v>
                </c:pt>
                <c:pt idx="2">
                  <c:v>MECS+EB+TAQ</c:v>
                </c:pt>
                <c:pt idx="3">
                  <c:v>K-MECS</c:v>
                </c:pt>
              </c:strCache>
            </c:strRef>
          </c:cat>
          <c:val>
            <c:numRef>
              <c:f>Presentation!$C$8:$C$11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0.00">
                  <c:v>2.310248711958494</c:v>
                </c:pt>
                <c:pt idx="3" formatCode="0.00">
                  <c:v>2.310248711958494</c:v>
                </c:pt>
              </c:numCache>
            </c:numRef>
          </c:val>
        </c:ser>
        <c:ser>
          <c:idx val="2"/>
          <c:order val="2"/>
          <c:tx>
            <c:strRef>
              <c:f>Presentation!$D$7</c:f>
              <c:strCache>
                <c:ptCount val="1"/>
                <c:pt idx="0">
                  <c:v>Routers</c:v>
                </c:pt>
              </c:strCache>
            </c:strRef>
          </c:tx>
          <c:invertIfNegative val="0"/>
          <c:cat>
            <c:strRef>
              <c:f>Presentation!$A$8:$A$11</c:f>
              <c:strCache>
                <c:ptCount val="4"/>
                <c:pt idx="0">
                  <c:v>MECS+PVC</c:v>
                </c:pt>
                <c:pt idx="1">
                  <c:v>MECS+TAQ</c:v>
                </c:pt>
                <c:pt idx="2">
                  <c:v>MECS+EB+TAQ</c:v>
                </c:pt>
                <c:pt idx="3">
                  <c:v>K-MECS</c:v>
                </c:pt>
              </c:strCache>
            </c:strRef>
          </c:cat>
          <c:val>
            <c:numRef>
              <c:f>Presentation!$D$8:$D$11</c:f>
              <c:numCache>
                <c:formatCode>0.0</c:formatCode>
                <c:ptCount val="4"/>
                <c:pt idx="0">
                  <c:v>40.765102793756952</c:v>
                </c:pt>
                <c:pt idx="1">
                  <c:v>26.525529339951746</c:v>
                </c:pt>
                <c:pt idx="2">
                  <c:v>6.1588750853591474</c:v>
                </c:pt>
                <c:pt idx="3">
                  <c:v>9.3177935404814995</c:v>
                </c:pt>
              </c:numCache>
            </c:numRef>
          </c:val>
        </c:ser>
        <c:ser>
          <c:idx val="3"/>
          <c:order val="3"/>
          <c:tx>
            <c:strRef>
              <c:f>Presentation!$E$7</c:f>
              <c:strCache>
                <c:ptCount val="1"/>
                <c:pt idx="0">
                  <c:v>SR Routers</c:v>
                </c:pt>
              </c:strCache>
            </c:strRef>
          </c:tx>
          <c:invertIfNegative val="0"/>
          <c:cat>
            <c:strRef>
              <c:f>Presentation!$A$8:$A$11</c:f>
              <c:strCache>
                <c:ptCount val="4"/>
                <c:pt idx="0">
                  <c:v>MECS+PVC</c:v>
                </c:pt>
                <c:pt idx="1">
                  <c:v>MECS+TAQ</c:v>
                </c:pt>
                <c:pt idx="2">
                  <c:v>MECS+EB+TAQ</c:v>
                </c:pt>
                <c:pt idx="3">
                  <c:v>K-MECS</c:v>
                </c:pt>
              </c:strCache>
            </c:strRef>
          </c:cat>
          <c:val>
            <c:numRef>
              <c:f>Presentation!$E$8:$E$11</c:f>
              <c:numCache>
                <c:formatCode>0.0</c:formatCode>
                <c:ptCount val="4"/>
                <c:pt idx="0" formatCode="General">
                  <c:v>0</c:v>
                </c:pt>
                <c:pt idx="1">
                  <c:v>6.2175388684039365</c:v>
                </c:pt>
                <c:pt idx="2">
                  <c:v>6.2175388684039365</c:v>
                </c:pt>
                <c:pt idx="3">
                  <c:v>6.2175388684039365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961216"/>
        <c:axId val="45812544"/>
      </c:barChart>
      <c:catAx>
        <c:axId val="141961216"/>
        <c:scaling>
          <c:orientation val="minMax"/>
        </c:scaling>
        <c:delete val="0"/>
        <c:axPos val="b"/>
        <c:majorTickMark val="out"/>
        <c:minorTickMark val="none"/>
        <c:tickLblPos val="nextTo"/>
        <c:crossAx val="45812544"/>
        <c:crosses val="autoZero"/>
        <c:auto val="1"/>
        <c:lblAlgn val="ctr"/>
        <c:lblOffset val="100"/>
        <c:noMultiLvlLbl val="0"/>
      </c:catAx>
      <c:valAx>
        <c:axId val="45812544"/>
        <c:scaling>
          <c:orientation val="minMax"/>
          <c:max val="9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Network energy/packet (pJ)</a:t>
                </a:r>
              </a:p>
            </c:rich>
          </c:tx>
          <c:layout>
            <c:manualLayout>
              <c:xMode val="edge"/>
              <c:yMode val="edge"/>
              <c:x val="1.3055240971435764E-3"/>
              <c:y val="0.1780716755877956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4196121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9128978498299263"/>
          <c:y val="1.835677282465676E-2"/>
          <c:w val="0.19769977082423021"/>
          <c:h val="0.29344830911884046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010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010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>
              <a:defRPr sz="1200"/>
            </a:lvl1pPr>
          </a:lstStyle>
          <a:p>
            <a:fld id="{CDBBB7F5-BEF1-468E-B3CF-2DFB9425EF9B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2971800" cy="461010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7590"/>
            <a:ext cx="2971800" cy="461010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r">
              <a:defRPr sz="1200"/>
            </a:lvl1pPr>
          </a:lstStyle>
          <a:p>
            <a:fld id="{041DAF13-3C96-4386-94D3-A2A8FA691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0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010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010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>
              <a:defRPr sz="1200"/>
            </a:lvl1pPr>
          </a:lstStyle>
          <a:p>
            <a:fld id="{291F541E-CE7B-433C-B8B6-931960B1DD36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2" tIns="46296" rIns="92592" bIns="462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9595"/>
            <a:ext cx="5486400" cy="4149090"/>
          </a:xfrm>
          <a:prstGeom prst="rect">
            <a:avLst/>
          </a:prstGeom>
        </p:spPr>
        <p:txBody>
          <a:bodyPr vert="horz" lIns="92592" tIns="46296" rIns="92592" bIns="462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2971800" cy="461010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57590"/>
            <a:ext cx="2971800" cy="461010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r">
              <a:defRPr sz="1200"/>
            </a:lvl1pPr>
          </a:lstStyle>
          <a:p>
            <a:fld id="{7A108CE1-5F54-402F-8D07-1B631BDC5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47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47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8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4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4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4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4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4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76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7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56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76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76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45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41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54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58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24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83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10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1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31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10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3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1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1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0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CE1-5F54-402F-8D07-1B631BDC5B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4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12/15/2009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97746AC-F541-4DBF-88ED-8F27BA708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/>
            <a:r>
              <a:rPr lang="en-US" smtClean="0"/>
              <a:t>12/15/2009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97746AC-F541-4DBF-88ED-8F27BA708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00"/>
            <a:ext cx="7086600" cy="1640542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Kilo-NOC: A Heterogeneous Network-on-Chip Architecture for Scalability and Service Guarantees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5562600"/>
            <a:ext cx="8896350" cy="9144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9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62520"/>
              </p:ext>
            </p:extLst>
          </p:nvPr>
        </p:nvGraphicFramePr>
        <p:xfrm>
          <a:off x="152400" y="5377180"/>
          <a:ext cx="889635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/>
                <a:gridCol w="3105150"/>
              </a:tblGrid>
              <a:tr h="87122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Boris Grot, Joel </a:t>
                      </a:r>
                      <a:r>
                        <a:rPr lang="en-US" sz="2200" b="0" dirty="0" err="1" smtClean="0"/>
                        <a:t>Hestness</a:t>
                      </a:r>
                      <a:r>
                        <a:rPr lang="en-US" sz="2200" b="0" dirty="0" smtClean="0"/>
                        <a:t>, Stephen W. </a:t>
                      </a:r>
                      <a:r>
                        <a:rPr lang="en-US" sz="2200" b="0" dirty="0" err="1" smtClean="0"/>
                        <a:t>Keckler</a:t>
                      </a:r>
                      <a:r>
                        <a:rPr lang="en-US" sz="500" b="0" dirty="0" smtClean="0"/>
                        <a:t> </a:t>
                      </a:r>
                      <a:r>
                        <a:rPr lang="en-US" sz="2200" b="0" baseline="30000" dirty="0" smtClean="0"/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/>
                        <a:t>The University of Texas at Austin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30000" dirty="0" smtClean="0"/>
                        <a:t>1</a:t>
                      </a:r>
                      <a:r>
                        <a:rPr lang="en-US" sz="1100" b="0" i="1" dirty="0" smtClean="0"/>
                        <a:t> </a:t>
                      </a:r>
                      <a:r>
                        <a:rPr lang="en-US" sz="2000" b="0" i="1" dirty="0" smtClean="0"/>
                        <a:t>NVIDIA Research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 err="1" smtClean="0"/>
                        <a:t>Onur</a:t>
                      </a:r>
                      <a:r>
                        <a:rPr lang="en-US" sz="2200" b="0" dirty="0" smtClean="0"/>
                        <a:t> </a:t>
                      </a:r>
                      <a:r>
                        <a:rPr lang="en-US" sz="2200" b="0" dirty="0" err="1" smtClean="0"/>
                        <a:t>Mutlu</a:t>
                      </a:r>
                      <a:endParaRPr lang="en-US" sz="2200" b="0" dirty="0" smtClean="0"/>
                    </a:p>
                    <a:p>
                      <a:pPr algn="r"/>
                      <a:r>
                        <a:rPr lang="en-US" sz="2000" b="0" i="1" dirty="0" smtClean="0"/>
                        <a:t>Carnegie</a:t>
                      </a:r>
                      <a:r>
                        <a:rPr lang="en-US" sz="2000" b="0" i="1" baseline="0" dirty="0" smtClean="0"/>
                        <a:t> Mellon University</a:t>
                      </a:r>
                      <a:endParaRPr lang="en-US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Conventional NOC QOS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0" y="1676400"/>
            <a:ext cx="3813048" cy="4407408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ontention scenarios:</a:t>
            </a:r>
          </a:p>
          <a:p>
            <a:pPr>
              <a:spcBef>
                <a:spcPts val="1200"/>
              </a:spcBef>
            </a:pPr>
            <a:r>
              <a:rPr lang="en-US" sz="2500" dirty="0" smtClean="0"/>
              <a:t>Shared resources </a:t>
            </a:r>
          </a:p>
          <a:p>
            <a:pPr lvl="1"/>
            <a:r>
              <a:rPr lang="en-US" dirty="0" smtClean="0"/>
              <a:t>memory access</a:t>
            </a:r>
          </a:p>
          <a:p>
            <a:pPr>
              <a:spcBef>
                <a:spcPts val="600"/>
              </a:spcBef>
            </a:pPr>
            <a:r>
              <a:rPr lang="en-US" sz="2500" dirty="0" smtClean="0"/>
              <a:t>Intra-VM traffic</a:t>
            </a:r>
          </a:p>
          <a:p>
            <a:pPr lvl="1"/>
            <a:r>
              <a:rPr lang="en-US" dirty="0" smtClean="0"/>
              <a:t>shared cache access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Inter-VM </a:t>
            </a:r>
            <a:r>
              <a:rPr lang="en-US" sz="2500" dirty="0" smtClean="0"/>
              <a:t>traffic</a:t>
            </a:r>
          </a:p>
          <a:p>
            <a:pPr lvl="1"/>
            <a:r>
              <a:rPr lang="en-US" dirty="0" smtClean="0"/>
              <a:t>VM page sharing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958082"/>
              </p:ext>
            </p:extLst>
          </p:nvPr>
        </p:nvGraphicFramePr>
        <p:xfrm>
          <a:off x="533400" y="1527175"/>
          <a:ext cx="4206875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3" name="Visio" r:id="rId4" imgW="2106087" imgH="2170619" progId="Visio.Drawing.11">
                  <p:embed/>
                </p:oleObj>
              </mc:Choice>
              <mc:Fallback>
                <p:oleObj name="Visio" r:id="rId4" imgW="2106087" imgH="2170619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7175"/>
                        <a:ext cx="4206875" cy="433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ent-Up Arrow 5"/>
          <p:cNvSpPr/>
          <p:nvPr/>
        </p:nvSpPr>
        <p:spPr>
          <a:xfrm flipV="1">
            <a:off x="990600" y="2133600"/>
            <a:ext cx="1215538" cy="1752600"/>
          </a:xfrm>
          <a:prstGeom prst="bentUpArrow">
            <a:avLst>
              <a:gd name="adj1" fmla="val 8333"/>
              <a:gd name="adj2" fmla="val 9935"/>
              <a:gd name="adj3" fmla="val 23961"/>
            </a:avLst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0800000">
            <a:off x="2031999" y="2133600"/>
            <a:ext cx="273049" cy="1752600"/>
          </a:xfrm>
          <a:prstGeom prst="upArrow">
            <a:avLst>
              <a:gd name="adj1" fmla="val 40844"/>
              <a:gd name="adj2" fmla="val 10582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1524000" y="2057400"/>
            <a:ext cx="1204135" cy="129540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4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Conventional </a:t>
            </a:r>
            <a:r>
              <a:rPr lang="en-US" dirty="0" smtClean="0"/>
              <a:t>NOC </a:t>
            </a:r>
            <a:r>
              <a:rPr lang="en-US" dirty="0"/>
              <a:t>QOS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122330"/>
              </p:ext>
            </p:extLst>
          </p:nvPr>
        </p:nvGraphicFramePr>
        <p:xfrm>
          <a:off x="533400" y="1527175"/>
          <a:ext cx="4206875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3" name="Visio" r:id="rId4" imgW="2106087" imgH="2170619" progId="Visio.Drawing.11">
                  <p:embed/>
                </p:oleObj>
              </mc:Choice>
              <mc:Fallback>
                <p:oleObj name="Visio" r:id="rId4" imgW="2106087" imgH="217061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7175"/>
                        <a:ext cx="4206875" cy="433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5029200" y="1676400"/>
            <a:ext cx="3813048" cy="4407408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ontention scenarios:</a:t>
            </a:r>
          </a:p>
          <a:p>
            <a:pPr>
              <a:spcBef>
                <a:spcPts val="1200"/>
              </a:spcBef>
            </a:pPr>
            <a:r>
              <a:rPr lang="en-US" sz="2500" dirty="0" smtClean="0"/>
              <a:t>Shared resources</a:t>
            </a:r>
          </a:p>
          <a:p>
            <a:pPr lvl="1"/>
            <a:r>
              <a:rPr lang="en-US" dirty="0" smtClean="0"/>
              <a:t>memory access</a:t>
            </a:r>
          </a:p>
          <a:p>
            <a:pPr>
              <a:spcBef>
                <a:spcPts val="600"/>
              </a:spcBef>
            </a:pPr>
            <a:r>
              <a:rPr lang="en-US" sz="2500" dirty="0" smtClean="0"/>
              <a:t>Intra-VM traffic</a:t>
            </a:r>
          </a:p>
          <a:p>
            <a:pPr lvl="1"/>
            <a:r>
              <a:rPr lang="en-US" dirty="0" smtClean="0"/>
              <a:t>shared cache access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Inter-VM </a:t>
            </a:r>
            <a:r>
              <a:rPr lang="en-US" sz="2500" dirty="0" smtClean="0"/>
              <a:t>traffic</a:t>
            </a:r>
          </a:p>
          <a:p>
            <a:pPr lvl="1"/>
            <a:r>
              <a:rPr lang="en-US" dirty="0" smtClean="0"/>
              <a:t>VM page sharing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42999" y="4739640"/>
            <a:ext cx="6858001" cy="1508760"/>
            <a:chOff x="1066799" y="4343400"/>
            <a:chExt cx="6858001" cy="1508760"/>
          </a:xfrm>
        </p:grpSpPr>
        <p:sp>
          <p:nvSpPr>
            <p:cNvPr id="13" name="Rounded Rectangle 12"/>
            <p:cNvSpPr/>
            <p:nvPr/>
          </p:nvSpPr>
          <p:spPr>
            <a:xfrm>
              <a:off x="1066799" y="4343400"/>
              <a:ext cx="6858001" cy="15087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6800" y="4607858"/>
              <a:ext cx="6858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Network-wide guarantees </a:t>
              </a:r>
              <a:r>
                <a:rPr lang="en-US" sz="3200" i="1" dirty="0" smtClean="0">
                  <a:solidFill>
                    <a:schemeClr val="bg1"/>
                  </a:solidFill>
                </a:rPr>
                <a:t>without</a:t>
              </a:r>
              <a:r>
                <a:rPr lang="en-US" sz="3200" dirty="0" smtClean="0">
                  <a:solidFill>
                    <a:schemeClr val="bg1"/>
                  </a:solidFill>
                </a:rPr>
                <a:t> network-wide QOS support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4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Kilo-NOC  QOS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Insight: leverage rich network connectivity</a:t>
            </a:r>
          </a:p>
          <a:p>
            <a:pPr lvl="1"/>
            <a:r>
              <a:rPr lang="en-US" dirty="0" smtClean="0"/>
              <a:t>Naturally reduce interference among flows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dirty="0" smtClean="0"/>
              <a:t>Limit the extent of hardware QOS support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Requires a low-diameter topology</a:t>
            </a:r>
          </a:p>
          <a:p>
            <a:pPr lvl="1"/>
            <a:r>
              <a:rPr lang="en-US" dirty="0" smtClean="0"/>
              <a:t>This work: </a:t>
            </a:r>
            <a:r>
              <a:rPr lang="en-US" dirty="0" err="1" smtClean="0"/>
              <a:t>Multidrop</a:t>
            </a:r>
            <a:r>
              <a:rPr lang="en-US" dirty="0" smtClean="0"/>
              <a:t> Express Channels (MECS)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327577"/>
              </p:ext>
            </p:extLst>
          </p:nvPr>
        </p:nvGraphicFramePr>
        <p:xfrm>
          <a:off x="1371600" y="5257800"/>
          <a:ext cx="5931239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3" name="Visio" r:id="rId4" imgW="2550340" imgH="492868" progId="Visio.Drawing.11">
                  <p:embed/>
                </p:oleObj>
              </mc:Choice>
              <mc:Fallback>
                <p:oleObj name="Visio" r:id="rId4" imgW="2550340" imgH="49286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257800"/>
                        <a:ext cx="5931239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4495800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000" i="1" dirty="0"/>
              <a:t>Grot et al., HPCA </a:t>
            </a:r>
            <a:r>
              <a:rPr lang="en-US" sz="2100" i="1" dirty="0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136637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800" y="1371600"/>
            <a:ext cx="3886200" cy="4782312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300"/>
              </a:spcAft>
              <a:buNone/>
            </a:pPr>
            <a:endParaRPr lang="en-US" dirty="0" smtClean="0"/>
          </a:p>
          <a:p>
            <a:r>
              <a:rPr lang="en-US" dirty="0" smtClean="0"/>
              <a:t>Dedicated, QOS-enabled regions</a:t>
            </a:r>
          </a:p>
          <a:p>
            <a:pPr lvl="1"/>
            <a:r>
              <a:rPr lang="en-US" dirty="0" smtClean="0"/>
              <a:t>Rest of die: QOS-free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8A8A8A"/>
                </a:solidFill>
              </a:rPr>
              <a:t>Richly-connected topology</a:t>
            </a:r>
            <a:endParaRPr lang="en-US" dirty="0">
              <a:solidFill>
                <a:srgbClr val="8A8A8A"/>
              </a:solidFill>
            </a:endParaRPr>
          </a:p>
          <a:p>
            <a:pPr lvl="1"/>
            <a:r>
              <a:rPr lang="en-US" dirty="0">
                <a:solidFill>
                  <a:srgbClr val="8A8A8A"/>
                </a:solidFill>
              </a:rPr>
              <a:t>Traffic </a:t>
            </a:r>
            <a:r>
              <a:rPr lang="en-US" dirty="0" smtClean="0">
                <a:solidFill>
                  <a:srgbClr val="8A8A8A"/>
                </a:solidFill>
              </a:rPr>
              <a:t>isolation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8A8A8A"/>
                </a:solidFill>
              </a:rPr>
              <a:t>Special routing rules</a:t>
            </a:r>
          </a:p>
          <a:p>
            <a:pPr lvl="1"/>
            <a:r>
              <a:rPr lang="en-US" dirty="0" smtClean="0">
                <a:solidFill>
                  <a:srgbClr val="8A8A8A"/>
                </a:solidFill>
              </a:rPr>
              <a:t>Manage interference</a:t>
            </a:r>
            <a:endParaRPr lang="en-US" dirty="0">
              <a:solidFill>
                <a:srgbClr val="8A8A8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01851"/>
              </p:ext>
            </p:extLst>
          </p:nvPr>
        </p:nvGraphicFramePr>
        <p:xfrm>
          <a:off x="530352" y="1527048"/>
          <a:ext cx="4206240" cy="44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0" name="Visio" r:id="rId4" imgW="2052949" imgH="2159811" progId="Visio.Drawing.11">
                  <p:embed/>
                </p:oleObj>
              </mc:Choice>
              <mc:Fallback>
                <p:oleObj name="Visio" r:id="rId4" imgW="2052949" imgH="215981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352" y="1527048"/>
                        <a:ext cx="4206240" cy="442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21342" y="1524000"/>
            <a:ext cx="3312458" cy="457200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rot="20232320">
            <a:off x="762000" y="3314308"/>
            <a:ext cx="2743200" cy="914400"/>
            <a:chOff x="762000" y="3810000"/>
            <a:chExt cx="2743200" cy="914400"/>
          </a:xfrm>
        </p:grpSpPr>
        <p:sp>
          <p:nvSpPr>
            <p:cNvPr id="12" name="Rounded Rectangle 11"/>
            <p:cNvSpPr/>
            <p:nvPr/>
          </p:nvSpPr>
          <p:spPr>
            <a:xfrm>
              <a:off x="762000" y="3810000"/>
              <a:ext cx="27432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04900" y="4005590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QOS-free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774142" y="1524000"/>
            <a:ext cx="950258" cy="457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Topology-Aware  QOS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3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800" y="1371600"/>
            <a:ext cx="3886200" cy="4782312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300"/>
              </a:spcAft>
              <a:buNone/>
            </a:pPr>
            <a:endParaRPr lang="en-US" dirty="0" smtClean="0"/>
          </a:p>
          <a:p>
            <a:r>
              <a:rPr lang="en-US" dirty="0" smtClean="0"/>
              <a:t>Dedicated, QOS-enabled regions</a:t>
            </a:r>
          </a:p>
          <a:p>
            <a:pPr lvl="1"/>
            <a:r>
              <a:rPr lang="en-US" dirty="0" smtClean="0"/>
              <a:t>Rest of die: QOS-free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Richly-connected topology</a:t>
            </a:r>
            <a:endParaRPr lang="en-US" dirty="0"/>
          </a:p>
          <a:p>
            <a:pPr lvl="1"/>
            <a:r>
              <a:rPr lang="en-US" dirty="0"/>
              <a:t>Traffic </a:t>
            </a:r>
            <a:r>
              <a:rPr lang="en-US" dirty="0" smtClean="0"/>
              <a:t>isolation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8A8A8A"/>
                </a:solidFill>
              </a:rPr>
              <a:t>Special routing rules</a:t>
            </a:r>
          </a:p>
          <a:p>
            <a:pPr lvl="1"/>
            <a:r>
              <a:rPr lang="en-US" dirty="0">
                <a:solidFill>
                  <a:srgbClr val="8A8A8A"/>
                </a:solidFill>
              </a:rPr>
              <a:t>Manage interference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298188"/>
              </p:ext>
            </p:extLst>
          </p:nvPr>
        </p:nvGraphicFramePr>
        <p:xfrm>
          <a:off x="530352" y="1527048"/>
          <a:ext cx="4206240" cy="44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1" name="Visio" r:id="rId4" imgW="2052949" imgH="2159811" progId="Visio.Drawing.11">
                  <p:embed/>
                </p:oleObj>
              </mc:Choice>
              <mc:Fallback>
                <p:oleObj name="Visio" r:id="rId4" imgW="2052949" imgH="215981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352" y="1527048"/>
                        <a:ext cx="4206240" cy="442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 rot="5400000">
            <a:off x="2339975" y="892176"/>
            <a:ext cx="273049" cy="2971800"/>
          </a:xfrm>
          <a:prstGeom prst="upArrow">
            <a:avLst>
              <a:gd name="adj1" fmla="val 40844"/>
              <a:gd name="adj2" fmla="val 105826"/>
            </a:avLst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5400000">
            <a:off x="3444875" y="1692275"/>
            <a:ext cx="273049" cy="762001"/>
          </a:xfrm>
          <a:prstGeom prst="upArrow">
            <a:avLst>
              <a:gd name="adj1" fmla="val 40844"/>
              <a:gd name="adj2" fmla="val 10582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Topology-Aware  QOS</a:t>
            </a:r>
          </a:p>
        </p:txBody>
      </p:sp>
    </p:spTree>
    <p:extLst>
      <p:ext uri="{BB962C8B-B14F-4D97-AF65-F5344CB8AC3E}">
        <p14:creationId xmlns:p14="http://schemas.microsoft.com/office/powerpoint/2010/main" val="26209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800" y="1371600"/>
            <a:ext cx="3886200" cy="4782312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300"/>
              </a:spcAft>
              <a:buNone/>
            </a:pPr>
            <a:endParaRPr lang="en-US" dirty="0" smtClean="0"/>
          </a:p>
          <a:p>
            <a:r>
              <a:rPr lang="en-US" dirty="0" smtClean="0"/>
              <a:t>Dedicated, QOS-enabled regions</a:t>
            </a:r>
          </a:p>
          <a:p>
            <a:pPr lvl="1"/>
            <a:r>
              <a:rPr lang="en-US" dirty="0" smtClean="0"/>
              <a:t>Rest of die: QOS-free</a:t>
            </a:r>
          </a:p>
          <a:p>
            <a:pPr>
              <a:spcBef>
                <a:spcPts val="600"/>
              </a:spcBef>
            </a:pPr>
            <a:r>
              <a:rPr lang="en-US" dirty="0"/>
              <a:t>R</a:t>
            </a:r>
            <a:r>
              <a:rPr lang="en-US" dirty="0" smtClean="0"/>
              <a:t>ichly-connected topology</a:t>
            </a:r>
            <a:endParaRPr lang="en-US" dirty="0"/>
          </a:p>
          <a:p>
            <a:pPr lvl="1"/>
            <a:r>
              <a:rPr lang="en-US" dirty="0"/>
              <a:t>Traffic </a:t>
            </a:r>
            <a:r>
              <a:rPr lang="en-US" dirty="0" smtClean="0"/>
              <a:t>isolation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8A8A8A"/>
                </a:solidFill>
              </a:rPr>
              <a:t>Special routing rules</a:t>
            </a:r>
          </a:p>
          <a:p>
            <a:pPr lvl="1"/>
            <a:r>
              <a:rPr lang="en-US" dirty="0">
                <a:solidFill>
                  <a:srgbClr val="8A8A8A"/>
                </a:solidFill>
              </a:rPr>
              <a:t>Manage interference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410225"/>
              </p:ext>
            </p:extLst>
          </p:nvPr>
        </p:nvGraphicFramePr>
        <p:xfrm>
          <a:off x="530352" y="1527048"/>
          <a:ext cx="4206240" cy="44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6" name="Visio" r:id="rId4" imgW="2052949" imgH="2159811" progId="Visio.Drawing.11">
                  <p:embed/>
                </p:oleObj>
              </mc:Choice>
              <mc:Fallback>
                <p:oleObj name="Visio" r:id="rId4" imgW="2052949" imgH="215981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352" y="1527048"/>
                        <a:ext cx="4206240" cy="442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ent-Up Arrow 8"/>
          <p:cNvSpPr/>
          <p:nvPr/>
        </p:nvSpPr>
        <p:spPr>
          <a:xfrm flipV="1">
            <a:off x="2057400" y="2133600"/>
            <a:ext cx="1249330" cy="1795132"/>
          </a:xfrm>
          <a:prstGeom prst="bentUpArrow">
            <a:avLst>
              <a:gd name="adj1" fmla="val 8087"/>
              <a:gd name="adj2" fmla="val 9380"/>
              <a:gd name="adj3" fmla="val 2054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flipV="1">
            <a:off x="1066800" y="2286000"/>
            <a:ext cx="2286000" cy="2743200"/>
          </a:xfrm>
          <a:prstGeom prst="bentUpArrow">
            <a:avLst>
              <a:gd name="adj1" fmla="val 3761"/>
              <a:gd name="adj2" fmla="val 5101"/>
              <a:gd name="adj3" fmla="val 10557"/>
            </a:avLst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2605865" y="2057400"/>
            <a:ext cx="1204135" cy="129540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Topology-Aware  QOS</a:t>
            </a:r>
          </a:p>
        </p:txBody>
      </p:sp>
    </p:spTree>
    <p:extLst>
      <p:ext uri="{BB962C8B-B14F-4D97-AF65-F5344CB8AC3E}">
        <p14:creationId xmlns:p14="http://schemas.microsoft.com/office/powerpoint/2010/main" val="37971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800" y="1371600"/>
            <a:ext cx="3886200" cy="4782312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300"/>
              </a:spcAft>
              <a:buNone/>
            </a:pPr>
            <a:endParaRPr lang="en-US" dirty="0" smtClean="0"/>
          </a:p>
          <a:p>
            <a:r>
              <a:rPr lang="en-US" dirty="0" smtClean="0"/>
              <a:t>Dedicated, QOS-enabled regions</a:t>
            </a:r>
          </a:p>
          <a:p>
            <a:pPr lvl="1"/>
            <a:r>
              <a:rPr lang="en-US" dirty="0" smtClean="0"/>
              <a:t>Rest of die: QOS-free</a:t>
            </a:r>
          </a:p>
          <a:p>
            <a:pPr>
              <a:spcBef>
                <a:spcPts val="600"/>
              </a:spcBef>
            </a:pPr>
            <a:r>
              <a:rPr lang="en-US" dirty="0"/>
              <a:t>R</a:t>
            </a:r>
            <a:r>
              <a:rPr lang="en-US" dirty="0" smtClean="0"/>
              <a:t>ichly-connected topology</a:t>
            </a:r>
            <a:endParaRPr lang="en-US" dirty="0"/>
          </a:p>
          <a:p>
            <a:pPr lvl="1"/>
            <a:r>
              <a:rPr lang="en-US" dirty="0"/>
              <a:t>Traffic </a:t>
            </a:r>
            <a:r>
              <a:rPr lang="en-US" dirty="0" smtClean="0"/>
              <a:t>isolation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Special routing rules</a:t>
            </a:r>
          </a:p>
          <a:p>
            <a:pPr lvl="1"/>
            <a:r>
              <a:rPr lang="en-US" dirty="0"/>
              <a:t>Manage interference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410225"/>
              </p:ext>
            </p:extLst>
          </p:nvPr>
        </p:nvGraphicFramePr>
        <p:xfrm>
          <a:off x="530352" y="1527048"/>
          <a:ext cx="4206240" cy="44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0" name="Visio" r:id="rId4" imgW="2052949" imgH="2159811" progId="Visio.Drawing.11">
                  <p:embed/>
                </p:oleObj>
              </mc:Choice>
              <mc:Fallback>
                <p:oleObj name="Visio" r:id="rId4" imgW="2052949" imgH="215981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352" y="1527048"/>
                        <a:ext cx="4206240" cy="442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 rot="5400000">
            <a:off x="2416175" y="815977"/>
            <a:ext cx="273049" cy="3124200"/>
          </a:xfrm>
          <a:prstGeom prst="upArrow">
            <a:avLst>
              <a:gd name="adj1" fmla="val 40844"/>
              <a:gd name="adj2" fmla="val 90249"/>
            </a:avLst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flipV="1">
            <a:off x="2057400" y="2133600"/>
            <a:ext cx="1249330" cy="1795132"/>
          </a:xfrm>
          <a:prstGeom prst="bentUpArrow">
            <a:avLst>
              <a:gd name="adj1" fmla="val 8087"/>
              <a:gd name="adj2" fmla="val 9380"/>
              <a:gd name="adj3" fmla="val 2054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5400000" flipV="1">
            <a:off x="2072464" y="3444065"/>
            <a:ext cx="3124200" cy="960470"/>
          </a:xfrm>
          <a:prstGeom prst="bentUpArrow">
            <a:avLst>
              <a:gd name="adj1" fmla="val 11510"/>
              <a:gd name="adj2" fmla="val 15618"/>
              <a:gd name="adj3" fmla="val 26055"/>
            </a:avLst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Topology-Aware  QOS</a:t>
            </a:r>
          </a:p>
        </p:txBody>
      </p:sp>
    </p:spTree>
    <p:extLst>
      <p:ext uri="{BB962C8B-B14F-4D97-AF65-F5344CB8AC3E}">
        <p14:creationId xmlns:p14="http://schemas.microsoft.com/office/powerpoint/2010/main" val="37971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800" y="1752600"/>
            <a:ext cx="3962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Topology-aware QOS support</a:t>
            </a:r>
            <a:endParaRPr lang="en-US" dirty="0"/>
          </a:p>
          <a:p>
            <a:pPr lvl="1"/>
            <a:r>
              <a:rPr lang="en-US" dirty="0" smtClean="0"/>
              <a:t>Limit QOS complexity to a fraction of the die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Optimized </a:t>
            </a:r>
            <a:r>
              <a:rPr lang="en-US" dirty="0"/>
              <a:t>flow control</a:t>
            </a:r>
          </a:p>
          <a:p>
            <a:pPr lvl="1"/>
            <a:r>
              <a:rPr lang="en-US" dirty="0"/>
              <a:t>Reduce buffer requirements in QOS-free regions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082669"/>
              </p:ext>
            </p:extLst>
          </p:nvPr>
        </p:nvGraphicFramePr>
        <p:xfrm>
          <a:off x="530352" y="1527048"/>
          <a:ext cx="4206240" cy="44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9" name="Visio" r:id="rId4" imgW="2052949" imgH="2159811" progId="Visio.Drawing.11">
                  <p:embed/>
                </p:oleObj>
              </mc:Choice>
              <mc:Fallback>
                <p:oleObj name="Visio" r:id="rId4" imgW="2052949" imgH="215981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352" y="1527048"/>
                        <a:ext cx="4206240" cy="442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21342" y="1524000"/>
            <a:ext cx="3312458" cy="457200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rot="20232320">
            <a:off x="762000" y="3314308"/>
            <a:ext cx="2743200" cy="914400"/>
            <a:chOff x="762000" y="3810000"/>
            <a:chExt cx="2743200" cy="914400"/>
          </a:xfrm>
        </p:grpSpPr>
        <p:sp>
          <p:nvSpPr>
            <p:cNvPr id="12" name="Rounded Rectangle 11"/>
            <p:cNvSpPr/>
            <p:nvPr/>
          </p:nvSpPr>
          <p:spPr>
            <a:xfrm>
              <a:off x="762000" y="3810000"/>
              <a:ext cx="27432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04900" y="4005590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QOS-free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774142" y="1524000"/>
            <a:ext cx="950258" cy="457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Kilo-NOC 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Buffer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/>
          <a:lstStyle/>
          <a:p>
            <a:r>
              <a:rPr lang="en-US" dirty="0" smtClean="0"/>
              <a:t>Router-side buffering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Enough storage to cover the round-trip credit time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E.g.: wormhole, virtual channel flow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3400" y="4495800"/>
            <a:ext cx="7772400" cy="1954995"/>
            <a:chOff x="533400" y="4495800"/>
            <a:chExt cx="7772400" cy="195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533400" y="4876800"/>
              <a:ext cx="7772400" cy="1219200"/>
              <a:chOff x="457200" y="4343400"/>
              <a:chExt cx="7772400" cy="121920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57200" y="43434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2590800" y="43434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724400" y="43434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934200" y="43434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6946605" y="4800600"/>
                <a:ext cx="613097" cy="304800"/>
                <a:chOff x="6946605" y="4800600"/>
                <a:chExt cx="613097" cy="3048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6946605" y="4800600"/>
                  <a:ext cx="152400" cy="304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rgbClr val="FFC5AB"/>
                    </a:gs>
                    <a:gs pos="100000">
                      <a:srgbClr val="FFD7C5"/>
                    </a:gs>
                  </a:gsLst>
                  <a:lin ang="10800000" scaled="1"/>
                  <a:tileRect/>
                </a:gra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099005" y="4800600"/>
                  <a:ext cx="152400" cy="304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rgbClr val="FFC5AB"/>
                    </a:gs>
                    <a:gs pos="100000">
                      <a:srgbClr val="FFD7C5"/>
                    </a:gs>
                  </a:gsLst>
                  <a:lin ang="10800000" scaled="1"/>
                  <a:tileRect/>
                </a:gra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254902" y="4800600"/>
                  <a:ext cx="152400" cy="304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rgbClr val="FFC5AB"/>
                    </a:gs>
                    <a:gs pos="100000">
                      <a:srgbClr val="FFD7C5"/>
                    </a:gs>
                  </a:gsLst>
                  <a:lin ang="10800000" scaled="1"/>
                  <a:tileRect/>
                </a:gra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407302" y="4800600"/>
                  <a:ext cx="152400" cy="304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rgbClr val="FFC5AB"/>
                    </a:gs>
                    <a:gs pos="100000">
                      <a:srgbClr val="FFD7C5"/>
                    </a:gs>
                  </a:gsLst>
                  <a:lin ang="10800000" scaled="1"/>
                  <a:tileRect/>
                </a:gra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Arrow Connector 27"/>
              <p:cNvCxnSpPr>
                <a:stCxn id="23" idx="3"/>
                <a:endCxn id="26" idx="1"/>
              </p:cNvCxnSpPr>
              <p:nvPr/>
            </p:nvCxnSpPr>
            <p:spPr>
              <a:xfrm>
                <a:off x="1752600" y="4953000"/>
                <a:ext cx="5181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1600200" y="4495800"/>
              <a:ext cx="5642299" cy="1954995"/>
              <a:chOff x="1600200" y="4495800"/>
              <a:chExt cx="5642299" cy="1954995"/>
            </a:xfrm>
          </p:grpSpPr>
          <p:sp>
            <p:nvSpPr>
              <p:cNvPr id="13" name="Curved Down Arrow 12"/>
              <p:cNvSpPr/>
              <p:nvPr/>
            </p:nvSpPr>
            <p:spPr>
              <a:xfrm flipV="1">
                <a:off x="1743694" y="5841195"/>
                <a:ext cx="5498805" cy="609600"/>
              </a:xfrm>
              <a:prstGeom prst="curvedDownArrow">
                <a:avLst>
                  <a:gd name="adj1" fmla="val 28803"/>
                  <a:gd name="adj2" fmla="val 55891"/>
                  <a:gd name="adj3" fmla="val 172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Curved Down Arrow 38"/>
              <p:cNvSpPr/>
              <p:nvPr/>
            </p:nvSpPr>
            <p:spPr>
              <a:xfrm flipH="1">
                <a:off x="1600200" y="4495800"/>
                <a:ext cx="5498805" cy="609600"/>
              </a:xfrm>
              <a:prstGeom prst="curvedDownArrow">
                <a:avLst>
                  <a:gd name="adj1" fmla="val 32671"/>
                  <a:gd name="adj2" fmla="val 50000"/>
                  <a:gd name="adj3" fmla="val 269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67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Buffer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/>
          <a:lstStyle/>
          <a:p>
            <a:r>
              <a:rPr lang="en-US" dirty="0" smtClean="0"/>
              <a:t>Integrate storage directly into links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Kodi </a:t>
            </a:r>
            <a:r>
              <a:rPr lang="it-IT" sz="2600" dirty="0"/>
              <a:t>et </a:t>
            </a:r>
            <a:r>
              <a:rPr lang="it-IT" sz="2600" dirty="0" smtClean="0"/>
              <a:t>al. [ISCA ’08], </a:t>
            </a:r>
            <a:r>
              <a:rPr lang="it-IT" sz="2600" dirty="0"/>
              <a:t>Michelogiannakis et al</a:t>
            </a:r>
            <a:r>
              <a:rPr lang="it-IT" sz="2600" dirty="0" smtClean="0"/>
              <a:t>. [HPCA </a:t>
            </a:r>
            <a:r>
              <a:rPr lang="it-IT" sz="2600" dirty="0"/>
              <a:t>’09]</a:t>
            </a:r>
            <a:r>
              <a:rPr lang="it-IT" sz="2400" dirty="0"/>
              <a:t> </a:t>
            </a:r>
            <a:endParaRPr lang="it-IT" sz="2400" dirty="0" smtClean="0"/>
          </a:p>
          <a:p>
            <a:pPr lvl="1"/>
            <a:r>
              <a:rPr lang="en-US" dirty="0" smtClean="0"/>
              <a:t>No virtual channels</a:t>
            </a:r>
          </a:p>
          <a:p>
            <a:pPr lvl="1"/>
            <a:r>
              <a:rPr lang="en-US" dirty="0" smtClean="0"/>
              <a:t>Reduced router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0352" y="4669971"/>
            <a:ext cx="7772400" cy="1681930"/>
            <a:chOff x="530352" y="4669971"/>
            <a:chExt cx="7772400" cy="1681930"/>
          </a:xfrm>
        </p:grpSpPr>
        <p:grpSp>
          <p:nvGrpSpPr>
            <p:cNvPr id="46" name="Group 45"/>
            <p:cNvGrpSpPr/>
            <p:nvPr/>
          </p:nvGrpSpPr>
          <p:grpSpPr>
            <a:xfrm>
              <a:off x="530352" y="4876800"/>
              <a:ext cx="7772400" cy="1219200"/>
              <a:chOff x="434340" y="2743200"/>
              <a:chExt cx="7772400" cy="1219200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434340" y="27432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2567940" y="27432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701540" y="27432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6911340" y="27432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923745" y="3200400"/>
                <a:ext cx="1524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rgbClr val="FFC5AB"/>
                  </a:gs>
                  <a:gs pos="100000">
                    <a:srgbClr val="FFD7C5"/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/>
              <p:cNvCxnSpPr>
                <a:stCxn id="47" idx="3"/>
                <a:endCxn id="50" idx="1"/>
              </p:cNvCxnSpPr>
              <p:nvPr/>
            </p:nvCxnSpPr>
            <p:spPr>
              <a:xfrm>
                <a:off x="1729740" y="3352800"/>
                <a:ext cx="5181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6324600" y="3228975"/>
                <a:ext cx="1524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rgbClr val="FFC5AB"/>
                  </a:gs>
                  <a:gs pos="100000">
                    <a:srgbClr val="FFD7C5"/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190325" y="3228975"/>
                <a:ext cx="1524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rgbClr val="FFC5AB"/>
                  </a:gs>
                  <a:gs pos="100000">
                    <a:srgbClr val="FFD7C5"/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57400" y="3228975"/>
                <a:ext cx="1524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rgbClr val="FFC5AB"/>
                  </a:gs>
                  <a:gs pos="100000">
                    <a:srgbClr val="FFD7C5"/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Curved Down Arrow 55"/>
            <p:cNvSpPr/>
            <p:nvPr/>
          </p:nvSpPr>
          <p:spPr>
            <a:xfrm flipH="1">
              <a:off x="4340352" y="4683825"/>
              <a:ext cx="2232660" cy="609600"/>
            </a:xfrm>
            <a:prstGeom prst="curvedDownArrow">
              <a:avLst>
                <a:gd name="adj1" fmla="val 32671"/>
                <a:gd name="adj2" fmla="val 50000"/>
                <a:gd name="adj3" fmla="val 269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Curved Down Arrow 56"/>
            <p:cNvSpPr/>
            <p:nvPr/>
          </p:nvSpPr>
          <p:spPr>
            <a:xfrm flipH="1">
              <a:off x="2126518" y="4669971"/>
              <a:ext cx="2186940" cy="609600"/>
            </a:xfrm>
            <a:prstGeom prst="curvedDownArrow">
              <a:avLst>
                <a:gd name="adj1" fmla="val 32671"/>
                <a:gd name="adj2" fmla="val 50000"/>
                <a:gd name="adj3" fmla="val 269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Curved Down Arrow 57"/>
            <p:cNvSpPr/>
            <p:nvPr/>
          </p:nvSpPr>
          <p:spPr>
            <a:xfrm flipV="1">
              <a:off x="4411602" y="5742301"/>
              <a:ext cx="2161410" cy="609600"/>
            </a:xfrm>
            <a:prstGeom prst="curvedDownArrow">
              <a:avLst>
                <a:gd name="adj1" fmla="val 32671"/>
                <a:gd name="adj2" fmla="val 50000"/>
                <a:gd name="adj3" fmla="val 269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Curved Down Arrow 58"/>
            <p:cNvSpPr/>
            <p:nvPr/>
          </p:nvSpPr>
          <p:spPr>
            <a:xfrm flipV="1">
              <a:off x="2153412" y="5728447"/>
              <a:ext cx="2210690" cy="609600"/>
            </a:xfrm>
            <a:prstGeom prst="curvedDownArrow">
              <a:avLst>
                <a:gd name="adj1" fmla="val 32671"/>
                <a:gd name="adj2" fmla="val 50000"/>
                <a:gd name="adj3" fmla="val 269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3886200" y="2868706"/>
            <a:ext cx="472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Extreme-scale chip-level integration</a:t>
            </a:r>
          </a:p>
          <a:p>
            <a:pPr lvl="1"/>
            <a:r>
              <a:rPr lang="en-US" dirty="0" smtClean="0"/>
              <a:t>Cores</a:t>
            </a:r>
          </a:p>
          <a:p>
            <a:pPr lvl="1"/>
            <a:r>
              <a:rPr lang="en-US" dirty="0" smtClean="0"/>
              <a:t>Cache banks</a:t>
            </a:r>
          </a:p>
          <a:p>
            <a:pPr lvl="1"/>
            <a:r>
              <a:rPr lang="en-US" dirty="0" smtClean="0"/>
              <a:t>Accelerators</a:t>
            </a:r>
          </a:p>
          <a:p>
            <a:pPr lvl="1"/>
            <a:r>
              <a:rPr lang="en-US" dirty="0" smtClean="0"/>
              <a:t>I/O logic</a:t>
            </a:r>
          </a:p>
          <a:p>
            <a:pPr lvl="1"/>
            <a:r>
              <a:rPr lang="en-US" dirty="0" smtClean="0"/>
              <a:t>Network-on-chip (NOC)</a:t>
            </a:r>
          </a:p>
          <a:p>
            <a:r>
              <a:rPr lang="en-US" dirty="0" smtClean="0"/>
              <a:t>10-100 cores today</a:t>
            </a:r>
          </a:p>
          <a:p>
            <a:r>
              <a:rPr lang="en-US" dirty="0" smtClean="0"/>
              <a:t>1000+ assets in the near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4429" r="49311"/>
          <a:stretch/>
        </p:blipFill>
        <p:spPr>
          <a:xfrm>
            <a:off x="7341771" y="1752600"/>
            <a:ext cx="1587399" cy="2628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0400"/>
            <a:ext cx="2590800" cy="1945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296" b="78061" l="38302" r="81321">
                        <a14:foregroundMark x1="53585" y1="32143" x2="53585" y2="32143"/>
                        <a14:foregroundMark x1="76038" y1="45408" x2="76038" y2="45408"/>
                        <a14:foregroundMark x1="66415" y1="76276" x2="66415" y2="76276"/>
                        <a14:foregroundMark x1="44151" y1="63265" x2="44151" y2="63265"/>
                        <a14:foregroundMark x1="53208" y1="32908" x2="44151" y2="61990"/>
                        <a14:foregroundMark x1="44151" y1="61990" x2="66226" y2="76020"/>
                        <a14:foregroundMark x1="66415" y1="75765" x2="76226" y2="44898"/>
                        <a14:foregroundMark x1="76226" y1="44898" x2="53774" y2="31888"/>
                        <a14:backgroundMark x1="53019" y1="31122" x2="43208" y2="62500"/>
                        <a14:backgroundMark x1="76604" y1="45918" x2="67358" y2="75765"/>
                        <a14:backgroundMark x1="53962" y1="31378" x2="76226" y2="43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54" t="27195" r="21677" b="21615"/>
          <a:stretch/>
        </p:blipFill>
        <p:spPr>
          <a:xfrm>
            <a:off x="6137742" y="4072926"/>
            <a:ext cx="3006258" cy="27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Buffer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/>
          <a:lstStyle/>
          <a:p>
            <a:r>
              <a:rPr lang="en-US" dirty="0" smtClean="0"/>
              <a:t>Integrate storage directly into links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Kodi </a:t>
            </a:r>
            <a:r>
              <a:rPr lang="it-IT" sz="2600" dirty="0"/>
              <a:t>et </a:t>
            </a:r>
            <a:r>
              <a:rPr lang="it-IT" sz="2600" dirty="0" smtClean="0"/>
              <a:t>al. [ISCA ’08], </a:t>
            </a:r>
            <a:r>
              <a:rPr lang="it-IT" sz="2600" dirty="0"/>
              <a:t>Michelogiannakis et al</a:t>
            </a:r>
            <a:r>
              <a:rPr lang="it-IT" sz="2600" dirty="0" smtClean="0"/>
              <a:t>. [HPCA </a:t>
            </a:r>
            <a:r>
              <a:rPr lang="it-IT" sz="2600" dirty="0"/>
              <a:t>’09]</a:t>
            </a:r>
            <a:r>
              <a:rPr lang="it-IT" sz="2400" dirty="0"/>
              <a:t> </a:t>
            </a:r>
            <a:endParaRPr lang="it-IT" sz="2400" dirty="0" smtClean="0"/>
          </a:p>
          <a:p>
            <a:pPr lvl="1"/>
            <a:r>
              <a:rPr lang="en-US" dirty="0" smtClean="0"/>
              <a:t>Multiple networks for deadlock avoidance</a:t>
            </a:r>
          </a:p>
          <a:p>
            <a:pPr lvl="1"/>
            <a:r>
              <a:rPr lang="en-US" dirty="0" smtClean="0"/>
              <a:t>No savings in end-to-end storage with p2p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0352" y="4669971"/>
            <a:ext cx="7772400" cy="1681930"/>
            <a:chOff x="530352" y="4669971"/>
            <a:chExt cx="7772400" cy="1681930"/>
          </a:xfrm>
        </p:grpSpPr>
        <p:grpSp>
          <p:nvGrpSpPr>
            <p:cNvPr id="46" name="Group 45"/>
            <p:cNvGrpSpPr/>
            <p:nvPr/>
          </p:nvGrpSpPr>
          <p:grpSpPr>
            <a:xfrm>
              <a:off x="530352" y="4876800"/>
              <a:ext cx="7772400" cy="1219200"/>
              <a:chOff x="434340" y="2743200"/>
              <a:chExt cx="7772400" cy="1219200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434340" y="27432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2567940" y="27432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701540" y="27432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6911340" y="27432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923745" y="3200400"/>
                <a:ext cx="1524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rgbClr val="FFC5AB"/>
                  </a:gs>
                  <a:gs pos="100000">
                    <a:srgbClr val="FFD7C5"/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/>
              <p:cNvCxnSpPr>
                <a:stCxn id="47" idx="3"/>
                <a:endCxn id="50" idx="1"/>
              </p:cNvCxnSpPr>
              <p:nvPr/>
            </p:nvCxnSpPr>
            <p:spPr>
              <a:xfrm>
                <a:off x="1729740" y="3352800"/>
                <a:ext cx="5181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6324600" y="3228975"/>
                <a:ext cx="1524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rgbClr val="FFC5AB"/>
                  </a:gs>
                  <a:gs pos="100000">
                    <a:srgbClr val="FFD7C5"/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190325" y="3228975"/>
                <a:ext cx="1524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rgbClr val="FFC5AB"/>
                  </a:gs>
                  <a:gs pos="100000">
                    <a:srgbClr val="FFD7C5"/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57400" y="3228975"/>
                <a:ext cx="1524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rgbClr val="FFC5AB"/>
                  </a:gs>
                  <a:gs pos="100000">
                    <a:srgbClr val="FFD7C5"/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Curved Down Arrow 55"/>
            <p:cNvSpPr/>
            <p:nvPr/>
          </p:nvSpPr>
          <p:spPr>
            <a:xfrm flipH="1">
              <a:off x="4340352" y="4683825"/>
              <a:ext cx="2232660" cy="609600"/>
            </a:xfrm>
            <a:prstGeom prst="curvedDownArrow">
              <a:avLst>
                <a:gd name="adj1" fmla="val 32671"/>
                <a:gd name="adj2" fmla="val 50000"/>
                <a:gd name="adj3" fmla="val 269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Curved Down Arrow 56"/>
            <p:cNvSpPr/>
            <p:nvPr/>
          </p:nvSpPr>
          <p:spPr>
            <a:xfrm flipH="1">
              <a:off x="2126518" y="4669971"/>
              <a:ext cx="2186940" cy="609600"/>
            </a:xfrm>
            <a:prstGeom prst="curvedDownArrow">
              <a:avLst>
                <a:gd name="adj1" fmla="val 32671"/>
                <a:gd name="adj2" fmla="val 50000"/>
                <a:gd name="adj3" fmla="val 269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Curved Down Arrow 57"/>
            <p:cNvSpPr/>
            <p:nvPr/>
          </p:nvSpPr>
          <p:spPr>
            <a:xfrm flipV="1">
              <a:off x="4411602" y="5742301"/>
              <a:ext cx="2161410" cy="609600"/>
            </a:xfrm>
            <a:prstGeom prst="curvedDownArrow">
              <a:avLst>
                <a:gd name="adj1" fmla="val 32671"/>
                <a:gd name="adj2" fmla="val 50000"/>
                <a:gd name="adj3" fmla="val 269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Curved Down Arrow 58"/>
            <p:cNvSpPr/>
            <p:nvPr/>
          </p:nvSpPr>
          <p:spPr>
            <a:xfrm flipV="1">
              <a:off x="2153412" y="5728447"/>
              <a:ext cx="2210690" cy="609600"/>
            </a:xfrm>
            <a:prstGeom prst="curvedDownArrow">
              <a:avLst>
                <a:gd name="adj1" fmla="val 32671"/>
                <a:gd name="adj2" fmla="val 50000"/>
                <a:gd name="adj3" fmla="val 269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3886200" y="2868706"/>
            <a:ext cx="472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1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MECS + EB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it-IT" dirty="0" smtClean="0"/>
              <a:t>Insight: EB flow control reduces storage requirements in a MECS network</a:t>
            </a:r>
          </a:p>
          <a:p>
            <a:pPr lvl="1">
              <a:spcBef>
                <a:spcPts val="600"/>
              </a:spcBef>
            </a:pPr>
            <a:r>
              <a:rPr lang="it-IT" dirty="0" smtClean="0"/>
              <a:t>Each EB shared by all downstream nodes</a:t>
            </a:r>
            <a:endParaRPr lang="it-IT" dirty="0"/>
          </a:p>
          <a:p>
            <a:pPr>
              <a:spcBef>
                <a:spcPts val="1200"/>
              </a:spcBef>
            </a:pPr>
            <a:r>
              <a:rPr lang="en-US" dirty="0" smtClean="0"/>
              <a:t>Problem: performance suffers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33400" y="4876800"/>
            <a:ext cx="7772400" cy="1219200"/>
            <a:chOff x="381000" y="1066800"/>
            <a:chExt cx="7772400" cy="1219200"/>
          </a:xfrm>
        </p:grpSpPr>
        <p:grpSp>
          <p:nvGrpSpPr>
            <p:cNvPr id="45" name="Group 44"/>
            <p:cNvGrpSpPr/>
            <p:nvPr/>
          </p:nvGrpSpPr>
          <p:grpSpPr>
            <a:xfrm>
              <a:off x="381000" y="1066800"/>
              <a:ext cx="7772400" cy="1219200"/>
              <a:chOff x="434340" y="2743200"/>
              <a:chExt cx="7772400" cy="1219200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434340" y="27432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2567940" y="27432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4701540" y="27432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6911340" y="2743200"/>
                <a:ext cx="1295400" cy="1219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923745" y="3200400"/>
                <a:ext cx="1524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rgbClr val="FFC5AB"/>
                  </a:gs>
                  <a:gs pos="100000">
                    <a:srgbClr val="FFD7C5"/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stCxn id="50" idx="3"/>
                <a:endCxn id="53" idx="1"/>
              </p:cNvCxnSpPr>
              <p:nvPr/>
            </p:nvCxnSpPr>
            <p:spPr>
              <a:xfrm>
                <a:off x="1729740" y="3352800"/>
                <a:ext cx="5181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6324600" y="3228975"/>
                <a:ext cx="1524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rgbClr val="FFC5AB"/>
                  </a:gs>
                  <a:gs pos="100000">
                    <a:srgbClr val="FFD7C5"/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190325" y="3228975"/>
                <a:ext cx="1524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rgbClr val="FFC5AB"/>
                  </a:gs>
                  <a:gs pos="100000">
                    <a:srgbClr val="FFD7C5"/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57400" y="3228975"/>
                <a:ext cx="1524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rgbClr val="FFC5AB"/>
                  </a:gs>
                  <a:gs pos="100000">
                    <a:srgbClr val="FFD7C5"/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>
              <a:off x="2156460" y="1812898"/>
              <a:ext cx="358140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514600" y="1692302"/>
              <a:ext cx="152400" cy="3048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rgbClr val="FFC5AB"/>
                </a:gs>
                <a:gs pos="100000">
                  <a:srgbClr val="FFD7C5"/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4290060" y="1818946"/>
              <a:ext cx="358140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4648200" y="1698350"/>
              <a:ext cx="152400" cy="3048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rgbClr val="FFC5AB"/>
                </a:gs>
                <a:gs pos="100000">
                  <a:srgbClr val="FFD7C5"/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110740" y="5325374"/>
            <a:ext cx="251460" cy="381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2609636" y="5469148"/>
            <a:ext cx="251460" cy="381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4760488" y="5477774"/>
            <a:ext cx="251460" cy="381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6975896" y="5299496"/>
            <a:ext cx="251460" cy="381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0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9" grpId="0" animBg="1"/>
      <p:bldP spid="61" grpId="0" animBg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MECS + EB flow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363041"/>
              </p:ext>
            </p:extLst>
          </p:nvPr>
        </p:nvGraphicFramePr>
        <p:xfrm>
          <a:off x="1066800" y="1828800"/>
          <a:ext cx="6629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5286375" y="2362200"/>
            <a:ext cx="1447800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43575" y="20309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32%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2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33400" y="4876800"/>
            <a:ext cx="7772400" cy="1219200"/>
            <a:chOff x="533400" y="4876800"/>
            <a:chExt cx="7772400" cy="1219200"/>
          </a:xfrm>
        </p:grpSpPr>
        <p:sp>
          <p:nvSpPr>
            <p:cNvPr id="32" name="Rectangle 31"/>
            <p:cNvSpPr/>
            <p:nvPr/>
          </p:nvSpPr>
          <p:spPr>
            <a:xfrm>
              <a:off x="7086600" y="5410200"/>
              <a:ext cx="152400" cy="3048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rgbClr val="FFC5AB"/>
                </a:gs>
                <a:gs pos="100000">
                  <a:srgbClr val="FFD7C5"/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33400" y="4876800"/>
              <a:ext cx="7772400" cy="1219200"/>
              <a:chOff x="533400" y="4876800"/>
              <a:chExt cx="7772400" cy="12192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876800" y="5562600"/>
                <a:ext cx="1524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rgbClr val="FFC5AB"/>
                  </a:gs>
                  <a:gs pos="100000">
                    <a:srgbClr val="FFD7C5"/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533400" y="4876800"/>
                <a:ext cx="7772400" cy="1219200"/>
                <a:chOff x="533400" y="4876800"/>
                <a:chExt cx="7772400" cy="12192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743200" y="5562600"/>
                  <a:ext cx="152400" cy="304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rgbClr val="FFC5AB"/>
                    </a:gs>
                    <a:gs pos="100000">
                      <a:srgbClr val="FFD7C5"/>
                    </a:gs>
                  </a:gsLst>
                  <a:lin ang="10800000" scaled="1"/>
                  <a:tileRect/>
                </a:gra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533400" y="4876800"/>
                  <a:ext cx="7772400" cy="1219200"/>
                  <a:chOff x="381000" y="1066800"/>
                  <a:chExt cx="7772400" cy="1219200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381000" y="1066800"/>
                    <a:ext cx="7772400" cy="1219200"/>
                    <a:chOff x="434340" y="2743200"/>
                    <a:chExt cx="7772400" cy="1219200"/>
                  </a:xfrm>
                </p:grpSpPr>
                <p:sp>
                  <p:nvSpPr>
                    <p:cNvPr id="13" name="Rounded Rectangle 12"/>
                    <p:cNvSpPr/>
                    <p:nvPr/>
                  </p:nvSpPr>
                  <p:spPr>
                    <a:xfrm>
                      <a:off x="434340" y="2743200"/>
                      <a:ext cx="1295400" cy="1219200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Rounded Rectangle 13"/>
                    <p:cNvSpPr/>
                    <p:nvPr/>
                  </p:nvSpPr>
                  <p:spPr>
                    <a:xfrm>
                      <a:off x="2567940" y="2743200"/>
                      <a:ext cx="1295400" cy="1219200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Rounded Rectangle 14"/>
                    <p:cNvSpPr/>
                    <p:nvPr/>
                  </p:nvSpPr>
                  <p:spPr>
                    <a:xfrm>
                      <a:off x="4701540" y="2743200"/>
                      <a:ext cx="1295400" cy="1219200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ounded Rectangle 15"/>
                    <p:cNvSpPr/>
                    <p:nvPr/>
                  </p:nvSpPr>
                  <p:spPr>
                    <a:xfrm>
                      <a:off x="6911340" y="2743200"/>
                      <a:ext cx="1295400" cy="1219200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6923745" y="3200400"/>
                      <a:ext cx="152400" cy="3048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5">
                            <a:tint val="50000"/>
                            <a:satMod val="300000"/>
                          </a:schemeClr>
                        </a:gs>
                        <a:gs pos="35000">
                          <a:srgbClr val="FFC5AB"/>
                        </a:gs>
                        <a:gs pos="100000">
                          <a:srgbClr val="FFD7C5"/>
                        </a:gs>
                      </a:gsLst>
                      <a:lin ang="10800000" scaled="1"/>
                      <a:tileRect/>
                    </a:gra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8" name="Straight Arrow Connector 17"/>
                    <p:cNvCxnSpPr>
                      <a:stCxn id="13" idx="3"/>
                      <a:endCxn id="16" idx="1"/>
                    </p:cNvCxnSpPr>
                    <p:nvPr/>
                  </p:nvCxnSpPr>
                  <p:spPr>
                    <a:xfrm>
                      <a:off x="1729740" y="3352800"/>
                      <a:ext cx="5181600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4"/>
                    </a:lnRef>
                    <a:fillRef idx="0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6324600" y="3228975"/>
                      <a:ext cx="152400" cy="3048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5">
                            <a:tint val="50000"/>
                            <a:satMod val="300000"/>
                          </a:schemeClr>
                        </a:gs>
                        <a:gs pos="35000">
                          <a:srgbClr val="FFC5AB"/>
                        </a:gs>
                        <a:gs pos="100000">
                          <a:srgbClr val="FFD7C5"/>
                        </a:gs>
                      </a:gsLst>
                      <a:lin ang="10800000" scaled="1"/>
                      <a:tileRect/>
                    </a:gra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4190325" y="3228975"/>
                      <a:ext cx="152400" cy="3048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5">
                            <a:tint val="50000"/>
                            <a:satMod val="300000"/>
                          </a:schemeClr>
                        </a:gs>
                        <a:gs pos="35000">
                          <a:srgbClr val="FFC5AB"/>
                        </a:gs>
                        <a:gs pos="100000">
                          <a:srgbClr val="FFD7C5"/>
                        </a:gs>
                      </a:gsLst>
                      <a:lin ang="10800000" scaled="1"/>
                      <a:tileRect/>
                    </a:gra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2057400" y="3228975"/>
                      <a:ext cx="152400" cy="3048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5">
                            <a:tint val="50000"/>
                            <a:satMod val="300000"/>
                          </a:schemeClr>
                        </a:gs>
                        <a:gs pos="35000">
                          <a:srgbClr val="FFC5AB"/>
                        </a:gs>
                        <a:gs pos="100000">
                          <a:srgbClr val="FFD7C5"/>
                        </a:gs>
                      </a:gsLst>
                      <a:lin ang="10800000" scaled="1"/>
                      <a:tileRect/>
                    </a:gra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9" name="Straight Arrow Connector 8"/>
                  <p:cNvCxnSpPr/>
                  <p:nvPr/>
                </p:nvCxnSpPr>
                <p:spPr>
                  <a:xfrm>
                    <a:off x="2156460" y="1812898"/>
                    <a:ext cx="358140" cy="0"/>
                  </a:xfrm>
                  <a:prstGeom prst="straightConnector1">
                    <a:avLst/>
                  </a:prstGeom>
                  <a:ln w="31750">
                    <a:tailEnd type="arrow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Rectangle 9"/>
                  <p:cNvSpPr/>
                  <p:nvPr/>
                </p:nvSpPr>
                <p:spPr>
                  <a:xfrm>
                    <a:off x="2514600" y="1692302"/>
                    <a:ext cx="152400" cy="3048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5">
                          <a:tint val="50000"/>
                          <a:satMod val="300000"/>
                        </a:schemeClr>
                      </a:gs>
                      <a:gs pos="35000">
                        <a:srgbClr val="FFC5AB"/>
                      </a:gs>
                      <a:gs pos="100000">
                        <a:srgbClr val="FFD7C5"/>
                      </a:gs>
                    </a:gsLst>
                    <a:lin ang="10800000" scaled="1"/>
                    <a:tileRect/>
                  </a:gra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4290060" y="1818946"/>
                    <a:ext cx="358140" cy="0"/>
                  </a:xfrm>
                  <a:prstGeom prst="straightConnector1">
                    <a:avLst/>
                  </a:prstGeom>
                  <a:ln w="31750">
                    <a:tailEnd type="arrow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Rectangle 11"/>
                  <p:cNvSpPr/>
                  <p:nvPr/>
                </p:nvSpPr>
                <p:spPr>
                  <a:xfrm>
                    <a:off x="4648200" y="1698350"/>
                    <a:ext cx="152400" cy="3048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5">
                          <a:tint val="50000"/>
                          <a:satMod val="300000"/>
                        </a:schemeClr>
                      </a:gs>
                      <a:gs pos="35000">
                        <a:srgbClr val="FFC5AB"/>
                      </a:gs>
                      <a:gs pos="100000">
                        <a:srgbClr val="FFD7C5"/>
                      </a:gs>
                    </a:gsLst>
                    <a:lin ang="10800000" scaled="1"/>
                    <a:tileRect/>
                  </a:gra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EB and VC flow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501140" y="5325374"/>
            <a:ext cx="251460" cy="381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rved Left Arrow 24"/>
          <p:cNvSpPr/>
          <p:nvPr/>
        </p:nvSpPr>
        <p:spPr>
          <a:xfrm rot="16359417">
            <a:off x="3045972" y="3367884"/>
            <a:ext cx="605790" cy="3419587"/>
          </a:xfrm>
          <a:prstGeom prst="curvedLeftArrow">
            <a:avLst>
              <a:gd name="adj1" fmla="val 18045"/>
              <a:gd name="adj2" fmla="val 61187"/>
              <a:gd name="adj3" fmla="val 25000"/>
            </a:avLst>
          </a:prstGeom>
          <a:noFill/>
          <a:ln w="25400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" y="4191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Long flight time </a:t>
            </a:r>
            <a:r>
              <a:rPr lang="en-US" sz="2000" i="1" dirty="0" smtClean="0">
                <a:solidFill>
                  <a:srgbClr val="FF0000"/>
                </a:solidFill>
                <a:sym typeface="Wingdings" pitchFamily="2" charset="2"/>
              </a:rPr>
              <a:t> many buffers/VCs at router port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00600" y="4876800"/>
            <a:ext cx="1295400" cy="12192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394" name="Picture 2" descr="C:\Users\Boris\AppData\Local\Microsoft\Windows\Temporary Internet Files\Content.IE5\8TMJOJ69\MC9003036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43" y="3962400"/>
            <a:ext cx="1147957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86000" y="4327634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Allocate VC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4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3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/>
      <p:bldP spid="27" grpId="0" animBg="1"/>
      <p:bldP spid="27" grpId="3" animBg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33400" y="4876800"/>
            <a:ext cx="7772400" cy="1219200"/>
            <a:chOff x="533400" y="4876800"/>
            <a:chExt cx="7772400" cy="1219200"/>
          </a:xfrm>
        </p:grpSpPr>
        <p:sp>
          <p:nvSpPr>
            <p:cNvPr id="27" name="Rectangle 26"/>
            <p:cNvSpPr/>
            <p:nvPr/>
          </p:nvSpPr>
          <p:spPr>
            <a:xfrm>
              <a:off x="2743200" y="5562600"/>
              <a:ext cx="152400" cy="3048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rgbClr val="FFC5AB"/>
                </a:gs>
                <a:gs pos="100000">
                  <a:srgbClr val="FFD7C5"/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33400" y="4876800"/>
              <a:ext cx="7772400" cy="1219200"/>
              <a:chOff x="533400" y="4876800"/>
              <a:chExt cx="7772400" cy="1219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876800" y="5562600"/>
                <a:ext cx="1524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rgbClr val="FFC5AB"/>
                  </a:gs>
                  <a:gs pos="100000">
                    <a:srgbClr val="FFD7C5"/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3400" y="4876800"/>
                <a:ext cx="7772400" cy="1219200"/>
                <a:chOff x="533400" y="4876800"/>
                <a:chExt cx="7772400" cy="12192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7086600" y="5410200"/>
                  <a:ext cx="152400" cy="304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rgbClr val="FFC5AB"/>
                    </a:gs>
                    <a:gs pos="100000">
                      <a:srgbClr val="FFD7C5"/>
                    </a:gs>
                  </a:gsLst>
                  <a:lin ang="10800000" scaled="1"/>
                  <a:tileRect/>
                </a:gra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533400" y="4876800"/>
                  <a:ext cx="7772400" cy="1219200"/>
                  <a:chOff x="381000" y="1066800"/>
                  <a:chExt cx="7772400" cy="1219200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381000" y="1066800"/>
                    <a:ext cx="7772400" cy="1219200"/>
                    <a:chOff x="434340" y="2743200"/>
                    <a:chExt cx="7772400" cy="1219200"/>
                  </a:xfrm>
                </p:grpSpPr>
                <p:sp>
                  <p:nvSpPr>
                    <p:cNvPr id="13" name="Rounded Rectangle 12"/>
                    <p:cNvSpPr/>
                    <p:nvPr/>
                  </p:nvSpPr>
                  <p:spPr>
                    <a:xfrm>
                      <a:off x="434340" y="2743200"/>
                      <a:ext cx="1295400" cy="1219200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Rounded Rectangle 13"/>
                    <p:cNvSpPr/>
                    <p:nvPr/>
                  </p:nvSpPr>
                  <p:spPr>
                    <a:xfrm>
                      <a:off x="2567940" y="2743200"/>
                      <a:ext cx="1295400" cy="1219200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Rounded Rectangle 14"/>
                    <p:cNvSpPr/>
                    <p:nvPr/>
                  </p:nvSpPr>
                  <p:spPr>
                    <a:xfrm>
                      <a:off x="4701540" y="2743200"/>
                      <a:ext cx="1295400" cy="1219200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ounded Rectangle 15"/>
                    <p:cNvSpPr/>
                    <p:nvPr/>
                  </p:nvSpPr>
                  <p:spPr>
                    <a:xfrm>
                      <a:off x="6911340" y="2743200"/>
                      <a:ext cx="1295400" cy="1219200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6923745" y="3200400"/>
                      <a:ext cx="152400" cy="3048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5">
                            <a:tint val="50000"/>
                            <a:satMod val="300000"/>
                          </a:schemeClr>
                        </a:gs>
                        <a:gs pos="35000">
                          <a:srgbClr val="FFC5AB"/>
                        </a:gs>
                        <a:gs pos="100000">
                          <a:srgbClr val="FFD7C5"/>
                        </a:gs>
                      </a:gsLst>
                      <a:lin ang="10800000" scaled="1"/>
                      <a:tileRect/>
                    </a:gra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8" name="Straight Arrow Connector 17"/>
                    <p:cNvCxnSpPr>
                      <a:stCxn id="13" idx="3"/>
                      <a:endCxn id="16" idx="1"/>
                    </p:cNvCxnSpPr>
                    <p:nvPr/>
                  </p:nvCxnSpPr>
                  <p:spPr>
                    <a:xfrm>
                      <a:off x="1729740" y="3352800"/>
                      <a:ext cx="5181600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4"/>
                    </a:lnRef>
                    <a:fillRef idx="0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6324600" y="3228975"/>
                      <a:ext cx="152400" cy="3048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5">
                            <a:tint val="50000"/>
                            <a:satMod val="300000"/>
                          </a:schemeClr>
                        </a:gs>
                        <a:gs pos="35000">
                          <a:srgbClr val="FFC5AB"/>
                        </a:gs>
                        <a:gs pos="100000">
                          <a:srgbClr val="FFD7C5"/>
                        </a:gs>
                      </a:gsLst>
                      <a:lin ang="10800000" scaled="1"/>
                      <a:tileRect/>
                    </a:gra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4190325" y="3228975"/>
                      <a:ext cx="152400" cy="3048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5">
                            <a:tint val="50000"/>
                            <a:satMod val="300000"/>
                          </a:schemeClr>
                        </a:gs>
                        <a:gs pos="35000">
                          <a:srgbClr val="FFC5AB"/>
                        </a:gs>
                        <a:gs pos="100000">
                          <a:srgbClr val="FFD7C5"/>
                        </a:gs>
                      </a:gsLst>
                      <a:lin ang="10800000" scaled="1"/>
                      <a:tileRect/>
                    </a:gra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2057400" y="3228975"/>
                      <a:ext cx="152400" cy="3048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5">
                            <a:tint val="50000"/>
                            <a:satMod val="300000"/>
                          </a:schemeClr>
                        </a:gs>
                        <a:gs pos="35000">
                          <a:srgbClr val="FFC5AB"/>
                        </a:gs>
                        <a:gs pos="100000">
                          <a:srgbClr val="FFD7C5"/>
                        </a:gs>
                      </a:gsLst>
                      <a:lin ang="10800000" scaled="1"/>
                      <a:tileRect/>
                    </a:gra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9" name="Straight Arrow Connector 8"/>
                  <p:cNvCxnSpPr/>
                  <p:nvPr/>
                </p:nvCxnSpPr>
                <p:spPr>
                  <a:xfrm>
                    <a:off x="2156460" y="1812898"/>
                    <a:ext cx="358140" cy="0"/>
                  </a:xfrm>
                  <a:prstGeom prst="straightConnector1">
                    <a:avLst/>
                  </a:prstGeom>
                  <a:ln w="31750">
                    <a:tailEnd type="arrow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Rectangle 9"/>
                  <p:cNvSpPr/>
                  <p:nvPr/>
                </p:nvSpPr>
                <p:spPr>
                  <a:xfrm>
                    <a:off x="2514600" y="1692302"/>
                    <a:ext cx="152400" cy="3048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5">
                          <a:tint val="50000"/>
                          <a:satMod val="300000"/>
                        </a:schemeClr>
                      </a:gs>
                      <a:gs pos="35000">
                        <a:srgbClr val="FFC5AB"/>
                      </a:gs>
                      <a:gs pos="100000">
                        <a:srgbClr val="FFD7C5"/>
                      </a:gs>
                    </a:gsLst>
                    <a:lin ang="10800000" scaled="1"/>
                    <a:tileRect/>
                  </a:gra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4290060" y="1818946"/>
                    <a:ext cx="358140" cy="0"/>
                  </a:xfrm>
                  <a:prstGeom prst="straightConnector1">
                    <a:avLst/>
                  </a:prstGeom>
                  <a:ln w="31750">
                    <a:tailEnd type="arrow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Rectangle 11"/>
                  <p:cNvSpPr/>
                  <p:nvPr/>
                </p:nvSpPr>
                <p:spPr>
                  <a:xfrm>
                    <a:off x="4648200" y="1698350"/>
                    <a:ext cx="152400" cy="3048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5">
                          <a:tint val="50000"/>
                          <a:satMod val="300000"/>
                        </a:schemeClr>
                      </a:gs>
                      <a:gs pos="35000">
                        <a:srgbClr val="FFC5AB"/>
                      </a:gs>
                      <a:gs pos="100000">
                        <a:srgbClr val="FFD7C5"/>
                      </a:gs>
                    </a:gsLst>
                    <a:lin ang="10800000" scaled="1"/>
                    <a:tileRect/>
                  </a:gra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EB and VC flow control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Novel </a:t>
            </a:r>
            <a:r>
              <a:rPr lang="en-US" b="1" dirty="0" smtClean="0"/>
              <a:t>JIT</a:t>
            </a:r>
            <a:r>
              <a:rPr lang="en-US" dirty="0" smtClean="0"/>
              <a:t> VC allocation strategy</a:t>
            </a:r>
          </a:p>
          <a:p>
            <a:pPr lvl="1"/>
            <a:r>
              <a:rPr lang="en-US" dirty="0" smtClean="0"/>
              <a:t>Allocate a VC from an elastic buffer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501140" y="5325374"/>
            <a:ext cx="251460" cy="381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091518" y="3540583"/>
            <a:ext cx="2698117" cy="1782443"/>
            <a:chOff x="4091518" y="3540583"/>
            <a:chExt cx="2698117" cy="1782443"/>
          </a:xfrm>
        </p:grpSpPr>
        <p:pic>
          <p:nvPicPr>
            <p:cNvPr id="60418" name="Picture 2" descr="C:\Users\Boris\AppData\Local\Microsoft\Windows\Temporary Internet Files\Content.IE5\ZKHS4OHQ\MC900441382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17387">
              <a:off x="4091518" y="3540583"/>
              <a:ext cx="2494104" cy="178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621530" y="3881735"/>
              <a:ext cx="2168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C00000"/>
                  </a:solidFill>
                </a:rPr>
                <a:t>Allocate VC</a:t>
              </a:r>
              <a:endParaRPr lang="en-US" sz="2800" b="1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37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0.06649 0.000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0.00023 L 0.30052 0.0002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52 0.00046 L 0.32795 0.00046 C 0.34011 0.00046 0.35538 0.00601 0.35538 0.01087 L 0.35538 0.02267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111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EB and VC flow control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Novel </a:t>
            </a:r>
            <a:r>
              <a:rPr lang="en-US" b="1" dirty="0" smtClean="0"/>
              <a:t>JIT</a:t>
            </a:r>
            <a:r>
              <a:rPr lang="en-US" dirty="0" smtClean="0"/>
              <a:t> VC allocation strategy</a:t>
            </a:r>
          </a:p>
          <a:p>
            <a:pPr lvl="1"/>
            <a:r>
              <a:rPr lang="en-US" dirty="0" smtClean="0"/>
              <a:t>Allocate a VC from an elastic buffer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Benefits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Shallow, </a:t>
            </a:r>
            <a:r>
              <a:rPr lang="en-US" dirty="0" smtClean="0"/>
              <a:t>per-message class </a:t>
            </a:r>
            <a:r>
              <a:rPr lang="en-US" dirty="0"/>
              <a:t>VCs</a:t>
            </a:r>
            <a:endParaRPr lang="en-US" dirty="0" smtClean="0"/>
          </a:p>
          <a:p>
            <a:pPr lvl="1"/>
            <a:r>
              <a:rPr lang="en-US" dirty="0" smtClean="0"/>
              <a:t>Deadlock freedom without multiple networks </a:t>
            </a:r>
          </a:p>
          <a:p>
            <a:pPr lvl="1"/>
            <a:r>
              <a:rPr lang="en-US" dirty="0"/>
              <a:t>Performance </a:t>
            </a:r>
            <a:r>
              <a:rPr lang="en-US" dirty="0" smtClean="0"/>
              <a:t>improvement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Special rules for deadlock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MECS + hybrid flow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300258"/>
              </p:ext>
            </p:extLst>
          </p:nvPr>
        </p:nvGraphicFramePr>
        <p:xfrm>
          <a:off x="1066800" y="1828800"/>
          <a:ext cx="6629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6369050" y="2362200"/>
            <a:ext cx="381000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67462" y="1992868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8%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48400" y="2286000"/>
            <a:ext cx="2165350" cy="2286000"/>
            <a:chOff x="6248400" y="2286000"/>
            <a:chExt cx="2165350" cy="2286000"/>
          </a:xfrm>
        </p:grpSpPr>
        <p:sp>
          <p:nvSpPr>
            <p:cNvPr id="7" name="Explosion 1 6"/>
            <p:cNvSpPr/>
            <p:nvPr/>
          </p:nvSpPr>
          <p:spPr>
            <a:xfrm>
              <a:off x="6248400" y="2286000"/>
              <a:ext cx="2165350" cy="2286000"/>
            </a:xfrm>
            <a:prstGeom prst="irregularSeal1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86800" y="2907753"/>
              <a:ext cx="1371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 smtClean="0"/>
                <a:t>8x</a:t>
              </a:r>
              <a:r>
                <a:rPr lang="en-US" sz="2400" i="1" dirty="0" smtClean="0"/>
                <a:t> less buffering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650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D671"/>
              </a:buClr>
              <a:buFont typeface="Wingdings 2" pitchFamily="18" charset="2"/>
              <a:buChar char="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Limitations of existing NOC technologies</a:t>
            </a:r>
          </a:p>
          <a:p>
            <a:pPr>
              <a:spcBef>
                <a:spcPts val="600"/>
              </a:spcBef>
              <a:buClr>
                <a:srgbClr val="FFD671"/>
              </a:buClr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Contributions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Topology-aware QOS support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Hybrid flow control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Ø"/>
            </a:pPr>
            <a:r>
              <a:rPr lang="en-US" dirty="0" smtClean="0"/>
              <a:t>Select results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737432"/>
              </p:ext>
            </p:extLst>
          </p:nvPr>
        </p:nvGraphicFramePr>
        <p:xfrm>
          <a:off x="457200" y="1774825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617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Parameter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Value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Technology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 nm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Vdd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0.7 V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System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1024 tiles:</a:t>
                      </a:r>
                    </a:p>
                    <a:p>
                      <a:r>
                        <a:rPr lang="en-US" sz="2200" dirty="0" smtClean="0">
                          <a:sym typeface="Wingdings" pitchFamily="2" charset="2"/>
                        </a:rPr>
                        <a:t>256 concentrated nodes (64 shared</a:t>
                      </a:r>
                      <a:r>
                        <a:rPr lang="en-US" sz="2200" baseline="0" dirty="0" smtClean="0">
                          <a:sym typeface="Wingdings" pitchFamily="2" charset="2"/>
                        </a:rPr>
                        <a:t> resources)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Networks: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MECS+PVC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VC flow</a:t>
                      </a:r>
                      <a:r>
                        <a:rPr lang="en-US" sz="2200" baseline="0" dirty="0" smtClean="0"/>
                        <a:t> control</a:t>
                      </a:r>
                      <a:r>
                        <a:rPr lang="en-US" sz="2200" dirty="0" smtClean="0"/>
                        <a:t>, QOS support (PVC) at each node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MECS+TAQ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VC flow control,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QOS support only in shared regions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MECS+TAQ+EB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 dirty="0" smtClean="0"/>
                        <a:t>EB flow control outside of SRs, </a:t>
                      </a:r>
                    </a:p>
                    <a:p>
                      <a:pPr lvl="0"/>
                      <a:r>
                        <a:rPr lang="en-US" sz="2200" dirty="0" smtClean="0"/>
                        <a:t>Separate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i="1" baseline="0" dirty="0" smtClean="0"/>
                        <a:t>Request</a:t>
                      </a:r>
                      <a:r>
                        <a:rPr lang="en-US" sz="2200" baseline="0" dirty="0" smtClean="0"/>
                        <a:t> and </a:t>
                      </a:r>
                      <a:r>
                        <a:rPr kumimoji="0" lang="en-US" sz="2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Reply</a:t>
                      </a:r>
                      <a:r>
                        <a:rPr lang="en-US" sz="2200" baseline="0" dirty="0" smtClean="0"/>
                        <a:t> networks</a:t>
                      </a:r>
                      <a:endParaRPr lang="en-US" sz="2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K-MECS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Proposed organization:  TAQ + hybrid flow</a:t>
                      </a:r>
                      <a:r>
                        <a:rPr lang="en-US" sz="2200" baseline="0" dirty="0" smtClean="0"/>
                        <a:t> control</a:t>
                      </a:r>
                      <a:endParaRPr lang="en-US" sz="2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269684"/>
              </p:ext>
            </p:extLst>
          </p:nvPr>
        </p:nvGraphicFramePr>
        <p:xfrm>
          <a:off x="457200" y="17526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66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14083" y="2971800"/>
            <a:ext cx="7886700" cy="1143000"/>
            <a:chOff x="1219199" y="4343400"/>
            <a:chExt cx="6858001" cy="1828800"/>
          </a:xfrm>
        </p:grpSpPr>
        <p:sp>
          <p:nvSpPr>
            <p:cNvPr id="6" name="Rounded Rectangle 5"/>
            <p:cNvSpPr/>
            <p:nvPr/>
          </p:nvSpPr>
          <p:spPr>
            <a:xfrm>
              <a:off x="1219199" y="4343400"/>
              <a:ext cx="6858001" cy="1828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4709160"/>
              <a:ext cx="6858000" cy="1034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</a:rPr>
                <a:t>On-chip networks for the kilo-node era</a:t>
              </a:r>
              <a:endParaRPr lang="en-US" sz="32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90800" y="3846732"/>
            <a:ext cx="3886200" cy="1567098"/>
            <a:chOff x="2590800" y="3846732"/>
            <a:chExt cx="3886200" cy="1567098"/>
          </a:xfrm>
        </p:grpSpPr>
        <p:sp>
          <p:nvSpPr>
            <p:cNvPr id="8" name="Rounded Rectangle 7"/>
            <p:cNvSpPr/>
            <p:nvPr/>
          </p:nvSpPr>
          <p:spPr>
            <a:xfrm>
              <a:off x="2590800" y="3846732"/>
              <a:ext cx="3886200" cy="1567098"/>
            </a:xfrm>
            <a:prstGeom prst="roundRect">
              <a:avLst/>
            </a:prstGeom>
            <a:gradFill>
              <a:gsLst>
                <a:gs pos="0">
                  <a:srgbClr val="CC2700"/>
                </a:gs>
                <a:gs pos="55000">
                  <a:srgbClr val="FF3200"/>
                </a:gs>
                <a:gs pos="100000">
                  <a:srgbClr val="FF6D6D"/>
                </a:gs>
              </a:gsLst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7000" y="4267200"/>
              <a:ext cx="3733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</a:rPr>
                <a:t>Kilo-NOC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3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831150"/>
              </p:ext>
            </p:extLst>
          </p:nvPr>
        </p:nvGraphicFramePr>
        <p:xfrm>
          <a:off x="457200" y="1755648"/>
          <a:ext cx="8074152" cy="464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764576"/>
            <a:ext cx="4379912" cy="312281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6705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Kilo-NOC: a heterogeneous NOC architecture for kilo-node substrates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Topology-aware QOS</a:t>
            </a:r>
          </a:p>
          <a:p>
            <a:pPr lvl="1"/>
            <a:r>
              <a:rPr lang="en-US" dirty="0" smtClean="0"/>
              <a:t>Limits QOS support to a fraction of the die</a:t>
            </a:r>
          </a:p>
          <a:p>
            <a:pPr lvl="1"/>
            <a:r>
              <a:rPr lang="en-US" dirty="0" smtClean="0"/>
              <a:t>Leverages low-diameter topologies</a:t>
            </a:r>
          </a:p>
          <a:p>
            <a:pPr lvl="1"/>
            <a:r>
              <a:rPr lang="en-US" dirty="0" smtClean="0"/>
              <a:t>Improves NOC area- and energy-efficiency</a:t>
            </a:r>
          </a:p>
          <a:p>
            <a:pPr lvl="1"/>
            <a:r>
              <a:rPr lang="en-US" dirty="0" smtClean="0"/>
              <a:t>Provides strong guarantees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Kilo-NOC: a heterogeneous NOC architecture for kilo-node substrates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Topology-aware QOS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Hybrid flow control</a:t>
            </a:r>
          </a:p>
          <a:p>
            <a:pPr lvl="1"/>
            <a:r>
              <a:rPr lang="en-US" dirty="0" smtClean="0"/>
              <a:t>Enabled by Topology-aware QOS</a:t>
            </a:r>
          </a:p>
          <a:p>
            <a:pPr lvl="1"/>
            <a:r>
              <a:rPr lang="en-US" dirty="0" smtClean="0"/>
              <a:t>Couples VC and EB flow control</a:t>
            </a:r>
          </a:p>
          <a:p>
            <a:pPr lvl="1"/>
            <a:r>
              <a:rPr lang="en-US" dirty="0"/>
              <a:t>JIT VC allocation </a:t>
            </a:r>
            <a:endParaRPr lang="en-US" dirty="0" smtClean="0"/>
          </a:p>
          <a:p>
            <a:pPr lvl="1"/>
            <a:r>
              <a:rPr lang="en-US" dirty="0" smtClean="0"/>
              <a:t>Reduces VC &amp; buffer requirements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Kilo-NOC: a heterogeneous NOC architecture for kilo-node substrates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Topology-aware QOS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Hybrid flow control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Bottom line </a:t>
            </a:r>
            <a:r>
              <a:rPr lang="en-US" i="1" dirty="0" err="1" smtClean="0"/>
              <a:t>vs</a:t>
            </a:r>
            <a:r>
              <a:rPr lang="en-US" i="1" dirty="0" smtClean="0"/>
              <a:t> MECS+PVC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45% improvement in area-efficiency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29% improvement in energy-efficiency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Comparable QOS strength, performance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9" name="Picture 5" descr="C:\Users\Boris\AppData\Local\Microsoft\Windows\Temporary Internet Files\Content.IE5\UZQZ8ECA\MCj04344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57399"/>
            <a:ext cx="25146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Kilo-NOC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efficiency</a:t>
            </a:r>
          </a:p>
          <a:p>
            <a:pPr lvl="1"/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Energy</a:t>
            </a:r>
          </a:p>
          <a:p>
            <a:r>
              <a:rPr lang="en-US" dirty="0" smtClean="0"/>
              <a:t>Good performance</a:t>
            </a:r>
          </a:p>
          <a:p>
            <a:r>
              <a:rPr lang="en-US" dirty="0" smtClean="0"/>
              <a:t>Strong service guarantees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  <a:buFont typeface="Wingdings" pitchFamily="2" charset="2"/>
              <a:buChar char="Ø"/>
            </a:pPr>
            <a:r>
              <a:rPr lang="en-US" dirty="0" smtClean="0"/>
              <a:t>Limitations of existing NOC technologies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Topology-aware QOS support</a:t>
            </a:r>
          </a:p>
          <a:p>
            <a:pPr lvl="1"/>
            <a:r>
              <a:rPr lang="en-US" dirty="0" smtClean="0"/>
              <a:t>Hybrid flow control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Select results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&amp; Limitations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Technology: </a:t>
            </a:r>
            <a:r>
              <a:rPr lang="en-US" b="1" dirty="0" smtClean="0"/>
              <a:t>Low-diameter topologies</a:t>
            </a:r>
          </a:p>
          <a:p>
            <a:pPr lvl="1"/>
            <a:r>
              <a:rPr lang="en-US" dirty="0" smtClean="0"/>
              <a:t>Rich connectivity improves performance &amp; energy</a:t>
            </a:r>
          </a:p>
          <a:p>
            <a:pPr lvl="1"/>
            <a:r>
              <a:rPr lang="en-US" dirty="0" smtClean="0"/>
              <a:t>E.g.: flattened butterfly </a:t>
            </a:r>
            <a:r>
              <a:rPr lang="en-US" sz="2200" dirty="0" smtClean="0"/>
              <a:t>[Micro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07</a:t>
            </a:r>
            <a:r>
              <a:rPr lang="en-US" sz="2200" dirty="0" smtClean="0"/>
              <a:t>]</a:t>
            </a:r>
            <a:r>
              <a:rPr lang="en-US" dirty="0" smtClean="0"/>
              <a:t>, MECS </a:t>
            </a:r>
            <a:r>
              <a:rPr lang="en-US" sz="2200" dirty="0"/>
              <a:t>[HPCA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09</a:t>
            </a:r>
            <a:r>
              <a:rPr lang="en-US" sz="2200" dirty="0" smtClean="0"/>
              <a:t>]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Scalability obstacle: </a:t>
            </a:r>
            <a:r>
              <a:rPr lang="en-US" b="1" dirty="0" smtClean="0"/>
              <a:t>Buffer demands</a:t>
            </a:r>
          </a:p>
          <a:p>
            <a:pPr lvl="1"/>
            <a:r>
              <a:rPr lang="en-US" dirty="0" smtClean="0"/>
              <a:t>Growth in router radix with network radix</a:t>
            </a:r>
          </a:p>
          <a:p>
            <a:pPr lvl="1"/>
            <a:r>
              <a:rPr lang="en-US" dirty="0" smtClean="0"/>
              <a:t>More buffers per port due to slower wires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Cost: area, energy, delay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&amp; Limitations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Technology: </a:t>
            </a:r>
            <a:r>
              <a:rPr lang="en-US" b="1" dirty="0" smtClean="0"/>
              <a:t>NOC QOS architectures</a:t>
            </a:r>
          </a:p>
          <a:p>
            <a:pPr lvl="1"/>
            <a:r>
              <a:rPr lang="en-US" dirty="0" smtClean="0"/>
              <a:t>No per-flow buffering (shared pool of VCs)</a:t>
            </a:r>
          </a:p>
          <a:p>
            <a:pPr lvl="1"/>
            <a:r>
              <a:rPr lang="en-US" dirty="0" smtClean="0"/>
              <a:t>Simple prioritization and scheduling</a:t>
            </a:r>
          </a:p>
          <a:p>
            <a:pPr lvl="1"/>
            <a:r>
              <a:rPr lang="en-US" dirty="0" smtClean="0"/>
              <a:t>E.g.: GSF </a:t>
            </a:r>
            <a:r>
              <a:rPr lang="en-US" sz="2200" dirty="0" smtClean="0"/>
              <a:t>[ISCA 08]</a:t>
            </a:r>
            <a:r>
              <a:rPr lang="en-US" dirty="0" smtClean="0"/>
              <a:t>, PVC </a:t>
            </a:r>
            <a:r>
              <a:rPr lang="en-US" sz="2200" dirty="0" smtClean="0"/>
              <a:t>[Micro 09]</a:t>
            </a:r>
          </a:p>
          <a:p>
            <a:pPr>
              <a:spcBef>
                <a:spcPts val="1200"/>
              </a:spcBef>
            </a:pPr>
            <a:r>
              <a:rPr lang="en-US" dirty="0"/>
              <a:t>Scalability obstacle: </a:t>
            </a:r>
            <a:r>
              <a:rPr lang="en-US" b="1" dirty="0" smtClean="0"/>
              <a:t>VC demands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Many VCs to cover long links with slow wires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Cost: buffering,  arbitration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D671"/>
              </a:buClr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Limitations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existing NOC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technologies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Ø"/>
            </a:pPr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Topology-aware QOS support</a:t>
            </a:r>
          </a:p>
          <a:p>
            <a:pPr lvl="1"/>
            <a:r>
              <a:rPr lang="en-US" dirty="0" smtClean="0"/>
              <a:t>Optimized flow control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Select results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Baseline QOS-enabled CMP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0" y="1752600"/>
            <a:ext cx="3810000" cy="44043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Multiple VMs </a:t>
            </a:r>
          </a:p>
          <a:p>
            <a:pPr marL="0" indent="0">
              <a:buNone/>
            </a:pPr>
            <a:r>
              <a:rPr lang="en-US" dirty="0" smtClean="0"/>
              <a:t>sharing a die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46AC-F541-4DBF-88ED-8F27BA7081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3207841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5DFDDB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285398"/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43284" y="3048000"/>
            <a:ext cx="3424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Shared resources </a:t>
            </a:r>
          </a:p>
          <a:p>
            <a:r>
              <a:rPr lang="en-US" sz="2100" dirty="0" smtClean="0"/>
              <a:t>(e.g., memory controllers)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5181600" y="4198441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43284" y="40386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VM-private resources </a:t>
            </a:r>
          </a:p>
          <a:p>
            <a:r>
              <a:rPr lang="en-US" sz="2100" dirty="0" smtClean="0"/>
              <a:t>(cores, caches)</a:t>
            </a:r>
            <a:endParaRPr lang="en-US" sz="21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039281"/>
              </p:ext>
            </p:extLst>
          </p:nvPr>
        </p:nvGraphicFramePr>
        <p:xfrm>
          <a:off x="533400" y="1527175"/>
          <a:ext cx="4206875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2" name="Visio" r:id="rId4" imgW="2106087" imgH="2170619" progId="Visio.Drawing.11">
                  <p:embed/>
                </p:oleObj>
              </mc:Choice>
              <mc:Fallback>
                <p:oleObj name="Visio" r:id="rId4" imgW="2106087" imgH="217061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527175"/>
                        <a:ext cx="4206875" cy="433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52247" y="4979313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QOS-enabled router</a:t>
            </a:r>
            <a:endParaRPr lang="en-US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495300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00200" y="1676400"/>
            <a:ext cx="3048000" cy="3038475"/>
            <a:chOff x="1600200" y="1676400"/>
            <a:chExt cx="3048000" cy="3038475"/>
          </a:xfrm>
        </p:grpSpPr>
        <p:sp>
          <p:nvSpPr>
            <p:cNvPr id="17" name="Rounded Rectangle 16"/>
            <p:cNvSpPr/>
            <p:nvPr/>
          </p:nvSpPr>
          <p:spPr>
            <a:xfrm>
              <a:off x="1600200" y="1676400"/>
              <a:ext cx="990600" cy="9144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600200" y="2743200"/>
              <a:ext cx="990600" cy="9144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705224" y="2733675"/>
              <a:ext cx="942976" cy="9144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05224" y="3790950"/>
              <a:ext cx="942976" cy="9144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19375" y="3800475"/>
              <a:ext cx="990600" cy="9144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647950" y="1676400"/>
              <a:ext cx="962025" cy="9144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3400" y="3790950"/>
            <a:ext cx="2038350" cy="1971675"/>
            <a:chOff x="533400" y="3790950"/>
            <a:chExt cx="2038350" cy="1971675"/>
          </a:xfrm>
        </p:grpSpPr>
        <p:sp>
          <p:nvSpPr>
            <p:cNvPr id="24" name="Rounded Rectangle 23"/>
            <p:cNvSpPr/>
            <p:nvPr/>
          </p:nvSpPr>
          <p:spPr>
            <a:xfrm>
              <a:off x="533400" y="3790950"/>
              <a:ext cx="990600" cy="914400"/>
            </a:xfrm>
            <a:prstGeom prst="roundRect">
              <a:avLst/>
            </a:prstGeom>
            <a:noFill/>
            <a:ln>
              <a:solidFill>
                <a:srgbClr val="780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581150" y="4848225"/>
              <a:ext cx="990600" cy="914400"/>
            </a:xfrm>
            <a:prstGeom prst="roundRect">
              <a:avLst/>
            </a:prstGeom>
            <a:noFill/>
            <a:ln>
              <a:solidFill>
                <a:srgbClr val="780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3400" y="1676400"/>
            <a:ext cx="4114800" cy="4095750"/>
            <a:chOff x="533400" y="1676400"/>
            <a:chExt cx="4114800" cy="4095750"/>
          </a:xfrm>
        </p:grpSpPr>
        <p:sp>
          <p:nvSpPr>
            <p:cNvPr id="5" name="Rounded Rectangle 4"/>
            <p:cNvSpPr/>
            <p:nvPr/>
          </p:nvSpPr>
          <p:spPr>
            <a:xfrm>
              <a:off x="533400" y="1676400"/>
              <a:ext cx="990600" cy="914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3400" y="2743200"/>
              <a:ext cx="990600" cy="914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705224" y="4848225"/>
              <a:ext cx="942976" cy="914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619375" y="4857750"/>
              <a:ext cx="990600" cy="914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01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70479</TotalTime>
  <Words>935</Words>
  <Application>Microsoft Office PowerPoint</Application>
  <PresentationFormat>On-screen Show (4:3)</PresentationFormat>
  <Paragraphs>288</Paragraphs>
  <Slides>34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Module</vt:lpstr>
      <vt:lpstr>Visio</vt:lpstr>
      <vt:lpstr>Kilo-NOC: A Heterogeneous Network-on-Chip Architecture for Scalability and Service Guarantees</vt:lpstr>
      <vt:lpstr>Motivation</vt:lpstr>
      <vt:lpstr>This talk</vt:lpstr>
      <vt:lpstr>Kilo-NOC requirements</vt:lpstr>
      <vt:lpstr>Outline</vt:lpstr>
      <vt:lpstr>Technologies &amp; Limitations (1/2)</vt:lpstr>
      <vt:lpstr>Technologies &amp; Limitations (2/2)</vt:lpstr>
      <vt:lpstr>Outline</vt:lpstr>
      <vt:lpstr>Baseline QOS-enabled CMP</vt:lpstr>
      <vt:lpstr>Conventional NOC QOS</vt:lpstr>
      <vt:lpstr>Conventional NOC QOS</vt:lpstr>
      <vt:lpstr>Kilo-NOC  QOS</vt:lpstr>
      <vt:lpstr>Topology-Aware  QOS</vt:lpstr>
      <vt:lpstr>Topology-Aware  QOS</vt:lpstr>
      <vt:lpstr>Topology-Aware  QOS</vt:lpstr>
      <vt:lpstr>Topology-Aware  QOS</vt:lpstr>
      <vt:lpstr>Kilo-NOC  view</vt:lpstr>
      <vt:lpstr>Traditional Buffer Flow Control</vt:lpstr>
      <vt:lpstr>Elastic Buffer Flow Control</vt:lpstr>
      <vt:lpstr>Elastic Buffer Flow Control</vt:lpstr>
      <vt:lpstr>MECS + EB flow control</vt:lpstr>
      <vt:lpstr>MECS + EB flow control</vt:lpstr>
      <vt:lpstr>Hybrid flow control</vt:lpstr>
      <vt:lpstr>Hybrid flow control</vt:lpstr>
      <vt:lpstr>Hybrid flow control</vt:lpstr>
      <vt:lpstr>MECS + hybrid flow control</vt:lpstr>
      <vt:lpstr>Outline</vt:lpstr>
      <vt:lpstr>Evaluation Methodology</vt:lpstr>
      <vt:lpstr>Area comparison</vt:lpstr>
      <vt:lpstr>Energy comparison</vt:lpstr>
      <vt:lpstr>Summary</vt:lpstr>
      <vt:lpstr>Summary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Preemptive Virtual Clock:</dc:title>
  <dc:creator>Boris</dc:creator>
  <cp:lastModifiedBy>Boris</cp:lastModifiedBy>
  <cp:revision>2085</cp:revision>
  <cp:lastPrinted>2011-05-25T16:42:09Z</cp:lastPrinted>
  <dcterms:created xsi:type="dcterms:W3CDTF">2009-11-29T21:29:09Z</dcterms:created>
  <dcterms:modified xsi:type="dcterms:W3CDTF">2011-06-09T22:02:41Z</dcterms:modified>
</cp:coreProperties>
</file>