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notesSlides/notesSlide14.xml" ContentType="application/vnd.openxmlformats-officedocument.presentationml.notesSlide+xml"/>
  <Override PartName="/ppt/charts/chart4.xml" ContentType="application/vnd.openxmlformats-officedocument.drawingml.chart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notesSlides/notesSlide16.xml" ContentType="application/vnd.openxmlformats-officedocument.presentationml.notesSlide+xml"/>
  <Override PartName="/ppt/charts/chart6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64" r:id="rId5"/>
    <p:sldId id="259" r:id="rId6"/>
    <p:sldId id="260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xmlns:mc="http://schemas.openxmlformats.org/markup-compatibility/2006" xmlns:a14="http://schemas.microsoft.com/office/drawing/2010/main" val="00A1DA" mc:Ignorable=""/>
    <a:srgbClr xmlns:mc="http://schemas.openxmlformats.org/markup-compatibility/2006" xmlns:a14="http://schemas.microsoft.com/office/drawing/2010/main" val="8B6239" mc:Ignorable=""/>
    <a:srgbClr xmlns:mc="http://schemas.openxmlformats.org/markup-compatibility/2006" xmlns:a14="http://schemas.microsoft.com/office/drawing/2010/main" val="A35C21" mc:Ignorable=""/>
    <a:srgbClr xmlns:mc="http://schemas.openxmlformats.org/markup-compatibility/2006" xmlns:a14="http://schemas.microsoft.com/office/drawing/2010/main" val="965B1A" mc:Ignorable="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891" autoAdjust="0"/>
  </p:normalViewPr>
  <p:slideViewPr>
    <p:cSldViewPr>
      <p:cViewPr varScale="1">
        <p:scale>
          <a:sx n="67" d="100"/>
          <a:sy n="67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oris\Documents\My%20documents\KNOCS\WIOSCA%20'10\Synth%20perf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oris\Documents\My%20documents\KNOCS\WIOSCA%20'10\Synth%20perf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oris\Documents\My%20documents\KNOCS\WIOSCA%20'10\hotspot%20(multiple%20benchmarks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oris\Documents\My%20documents\KNOCS\WIOSCA%20'10\hotspot%20(multiple%20benchmarks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oris\Documents\My%20documents\KNOCS\WIOSCA%20'10\Buffers%20and%20crossbar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oris\Documents\My%20documents\KNOCS\WIOSCA%20'10\Buffers%20and%20crossba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29439052676554"/>
          <c:y val="4.214129483814523E-2"/>
          <c:w val="0.77530560523906922"/>
          <c:h val="0.77148512685914261"/>
        </c:manualLayout>
      </c:layout>
      <c:lineChart>
        <c:grouping val="standard"/>
        <c:varyColors val="0"/>
        <c:ser>
          <c:idx val="1"/>
          <c:order val="0"/>
          <c:tx>
            <c:strRef>
              <c:f>'[Synth perf.xlsx]rand'!$I$4</c:f>
              <c:strCache>
                <c:ptCount val="1"/>
                <c:pt idx="0">
                  <c:v>mesh_x1</c:v>
                </c:pt>
              </c:strCache>
            </c:strRef>
          </c:tx>
          <c:marker>
            <c:symbol val="square"/>
            <c:size val="5"/>
          </c:marker>
          <c:val>
            <c:numRef>
              <c:f>'[Synth perf.xlsx]rand'!$J$4:$X$4</c:f>
              <c:numCache>
                <c:formatCode>General</c:formatCode>
                <c:ptCount val="15"/>
                <c:pt idx="0">
                  <c:v>12.91028</c:v>
                </c:pt>
                <c:pt idx="1">
                  <c:v>13.61599</c:v>
                </c:pt>
                <c:pt idx="2">
                  <c:v>14.85885</c:v>
                </c:pt>
                <c:pt idx="3">
                  <c:v>17.746549999999999</c:v>
                </c:pt>
                <c:pt idx="4">
                  <c:v>67.224999999999994</c:v>
                </c:pt>
                <c:pt idx="5">
                  <c:v>1551.92578</c:v>
                </c:pt>
                <c:pt idx="6">
                  <c:v>1817.60339</c:v>
                </c:pt>
                <c:pt idx="7">
                  <c:v>1885.8402100000001</c:v>
                </c:pt>
                <c:pt idx="8">
                  <c:v>1913.9338399999999</c:v>
                </c:pt>
                <c:pt idx="9">
                  <c:v>1924.4552000000001</c:v>
                </c:pt>
                <c:pt idx="10">
                  <c:v>1939.57422</c:v>
                </c:pt>
                <c:pt idx="11">
                  <c:v>1952.5792200000001</c:v>
                </c:pt>
                <c:pt idx="12">
                  <c:v>1954.5170900000001</c:v>
                </c:pt>
                <c:pt idx="13">
                  <c:v>1955.7540300000001</c:v>
                </c:pt>
                <c:pt idx="14">
                  <c:v>1966.7262000000001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'[Synth perf.xlsx]rand'!$I$8</c:f>
              <c:strCache>
                <c:ptCount val="1"/>
                <c:pt idx="0">
                  <c:v>mesh_x2</c:v>
                </c:pt>
              </c:strCache>
            </c:strRef>
          </c:tx>
          <c:spPr>
            <a:ln w="22225"/>
          </c:spPr>
          <c:val>
            <c:numRef>
              <c:f>'[Synth perf.xlsx]rand'!$J$8:$X$8</c:f>
              <c:numCache>
                <c:formatCode>General</c:formatCode>
                <c:ptCount val="15"/>
                <c:pt idx="0">
                  <c:v>12.75121</c:v>
                </c:pt>
                <c:pt idx="1">
                  <c:v>13.09108</c:v>
                </c:pt>
                <c:pt idx="2">
                  <c:v>13.512119999999999</c:v>
                </c:pt>
                <c:pt idx="3">
                  <c:v>14.078519999999999</c:v>
                </c:pt>
                <c:pt idx="4">
                  <c:v>14.853680000000001</c:v>
                </c:pt>
                <c:pt idx="5">
                  <c:v>15.87008</c:v>
                </c:pt>
                <c:pt idx="6">
                  <c:v>17.535820000000001</c:v>
                </c:pt>
                <c:pt idx="7">
                  <c:v>20.270800000000001</c:v>
                </c:pt>
                <c:pt idx="8">
                  <c:v>29.140029999999999</c:v>
                </c:pt>
                <c:pt idx="9">
                  <c:v>440.63936999999999</c:v>
                </c:pt>
                <c:pt idx="10">
                  <c:v>843.60338999999999</c:v>
                </c:pt>
                <c:pt idx="11">
                  <c:v>957.81151999999997</c:v>
                </c:pt>
                <c:pt idx="12">
                  <c:v>999.01671999999996</c:v>
                </c:pt>
                <c:pt idx="13">
                  <c:v>1021.14978</c:v>
                </c:pt>
                <c:pt idx="14">
                  <c:v>1040.4559300000001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'[Synth perf.xlsx]rand'!$I$12</c:f>
              <c:strCache>
                <c:ptCount val="1"/>
                <c:pt idx="0">
                  <c:v>mesh_x4</c:v>
                </c:pt>
              </c:strCache>
            </c:strRef>
          </c:tx>
          <c:spPr>
            <a:ln w="22225"/>
          </c:spPr>
          <c:marker>
            <c:symbol val="diamond"/>
            <c:size val="7"/>
          </c:marker>
          <c:val>
            <c:numRef>
              <c:f>'[Synth perf.xlsx]rand'!$J$12:$X$12</c:f>
              <c:numCache>
                <c:formatCode>General</c:formatCode>
                <c:ptCount val="15"/>
                <c:pt idx="0">
                  <c:v>12.726900000000001</c:v>
                </c:pt>
                <c:pt idx="1">
                  <c:v>12.92165</c:v>
                </c:pt>
                <c:pt idx="2">
                  <c:v>13.20149</c:v>
                </c:pt>
                <c:pt idx="3">
                  <c:v>13.49785</c:v>
                </c:pt>
                <c:pt idx="4">
                  <c:v>13.86767</c:v>
                </c:pt>
                <c:pt idx="5">
                  <c:v>14.3354</c:v>
                </c:pt>
                <c:pt idx="6">
                  <c:v>14.857950000000001</c:v>
                </c:pt>
                <c:pt idx="7">
                  <c:v>15.496029999999999</c:v>
                </c:pt>
                <c:pt idx="8">
                  <c:v>16.319489999999998</c:v>
                </c:pt>
                <c:pt idx="9">
                  <c:v>17.408359999999998</c:v>
                </c:pt>
                <c:pt idx="10">
                  <c:v>18.893699999999999</c:v>
                </c:pt>
                <c:pt idx="11">
                  <c:v>20.915849999999999</c:v>
                </c:pt>
                <c:pt idx="12">
                  <c:v>196.18693999999999</c:v>
                </c:pt>
                <c:pt idx="13">
                  <c:v>459.04230000000001</c:v>
                </c:pt>
                <c:pt idx="14">
                  <c:v>562.65692000000001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'[Synth perf.xlsx]rand'!$I$21</c:f>
              <c:strCache>
                <c:ptCount val="1"/>
                <c:pt idx="0">
                  <c:v>mecs</c:v>
                </c:pt>
              </c:strCache>
            </c:strRef>
          </c:tx>
          <c:spPr>
            <a:ln w="22225"/>
          </c:spPr>
          <c:val>
            <c:numRef>
              <c:f>'[Synth perf.xlsx]rand'!$J$21:$X$21</c:f>
              <c:numCache>
                <c:formatCode>General</c:formatCode>
                <c:ptCount val="15"/>
                <c:pt idx="0">
                  <c:v>11.15344</c:v>
                </c:pt>
                <c:pt idx="1">
                  <c:v>11.392939999999999</c:v>
                </c:pt>
                <c:pt idx="2">
                  <c:v>11.68975</c:v>
                </c:pt>
                <c:pt idx="3">
                  <c:v>12.01789</c:v>
                </c:pt>
                <c:pt idx="4">
                  <c:v>12.42</c:v>
                </c:pt>
                <c:pt idx="5">
                  <c:v>12.91431</c:v>
                </c:pt>
                <c:pt idx="6">
                  <c:v>13.515890000000001</c:v>
                </c:pt>
                <c:pt idx="7">
                  <c:v>14.30162</c:v>
                </c:pt>
                <c:pt idx="8">
                  <c:v>15.34146</c:v>
                </c:pt>
                <c:pt idx="9">
                  <c:v>16.85295</c:v>
                </c:pt>
                <c:pt idx="10">
                  <c:v>19.36853</c:v>
                </c:pt>
                <c:pt idx="11">
                  <c:v>24.42004</c:v>
                </c:pt>
                <c:pt idx="12">
                  <c:v>62.117429999999999</c:v>
                </c:pt>
                <c:pt idx="13">
                  <c:v>277.00583</c:v>
                </c:pt>
                <c:pt idx="14">
                  <c:v>453.16199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'[Synth perf.xlsx]rand'!$I$24</c:f>
              <c:strCache>
                <c:ptCount val="1"/>
                <c:pt idx="0">
                  <c:v>dps</c:v>
                </c:pt>
              </c:strCache>
            </c:strRef>
          </c:tx>
          <c:spPr>
            <a:ln w="22225">
              <a:solidFill>
                <a:schemeClr val="tx1">
                  <a:lumMod val="95000"/>
                  <a:lumOff val="5000"/>
                </a:schemeClr>
              </a:solidFill>
            </a:ln>
          </c:spPr>
          <c:marker>
            <c:spPr>
              <a:solidFill>
                <a:schemeClr val="tx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c:spPr>
          </c:marker>
          <c:val>
            <c:numRef>
              <c:f>'[Synth perf.xlsx]rand'!$J$24:$X$24</c:f>
              <c:numCache>
                <c:formatCode>General</c:formatCode>
                <c:ptCount val="15"/>
                <c:pt idx="0">
                  <c:v>11.01796</c:v>
                </c:pt>
                <c:pt idx="1">
                  <c:v>11.21341</c:v>
                </c:pt>
                <c:pt idx="2">
                  <c:v>11.461600000000001</c:v>
                </c:pt>
                <c:pt idx="3">
                  <c:v>11.75492</c:v>
                </c:pt>
                <c:pt idx="4">
                  <c:v>12.113020000000001</c:v>
                </c:pt>
                <c:pt idx="5">
                  <c:v>12.53744</c:v>
                </c:pt>
                <c:pt idx="6">
                  <c:v>13.06546</c:v>
                </c:pt>
                <c:pt idx="7">
                  <c:v>13.79894</c:v>
                </c:pt>
                <c:pt idx="8">
                  <c:v>14.7835</c:v>
                </c:pt>
                <c:pt idx="9">
                  <c:v>16.23208</c:v>
                </c:pt>
                <c:pt idx="10">
                  <c:v>18.563970000000001</c:v>
                </c:pt>
                <c:pt idx="11">
                  <c:v>24.47888</c:v>
                </c:pt>
                <c:pt idx="12">
                  <c:v>68.825519999999997</c:v>
                </c:pt>
                <c:pt idx="13">
                  <c:v>211.59662</c:v>
                </c:pt>
                <c:pt idx="14">
                  <c:v>339.93677000000002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382784"/>
        <c:axId val="77385088"/>
      </c:lineChart>
      <c:catAx>
        <c:axId val="773827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Injection rate (%)</a:t>
                </a:r>
              </a:p>
            </c:rich>
          </c:tx>
          <c:layout>
            <c:manualLayout>
              <c:xMode val="edge"/>
              <c:yMode val="edge"/>
              <c:x val="0.41228248794482081"/>
              <c:y val="0.91828703703703707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7385088"/>
        <c:crosses val="autoZero"/>
        <c:auto val="1"/>
        <c:lblAlgn val="ctr"/>
        <c:lblOffset val="100"/>
        <c:noMultiLvlLbl val="0"/>
      </c:catAx>
      <c:valAx>
        <c:axId val="77385088"/>
        <c:scaling>
          <c:orientation val="minMax"/>
          <c:max val="6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Average packet latency (cycles)</a:t>
                </a:r>
              </a:p>
            </c:rich>
          </c:tx>
          <c:layout>
            <c:manualLayout>
              <c:xMode val="edge"/>
              <c:yMode val="edge"/>
              <c:x val="4.0514116475108435E-2"/>
              <c:y val="0.1155440986543348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7382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916858402699376"/>
          <c:y val="4.5336468358121898E-2"/>
          <c:w val="0.1920793301084095"/>
          <c:h val="0.35142086405865941"/>
        </c:manualLayout>
      </c:layout>
      <c:overlay val="0"/>
      <c:spPr>
        <a:solidFill>
          <a:schemeClr val="bg1"/>
        </a:solidFill>
        <a:ln>
          <a:solidFill>
            <a:schemeClr val="tx1">
              <a:lumMod val="65000"/>
              <a:lumOff val="35000"/>
            </a:schemeClr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07436570428697"/>
          <c:y val="4.8945340165812604E-2"/>
          <c:w val="0.78254112916736462"/>
          <c:h val="0.77601612298462685"/>
        </c:manualLayout>
      </c:layout>
      <c:lineChart>
        <c:grouping val="standard"/>
        <c:varyColors val="0"/>
        <c:ser>
          <c:idx val="0"/>
          <c:order val="0"/>
          <c:tx>
            <c:strRef>
              <c:f>'[Synth perf.xlsx]tornado'!$I$4</c:f>
              <c:strCache>
                <c:ptCount val="1"/>
                <c:pt idx="0">
                  <c:v>mesh_x1</c:v>
                </c:pt>
              </c:strCache>
            </c:strRef>
          </c:tx>
          <c:marker>
            <c:symbol val="square"/>
            <c:size val="5"/>
          </c:marker>
          <c:val>
            <c:numRef>
              <c:f>'[Synth perf.xlsx]tornado'!$J$4:$X$4</c:f>
              <c:numCache>
                <c:formatCode>General</c:formatCode>
                <c:ptCount val="15"/>
                <c:pt idx="0">
                  <c:v>17.30592</c:v>
                </c:pt>
                <c:pt idx="1">
                  <c:v>19.54308</c:v>
                </c:pt>
                <c:pt idx="2">
                  <c:v>56.181600000000003</c:v>
                </c:pt>
                <c:pt idx="3">
                  <c:v>3165.2858900000001</c:v>
                </c:pt>
                <c:pt idx="4">
                  <c:v>3282.5217299999999</c:v>
                </c:pt>
                <c:pt idx="5">
                  <c:v>3321.4396999999999</c:v>
                </c:pt>
                <c:pt idx="6">
                  <c:v>3342.38501</c:v>
                </c:pt>
                <c:pt idx="7">
                  <c:v>3352.66797</c:v>
                </c:pt>
                <c:pt idx="8">
                  <c:v>3360.2417</c:v>
                </c:pt>
                <c:pt idx="9">
                  <c:v>3366.10718</c:v>
                </c:pt>
                <c:pt idx="10">
                  <c:v>3371.6821300000001</c:v>
                </c:pt>
                <c:pt idx="11">
                  <c:v>3376.2519499999999</c:v>
                </c:pt>
                <c:pt idx="12">
                  <c:v>3377.7082500000001</c:v>
                </c:pt>
                <c:pt idx="13">
                  <c:v>3379.5698200000002</c:v>
                </c:pt>
                <c:pt idx="14">
                  <c:v>3382.2561000000001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'[Synth perf.xlsx]tornado'!$I$8</c:f>
              <c:strCache>
                <c:ptCount val="1"/>
                <c:pt idx="0">
                  <c:v>mesh_x2</c:v>
                </c:pt>
              </c:strCache>
            </c:strRef>
          </c:tx>
          <c:spPr>
            <a:ln w="22225">
              <a:solidFill>
                <a:srgbClr xmlns:mc="http://schemas.openxmlformats.org/markup-compatibility/2006" xmlns:a14="http://schemas.microsoft.com/office/drawing/2010/main" val="98B954" mc:Ignorable=""/>
              </a:solidFill>
            </a:ln>
          </c:spPr>
          <c:marker>
            <c:symbol val="triangle"/>
            <c:size val="5"/>
            <c:spPr>
              <a:solidFill>
                <a:srgbClr xmlns:mc="http://schemas.openxmlformats.org/markup-compatibility/2006" xmlns:a14="http://schemas.microsoft.com/office/drawing/2010/main" val="98B954" mc:Ignorable=""/>
              </a:solidFill>
              <a:ln>
                <a:solidFill>
                  <a:srgbClr xmlns:mc="http://schemas.openxmlformats.org/markup-compatibility/2006" xmlns:a14="http://schemas.microsoft.com/office/drawing/2010/main" val="98B954" mc:Ignorable=""/>
                </a:solidFill>
              </a:ln>
            </c:spPr>
          </c:marker>
          <c:val>
            <c:numRef>
              <c:f>'[Synth perf.xlsx]tornado'!$J$8:$X$8</c:f>
              <c:numCache>
                <c:formatCode>General</c:formatCode>
                <c:ptCount val="15"/>
                <c:pt idx="0">
                  <c:v>16.886040000000001</c:v>
                </c:pt>
                <c:pt idx="1">
                  <c:v>17.459910000000001</c:v>
                </c:pt>
                <c:pt idx="2">
                  <c:v>18.354140000000001</c:v>
                </c:pt>
                <c:pt idx="3">
                  <c:v>19.940079999999998</c:v>
                </c:pt>
                <c:pt idx="4">
                  <c:v>23.603629999999999</c:v>
                </c:pt>
                <c:pt idx="5">
                  <c:v>71.325329999999994</c:v>
                </c:pt>
                <c:pt idx="6">
                  <c:v>1546.6704099999999</c:v>
                </c:pt>
                <c:pt idx="7">
                  <c:v>1654.79053</c:v>
                </c:pt>
                <c:pt idx="8">
                  <c:v>1689.54871</c:v>
                </c:pt>
                <c:pt idx="9">
                  <c:v>1705.59338</c:v>
                </c:pt>
                <c:pt idx="10">
                  <c:v>1717.97498</c:v>
                </c:pt>
                <c:pt idx="11">
                  <c:v>1724.9871800000001</c:v>
                </c:pt>
                <c:pt idx="12">
                  <c:v>1732.0907</c:v>
                </c:pt>
                <c:pt idx="13">
                  <c:v>1736.71497</c:v>
                </c:pt>
                <c:pt idx="14">
                  <c:v>1738.9444599999999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'[Synth perf.xlsx]tornado'!$I$12</c:f>
              <c:strCache>
                <c:ptCount val="1"/>
                <c:pt idx="0">
                  <c:v>mesh_x4</c:v>
                </c:pt>
              </c:strCache>
            </c:strRef>
          </c:tx>
          <c:spPr>
            <a:ln w="22225">
              <a:solidFill>
                <a:srgbClr xmlns:mc="http://schemas.openxmlformats.org/markup-compatibility/2006" xmlns:a14="http://schemas.microsoft.com/office/drawing/2010/main" val="6E548D" mc:Ignorable=""/>
              </a:solidFill>
            </a:ln>
          </c:spPr>
          <c:marker>
            <c:symbol val="diamond"/>
            <c:size val="5"/>
            <c:spPr>
              <a:solidFill>
                <a:srgbClr xmlns:mc="http://schemas.openxmlformats.org/markup-compatibility/2006" xmlns:a14="http://schemas.microsoft.com/office/drawing/2010/main" val="6E548D" mc:Ignorable=""/>
              </a:solidFill>
              <a:ln>
                <a:solidFill>
                  <a:srgbClr xmlns:mc="http://schemas.openxmlformats.org/markup-compatibility/2006" xmlns:a14="http://schemas.microsoft.com/office/drawing/2010/main" val="6E548D" mc:Ignorable=""/>
                </a:solidFill>
              </a:ln>
            </c:spPr>
          </c:marker>
          <c:val>
            <c:numRef>
              <c:f>'[Synth perf.xlsx]tornado'!$J$12:$X$12</c:f>
              <c:numCache>
                <c:formatCode>General</c:formatCode>
                <c:ptCount val="15"/>
                <c:pt idx="0">
                  <c:v>16.737770000000001</c:v>
                </c:pt>
                <c:pt idx="1">
                  <c:v>17.027740000000001</c:v>
                </c:pt>
                <c:pt idx="2">
                  <c:v>17.381150000000002</c:v>
                </c:pt>
                <c:pt idx="3">
                  <c:v>17.81457</c:v>
                </c:pt>
                <c:pt idx="4">
                  <c:v>18.388580000000001</c:v>
                </c:pt>
                <c:pt idx="5">
                  <c:v>19.135470000000002</c:v>
                </c:pt>
                <c:pt idx="6">
                  <c:v>20.285799999999998</c:v>
                </c:pt>
                <c:pt idx="7">
                  <c:v>241.73940999999999</c:v>
                </c:pt>
                <c:pt idx="8">
                  <c:v>332.61959999999999</c:v>
                </c:pt>
                <c:pt idx="9">
                  <c:v>374.82866999999999</c:v>
                </c:pt>
                <c:pt idx="10">
                  <c:v>635.65759000000003</c:v>
                </c:pt>
                <c:pt idx="11">
                  <c:v>654.23388999999997</c:v>
                </c:pt>
                <c:pt idx="12">
                  <c:v>702.91376000000002</c:v>
                </c:pt>
                <c:pt idx="13">
                  <c:v>889.06182999999999</c:v>
                </c:pt>
                <c:pt idx="14">
                  <c:v>1036.02539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'[Synth perf.xlsx]tornado'!$I$21</c:f>
              <c:strCache>
                <c:ptCount val="1"/>
                <c:pt idx="0">
                  <c:v>mecs</c:v>
                </c:pt>
              </c:strCache>
            </c:strRef>
          </c:tx>
          <c:spPr>
            <a:ln w="22225"/>
          </c:spPr>
          <c:val>
            <c:numRef>
              <c:f>'[Synth perf.xlsx]tornado'!$J$21:$X$21</c:f>
              <c:numCache>
                <c:formatCode>General</c:formatCode>
                <c:ptCount val="15"/>
                <c:pt idx="0">
                  <c:v>12.647220000000001</c:v>
                </c:pt>
                <c:pt idx="1">
                  <c:v>12.83282</c:v>
                </c:pt>
                <c:pt idx="2">
                  <c:v>13.03763</c:v>
                </c:pt>
                <c:pt idx="3">
                  <c:v>13.28989</c:v>
                </c:pt>
                <c:pt idx="4">
                  <c:v>13.613329999999999</c:v>
                </c:pt>
                <c:pt idx="5">
                  <c:v>14.048870000000001</c:v>
                </c:pt>
                <c:pt idx="6">
                  <c:v>14.61895</c:v>
                </c:pt>
                <c:pt idx="7">
                  <c:v>15.50399</c:v>
                </c:pt>
                <c:pt idx="8">
                  <c:v>16.806799999999999</c:v>
                </c:pt>
                <c:pt idx="9">
                  <c:v>19.064859999999999</c:v>
                </c:pt>
                <c:pt idx="10">
                  <c:v>24.573519999999998</c:v>
                </c:pt>
                <c:pt idx="11">
                  <c:v>51.725940000000001</c:v>
                </c:pt>
                <c:pt idx="12">
                  <c:v>517.5838</c:v>
                </c:pt>
                <c:pt idx="13">
                  <c:v>722.17493000000002</c:v>
                </c:pt>
                <c:pt idx="14">
                  <c:v>770.04584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'[Synth perf.xlsx]tornado'!$I$25</c:f>
              <c:strCache>
                <c:ptCount val="1"/>
                <c:pt idx="0">
                  <c:v>dps</c:v>
                </c:pt>
              </c:strCache>
            </c:strRef>
          </c:tx>
          <c:spPr>
            <a:ln w="22225">
              <a:solidFill>
                <a:schemeClr val="tx1"/>
              </a:solidFill>
            </a:ln>
          </c:spPr>
          <c:marker>
            <c:symbol val="circle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val>
            <c:numRef>
              <c:f>'[Synth perf.xlsx]tornado'!$J$26:$X$26</c:f>
              <c:numCache>
                <c:formatCode>General</c:formatCode>
                <c:ptCount val="15"/>
                <c:pt idx="0">
                  <c:v>13.64723</c:v>
                </c:pt>
                <c:pt idx="1">
                  <c:v>13.832800000000001</c:v>
                </c:pt>
                <c:pt idx="2">
                  <c:v>14.04069</c:v>
                </c:pt>
                <c:pt idx="3">
                  <c:v>14.28562</c:v>
                </c:pt>
                <c:pt idx="4">
                  <c:v>14.60483</c:v>
                </c:pt>
                <c:pt idx="5">
                  <c:v>15.04008</c:v>
                </c:pt>
                <c:pt idx="6">
                  <c:v>15.6275</c:v>
                </c:pt>
                <c:pt idx="7">
                  <c:v>16.510840000000002</c:v>
                </c:pt>
                <c:pt idx="8">
                  <c:v>17.815619999999999</c:v>
                </c:pt>
                <c:pt idx="9">
                  <c:v>20.227789999999999</c:v>
                </c:pt>
                <c:pt idx="10">
                  <c:v>25.657499999999999</c:v>
                </c:pt>
                <c:pt idx="11">
                  <c:v>53.742310000000003</c:v>
                </c:pt>
                <c:pt idx="12">
                  <c:v>512.59258999999997</c:v>
                </c:pt>
                <c:pt idx="13">
                  <c:v>726.74139000000002</c:v>
                </c:pt>
                <c:pt idx="14">
                  <c:v>770.75896999999998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267200"/>
        <c:axId val="87286144"/>
      </c:lineChart>
      <c:catAx>
        <c:axId val="872672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/>
                </a:pPr>
                <a:r>
                  <a:rPr lang="en-US" sz="1600" b="1" dirty="0"/>
                  <a:t>Injection rate (%)</a:t>
                </a:r>
              </a:p>
            </c:rich>
          </c:tx>
          <c:layout>
            <c:manualLayout>
              <c:xMode val="edge"/>
              <c:yMode val="edge"/>
              <c:x val="0.41156810070770855"/>
              <c:y val="0.92063033787443238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7286144"/>
        <c:crosses val="autoZero"/>
        <c:auto val="1"/>
        <c:lblAlgn val="ctr"/>
        <c:lblOffset val="100"/>
        <c:noMultiLvlLbl val="0"/>
      </c:catAx>
      <c:valAx>
        <c:axId val="87286144"/>
        <c:scaling>
          <c:orientation val="minMax"/>
          <c:max val="6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Average packet latency (cycles)</a:t>
                </a:r>
              </a:p>
            </c:rich>
          </c:tx>
          <c:layout>
            <c:manualLayout>
              <c:xMode val="edge"/>
              <c:yMode val="edge"/>
              <c:x val="4.0992903424200686E-2"/>
              <c:y val="0.1130987793192517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7267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264720468109803"/>
          <c:y val="6.3707453235012285E-2"/>
          <c:w val="0.21510560116155694"/>
          <c:h val="0.36663250427029948"/>
        </c:manualLayout>
      </c:layout>
      <c:overlay val="0"/>
      <c:spPr>
        <a:solidFill>
          <a:schemeClr val="bg1"/>
        </a:solidFill>
        <a:ln>
          <a:solidFill>
            <a:schemeClr val="tx1">
              <a:lumMod val="65000"/>
              <a:lumOff val="35000"/>
            </a:schemeClr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680930953603318"/>
          <c:y val="5.1400554097404488E-2"/>
          <c:w val="0.84446212189847614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v>Packets</c:v>
          </c:tx>
          <c:spPr>
            <a:solidFill>
              <a:srgbClr xmlns:mc="http://schemas.openxmlformats.org/markup-compatibility/2006" xmlns:a14="http://schemas.microsoft.com/office/drawing/2010/main" val="8B6239" mc:Ignorable=""/>
            </a:solidFill>
          </c:spPr>
          <c:invertIfNegative val="0"/>
          <c:cat>
            <c:strRef>
              <c:f>'[hotspot (multiple benchmarks).xlsx]2hot'!$H$2:$H$6</c:f>
              <c:strCache>
                <c:ptCount val="5"/>
                <c:pt idx="0">
                  <c:v>mesh_x1</c:v>
                </c:pt>
                <c:pt idx="1">
                  <c:v>mesh_x2</c:v>
                </c:pt>
                <c:pt idx="2">
                  <c:v>mesh_x4</c:v>
                </c:pt>
                <c:pt idx="3">
                  <c:v>mecs</c:v>
                </c:pt>
                <c:pt idx="4">
                  <c:v>dps</c:v>
                </c:pt>
              </c:strCache>
            </c:strRef>
          </c:cat>
          <c:val>
            <c:numRef>
              <c:f>'[hotspot (multiple benchmarks).xlsx]8hot'!$I$2:$I$6</c:f>
              <c:numCache>
                <c:formatCode>General</c:formatCode>
                <c:ptCount val="5"/>
                <c:pt idx="0">
                  <c:v>20.6402</c:v>
                </c:pt>
                <c:pt idx="1">
                  <c:v>32.352899999999998</c:v>
                </c:pt>
                <c:pt idx="2">
                  <c:v>28.108699999999999</c:v>
                </c:pt>
                <c:pt idx="3">
                  <c:v>10.839700000000001</c:v>
                </c:pt>
                <c:pt idx="4">
                  <c:v>21.4895</c:v>
                </c:pt>
              </c:numCache>
            </c:numRef>
          </c:val>
        </c:ser>
        <c:ser>
          <c:idx val="1"/>
          <c:order val="1"/>
          <c:tx>
            <c:v>Hops</c:v>
          </c:tx>
          <c:spPr>
            <a:solidFill>
              <a:srgbClr xmlns:mc="http://schemas.openxmlformats.org/markup-compatibility/2006" xmlns:a14="http://schemas.microsoft.com/office/drawing/2010/main" val="00A1DA" mc:Ignorable=""/>
            </a:solidFill>
          </c:spPr>
          <c:invertIfNegative val="0"/>
          <c:cat>
            <c:strRef>
              <c:f>'[hotspot (multiple benchmarks).xlsx]2hot'!$H$2:$H$6</c:f>
              <c:strCache>
                <c:ptCount val="5"/>
                <c:pt idx="0">
                  <c:v>mesh_x1</c:v>
                </c:pt>
                <c:pt idx="1">
                  <c:v>mesh_x2</c:v>
                </c:pt>
                <c:pt idx="2">
                  <c:v>mesh_x4</c:v>
                </c:pt>
                <c:pt idx="3">
                  <c:v>mecs</c:v>
                </c:pt>
                <c:pt idx="4">
                  <c:v>dps</c:v>
                </c:pt>
              </c:strCache>
            </c:strRef>
          </c:cat>
          <c:val>
            <c:numRef>
              <c:f>'[hotspot (multiple benchmarks).xlsx]8hot'!$J$2:$J$6</c:f>
              <c:numCache>
                <c:formatCode>General</c:formatCode>
                <c:ptCount val="5"/>
                <c:pt idx="0">
                  <c:v>9.4086400000000001</c:v>
                </c:pt>
                <c:pt idx="1">
                  <c:v>27.5823</c:v>
                </c:pt>
                <c:pt idx="2">
                  <c:v>24.021000000000001</c:v>
                </c:pt>
                <c:pt idx="3">
                  <c:v>10.8172</c:v>
                </c:pt>
                <c:pt idx="4">
                  <c:v>8.90395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168384"/>
        <c:axId val="93169920"/>
      </c:barChart>
      <c:catAx>
        <c:axId val="931683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3169920"/>
        <c:crosses val="autoZero"/>
        <c:auto val="1"/>
        <c:lblAlgn val="ctr"/>
        <c:lblOffset val="100"/>
        <c:noMultiLvlLbl val="0"/>
      </c:catAx>
      <c:valAx>
        <c:axId val="93169920"/>
        <c:scaling>
          <c:orientation val="minMax"/>
          <c:max val="4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Preemption rate (%)</a:t>
                </a:r>
              </a:p>
            </c:rich>
          </c:tx>
          <c:layout>
            <c:manualLayout>
              <c:xMode val="edge"/>
              <c:yMode val="edge"/>
              <c:x val="2.8020099461251555E-3"/>
              <c:y val="0.181494188226471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3168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22055877883686"/>
          <c:y val="6.4430874712089553E-2"/>
          <c:w val="0.15452481773111695"/>
          <c:h val="0.17866360454943131"/>
        </c:manualLayout>
      </c:layout>
      <c:overlay val="0"/>
      <c:spPr>
        <a:solidFill>
          <a:schemeClr val="bg1"/>
        </a:solidFill>
        <a:ln>
          <a:solidFill>
            <a:schemeClr val="tx1">
              <a:lumMod val="65000"/>
              <a:lumOff val="35000"/>
            </a:schemeClr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36351706036745"/>
          <c:y val="5.1400554097404488E-2"/>
          <c:w val="0.85379471240490523"/>
          <c:h val="0.897198891805190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'[hotspot (multiple benchmarks).xlsx]8hot thruput'!$K$76</c:f>
              <c:strCache>
                <c:ptCount val="1"/>
                <c:pt idx="0">
                  <c:v>avg deviation</c:v>
                </c:pt>
              </c:strCache>
            </c:strRef>
          </c:tx>
          <c:spPr>
            <a:solidFill>
              <a:srgbClr xmlns:mc="http://schemas.openxmlformats.org/markup-compatibility/2006" xmlns:a14="http://schemas.microsoft.com/office/drawing/2010/main" val="8B6239" mc:Ignorable=""/>
            </a:solidFill>
          </c:spPr>
          <c:invertIfNegative val="0"/>
          <c:errBars>
            <c:errBarType val="both"/>
            <c:errValType val="cust"/>
            <c:noEndCap val="0"/>
            <c:plus>
              <c:numRef>
                <c:f>'[hotspot (multiple benchmarks).xlsx]8hot thruput'!$L$80:$P$80</c:f>
                <c:numCache>
                  <c:formatCode>General</c:formatCode>
                  <c:ptCount val="5"/>
                  <c:pt idx="0">
                    <c:v>3.8542339607811976E-2</c:v>
                  </c:pt>
                  <c:pt idx="1">
                    <c:v>3.265471113943047E-2</c:v>
                  </c:pt>
                  <c:pt idx="2">
                    <c:v>4.0484700392710377E-2</c:v>
                  </c:pt>
                  <c:pt idx="3">
                    <c:v>3.5454997049981854E-2</c:v>
                  </c:pt>
                  <c:pt idx="4">
                    <c:v>3.2085317603718466E-2</c:v>
                  </c:pt>
                </c:numCache>
              </c:numRef>
            </c:plus>
            <c:minus>
              <c:numRef>
                <c:f>'[hotspot (multiple benchmarks).xlsx]8hot thruput'!$L$79:$P$79</c:f>
                <c:numCache>
                  <c:formatCode>General</c:formatCode>
                  <c:ptCount val="5"/>
                  <c:pt idx="0">
                    <c:v>2.6607194505691129E-2</c:v>
                  </c:pt>
                  <c:pt idx="1">
                    <c:v>4.1390047339278146E-2</c:v>
                  </c:pt>
                  <c:pt idx="2">
                    <c:v>3.3446734116960503E-2</c:v>
                  </c:pt>
                  <c:pt idx="3">
                    <c:v>4.911266929281248E-2</c:v>
                  </c:pt>
                  <c:pt idx="4">
                    <c:v>2.3548964998192035E-2</c:v>
                  </c:pt>
                </c:numCache>
              </c:numRef>
            </c:minus>
          </c:errBars>
          <c:cat>
            <c:strRef>
              <c:f>'[hotspot (multiple benchmarks).xlsx]8hot thruput'!$L$75:$P$75</c:f>
              <c:strCache>
                <c:ptCount val="5"/>
                <c:pt idx="0">
                  <c:v>mesh_x1</c:v>
                </c:pt>
                <c:pt idx="1">
                  <c:v>mesh_x2</c:v>
                </c:pt>
                <c:pt idx="2">
                  <c:v>mesh_x4</c:v>
                </c:pt>
                <c:pt idx="3">
                  <c:v>mecs</c:v>
                </c:pt>
                <c:pt idx="4">
                  <c:v>dps</c:v>
                </c:pt>
              </c:strCache>
            </c:strRef>
          </c:cat>
          <c:val>
            <c:numRef>
              <c:f>'[hotspot (multiple benchmarks).xlsx]8hot thruput'!$L$76:$P$76</c:f>
              <c:numCache>
                <c:formatCode>0.0%</c:formatCode>
                <c:ptCount val="5"/>
                <c:pt idx="0">
                  <c:v>3.1628139733037297E-3</c:v>
                </c:pt>
                <c:pt idx="1">
                  <c:v>6.0047411573894149E-3</c:v>
                </c:pt>
                <c:pt idx="2">
                  <c:v>3.3992281787181555E-3</c:v>
                </c:pt>
                <c:pt idx="3">
                  <c:v>7.1385466037231921E-3</c:v>
                </c:pt>
                <c:pt idx="4">
                  <c:v>5.446958309228811E-3</c:v>
                </c:pt>
              </c:numCache>
            </c:numRef>
          </c:val>
        </c:ser>
        <c:ser>
          <c:idx val="1"/>
          <c:order val="1"/>
          <c:tx>
            <c:strRef>
              <c:f>'[hotspot (multiple benchmarks).xlsx]8hot thruput'!$K$81</c:f>
              <c:strCache>
                <c:ptCount val="1"/>
                <c:pt idx="0">
                  <c:v>slowdown</c:v>
                </c:pt>
              </c:strCache>
            </c:strRef>
          </c:tx>
          <c:spPr>
            <a:solidFill>
              <a:srgbClr xmlns:mc="http://schemas.openxmlformats.org/markup-compatibility/2006" xmlns:a14="http://schemas.microsoft.com/office/drawing/2010/main" val="00A1DA" mc:Ignorable=""/>
            </a:solidFill>
          </c:spPr>
          <c:invertIfNegative val="0"/>
          <c:cat>
            <c:strRef>
              <c:f>'[hotspot (multiple benchmarks).xlsx]8hot thruput'!$L$75:$P$75</c:f>
              <c:strCache>
                <c:ptCount val="5"/>
                <c:pt idx="0">
                  <c:v>mesh_x1</c:v>
                </c:pt>
                <c:pt idx="1">
                  <c:v>mesh_x2</c:v>
                </c:pt>
                <c:pt idx="2">
                  <c:v>mesh_x4</c:v>
                </c:pt>
                <c:pt idx="3">
                  <c:v>mecs</c:v>
                </c:pt>
                <c:pt idx="4">
                  <c:v>dps</c:v>
                </c:pt>
              </c:strCache>
            </c:strRef>
          </c:cat>
          <c:val>
            <c:numRef>
              <c:f>'[hotspot (multiple benchmarks).xlsx]8hot thruput'!$L$81:$P$81</c:f>
              <c:numCache>
                <c:formatCode>0.0%</c:formatCode>
                <c:ptCount val="5"/>
                <c:pt idx="0">
                  <c:v>1.5759405391978953E-2</c:v>
                </c:pt>
                <c:pt idx="1">
                  <c:v>3.1076343707423071E-2</c:v>
                </c:pt>
                <c:pt idx="2">
                  <c:v>3.4614591369841019E-2</c:v>
                </c:pt>
                <c:pt idx="3">
                  <c:v>4.3943871430159431E-2</c:v>
                </c:pt>
                <c:pt idx="4">
                  <c:v>1.4933651591481967E-2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557312"/>
        <c:axId val="76583680"/>
      </c:barChart>
      <c:catAx>
        <c:axId val="76557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6583680"/>
        <c:crosses val="autoZero"/>
        <c:auto val="1"/>
        <c:lblAlgn val="ctr"/>
        <c:lblOffset val="100"/>
        <c:noMultiLvlLbl val="0"/>
      </c:catAx>
      <c:valAx>
        <c:axId val="76583680"/>
        <c:scaling>
          <c:orientation val="minMax"/>
          <c:max val="8.0000000000000016E-2"/>
          <c:min val="-6.0000000000000012E-2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6557312"/>
        <c:crosses val="autoZero"/>
        <c:crossBetween val="between"/>
        <c:majorUnit val="2.0000000000000004E-2"/>
      </c:valAx>
    </c:plotArea>
    <c:legend>
      <c:legendPos val="r"/>
      <c:layout>
        <c:manualLayout>
          <c:xMode val="edge"/>
          <c:yMode val="edge"/>
          <c:x val="0.74617356282281455"/>
          <c:y val="6.0218422452095452E-2"/>
          <c:w val="0.22071537579030512"/>
          <c:h val="0.16306208443056694"/>
        </c:manualLayout>
      </c:layout>
      <c:overlay val="0"/>
      <c:spPr>
        <a:solidFill>
          <a:schemeClr val="bg1"/>
        </a:solidFill>
        <a:ln>
          <a:solidFill>
            <a:schemeClr val="tx1">
              <a:lumMod val="65000"/>
              <a:lumOff val="35000"/>
            </a:schemeClr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107195975503063"/>
          <c:y val="3.8593601626904429E-2"/>
          <c:w val="0.78431758530183715"/>
          <c:h val="0.76455472133853242"/>
        </c:manualLayout>
      </c:layout>
      <c:barChart>
        <c:barDir val="col"/>
        <c:grouping val="stacked"/>
        <c:varyColors val="0"/>
        <c:ser>
          <c:idx val="0"/>
          <c:order val="0"/>
          <c:tx>
            <c:v>Input buffers</c:v>
          </c:tx>
          <c:spPr>
            <a:solidFill>
              <a:srgbClr xmlns:mc="http://schemas.openxmlformats.org/markup-compatibility/2006" xmlns:a14="http://schemas.microsoft.com/office/drawing/2010/main" val="00A1DA" mc:Ignorable=""/>
            </a:solidFill>
          </c:spPr>
          <c:invertIfNegative val="0"/>
          <c:cat>
            <c:strRef>
              <c:f>'[Buffers and crossbars.xlsx]SRAM'!$AE$47:$AE$51</c:f>
              <c:strCache>
                <c:ptCount val="5"/>
                <c:pt idx="0">
                  <c:v>mesh_x1</c:v>
                </c:pt>
                <c:pt idx="1">
                  <c:v>mesh_x2</c:v>
                </c:pt>
                <c:pt idx="2">
                  <c:v>mesh_x4</c:v>
                </c:pt>
                <c:pt idx="3">
                  <c:v>mecs</c:v>
                </c:pt>
                <c:pt idx="4">
                  <c:v>dps</c:v>
                </c:pt>
              </c:strCache>
            </c:strRef>
          </c:cat>
          <c:val>
            <c:numRef>
              <c:f>'[Buffers and crossbars.xlsx]SRAM'!$G$47:$G$51</c:f>
              <c:numCache>
                <c:formatCode>General</c:formatCode>
                <c:ptCount val="5"/>
                <c:pt idx="0">
                  <c:v>2.3867079999999999E-2</c:v>
                </c:pt>
                <c:pt idx="1">
                  <c:v>2.7199519999999998E-2</c:v>
                </c:pt>
                <c:pt idx="2">
                  <c:v>3.3864400000000003E-2</c:v>
                </c:pt>
                <c:pt idx="3" formatCode="0.00000">
                  <c:v>4.4806650000000003E-2</c:v>
                </c:pt>
                <c:pt idx="4">
                  <c:v>3.20632E-2</c:v>
                </c:pt>
              </c:numCache>
            </c:numRef>
          </c:val>
        </c:ser>
        <c:ser>
          <c:idx val="1"/>
          <c:order val="1"/>
          <c:tx>
            <c:v>Crossbar</c:v>
          </c:tx>
          <c:spPr>
            <a:solidFill>
              <a:srgbClr xmlns:mc="http://schemas.openxmlformats.org/markup-compatibility/2006" xmlns:a14="http://schemas.microsoft.com/office/drawing/2010/main" val="8B6239" mc:Ignorable=""/>
            </a:solidFill>
          </c:spPr>
          <c:invertIfNegative val="0"/>
          <c:cat>
            <c:strRef>
              <c:f>'[Buffers and crossbars.xlsx]SRAM'!$AE$47:$AE$51</c:f>
              <c:strCache>
                <c:ptCount val="5"/>
                <c:pt idx="0">
                  <c:v>mesh_x1</c:v>
                </c:pt>
                <c:pt idx="1">
                  <c:v>mesh_x2</c:v>
                </c:pt>
                <c:pt idx="2">
                  <c:v>mesh_x4</c:v>
                </c:pt>
                <c:pt idx="3">
                  <c:v>mecs</c:v>
                </c:pt>
                <c:pt idx="4">
                  <c:v>dps</c:v>
                </c:pt>
              </c:strCache>
            </c:strRef>
          </c:cat>
          <c:val>
            <c:numRef>
              <c:f>'[Buffers and crossbars.xlsx]SRAM'!$K$47:$K$51</c:f>
              <c:numCache>
                <c:formatCode>General</c:formatCode>
                <c:ptCount val="5"/>
                <c:pt idx="0">
                  <c:v>1.5734999999999999E-2</c:v>
                </c:pt>
                <c:pt idx="1">
                  <c:v>3.0841E-2</c:v>
                </c:pt>
                <c:pt idx="2">
                  <c:v>7.6158000000000003E-2</c:v>
                </c:pt>
                <c:pt idx="3">
                  <c:v>1.5734999999999999E-2</c:v>
                </c:pt>
                <c:pt idx="4" formatCode="0.0000">
                  <c:v>3.1469999999999998E-2</c:v>
                </c:pt>
              </c:numCache>
            </c:numRef>
          </c:val>
        </c:ser>
        <c:ser>
          <c:idx val="2"/>
          <c:order val="2"/>
          <c:tx>
            <c:v>Flow state</c:v>
          </c:tx>
          <c:invertIfNegative val="0"/>
          <c:val>
            <c:numRef>
              <c:f>'[Buffers and crossbars.xlsx]SRAM'!$P$47:$P$51</c:f>
              <c:numCache>
                <c:formatCode>0.0000</c:formatCode>
                <c:ptCount val="5"/>
                <c:pt idx="0">
                  <c:v>1.7524599999999997E-3</c:v>
                </c:pt>
                <c:pt idx="1">
                  <c:v>3.3434259999999996E-3</c:v>
                </c:pt>
                <c:pt idx="2">
                  <c:v>6.394903999999999E-3</c:v>
                </c:pt>
                <c:pt idx="3">
                  <c:v>2.0131400000000001E-3</c:v>
                </c:pt>
                <c:pt idx="4">
                  <c:v>1.600162E-3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6637696"/>
        <c:axId val="76639616"/>
      </c:barChart>
      <c:catAx>
        <c:axId val="766376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Topology</a:t>
                </a:r>
              </a:p>
            </c:rich>
          </c:tx>
          <c:layout>
            <c:manualLayout>
              <c:xMode val="edge"/>
              <c:yMode val="edge"/>
              <c:x val="0.48434422592910481"/>
              <c:y val="0.92168683418249198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6639616"/>
        <c:crosses val="autoZero"/>
        <c:auto val="1"/>
        <c:lblAlgn val="ctr"/>
        <c:lblOffset val="100"/>
        <c:noMultiLvlLbl val="0"/>
      </c:catAx>
      <c:valAx>
        <c:axId val="766396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Router area (mm</a:t>
                </a:r>
                <a:r>
                  <a:rPr lang="en-US" sz="1600" baseline="30000"/>
                  <a:t>2</a:t>
                </a:r>
                <a:r>
                  <a:rPr lang="en-US" sz="1600"/>
                  <a:t>)</a:t>
                </a:r>
              </a:p>
            </c:rich>
          </c:tx>
          <c:layout>
            <c:manualLayout>
              <c:xMode val="edge"/>
              <c:yMode val="edge"/>
              <c:x val="1.6666632113323906E-2"/>
              <c:y val="0.1611916310706259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66376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370533462148191"/>
          <c:y val="4.4280080798723691E-2"/>
          <c:w val="0.22990824988696623"/>
          <c:h val="0.2616582394112501"/>
        </c:manualLayout>
      </c:layout>
      <c:overlay val="0"/>
      <c:spPr>
        <a:solidFill>
          <a:schemeClr val="bg1"/>
        </a:solidFill>
        <a:ln>
          <a:solidFill>
            <a:schemeClr val="tx1">
              <a:lumMod val="50000"/>
              <a:lumOff val="50000"/>
            </a:schemeClr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429902174879429"/>
          <c:y val="3.3535119929163415E-2"/>
          <c:w val="0.85680544508648715"/>
          <c:h val="0.684385009110245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'[Buffers and crossbars.xlsx]SRAM'!$AB$54</c:f>
              <c:strCache>
                <c:ptCount val="1"/>
                <c:pt idx="0">
                  <c:v>buffers</c:v>
                </c:pt>
              </c:strCache>
            </c:strRef>
          </c:tx>
          <c:spPr>
            <a:solidFill>
              <a:srgbClr xmlns:mc="http://schemas.openxmlformats.org/markup-compatibility/2006" xmlns:a14="http://schemas.microsoft.com/office/drawing/2010/main" val="00A1DA" mc:Ignorable=""/>
            </a:solidFill>
          </c:spPr>
          <c:invertIfNegative val="0"/>
          <c:cat>
            <c:multiLvlStrRef>
              <c:f>'[Buffers and crossbars.xlsx]SRAM'!$Z$55:$AA$78</c:f>
              <c:multiLvlStrCache>
                <c:ptCount val="24"/>
                <c:lvl>
                  <c:pt idx="0">
                    <c:v>src</c:v>
                  </c:pt>
                  <c:pt idx="1">
                    <c:v>intermediate</c:v>
                  </c:pt>
                  <c:pt idx="2">
                    <c:v>dest</c:v>
                  </c:pt>
                  <c:pt idx="3">
                    <c:v>3 hops</c:v>
                  </c:pt>
                  <c:pt idx="5">
                    <c:v>src</c:v>
                  </c:pt>
                  <c:pt idx="6">
                    <c:v>intermediate</c:v>
                  </c:pt>
                  <c:pt idx="7">
                    <c:v>dest</c:v>
                  </c:pt>
                  <c:pt idx="8">
                    <c:v>3 hops</c:v>
                  </c:pt>
                  <c:pt idx="10">
                    <c:v>src</c:v>
                  </c:pt>
                  <c:pt idx="11">
                    <c:v>intermediate</c:v>
                  </c:pt>
                  <c:pt idx="12">
                    <c:v>dest</c:v>
                  </c:pt>
                  <c:pt idx="13">
                    <c:v>3 hops</c:v>
                  </c:pt>
                  <c:pt idx="15">
                    <c:v>src</c:v>
                  </c:pt>
                  <c:pt idx="16">
                    <c:v>intermediate</c:v>
                  </c:pt>
                  <c:pt idx="17">
                    <c:v>dest</c:v>
                  </c:pt>
                  <c:pt idx="18">
                    <c:v>3 hops</c:v>
                  </c:pt>
                  <c:pt idx="20">
                    <c:v>src</c:v>
                  </c:pt>
                  <c:pt idx="21">
                    <c:v>intermediate</c:v>
                  </c:pt>
                  <c:pt idx="22">
                    <c:v>dest</c:v>
                  </c:pt>
                  <c:pt idx="23">
                    <c:v>3 hops</c:v>
                  </c:pt>
                </c:lvl>
                <c:lvl>
                  <c:pt idx="0">
                    <c:v>mesh_x1</c:v>
                  </c:pt>
                  <c:pt idx="5">
                    <c:v>mesh_x2</c:v>
                  </c:pt>
                  <c:pt idx="10">
                    <c:v>mesh_x4</c:v>
                  </c:pt>
                  <c:pt idx="15">
                    <c:v>mecs</c:v>
                  </c:pt>
                  <c:pt idx="20">
                    <c:v>dps</c:v>
                  </c:pt>
                </c:lvl>
              </c:multiLvlStrCache>
            </c:multiLvlStrRef>
          </c:cat>
          <c:val>
            <c:numRef>
              <c:f>'[Buffers and crossbars.xlsx]SRAM'!$AB$55:$AB$78</c:f>
              <c:numCache>
                <c:formatCode>0.00</c:formatCode>
                <c:ptCount val="24"/>
                <c:pt idx="0">
                  <c:v>3.7582399999999998</c:v>
                </c:pt>
                <c:pt idx="1">
                  <c:v>2.5133800000000002</c:v>
                </c:pt>
                <c:pt idx="2">
                  <c:v>2.5133800000000002</c:v>
                </c:pt>
                <c:pt idx="3">
                  <c:v>11.29838</c:v>
                </c:pt>
                <c:pt idx="5">
                  <c:v>3.7582399999999998</c:v>
                </c:pt>
                <c:pt idx="6">
                  <c:v>2.5133800000000002</c:v>
                </c:pt>
                <c:pt idx="7">
                  <c:v>2.5133800000000002</c:v>
                </c:pt>
                <c:pt idx="8">
                  <c:v>11.29838</c:v>
                </c:pt>
                <c:pt idx="10">
                  <c:v>3.7582399999999998</c:v>
                </c:pt>
                <c:pt idx="11">
                  <c:v>2.5133800000000002</c:v>
                </c:pt>
                <c:pt idx="12">
                  <c:v>2.5133800000000002</c:v>
                </c:pt>
                <c:pt idx="13">
                  <c:v>11.29838</c:v>
                </c:pt>
                <c:pt idx="15">
                  <c:v>3.7582399999999998</c:v>
                </c:pt>
                <c:pt idx="16" formatCode="General">
                  <c:v>0</c:v>
                </c:pt>
                <c:pt idx="17">
                  <c:v>5.0077499999999997</c:v>
                </c:pt>
                <c:pt idx="18">
                  <c:v>8.7659900000000004</c:v>
                </c:pt>
                <c:pt idx="20">
                  <c:v>3.7582399999999998</c:v>
                </c:pt>
                <c:pt idx="21">
                  <c:v>2.20363</c:v>
                </c:pt>
                <c:pt idx="22">
                  <c:v>2.20363</c:v>
                </c:pt>
                <c:pt idx="23">
                  <c:v>10.369129999999998</c:v>
                </c:pt>
              </c:numCache>
            </c:numRef>
          </c:val>
        </c:ser>
        <c:ser>
          <c:idx val="1"/>
          <c:order val="1"/>
          <c:tx>
            <c:strRef>
              <c:f>'[Buffers and crossbars.xlsx]SRAM'!$AC$54</c:f>
              <c:strCache>
                <c:ptCount val="1"/>
                <c:pt idx="0">
                  <c:v>xbar</c:v>
                </c:pt>
              </c:strCache>
            </c:strRef>
          </c:tx>
          <c:spPr>
            <a:solidFill>
              <a:srgbClr xmlns:mc="http://schemas.openxmlformats.org/markup-compatibility/2006" xmlns:a14="http://schemas.microsoft.com/office/drawing/2010/main" val="8B6239" mc:Ignorable=""/>
            </a:solidFill>
          </c:spPr>
          <c:invertIfNegative val="0"/>
          <c:cat>
            <c:multiLvlStrRef>
              <c:f>'[Buffers and crossbars.xlsx]SRAM'!$Z$55:$AA$78</c:f>
              <c:multiLvlStrCache>
                <c:ptCount val="24"/>
                <c:lvl>
                  <c:pt idx="0">
                    <c:v>src</c:v>
                  </c:pt>
                  <c:pt idx="1">
                    <c:v>intermediate</c:v>
                  </c:pt>
                  <c:pt idx="2">
                    <c:v>dest</c:v>
                  </c:pt>
                  <c:pt idx="3">
                    <c:v>3 hops</c:v>
                  </c:pt>
                  <c:pt idx="5">
                    <c:v>src</c:v>
                  </c:pt>
                  <c:pt idx="6">
                    <c:v>intermediate</c:v>
                  </c:pt>
                  <c:pt idx="7">
                    <c:v>dest</c:v>
                  </c:pt>
                  <c:pt idx="8">
                    <c:v>3 hops</c:v>
                  </c:pt>
                  <c:pt idx="10">
                    <c:v>src</c:v>
                  </c:pt>
                  <c:pt idx="11">
                    <c:v>intermediate</c:v>
                  </c:pt>
                  <c:pt idx="12">
                    <c:v>dest</c:v>
                  </c:pt>
                  <c:pt idx="13">
                    <c:v>3 hops</c:v>
                  </c:pt>
                  <c:pt idx="15">
                    <c:v>src</c:v>
                  </c:pt>
                  <c:pt idx="16">
                    <c:v>intermediate</c:v>
                  </c:pt>
                  <c:pt idx="17">
                    <c:v>dest</c:v>
                  </c:pt>
                  <c:pt idx="18">
                    <c:v>3 hops</c:v>
                  </c:pt>
                  <c:pt idx="20">
                    <c:v>src</c:v>
                  </c:pt>
                  <c:pt idx="21">
                    <c:v>intermediate</c:v>
                  </c:pt>
                  <c:pt idx="22">
                    <c:v>dest</c:v>
                  </c:pt>
                  <c:pt idx="23">
                    <c:v>3 hops</c:v>
                  </c:pt>
                </c:lvl>
                <c:lvl>
                  <c:pt idx="0">
                    <c:v>mesh_x1</c:v>
                  </c:pt>
                  <c:pt idx="5">
                    <c:v>mesh_x2</c:v>
                  </c:pt>
                  <c:pt idx="10">
                    <c:v>mesh_x4</c:v>
                  </c:pt>
                  <c:pt idx="15">
                    <c:v>mecs</c:v>
                  </c:pt>
                  <c:pt idx="20">
                    <c:v>dps</c:v>
                  </c:pt>
                </c:lvl>
              </c:multiLvlStrCache>
            </c:multiLvlStrRef>
          </c:cat>
          <c:val>
            <c:numRef>
              <c:f>'[Buffers and crossbars.xlsx]SRAM'!$AC$55:$AC$78</c:f>
              <c:numCache>
                <c:formatCode>0.00</c:formatCode>
                <c:ptCount val="24"/>
                <c:pt idx="0">
                  <c:v>1.24072</c:v>
                </c:pt>
                <c:pt idx="1">
                  <c:v>1.24072</c:v>
                </c:pt>
                <c:pt idx="2">
                  <c:v>1.24072</c:v>
                </c:pt>
                <c:pt idx="3">
                  <c:v>4.9628800000000002</c:v>
                </c:pt>
                <c:pt idx="5">
                  <c:v>1.5929900000000001</c:v>
                </c:pt>
                <c:pt idx="6">
                  <c:v>1.5929900000000001</c:v>
                </c:pt>
                <c:pt idx="7">
                  <c:v>1.5929900000000001</c:v>
                </c:pt>
                <c:pt idx="8">
                  <c:v>6.3719600000000005</c:v>
                </c:pt>
                <c:pt idx="10">
                  <c:v>2.3214399999999995</c:v>
                </c:pt>
                <c:pt idx="11">
                  <c:v>2.3214399999999995</c:v>
                </c:pt>
                <c:pt idx="12">
                  <c:v>2.3214399999999995</c:v>
                </c:pt>
                <c:pt idx="13">
                  <c:v>9.285759999999998</c:v>
                </c:pt>
                <c:pt idx="15">
                  <c:v>2.6551529083078762</c:v>
                </c:pt>
                <c:pt idx="16" formatCode="General">
                  <c:v>0</c:v>
                </c:pt>
                <c:pt idx="17">
                  <c:v>2.6551529083078762</c:v>
                </c:pt>
                <c:pt idx="18">
                  <c:v>5.3103058166157524</c:v>
                </c:pt>
                <c:pt idx="20">
                  <c:v>1.7700480000000003</c:v>
                </c:pt>
                <c:pt idx="21">
                  <c:v>8.4288000000000016E-2</c:v>
                </c:pt>
                <c:pt idx="22">
                  <c:v>1.6857600000000001</c:v>
                </c:pt>
                <c:pt idx="23">
                  <c:v>3.6243840000000005</c:v>
                </c:pt>
              </c:numCache>
            </c:numRef>
          </c:val>
        </c:ser>
        <c:ser>
          <c:idx val="2"/>
          <c:order val="2"/>
          <c:tx>
            <c:strRef>
              <c:f>'[Buffers and crossbars.xlsx]SRAM'!$AD$54</c:f>
              <c:strCache>
                <c:ptCount val="1"/>
                <c:pt idx="0">
                  <c:v>flow table</c:v>
                </c:pt>
              </c:strCache>
            </c:strRef>
          </c:tx>
          <c:invertIfNegative val="0"/>
          <c:cat>
            <c:multiLvlStrRef>
              <c:f>'[Buffers and crossbars.xlsx]SRAM'!$Z$55:$AA$78</c:f>
              <c:multiLvlStrCache>
                <c:ptCount val="24"/>
                <c:lvl>
                  <c:pt idx="0">
                    <c:v>src</c:v>
                  </c:pt>
                  <c:pt idx="1">
                    <c:v>intermediate</c:v>
                  </c:pt>
                  <c:pt idx="2">
                    <c:v>dest</c:v>
                  </c:pt>
                  <c:pt idx="3">
                    <c:v>3 hops</c:v>
                  </c:pt>
                  <c:pt idx="5">
                    <c:v>src</c:v>
                  </c:pt>
                  <c:pt idx="6">
                    <c:v>intermediate</c:v>
                  </c:pt>
                  <c:pt idx="7">
                    <c:v>dest</c:v>
                  </c:pt>
                  <c:pt idx="8">
                    <c:v>3 hops</c:v>
                  </c:pt>
                  <c:pt idx="10">
                    <c:v>src</c:v>
                  </c:pt>
                  <c:pt idx="11">
                    <c:v>intermediate</c:v>
                  </c:pt>
                  <c:pt idx="12">
                    <c:v>dest</c:v>
                  </c:pt>
                  <c:pt idx="13">
                    <c:v>3 hops</c:v>
                  </c:pt>
                  <c:pt idx="15">
                    <c:v>src</c:v>
                  </c:pt>
                  <c:pt idx="16">
                    <c:v>intermediate</c:v>
                  </c:pt>
                  <c:pt idx="17">
                    <c:v>dest</c:v>
                  </c:pt>
                  <c:pt idx="18">
                    <c:v>3 hops</c:v>
                  </c:pt>
                  <c:pt idx="20">
                    <c:v>src</c:v>
                  </c:pt>
                  <c:pt idx="21">
                    <c:v>intermediate</c:v>
                  </c:pt>
                  <c:pt idx="22">
                    <c:v>dest</c:v>
                  </c:pt>
                  <c:pt idx="23">
                    <c:v>3 hops</c:v>
                  </c:pt>
                </c:lvl>
                <c:lvl>
                  <c:pt idx="0">
                    <c:v>mesh_x1</c:v>
                  </c:pt>
                  <c:pt idx="5">
                    <c:v>mesh_x2</c:v>
                  </c:pt>
                  <c:pt idx="10">
                    <c:v>mesh_x4</c:v>
                  </c:pt>
                  <c:pt idx="15">
                    <c:v>mecs</c:v>
                  </c:pt>
                  <c:pt idx="20">
                    <c:v>dps</c:v>
                  </c:pt>
                </c:lvl>
              </c:multiLvlStrCache>
            </c:multiLvlStrRef>
          </c:cat>
          <c:val>
            <c:numRef>
              <c:f>'[Buffers and crossbars.xlsx]SRAM'!$AD$55:$AD$78</c:f>
              <c:numCache>
                <c:formatCode>0.00</c:formatCode>
                <c:ptCount val="24"/>
                <c:pt idx="0">
                  <c:v>0.27054919999999999</c:v>
                </c:pt>
                <c:pt idx="1">
                  <c:v>0.61319000000000001</c:v>
                </c:pt>
                <c:pt idx="2">
                  <c:v>0.61319000000000001</c:v>
                </c:pt>
                <c:pt idx="3">
                  <c:v>2.1101191999999998</c:v>
                </c:pt>
                <c:pt idx="5">
                  <c:v>0.34967280000000006</c:v>
                </c:pt>
                <c:pt idx="6">
                  <c:v>0.61319000000000001</c:v>
                </c:pt>
                <c:pt idx="7">
                  <c:v>0.61319000000000001</c:v>
                </c:pt>
                <c:pt idx="8">
                  <c:v>2.1892428000000002</c:v>
                </c:pt>
                <c:pt idx="10">
                  <c:v>0.42089199999999999</c:v>
                </c:pt>
                <c:pt idx="11">
                  <c:v>0.61319000000000001</c:v>
                </c:pt>
                <c:pt idx="12">
                  <c:v>0.61319000000000001</c:v>
                </c:pt>
                <c:pt idx="13">
                  <c:v>2.260462</c:v>
                </c:pt>
                <c:pt idx="15">
                  <c:v>0.27054919999999999</c:v>
                </c:pt>
                <c:pt idx="16" formatCode="General">
                  <c:v>0</c:v>
                </c:pt>
                <c:pt idx="17">
                  <c:v>0.24720120000000001</c:v>
                </c:pt>
                <c:pt idx="18">
                  <c:v>0.51775040000000006</c:v>
                </c:pt>
                <c:pt idx="20">
                  <c:v>0.42089199999999999</c:v>
                </c:pt>
                <c:pt idx="21">
                  <c:v>0</c:v>
                </c:pt>
                <c:pt idx="22">
                  <c:v>0.90007999999999988</c:v>
                </c:pt>
                <c:pt idx="23">
                  <c:v>1.3209719999999998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76699520"/>
        <c:axId val="76701056"/>
      </c:barChart>
      <c:catAx>
        <c:axId val="766995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/>
            </a:pPr>
            <a:endParaRPr lang="en-US"/>
          </a:p>
        </c:txPr>
        <c:crossAx val="76701056"/>
        <c:crosses val="autoZero"/>
        <c:auto val="1"/>
        <c:lblAlgn val="ctr"/>
        <c:lblOffset val="100"/>
        <c:tickMarkSkip val="1"/>
        <c:noMultiLvlLbl val="0"/>
      </c:catAx>
      <c:valAx>
        <c:axId val="76701056"/>
        <c:scaling>
          <c:orientation val="minMax"/>
          <c:max val="2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Router component energy (nJ)</a:t>
                </a:r>
              </a:p>
            </c:rich>
          </c:tx>
          <c:layout>
            <c:manualLayout>
              <c:xMode val="edge"/>
              <c:yMode val="edge"/>
              <c:x val="1.3070326993290851E-2"/>
              <c:y val="9.9719847534060699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6699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782422119715004"/>
          <c:y val="4.0030203781588607E-2"/>
          <c:w val="0.16392587730274774"/>
          <c:h val="0.19742306017499509"/>
        </c:manualLayout>
      </c:layout>
      <c:overlay val="0"/>
      <c:spPr>
        <a:solidFill>
          <a:schemeClr val="bg1"/>
        </a:solidFill>
        <a:ln>
          <a:solidFill>
            <a:schemeClr val="tx1">
              <a:lumMod val="65000"/>
              <a:lumOff val="35000"/>
            </a:schemeClr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4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AC565-E99B-48F5-B210-D4A4A7F27BA7}" type="datetimeFigureOut">
              <a:rPr lang="en-US" smtClean="0"/>
              <a:t>7/7/2010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E1932-C43E-42C8-8063-D5B16EEED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E1932-C43E-42C8-8063-D5B16EEEDE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621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E1932-C43E-42C8-8063-D5B16EEEDEF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407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E1932-C43E-42C8-8063-D5B16EEEDEF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393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E1932-C43E-42C8-8063-D5B16EEEDEF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666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E1932-C43E-42C8-8063-D5B16EEEDEF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31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E1932-C43E-42C8-8063-D5B16EEEDEF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17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E1932-C43E-42C8-8063-D5B16EEEDEF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4874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E1932-C43E-42C8-8063-D5B16EEEDEF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737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E1932-C43E-42C8-8063-D5B16EEEDEF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036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E1932-C43E-42C8-8063-D5B16EEEDEF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79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E1932-C43E-42C8-8063-D5B16EEEDE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06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E1932-C43E-42C8-8063-D5B16EEEDE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41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E1932-C43E-42C8-8063-D5B16EEEDE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78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E1932-C43E-42C8-8063-D5B16EEEDE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34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E1932-C43E-42C8-8063-D5B16EEEDEF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34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E1932-C43E-42C8-8063-D5B16EEEDEF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343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E1932-C43E-42C8-8063-D5B16EEEDE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86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E1932-C43E-42C8-8063-D5B16EEEDEF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668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124200"/>
            <a:ext cx="6858000" cy="14478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4760496"/>
            <a:ext cx="6858000" cy="10668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June 19, 2010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>
              <a:defRPr i="1"/>
            </a:lvl1pPr>
          </a:lstStyle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8B8BE89-ACAF-47E6-B2E7-0B819F07088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048000"/>
            <a:ext cx="7315200" cy="15754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4699635"/>
            <a:ext cx="7315200" cy="1167765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4" y="3048000"/>
            <a:ext cx="238125" cy="157543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4699635"/>
            <a:ext cx="228600" cy="1167765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June 19,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8B8BE89-ACAF-47E6-B2E7-0B819F07088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438400" y="6361196"/>
            <a:ext cx="62484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 i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WIOSCA '10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19050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8B8BE89-ACAF-47E6-B2E7-0B819F070889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i="0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xmlns:mc="http://schemas.openxmlformats.org/markup-compatibility/2006" xmlns:a14="http://schemas.microsoft.com/office/drawing/2010/main" val="9FB8CD" mc:Ignorable="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xmlns:mc="http://schemas.openxmlformats.org/markup-compatibility/2006" xmlns:a14="http://schemas.microsoft.com/office/drawing/2010/main" val="727CA3" mc:Ignorable="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xmlns:mc="http://schemas.openxmlformats.org/markup-compatibility/2006" xmlns:a14="http://schemas.microsoft.com/office/drawing/2010/main" val="9FB8CD" mc:Ignorable="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emf"/><Relationship Id="rId5" Type="http://schemas.openxmlformats.org/officeDocument/2006/relationships/image" Target="../media/image3.e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2.e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9.e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1.emf"/><Relationship Id="rId5" Type="http://schemas.openxmlformats.org/officeDocument/2006/relationships/image" Target="../media/image8.e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US" sz="3400" dirty="0" smtClean="0"/>
              <a:t>Topology-aware QOS Support </a:t>
            </a:r>
            <a:br>
              <a:rPr lang="en-US" sz="3400" dirty="0" smtClean="0"/>
            </a:br>
            <a:r>
              <a:rPr lang="en-US" sz="3400" dirty="0" smtClean="0"/>
              <a:t>in Highly Integrated CMPs</a:t>
            </a:r>
            <a:endParaRPr lang="en-US" sz="3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750526"/>
            <a:ext cx="6858000" cy="106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Boris Grot (UT-Austin)</a:t>
            </a:r>
          </a:p>
          <a:p>
            <a:r>
              <a:rPr lang="en-US" dirty="0" smtClean="0"/>
              <a:t>Stephen W. </a:t>
            </a:r>
            <a:r>
              <a:rPr lang="en-US" dirty="0" err="1" smtClean="0"/>
              <a:t>Keckler</a:t>
            </a:r>
            <a:r>
              <a:rPr lang="en-US" dirty="0" smtClean="0"/>
              <a:t> (NVIDIA/UT-Austin)</a:t>
            </a:r>
          </a:p>
          <a:p>
            <a:r>
              <a:rPr lang="en-US" dirty="0" err="1" smtClean="0"/>
              <a:t>Onur</a:t>
            </a:r>
            <a:r>
              <a:rPr lang="en-US" dirty="0" smtClean="0"/>
              <a:t> </a:t>
            </a:r>
            <a:r>
              <a:rPr lang="en-US" dirty="0" err="1" smtClean="0"/>
              <a:t>Mutlu</a:t>
            </a:r>
            <a:r>
              <a:rPr lang="en-US" dirty="0" smtClean="0"/>
              <a:t> (CMU)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5254752" cy="365760"/>
          </a:xfrm>
        </p:spPr>
        <p:txBody>
          <a:bodyPr/>
          <a:lstStyle/>
          <a:p>
            <a:r>
              <a:rPr lang="en-US" dirty="0" smtClean="0"/>
              <a:t>WIOSCA '10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522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Methodology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98820345"/>
              </p:ext>
            </p:extLst>
          </p:nvPr>
        </p:nvGraphicFramePr>
        <p:xfrm>
          <a:off x="457200" y="1452880"/>
          <a:ext cx="8305800" cy="4414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91922"/>
                <a:gridCol w="66138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CMP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 nodes (256</a:t>
                      </a:r>
                      <a:r>
                        <a:rPr lang="en-US" baseline="0" dirty="0" smtClean="0"/>
                        <a:t> terminals): 8x8 with 4-way concentration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Network</a:t>
                      </a:r>
                      <a:r>
                        <a:rPr lang="en-US" b="1" baseline="0" dirty="0" smtClean="0"/>
                        <a:t> (SR)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nodes</a:t>
                      </a:r>
                      <a:r>
                        <a:rPr lang="en-US" baseline="0" dirty="0" smtClean="0"/>
                        <a:t> (1 column), 16 byte links, </a:t>
                      </a:r>
                    </a:p>
                    <a:p>
                      <a:r>
                        <a:rPr lang="en-US" baseline="0" dirty="0" smtClean="0"/>
                        <a:t>1 cycle wire delay b/w neighbors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QOS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Preemptive Virtual Clock (PVC)</a:t>
                      </a:r>
                      <a:r>
                        <a:rPr lang="en-US" dirty="0" smtClean="0"/>
                        <a:t>:</a:t>
                      </a:r>
                      <a:r>
                        <a:rPr lang="en-US" baseline="0" dirty="0" smtClean="0"/>
                        <a:t> 50K cycle frame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Workloads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uniform</a:t>
                      </a:r>
                      <a:r>
                        <a:rPr lang="en-US" i="1" baseline="0" dirty="0" smtClean="0"/>
                        <a:t>-random, tornado, hotspot, &amp; </a:t>
                      </a:r>
                      <a:r>
                        <a:rPr lang="en-US" i="0" baseline="0" dirty="0" smtClean="0"/>
                        <a:t>adversarial permutations;</a:t>
                      </a:r>
                    </a:p>
                    <a:p>
                      <a:r>
                        <a:rPr lang="en-US" i="0" baseline="0" dirty="0" smtClean="0"/>
                        <a:t>1- and 4-flit packets, stochastically generated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Topologies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mesh_x1, mesh_x2, mesh_x4, MECS, DPS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Mesh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VCs/port,</a:t>
                      </a:r>
                      <a:r>
                        <a:rPr lang="en-US" baseline="0" dirty="0" smtClean="0"/>
                        <a:t> 2 stage pipeline (VA, XT)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MECS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 VCs/port, 3 stage pipeline (VA-local,</a:t>
                      </a:r>
                      <a:r>
                        <a:rPr lang="en-US" baseline="0" dirty="0" smtClean="0"/>
                        <a:t> VA-global, XT)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DPS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VCs/port, 2 stage pipeline at source/</a:t>
                      </a:r>
                      <a:r>
                        <a:rPr lang="en-US" dirty="0" err="1" smtClean="0"/>
                        <a:t>dest</a:t>
                      </a:r>
                      <a:r>
                        <a:rPr lang="en-US" dirty="0" smtClean="0"/>
                        <a:t> (VA, XT),</a:t>
                      </a:r>
                    </a:p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cycle at intermediate hops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Common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flits/VC; 1 injection VC, 2 ejection VCs, </a:t>
                      </a:r>
                    </a:p>
                    <a:p>
                      <a:r>
                        <a:rPr lang="en-US" dirty="0" smtClean="0"/>
                        <a:t>1 reserved VC at each network port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166688" y="1371600"/>
            <a:ext cx="4724400" cy="566777"/>
          </a:xfrm>
          <a:prstGeom prst="ellipse">
            <a:avLst/>
          </a:prstGeom>
          <a:noFill/>
          <a:ln w="31750"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52400" y="1676400"/>
            <a:ext cx="4343400" cy="566777"/>
          </a:xfrm>
          <a:prstGeom prst="ellipse">
            <a:avLst/>
          </a:prstGeom>
          <a:noFill/>
          <a:ln w="31750"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180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Performance: Uniform Random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1153350"/>
              </p:ext>
            </p:extLst>
          </p:nvPr>
        </p:nvGraphicFramePr>
        <p:xfrm>
          <a:off x="762000" y="1447800"/>
          <a:ext cx="7391399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0840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Performance: Tornado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7845752"/>
              </p:ext>
            </p:extLst>
          </p:nvPr>
        </p:nvGraphicFramePr>
        <p:xfrm>
          <a:off x="758952" y="1444752"/>
          <a:ext cx="7388352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9785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Preemption Resilience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8117389"/>
              </p:ext>
            </p:extLst>
          </p:nvPr>
        </p:nvGraphicFramePr>
        <p:xfrm>
          <a:off x="1455717" y="1747652"/>
          <a:ext cx="57912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7405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Fairness &amp; Performance Impact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48137"/>
              </p:ext>
            </p:extLst>
          </p:nvPr>
        </p:nvGraphicFramePr>
        <p:xfrm>
          <a:off x="1453896" y="1746504"/>
          <a:ext cx="5788152" cy="3730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71136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Efficiency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WIOSCA '10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183061"/>
              </p:ext>
            </p:extLst>
          </p:nvPr>
        </p:nvGraphicFramePr>
        <p:xfrm>
          <a:off x="1453896" y="1746504"/>
          <a:ext cx="5788152" cy="3730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17174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Efficiency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4750126"/>
              </p:ext>
            </p:extLst>
          </p:nvPr>
        </p:nvGraphicFramePr>
        <p:xfrm>
          <a:off x="914401" y="1245052"/>
          <a:ext cx="6592490" cy="5003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55557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17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Scalable QOS support for highly integrated CMPs</a:t>
            </a:r>
          </a:p>
          <a:p>
            <a:r>
              <a:rPr lang="en-US" dirty="0" smtClean="0"/>
              <a:t>Topology-aware QOS approach</a:t>
            </a:r>
          </a:p>
          <a:p>
            <a:pPr lvl="1"/>
            <a:r>
              <a:rPr lang="en-US" dirty="0" smtClean="0"/>
              <a:t>Isolate shared resources into dedicated regions (SRs)</a:t>
            </a:r>
          </a:p>
          <a:p>
            <a:pPr lvl="1"/>
            <a:r>
              <a:rPr lang="en-US" dirty="0" smtClean="0"/>
              <a:t>Low-diameter interconnect for single-hop SR access</a:t>
            </a:r>
          </a:p>
          <a:p>
            <a:pPr lvl="1"/>
            <a:r>
              <a:rPr lang="en-US" dirty="0" err="1" smtClean="0"/>
              <a:t>App’n</a:t>
            </a:r>
            <a:r>
              <a:rPr lang="en-US" dirty="0" smtClean="0"/>
              <a:t>/VM </a:t>
            </a:r>
            <a:r>
              <a:rPr lang="en-US" i="1" dirty="0" smtClean="0"/>
              <a:t>domains</a:t>
            </a:r>
            <a:r>
              <a:rPr lang="en-US" dirty="0" smtClean="0"/>
              <a:t> avoid the need for QOS outside SRs</a:t>
            </a:r>
          </a:p>
          <a:p>
            <a:r>
              <a:rPr lang="en-US" dirty="0" smtClean="0"/>
              <a:t>This paper: Shared Region organization</a:t>
            </a:r>
          </a:p>
          <a:p>
            <a:pPr lvl="1"/>
            <a:r>
              <a:rPr lang="en-US" dirty="0" smtClean="0"/>
              <a:t>Interaction between topology and QOS</a:t>
            </a:r>
          </a:p>
          <a:p>
            <a:pPr lvl="1"/>
            <a:r>
              <a:rPr lang="en-US" dirty="0" smtClean="0"/>
              <a:t>New topology: Destination Partitioned Subnets (DPS)</a:t>
            </a:r>
          </a:p>
          <a:p>
            <a:pPr lvl="1"/>
            <a:r>
              <a:rPr lang="en-US" dirty="0" smtClean="0"/>
              <a:t>DPS &amp; MECS: efficient, provide good isolation</a:t>
            </a:r>
          </a:p>
          <a:p>
            <a:r>
              <a:rPr lang="en-US" dirty="0" smtClean="0"/>
              <a:t>Topology/QOS interaction: promising direction</a:t>
            </a:r>
          </a:p>
          <a:p>
            <a:pPr lvl="1"/>
            <a:r>
              <a:rPr lang="en-US" dirty="0" smtClean="0"/>
              <a:t>More research needed!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589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18</a:t>
            </a:fld>
            <a:endParaRPr lang="en-US"/>
          </a:p>
        </p:txBody>
      </p:sp>
      <p:pic>
        <p:nvPicPr>
          <p:cNvPr id="6146" name="Picture 2" descr="C:\Users\Boris\AppData\Local\Microsoft\Windows\Temporary Internet Files\Content.IE5\K91NQNZO\MC90004779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990603"/>
            <a:ext cx="4648200" cy="4648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318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Highly integrated chip multiprocessors</a:t>
            </a:r>
          </a:p>
          <a:p>
            <a:pPr lvl="1"/>
            <a:r>
              <a:rPr lang="en-US" dirty="0" err="1" smtClean="0"/>
              <a:t>Tilera</a:t>
            </a:r>
            <a:r>
              <a:rPr lang="en-US" dirty="0" smtClean="0"/>
              <a:t> </a:t>
            </a:r>
            <a:r>
              <a:rPr lang="en-US" i="1" dirty="0" smtClean="0"/>
              <a:t>Tile GX</a:t>
            </a:r>
            <a:r>
              <a:rPr lang="en-US" dirty="0" smtClean="0"/>
              <a:t> – up to 100 cores</a:t>
            </a:r>
          </a:p>
          <a:p>
            <a:pPr lvl="1"/>
            <a:r>
              <a:rPr lang="en-US" dirty="0" smtClean="0"/>
              <a:t>Intel </a:t>
            </a:r>
            <a:r>
              <a:rPr lang="en-US" i="1" dirty="0" smtClean="0"/>
              <a:t>Knight’s Corner</a:t>
            </a:r>
            <a:r>
              <a:rPr lang="en-US" dirty="0" smtClean="0"/>
              <a:t> – 50 x86-64 cores (next year)</a:t>
            </a:r>
          </a:p>
          <a:p>
            <a:r>
              <a:rPr lang="en-US" dirty="0" smtClean="0"/>
              <a:t>Infrastructure-level monetization of CMPs</a:t>
            </a:r>
          </a:p>
          <a:p>
            <a:pPr lvl="1"/>
            <a:r>
              <a:rPr lang="en-US" dirty="0" smtClean="0"/>
              <a:t>Server consolidation</a:t>
            </a:r>
          </a:p>
          <a:p>
            <a:pPr lvl="1"/>
            <a:r>
              <a:rPr lang="en-US" dirty="0" smtClean="0"/>
              <a:t>Cloud computing</a:t>
            </a:r>
          </a:p>
          <a:p>
            <a:r>
              <a:rPr lang="en-US" dirty="0" smtClean="0"/>
              <a:t>New challenges &amp; vulnerabilities</a:t>
            </a:r>
          </a:p>
          <a:p>
            <a:pPr lvl="1"/>
            <a:r>
              <a:rPr lang="en-US" dirty="0" smtClean="0"/>
              <a:t>Performance isolation</a:t>
            </a:r>
          </a:p>
          <a:p>
            <a:pPr lvl="1"/>
            <a:r>
              <a:rPr lang="en-US" dirty="0" smtClean="0"/>
              <a:t>Information </a:t>
            </a:r>
            <a:r>
              <a:rPr lang="en-US" dirty="0"/>
              <a:t>leakage </a:t>
            </a:r>
            <a:r>
              <a:rPr lang="en-US" sz="2100" i="1" dirty="0"/>
              <a:t>[</a:t>
            </a:r>
            <a:r>
              <a:rPr lang="en-US" sz="2100" i="1" dirty="0" err="1"/>
              <a:t>Ristenpart</a:t>
            </a:r>
            <a:r>
              <a:rPr lang="en-US" sz="2100" i="1" dirty="0"/>
              <a:t> et </a:t>
            </a:r>
            <a:r>
              <a:rPr lang="en-US" sz="2100" i="1" dirty="0" smtClean="0"/>
              <a:t>al., CCCS ‘09]</a:t>
            </a:r>
          </a:p>
          <a:p>
            <a:pPr lvl="1"/>
            <a:r>
              <a:rPr lang="en-US" dirty="0" smtClean="0"/>
              <a:t>Denial-of-service</a:t>
            </a:r>
          </a:p>
          <a:p>
            <a:r>
              <a:rPr lang="en-US" dirty="0" smtClean="0"/>
              <a:t>SW solutions are insufficient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9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QOS Support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Shared caches</a:t>
            </a:r>
          </a:p>
          <a:p>
            <a:pPr lvl="1"/>
            <a:r>
              <a:rPr lang="en-US" sz="2100" i="1" dirty="0" smtClean="0"/>
              <a:t>[</a:t>
            </a:r>
            <a:r>
              <a:rPr lang="en-US" sz="2100" i="1" dirty="0" err="1" smtClean="0"/>
              <a:t>Iyer</a:t>
            </a:r>
            <a:r>
              <a:rPr lang="en-US" sz="2100" i="1" dirty="0" smtClean="0"/>
              <a:t>, ICS ‘04] [Nesbit et al., ISCA ‘07]</a:t>
            </a:r>
          </a:p>
          <a:p>
            <a:r>
              <a:rPr lang="en-US" dirty="0" smtClean="0"/>
              <a:t>Memory controllers</a:t>
            </a:r>
          </a:p>
          <a:p>
            <a:pPr lvl="1"/>
            <a:r>
              <a:rPr lang="en-US" sz="2100" i="1" dirty="0" smtClean="0"/>
              <a:t>[</a:t>
            </a:r>
            <a:r>
              <a:rPr lang="en-US" sz="2100" i="1" dirty="0" err="1" smtClean="0"/>
              <a:t>Mutlu</a:t>
            </a:r>
            <a:r>
              <a:rPr lang="en-US" sz="2100" i="1" dirty="0" smtClean="0"/>
              <a:t> &amp; </a:t>
            </a:r>
            <a:r>
              <a:rPr lang="en-US" sz="2100" i="1" dirty="0" err="1" smtClean="0"/>
              <a:t>Moscibroda</a:t>
            </a:r>
            <a:r>
              <a:rPr lang="en-US" sz="2100" i="1" dirty="0" smtClean="0"/>
              <a:t>, Micro ‘07, ISCA ’08]</a:t>
            </a:r>
          </a:p>
          <a:p>
            <a:r>
              <a:rPr lang="en-US" dirty="0" smtClean="0"/>
              <a:t>Network-on-chip (NOC)</a:t>
            </a:r>
          </a:p>
          <a:p>
            <a:pPr lvl="1"/>
            <a:r>
              <a:rPr lang="en-US" sz="2100" i="1" dirty="0" smtClean="0"/>
              <a:t>[Lee et al., ISCA ‘08] [Grot et al., Micro ’09]</a:t>
            </a:r>
            <a:endParaRPr lang="en-US" sz="2100" i="1" dirty="0"/>
          </a:p>
        </p:txBody>
      </p:sp>
    </p:spTree>
    <p:extLst>
      <p:ext uri="{BB962C8B-B14F-4D97-AF65-F5344CB8AC3E}">
        <p14:creationId xmlns:p14="http://schemas.microsoft.com/office/powerpoint/2010/main" val="3594888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of Shared Resource QOS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Shared caches</a:t>
            </a:r>
          </a:p>
          <a:p>
            <a:pPr lvl="1"/>
            <a:r>
              <a:rPr lang="en-US" dirty="0" smtClean="0"/>
              <a:t>Way-level QOS: difficult to scale</a:t>
            </a:r>
          </a:p>
          <a:p>
            <a:pPr lvl="1"/>
            <a:r>
              <a:rPr lang="en-US" dirty="0" smtClean="0"/>
              <a:t>Bank-level: scales, if (# banks ≥ # cores)</a:t>
            </a:r>
          </a:p>
          <a:p>
            <a:pPr lvl="1"/>
            <a:r>
              <a:rPr lang="en-US" dirty="0" smtClean="0"/>
              <a:t>Requires network QOS to ensure fair access</a:t>
            </a:r>
          </a:p>
          <a:p>
            <a:r>
              <a:rPr lang="en-US" dirty="0"/>
              <a:t>Memory controllers, accelerators</a:t>
            </a:r>
          </a:p>
          <a:p>
            <a:pPr lvl="1"/>
            <a:r>
              <a:rPr lang="en-US" dirty="0" smtClean="0"/>
              <a:t>Requires end-point </a:t>
            </a:r>
            <a:r>
              <a:rPr lang="en-US" dirty="0"/>
              <a:t>QOS </a:t>
            </a:r>
            <a:r>
              <a:rPr lang="en-US" dirty="0" smtClean="0"/>
              <a:t>support</a:t>
            </a:r>
            <a:endParaRPr lang="en-US" dirty="0"/>
          </a:p>
          <a:p>
            <a:pPr lvl="1"/>
            <a:r>
              <a:rPr lang="en-US" dirty="0"/>
              <a:t>Requires </a:t>
            </a:r>
            <a:r>
              <a:rPr lang="en-US" dirty="0" smtClean="0"/>
              <a:t>network </a:t>
            </a:r>
            <a:r>
              <a:rPr lang="en-US" dirty="0"/>
              <a:t>QOS to ensure fair access</a:t>
            </a:r>
          </a:p>
          <a:p>
            <a:r>
              <a:rPr lang="en-US" dirty="0" smtClean="0"/>
              <a:t>Network-on-chip (NOC)</a:t>
            </a:r>
          </a:p>
          <a:p>
            <a:pPr lvl="1"/>
            <a:r>
              <a:rPr lang="en-US" dirty="0" smtClean="0"/>
              <a:t>Area, energy, performance overheads due to QOS</a:t>
            </a:r>
          </a:p>
          <a:p>
            <a:pPr lvl="1"/>
            <a:r>
              <a:rPr lang="en-US" dirty="0" smtClean="0"/>
              <a:t>Overheads grow with network size</a:t>
            </a:r>
          </a:p>
        </p:txBody>
      </p:sp>
    </p:spTree>
    <p:extLst>
      <p:ext uri="{BB962C8B-B14F-4D97-AF65-F5344CB8AC3E}">
        <p14:creationId xmlns:p14="http://schemas.microsoft.com/office/powerpoint/2010/main" val="954439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CMP Organization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632198" y="1676400"/>
            <a:ext cx="4041648" cy="4477512"/>
          </a:xfrm>
        </p:spPr>
        <p:txBody>
          <a:bodyPr/>
          <a:lstStyle/>
          <a:p>
            <a:r>
              <a:rPr lang="en-US" dirty="0" smtClean="0"/>
              <a:t>4 tiles per network node</a:t>
            </a:r>
            <a:br>
              <a:rPr lang="en-US" dirty="0" smtClean="0"/>
            </a:br>
            <a:r>
              <a:rPr lang="en-US" dirty="0" smtClean="0"/>
              <a:t>(core &amp; cache banks)</a:t>
            </a:r>
          </a:p>
          <a:p>
            <a:r>
              <a:rPr lang="en-US" dirty="0" smtClean="0"/>
              <a:t>Shared memory controllers (MCs) with own QOS mechanism</a:t>
            </a:r>
          </a:p>
          <a:p>
            <a:r>
              <a:rPr lang="en-US" dirty="0"/>
              <a:t>Hardware QOS support at each </a:t>
            </a:r>
            <a:r>
              <a:rPr lang="en-US" dirty="0" smtClean="0"/>
              <a:t>router</a:t>
            </a:r>
          </a:p>
          <a:p>
            <a:r>
              <a:rPr lang="en-US" dirty="0" smtClean="0"/>
              <a:t>Our target: 64 nodes (256 tiles)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638511"/>
              </p:ext>
            </p:extLst>
          </p:nvPr>
        </p:nvGraphicFramePr>
        <p:xfrm>
          <a:off x="530352" y="1600200"/>
          <a:ext cx="3813048" cy="3998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2" name="Visio" r:id="rId4" imgW="2020851" imgH="2119279" progId="Visio.Drawing.11">
                  <p:embed/>
                </p:oleObj>
              </mc:Choice>
              <mc:Fallback>
                <p:oleObj name="Visio" r:id="rId4" imgW="2020851" imgH="211927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0352" y="1600200"/>
                        <a:ext cx="3813048" cy="39987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4444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Challenges of NOC QOS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Conventional</a:t>
            </a:r>
          </a:p>
          <a:p>
            <a:pPr lvl="1"/>
            <a:r>
              <a:rPr lang="en-US" dirty="0" smtClean="0"/>
              <a:t>Weighted Fair </a:t>
            </a:r>
            <a:r>
              <a:rPr lang="en-US" dirty="0" err="1" smtClean="0"/>
              <a:t>Queing</a:t>
            </a:r>
            <a:r>
              <a:rPr lang="en-US" dirty="0" smtClean="0"/>
              <a:t> </a:t>
            </a:r>
            <a:r>
              <a:rPr lang="en-US" sz="2100" i="1" dirty="0" smtClean="0"/>
              <a:t>[Demers et al., SIGCOMM ’89]</a:t>
            </a:r>
          </a:p>
          <a:p>
            <a:pPr lvl="1"/>
            <a:r>
              <a:rPr lang="en-US" dirty="0" smtClean="0"/>
              <a:t>Per-flow buffering at each router node</a:t>
            </a:r>
          </a:p>
          <a:p>
            <a:pPr lvl="1"/>
            <a:r>
              <a:rPr lang="en-US" dirty="0" smtClean="0"/>
              <a:t>Complex scheduling/arbitration</a:t>
            </a:r>
          </a:p>
          <a:p>
            <a:r>
              <a:rPr lang="en-US" dirty="0" smtClean="0"/>
              <a:t>On-Chip</a:t>
            </a:r>
            <a:endParaRPr lang="en-US" sz="2200" i="1" dirty="0" smtClean="0"/>
          </a:p>
          <a:p>
            <a:pPr lvl="1"/>
            <a:r>
              <a:rPr lang="en-US" dirty="0" smtClean="0"/>
              <a:t>Preemptive Virtual Clock (PVC) </a:t>
            </a:r>
            <a:r>
              <a:rPr lang="en-US" sz="2100" i="1" dirty="0" smtClean="0"/>
              <a:t>[Grot et al., Micro ’09]</a:t>
            </a:r>
          </a:p>
          <a:p>
            <a:pPr lvl="2"/>
            <a:r>
              <a:rPr lang="en-US" sz="1800" dirty="0" smtClean="0"/>
              <a:t>Buffers are shared among all flows</a:t>
            </a:r>
          </a:p>
          <a:p>
            <a:pPr lvl="2"/>
            <a:r>
              <a:rPr lang="en-US" sz="1800" i="1" dirty="0" smtClean="0"/>
              <a:t>Priority inversion </a:t>
            </a:r>
            <a:r>
              <a:rPr lang="en-US" sz="1800" dirty="0" smtClean="0"/>
              <a:t>averted through preemption of lower-priority packets</a:t>
            </a:r>
          </a:p>
          <a:p>
            <a:pPr lvl="2"/>
            <a:r>
              <a:rPr lang="en-US" sz="1800" dirty="0" smtClean="0"/>
              <a:t>Preemption recovery: NACK + retransmit</a:t>
            </a:r>
          </a:p>
          <a:p>
            <a:pPr lvl="1"/>
            <a:r>
              <a:rPr lang="en-US" dirty="0" smtClean="0"/>
              <a:t>Sources of overhead</a:t>
            </a:r>
          </a:p>
          <a:p>
            <a:pPr lvl="2"/>
            <a:r>
              <a:rPr lang="en-US" dirty="0"/>
              <a:t>Flow </a:t>
            </a:r>
            <a:r>
              <a:rPr lang="en-US" dirty="0" smtClean="0"/>
              <a:t>tracking (area, energy, delay) </a:t>
            </a:r>
          </a:p>
          <a:p>
            <a:pPr lvl="2"/>
            <a:r>
              <a:rPr lang="en-US" dirty="0" smtClean="0"/>
              <a:t>Preemptions (energy, throughput)</a:t>
            </a:r>
          </a:p>
          <a:p>
            <a:pPr lvl="2"/>
            <a:r>
              <a:rPr lang="en-US" dirty="0" smtClean="0"/>
              <a:t>Buffer overhead in low-diameter topologies (area, energy)</a:t>
            </a:r>
            <a:endParaRPr lang="en-US" dirty="0"/>
          </a:p>
          <a:p>
            <a:pPr lvl="1"/>
            <a:endParaRPr lang="en-US" sz="2100" i="1" dirty="0" smtClean="0"/>
          </a:p>
        </p:txBody>
      </p:sp>
    </p:spTree>
    <p:extLst>
      <p:ext uri="{BB962C8B-B14F-4D97-AF65-F5344CB8AC3E}">
        <p14:creationId xmlns:p14="http://schemas.microsoft.com/office/powerpoint/2010/main" val="4490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Topology-aware On-chip QOS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632198" y="1676400"/>
            <a:ext cx="4283202" cy="4477512"/>
          </a:xfrm>
        </p:spPr>
        <p:txBody>
          <a:bodyPr>
            <a:normAutofit/>
          </a:bodyPr>
          <a:lstStyle/>
          <a:p>
            <a:r>
              <a:rPr lang="en-US" sz="2450" dirty="0" smtClean="0"/>
              <a:t>Shared resources isolated into dedicated regions (SR)</a:t>
            </a:r>
          </a:p>
          <a:p>
            <a:r>
              <a:rPr lang="en-US" sz="2500" dirty="0" smtClean="0"/>
              <a:t>Low-diameter topology for single-hop SR access</a:t>
            </a:r>
          </a:p>
          <a:p>
            <a:pPr lvl="1"/>
            <a:r>
              <a:rPr lang="en-US" sz="2200" dirty="0" smtClean="0"/>
              <a:t>MECS </a:t>
            </a:r>
            <a:r>
              <a:rPr lang="en-US" sz="2000" i="1" dirty="0" smtClean="0"/>
              <a:t>[Grot et al., HPCA ‘08]</a:t>
            </a:r>
          </a:p>
          <a:p>
            <a:r>
              <a:rPr lang="en-US" sz="2500" dirty="0" smtClean="0"/>
              <a:t>Convex </a:t>
            </a:r>
            <a:r>
              <a:rPr lang="en-US" sz="2500" i="1" dirty="0" smtClean="0"/>
              <a:t>domain</a:t>
            </a:r>
            <a:r>
              <a:rPr lang="en-US" sz="2500" dirty="0" smtClean="0"/>
              <a:t> for each application/VM</a:t>
            </a:r>
          </a:p>
          <a:p>
            <a:pPr lvl="1"/>
            <a:r>
              <a:rPr lang="en-US" sz="2200" dirty="0" smtClean="0"/>
              <a:t>Enables shared caches without cache-level QOS</a:t>
            </a:r>
          </a:p>
          <a:p>
            <a:pPr lvl="1"/>
            <a:r>
              <a:rPr lang="en-US" sz="2200" dirty="0" smtClean="0"/>
              <a:t>Downside: potential resource fragmentation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269337"/>
              </p:ext>
            </p:extLst>
          </p:nvPr>
        </p:nvGraphicFramePr>
        <p:xfrm>
          <a:off x="533399" y="1600199"/>
          <a:ext cx="3803904" cy="3998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7" name="Visio" r:id="rId4" imgW="2015996" imgH="2119279" progId="Visio.Drawing.11">
                  <p:embed/>
                </p:oleObj>
              </mc:Choice>
              <mc:Fallback>
                <p:oleObj name="Visio" r:id="rId4" imgW="2015996" imgH="211927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3399" y="1600199"/>
                        <a:ext cx="3803904" cy="3998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954683"/>
              </p:ext>
            </p:extLst>
          </p:nvPr>
        </p:nvGraphicFramePr>
        <p:xfrm>
          <a:off x="530352" y="1600200"/>
          <a:ext cx="3801369" cy="3995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8" name="Visio" r:id="rId6" imgW="2015996" imgH="2119279" progId="Visio.Drawing.11">
                  <p:embed/>
                </p:oleObj>
              </mc:Choice>
              <mc:Fallback>
                <p:oleObj name="Visio" r:id="rId6" imgW="2015996" imgH="211927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30352" y="1600200"/>
                        <a:ext cx="3801369" cy="3995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759580"/>
              </p:ext>
            </p:extLst>
          </p:nvPr>
        </p:nvGraphicFramePr>
        <p:xfrm>
          <a:off x="457201" y="1600200"/>
          <a:ext cx="3886200" cy="4059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9" name="Visio" r:id="rId8" imgW="2066166" imgH="2158460" progId="Visio.Drawing.11">
                  <p:embed/>
                </p:oleObj>
              </mc:Choice>
              <mc:Fallback>
                <p:oleObj name="Visio" r:id="rId8" imgW="2066166" imgH="215846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7201" y="1600200"/>
                        <a:ext cx="3886200" cy="40593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5562600"/>
            <a:ext cx="4054475" cy="1125537"/>
            <a:chOff x="457200" y="5562600"/>
            <a:chExt cx="4054475" cy="1125537"/>
          </a:xfrm>
        </p:grpSpPr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41784545"/>
                </p:ext>
              </p:extLst>
            </p:nvPr>
          </p:nvGraphicFramePr>
          <p:xfrm>
            <a:off x="457200" y="5791200"/>
            <a:ext cx="4054475" cy="896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0" name="Visio" r:id="rId10" imgW="2676334" imgH="591407" progId="Visio.Drawing.11">
                    <p:embed/>
                  </p:oleObj>
                </mc:Choice>
                <mc:Fallback>
                  <p:oleObj name="Visio" r:id="rId10" imgW="2676334" imgH="591407" progId="Visio.Drawing.11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" y="5791200"/>
                          <a:ext cx="4054475" cy="896937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 mc:Ignorable="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2" name="Straight Connector 11"/>
            <p:cNvCxnSpPr/>
            <p:nvPr/>
          </p:nvCxnSpPr>
          <p:spPr>
            <a:xfrm flipH="1">
              <a:off x="457200" y="5562600"/>
              <a:ext cx="228600" cy="3048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114800" y="5562600"/>
              <a:ext cx="152400" cy="3048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28185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990600"/>
          </a:xfrm>
        </p:spPr>
        <p:txBody>
          <a:bodyPr>
            <a:noAutofit/>
          </a:bodyPr>
          <a:lstStyle/>
          <a:p>
            <a:r>
              <a:rPr lang="en-US" sz="3300" dirty="0" smtClean="0"/>
              <a:t>This Work: Shared Region Organization</a:t>
            </a:r>
            <a:endParaRPr lang="en-US" sz="33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8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Focus: interaction between topology and QOS</a:t>
            </a:r>
          </a:p>
          <a:p>
            <a:r>
              <a:rPr lang="en-US" dirty="0" smtClean="0"/>
              <a:t>Three different topologies</a:t>
            </a:r>
          </a:p>
          <a:p>
            <a:pPr lvl="1"/>
            <a:r>
              <a:rPr lang="en-US" dirty="0" smtClean="0"/>
              <a:t>MECS</a:t>
            </a:r>
          </a:p>
          <a:p>
            <a:pPr lvl="1"/>
            <a:r>
              <a:rPr lang="en-US" dirty="0" smtClean="0"/>
              <a:t>Mesh</a:t>
            </a:r>
          </a:p>
          <a:p>
            <a:pPr lvl="1"/>
            <a:r>
              <a:rPr lang="en-US" dirty="0" smtClean="0"/>
              <a:t>Destination Partitioned Subnets (DPS)</a:t>
            </a:r>
          </a:p>
          <a:p>
            <a:r>
              <a:rPr lang="en-US" dirty="0" smtClean="0"/>
              <a:t>Preemptive QOS (PVC)</a:t>
            </a:r>
          </a:p>
          <a:p>
            <a:r>
              <a:rPr lang="en-US" dirty="0" smtClean="0"/>
              <a:t>Detailed evaluation</a:t>
            </a:r>
          </a:p>
          <a:p>
            <a:pPr lvl="1"/>
            <a:r>
              <a:rPr lang="en-US" dirty="0" smtClean="0"/>
              <a:t>Area</a:t>
            </a:r>
          </a:p>
          <a:p>
            <a:pPr lvl="1"/>
            <a:r>
              <a:rPr lang="en-US" dirty="0" smtClean="0"/>
              <a:t>Energy</a:t>
            </a:r>
          </a:p>
          <a:p>
            <a:pPr lvl="1"/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Fairness</a:t>
            </a:r>
          </a:p>
          <a:p>
            <a:pPr lvl="1"/>
            <a:r>
              <a:rPr lang="en-US" dirty="0" smtClean="0"/>
              <a:t>Preemption resilience</a:t>
            </a:r>
            <a:endParaRPr lang="en-US" dirty="0"/>
          </a:p>
        </p:txBody>
      </p:sp>
      <p:pic>
        <p:nvPicPr>
          <p:cNvPr id="4098" name="Picture 2" descr="C:\Users\Boris\AppData\Local\Microsoft\Windows\Temporary Internet Files\Content.IE5\B91G9MEG\MC90028714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590800"/>
            <a:ext cx="1073150" cy="851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427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Topologies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WIOSCA '10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BE89-ACAF-47E6-B2E7-0B819F070889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503728"/>
              </p:ext>
            </p:extLst>
          </p:nvPr>
        </p:nvGraphicFramePr>
        <p:xfrm>
          <a:off x="533400" y="1463040"/>
          <a:ext cx="1005840" cy="4036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9" name="Visio" r:id="rId4" imgW="621468" imgH="2491362" progId="Visio.Drawing.11">
                  <p:embed/>
                </p:oleObj>
              </mc:Choice>
              <mc:Fallback>
                <p:oleObj name="Visio" r:id="rId4" imgW="621468" imgH="249136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3400" y="1463040"/>
                        <a:ext cx="1005840" cy="40362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149200"/>
              </p:ext>
            </p:extLst>
          </p:nvPr>
        </p:nvGraphicFramePr>
        <p:xfrm>
          <a:off x="3718560" y="1463040"/>
          <a:ext cx="1005840" cy="4036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70" name="Visio" r:id="rId6" imgW="621468" imgH="2491362" progId="Visio.Drawing.11">
                  <p:embed/>
                </p:oleObj>
              </mc:Choice>
              <mc:Fallback>
                <p:oleObj name="Visio" r:id="rId6" imgW="621468" imgH="249136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18560" y="1463040"/>
                        <a:ext cx="1005840" cy="40362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914224"/>
              </p:ext>
            </p:extLst>
          </p:nvPr>
        </p:nvGraphicFramePr>
        <p:xfrm>
          <a:off x="2133600" y="1463040"/>
          <a:ext cx="1005840" cy="4036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71" name="Visio" r:id="rId8" imgW="621468" imgH="2491362" progId="Visio.Drawing.11">
                  <p:embed/>
                </p:oleObj>
              </mc:Choice>
              <mc:Fallback>
                <p:oleObj name="Visio" r:id="rId8" imgW="621468" imgH="249136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33600" y="1463040"/>
                        <a:ext cx="1005840" cy="40362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09600" y="5715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MECS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09800" y="5715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Mesh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733800" y="57266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DPS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6188592"/>
              </p:ext>
            </p:extLst>
          </p:nvPr>
        </p:nvGraphicFramePr>
        <p:xfrm>
          <a:off x="2130552" y="1463040"/>
          <a:ext cx="1005840" cy="4036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72" name="Visio" r:id="rId10" imgW="621468" imgH="2491362" progId="Visio.Drawing.11">
                  <p:embed/>
                </p:oleObj>
              </mc:Choice>
              <mc:Fallback>
                <p:oleObj name="Visio" r:id="rId10" imgW="621468" imgH="249136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130552" y="1463040"/>
                        <a:ext cx="1005840" cy="40362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9387983"/>
              </p:ext>
            </p:extLst>
          </p:nvPr>
        </p:nvGraphicFramePr>
        <p:xfrm>
          <a:off x="2130552" y="1463040"/>
          <a:ext cx="1005840" cy="4036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73" name="Visio" r:id="rId12" imgW="621468" imgH="2491362" progId="Visio.Drawing.11">
                  <p:embed/>
                </p:oleObj>
              </mc:Choice>
              <mc:Fallback>
                <p:oleObj name="Visio" r:id="rId12" imgW="621468" imgH="249136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130552" y="1463040"/>
                        <a:ext cx="1005840" cy="40362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410200" y="1447800"/>
            <a:ext cx="3352800" cy="2254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600" dirty="0" smtClean="0"/>
              <a:t>Mesh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6000"/>
            </a:pPr>
            <a:r>
              <a:rPr lang="en-US" sz="2300" dirty="0">
                <a:solidFill>
                  <a:schemeClr val="tx2"/>
                </a:solidFill>
              </a:rPr>
              <a:t>+ </a:t>
            </a:r>
            <a:r>
              <a:rPr lang="en-US" sz="2300" dirty="0" smtClean="0">
                <a:solidFill>
                  <a:schemeClr val="tx2"/>
                </a:solidFill>
              </a:rPr>
              <a:t> Low </a:t>
            </a:r>
            <a:r>
              <a:rPr lang="en-US" sz="2300" dirty="0">
                <a:solidFill>
                  <a:schemeClr val="tx2"/>
                </a:solidFill>
              </a:rPr>
              <a:t>complexity</a:t>
            </a:r>
          </a:p>
          <a:p>
            <a:pPr marL="0" lvl="1">
              <a:spcBef>
                <a:spcPts val="500"/>
              </a:spcBef>
              <a:buClr>
                <a:schemeClr val="accent2"/>
              </a:buClr>
              <a:buSzPct val="76000"/>
            </a:pPr>
            <a:r>
              <a:rPr lang="en-US" sz="2300" dirty="0">
                <a:solidFill>
                  <a:schemeClr val="tx2"/>
                </a:solidFill>
              </a:rPr>
              <a:t>− </a:t>
            </a:r>
            <a:r>
              <a:rPr lang="en-US" sz="2300" dirty="0" smtClean="0">
                <a:solidFill>
                  <a:schemeClr val="tx2"/>
                </a:solidFill>
              </a:rPr>
              <a:t> Low bandwidth</a:t>
            </a:r>
          </a:p>
          <a:p>
            <a:pPr marL="0" lvl="1">
              <a:spcBef>
                <a:spcPts val="300"/>
              </a:spcBef>
              <a:buClr>
                <a:schemeClr val="accent2"/>
              </a:buClr>
              <a:buSzPct val="76000"/>
            </a:pPr>
            <a:r>
              <a:rPr lang="en-US" sz="2300" dirty="0">
                <a:solidFill>
                  <a:schemeClr val="tx2"/>
                </a:solidFill>
              </a:rPr>
              <a:t>−  </a:t>
            </a:r>
            <a:r>
              <a:rPr lang="en-US" sz="2300" dirty="0" smtClean="0">
                <a:solidFill>
                  <a:schemeClr val="tx2"/>
                </a:solidFill>
              </a:rPr>
              <a:t>Inefficient </a:t>
            </a:r>
            <a:r>
              <a:rPr lang="en-US" sz="2300" dirty="0">
                <a:solidFill>
                  <a:schemeClr val="tx2"/>
                </a:solidFill>
              </a:rPr>
              <a:t>multi-hop transfers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10200" y="1447800"/>
            <a:ext cx="3352800" cy="2267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600" dirty="0" smtClean="0"/>
              <a:t>MECS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6000"/>
            </a:pPr>
            <a:r>
              <a:rPr lang="en-US" sz="2300" dirty="0">
                <a:solidFill>
                  <a:schemeClr val="tx2"/>
                </a:solidFill>
              </a:rPr>
              <a:t>+ </a:t>
            </a:r>
            <a:r>
              <a:rPr lang="en-US" sz="2300" dirty="0" smtClean="0">
                <a:solidFill>
                  <a:schemeClr val="tx2"/>
                </a:solidFill>
              </a:rPr>
              <a:t> Efficient “multi-hop” transfers</a:t>
            </a:r>
            <a:endParaRPr lang="en-US" sz="2300" dirty="0">
              <a:solidFill>
                <a:schemeClr val="tx2"/>
              </a:solidFill>
            </a:endParaRPr>
          </a:p>
          <a:p>
            <a:pPr marL="0" lvl="1">
              <a:spcBef>
                <a:spcPts val="500"/>
              </a:spcBef>
              <a:buClr>
                <a:schemeClr val="accent2"/>
              </a:buClr>
              <a:buSzPct val="76000"/>
            </a:pPr>
            <a:r>
              <a:rPr lang="en-US" sz="2300" dirty="0">
                <a:solidFill>
                  <a:schemeClr val="tx2"/>
                </a:solidFill>
              </a:rPr>
              <a:t>− </a:t>
            </a:r>
            <a:r>
              <a:rPr lang="en-US" sz="2300" dirty="0" smtClean="0">
                <a:solidFill>
                  <a:schemeClr val="tx2"/>
                </a:solidFill>
              </a:rPr>
              <a:t> Buffer requirements</a:t>
            </a:r>
          </a:p>
          <a:p>
            <a:pPr marL="0" lvl="1">
              <a:spcBef>
                <a:spcPts val="500"/>
              </a:spcBef>
              <a:buClr>
                <a:schemeClr val="accent2"/>
              </a:buClr>
              <a:buSzPct val="76000"/>
            </a:pPr>
            <a:r>
              <a:rPr lang="en-US" sz="2300" dirty="0" smtClean="0">
                <a:solidFill>
                  <a:schemeClr val="tx2"/>
                </a:solidFill>
              </a:rPr>
              <a:t>−  Arbitration complexity</a:t>
            </a:r>
            <a:endParaRPr lang="en-US" sz="2300" dirty="0">
              <a:solidFill>
                <a:schemeClr val="tx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10200" y="1447800"/>
            <a:ext cx="3352800" cy="3418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600" dirty="0" smtClean="0"/>
              <a:t>DPS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6000"/>
            </a:pPr>
            <a:r>
              <a:rPr lang="en-US" sz="2300" dirty="0">
                <a:solidFill>
                  <a:schemeClr val="tx2"/>
                </a:solidFill>
              </a:rPr>
              <a:t>+ </a:t>
            </a:r>
            <a:r>
              <a:rPr lang="en-US" sz="2300" dirty="0" smtClean="0">
                <a:solidFill>
                  <a:schemeClr val="tx2"/>
                </a:solidFill>
              </a:rPr>
              <a:t> Low buffer overhead</a:t>
            </a:r>
          </a:p>
          <a:p>
            <a:pPr marL="0" lvl="1">
              <a:buClr>
                <a:schemeClr val="accent2"/>
              </a:buClr>
              <a:buSzPct val="76000"/>
            </a:pPr>
            <a:r>
              <a:rPr lang="en-US" sz="2300" dirty="0" smtClean="0">
                <a:solidFill>
                  <a:schemeClr val="tx2"/>
                </a:solidFill>
              </a:rPr>
              <a:t>+  Low arbitration complexity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6000"/>
            </a:pPr>
            <a:r>
              <a:rPr lang="en-US" sz="2300" dirty="0" smtClean="0">
                <a:solidFill>
                  <a:schemeClr val="tx2"/>
                </a:solidFill>
              </a:rPr>
              <a:t>+  Efficient multi-hop transfers</a:t>
            </a:r>
            <a:endParaRPr lang="en-US" sz="2300" dirty="0">
              <a:solidFill>
                <a:schemeClr val="tx2"/>
              </a:solidFill>
            </a:endParaRPr>
          </a:p>
          <a:p>
            <a:pPr marL="0" lvl="1">
              <a:spcBef>
                <a:spcPts val="500"/>
              </a:spcBef>
              <a:buClr>
                <a:schemeClr val="accent2"/>
              </a:buClr>
              <a:buSzPct val="76000"/>
            </a:pPr>
            <a:r>
              <a:rPr lang="en-US" sz="2300" dirty="0">
                <a:solidFill>
                  <a:schemeClr val="tx2"/>
                </a:solidFill>
              </a:rPr>
              <a:t>− </a:t>
            </a:r>
            <a:r>
              <a:rPr lang="en-US" sz="2300" dirty="0" smtClean="0">
                <a:solidFill>
                  <a:schemeClr val="tx2"/>
                </a:solidFill>
              </a:rPr>
              <a:t> High crossbar complexity</a:t>
            </a:r>
            <a:endParaRPr lang="en-US" sz="23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957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17" grpId="0"/>
      <p:bldP spid="14" grpId="0"/>
      <p:bldP spid="14" grpId="1"/>
      <p:bldP spid="22" grpId="0"/>
      <p:bldP spid="22" grpId="1"/>
      <p:bldP spid="2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464653" mc:Ignorable=""/>
      </a:dk2>
      <a:lt2>
        <a:srgbClr xmlns:mc="http://schemas.openxmlformats.org/markup-compatibility/2006" xmlns:a14="http://schemas.microsoft.com/office/drawing/2010/main" val="DDE9EC" mc:Ignorable=""/>
      </a:lt2>
      <a:accent1>
        <a:srgbClr xmlns:mc="http://schemas.openxmlformats.org/markup-compatibility/2006" xmlns:a14="http://schemas.microsoft.com/office/drawing/2010/main" val="727CA3" mc:Ignorable=""/>
      </a:accent1>
      <a:accent2>
        <a:srgbClr xmlns:mc="http://schemas.openxmlformats.org/markup-compatibility/2006" xmlns:a14="http://schemas.microsoft.com/office/drawing/2010/main" val="9FB8CD" mc:Ignorable=""/>
      </a:accent2>
      <a:accent3>
        <a:srgbClr xmlns:mc="http://schemas.openxmlformats.org/markup-compatibility/2006" xmlns:a14="http://schemas.microsoft.com/office/drawing/2010/main" val="D2DA7A" mc:Ignorable=""/>
      </a:accent3>
      <a:accent4>
        <a:srgbClr xmlns:mc="http://schemas.openxmlformats.org/markup-compatibility/2006" xmlns:a14="http://schemas.microsoft.com/office/drawing/2010/main" val="FADA7A" mc:Ignorable=""/>
      </a:accent4>
      <a:accent5>
        <a:srgbClr xmlns:mc="http://schemas.openxmlformats.org/markup-compatibility/2006" xmlns:a14="http://schemas.microsoft.com/office/drawing/2010/main" val="B88472" mc:Ignorable=""/>
      </a:accent5>
      <a:accent6>
        <a:srgbClr xmlns:mc="http://schemas.openxmlformats.org/markup-compatibility/2006" xmlns:a14="http://schemas.microsoft.com/office/drawing/2010/main" val="8E736A" mc:Ignorable=""/>
      </a:accent6>
      <a:hlink>
        <a:srgbClr xmlns:mc="http://schemas.openxmlformats.org/markup-compatibility/2006" xmlns:a14="http://schemas.microsoft.com/office/drawing/2010/main" val="B292CA" mc:Ignorable=""/>
      </a:hlink>
      <a:folHlink>
        <a:srgbClr xmlns:mc="http://schemas.openxmlformats.org/markup-compatibility/2006" xmlns:a14="http://schemas.microsoft.com/office/drawing/2010/main" val="6B5680" mc:Ignorable="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xmlns:mc="http://schemas.openxmlformats.org/markup-compatibility/2006" xmlns:a14="http://schemas.microsoft.com/office/drawing/2010/main" val="000000" mc:Ignorable="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xmlns:mc="http://schemas.openxmlformats.org/markup-compatibility/2006" xmlns:a14="http://schemas.microsoft.com/office/drawing/2010/main" val="000000" mc:Ignorable="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xmlns:mc="http://schemas.openxmlformats.org/markup-compatibility/2006" xmlns:a14="http://schemas.microsoft.com/office/drawing/2010/main" val="000000" mc:Ignorable="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PVC</Template>
  <TotalTime>0</TotalTime>
  <Words>745</Words>
  <Application>Microsoft Office PowerPoint</Application>
  <PresentationFormat>On-screen Show (4:3)</PresentationFormat>
  <Paragraphs>192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Origin</vt:lpstr>
      <vt:lpstr>Visio</vt:lpstr>
      <vt:lpstr>Topology-aware QOS Support  in Highly Integrated CMPs</vt:lpstr>
      <vt:lpstr>Motivation</vt:lpstr>
      <vt:lpstr>Hardware QOS Support</vt:lpstr>
      <vt:lpstr>Scalability of Shared Resource QOS</vt:lpstr>
      <vt:lpstr>Baseline CMP Organization</vt:lpstr>
      <vt:lpstr>Scalability Challenges of NOC QOS</vt:lpstr>
      <vt:lpstr>Topology-aware On-chip QOS</vt:lpstr>
      <vt:lpstr>This Work: Shared Region Organization</vt:lpstr>
      <vt:lpstr>Topologies</vt:lpstr>
      <vt:lpstr>Experimental Methodology</vt:lpstr>
      <vt:lpstr>Performance: Uniform Random</vt:lpstr>
      <vt:lpstr>Performance: Tornado</vt:lpstr>
      <vt:lpstr>Preemption Resilience</vt:lpstr>
      <vt:lpstr>Fairness &amp; Performance Impact</vt:lpstr>
      <vt:lpstr>Area Efficiency</vt:lpstr>
      <vt:lpstr>Energy Efficiency</vt:lpstr>
      <vt:lpstr>Summary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2010-07-08T02:54:12Z</dcterms:created>
  <dcterms:modified xsi:type="dcterms:W3CDTF">2010-07-08T02:54:39Z</dcterms:modified>
</cp:coreProperties>
</file>