
<file path=[Content_Types].xml><?xml version="1.0" encoding="utf-8"?>
<Types xmlns="http://schemas.openxmlformats.org/package/2006/content-types">
  <Default Extension="png" ContentType="image/png"/>
  <Default Extension="svg" ContentType="image/svg+xml"/>
  <Default Extension="tmp"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0"/>
  </p:notesMasterIdLst>
  <p:sldIdLst>
    <p:sldId id="263" r:id="rId2"/>
    <p:sldId id="285" r:id="rId3"/>
    <p:sldId id="373" r:id="rId4"/>
    <p:sldId id="338" r:id="rId5"/>
    <p:sldId id="257" r:id="rId6"/>
    <p:sldId id="290" r:id="rId7"/>
    <p:sldId id="342" r:id="rId8"/>
    <p:sldId id="343" r:id="rId9"/>
    <p:sldId id="292" r:id="rId10"/>
    <p:sldId id="303" r:id="rId11"/>
    <p:sldId id="339" r:id="rId12"/>
    <p:sldId id="294" r:id="rId13"/>
    <p:sldId id="296" r:id="rId14"/>
    <p:sldId id="289" r:id="rId15"/>
    <p:sldId id="261" r:id="rId16"/>
    <p:sldId id="314" r:id="rId17"/>
    <p:sldId id="315" r:id="rId18"/>
    <p:sldId id="317" r:id="rId19"/>
    <p:sldId id="341" r:id="rId20"/>
    <p:sldId id="337" r:id="rId21"/>
    <p:sldId id="298" r:id="rId22"/>
    <p:sldId id="265" r:id="rId23"/>
    <p:sldId id="318" r:id="rId24"/>
    <p:sldId id="270" r:id="rId25"/>
    <p:sldId id="273" r:id="rId26"/>
    <p:sldId id="277" r:id="rId27"/>
    <p:sldId id="351" r:id="rId28"/>
    <p:sldId id="321" r:id="rId29"/>
    <p:sldId id="322" r:id="rId30"/>
    <p:sldId id="344" r:id="rId31"/>
    <p:sldId id="345" r:id="rId32"/>
    <p:sldId id="346" r:id="rId33"/>
    <p:sldId id="347" r:id="rId34"/>
    <p:sldId id="348" r:id="rId35"/>
    <p:sldId id="349" r:id="rId36"/>
    <p:sldId id="350" r:id="rId37"/>
    <p:sldId id="327" r:id="rId38"/>
    <p:sldId id="329" r:id="rId39"/>
    <p:sldId id="330" r:id="rId40"/>
    <p:sldId id="331" r:id="rId41"/>
    <p:sldId id="332" r:id="rId42"/>
    <p:sldId id="333" r:id="rId43"/>
    <p:sldId id="357" r:id="rId44"/>
    <p:sldId id="335" r:id="rId45"/>
    <p:sldId id="336" r:id="rId46"/>
    <p:sldId id="358" r:id="rId47"/>
    <p:sldId id="353" r:id="rId48"/>
    <p:sldId id="359" r:id="rId49"/>
    <p:sldId id="352" r:id="rId50"/>
    <p:sldId id="354" r:id="rId51"/>
    <p:sldId id="355" r:id="rId52"/>
    <p:sldId id="356" r:id="rId53"/>
    <p:sldId id="323" r:id="rId54"/>
    <p:sldId id="324" r:id="rId55"/>
    <p:sldId id="328" r:id="rId56"/>
    <p:sldId id="360" r:id="rId57"/>
    <p:sldId id="361" r:id="rId58"/>
    <p:sldId id="362" r:id="rId59"/>
    <p:sldId id="363" r:id="rId60"/>
    <p:sldId id="364" r:id="rId61"/>
    <p:sldId id="365" r:id="rId62"/>
    <p:sldId id="366" r:id="rId63"/>
    <p:sldId id="367" r:id="rId64"/>
    <p:sldId id="368" r:id="rId65"/>
    <p:sldId id="369" r:id="rId66"/>
    <p:sldId id="370" r:id="rId67"/>
    <p:sldId id="371" r:id="rId68"/>
    <p:sldId id="37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308436-0869-4649-AE87-505C5901F164}">
          <p14:sldIdLst>
            <p14:sldId id="263"/>
            <p14:sldId id="285"/>
            <p14:sldId id="373"/>
          </p14:sldIdLst>
        </p14:section>
        <p14:section name="Flash Reliability Background" id="{0CD17B44-5293-4E35-BEA9-77E6A6AD033F}">
          <p14:sldIdLst>
            <p14:sldId id="338"/>
            <p14:sldId id="257"/>
            <p14:sldId id="290"/>
            <p14:sldId id="342"/>
            <p14:sldId id="343"/>
            <p14:sldId id="292"/>
            <p14:sldId id="303"/>
          </p14:sldIdLst>
        </p14:section>
        <p14:section name="characterization" id="{7E3595E4-B45F-443C-9C0F-873C32E7A3AC}">
          <p14:sldIdLst>
            <p14:sldId id="339"/>
            <p14:sldId id="294"/>
            <p14:sldId id="296"/>
            <p14:sldId id="289"/>
            <p14:sldId id="261"/>
            <p14:sldId id="314"/>
            <p14:sldId id="315"/>
            <p14:sldId id="317"/>
            <p14:sldId id="341"/>
          </p14:sldIdLst>
        </p14:section>
        <p14:section name="Self-Recovery and Temperature" id="{5459AC9F-1C6C-437E-AF02-71E985599483}">
          <p14:sldIdLst>
            <p14:sldId id="337"/>
            <p14:sldId id="298"/>
            <p14:sldId id="265"/>
            <p14:sldId id="318"/>
            <p14:sldId id="270"/>
            <p14:sldId id="273"/>
            <p14:sldId id="277"/>
            <p14:sldId id="351"/>
          </p14:sldIdLst>
        </p14:section>
        <p14:section name="HeatWatch Mechanism" id="{45CCCCE2-DDA2-4FDB-B705-BC9EAA7C5E5C}">
          <p14:sldIdLst>
            <p14:sldId id="321"/>
            <p14:sldId id="322"/>
            <p14:sldId id="344"/>
            <p14:sldId id="345"/>
            <p14:sldId id="346"/>
            <p14:sldId id="347"/>
            <p14:sldId id="348"/>
            <p14:sldId id="349"/>
            <p14:sldId id="350"/>
            <p14:sldId id="327"/>
            <p14:sldId id="329"/>
            <p14:sldId id="330"/>
            <p14:sldId id="331"/>
            <p14:sldId id="332"/>
            <p14:sldId id="333"/>
            <p14:sldId id="357"/>
            <p14:sldId id="335"/>
            <p14:sldId id="336"/>
            <p14:sldId id="358"/>
            <p14:sldId id="353"/>
            <p14:sldId id="359"/>
            <p14:sldId id="352"/>
            <p14:sldId id="354"/>
            <p14:sldId id="355"/>
            <p14:sldId id="356"/>
            <p14:sldId id="323"/>
            <p14:sldId id="324"/>
            <p14:sldId id="328"/>
            <p14:sldId id="360"/>
            <p14:sldId id="361"/>
            <p14:sldId id="362"/>
            <p14:sldId id="363"/>
            <p14:sldId id="364"/>
            <p14:sldId id="365"/>
            <p14:sldId id="366"/>
            <p14:sldId id="367"/>
            <p14:sldId id="368"/>
            <p14:sldId id="369"/>
            <p14:sldId id="370"/>
            <p14:sldId id="371"/>
            <p14:sldId id="372"/>
          </p14:sldIdLst>
        </p14:section>
        <p14:section name="Unused" id="{847E6B3A-728B-42C4-A15D-0E861F61163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C6C6"/>
    <a:srgbClr val="8C5CB8"/>
    <a:srgbClr val="006699"/>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5" autoAdjust="0"/>
    <p:restoredTop sz="76942" autoAdjust="0"/>
  </p:normalViewPr>
  <p:slideViewPr>
    <p:cSldViewPr snapToGrid="0">
      <p:cViewPr varScale="1">
        <p:scale>
          <a:sx n="64" d="100"/>
          <a:sy n="64" d="100"/>
        </p:scale>
        <p:origin x="1963"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ixin Luo" userId="6db681b0a45feb16" providerId="LiveId" clId="{E145E974-AB55-43E1-98D9-0D2660250512}"/>
    <pc:docChg chg="undo custSel delSld modSld modSection">
      <pc:chgData name="Yixin Luo" userId="6db681b0a45feb16" providerId="LiveId" clId="{E145E974-AB55-43E1-98D9-0D2660250512}" dt="2018-02-27T14:12:23.425" v="200" actId="2696"/>
      <pc:docMkLst>
        <pc:docMk/>
      </pc:docMkLst>
      <pc:sldChg chg="modNotesTx">
        <pc:chgData name="Yixin Luo" userId="6db681b0a45feb16" providerId="LiveId" clId="{E145E974-AB55-43E1-98D9-0D2660250512}" dt="2018-02-27T08:27:14.363" v="5" actId="20577"/>
        <pc:sldMkLst>
          <pc:docMk/>
          <pc:sldMk cId="4236360398" sldId="265"/>
        </pc:sldMkLst>
      </pc:sldChg>
      <pc:sldChg chg="modSp">
        <pc:chgData name="Yixin Luo" userId="6db681b0a45feb16" providerId="LiveId" clId="{E145E974-AB55-43E1-98D9-0D2660250512}" dt="2018-02-27T09:53:59.881" v="156" actId="1035"/>
        <pc:sldMkLst>
          <pc:docMk/>
          <pc:sldMk cId="926158961" sldId="277"/>
        </pc:sldMkLst>
        <pc:spChg chg="mod">
          <ac:chgData name="Yixin Luo" userId="6db681b0a45feb16" providerId="LiveId" clId="{E145E974-AB55-43E1-98D9-0D2660250512}" dt="2018-02-27T09:53:59.881" v="156" actId="1035"/>
          <ac:spMkLst>
            <pc:docMk/>
            <pc:sldMk cId="926158961" sldId="277"/>
            <ac:spMk id="24" creationId="{A588D898-923D-4C11-ABE4-FCE8DDD41264}"/>
          </ac:spMkLst>
        </pc:spChg>
        <pc:spChg chg="mod">
          <ac:chgData name="Yixin Luo" userId="6db681b0a45feb16" providerId="LiveId" clId="{E145E974-AB55-43E1-98D9-0D2660250512}" dt="2018-02-27T09:53:12.353" v="130" actId="20577"/>
          <ac:spMkLst>
            <pc:docMk/>
            <pc:sldMk cId="926158961" sldId="277"/>
            <ac:spMk id="57" creationId="{486F2AB9-EBF7-4424-B3D3-4BC43CF3A13E}"/>
          </ac:spMkLst>
        </pc:spChg>
        <pc:spChg chg="mod">
          <ac:chgData name="Yixin Luo" userId="6db681b0a45feb16" providerId="LiveId" clId="{E145E974-AB55-43E1-98D9-0D2660250512}" dt="2018-02-27T09:53:59.881" v="156" actId="1035"/>
          <ac:spMkLst>
            <pc:docMk/>
            <pc:sldMk cId="926158961" sldId="277"/>
            <ac:spMk id="59" creationId="{45790DC1-B2A0-4084-8B1B-EE712A79999C}"/>
          </ac:spMkLst>
        </pc:spChg>
      </pc:sldChg>
      <pc:sldChg chg="modNotesTx">
        <pc:chgData name="Yixin Luo" userId="6db681b0a45feb16" providerId="LiveId" clId="{E145E974-AB55-43E1-98D9-0D2660250512}" dt="2018-02-27T09:49:47.682" v="121" actId="313"/>
        <pc:sldMkLst>
          <pc:docMk/>
          <pc:sldMk cId="1465910285" sldId="296"/>
        </pc:sldMkLst>
      </pc:sldChg>
      <pc:sldChg chg="modSp">
        <pc:chgData name="Yixin Luo" userId="6db681b0a45feb16" providerId="LiveId" clId="{E145E974-AB55-43E1-98D9-0D2660250512}" dt="2018-02-27T09:45:09.502" v="112" actId="20577"/>
        <pc:sldMkLst>
          <pc:docMk/>
          <pc:sldMk cId="2528573042" sldId="315"/>
        </pc:sldMkLst>
        <pc:spChg chg="mod">
          <ac:chgData name="Yixin Luo" userId="6db681b0a45feb16" providerId="LiveId" clId="{E145E974-AB55-43E1-98D9-0D2660250512}" dt="2018-02-27T09:45:09.502" v="112" actId="20577"/>
          <ac:spMkLst>
            <pc:docMk/>
            <pc:sldMk cId="2528573042" sldId="315"/>
            <ac:spMk id="14" creationId="{F076044D-BD36-4925-85EC-CB81E062D601}"/>
          </ac:spMkLst>
        </pc:spChg>
      </pc:sldChg>
      <pc:sldChg chg="modSp">
        <pc:chgData name="Yixin Luo" userId="6db681b0a45feb16" providerId="LiveId" clId="{E145E974-AB55-43E1-98D9-0D2660250512}" dt="2018-02-27T09:45:13.781" v="120" actId="20577"/>
        <pc:sldMkLst>
          <pc:docMk/>
          <pc:sldMk cId="4043651155" sldId="317"/>
        </pc:sldMkLst>
        <pc:spChg chg="mod">
          <ac:chgData name="Yixin Luo" userId="6db681b0a45feb16" providerId="LiveId" clId="{E145E974-AB55-43E1-98D9-0D2660250512}" dt="2018-02-27T09:45:13.781" v="120" actId="20577"/>
          <ac:spMkLst>
            <pc:docMk/>
            <pc:sldMk cId="4043651155" sldId="317"/>
            <ac:spMk id="14" creationId="{F076044D-BD36-4925-85EC-CB81E062D601}"/>
          </ac:spMkLst>
        </pc:spChg>
      </pc:sldChg>
      <pc:sldChg chg="modSp">
        <pc:chgData name="Yixin Luo" userId="6db681b0a45feb16" providerId="LiveId" clId="{E145E974-AB55-43E1-98D9-0D2660250512}" dt="2018-02-27T09:57:58.663" v="167" actId="20577"/>
        <pc:sldMkLst>
          <pc:docMk/>
          <pc:sldMk cId="4197208660" sldId="322"/>
        </pc:sldMkLst>
        <pc:spChg chg="mod">
          <ac:chgData name="Yixin Luo" userId="6db681b0a45feb16" providerId="LiveId" clId="{E145E974-AB55-43E1-98D9-0D2660250512}" dt="2018-02-27T09:57:58.663" v="167" actId="20577"/>
          <ac:spMkLst>
            <pc:docMk/>
            <pc:sldMk cId="4197208660" sldId="322"/>
            <ac:spMk id="8" creationId="{1B46D71C-7C50-4704-A6E2-8FF20F0E5558}"/>
          </ac:spMkLst>
        </pc:spChg>
      </pc:sldChg>
      <pc:sldChg chg="modSp modAnim">
        <pc:chgData name="Yixin Luo" userId="6db681b0a45feb16" providerId="LiveId" clId="{E145E974-AB55-43E1-98D9-0D2660250512}" dt="2018-02-27T14:11:17.357" v="191" actId="20577"/>
        <pc:sldMkLst>
          <pc:docMk/>
          <pc:sldMk cId="517190575" sldId="324"/>
        </pc:sldMkLst>
        <pc:spChg chg="mod">
          <ac:chgData name="Yixin Luo" userId="6db681b0a45feb16" providerId="LiveId" clId="{E145E974-AB55-43E1-98D9-0D2660250512}" dt="2018-02-27T14:11:17.357" v="191" actId="20577"/>
          <ac:spMkLst>
            <pc:docMk/>
            <pc:sldMk cId="517190575" sldId="324"/>
            <ac:spMk id="3" creationId="{00000000-0000-0000-0000-000000000000}"/>
          </ac:spMkLst>
        </pc:spChg>
      </pc:sldChg>
      <pc:sldChg chg="modSp">
        <pc:chgData name="Yixin Luo" userId="6db681b0a45feb16" providerId="LiveId" clId="{E145E974-AB55-43E1-98D9-0D2660250512}" dt="2018-02-27T14:11:32.028" v="199" actId="20577"/>
        <pc:sldMkLst>
          <pc:docMk/>
          <pc:sldMk cId="725304553" sldId="328"/>
        </pc:sldMkLst>
        <pc:spChg chg="mod">
          <ac:chgData name="Yixin Luo" userId="6db681b0a45feb16" providerId="LiveId" clId="{E145E974-AB55-43E1-98D9-0D2660250512}" dt="2018-02-27T14:11:32.028" v="199" actId="20577"/>
          <ac:spMkLst>
            <pc:docMk/>
            <pc:sldMk cId="725304553" sldId="328"/>
            <ac:spMk id="4" creationId="{294C19F0-CC0E-4C01-B8A5-4A2CF02A804E}"/>
          </ac:spMkLst>
        </pc:spChg>
      </pc:sldChg>
      <pc:sldChg chg="modSp">
        <pc:chgData name="Yixin Luo" userId="6db681b0a45feb16" providerId="LiveId" clId="{E145E974-AB55-43E1-98D9-0D2660250512}" dt="2018-02-27T14:08:31.008" v="168" actId="1582"/>
        <pc:sldMkLst>
          <pc:docMk/>
          <pc:sldMk cId="2826693104" sldId="329"/>
        </pc:sldMkLst>
        <pc:spChg chg="mod">
          <ac:chgData name="Yixin Luo" userId="6db681b0a45feb16" providerId="LiveId" clId="{E145E974-AB55-43E1-98D9-0D2660250512}" dt="2018-02-27T08:37:07.630" v="16" actId="20577"/>
          <ac:spMkLst>
            <pc:docMk/>
            <pc:sldMk cId="2826693104" sldId="329"/>
            <ac:spMk id="9" creationId="{E3EAC92A-85A6-445B-A07F-6588B8D7AB53}"/>
          </ac:spMkLst>
        </pc:spChg>
        <pc:spChg chg="mod">
          <ac:chgData name="Yixin Luo" userId="6db681b0a45feb16" providerId="LiveId" clId="{E145E974-AB55-43E1-98D9-0D2660250512}" dt="2018-02-27T08:38:57.416" v="103" actId="1076"/>
          <ac:spMkLst>
            <pc:docMk/>
            <pc:sldMk cId="2826693104" sldId="329"/>
            <ac:spMk id="10" creationId="{B906D497-066E-4A46-81F2-849912788538}"/>
          </ac:spMkLst>
        </pc:spChg>
        <pc:cxnChg chg="mod">
          <ac:chgData name="Yixin Luo" userId="6db681b0a45feb16" providerId="LiveId" clId="{E145E974-AB55-43E1-98D9-0D2660250512}" dt="2018-02-27T14:08:31.008" v="168" actId="1582"/>
          <ac:cxnSpMkLst>
            <pc:docMk/>
            <pc:sldMk cId="2826693104" sldId="329"/>
            <ac:cxnSpMk id="17" creationId="{C253988E-47D0-4D11-8CB7-EA56C753032C}"/>
          </ac:cxnSpMkLst>
        </pc:cxnChg>
        <pc:cxnChg chg="mod">
          <ac:chgData name="Yixin Luo" userId="6db681b0a45feb16" providerId="LiveId" clId="{E145E974-AB55-43E1-98D9-0D2660250512}" dt="2018-02-27T14:08:31.008" v="168" actId="1582"/>
          <ac:cxnSpMkLst>
            <pc:docMk/>
            <pc:sldMk cId="2826693104" sldId="329"/>
            <ac:cxnSpMk id="31" creationId="{5FCE4D00-DFC3-4305-9A7A-959DF9FFC988}"/>
          </ac:cxnSpMkLst>
        </pc:cxnChg>
      </pc:sldChg>
      <pc:sldChg chg="del">
        <pc:chgData name="Yixin Luo" userId="6db681b0a45feb16" providerId="LiveId" clId="{E145E974-AB55-43E1-98D9-0D2660250512}" dt="2018-02-27T14:12:23.425" v="200" actId="2696"/>
        <pc:sldMkLst>
          <pc:docMk/>
          <pc:sldMk cId="2948655157" sldId="334"/>
        </pc:sldMkLst>
      </pc:sldChg>
      <pc:sldChg chg="modSp">
        <pc:chgData name="Yixin Luo" userId="6db681b0a45feb16" providerId="LiveId" clId="{E145E974-AB55-43E1-98D9-0D2660250512}" dt="2018-02-27T09:41:33.974" v="104" actId="20577"/>
        <pc:sldMkLst>
          <pc:docMk/>
          <pc:sldMk cId="1776410800" sldId="343"/>
        </pc:sldMkLst>
        <pc:spChg chg="mod">
          <ac:chgData name="Yixin Luo" userId="6db681b0a45feb16" providerId="LiveId" clId="{E145E974-AB55-43E1-98D9-0D2660250512}" dt="2018-02-27T09:41:33.974" v="104" actId="20577"/>
          <ac:spMkLst>
            <pc:docMk/>
            <pc:sldMk cId="1776410800" sldId="343"/>
            <ac:spMk id="54" creationId="{70C5F937-3871-4ECF-B434-DDABCDADC00D}"/>
          </ac:spMkLst>
        </pc:spChg>
      </pc:sldChg>
      <pc:sldChg chg="modAnim">
        <pc:chgData name="Yixin Luo" userId="6db681b0a45feb16" providerId="LiveId" clId="{E145E974-AB55-43E1-98D9-0D2660250512}" dt="2018-02-27T08:31:51.858" v="6" actId="1076"/>
        <pc:sldMkLst>
          <pc:docMk/>
          <pc:sldMk cId="1049656084" sldId="344"/>
        </pc:sldMkLst>
      </pc:sldChg>
      <pc:sldChg chg="modSp">
        <pc:chgData name="Yixin Luo" userId="6db681b0a45feb16" providerId="LiveId" clId="{E145E974-AB55-43E1-98D9-0D2660250512}" dt="2018-02-27T09:57:29.313" v="157" actId="20577"/>
        <pc:sldMkLst>
          <pc:docMk/>
          <pc:sldMk cId="743870120" sldId="349"/>
        </pc:sldMkLst>
        <pc:spChg chg="mod">
          <ac:chgData name="Yixin Luo" userId="6db681b0a45feb16" providerId="LiveId" clId="{E145E974-AB55-43E1-98D9-0D2660250512}" dt="2018-02-27T09:57:29.313" v="157" actId="20577"/>
          <ac:spMkLst>
            <pc:docMk/>
            <pc:sldMk cId="743870120" sldId="349"/>
            <ac:spMk id="18" creationId="{4529925A-E2EC-443F-A260-6F64A8E8843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5" Type="http://schemas.openxmlformats.org/officeDocument/2006/relationships/chartUserShapes" Target="../drawings/drawing1.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Threshold voltage mean of state '01'</c:v>
                </c:pt>
              </c:strCache>
            </c:strRef>
          </c:tx>
          <c:spPr>
            <a:ln w="28575" cap="rnd">
              <a:noFill/>
              <a:round/>
            </a:ln>
            <a:effectLst/>
          </c:spPr>
          <c:marker>
            <c:symbol val="circle"/>
            <c:size val="5"/>
            <c:spPr>
              <a:solidFill>
                <a:schemeClr val="accent1"/>
              </a:solidFill>
              <a:ln w="76200">
                <a:solidFill>
                  <a:schemeClr val="accent1"/>
                </a:solidFill>
              </a:ln>
              <a:effectLst/>
            </c:spPr>
          </c:marker>
          <c:xVal>
            <c:numRef>
              <c:f>Sheet1!$A$2:$A$9</c:f>
              <c:numCache>
                <c:formatCode>General</c:formatCode>
                <c:ptCount val="8"/>
                <c:pt idx="0">
                  <c:v>64</c:v>
                </c:pt>
                <c:pt idx="1">
                  <c:v>128</c:v>
                </c:pt>
                <c:pt idx="2">
                  <c:v>256</c:v>
                </c:pt>
                <c:pt idx="3">
                  <c:v>512</c:v>
                </c:pt>
                <c:pt idx="4">
                  <c:v>1024</c:v>
                </c:pt>
                <c:pt idx="5">
                  <c:v>2048</c:v>
                </c:pt>
                <c:pt idx="6">
                  <c:v>4096</c:v>
                </c:pt>
                <c:pt idx="7">
                  <c:v>8192</c:v>
                </c:pt>
              </c:numCache>
            </c:numRef>
          </c:xVal>
          <c:yVal>
            <c:numRef>
              <c:f>Sheet1!$B$2:$B$9</c:f>
              <c:numCache>
                <c:formatCode>General</c:formatCode>
                <c:ptCount val="8"/>
                <c:pt idx="0">
                  <c:v>1</c:v>
                </c:pt>
                <c:pt idx="1">
                  <c:v>0.91</c:v>
                </c:pt>
                <c:pt idx="2">
                  <c:v>0.91</c:v>
                </c:pt>
                <c:pt idx="3">
                  <c:v>0.8</c:v>
                </c:pt>
                <c:pt idx="4">
                  <c:v>0.78</c:v>
                </c:pt>
                <c:pt idx="5">
                  <c:v>0.68</c:v>
                </c:pt>
                <c:pt idx="6">
                  <c:v>0.66</c:v>
                </c:pt>
                <c:pt idx="7">
                  <c:v>0.56000000000000005</c:v>
                </c:pt>
              </c:numCache>
            </c:numRef>
          </c:yVal>
          <c:smooth val="0"/>
          <c:extLst>
            <c:ext xmlns:c16="http://schemas.microsoft.com/office/drawing/2014/chart" uri="{C3380CC4-5D6E-409C-BE32-E72D297353CC}">
              <c16:uniqueId val="{00000000-5F02-4E76-8729-E90BC9B0AAA1}"/>
            </c:ext>
          </c:extLst>
        </c:ser>
        <c:dLbls>
          <c:showLegendKey val="0"/>
          <c:showVal val="0"/>
          <c:showCatName val="0"/>
          <c:showSerName val="0"/>
          <c:showPercent val="0"/>
          <c:showBubbleSize val="0"/>
        </c:dLbls>
        <c:axId val="454796112"/>
        <c:axId val="454796768"/>
      </c:scatterChart>
      <c:valAx>
        <c:axId val="454796112"/>
        <c:scaling>
          <c:logBase val="10"/>
          <c:orientation val="minMax"/>
          <c:min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b="1" dirty="0"/>
                  <a:t>Dwell Time (seconds)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54796768"/>
        <c:crosses val="autoZero"/>
        <c:crossBetween val="midCat"/>
      </c:valAx>
      <c:valAx>
        <c:axId val="454796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b="1" dirty="0"/>
                  <a:t>Retention Loss Speed</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547961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lumMod val="75000"/>
              <a:lumOff val="25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Error rate</c:v>
                </c:pt>
              </c:strCache>
            </c:strRef>
          </c:tx>
          <c:spPr>
            <a:ln w="28575" cap="rnd">
              <a:noFill/>
              <a:round/>
            </a:ln>
            <a:effectLst/>
          </c:spPr>
          <c:marker>
            <c:symbol val="circle"/>
            <c:size val="5"/>
            <c:spPr>
              <a:solidFill>
                <a:schemeClr val="accent1"/>
              </a:solidFill>
              <a:ln w="76200">
                <a:solidFill>
                  <a:schemeClr val="accent1"/>
                </a:solidFill>
              </a:ln>
              <a:effectLst/>
            </c:spPr>
          </c:marker>
          <c:xVal>
            <c:numRef>
              <c:f>Sheet1!$A$2:$A$9</c:f>
              <c:numCache>
                <c:formatCode>General</c:formatCode>
                <c:ptCount val="8"/>
                <c:pt idx="0">
                  <c:v>0</c:v>
                </c:pt>
                <c:pt idx="1">
                  <c:v>10</c:v>
                </c:pt>
                <c:pt idx="2">
                  <c:v>22</c:v>
                </c:pt>
                <c:pt idx="3">
                  <c:v>30</c:v>
                </c:pt>
                <c:pt idx="4">
                  <c:v>35</c:v>
                </c:pt>
                <c:pt idx="5">
                  <c:v>50</c:v>
                </c:pt>
                <c:pt idx="6">
                  <c:v>60</c:v>
                </c:pt>
                <c:pt idx="7">
                  <c:v>70</c:v>
                </c:pt>
              </c:numCache>
            </c:numRef>
          </c:xVal>
          <c:yVal>
            <c:numRef>
              <c:f>Sheet1!$B$2:$B$9</c:f>
              <c:numCache>
                <c:formatCode>General</c:formatCode>
                <c:ptCount val="8"/>
                <c:pt idx="0">
                  <c:v>0.79</c:v>
                </c:pt>
                <c:pt idx="1">
                  <c:v>0.81</c:v>
                </c:pt>
                <c:pt idx="2">
                  <c:v>0.82</c:v>
                </c:pt>
                <c:pt idx="3">
                  <c:v>0.89500000000000002</c:v>
                </c:pt>
                <c:pt idx="4">
                  <c:v>0.89</c:v>
                </c:pt>
                <c:pt idx="5">
                  <c:v>0.97</c:v>
                </c:pt>
                <c:pt idx="6">
                  <c:v>0.98</c:v>
                </c:pt>
                <c:pt idx="7">
                  <c:v>1</c:v>
                </c:pt>
              </c:numCache>
            </c:numRef>
          </c:yVal>
          <c:smooth val="0"/>
          <c:extLst>
            <c:ext xmlns:c16="http://schemas.microsoft.com/office/drawing/2014/chart" uri="{C3380CC4-5D6E-409C-BE32-E72D297353CC}">
              <c16:uniqueId val="{00000000-5F02-4E76-8729-E90BC9B0AAA1}"/>
            </c:ext>
          </c:extLst>
        </c:ser>
        <c:dLbls>
          <c:showLegendKey val="0"/>
          <c:showVal val="0"/>
          <c:showCatName val="0"/>
          <c:showSerName val="0"/>
          <c:showPercent val="0"/>
          <c:showBubbleSize val="0"/>
        </c:dLbls>
        <c:axId val="454796112"/>
        <c:axId val="454796768"/>
      </c:scatterChart>
      <c:valAx>
        <c:axId val="454796112"/>
        <c:scaling>
          <c:orientation val="minMax"/>
          <c:max val="7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b="1" dirty="0"/>
                  <a:t>Program</a:t>
                </a:r>
                <a:r>
                  <a:rPr lang="en-US" b="1" baseline="0" dirty="0"/>
                  <a:t> </a:t>
                </a:r>
                <a:r>
                  <a:rPr lang="en-US" b="1" dirty="0"/>
                  <a:t>Temperature (Celsius)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54796768"/>
        <c:crosses val="autoZero"/>
        <c:crossBetween val="midCat"/>
        <c:majorUnit val="10"/>
      </c:valAx>
      <c:valAx>
        <c:axId val="454796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b="1" dirty="0"/>
                  <a:t>Program Variation</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547961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lumMod val="75000"/>
              <a:lumOff val="25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Sheet1!$B$1</c:f>
              <c:strCache>
                <c:ptCount val="1"/>
                <c:pt idx="0">
                  <c:v>Error rate</c:v>
                </c:pt>
              </c:strCache>
            </c:strRef>
          </c:tx>
          <c:spPr>
            <a:ln w="28575" cap="rnd">
              <a:noFill/>
              <a:round/>
            </a:ln>
            <a:effectLst/>
          </c:spPr>
          <c:marker>
            <c:symbol val="circle"/>
            <c:size val="5"/>
            <c:spPr>
              <a:solidFill>
                <a:schemeClr val="accent1"/>
              </a:solidFill>
              <a:ln w="76200">
                <a:solidFill>
                  <a:schemeClr val="accent1"/>
                </a:solidFill>
              </a:ln>
              <a:effectLst/>
            </c:spPr>
          </c:marker>
          <c:xVal>
            <c:numRef>
              <c:f>Sheet1!$A$2:$A$9</c:f>
              <c:numCache>
                <c:formatCode>General</c:formatCode>
                <c:ptCount val="8"/>
                <c:pt idx="0">
                  <c:v>0</c:v>
                </c:pt>
                <c:pt idx="1">
                  <c:v>10</c:v>
                </c:pt>
                <c:pt idx="2">
                  <c:v>22</c:v>
                </c:pt>
                <c:pt idx="3">
                  <c:v>30</c:v>
                </c:pt>
                <c:pt idx="4">
                  <c:v>35</c:v>
                </c:pt>
                <c:pt idx="5">
                  <c:v>50</c:v>
                </c:pt>
                <c:pt idx="6">
                  <c:v>60</c:v>
                </c:pt>
                <c:pt idx="7">
                  <c:v>70</c:v>
                </c:pt>
              </c:numCache>
            </c:numRef>
          </c:xVal>
          <c:yVal>
            <c:numRef>
              <c:f>Sheet1!$B$2:$B$9</c:f>
              <c:numCache>
                <c:formatCode>General</c:formatCode>
                <c:ptCount val="8"/>
                <c:pt idx="0">
                  <c:v>0.42</c:v>
                </c:pt>
                <c:pt idx="1">
                  <c:v>0.46</c:v>
                </c:pt>
                <c:pt idx="2">
                  <c:v>0.43</c:v>
                </c:pt>
                <c:pt idx="3">
                  <c:v>0.56999999999999995</c:v>
                </c:pt>
                <c:pt idx="4">
                  <c:v>0.56000000000000005</c:v>
                </c:pt>
                <c:pt idx="5">
                  <c:v>0.7</c:v>
                </c:pt>
                <c:pt idx="6">
                  <c:v>0.8</c:v>
                </c:pt>
                <c:pt idx="7">
                  <c:v>1</c:v>
                </c:pt>
              </c:numCache>
            </c:numRef>
          </c:yVal>
          <c:smooth val="0"/>
          <c:extLst>
            <c:ext xmlns:c16="http://schemas.microsoft.com/office/drawing/2014/chart" uri="{C3380CC4-5D6E-409C-BE32-E72D297353CC}">
              <c16:uniqueId val="{00000000-5F02-4E76-8729-E90BC9B0AAA1}"/>
            </c:ext>
          </c:extLst>
        </c:ser>
        <c:dLbls>
          <c:showLegendKey val="0"/>
          <c:showVal val="0"/>
          <c:showCatName val="0"/>
          <c:showSerName val="0"/>
          <c:showPercent val="0"/>
          <c:showBubbleSize val="0"/>
        </c:dLbls>
        <c:axId val="454796112"/>
        <c:axId val="454796768"/>
      </c:scatterChart>
      <c:valAx>
        <c:axId val="454796112"/>
        <c:scaling>
          <c:orientation val="minMax"/>
          <c:max val="7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b="1" dirty="0"/>
                  <a:t>Storage</a:t>
                </a:r>
                <a:r>
                  <a:rPr lang="en-US" b="1" baseline="0" dirty="0"/>
                  <a:t> </a:t>
                </a:r>
                <a:r>
                  <a:rPr lang="en-US" b="1" dirty="0"/>
                  <a:t>Temperature (Celsius)</a:t>
                </a:r>
              </a:p>
            </c:rich>
          </c:tx>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54796768"/>
        <c:crosses val="autoZero"/>
        <c:crossBetween val="midCat"/>
        <c:majorUnit val="10"/>
      </c:valAx>
      <c:valAx>
        <c:axId val="4547967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r>
                  <a:rPr lang="en-US" b="1" dirty="0"/>
                  <a:t>Retention Loss Speed</a:t>
                </a:r>
              </a:p>
            </c:rich>
          </c:tx>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title>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40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crossAx val="454796112"/>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solidFill>
            <a:schemeClr val="tx1">
              <a:lumMod val="75000"/>
              <a:lumOff val="25000"/>
            </a:schemeClr>
          </a:solidFill>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346861923041076"/>
          <c:y val="5.9105750163089513E-2"/>
          <c:w val="0.8532335742467706"/>
          <c:h val="0.58755094180814615"/>
        </c:manualLayout>
      </c:layout>
      <c:barChart>
        <c:barDir val="col"/>
        <c:grouping val="clustered"/>
        <c:varyColors val="0"/>
        <c:ser>
          <c:idx val="2"/>
          <c:order val="2"/>
          <c:tx>
            <c:strRef>
              <c:f>Sheet1!$D$1</c:f>
              <c:strCache>
                <c:ptCount val="1"/>
                <c:pt idx="0">
                  <c:v>Fixed Vref</c:v>
                </c:pt>
              </c:strCache>
            </c:strRef>
          </c:tx>
          <c:spPr>
            <a:solidFill>
              <a:schemeClr val="tx1">
                <a:lumMod val="65000"/>
                <a:lumOff val="35000"/>
              </a:schemeClr>
            </a:solidFill>
            <a:ln>
              <a:solidFill>
                <a:schemeClr val="tx1"/>
              </a:solidFill>
            </a:ln>
            <a:effectLst/>
          </c:spPr>
          <c:invertIfNegative val="0"/>
          <c:cat>
            <c:strRef>
              <c:f>Sheet1!$A$2:$A$31</c:f>
              <c:strCache>
                <c:ptCount val="14"/>
                <c:pt idx="0">
                  <c:v>hm</c:v>
                </c:pt>
                <c:pt idx="1">
                  <c:v>mds</c:v>
                </c:pt>
                <c:pt idx="2">
                  <c:v>prn</c:v>
                </c:pt>
                <c:pt idx="3">
                  <c:v>proj</c:v>
                </c:pt>
                <c:pt idx="4">
                  <c:v>prxy</c:v>
                </c:pt>
                <c:pt idx="5">
                  <c:v>rsrch</c:v>
                </c:pt>
                <c:pt idx="6">
                  <c:v>src1</c:v>
                </c:pt>
                <c:pt idx="7">
                  <c:v>src2</c:v>
                </c:pt>
                <c:pt idx="8">
                  <c:v>stg</c:v>
                </c:pt>
                <c:pt idx="9">
                  <c:v>ts</c:v>
                </c:pt>
                <c:pt idx="10">
                  <c:v>usr</c:v>
                </c:pt>
                <c:pt idx="11">
                  <c:v>wdev</c:v>
                </c:pt>
                <c:pt idx="12">
                  <c:v>web</c:v>
                </c:pt>
                <c:pt idx="13">
                  <c:v>GMean</c:v>
                </c:pt>
              </c:strCache>
            </c:strRef>
          </c:cat>
          <c:val>
            <c:numRef>
              <c:f>Sheet1!$D$2:$D$31</c:f>
              <c:numCache>
                <c:formatCode>General</c:formatCode>
                <c:ptCount val="14"/>
                <c:pt idx="0">
                  <c:v>174.42755513915901</c:v>
                </c:pt>
                <c:pt idx="1">
                  <c:v>3039.0459847024799</c:v>
                </c:pt>
                <c:pt idx="2">
                  <c:v>1321.15750166254</c:v>
                </c:pt>
                <c:pt idx="3">
                  <c:v>3333.8743042788101</c:v>
                </c:pt>
                <c:pt idx="4">
                  <c:v>1474.87517528593</c:v>
                </c:pt>
                <c:pt idx="5">
                  <c:v>2713.2345560434601</c:v>
                </c:pt>
                <c:pt idx="6">
                  <c:v>5834.6388407886498</c:v>
                </c:pt>
                <c:pt idx="7">
                  <c:v>8213.1736329998203</c:v>
                </c:pt>
                <c:pt idx="8">
                  <c:v>2836.7902898983898</c:v>
                </c:pt>
                <c:pt idx="9">
                  <c:v>6847.5004911528904</c:v>
                </c:pt>
                <c:pt idx="10">
                  <c:v>1678.8146393045299</c:v>
                </c:pt>
                <c:pt idx="11">
                  <c:v>5662.8462145255698</c:v>
                </c:pt>
                <c:pt idx="12">
                  <c:v>5050.1857747129898</c:v>
                </c:pt>
                <c:pt idx="13">
                  <c:v>6101.1886768162349</c:v>
                </c:pt>
              </c:numCache>
            </c:numRef>
          </c:val>
          <c:extLst>
            <c:ext xmlns:c16="http://schemas.microsoft.com/office/drawing/2014/chart" uri="{C3380CC4-5D6E-409C-BE32-E72D297353CC}">
              <c16:uniqueId val="{00000000-B722-4896-BA28-75DDB466B662}"/>
            </c:ext>
          </c:extLst>
        </c:ser>
        <c:ser>
          <c:idx val="4"/>
          <c:order val="3"/>
          <c:tx>
            <c:strRef>
              <c:f>Sheet1!$F$1</c:f>
              <c:strCache>
                <c:ptCount val="1"/>
                <c:pt idx="0">
                  <c:v>Retention-Only</c:v>
                </c:pt>
              </c:strCache>
            </c:strRef>
          </c:tx>
          <c:spPr>
            <a:solidFill>
              <a:schemeClr val="accent4">
                <a:lumMod val="40000"/>
                <a:lumOff val="60000"/>
              </a:schemeClr>
            </a:solidFill>
            <a:ln>
              <a:solidFill>
                <a:schemeClr val="tx1"/>
              </a:solidFill>
            </a:ln>
            <a:effectLst/>
          </c:spPr>
          <c:invertIfNegative val="0"/>
          <c:cat>
            <c:strRef>
              <c:f>Sheet1!$A$2:$A$31</c:f>
              <c:strCache>
                <c:ptCount val="14"/>
                <c:pt idx="0">
                  <c:v>hm</c:v>
                </c:pt>
                <c:pt idx="1">
                  <c:v>mds</c:v>
                </c:pt>
                <c:pt idx="2">
                  <c:v>prn</c:v>
                </c:pt>
                <c:pt idx="3">
                  <c:v>proj</c:v>
                </c:pt>
                <c:pt idx="4">
                  <c:v>prxy</c:v>
                </c:pt>
                <c:pt idx="5">
                  <c:v>rsrch</c:v>
                </c:pt>
                <c:pt idx="6">
                  <c:v>src1</c:v>
                </c:pt>
                <c:pt idx="7">
                  <c:v>src2</c:v>
                </c:pt>
                <c:pt idx="8">
                  <c:v>stg</c:v>
                </c:pt>
                <c:pt idx="9">
                  <c:v>ts</c:v>
                </c:pt>
                <c:pt idx="10">
                  <c:v>usr</c:v>
                </c:pt>
                <c:pt idx="11">
                  <c:v>wdev</c:v>
                </c:pt>
                <c:pt idx="12">
                  <c:v>web</c:v>
                </c:pt>
                <c:pt idx="13">
                  <c:v>GMean</c:v>
                </c:pt>
              </c:strCache>
            </c:strRef>
          </c:cat>
          <c:val>
            <c:numRef>
              <c:f>Sheet1!$F$2:$F$31</c:f>
              <c:numCache>
                <c:formatCode>General</c:formatCode>
                <c:ptCount val="14"/>
                <c:pt idx="0">
                  <c:v>14861.0095635364</c:v>
                </c:pt>
                <c:pt idx="1">
                  <c:v>15065.957879552199</c:v>
                </c:pt>
                <c:pt idx="2">
                  <c:v>14892.6128590553</c:v>
                </c:pt>
                <c:pt idx="3">
                  <c:v>20240.2735468057</c:v>
                </c:pt>
                <c:pt idx="4">
                  <c:v>19640.9267914263</c:v>
                </c:pt>
                <c:pt idx="5">
                  <c:v>19850.938107709899</c:v>
                </c:pt>
                <c:pt idx="6">
                  <c:v>21051.812978378101</c:v>
                </c:pt>
                <c:pt idx="7">
                  <c:v>21953.100334271901</c:v>
                </c:pt>
                <c:pt idx="8">
                  <c:v>14984.051751499799</c:v>
                </c:pt>
                <c:pt idx="9">
                  <c:v>21267.650851872098</c:v>
                </c:pt>
                <c:pt idx="10">
                  <c:v>14744.5144350175</c:v>
                </c:pt>
                <c:pt idx="11">
                  <c:v>20839.738079979899</c:v>
                </c:pt>
                <c:pt idx="12">
                  <c:v>15663.996238301799</c:v>
                </c:pt>
                <c:pt idx="13">
                  <c:v>18957.051979441792</c:v>
                </c:pt>
              </c:numCache>
            </c:numRef>
          </c:val>
          <c:extLst>
            <c:ext xmlns:c16="http://schemas.microsoft.com/office/drawing/2014/chart" uri="{C3380CC4-5D6E-409C-BE32-E72D297353CC}">
              <c16:uniqueId val="{00000001-B722-4896-BA28-75DDB466B662}"/>
            </c:ext>
          </c:extLst>
        </c:ser>
        <c:ser>
          <c:idx val="5"/>
          <c:order val="4"/>
          <c:tx>
            <c:strRef>
              <c:f>Sheet1!$G$1</c:f>
              <c:strCache>
                <c:ptCount val="1"/>
                <c:pt idx="0">
                  <c:v>HeatWatch</c:v>
                </c:pt>
              </c:strCache>
            </c:strRef>
          </c:tx>
          <c:spPr>
            <a:solidFill>
              <a:srgbClr val="0070C0"/>
            </a:solidFill>
            <a:ln>
              <a:solidFill>
                <a:schemeClr val="tx1"/>
              </a:solidFill>
            </a:ln>
            <a:effectLst/>
          </c:spPr>
          <c:invertIfNegative val="0"/>
          <c:cat>
            <c:strRef>
              <c:f>Sheet1!$A$2:$A$31</c:f>
              <c:strCache>
                <c:ptCount val="14"/>
                <c:pt idx="0">
                  <c:v>hm</c:v>
                </c:pt>
                <c:pt idx="1">
                  <c:v>mds</c:v>
                </c:pt>
                <c:pt idx="2">
                  <c:v>prn</c:v>
                </c:pt>
                <c:pt idx="3">
                  <c:v>proj</c:v>
                </c:pt>
                <c:pt idx="4">
                  <c:v>prxy</c:v>
                </c:pt>
                <c:pt idx="5">
                  <c:v>rsrch</c:v>
                </c:pt>
                <c:pt idx="6">
                  <c:v>src1</c:v>
                </c:pt>
                <c:pt idx="7">
                  <c:v>src2</c:v>
                </c:pt>
                <c:pt idx="8">
                  <c:v>stg</c:v>
                </c:pt>
                <c:pt idx="9">
                  <c:v>ts</c:v>
                </c:pt>
                <c:pt idx="10">
                  <c:v>usr</c:v>
                </c:pt>
                <c:pt idx="11">
                  <c:v>wdev</c:v>
                </c:pt>
                <c:pt idx="12">
                  <c:v>web</c:v>
                </c:pt>
                <c:pt idx="13">
                  <c:v>GMean</c:v>
                </c:pt>
              </c:strCache>
            </c:strRef>
          </c:cat>
          <c:val>
            <c:numRef>
              <c:f>Sheet1!$G$2:$G$31</c:f>
              <c:numCache>
                <c:formatCode>General</c:formatCode>
                <c:ptCount val="14"/>
                <c:pt idx="0">
                  <c:v>19132.196544053098</c:v>
                </c:pt>
                <c:pt idx="1">
                  <c:v>19534.5608579912</c:v>
                </c:pt>
                <c:pt idx="2">
                  <c:v>19334.654509935401</c:v>
                </c:pt>
                <c:pt idx="3">
                  <c:v>23122.945278857602</c:v>
                </c:pt>
                <c:pt idx="4">
                  <c:v>22300.978033418902</c:v>
                </c:pt>
                <c:pt idx="5">
                  <c:v>22750.694785750002</c:v>
                </c:pt>
                <c:pt idx="6">
                  <c:v>24276.342952936498</c:v>
                </c:pt>
                <c:pt idx="7">
                  <c:v>25433.0794067315</c:v>
                </c:pt>
                <c:pt idx="8">
                  <c:v>19446.5879506286</c:v>
                </c:pt>
                <c:pt idx="9">
                  <c:v>24562.4514530823</c:v>
                </c:pt>
                <c:pt idx="10">
                  <c:v>19341.646585053801</c:v>
                </c:pt>
                <c:pt idx="11">
                  <c:v>24020.3902014163</c:v>
                </c:pt>
                <c:pt idx="12">
                  <c:v>20442.0791239059</c:v>
                </c:pt>
                <c:pt idx="13">
                  <c:v>23501.181315126578</c:v>
                </c:pt>
              </c:numCache>
            </c:numRef>
          </c:val>
          <c:extLst>
            <c:ext xmlns:c16="http://schemas.microsoft.com/office/drawing/2014/chart" uri="{C3380CC4-5D6E-409C-BE32-E72D297353CC}">
              <c16:uniqueId val="{00000002-B722-4896-BA28-75DDB466B662}"/>
            </c:ext>
          </c:extLst>
        </c:ser>
        <c:ser>
          <c:idx val="3"/>
          <c:order val="5"/>
          <c:tx>
            <c:strRef>
              <c:f>Sheet1!$E$1</c:f>
              <c:strCache>
                <c:ptCount val="1"/>
                <c:pt idx="0">
                  <c:v>Oracle</c:v>
                </c:pt>
              </c:strCache>
            </c:strRef>
          </c:tx>
          <c:spPr>
            <a:solidFill>
              <a:schemeClr val="accent6">
                <a:lumMod val="60000"/>
                <a:lumOff val="40000"/>
              </a:schemeClr>
            </a:solidFill>
            <a:ln>
              <a:solidFill>
                <a:schemeClr val="tx1"/>
              </a:solidFill>
            </a:ln>
            <a:effectLst/>
          </c:spPr>
          <c:invertIfNegative val="0"/>
          <c:cat>
            <c:strRef>
              <c:f>Sheet1!$A$2:$A$31</c:f>
              <c:strCache>
                <c:ptCount val="14"/>
                <c:pt idx="0">
                  <c:v>hm</c:v>
                </c:pt>
                <c:pt idx="1">
                  <c:v>mds</c:v>
                </c:pt>
                <c:pt idx="2">
                  <c:v>prn</c:v>
                </c:pt>
                <c:pt idx="3">
                  <c:v>proj</c:v>
                </c:pt>
                <c:pt idx="4">
                  <c:v>prxy</c:v>
                </c:pt>
                <c:pt idx="5">
                  <c:v>rsrch</c:v>
                </c:pt>
                <c:pt idx="6">
                  <c:v>src1</c:v>
                </c:pt>
                <c:pt idx="7">
                  <c:v>src2</c:v>
                </c:pt>
                <c:pt idx="8">
                  <c:v>stg</c:v>
                </c:pt>
                <c:pt idx="9">
                  <c:v>ts</c:v>
                </c:pt>
                <c:pt idx="10">
                  <c:v>usr</c:v>
                </c:pt>
                <c:pt idx="11">
                  <c:v>wdev</c:v>
                </c:pt>
                <c:pt idx="12">
                  <c:v>web</c:v>
                </c:pt>
                <c:pt idx="13">
                  <c:v>GMean</c:v>
                </c:pt>
              </c:strCache>
            </c:strRef>
          </c:cat>
          <c:val>
            <c:numRef>
              <c:f>Sheet1!$E$2:$E$31</c:f>
              <c:numCache>
                <c:formatCode>General</c:formatCode>
                <c:ptCount val="14"/>
                <c:pt idx="0">
                  <c:v>19312.238230642699</c:v>
                </c:pt>
                <c:pt idx="1">
                  <c:v>19748.815239953201</c:v>
                </c:pt>
                <c:pt idx="2">
                  <c:v>19529.940456164899</c:v>
                </c:pt>
                <c:pt idx="3">
                  <c:v>23225.2373932808</c:v>
                </c:pt>
                <c:pt idx="4">
                  <c:v>22406.8100695621</c:v>
                </c:pt>
                <c:pt idx="5">
                  <c:v>22872.4320237871</c:v>
                </c:pt>
                <c:pt idx="6">
                  <c:v>24409.7948785218</c:v>
                </c:pt>
                <c:pt idx="7">
                  <c:v>25602.266747499401</c:v>
                </c:pt>
                <c:pt idx="8">
                  <c:v>19656.939273431599</c:v>
                </c:pt>
                <c:pt idx="9">
                  <c:v>24708.603713075499</c:v>
                </c:pt>
                <c:pt idx="10">
                  <c:v>19540.643751352</c:v>
                </c:pt>
                <c:pt idx="11">
                  <c:v>24150.122883636999</c:v>
                </c:pt>
                <c:pt idx="12">
                  <c:v>20649.2560539234</c:v>
                </c:pt>
                <c:pt idx="13">
                  <c:v>23744.329909285196</c:v>
                </c:pt>
              </c:numCache>
            </c:numRef>
          </c:val>
          <c:extLst>
            <c:ext xmlns:c16="http://schemas.microsoft.com/office/drawing/2014/chart" uri="{C3380CC4-5D6E-409C-BE32-E72D297353CC}">
              <c16:uniqueId val="{00000003-B722-4896-BA28-75DDB466B662}"/>
            </c:ext>
          </c:extLst>
        </c:ser>
        <c:dLbls>
          <c:showLegendKey val="0"/>
          <c:showVal val="0"/>
          <c:showCatName val="0"/>
          <c:showSerName val="0"/>
          <c:showPercent val="0"/>
          <c:showBubbleSize val="0"/>
        </c:dLbls>
        <c:gapWidth val="59"/>
        <c:axId val="327978360"/>
        <c:axId val="327978752"/>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Dwell time</c:v>
                      </c:pt>
                    </c:strCache>
                  </c:strRef>
                </c:tx>
                <c:spPr>
                  <a:solidFill>
                    <a:schemeClr val="accent1"/>
                  </a:solidFill>
                  <a:ln>
                    <a:noFill/>
                  </a:ln>
                  <a:effectLst/>
                </c:spPr>
                <c:invertIfNegative val="0"/>
                <c:cat>
                  <c:strRef>
                    <c:extLst>
                      <c:ext uri="{02D57815-91ED-43cb-92C2-25804820EDAC}">
                        <c15:formulaRef>
                          <c15:sqref>Sheet1!$A$2:$A$31</c15:sqref>
                        </c15:formulaRef>
                      </c:ext>
                    </c:extLst>
                    <c:strCache>
                      <c:ptCount val="14"/>
                      <c:pt idx="0">
                        <c:v>hm</c:v>
                      </c:pt>
                      <c:pt idx="1">
                        <c:v>mds</c:v>
                      </c:pt>
                      <c:pt idx="2">
                        <c:v>prn</c:v>
                      </c:pt>
                      <c:pt idx="3">
                        <c:v>proj</c:v>
                      </c:pt>
                      <c:pt idx="4">
                        <c:v>prxy</c:v>
                      </c:pt>
                      <c:pt idx="5">
                        <c:v>rsrch</c:v>
                      </c:pt>
                      <c:pt idx="6">
                        <c:v>src1</c:v>
                      </c:pt>
                      <c:pt idx="7">
                        <c:v>src2</c:v>
                      </c:pt>
                      <c:pt idx="8">
                        <c:v>stg</c:v>
                      </c:pt>
                      <c:pt idx="9">
                        <c:v>ts</c:v>
                      </c:pt>
                      <c:pt idx="10">
                        <c:v>usr</c:v>
                      </c:pt>
                      <c:pt idx="11">
                        <c:v>wdev</c:v>
                      </c:pt>
                      <c:pt idx="12">
                        <c:v>web</c:v>
                      </c:pt>
                      <c:pt idx="13">
                        <c:v>GMean</c:v>
                      </c:pt>
                    </c:strCache>
                  </c:strRef>
                </c:cat>
                <c:val>
                  <c:numRef>
                    <c:extLst>
                      <c:ext uri="{02D57815-91ED-43cb-92C2-25804820EDAC}">
                        <c15:formulaRef>
                          <c15:sqref>Sheet1!$B$2:$B$31</c15:sqref>
                        </c15:formulaRef>
                      </c:ext>
                    </c:extLst>
                    <c:numCache>
                      <c:formatCode>General</c:formatCode>
                      <c:ptCount val="14"/>
                      <c:pt idx="0">
                        <c:v>97606.281617900895</c:v>
                      </c:pt>
                      <c:pt idx="1">
                        <c:v>385659.706247836</c:v>
                      </c:pt>
                      <c:pt idx="2">
                        <c:v>265883.04541181499</c:v>
                      </c:pt>
                      <c:pt idx="3">
                        <c:v>21231.014749174399</c:v>
                      </c:pt>
                      <c:pt idx="4">
                        <c:v>10194.5213440963</c:v>
                      </c:pt>
                      <c:pt idx="5">
                        <c:v>31407.5805263154</c:v>
                      </c:pt>
                      <c:pt idx="6">
                        <c:v>43186.7780299804</c:v>
                      </c:pt>
                      <c:pt idx="7">
                        <c:v>80021.126918380702</c:v>
                      </c:pt>
                      <c:pt idx="8">
                        <c:v>388054.95533580298</c:v>
                      </c:pt>
                      <c:pt idx="9">
                        <c:v>85639.418052921799</c:v>
                      </c:pt>
                      <c:pt idx="10">
                        <c:v>174606.11388305799</c:v>
                      </c:pt>
                      <c:pt idx="11">
                        <c:v>69237.620304124401</c:v>
                      </c:pt>
                      <c:pt idx="12">
                        <c:v>414283.835404935</c:v>
                      </c:pt>
                      <c:pt idx="13">
                        <c:v>593362.57358013291</c:v>
                      </c:pt>
                    </c:numCache>
                  </c:numRef>
                </c:val>
                <c:extLst>
                  <c:ext xmlns:c16="http://schemas.microsoft.com/office/drawing/2014/chart" uri="{C3380CC4-5D6E-409C-BE32-E72D297353CC}">
                    <c16:uniqueId val="{00000004-B722-4896-BA28-75DDB466B662}"/>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Average retention time</c:v>
                      </c:pt>
                    </c:strCache>
                  </c:strRef>
                </c:tx>
                <c:spPr>
                  <a:solidFill>
                    <a:schemeClr val="accent2"/>
                  </a:solidFill>
                  <a:ln>
                    <a:noFill/>
                  </a:ln>
                  <a:effectLst/>
                </c:spPr>
                <c:invertIfNegative val="0"/>
                <c:cat>
                  <c:strRef>
                    <c:extLst xmlns:c15="http://schemas.microsoft.com/office/drawing/2012/chart">
                      <c:ext xmlns:c15="http://schemas.microsoft.com/office/drawing/2012/chart" uri="{02D57815-91ED-43cb-92C2-25804820EDAC}">
                        <c15:formulaRef>
                          <c15:sqref>Sheet1!$A$2:$A$31</c15:sqref>
                        </c15:formulaRef>
                      </c:ext>
                    </c:extLst>
                    <c:strCache>
                      <c:ptCount val="14"/>
                      <c:pt idx="0">
                        <c:v>hm</c:v>
                      </c:pt>
                      <c:pt idx="1">
                        <c:v>mds</c:v>
                      </c:pt>
                      <c:pt idx="2">
                        <c:v>prn</c:v>
                      </c:pt>
                      <c:pt idx="3">
                        <c:v>proj</c:v>
                      </c:pt>
                      <c:pt idx="4">
                        <c:v>prxy</c:v>
                      </c:pt>
                      <c:pt idx="5">
                        <c:v>rsrch</c:v>
                      </c:pt>
                      <c:pt idx="6">
                        <c:v>src1</c:v>
                      </c:pt>
                      <c:pt idx="7">
                        <c:v>src2</c:v>
                      </c:pt>
                      <c:pt idx="8">
                        <c:v>stg</c:v>
                      </c:pt>
                      <c:pt idx="9">
                        <c:v>ts</c:v>
                      </c:pt>
                      <c:pt idx="10">
                        <c:v>usr</c:v>
                      </c:pt>
                      <c:pt idx="11">
                        <c:v>wdev</c:v>
                      </c:pt>
                      <c:pt idx="12">
                        <c:v>web</c:v>
                      </c:pt>
                      <c:pt idx="13">
                        <c:v>GMean</c:v>
                      </c:pt>
                    </c:strCache>
                  </c:strRef>
                </c:cat>
                <c:val>
                  <c:numRef>
                    <c:extLst xmlns:c15="http://schemas.microsoft.com/office/drawing/2012/chart">
                      <c:ext xmlns:c15="http://schemas.microsoft.com/office/drawing/2012/chart" uri="{02D57815-91ED-43cb-92C2-25804820EDAC}">
                        <c15:formulaRef>
                          <c15:sqref>Sheet1!$C$2:$C$31</c15:sqref>
                        </c15:formulaRef>
                      </c:ext>
                    </c:extLst>
                    <c:numCache>
                      <c:formatCode>General</c:formatCode>
                      <c:ptCount val="14"/>
                      <c:pt idx="0">
                        <c:v>146443.00789849801</c:v>
                      </c:pt>
                      <c:pt idx="1">
                        <c:v>201149.37394077901</c:v>
                      </c:pt>
                      <c:pt idx="2">
                        <c:v>195220.21051392</c:v>
                      </c:pt>
                      <c:pt idx="3">
                        <c:v>203632.868305354</c:v>
                      </c:pt>
                      <c:pt idx="4">
                        <c:v>191820.41826856299</c:v>
                      </c:pt>
                      <c:pt idx="5">
                        <c:v>234532.99497032401</c:v>
                      </c:pt>
                      <c:pt idx="6">
                        <c:v>203288.527041055</c:v>
                      </c:pt>
                      <c:pt idx="7">
                        <c:v>194588.88954491299</c:v>
                      </c:pt>
                      <c:pt idx="8">
                        <c:v>210221.110031502</c:v>
                      </c:pt>
                      <c:pt idx="9">
                        <c:v>274012.69741278701</c:v>
                      </c:pt>
                      <c:pt idx="10">
                        <c:v>173190.932981633</c:v>
                      </c:pt>
                      <c:pt idx="11">
                        <c:v>200292.19185562499</c:v>
                      </c:pt>
                      <c:pt idx="12">
                        <c:v>143502.495318417</c:v>
                      </c:pt>
                      <c:pt idx="13">
                        <c:v>165874.43307566133</c:v>
                      </c:pt>
                    </c:numCache>
                  </c:numRef>
                </c:val>
                <c:extLst xmlns:c15="http://schemas.microsoft.com/office/drawing/2012/chart">
                  <c:ext xmlns:c16="http://schemas.microsoft.com/office/drawing/2014/chart" uri="{C3380CC4-5D6E-409C-BE32-E72D297353CC}">
                    <c16:uniqueId val="{00000005-B722-4896-BA28-75DDB466B662}"/>
                  </c:ext>
                </c:extLst>
              </c15:ser>
            </c15:filteredBarSeries>
          </c:ext>
        </c:extLst>
      </c:barChart>
      <c:catAx>
        <c:axId val="327978360"/>
        <c:scaling>
          <c:orientation val="minMax"/>
        </c:scaling>
        <c:delete val="0"/>
        <c:axPos val="b"/>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27978752"/>
        <c:crosses val="autoZero"/>
        <c:auto val="1"/>
        <c:lblAlgn val="ctr"/>
        <c:lblOffset val="0"/>
        <c:noMultiLvlLbl val="0"/>
      </c:catAx>
      <c:valAx>
        <c:axId val="327978752"/>
        <c:scaling>
          <c:orientation val="minMax"/>
        </c:scaling>
        <c:delete val="0"/>
        <c:axPos val="l"/>
        <c:majorGridlines>
          <c:spPr>
            <a:ln w="12700"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r>
                  <a:rPr lang="en-US" b="1" dirty="0"/>
                  <a:t>Lifetime</a:t>
                </a:r>
                <a:r>
                  <a:rPr lang="en-US" dirty="0"/>
                  <a:t> (P/E cycles)</a:t>
                </a:r>
              </a:p>
            </c:rich>
          </c:tx>
          <c:layout>
            <c:manualLayout>
              <c:xMode val="edge"/>
              <c:yMode val="edge"/>
              <c:x val="0"/>
              <c:y val="2.0032142721290273E-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title>
        <c:numFmt formatCode="#\K" sourceLinked="0"/>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crossAx val="327978360"/>
        <c:crosses val="autoZero"/>
        <c:crossBetween val="between"/>
        <c:dispUnits>
          <c:builtInUnit val="thousands"/>
        </c:dispUnits>
      </c:valAx>
      <c:spPr>
        <a:noFill/>
        <a:ln w="12700">
          <a:solidFill>
            <a:schemeClr val="tx1"/>
          </a:solidFill>
        </a:ln>
        <a:effectLst/>
      </c:spPr>
    </c:plotArea>
    <c:legend>
      <c:legendPos val="t"/>
      <c:layout>
        <c:manualLayout>
          <c:xMode val="edge"/>
          <c:yMode val="edge"/>
          <c:x val="0.11333321277753666"/>
          <c:y val="4.1922309263771697E-2"/>
          <c:w val="0.883595735941472"/>
          <c:h val="0.13798882556560224"/>
        </c:manualLayout>
      </c:layout>
      <c:overlay val="1"/>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2400">
          <a:solidFill>
            <a:schemeClr val="tx1"/>
          </a:solidFill>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0.93552</cdr:x>
      <cdr:y>0.19874</cdr:y>
    </cdr:from>
    <cdr:to>
      <cdr:x>0.93552</cdr:x>
      <cdr:y>0.52643</cdr:y>
    </cdr:to>
    <cdr:cxnSp macro="">
      <cdr:nvCxnSpPr>
        <cdr:cNvPr id="5" name="Straight Arrow Connector 4">
          <a:extLst xmlns:a="http://schemas.openxmlformats.org/drawingml/2006/main">
            <a:ext uri="{FF2B5EF4-FFF2-40B4-BE49-F238E27FC236}">
              <a16:creationId xmlns:a16="http://schemas.microsoft.com/office/drawing/2014/main" id="{F970D615-3D3D-4CCA-A1C1-EEAA107291E8}"/>
            </a:ext>
          </a:extLst>
        </cdr:cNvPr>
        <cdr:cNvCxnSpPr/>
      </cdr:nvCxnSpPr>
      <cdr:spPr>
        <a:xfrm xmlns:a="http://schemas.openxmlformats.org/drawingml/2006/main" flipV="1">
          <a:off x="8691259" y="710565"/>
          <a:ext cx="0" cy="1171576"/>
        </a:xfrm>
        <a:prstGeom xmlns:a="http://schemas.openxmlformats.org/drawingml/2006/main" prst="straightConnector1">
          <a:avLst/>
        </a:prstGeom>
        <a:ln xmlns:a="http://schemas.openxmlformats.org/drawingml/2006/main" w="44450">
          <a:solidFill>
            <a:srgbClr val="00B050"/>
          </a:solidFill>
          <a:tailEnd type="stealt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0.87188</cdr:x>
      <cdr:y>0.17042</cdr:y>
    </cdr:from>
    <cdr:to>
      <cdr:x>0.91303</cdr:x>
      <cdr:y>0.23906</cdr:y>
    </cdr:to>
    <cdr:sp macro="" textlink="">
      <cdr:nvSpPr>
        <cdr:cNvPr id="6" name="TextBox 2"/>
        <cdr:cNvSpPr txBox="1"/>
      </cdr:nvSpPr>
      <cdr:spPr>
        <a:xfrm xmlns:a="http://schemas.openxmlformats.org/drawingml/2006/main">
          <a:off x="8100060" y="609297"/>
          <a:ext cx="382291" cy="245413"/>
        </a:xfrm>
        <a:prstGeom xmlns:a="http://schemas.openxmlformats.org/drawingml/2006/main" prst="rect">
          <a:avLst/>
        </a:prstGeom>
        <a:noFill xmlns:a="http://schemas.openxmlformats.org/drawingml/2006/main"/>
      </cdr:spPr>
      <cdr:txBody>
        <a:bodyPr xmlns:a="http://schemas.openxmlformats.org/drawingml/2006/main" wrap="none" lIns="0" tIns="0" rIns="0" bIns="0" rtlCol="0" anchor="ctr" anchorCtr="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2200" b="1" spc="-100" baseline="0" dirty="0">
              <a:solidFill>
                <a:srgbClr val="00B050"/>
              </a:solidFill>
              <a:latin typeface="+mn-lt"/>
            </a:rPr>
            <a:t>3.85x</a:t>
          </a:r>
        </a:p>
      </cdr:txBody>
    </cdr:sp>
  </cdr:relSizeAnchor>
  <cdr:relSizeAnchor xmlns:cdr="http://schemas.openxmlformats.org/drawingml/2006/chartDrawing">
    <cdr:from>
      <cdr:x>0.92479</cdr:x>
      <cdr:y>0.19102</cdr:y>
    </cdr:from>
    <cdr:to>
      <cdr:x>0.95277</cdr:x>
      <cdr:y>0.19102</cdr:y>
    </cdr:to>
    <cdr:cxnSp macro="">
      <cdr:nvCxnSpPr>
        <cdr:cNvPr id="9" name="Straight Connector 8">
          <a:extLst xmlns:a="http://schemas.openxmlformats.org/drawingml/2006/main">
            <a:ext uri="{FF2B5EF4-FFF2-40B4-BE49-F238E27FC236}">
              <a16:creationId xmlns:a16="http://schemas.microsoft.com/office/drawing/2014/main" id="{67A35EDB-67BF-4976-9F99-2DE16C38E942}"/>
            </a:ext>
          </a:extLst>
        </cdr:cNvPr>
        <cdr:cNvCxnSpPr/>
      </cdr:nvCxnSpPr>
      <cdr:spPr>
        <a:xfrm xmlns:a="http://schemas.openxmlformats.org/drawingml/2006/main">
          <a:off x="8591550" y="682950"/>
          <a:ext cx="260014" cy="0"/>
        </a:xfrm>
        <a:prstGeom xmlns:a="http://schemas.openxmlformats.org/drawingml/2006/main" prst="line">
          <a:avLst/>
        </a:prstGeom>
        <a:ln xmlns:a="http://schemas.openxmlformats.org/drawingml/2006/main" w="44450">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66364-1981-4406-8592-A989E30F1E84}" type="datetimeFigureOut">
              <a:rPr lang="en-US" smtClean="0"/>
              <a:t>2/27/2018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E4E1DA-7A05-40B0-8E70-FB6934D622FB}" type="slidenum">
              <a:rPr lang="en-US" smtClean="0"/>
              <a:t>‹#›</a:t>
            </a:fld>
            <a:endParaRPr lang="en-US" dirty="0"/>
          </a:p>
        </p:txBody>
      </p:sp>
    </p:spTree>
    <p:extLst>
      <p:ext uri="{BB962C8B-B14F-4D97-AF65-F5344CB8AC3E}">
        <p14:creationId xmlns:p14="http://schemas.microsoft.com/office/powerpoint/2010/main" val="3539913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Thank you for the introduction. Today, I will present our work about …</a:t>
            </a:r>
          </a:p>
        </p:txBody>
      </p:sp>
      <p:sp>
        <p:nvSpPr>
          <p:cNvPr id="4" name="Slide Number Placeholder 3"/>
          <p:cNvSpPr>
            <a:spLocks noGrp="1"/>
          </p:cNvSpPr>
          <p:nvPr>
            <p:ph type="sldNum" sz="quarter" idx="10"/>
          </p:nvPr>
        </p:nvSpPr>
        <p:spPr/>
        <p:txBody>
          <a:bodyPr/>
          <a:lstStyle/>
          <a:p>
            <a:fld id="{69E4E1DA-7A05-40B0-8E70-FB6934D622FB}" type="slidenum">
              <a:rPr lang="en-US" smtClean="0"/>
              <a:t>1</a:t>
            </a:fld>
            <a:endParaRPr lang="en-US" dirty="0"/>
          </a:p>
        </p:txBody>
      </p:sp>
    </p:spTree>
    <p:extLst>
      <p:ext uri="{BB962C8B-B14F-4D97-AF65-F5344CB8AC3E}">
        <p14:creationId xmlns:p14="http://schemas.microsoft.com/office/powerpoint/2010/main" val="15058044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only a few prior works that study self-recovery and temperature effects in planar NAND.</a:t>
            </a:r>
          </a:p>
          <a:p>
            <a:r>
              <a:rPr lang="en-US" dirty="0"/>
              <a:t>And JEDEC only provides a guideline for temperature effect without characterization.</a:t>
            </a:r>
          </a:p>
          <a:p>
            <a:r>
              <a:rPr lang="en-US" dirty="0"/>
              <a:t>And these two error characteristics are completely unreported in 3D NAND.</a:t>
            </a:r>
          </a:p>
        </p:txBody>
      </p:sp>
      <p:sp>
        <p:nvSpPr>
          <p:cNvPr id="4" name="Slide Number Placeholder 3"/>
          <p:cNvSpPr>
            <a:spLocks noGrp="1"/>
          </p:cNvSpPr>
          <p:nvPr>
            <p:ph type="sldNum" sz="quarter" idx="10"/>
          </p:nvPr>
        </p:nvSpPr>
        <p:spPr/>
        <p:txBody>
          <a:bodyPr/>
          <a:lstStyle/>
          <a:p>
            <a:fld id="{69E4E1DA-7A05-40B0-8E70-FB6934D622FB}" type="slidenum">
              <a:rPr lang="en-US" smtClean="0"/>
              <a:t>10</a:t>
            </a:fld>
            <a:endParaRPr lang="en-US" dirty="0"/>
          </a:p>
        </p:txBody>
      </p:sp>
    </p:spTree>
    <p:extLst>
      <p:ext uri="{BB962C8B-B14F-4D97-AF65-F5344CB8AC3E}">
        <p14:creationId xmlns:p14="http://schemas.microsoft.com/office/powerpoint/2010/main" val="3426630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introduce our characterization, which is the first characterization of these effects on real 3D NAND chips.</a:t>
            </a:r>
          </a:p>
        </p:txBody>
      </p:sp>
      <p:sp>
        <p:nvSpPr>
          <p:cNvPr id="4" name="Slide Number Placeholder 3"/>
          <p:cNvSpPr>
            <a:spLocks noGrp="1"/>
          </p:cNvSpPr>
          <p:nvPr>
            <p:ph type="sldNum" sz="quarter" idx="10"/>
          </p:nvPr>
        </p:nvSpPr>
        <p:spPr/>
        <p:txBody>
          <a:bodyPr/>
          <a:lstStyle/>
          <a:p>
            <a:fld id="{69E4E1DA-7A05-40B0-8E70-FB6934D622FB}" type="slidenum">
              <a:rPr lang="en-US" smtClean="0"/>
              <a:t>11</a:t>
            </a:fld>
            <a:endParaRPr lang="en-US" dirty="0"/>
          </a:p>
        </p:txBody>
      </p:sp>
    </p:spTree>
    <p:extLst>
      <p:ext uri="{BB962C8B-B14F-4D97-AF65-F5344CB8AC3E}">
        <p14:creationId xmlns:p14="http://schemas.microsoft.com/office/powerpoint/2010/main" val="25289455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methodology we use.</a:t>
            </a:r>
          </a:p>
          <a:p>
            <a:r>
              <a:rPr lang="en-US" dirty="0"/>
              <a:t>This is a toy diagram of our characterization platform, which consists of a form-factor SSD connected to a server machine.</a:t>
            </a:r>
          </a:p>
          <a:p>
            <a:r>
              <a:rPr lang="en-US" dirty="0"/>
              <a:t>We use a modified firmware version in the flash controller, which allows us to control the read reference voltage of the flash chip,</a:t>
            </a:r>
          </a:p>
          <a:p>
            <a:r>
              <a:rPr lang="en-US" dirty="0"/>
              <a:t>and to bypass error correction to get raw NAND data.</a:t>
            </a:r>
          </a:p>
          <a:p>
            <a:r>
              <a:rPr lang="en-US" dirty="0"/>
              <a:t>And, when necessary, we used a heat chamber to control SSD temperature.</a:t>
            </a:r>
          </a:p>
        </p:txBody>
      </p:sp>
      <p:sp>
        <p:nvSpPr>
          <p:cNvPr id="4" name="Slide Number Placeholder 3"/>
          <p:cNvSpPr>
            <a:spLocks noGrp="1"/>
          </p:cNvSpPr>
          <p:nvPr>
            <p:ph type="sldNum" sz="quarter" idx="10"/>
          </p:nvPr>
        </p:nvSpPr>
        <p:spPr/>
        <p:txBody>
          <a:bodyPr/>
          <a:lstStyle/>
          <a:p>
            <a:fld id="{8F30E7BD-8D0F-4639-A9DD-304D85886A5A}" type="slidenum">
              <a:rPr lang="en-US" smtClean="0"/>
              <a:t>12</a:t>
            </a:fld>
            <a:endParaRPr lang="en-US" dirty="0"/>
          </a:p>
        </p:txBody>
      </p:sp>
    </p:spTree>
    <p:extLst>
      <p:ext uri="{BB962C8B-B14F-4D97-AF65-F5344CB8AC3E}">
        <p14:creationId xmlns:p14="http://schemas.microsoft.com/office/powerpoint/2010/main" val="273522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devices that we characterize are real 3D NAND flash chips from a major flash vendor.</a:t>
            </a:r>
          </a:p>
          <a:p>
            <a:r>
              <a:rPr lang="en-US" dirty="0"/>
              <a:t>Each chip has 30 to 39 stacked layers. And use MLC flash so each flash cell stores 2 bits of data.</a:t>
            </a:r>
          </a:p>
        </p:txBody>
      </p:sp>
      <p:sp>
        <p:nvSpPr>
          <p:cNvPr id="4" name="Slide Number Placeholder 3"/>
          <p:cNvSpPr>
            <a:spLocks noGrp="1"/>
          </p:cNvSpPr>
          <p:nvPr>
            <p:ph type="sldNum" sz="quarter" idx="10"/>
          </p:nvPr>
        </p:nvSpPr>
        <p:spPr/>
        <p:txBody>
          <a:bodyPr/>
          <a:lstStyle/>
          <a:p>
            <a:fld id="{69E4E1DA-7A05-40B0-8E70-FB6934D622FB}" type="slidenum">
              <a:rPr lang="en-US" smtClean="0"/>
              <a:t>13</a:t>
            </a:fld>
            <a:endParaRPr lang="en-US" dirty="0"/>
          </a:p>
        </p:txBody>
      </p:sp>
    </p:spTree>
    <p:extLst>
      <p:ext uri="{BB962C8B-B14F-4D97-AF65-F5344CB8AC3E}">
        <p14:creationId xmlns:p14="http://schemas.microsoft.com/office/powerpoint/2010/main" val="2729910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MLC cell has </a:t>
            </a:r>
            <a:r>
              <a:rPr lang="en-US" baseline="0" dirty="0"/>
              <a:t>4 threshold voltage states. We assign a different 2-bit value to each state..</a:t>
            </a:r>
          </a:p>
          <a:p>
            <a:r>
              <a:rPr lang="en-US" baseline="0" dirty="0"/>
              <a:t>And they are read by three read reference voltages instead of one.</a:t>
            </a:r>
          </a:p>
          <a:p>
            <a:r>
              <a:rPr lang="en-US" baseline="0" dirty="0"/>
              <a:t>To better understand the reliability of the cell, we typically model the probability distribution (point) of the threshold voltage (point) of each state as a probability density function. We call this the threshold voltage distribution.</a:t>
            </a:r>
          </a:p>
        </p:txBody>
      </p:sp>
      <p:sp>
        <p:nvSpPr>
          <p:cNvPr id="4" name="Slide Number Placeholder 3"/>
          <p:cNvSpPr>
            <a:spLocks noGrp="1"/>
          </p:cNvSpPr>
          <p:nvPr>
            <p:ph type="sldNum" sz="quarter" idx="10"/>
          </p:nvPr>
        </p:nvSpPr>
        <p:spPr/>
        <p:txBody>
          <a:bodyPr/>
          <a:lstStyle/>
          <a:p>
            <a:fld id="{C80E4223-583E-4CCF-8BED-0B3B08345093}" type="slidenum">
              <a:rPr lang="en-US" smtClean="0"/>
              <a:t>14</a:t>
            </a:fld>
            <a:endParaRPr lang="en-US" dirty="0"/>
          </a:p>
        </p:txBody>
      </p:sp>
    </p:spTree>
    <p:extLst>
      <p:ext uri="{BB962C8B-B14F-4D97-AF65-F5344CB8AC3E}">
        <p14:creationId xmlns:p14="http://schemas.microsoft.com/office/powerpoint/2010/main" val="63282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Using this distribution, we characterize the retention loss speed as how fast the distribution shifts over time,</a:t>
            </a:r>
          </a:p>
          <a:p>
            <a:r>
              <a:rPr lang="en-US" dirty="0"/>
              <a:t>And the program variation as the difference between the distributions of the highest and the lowest voltage state.</a:t>
            </a:r>
          </a:p>
          <a:p>
            <a:r>
              <a:rPr lang="en-US" dirty="0"/>
              <a:t>So the goal of our characterization is to evaluate how self-recovery and temperature affects 3D NAND reliability using these two metrics.</a:t>
            </a:r>
          </a:p>
          <a:p>
            <a:r>
              <a:rPr lang="en-US" dirty="0"/>
              <a:t>In the next few slides, I will show our characterization results that show how self-recovery affects retention time,</a:t>
            </a:r>
          </a:p>
          <a:p>
            <a:r>
              <a:rPr lang="en-US" dirty="0"/>
              <a:t>And how temperature effects affect both.</a:t>
            </a:r>
          </a:p>
        </p:txBody>
      </p:sp>
      <p:sp>
        <p:nvSpPr>
          <p:cNvPr id="4" name="Slide Number Placeholder 3"/>
          <p:cNvSpPr>
            <a:spLocks noGrp="1"/>
          </p:cNvSpPr>
          <p:nvPr>
            <p:ph type="sldNum" sz="quarter" idx="10"/>
          </p:nvPr>
        </p:nvSpPr>
        <p:spPr/>
        <p:txBody>
          <a:bodyPr/>
          <a:lstStyle/>
          <a:p>
            <a:fld id="{69E4E1DA-7A05-40B0-8E70-FB6934D622FB}" type="slidenum">
              <a:rPr lang="en-US" smtClean="0"/>
              <a:t>15</a:t>
            </a:fld>
            <a:endParaRPr lang="en-US" dirty="0"/>
          </a:p>
        </p:txBody>
      </p:sp>
    </p:spTree>
    <p:extLst>
      <p:ext uri="{BB962C8B-B14F-4D97-AF65-F5344CB8AC3E}">
        <p14:creationId xmlns:p14="http://schemas.microsoft.com/office/powerpoint/2010/main" val="1926995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to understand the self-recovery effect, we compare the retention loss speed under different dwell times.</a:t>
            </a:r>
          </a:p>
          <a:p>
            <a:r>
              <a:rPr lang="en-US" dirty="0"/>
              <a:t>The x-axis is the dwell time, which is the idle time between P/E cycles. This correlates with self-recovery effect.</a:t>
            </a:r>
          </a:p>
          <a:p>
            <a:r>
              <a:rPr lang="en-US" dirty="0"/>
              <a:t>The y-axis is the retention loss speed.</a:t>
            </a:r>
          </a:p>
          <a:p>
            <a:r>
              <a:rPr lang="en-US" dirty="0"/>
              <a:t>By comparing the highest and lowest points, we conclude that increasing dwell time from 1 minute to 2.3 hours slows down retention loss speed by 40%.</a:t>
            </a:r>
          </a:p>
          <a:p>
            <a:endParaRPr lang="en-US" dirty="0"/>
          </a:p>
        </p:txBody>
      </p:sp>
      <p:sp>
        <p:nvSpPr>
          <p:cNvPr id="4" name="Slide Number Placeholder 3"/>
          <p:cNvSpPr>
            <a:spLocks noGrp="1"/>
          </p:cNvSpPr>
          <p:nvPr>
            <p:ph type="sldNum" sz="quarter" idx="10"/>
          </p:nvPr>
        </p:nvSpPr>
        <p:spPr/>
        <p:txBody>
          <a:bodyPr/>
          <a:lstStyle/>
          <a:p>
            <a:fld id="{69E4E1DA-7A05-40B0-8E70-FB6934D622FB}" type="slidenum">
              <a:rPr lang="en-US" smtClean="0"/>
              <a:t>16</a:t>
            </a:fld>
            <a:endParaRPr lang="en-US" dirty="0"/>
          </a:p>
        </p:txBody>
      </p:sp>
    </p:spTree>
    <p:extLst>
      <p:ext uri="{BB962C8B-B14F-4D97-AF65-F5344CB8AC3E}">
        <p14:creationId xmlns:p14="http://schemas.microsoft.com/office/powerpoint/2010/main" val="416232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to understand program temperature effect, we compare the program variation under different temperatures.</a:t>
            </a:r>
          </a:p>
          <a:p>
            <a:r>
              <a:rPr lang="en-US" dirty="0"/>
              <a:t>The x-axis is program temperature. The y-axis is the program variation.</a:t>
            </a:r>
          </a:p>
          <a:p>
            <a:r>
              <a:rPr lang="en-US" dirty="0"/>
              <a:t>By comparing the highest and lowest points, we conclude that increasing temperature from 0 C to 70 C improves program variation by 21%</a:t>
            </a:r>
          </a:p>
        </p:txBody>
      </p:sp>
      <p:sp>
        <p:nvSpPr>
          <p:cNvPr id="4" name="Slide Number Placeholder 3"/>
          <p:cNvSpPr>
            <a:spLocks noGrp="1"/>
          </p:cNvSpPr>
          <p:nvPr>
            <p:ph type="sldNum" sz="quarter" idx="10"/>
          </p:nvPr>
        </p:nvSpPr>
        <p:spPr/>
        <p:txBody>
          <a:bodyPr/>
          <a:lstStyle/>
          <a:p>
            <a:fld id="{69E4E1DA-7A05-40B0-8E70-FB6934D622FB}" type="slidenum">
              <a:rPr lang="en-US" smtClean="0"/>
              <a:t>17</a:t>
            </a:fld>
            <a:endParaRPr lang="en-US" dirty="0"/>
          </a:p>
        </p:txBody>
      </p:sp>
    </p:spTree>
    <p:extLst>
      <p:ext uri="{BB962C8B-B14F-4D97-AF65-F5344CB8AC3E}">
        <p14:creationId xmlns:p14="http://schemas.microsoft.com/office/powerpoint/2010/main" val="1563765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to understand retention temperature effect, we compare the retention loss speed under different temperatures.</a:t>
            </a:r>
          </a:p>
          <a:p>
            <a:r>
              <a:rPr lang="en-US" dirty="0"/>
              <a:t>The x-axis is the retention temperature. The y-axis is the retention loss speed.</a:t>
            </a:r>
          </a:p>
          <a:p>
            <a:r>
              <a:rPr lang="en-US" dirty="0"/>
              <a:t>By comparing the highest and lowest points, we conclude that lowering temperature from 70 C to 0 C slows down retention loss speed by 58%.</a:t>
            </a:r>
          </a:p>
          <a:p>
            <a:endParaRPr lang="en-US" dirty="0"/>
          </a:p>
        </p:txBody>
      </p:sp>
      <p:sp>
        <p:nvSpPr>
          <p:cNvPr id="4" name="Slide Number Placeholder 3"/>
          <p:cNvSpPr>
            <a:spLocks noGrp="1"/>
          </p:cNvSpPr>
          <p:nvPr>
            <p:ph type="sldNum" sz="quarter" idx="10"/>
          </p:nvPr>
        </p:nvSpPr>
        <p:spPr/>
        <p:txBody>
          <a:bodyPr/>
          <a:lstStyle/>
          <a:p>
            <a:fld id="{69E4E1DA-7A05-40B0-8E70-FB6934D622FB}" type="slidenum">
              <a:rPr lang="en-US" smtClean="0"/>
              <a:t>18</a:t>
            </a:fld>
            <a:endParaRPr lang="en-US" dirty="0"/>
          </a:p>
        </p:txBody>
      </p:sp>
    </p:spTree>
    <p:extLst>
      <p:ext uri="{BB962C8B-B14F-4D97-AF65-F5344CB8AC3E}">
        <p14:creationId xmlns:p14="http://schemas.microsoft.com/office/powerpoint/2010/main" val="2201792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conclude that self-recovery and temperature significantly affects flash reliability, and in different ways.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we provide a new unified model to combine them together.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other characterization results in the paper that we won't talk about here</a:t>
            </a:r>
          </a:p>
        </p:txBody>
      </p:sp>
      <p:sp>
        <p:nvSpPr>
          <p:cNvPr id="4" name="Slide Number Placeholder 3"/>
          <p:cNvSpPr>
            <a:spLocks noGrp="1"/>
          </p:cNvSpPr>
          <p:nvPr>
            <p:ph type="sldNum" sz="quarter" idx="10"/>
          </p:nvPr>
        </p:nvSpPr>
        <p:spPr/>
        <p:txBody>
          <a:bodyPr/>
          <a:lstStyle/>
          <a:p>
            <a:fld id="{69E4E1DA-7A05-40B0-8E70-FB6934D622FB}" type="slidenum">
              <a:rPr lang="en-US" smtClean="0"/>
              <a:t>19</a:t>
            </a:fld>
            <a:endParaRPr lang="en-US" dirty="0"/>
          </a:p>
        </p:txBody>
      </p:sp>
    </p:spTree>
    <p:extLst>
      <p:ext uri="{BB962C8B-B14F-4D97-AF65-F5344CB8AC3E}">
        <p14:creationId xmlns:p14="http://schemas.microsoft.com/office/powerpoint/2010/main" val="854250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applications today requires storing large amount of data reliably in the storage for a really long time, which can be up to several years.</a:t>
            </a:r>
          </a:p>
          <a:p>
            <a:r>
              <a:rPr lang="en-US" dirty="0"/>
              <a:t>(click) In order to keep up with this need, manufactures have introduced 3D NAND technology that stacks multiple flash cell arrays vertically on top of each other.</a:t>
            </a:r>
          </a:p>
        </p:txBody>
      </p:sp>
      <p:sp>
        <p:nvSpPr>
          <p:cNvPr id="4" name="Slide Number Placeholder 3"/>
          <p:cNvSpPr>
            <a:spLocks noGrp="1"/>
          </p:cNvSpPr>
          <p:nvPr>
            <p:ph type="sldNum" sz="quarter" idx="10"/>
          </p:nvPr>
        </p:nvSpPr>
        <p:spPr/>
        <p:txBody>
          <a:bodyPr/>
          <a:lstStyle/>
          <a:p>
            <a:fld id="{8F30E7BD-8D0F-4639-A9DD-304D85886A5A}" type="slidenum">
              <a:rPr lang="en-US" smtClean="0"/>
              <a:t>2</a:t>
            </a:fld>
            <a:endParaRPr lang="en-US" dirty="0"/>
          </a:p>
        </p:txBody>
      </p:sp>
    </p:spTree>
    <p:extLst>
      <p:ext uri="{BB962C8B-B14F-4D97-AF65-F5344CB8AC3E}">
        <p14:creationId xmlns:p14="http://schemas.microsoft.com/office/powerpoint/2010/main" val="2124993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I will talk about our unified model.</a:t>
            </a:r>
          </a:p>
        </p:txBody>
      </p:sp>
      <p:sp>
        <p:nvSpPr>
          <p:cNvPr id="4" name="Slide Number Placeholder 3"/>
          <p:cNvSpPr>
            <a:spLocks noGrp="1"/>
          </p:cNvSpPr>
          <p:nvPr>
            <p:ph type="sldNum" sz="quarter" idx="10"/>
          </p:nvPr>
        </p:nvSpPr>
        <p:spPr/>
        <p:txBody>
          <a:bodyPr/>
          <a:lstStyle/>
          <a:p>
            <a:fld id="{69E4E1DA-7A05-40B0-8E70-FB6934D622FB}" type="slidenum">
              <a:rPr lang="en-US" smtClean="0"/>
              <a:t>20</a:t>
            </a:fld>
            <a:endParaRPr lang="en-US" dirty="0"/>
          </a:p>
        </p:txBody>
      </p:sp>
    </p:spTree>
    <p:extLst>
      <p:ext uri="{BB962C8B-B14F-4D97-AF65-F5344CB8AC3E}">
        <p14:creationId xmlns:p14="http://schemas.microsoft.com/office/powerpoint/2010/main" val="35668209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this model is to provide guidelines for minimizing 3D NAND errors. Now let’s look at how we can do that.</a:t>
            </a:r>
          </a:p>
          <a:p>
            <a:r>
              <a:rPr lang="en-US" dirty="0"/>
              <a:t>Ideally, the read reference voltage is set at the boundary of two neighboring states. </a:t>
            </a:r>
          </a:p>
          <a:p>
            <a:r>
              <a:rPr lang="en-US" dirty="0"/>
              <a:t>Because of retention loss, the charge leaks away from the flash cell, decreasing its threshold voltage. So the distribution is shifted.</a:t>
            </a:r>
          </a:p>
          <a:p>
            <a:r>
              <a:rPr lang="en-US" dirty="0"/>
              <a:t>But the flash controller is unaware of that. So some cells in the shaded part of the distribution went across the read reference voltage, and they become retention errors.</a:t>
            </a:r>
          </a:p>
          <a:p>
            <a:r>
              <a:rPr lang="en-US" dirty="0"/>
              <a:t>One way to reduce this error is to shift the read reference voltage with the distribution.</a:t>
            </a:r>
          </a:p>
          <a:p>
            <a:r>
              <a:rPr lang="en-US" dirty="0"/>
              <a:t>This minimizes the errors so we call it the optimal read reference voltage.</a:t>
            </a:r>
          </a:p>
          <a:p>
            <a:endParaRPr lang="en-US" dirty="0"/>
          </a:p>
        </p:txBody>
      </p:sp>
      <p:sp>
        <p:nvSpPr>
          <p:cNvPr id="4" name="Slide Number Placeholder 3"/>
          <p:cNvSpPr>
            <a:spLocks noGrp="1"/>
          </p:cNvSpPr>
          <p:nvPr>
            <p:ph type="sldNum" sz="quarter" idx="10"/>
          </p:nvPr>
        </p:nvSpPr>
        <p:spPr/>
        <p:txBody>
          <a:bodyPr/>
          <a:lstStyle/>
          <a:p>
            <a:fld id="{8F30E7BD-8D0F-4639-A9DD-304D85886A5A}" type="slidenum">
              <a:rPr lang="en-US" smtClean="0"/>
              <a:t>21</a:t>
            </a:fld>
            <a:endParaRPr lang="en-US" dirty="0"/>
          </a:p>
        </p:txBody>
      </p:sp>
    </p:spTree>
    <p:extLst>
      <p:ext uri="{BB962C8B-B14F-4D97-AF65-F5344CB8AC3E}">
        <p14:creationId xmlns:p14="http://schemas.microsoft.com/office/powerpoint/2010/main" val="34311467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URT model that we propose can predict the mean threshold voltage of ***each state*** so that the flash controller can predict the optimal read reference voltage.</a:t>
            </a:r>
          </a:p>
          <a:p>
            <a:r>
              <a:rPr lang="en-US" dirty="0"/>
              <a:t>URT predicts the mean voltage as the sum of the initial voltage V0 before retention loss, and the voltage shift due to retention loss.</a:t>
            </a:r>
          </a:p>
          <a:p>
            <a:endParaRPr lang="en-US" dirty="0"/>
          </a:p>
        </p:txBody>
      </p:sp>
      <p:sp>
        <p:nvSpPr>
          <p:cNvPr id="4" name="Slide Number Placeholder 3"/>
          <p:cNvSpPr>
            <a:spLocks noGrp="1"/>
          </p:cNvSpPr>
          <p:nvPr>
            <p:ph type="sldNum" sz="quarter" idx="10"/>
          </p:nvPr>
        </p:nvSpPr>
        <p:spPr/>
        <p:txBody>
          <a:bodyPr/>
          <a:lstStyle/>
          <a:p>
            <a:fld id="{8F30E7BD-8D0F-4639-A9DD-304D85886A5A}" type="slidenum">
              <a:rPr lang="en-US" smtClean="0"/>
              <a:t>22</a:t>
            </a:fld>
            <a:endParaRPr lang="en-US" dirty="0"/>
          </a:p>
        </p:txBody>
      </p:sp>
    </p:spTree>
    <p:extLst>
      <p:ext uri="{BB962C8B-B14F-4D97-AF65-F5344CB8AC3E}">
        <p14:creationId xmlns:p14="http://schemas.microsoft.com/office/powerpoint/2010/main" val="854304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overview of this model.</a:t>
            </a:r>
          </a:p>
          <a:p>
            <a:r>
              <a:rPr lang="en-US" dirty="0"/>
              <a:t>The initial voltage is predicted by the program variation component.</a:t>
            </a:r>
          </a:p>
          <a:p>
            <a:r>
              <a:rPr lang="en-US" dirty="0"/>
              <a:t>The voltage shift is predicted by two components: self-recovery and retention component and temperature scaling component, which scales the effect of 2 based on temperature</a:t>
            </a:r>
          </a:p>
          <a:p>
            <a:r>
              <a:rPr lang="en-US" dirty="0"/>
              <a:t>Next, we will go through them one by one.</a:t>
            </a:r>
          </a:p>
        </p:txBody>
      </p:sp>
      <p:sp>
        <p:nvSpPr>
          <p:cNvPr id="4" name="Slide Number Placeholder 3"/>
          <p:cNvSpPr>
            <a:spLocks noGrp="1"/>
          </p:cNvSpPr>
          <p:nvPr>
            <p:ph type="sldNum" sz="quarter" idx="10"/>
          </p:nvPr>
        </p:nvSpPr>
        <p:spPr/>
        <p:txBody>
          <a:bodyPr/>
          <a:lstStyle/>
          <a:p>
            <a:fld id="{8F30E7BD-8D0F-4639-A9DD-304D85886A5A}" type="slidenum">
              <a:rPr lang="en-US" smtClean="0"/>
              <a:t>23</a:t>
            </a:fld>
            <a:endParaRPr lang="en-US" dirty="0"/>
          </a:p>
        </p:txBody>
      </p:sp>
    </p:spTree>
    <p:extLst>
      <p:ext uri="{BB962C8B-B14F-4D97-AF65-F5344CB8AC3E}">
        <p14:creationId xmlns:p14="http://schemas.microsoft.com/office/powerpoint/2010/main" val="3710383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the program variation component.</a:t>
            </a:r>
          </a:p>
          <a:p>
            <a:r>
              <a:rPr lang="en-US" dirty="0"/>
              <a:t>According to our new understanding, we add program temperature awareness to an existing model.</a:t>
            </a:r>
          </a:p>
          <a:p>
            <a:r>
              <a:rPr lang="en-US" dirty="0"/>
              <a:t>And we find that the initial voltage is linear with both the P/E cycle count and the program temperature</a:t>
            </a:r>
          </a:p>
          <a:p>
            <a:r>
              <a:rPr lang="en-US" dirty="0"/>
              <a:t>We validate this model using statistical analysis, and show that it fits real results nicely.</a:t>
            </a:r>
          </a:p>
        </p:txBody>
      </p:sp>
      <p:sp>
        <p:nvSpPr>
          <p:cNvPr id="4" name="Slide Number Placeholder 3"/>
          <p:cNvSpPr>
            <a:spLocks noGrp="1"/>
          </p:cNvSpPr>
          <p:nvPr>
            <p:ph type="sldNum" sz="quarter" idx="10"/>
          </p:nvPr>
        </p:nvSpPr>
        <p:spPr/>
        <p:txBody>
          <a:bodyPr/>
          <a:lstStyle/>
          <a:p>
            <a:fld id="{8F30E7BD-8D0F-4639-A9DD-304D85886A5A}" type="slidenum">
              <a:rPr lang="en-US" smtClean="0"/>
              <a:t>24</a:t>
            </a:fld>
            <a:endParaRPr lang="en-US" dirty="0"/>
          </a:p>
        </p:txBody>
      </p:sp>
    </p:spTree>
    <p:extLst>
      <p:ext uri="{BB962C8B-B14F-4D97-AF65-F5344CB8AC3E}">
        <p14:creationId xmlns:p14="http://schemas.microsoft.com/office/powerpoint/2010/main" val="25289214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the self-recovery component.</a:t>
            </a:r>
          </a:p>
          <a:p>
            <a:r>
              <a:rPr lang="en-US" dirty="0"/>
              <a:t>Based on our new understanding, we add dwell time awareness to an existing model.</a:t>
            </a:r>
          </a:p>
          <a:p>
            <a:r>
              <a:rPr lang="en-US" dirty="0"/>
              <a:t>And we find that the correlation follows this equation, more details are in the paper.</a:t>
            </a:r>
          </a:p>
          <a:p>
            <a:r>
              <a:rPr lang="en-US" dirty="0"/>
              <a:t>Our validation shows that this component is 3x more accurate on 3D NAND than the existing model designed for planar NAND.</a:t>
            </a:r>
          </a:p>
        </p:txBody>
      </p:sp>
      <p:sp>
        <p:nvSpPr>
          <p:cNvPr id="4" name="Slide Number Placeholder 3"/>
          <p:cNvSpPr>
            <a:spLocks noGrp="1"/>
          </p:cNvSpPr>
          <p:nvPr>
            <p:ph type="sldNum" sz="quarter" idx="10"/>
          </p:nvPr>
        </p:nvSpPr>
        <p:spPr/>
        <p:txBody>
          <a:bodyPr/>
          <a:lstStyle/>
          <a:p>
            <a:fld id="{8F30E7BD-8D0F-4639-A9DD-304D85886A5A}" type="slidenum">
              <a:rPr lang="en-US" smtClean="0"/>
              <a:t>25</a:t>
            </a:fld>
            <a:endParaRPr lang="en-US" dirty="0"/>
          </a:p>
        </p:txBody>
      </p:sp>
    </p:spTree>
    <p:extLst>
      <p:ext uri="{BB962C8B-B14F-4D97-AF65-F5344CB8AC3E}">
        <p14:creationId xmlns:p14="http://schemas.microsoft.com/office/powerpoint/2010/main" val="2761307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Third is the temperature scaling component.</a:t>
            </a:r>
          </a:p>
          <a:p>
            <a:r>
              <a:rPr lang="en-US" dirty="0"/>
              <a:t>Using the Arrhenius equation recommended by the JEDEC standard, we scale the retention time and dwell time to an effective time that has equivalent effect under room temperature.</a:t>
            </a:r>
          </a:p>
          <a:p>
            <a:r>
              <a:rPr lang="en-US" dirty="0"/>
              <a:t>However, during validation, we find that because the cell structure is drastically changed in 3D NAND, we can’t use the existing parameters. In fact, we had to adjust the activation energy Ea from 1.1eV to 1.04eV for 3D NAND.</a:t>
            </a:r>
          </a:p>
        </p:txBody>
      </p:sp>
      <p:sp>
        <p:nvSpPr>
          <p:cNvPr id="4" name="Slide Number Placeholder 3"/>
          <p:cNvSpPr>
            <a:spLocks noGrp="1"/>
          </p:cNvSpPr>
          <p:nvPr>
            <p:ph type="sldNum" sz="quarter" idx="10"/>
          </p:nvPr>
        </p:nvSpPr>
        <p:spPr/>
        <p:txBody>
          <a:bodyPr/>
          <a:lstStyle/>
          <a:p>
            <a:fld id="{8F30E7BD-8D0F-4639-A9DD-304D85886A5A}" type="slidenum">
              <a:rPr lang="en-US" smtClean="0"/>
              <a:t>26</a:t>
            </a:fld>
            <a:endParaRPr lang="en-US" dirty="0"/>
          </a:p>
        </p:txBody>
      </p:sp>
    </p:spTree>
    <p:extLst>
      <p:ext uri="{BB962C8B-B14F-4D97-AF65-F5344CB8AC3E}">
        <p14:creationId xmlns:p14="http://schemas.microsoft.com/office/powerpoint/2010/main" val="3751792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everything together, we have the program variation component that models the initial voltage.</a:t>
            </a:r>
          </a:p>
          <a:p>
            <a:r>
              <a:rPr lang="en-US" dirty="0"/>
              <a:t>We have the effective retention/dwell time component that models the retention and dwell time.</a:t>
            </a:r>
          </a:p>
          <a:p>
            <a:r>
              <a:rPr lang="en-US" dirty="0"/>
              <a:t>And we have the self-recovery component that models the self-recovery and retention effects and predicts the retention shift.</a:t>
            </a:r>
          </a:p>
          <a:p>
            <a:r>
              <a:rPr lang="en-US" dirty="0"/>
              <a:t>We validate the overall model, the prediction error rate of URT is only 4.9%.</a:t>
            </a:r>
          </a:p>
        </p:txBody>
      </p:sp>
      <p:sp>
        <p:nvSpPr>
          <p:cNvPr id="4" name="Slide Number Placeholder 3"/>
          <p:cNvSpPr>
            <a:spLocks noGrp="1"/>
          </p:cNvSpPr>
          <p:nvPr>
            <p:ph type="sldNum" sz="quarter" idx="10"/>
          </p:nvPr>
        </p:nvSpPr>
        <p:spPr/>
        <p:txBody>
          <a:bodyPr/>
          <a:lstStyle/>
          <a:p>
            <a:fld id="{8F30E7BD-8D0F-4639-A9DD-304D85886A5A}" type="slidenum">
              <a:rPr lang="en-US" smtClean="0"/>
              <a:t>27</a:t>
            </a:fld>
            <a:endParaRPr lang="en-US" dirty="0"/>
          </a:p>
        </p:txBody>
      </p:sp>
    </p:spTree>
    <p:extLst>
      <p:ext uri="{BB962C8B-B14F-4D97-AF65-F5344CB8AC3E}">
        <p14:creationId xmlns:p14="http://schemas.microsoft.com/office/powerpoint/2010/main" val="26622035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this model, we develop HeatWatch to improve flash lifetime</a:t>
            </a:r>
          </a:p>
        </p:txBody>
      </p:sp>
      <p:sp>
        <p:nvSpPr>
          <p:cNvPr id="4" name="Slide Number Placeholder 3"/>
          <p:cNvSpPr>
            <a:spLocks noGrp="1"/>
          </p:cNvSpPr>
          <p:nvPr>
            <p:ph type="sldNum" sz="quarter" idx="10"/>
          </p:nvPr>
        </p:nvSpPr>
        <p:spPr/>
        <p:txBody>
          <a:bodyPr/>
          <a:lstStyle/>
          <a:p>
            <a:fld id="{69E4E1DA-7A05-40B0-8E70-FB6934D622FB}" type="slidenum">
              <a:rPr lang="en-US" smtClean="0"/>
              <a:t>28</a:t>
            </a:fld>
            <a:endParaRPr lang="en-US" dirty="0"/>
          </a:p>
        </p:txBody>
      </p:sp>
    </p:spTree>
    <p:extLst>
      <p:ext uri="{BB962C8B-B14F-4D97-AF65-F5344CB8AC3E}">
        <p14:creationId xmlns:p14="http://schemas.microsoft.com/office/powerpoint/2010/main" val="2576352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idea is to adapt the optimal read reference voltage using the URT model.</a:t>
            </a:r>
          </a:p>
          <a:p>
            <a:r>
              <a:rPr lang="en-US" dirty="0"/>
              <a:t>HeatWatch has two groups of components.</a:t>
            </a:r>
          </a:p>
          <a:p>
            <a:r>
              <a:rPr lang="en-US" dirty="0"/>
              <a:t>The first group is the tracking components whose job is to efficiently track URT parameters, which are the bubbles that we show in the previous slide.</a:t>
            </a:r>
          </a:p>
          <a:p>
            <a:r>
              <a:rPr lang="en-US" dirty="0"/>
              <a:t>The second group is the prediction components which uses the flash controller to accurately predict the optimal read reference voltage.</a:t>
            </a:r>
          </a:p>
          <a:p>
            <a:r>
              <a:rPr lang="en-US" dirty="0"/>
              <a:t>Next, I will go through these components one by one.</a:t>
            </a:r>
          </a:p>
        </p:txBody>
      </p:sp>
      <p:sp>
        <p:nvSpPr>
          <p:cNvPr id="4" name="Slide Number Placeholder 3"/>
          <p:cNvSpPr>
            <a:spLocks noGrp="1"/>
          </p:cNvSpPr>
          <p:nvPr>
            <p:ph type="sldNum" sz="quarter" idx="10"/>
          </p:nvPr>
        </p:nvSpPr>
        <p:spPr/>
        <p:txBody>
          <a:bodyPr/>
          <a:lstStyle/>
          <a:p>
            <a:fld id="{8F30E7BD-8D0F-4639-A9DD-304D85886A5A}" type="slidenum">
              <a:rPr lang="en-US" smtClean="0"/>
              <a:t>29</a:t>
            </a:fld>
            <a:endParaRPr lang="en-US" dirty="0"/>
          </a:p>
        </p:txBody>
      </p:sp>
    </p:spTree>
    <p:extLst>
      <p:ext uri="{BB962C8B-B14F-4D97-AF65-F5344CB8AC3E}">
        <p14:creationId xmlns:p14="http://schemas.microsoft.com/office/powerpoint/2010/main" val="942310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problem with 3D NAND flash memory is that it is susceptible to retention errors, where charge leaks out of flash cell over time.</a:t>
            </a:r>
          </a:p>
          <a:p>
            <a:r>
              <a:rPr lang="en-US" dirty="0"/>
              <a:t>Also, we find there are two unknown factors of retention errors that are understudied in prior work. They are self-recovery and temperature.</a:t>
            </a:r>
          </a:p>
          <a:p>
            <a:r>
              <a:rPr lang="en-US" dirty="0"/>
              <a:t>In this work, we develop a new understanding of these two factors through experimental characterization of real 3D NAND chips.</a:t>
            </a:r>
          </a:p>
          <a:p>
            <a:r>
              <a:rPr lang="en-US" dirty="0"/>
              <a:t>Using this characterization, we develop a new unified model that captures retention, wearout, self-recovery and temperature.</a:t>
            </a:r>
          </a:p>
          <a:p>
            <a:r>
              <a:rPr lang="en-US" dirty="0"/>
              <a:t>We validate that this new model is highly accurate, with an error rate of only 4.9%</a:t>
            </a:r>
          </a:p>
          <a:p>
            <a:r>
              <a:rPr lang="en-US" dirty="0"/>
              <a:t>We show that this new understanding is beneficial because it enables new reliability techniques.</a:t>
            </a:r>
          </a:p>
          <a:p>
            <a:r>
              <a:rPr lang="en-US" dirty="0"/>
              <a:t>For example, we develop Heatwatch which uses our model to adapt 3D NAND flash memory to these effects.</a:t>
            </a:r>
          </a:p>
          <a:p>
            <a:r>
              <a:rPr lang="en-US" dirty="0"/>
              <a:t>This improves lifetime by 3.85x.</a:t>
            </a:r>
          </a:p>
        </p:txBody>
      </p:sp>
      <p:sp>
        <p:nvSpPr>
          <p:cNvPr id="4" name="Slide Number Placeholder 3"/>
          <p:cNvSpPr>
            <a:spLocks noGrp="1"/>
          </p:cNvSpPr>
          <p:nvPr>
            <p:ph type="sldNum" sz="quarter" idx="10"/>
          </p:nvPr>
        </p:nvSpPr>
        <p:spPr/>
        <p:txBody>
          <a:bodyPr/>
          <a:lstStyle/>
          <a:p>
            <a:fld id="{69E4E1DA-7A05-40B0-8E70-FB6934D622FB}" type="slidenum">
              <a:rPr lang="en-US" smtClean="0"/>
              <a:t>3</a:t>
            </a:fld>
            <a:endParaRPr lang="en-US" dirty="0"/>
          </a:p>
        </p:txBody>
      </p:sp>
    </p:spTree>
    <p:extLst>
      <p:ext uri="{BB962C8B-B14F-4D97-AF65-F5344CB8AC3E}">
        <p14:creationId xmlns:p14="http://schemas.microsoft.com/office/powerpoint/2010/main" val="13349723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evaluate the benefit of HeatWatch, we use 28 real-workload traces from MSR-Cambridge, to provide real dwell time and retention time information.</a:t>
            </a:r>
          </a:p>
          <a:p>
            <a:r>
              <a:rPr lang="en-US" dirty="0"/>
              <a:t>And we use a temperature model that captures both the periodic temperature variation during a day, and the small transient temperature variations due to a high CPU load.</a:t>
            </a:r>
          </a:p>
        </p:txBody>
      </p:sp>
      <p:sp>
        <p:nvSpPr>
          <p:cNvPr id="4" name="Slide Number Placeholder 3"/>
          <p:cNvSpPr>
            <a:spLocks noGrp="1"/>
          </p:cNvSpPr>
          <p:nvPr>
            <p:ph type="sldNum" sz="quarter" idx="10"/>
          </p:nvPr>
        </p:nvSpPr>
        <p:spPr/>
        <p:txBody>
          <a:bodyPr/>
          <a:lstStyle/>
          <a:p>
            <a:fld id="{8F30E7BD-8D0F-4639-A9DD-304D85886A5A}" type="slidenum">
              <a:rPr lang="en-US" smtClean="0"/>
              <a:t>37</a:t>
            </a:fld>
            <a:endParaRPr lang="en-US" dirty="0"/>
          </a:p>
        </p:txBody>
      </p:sp>
    </p:spTree>
    <p:extLst>
      <p:ext uri="{BB962C8B-B14F-4D97-AF65-F5344CB8AC3E}">
        <p14:creationId xmlns:p14="http://schemas.microsoft.com/office/powerpoint/2010/main" val="3989039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result.</a:t>
            </a:r>
          </a:p>
          <a:p>
            <a:r>
              <a:rPr lang="en-US" dirty="0"/>
              <a:t>The x-axis is P/E cycles, y-axis is the error rate.</a:t>
            </a:r>
          </a:p>
          <a:p>
            <a:r>
              <a:rPr lang="en-US" dirty="0"/>
              <a:t>The dotted line shows the error correction limit. Flash lifetime ends when the error rate goes across this limit.</a:t>
            </a:r>
          </a:p>
          <a:p>
            <a:r>
              <a:rPr lang="en-US" dirty="0"/>
              <a:t>The blue curve shows the baseline where we apply a fixed read reference voltage because we do not know the retention time.</a:t>
            </a:r>
          </a:p>
          <a:p>
            <a:r>
              <a:rPr lang="en-US" dirty="0"/>
              <a:t>The orange curve shows the conventional model.</a:t>
            </a:r>
          </a:p>
          <a:p>
            <a:r>
              <a:rPr lang="en-US" dirty="0"/>
              <a:t>The green curve shows the HeatWatch. The Oracle shows the ideal case that we magically applies the actual optimal read reference voltage.</a:t>
            </a:r>
          </a:p>
          <a:p>
            <a:r>
              <a:rPr lang="en-US" dirty="0"/>
              <a:t>We see that HeatWatch is very close to the oracle.</a:t>
            </a:r>
          </a:p>
          <a:p>
            <a:r>
              <a:rPr lang="en-US" dirty="0"/>
              <a:t>Overall, HeatWatch improves lifetime by 24% over conventional, and by 3.85 times over the baseline.</a:t>
            </a:r>
          </a:p>
        </p:txBody>
      </p:sp>
      <p:sp>
        <p:nvSpPr>
          <p:cNvPr id="4" name="Slide Number Placeholder 3"/>
          <p:cNvSpPr>
            <a:spLocks noGrp="1"/>
          </p:cNvSpPr>
          <p:nvPr>
            <p:ph type="sldNum" sz="quarter" idx="10"/>
          </p:nvPr>
        </p:nvSpPr>
        <p:spPr/>
        <p:txBody>
          <a:bodyPr/>
          <a:lstStyle/>
          <a:p>
            <a:fld id="{8F30E7BD-8D0F-4639-A9DD-304D85886A5A}" type="slidenum">
              <a:rPr lang="en-US" smtClean="0"/>
              <a:t>38</a:t>
            </a:fld>
            <a:endParaRPr lang="en-US" dirty="0"/>
          </a:p>
        </p:txBody>
      </p:sp>
    </p:spTree>
    <p:extLst>
      <p:ext uri="{BB962C8B-B14F-4D97-AF65-F5344CB8AC3E}">
        <p14:creationId xmlns:p14="http://schemas.microsoft.com/office/powerpoint/2010/main" val="1848715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conclusion, we have looked at two previously unknown factors that affects 3D NAND retention errors: self-recovery and temperature.</a:t>
            </a:r>
          </a:p>
          <a:p>
            <a:r>
              <a:rPr lang="en-US" dirty="0"/>
              <a:t>We present an experimental characterization of these two effects on real 3D NAND chips.</a:t>
            </a:r>
          </a:p>
          <a:p>
            <a:r>
              <a:rPr lang="en-US" dirty="0"/>
              <a:t>And we develop a highly-accurate model that achieves 4.9% error rate.</a:t>
            </a:r>
          </a:p>
          <a:p>
            <a:r>
              <a:rPr lang="en-US" dirty="0"/>
              <a:t>Using this model, we develop a new technique called HeatWatch that improves flash lifetime by 3.85x.</a:t>
            </a:r>
          </a:p>
        </p:txBody>
      </p:sp>
      <p:sp>
        <p:nvSpPr>
          <p:cNvPr id="4" name="Slide Number Placeholder 3"/>
          <p:cNvSpPr>
            <a:spLocks noGrp="1"/>
          </p:cNvSpPr>
          <p:nvPr>
            <p:ph type="sldNum" sz="quarter" idx="10"/>
          </p:nvPr>
        </p:nvSpPr>
        <p:spPr/>
        <p:txBody>
          <a:bodyPr/>
          <a:lstStyle/>
          <a:p>
            <a:fld id="{69E4E1DA-7A05-40B0-8E70-FB6934D622FB}" type="slidenum">
              <a:rPr lang="en-US" smtClean="0"/>
              <a:t>40</a:t>
            </a:fld>
            <a:endParaRPr lang="en-US" dirty="0"/>
          </a:p>
        </p:txBody>
      </p:sp>
    </p:spTree>
    <p:extLst>
      <p:ext uri="{BB962C8B-B14F-4D97-AF65-F5344CB8AC3E}">
        <p14:creationId xmlns:p14="http://schemas.microsoft.com/office/powerpoint/2010/main" val="11778763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Thank you, I will be happy to take any questions</a:t>
            </a:r>
          </a:p>
        </p:txBody>
      </p:sp>
      <p:sp>
        <p:nvSpPr>
          <p:cNvPr id="4" name="Slide Number Placeholder 3"/>
          <p:cNvSpPr>
            <a:spLocks noGrp="1"/>
          </p:cNvSpPr>
          <p:nvPr>
            <p:ph type="sldNum" sz="quarter" idx="10"/>
          </p:nvPr>
        </p:nvSpPr>
        <p:spPr/>
        <p:txBody>
          <a:bodyPr/>
          <a:lstStyle/>
          <a:p>
            <a:fld id="{69E4E1DA-7A05-40B0-8E70-FB6934D622FB}" type="slidenum">
              <a:rPr lang="en-US" smtClean="0"/>
              <a:t>41</a:t>
            </a:fld>
            <a:endParaRPr lang="en-US" dirty="0"/>
          </a:p>
        </p:txBody>
      </p:sp>
    </p:spTree>
    <p:extLst>
      <p:ext uri="{BB962C8B-B14F-4D97-AF65-F5344CB8AC3E}">
        <p14:creationId xmlns:p14="http://schemas.microsoft.com/office/powerpoint/2010/main" val="1939614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30E7BD-8D0F-4639-A9DD-304D85886A5A}" type="slidenum">
              <a:rPr lang="en-US" smtClean="0"/>
              <a:t>44</a:t>
            </a:fld>
            <a:endParaRPr lang="en-US" dirty="0"/>
          </a:p>
        </p:txBody>
      </p:sp>
    </p:spTree>
    <p:extLst>
      <p:ext uri="{BB962C8B-B14F-4D97-AF65-F5344CB8AC3E}">
        <p14:creationId xmlns:p14="http://schemas.microsoft.com/office/powerpoint/2010/main" val="24124110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and also the most complex component of them all is the tracking SSD temperature component.</a:t>
            </a:r>
          </a:p>
          <a:p>
            <a:r>
              <a:rPr lang="en-US" dirty="0"/>
              <a:t>Because we need the SSD temperature to scale the effective retention time and dwell time, which can be arbitrarily long, but we do not have infinite amount of storage to remember this. So we need a mechanism to track SSD temperature efficiently.</a:t>
            </a:r>
          </a:p>
          <a:p>
            <a:r>
              <a:rPr lang="en-US" dirty="0"/>
              <a:t>The key idea is to divide the retention time into a limited number of logarithmic intervals.</a:t>
            </a:r>
          </a:p>
          <a:p>
            <a:r>
              <a:rPr lang="en-US" dirty="0"/>
              <a:t>And precompute the effective retention time for each interval by integrating the temperature acceleration factors over time.</a:t>
            </a:r>
          </a:p>
          <a:p>
            <a:r>
              <a:rPr lang="en-US" dirty="0"/>
              <a:t>To make the calculation faster, we store the precomputed value for each interval in a table.</a:t>
            </a:r>
          </a:p>
          <a:p>
            <a:endParaRPr lang="en-US" dirty="0"/>
          </a:p>
          <a:p>
            <a:endParaRPr lang="en-US" dirty="0"/>
          </a:p>
        </p:txBody>
      </p:sp>
      <p:sp>
        <p:nvSpPr>
          <p:cNvPr id="4" name="Slide Number Placeholder 3"/>
          <p:cNvSpPr>
            <a:spLocks noGrp="1"/>
          </p:cNvSpPr>
          <p:nvPr>
            <p:ph type="sldNum" sz="quarter" idx="10"/>
          </p:nvPr>
        </p:nvSpPr>
        <p:spPr/>
        <p:txBody>
          <a:bodyPr/>
          <a:lstStyle/>
          <a:p>
            <a:fld id="{69E4E1DA-7A05-40B0-8E70-FB6934D622FB}" type="slidenum">
              <a:rPr lang="en-US" smtClean="0"/>
              <a:t>53</a:t>
            </a:fld>
            <a:endParaRPr lang="en-US" dirty="0"/>
          </a:p>
        </p:txBody>
      </p:sp>
    </p:spTree>
    <p:extLst>
      <p:ext uri="{BB962C8B-B14F-4D97-AF65-F5344CB8AC3E}">
        <p14:creationId xmlns:p14="http://schemas.microsoft.com/office/powerpoint/2010/main" val="31237599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enabled by one of our characterization result.</a:t>
            </a:r>
          </a:p>
          <a:p>
            <a:r>
              <a:rPr lang="en-US" dirty="0"/>
              <a:t>In this figure, x-axis …</a:t>
            </a:r>
          </a:p>
          <a:p>
            <a:r>
              <a:rPr lang="en-US" dirty="0"/>
              <a:t>The self-recovery effect keeps reducing retention loss speed, but the effect plateaus after 20 P/E cycles, so the last 20 P/E cycles matters the most.</a:t>
            </a:r>
          </a:p>
        </p:txBody>
      </p:sp>
      <p:sp>
        <p:nvSpPr>
          <p:cNvPr id="4" name="Slide Number Placeholder 3"/>
          <p:cNvSpPr>
            <a:spLocks noGrp="1"/>
          </p:cNvSpPr>
          <p:nvPr>
            <p:ph type="sldNum" sz="quarter" idx="10"/>
          </p:nvPr>
        </p:nvSpPr>
        <p:spPr/>
        <p:txBody>
          <a:bodyPr/>
          <a:lstStyle/>
          <a:p>
            <a:fld id="{69E4E1DA-7A05-40B0-8E70-FB6934D622FB}" type="slidenum">
              <a:rPr lang="en-US" smtClean="0"/>
              <a:t>54</a:t>
            </a:fld>
            <a:endParaRPr lang="en-US" dirty="0"/>
          </a:p>
        </p:txBody>
      </p:sp>
    </p:spTree>
    <p:extLst>
      <p:ext uri="{BB962C8B-B14F-4D97-AF65-F5344CB8AC3E}">
        <p14:creationId xmlns:p14="http://schemas.microsoft.com/office/powerpoint/2010/main" val="1119245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compare HeatWatch with a conventional retention model, which only considers PEC and retention time, which are the black bubbles.</a:t>
            </a:r>
          </a:p>
          <a:p>
            <a:r>
              <a:rPr lang="en-US" dirty="0"/>
              <a:t>The red bubbles and dots highlights the model components that are different in URT due to 3D NAND differences and our new understanding.</a:t>
            </a:r>
          </a:p>
        </p:txBody>
      </p:sp>
      <p:sp>
        <p:nvSpPr>
          <p:cNvPr id="4" name="Slide Number Placeholder 3"/>
          <p:cNvSpPr>
            <a:spLocks noGrp="1"/>
          </p:cNvSpPr>
          <p:nvPr>
            <p:ph type="sldNum" sz="quarter" idx="10"/>
          </p:nvPr>
        </p:nvSpPr>
        <p:spPr/>
        <p:txBody>
          <a:bodyPr/>
          <a:lstStyle/>
          <a:p>
            <a:fld id="{8F30E7BD-8D0F-4639-A9DD-304D85886A5A}" type="slidenum">
              <a:rPr lang="en-US" smtClean="0"/>
              <a:t>55</a:t>
            </a:fld>
            <a:endParaRPr lang="en-US" dirty="0"/>
          </a:p>
        </p:txBody>
      </p:sp>
    </p:spTree>
    <p:extLst>
      <p:ext uri="{BB962C8B-B14F-4D97-AF65-F5344CB8AC3E}">
        <p14:creationId xmlns:p14="http://schemas.microsoft.com/office/powerpoint/2010/main" val="205211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First, let me introduce some background about 3D NAND flash memory in order to understand self-recovery and temperature effects.</a:t>
            </a:r>
          </a:p>
          <a:p>
            <a:endParaRPr lang="en-US" dirty="0"/>
          </a:p>
        </p:txBody>
      </p:sp>
      <p:sp>
        <p:nvSpPr>
          <p:cNvPr id="4" name="Slide Number Placeholder 3"/>
          <p:cNvSpPr>
            <a:spLocks noGrp="1"/>
          </p:cNvSpPr>
          <p:nvPr>
            <p:ph type="sldNum" sz="quarter" idx="10"/>
          </p:nvPr>
        </p:nvSpPr>
        <p:spPr/>
        <p:txBody>
          <a:bodyPr/>
          <a:lstStyle/>
          <a:p>
            <a:fld id="{69E4E1DA-7A05-40B0-8E70-FB6934D622FB}" type="slidenum">
              <a:rPr lang="en-US" smtClean="0"/>
              <a:t>4</a:t>
            </a:fld>
            <a:endParaRPr lang="en-US" dirty="0"/>
          </a:p>
        </p:txBody>
      </p:sp>
    </p:spTree>
    <p:extLst>
      <p:ext uri="{BB962C8B-B14F-4D97-AF65-F5344CB8AC3E}">
        <p14:creationId xmlns:p14="http://schemas.microsoft.com/office/powerpoint/2010/main" val="176606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3D NAND flash memory consists of flash cells, each of which holds different amount of charge which determines the threshold voltage of the cell.</a:t>
            </a:r>
          </a:p>
          <a:p>
            <a:r>
              <a:rPr lang="en-US" dirty="0"/>
              <a:t>And the threshold voltage determines the data value stored in that cell.</a:t>
            </a:r>
          </a:p>
          <a:p>
            <a:r>
              <a:rPr lang="en-US" dirty="0"/>
              <a:t>For example, for a cell that stores one bit of data, 0 can be assigned to higher voltage state, and 1 assigned to lower voltage state.</a:t>
            </a:r>
          </a:p>
          <a:p>
            <a:r>
              <a:rPr lang="en-US" dirty="0"/>
              <a:t>We can sense the data value by applying a read reference voltage to the cell that can distinguish between these two states.</a:t>
            </a:r>
          </a:p>
        </p:txBody>
      </p:sp>
      <p:sp>
        <p:nvSpPr>
          <p:cNvPr id="4" name="Slide Number Placeholder 3"/>
          <p:cNvSpPr>
            <a:spLocks noGrp="1"/>
          </p:cNvSpPr>
          <p:nvPr>
            <p:ph type="sldNum" sz="quarter" idx="10"/>
          </p:nvPr>
        </p:nvSpPr>
        <p:spPr/>
        <p:txBody>
          <a:bodyPr/>
          <a:lstStyle/>
          <a:p>
            <a:fld id="{69E4E1DA-7A05-40B0-8E70-FB6934D622FB}" type="slidenum">
              <a:rPr lang="en-US" smtClean="0"/>
              <a:t>5</a:t>
            </a:fld>
            <a:endParaRPr lang="en-US" dirty="0"/>
          </a:p>
        </p:txBody>
      </p:sp>
    </p:spTree>
    <p:extLst>
      <p:ext uri="{BB962C8B-B14F-4D97-AF65-F5344CB8AC3E}">
        <p14:creationId xmlns:p14="http://schemas.microsoft.com/office/powerpoint/2010/main" val="38943194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flash cell can hold the data for much longer than DRAM as it conceptually uses a layer of insulator to prevent the charge from leaking away.</a:t>
            </a:r>
          </a:p>
          <a:p>
            <a:r>
              <a:rPr lang="en-US" dirty="0"/>
              <a:t>However, this means that when we program or erase new data to the cell, we have to force the charge to run through this insulator, which causes wearout.</a:t>
            </a:r>
          </a:p>
          <a:p>
            <a:r>
              <a:rPr lang="en-US" dirty="0"/>
              <a:t>This wearout has two consequences. First, it speeds up retention loss. When the insulator is damaged, charge can be trapped within the insulator and form pathways for other charge to leak away from the flash cell, shifting a cell from higher voltage state to lower voltage state.</a:t>
            </a:r>
          </a:p>
          <a:p>
            <a:r>
              <a:rPr lang="en-US" dirty="0"/>
              <a:t>Secondly, it decreases program variation. Program variation is the initial voltage gap between states. So larger program variation helps distinguish between different states.</a:t>
            </a:r>
          </a:p>
          <a:p>
            <a:r>
              <a:rPr lang="en-US" dirty="0"/>
              <a:t>As more and more charge gets permanently trapped within the insulator, it increases the threshold voltage of the lower voltage state. This makes the difference between the higher and lower voltage states smaller.</a:t>
            </a:r>
          </a:p>
          <a:p>
            <a:r>
              <a:rPr lang="en-US" dirty="0"/>
              <a:t>Both effects make it harder to distinguish between different states, and increases the error rate in NAND flash memory.</a:t>
            </a:r>
          </a:p>
          <a:p>
            <a:r>
              <a:rPr lang="en-US" dirty="0"/>
              <a:t>At some point, the flash cell can no longer reliable hold the data. We call the duration before this point flash lifetime, which is typically counted in P/E cycles.</a:t>
            </a:r>
          </a:p>
          <a:p>
            <a:r>
              <a:rPr lang="en-US" dirty="0"/>
              <a:t>(next slide) There are two ways to potentially improve flash lifetime</a:t>
            </a:r>
          </a:p>
          <a:p>
            <a:endParaRPr lang="en-US" dirty="0"/>
          </a:p>
        </p:txBody>
      </p:sp>
      <p:sp>
        <p:nvSpPr>
          <p:cNvPr id="4" name="Slide Number Placeholder 3"/>
          <p:cNvSpPr>
            <a:spLocks noGrp="1"/>
          </p:cNvSpPr>
          <p:nvPr>
            <p:ph type="sldNum" sz="quarter" idx="10"/>
          </p:nvPr>
        </p:nvSpPr>
        <p:spPr/>
        <p:txBody>
          <a:bodyPr/>
          <a:lstStyle/>
          <a:p>
            <a:fld id="{69E4E1DA-7A05-40B0-8E70-FB6934D622FB}" type="slidenum">
              <a:rPr lang="en-US" smtClean="0"/>
              <a:t>6</a:t>
            </a:fld>
            <a:endParaRPr lang="en-US" dirty="0"/>
          </a:p>
        </p:txBody>
      </p:sp>
    </p:spTree>
    <p:extLst>
      <p:ext uri="{BB962C8B-B14F-4D97-AF65-F5344CB8AC3E}">
        <p14:creationId xmlns:p14="http://schemas.microsoft.com/office/powerpoint/2010/main" val="1301637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E4E1DA-7A05-40B0-8E70-FB6934D622FB}" type="slidenum">
              <a:rPr lang="en-US" smtClean="0"/>
              <a:t>7</a:t>
            </a:fld>
            <a:endParaRPr lang="en-US" dirty="0"/>
          </a:p>
        </p:txBody>
      </p:sp>
    </p:spTree>
    <p:extLst>
      <p:ext uri="{BB962C8B-B14F-4D97-AF65-F5344CB8AC3E}">
        <p14:creationId xmlns:p14="http://schemas.microsoft.com/office/powerpoint/2010/main" val="2151639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Flash cell partially recovers from damage during the dwell time, which is the idle time between P/E cycles.</a:t>
            </a:r>
          </a:p>
          <a:p>
            <a:r>
              <a:rPr lang="en-US" dirty="0"/>
              <a:t>When the dwell time is longer, the flash cell recovers more. This reduces retention loss in the flash cell, improving reliability.</a:t>
            </a:r>
          </a:p>
        </p:txBody>
      </p:sp>
      <p:sp>
        <p:nvSpPr>
          <p:cNvPr id="4" name="Slide Number Placeholder 3"/>
          <p:cNvSpPr>
            <a:spLocks noGrp="1"/>
          </p:cNvSpPr>
          <p:nvPr>
            <p:ph type="sldNum" sz="quarter" idx="10"/>
          </p:nvPr>
        </p:nvSpPr>
        <p:spPr/>
        <p:txBody>
          <a:bodyPr/>
          <a:lstStyle/>
          <a:p>
            <a:fld id="{69E4E1DA-7A05-40B0-8E70-FB6934D622FB}" type="slidenum">
              <a:rPr lang="en-US" smtClean="0"/>
              <a:t>8</a:t>
            </a:fld>
            <a:endParaRPr lang="en-US" dirty="0"/>
          </a:p>
        </p:txBody>
      </p:sp>
    </p:spTree>
    <p:extLst>
      <p:ext uri="{BB962C8B-B14F-4D97-AF65-F5344CB8AC3E}">
        <p14:creationId xmlns:p14="http://schemas.microsoft.com/office/powerpoint/2010/main" val="3002281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effect is the temperature effect, which changes electron mobility.</a:t>
            </a:r>
          </a:p>
          <a:p>
            <a:r>
              <a:rPr lang="en-US" dirty="0"/>
              <a:t>During program time, a high temperature allows more charge to be programmed or erased, increasing the program variation.</a:t>
            </a:r>
          </a:p>
          <a:p>
            <a:r>
              <a:rPr lang="en-US" dirty="0"/>
              <a:t>During retention time, a high temperature makes the charge stored in the flash cell to leak away faster.</a:t>
            </a:r>
          </a:p>
          <a:p>
            <a:r>
              <a:rPr lang="en-US" dirty="0"/>
              <a:t>So different temperatures affects reliability differently.</a:t>
            </a:r>
          </a:p>
        </p:txBody>
      </p:sp>
      <p:sp>
        <p:nvSpPr>
          <p:cNvPr id="4" name="Slide Number Placeholder 3"/>
          <p:cNvSpPr>
            <a:spLocks noGrp="1"/>
          </p:cNvSpPr>
          <p:nvPr>
            <p:ph type="sldNum" sz="quarter" idx="10"/>
          </p:nvPr>
        </p:nvSpPr>
        <p:spPr/>
        <p:txBody>
          <a:bodyPr/>
          <a:lstStyle/>
          <a:p>
            <a:fld id="{69E4E1DA-7A05-40B0-8E70-FB6934D622FB}" type="slidenum">
              <a:rPr lang="en-US" smtClean="0"/>
              <a:t>9</a:t>
            </a:fld>
            <a:endParaRPr lang="en-US" dirty="0"/>
          </a:p>
        </p:txBody>
      </p:sp>
    </p:spTree>
    <p:extLst>
      <p:ext uri="{BB962C8B-B14F-4D97-AF65-F5344CB8AC3E}">
        <p14:creationId xmlns:p14="http://schemas.microsoft.com/office/powerpoint/2010/main" val="321734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2630" y="770467"/>
            <a:ext cx="8086725" cy="3352800"/>
          </a:xfrm>
          <a:noFill/>
        </p:spPr>
        <p:txBody>
          <a:bodyPr anchor="b">
            <a:noAutofit/>
          </a:bodyPr>
          <a:lstStyle>
            <a:lvl1pPr algn="l">
              <a:lnSpc>
                <a:spcPct val="80000"/>
              </a:lnSpc>
              <a:defRPr sz="4500" spc="-68"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500638" y="4198409"/>
            <a:ext cx="6921151" cy="1645920"/>
          </a:xfrm>
        </p:spPr>
        <p:txBody>
          <a:bodyPr>
            <a:normAutofit/>
          </a:bodyPr>
          <a:lstStyle>
            <a:lvl1pPr marL="0" indent="0" algn="l">
              <a:buNone/>
              <a:defRPr sz="1575">
                <a:solidFill>
                  <a:schemeClr val="tx1">
                    <a:lumMod val="65000"/>
                    <a:lumOff val="35000"/>
                  </a:schemeClr>
                </a:solidFill>
                <a:latin typeface="+mj-lt"/>
              </a:defRPr>
            </a:lvl1pPr>
            <a:lvl2pPr marL="257175" indent="0" algn="ctr">
              <a:buNone/>
              <a:defRPr sz="1575"/>
            </a:lvl2pPr>
            <a:lvl3pPr marL="514350" indent="0" algn="ctr">
              <a:buNone/>
              <a:defRPr sz="1350"/>
            </a:lvl3pPr>
            <a:lvl4pPr marL="771525" indent="0" algn="ctr">
              <a:buNone/>
              <a:defRPr sz="1125"/>
            </a:lvl4pPr>
            <a:lvl5pPr marL="1028700" indent="0" algn="ctr">
              <a:buNone/>
              <a:defRPr sz="1125"/>
            </a:lvl5pPr>
            <a:lvl6pPr marL="1285875" indent="0" algn="ctr">
              <a:buNone/>
              <a:defRPr sz="1125"/>
            </a:lvl6pPr>
            <a:lvl7pPr marL="1543050" indent="0" algn="ctr">
              <a:buNone/>
              <a:defRPr sz="1125"/>
            </a:lvl7pPr>
            <a:lvl8pPr marL="1800225" indent="0" algn="ctr">
              <a:buNone/>
              <a:defRPr sz="1125"/>
            </a:lvl8pPr>
            <a:lvl9pPr marL="2057400" indent="0" algn="ctr">
              <a:buNone/>
              <a:defRPr sz="1125"/>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chemeClr val="tx1">
                    <a:lumMod val="75000"/>
                    <a:lumOff val="25000"/>
                  </a:schemeClr>
                </a:solidFill>
              </a:defRPr>
            </a:lvl1pPr>
          </a:lstStyle>
          <a:p>
            <a:r>
              <a:rPr lang="en-US" dirty="0"/>
              <a:t>Yixin Luo - Mitigating 3D NAND Errors</a:t>
            </a:r>
          </a:p>
        </p:txBody>
      </p:sp>
      <p:sp>
        <p:nvSpPr>
          <p:cNvPr id="8" name="Footer Placeholder 7"/>
          <p:cNvSpPr>
            <a:spLocks noGrp="1"/>
          </p:cNvSpPr>
          <p:nvPr>
            <p:ph type="ftr" sz="quarter" idx="11"/>
          </p:nvPr>
        </p:nvSpPr>
        <p:spPr/>
        <p:txBody>
          <a:bodyPr/>
          <a:lstStyle>
            <a:lvl1pPr>
              <a:defRPr>
                <a:solidFill>
                  <a:schemeClr val="tx1">
                    <a:lumMod val="75000"/>
                    <a:lumOff val="25000"/>
                  </a:schemeClr>
                </a:solidFill>
              </a:defRPr>
            </a:lvl1pPr>
          </a:lstStyle>
          <a:p>
            <a:endParaRPr lang="en-US" dirty="0"/>
          </a:p>
        </p:txBody>
      </p:sp>
      <p:sp>
        <p:nvSpPr>
          <p:cNvPr id="9" name="Slide Number Placeholder 8"/>
          <p:cNvSpPr>
            <a:spLocks noGrp="1"/>
          </p:cNvSpPr>
          <p:nvPr>
            <p:ph type="sldNum" sz="quarter" idx="12"/>
          </p:nvPr>
        </p:nvSpPr>
        <p:spPr/>
        <p:txBody>
          <a:bodyPr/>
          <a:lstStyle>
            <a:lvl1pPr>
              <a:defRPr sz="1600">
                <a:solidFill>
                  <a:schemeClr val="tx1"/>
                </a:solidFill>
              </a:defRPr>
            </a:lvl1pPr>
          </a:lstStyle>
          <a:p>
            <a:fld id="{656CEE93-C87C-43EF-85C8-C664598978DF}" type="slidenum">
              <a:rPr lang="en-US" smtClean="0"/>
              <a:pPr/>
              <a:t>‹#›</a:t>
            </a:fld>
            <a:endParaRPr lang="en-US" dirty="0"/>
          </a:p>
        </p:txBody>
      </p:sp>
    </p:spTree>
    <p:extLst>
      <p:ext uri="{BB962C8B-B14F-4D97-AF65-F5344CB8AC3E}">
        <p14:creationId xmlns:p14="http://schemas.microsoft.com/office/powerpoint/2010/main" val="62321208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Yixin Luo - Mitigating 3D NAND Errors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CEE93-C87C-43EF-85C8-C664598978DF}" type="slidenum">
              <a:rPr lang="en-US" smtClean="0"/>
              <a:t>‹#›</a:t>
            </a:fld>
            <a:endParaRPr lang="en-US" dirty="0"/>
          </a:p>
        </p:txBody>
      </p:sp>
    </p:spTree>
    <p:extLst>
      <p:ext uri="{BB962C8B-B14F-4D97-AF65-F5344CB8AC3E}">
        <p14:creationId xmlns:p14="http://schemas.microsoft.com/office/powerpoint/2010/main" val="22241650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84"/>
            <a:ext cx="5800725" cy="54006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Yixin Luo - Mitigating 3D NAND Errors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56CEE93-C87C-43EF-85C8-C664598978DF}" type="slidenum">
              <a:rPr lang="en-US" smtClean="0"/>
              <a:t>‹#›</a:t>
            </a:fld>
            <a:endParaRPr lang="en-US" dirty="0"/>
          </a:p>
        </p:txBody>
      </p:sp>
    </p:spTree>
    <p:extLst>
      <p:ext uri="{BB962C8B-B14F-4D97-AF65-F5344CB8AC3E}">
        <p14:creationId xmlns:p14="http://schemas.microsoft.com/office/powerpoint/2010/main" val="215079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itle Placeholder 1"/>
          <p:cNvSpPr>
            <a:spLocks noGrp="1"/>
          </p:cNvSpPr>
          <p:nvPr>
            <p:ph type="title"/>
          </p:nvPr>
        </p:nvSpPr>
        <p:spPr>
          <a:xfrm>
            <a:off x="0" y="0"/>
            <a:ext cx="9144000" cy="1085850"/>
          </a:xfrm>
          <a:prstGeom prst="rect">
            <a:avLst/>
          </a:prstGeom>
        </p:spPr>
        <p:txBody>
          <a:bodyPr vert="horz" lIns="91440" tIns="45720" rIns="91440" bIns="45720" rtlCol="0" anchor="ctr">
            <a:normAutofit/>
          </a:bodyPr>
          <a:lstStyle>
            <a:lvl1pPr marL="102870">
              <a:defRPr/>
            </a:lvl1pPr>
          </a:lstStyle>
          <a:p>
            <a:r>
              <a:rPr lang="en-US"/>
              <a:t>Click to edit Master title style</a:t>
            </a:r>
            <a:endParaRPr lang="en-US" dirty="0"/>
          </a:p>
        </p:txBody>
      </p:sp>
      <p:sp>
        <p:nvSpPr>
          <p:cNvPr id="13"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535">
                <a:solidFill>
                  <a:schemeClr val="tx1">
                    <a:alpha val="75000"/>
                  </a:schemeClr>
                </a:solidFill>
              </a:defRPr>
            </a:lvl1pPr>
          </a:lstStyle>
          <a:p>
            <a:r>
              <a:rPr lang="en-US" dirty="0"/>
              <a:t>Yixin Luo - Mitigating 3D NAND Errors</a:t>
            </a:r>
          </a:p>
        </p:txBody>
      </p:sp>
      <p:sp>
        <p:nvSpPr>
          <p:cNvPr id="14"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535" cap="all" baseline="0">
                <a:solidFill>
                  <a:schemeClr val="tx1">
                    <a:alpha val="75000"/>
                  </a:schemeClr>
                </a:solidFill>
              </a:defRPr>
            </a:lvl1pPr>
          </a:lstStyle>
          <a:p>
            <a:endParaRPr lang="en-US" dirty="0"/>
          </a:p>
        </p:txBody>
      </p:sp>
      <p:sp>
        <p:nvSpPr>
          <p:cNvPr id="24" name="Content Placeholder 22"/>
          <p:cNvSpPr>
            <a:spLocks noGrp="1"/>
          </p:cNvSpPr>
          <p:nvPr>
            <p:ph sz="quarter" idx="11"/>
          </p:nvPr>
        </p:nvSpPr>
        <p:spPr>
          <a:xfrm>
            <a:off x="123825" y="1241652"/>
            <a:ext cx="8897938" cy="5224462"/>
          </a:xfrm>
        </p:spPr>
        <p:txBody>
          <a:bodyPr/>
          <a:lstStyle>
            <a:lvl2pPr marL="403225" indent="-169863">
              <a:buFont typeface="Arial" panose="020B0604020202020204" pitchFamily="34" charset="0"/>
              <a:buChar char="•"/>
              <a:defRPr/>
            </a:lvl2pPr>
            <a:lvl3pPr marL="573088" indent="-169863">
              <a:buFont typeface="Arial" panose="020B0604020202020204" pitchFamily="34" charset="0"/>
              <a:buChar char="•"/>
              <a:defRPr/>
            </a:lvl3pPr>
            <a:lvl4pPr marL="744538" indent="-171450">
              <a:buFont typeface="Arial" panose="020B0604020202020204" pitchFamily="34" charset="0"/>
              <a:buChar char="•"/>
              <a:defRPr/>
            </a:lvl4pPr>
            <a:lvl5pPr marL="914400" indent="-169863">
              <a:buFont typeface="Arial" panose="020B0604020202020204" pitchFamily="34" charset="0"/>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p:cNvSpPr>
            <a:spLocks noGrp="1"/>
          </p:cNvSpPr>
          <p:nvPr>
            <p:ph type="sldNum" sz="quarter" idx="4"/>
          </p:nvPr>
        </p:nvSpPr>
        <p:spPr>
          <a:xfrm>
            <a:off x="8190738" y="6516033"/>
            <a:ext cx="953262" cy="341971"/>
          </a:xfrm>
          <a:prstGeom prst="rect">
            <a:avLst/>
          </a:prstGeom>
        </p:spPr>
        <p:txBody>
          <a:bodyPr vert="horz" lIns="91440" tIns="45720" rIns="91440" bIns="45720" rtlCol="0" anchor="b"/>
          <a:lstStyle>
            <a:lvl1pPr algn="r">
              <a:defRPr sz="1600" b="1">
                <a:ln>
                  <a:noFill/>
                </a:ln>
                <a:solidFill>
                  <a:schemeClr val="tx1"/>
                </a:solidFill>
                <a:latin typeface="+mj-lt"/>
              </a:defRPr>
            </a:lvl1pPr>
          </a:lstStyle>
          <a:p>
            <a:fld id="{656CEE93-C87C-43EF-85C8-C664598978DF}" type="slidenum">
              <a:rPr lang="en-US" smtClean="0"/>
              <a:pPr/>
              <a:t>‹#›</a:t>
            </a:fld>
            <a:endParaRPr lang="en-US" dirty="0"/>
          </a:p>
        </p:txBody>
      </p:sp>
    </p:spTree>
    <p:extLst>
      <p:ext uri="{BB962C8B-B14F-4D97-AF65-F5344CB8AC3E}">
        <p14:creationId xmlns:p14="http://schemas.microsoft.com/office/powerpoint/2010/main" val="2882484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a:solidFill>
            <a:schemeClr val="bg1"/>
          </a:solidFill>
        </p:spPr>
        <p:txBody>
          <a:bodyPr anchor="b">
            <a:normAutofit/>
          </a:bodyPr>
          <a:lstStyle>
            <a:lvl1pPr algn="l">
              <a:lnSpc>
                <a:spcPct val="80000"/>
              </a:lnSpc>
              <a:defRPr sz="4500" b="1"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1575" b="1">
                <a:solidFill>
                  <a:schemeClr val="tx1"/>
                </a:solidFill>
                <a:latin typeface="+mj-lt"/>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656CEE93-C87C-43EF-85C8-C664598978DF}" type="slidenum">
              <a:rPr lang="en-US" smtClean="0"/>
              <a:t>‹#›</a:t>
            </a:fld>
            <a:endParaRPr lang="en-US" dirty="0"/>
          </a:p>
        </p:txBody>
      </p:sp>
      <p:sp>
        <p:nvSpPr>
          <p:cNvPr id="7" name="Date Placeholder 3"/>
          <p:cNvSpPr>
            <a:spLocks noGrp="1"/>
          </p:cNvSpPr>
          <p:nvPr>
            <p:ph type="dt" sz="half" idx="10"/>
          </p:nvPr>
        </p:nvSpPr>
        <p:spPr>
          <a:xfrm>
            <a:off x="188798" y="6405592"/>
            <a:ext cx="3086100" cy="228600"/>
          </a:xfrm>
        </p:spPr>
        <p:txBody>
          <a:bodyPr/>
          <a:lstStyle/>
          <a:p>
            <a:r>
              <a:rPr lang="en-US" dirty="0"/>
              <a:t>Yixin Luo - Mitigating 3D NAND Errors</a:t>
            </a:r>
          </a:p>
        </p:txBody>
      </p:sp>
      <p:sp>
        <p:nvSpPr>
          <p:cNvPr id="8" name="Footer Placeholder 4"/>
          <p:cNvSpPr>
            <a:spLocks noGrp="1"/>
          </p:cNvSpPr>
          <p:nvPr>
            <p:ph type="ftr" sz="quarter" idx="11"/>
          </p:nvPr>
        </p:nvSpPr>
        <p:spPr>
          <a:xfrm>
            <a:off x="3274898" y="6405592"/>
            <a:ext cx="3266295" cy="228600"/>
          </a:xfrm>
        </p:spPr>
        <p:txBody>
          <a:bodyPr/>
          <a:lstStyle/>
          <a:p>
            <a:endParaRPr lang="en-US" dirty="0"/>
          </a:p>
        </p:txBody>
      </p:sp>
    </p:spTree>
    <p:extLst>
      <p:ext uri="{BB962C8B-B14F-4D97-AF65-F5344CB8AC3E}">
        <p14:creationId xmlns:p14="http://schemas.microsoft.com/office/powerpoint/2010/main" val="219010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88799" y="1208320"/>
            <a:ext cx="4271962" cy="5053693"/>
          </a:xfrm>
        </p:spPr>
        <p:txBody>
          <a:bodyPr/>
          <a:lstStyle>
            <a:lvl1pPr>
              <a:defRPr sz="1238">
                <a:solidFill>
                  <a:schemeClr val="tx1"/>
                </a:solidFill>
              </a:defRPr>
            </a:lvl1pPr>
            <a:lvl2pPr>
              <a:defRPr sz="1069">
                <a:solidFill>
                  <a:schemeClr val="tx1"/>
                </a:solidFill>
              </a:defRPr>
            </a:lvl2pPr>
            <a:lvl3pPr>
              <a:defRPr sz="956">
                <a:solidFill>
                  <a:schemeClr val="tx1"/>
                </a:solidFill>
              </a:defRPr>
            </a:lvl3pPr>
            <a:lvl4pPr>
              <a:defRPr sz="844">
                <a:solidFill>
                  <a:schemeClr val="tx1"/>
                </a:solidFill>
              </a:defRPr>
            </a:lvl4pPr>
            <a:lvl5pPr>
              <a:defRPr sz="788">
                <a:solidFill>
                  <a:schemeClr val="tx1"/>
                </a:solidFill>
              </a:defRPr>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1604" y="1208320"/>
            <a:ext cx="4271962" cy="5053693"/>
          </a:xfrm>
        </p:spPr>
        <p:txBody>
          <a:bodyPr/>
          <a:lstStyle>
            <a:lvl1pPr>
              <a:defRPr sz="1238">
                <a:solidFill>
                  <a:schemeClr val="tx1"/>
                </a:solidFill>
              </a:defRPr>
            </a:lvl1pPr>
            <a:lvl2pPr>
              <a:defRPr sz="1069">
                <a:solidFill>
                  <a:schemeClr val="tx1"/>
                </a:solidFill>
              </a:defRPr>
            </a:lvl2pPr>
            <a:lvl3pPr>
              <a:defRPr sz="956">
                <a:solidFill>
                  <a:schemeClr val="tx1"/>
                </a:solidFill>
              </a:defRPr>
            </a:lvl3pPr>
            <a:lvl4pPr>
              <a:defRPr sz="844">
                <a:solidFill>
                  <a:schemeClr val="tx1"/>
                </a:solidFill>
              </a:defRPr>
            </a:lvl4pPr>
            <a:lvl5pPr>
              <a:defRPr sz="788">
                <a:solidFill>
                  <a:schemeClr val="tx1"/>
                </a:solidFill>
              </a:defRPr>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56CEE93-C87C-43EF-85C8-C664598978DF}" type="slidenum">
              <a:rPr lang="en-US" smtClean="0"/>
              <a:t>‹#›</a:t>
            </a:fld>
            <a:endParaRPr lang="en-US" dirty="0"/>
          </a:p>
        </p:txBody>
      </p:sp>
      <p:sp>
        <p:nvSpPr>
          <p:cNvPr id="8" name="Date Placeholder 3"/>
          <p:cNvSpPr>
            <a:spLocks noGrp="1"/>
          </p:cNvSpPr>
          <p:nvPr>
            <p:ph type="dt" sz="half" idx="10"/>
          </p:nvPr>
        </p:nvSpPr>
        <p:spPr>
          <a:xfrm>
            <a:off x="188798" y="6405592"/>
            <a:ext cx="3086100" cy="228600"/>
          </a:xfrm>
        </p:spPr>
        <p:txBody>
          <a:bodyPr/>
          <a:lstStyle/>
          <a:p>
            <a:r>
              <a:rPr lang="en-US" dirty="0"/>
              <a:t>Yixin Luo - Mitigating 3D NAND Errors</a:t>
            </a:r>
          </a:p>
        </p:txBody>
      </p:sp>
      <p:sp>
        <p:nvSpPr>
          <p:cNvPr id="9" name="Footer Placeholder 4"/>
          <p:cNvSpPr>
            <a:spLocks noGrp="1"/>
          </p:cNvSpPr>
          <p:nvPr>
            <p:ph type="ftr" sz="quarter" idx="11"/>
          </p:nvPr>
        </p:nvSpPr>
        <p:spPr>
          <a:xfrm>
            <a:off x="3274898" y="6405592"/>
            <a:ext cx="3266295" cy="228600"/>
          </a:xfrm>
        </p:spPr>
        <p:txBody>
          <a:bodyPr/>
          <a:lstStyle/>
          <a:p>
            <a:endParaRPr lang="en-US" dirty="0"/>
          </a:p>
        </p:txBody>
      </p:sp>
    </p:spTree>
    <p:extLst>
      <p:ext uri="{BB962C8B-B14F-4D97-AF65-F5344CB8AC3E}">
        <p14:creationId xmlns:p14="http://schemas.microsoft.com/office/powerpoint/2010/main" val="4198791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hasCustomPrompt="1"/>
          </p:nvPr>
        </p:nvSpPr>
        <p:spPr>
          <a:xfrm>
            <a:off x="188799" y="1197209"/>
            <a:ext cx="4271962" cy="723400"/>
          </a:xfrm>
        </p:spPr>
        <p:txBody>
          <a:bodyPr anchor="ctr">
            <a:normAutofit/>
          </a:bodyPr>
          <a:lstStyle>
            <a:lvl1pPr marL="0" indent="0">
              <a:spcBef>
                <a:spcPts val="0"/>
              </a:spcBef>
              <a:buNone/>
              <a:defRPr sz="1800" b="1" cap="none" baseline="0">
                <a:solidFill>
                  <a:schemeClr val="tx1">
                    <a:lumMod val="75000"/>
                    <a:lumOff val="25000"/>
                  </a:schemeClr>
                </a:solidFill>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4" name="Content Placeholder 3"/>
          <p:cNvSpPr>
            <a:spLocks noGrp="1"/>
          </p:cNvSpPr>
          <p:nvPr>
            <p:ph sz="half" idx="2"/>
          </p:nvPr>
        </p:nvSpPr>
        <p:spPr>
          <a:xfrm>
            <a:off x="188799" y="2029972"/>
            <a:ext cx="4271962" cy="4231057"/>
          </a:xfrm>
        </p:spPr>
        <p:txBody>
          <a:bodyPr>
            <a:normAutofit/>
          </a:bodyPr>
          <a:lstStyle>
            <a:lvl1pPr>
              <a:defRPr sz="1800"/>
            </a:lvl1pPr>
            <a:lvl2pPr>
              <a:defRPr sz="1500"/>
            </a:lvl2pPr>
            <a:lvl3pPr>
              <a:defRPr sz="1500"/>
            </a:lvl3pPr>
            <a:lvl4pPr>
              <a:defRPr sz="1200"/>
            </a:lvl4pPr>
            <a:lvl5pPr>
              <a:defRPr sz="1200"/>
            </a:lvl5pPr>
            <a:lvl6pPr>
              <a:defRPr sz="788"/>
            </a:lvl6pPr>
            <a:lvl7pPr>
              <a:defRPr sz="788"/>
            </a:lvl7pPr>
            <a:lvl8pPr>
              <a:defRPr sz="788"/>
            </a:lvl8pPr>
            <a:lvl9pPr>
              <a:defRPr sz="788"/>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hasCustomPrompt="1"/>
          </p:nvPr>
        </p:nvSpPr>
        <p:spPr>
          <a:xfrm>
            <a:off x="4651604" y="1194345"/>
            <a:ext cx="4271962" cy="722376"/>
          </a:xfrm>
        </p:spPr>
        <p:txBody>
          <a:bodyPr anchor="ctr">
            <a:normAutofit/>
          </a:bodyPr>
          <a:lstStyle>
            <a:lvl1pPr marL="0" indent="0">
              <a:spcBef>
                <a:spcPts val="0"/>
              </a:spcBef>
              <a:buNone/>
              <a:defRPr sz="1800" b="1" cap="none" baseline="0">
                <a:solidFill>
                  <a:schemeClr val="tx1">
                    <a:lumMod val="75000"/>
                    <a:lumOff val="25000"/>
                  </a:schemeClr>
                </a:solidFill>
                <a:latin typeface="+mj-lt"/>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a:t>Edit Master Text Styles</a:t>
            </a:r>
          </a:p>
        </p:txBody>
      </p:sp>
      <p:sp>
        <p:nvSpPr>
          <p:cNvPr id="6" name="Content Placeholder 5"/>
          <p:cNvSpPr>
            <a:spLocks noGrp="1"/>
          </p:cNvSpPr>
          <p:nvPr>
            <p:ph sz="quarter" idx="4"/>
          </p:nvPr>
        </p:nvSpPr>
        <p:spPr>
          <a:xfrm>
            <a:off x="4651604" y="2025224"/>
            <a:ext cx="4271962" cy="4235809"/>
          </a:xfrm>
        </p:spPr>
        <p:txBody>
          <a:bodyPr>
            <a:normAutofit/>
          </a:bodyPr>
          <a:lstStyle>
            <a:lvl1pPr>
              <a:defRPr sz="1800"/>
            </a:lvl1pPr>
            <a:lvl2pPr>
              <a:defRPr sz="1500"/>
            </a:lvl2pPr>
            <a:lvl3pPr>
              <a:defRPr sz="1500"/>
            </a:lvl3pPr>
            <a:lvl4pPr>
              <a:defRPr sz="1200"/>
            </a:lvl4pPr>
            <a:lvl5pPr>
              <a:defRPr sz="1200"/>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656CEE93-C87C-43EF-85C8-C664598978DF}" type="slidenum">
              <a:rPr lang="en-US" smtClean="0"/>
              <a:t>‹#›</a:t>
            </a:fld>
            <a:endParaRPr lang="en-US" dirty="0"/>
          </a:p>
        </p:txBody>
      </p:sp>
      <p:sp>
        <p:nvSpPr>
          <p:cNvPr id="11" name="Date Placeholder 3"/>
          <p:cNvSpPr>
            <a:spLocks noGrp="1"/>
          </p:cNvSpPr>
          <p:nvPr>
            <p:ph type="dt" sz="half" idx="10"/>
          </p:nvPr>
        </p:nvSpPr>
        <p:spPr>
          <a:xfrm>
            <a:off x="188798" y="6405592"/>
            <a:ext cx="3086100" cy="228600"/>
          </a:xfrm>
        </p:spPr>
        <p:txBody>
          <a:bodyPr/>
          <a:lstStyle/>
          <a:p>
            <a:r>
              <a:rPr lang="en-US" dirty="0"/>
              <a:t>Yixin Luo - Mitigating 3D NAND Errors</a:t>
            </a:r>
          </a:p>
        </p:txBody>
      </p:sp>
      <p:sp>
        <p:nvSpPr>
          <p:cNvPr id="12" name="Footer Placeholder 4"/>
          <p:cNvSpPr>
            <a:spLocks noGrp="1"/>
          </p:cNvSpPr>
          <p:nvPr>
            <p:ph type="ftr" sz="quarter" idx="11"/>
          </p:nvPr>
        </p:nvSpPr>
        <p:spPr>
          <a:xfrm>
            <a:off x="3274898" y="6405592"/>
            <a:ext cx="3266295" cy="228600"/>
          </a:xfrm>
        </p:spPr>
        <p:txBody>
          <a:bodyPr/>
          <a:lstStyle/>
          <a:p>
            <a:endParaRPr lang="en-US" dirty="0"/>
          </a:p>
        </p:txBody>
      </p:sp>
    </p:spTree>
    <p:extLst>
      <p:ext uri="{BB962C8B-B14F-4D97-AF65-F5344CB8AC3E}">
        <p14:creationId xmlns:p14="http://schemas.microsoft.com/office/powerpoint/2010/main" val="3444203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r>
              <a:rPr lang="en-US" dirty="0"/>
              <a:t>Yixin Luo - Mitigating 3D NAND Errors</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56CEE93-C87C-43EF-85C8-C664598978DF}" type="slidenum">
              <a:rPr lang="en-US" smtClean="0"/>
              <a:t>‹#›</a:t>
            </a:fld>
            <a:endParaRPr lang="en-US" dirty="0"/>
          </a:p>
        </p:txBody>
      </p:sp>
    </p:spTree>
    <p:extLst>
      <p:ext uri="{BB962C8B-B14F-4D97-AF65-F5344CB8AC3E}">
        <p14:creationId xmlns:p14="http://schemas.microsoft.com/office/powerpoint/2010/main" val="3762126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Yixin Luo - Mitigating 3D NAND Errors</a:t>
            </a:r>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56CEE93-C87C-43EF-85C8-C664598978DF}" type="slidenum">
              <a:rPr lang="en-US" smtClean="0"/>
              <a:t>‹#›</a:t>
            </a:fld>
            <a:endParaRPr lang="en-US" dirty="0"/>
          </a:p>
        </p:txBody>
      </p:sp>
    </p:spTree>
    <p:extLst>
      <p:ext uri="{BB962C8B-B14F-4D97-AF65-F5344CB8AC3E}">
        <p14:creationId xmlns:p14="http://schemas.microsoft.com/office/powerpoint/2010/main" val="3289781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2025">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1238"/>
            </a:lvl1pPr>
            <a:lvl2pPr>
              <a:defRPr sz="1069"/>
            </a:lvl2pPr>
            <a:lvl3pPr>
              <a:defRPr sz="956"/>
            </a:lvl3pPr>
            <a:lvl4pPr>
              <a:defRPr sz="844"/>
            </a:lvl4pPr>
            <a:lvl5pPr>
              <a:defRPr sz="788"/>
            </a:lvl5pPr>
            <a:lvl6pPr>
              <a:defRPr sz="788"/>
            </a:lvl6pPr>
            <a:lvl7pPr>
              <a:defRPr sz="788"/>
            </a:lvl7pPr>
            <a:lvl8pPr>
              <a:defRPr sz="788"/>
            </a:lvl8pPr>
            <a:lvl9pPr>
              <a:defRPr sz="78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514350" rtl="0" eaLnBrk="1" fontAlgn="auto" latinLnBrk="0" hangingPunct="1">
              <a:lnSpc>
                <a:spcPct val="100000"/>
              </a:lnSpc>
              <a:spcBef>
                <a:spcPts val="675"/>
              </a:spcBef>
              <a:spcAft>
                <a:spcPts val="0"/>
              </a:spcAft>
              <a:buClrTx/>
              <a:buSzTx/>
              <a:buFontTx/>
              <a:buNone/>
              <a:tabLst/>
              <a:defRPr sz="844">
                <a:solidFill>
                  <a:srgbClr val="404040"/>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marL="0" marR="0" lvl="0" indent="0" algn="l" defTabSz="514350" rtl="0" eaLnBrk="1" fontAlgn="auto" latinLnBrk="0" hangingPunct="1">
              <a:lnSpc>
                <a:spcPct val="100000"/>
              </a:lnSpc>
              <a:spcBef>
                <a:spcPts val="788"/>
              </a:spcBef>
              <a:spcAft>
                <a:spcPts val="0"/>
              </a:spcAft>
              <a:buClrTx/>
              <a:buSzTx/>
              <a:buFontTx/>
              <a:buNone/>
              <a:tabLst/>
              <a:defRPr/>
            </a:pPr>
            <a:r>
              <a:rPr lang="en-US"/>
              <a:t>Edit Master text styles</a:t>
            </a:r>
          </a:p>
        </p:txBody>
      </p:sp>
      <p:sp>
        <p:nvSpPr>
          <p:cNvPr id="5" name="Date Placeholder 4"/>
          <p:cNvSpPr>
            <a:spLocks noGrp="1"/>
          </p:cNvSpPr>
          <p:nvPr>
            <p:ph type="dt" sz="half" idx="10"/>
          </p:nvPr>
        </p:nvSpPr>
        <p:spPr/>
        <p:txBody>
          <a:bodyPr/>
          <a:lstStyle/>
          <a:p>
            <a:r>
              <a:rPr lang="en-US" dirty="0"/>
              <a:t>Yixin Luo - Mitigating 3D NAND Errors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56CEE93-C87C-43EF-85C8-C664598978DF}" type="slidenum">
              <a:rPr lang="en-US" smtClean="0"/>
              <a:t>‹#›</a:t>
            </a:fld>
            <a:endParaRPr lang="en-US" dirty="0"/>
          </a:p>
        </p:txBody>
      </p:sp>
    </p:spTree>
    <p:extLst>
      <p:ext uri="{BB962C8B-B14F-4D97-AF65-F5344CB8AC3E}">
        <p14:creationId xmlns:p14="http://schemas.microsoft.com/office/powerpoint/2010/main" val="355474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76"/>
            <a:ext cx="8085582" cy="613283"/>
          </a:xfrm>
        </p:spPr>
        <p:txBody>
          <a:bodyPr anchor="b">
            <a:normAutofit/>
          </a:bodyPr>
          <a:lstStyle>
            <a:lvl1pPr>
              <a:lnSpc>
                <a:spcPct val="85000"/>
              </a:lnSpc>
              <a:defRPr sz="1575"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450"/>
              </a:spcBef>
              <a:buNone/>
              <a:defRPr sz="1800">
                <a:solidFill>
                  <a:srgbClr val="4D4D4D"/>
                </a:solidFill>
              </a:defRPr>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a:t>Click icon to add picture</a:t>
            </a:r>
          </a:p>
        </p:txBody>
      </p:sp>
      <p:sp>
        <p:nvSpPr>
          <p:cNvPr id="4" name="Text Placeholder 3"/>
          <p:cNvSpPr>
            <a:spLocks noGrp="1"/>
          </p:cNvSpPr>
          <p:nvPr>
            <p:ph type="body" sz="half" idx="2"/>
          </p:nvPr>
        </p:nvSpPr>
        <p:spPr>
          <a:xfrm>
            <a:off x="507492" y="6031951"/>
            <a:ext cx="6922008" cy="411184"/>
          </a:xfrm>
        </p:spPr>
        <p:txBody>
          <a:bodyPr>
            <a:normAutofit/>
          </a:bodyPr>
          <a:lstStyle>
            <a:lvl1pPr marL="0" indent="0">
              <a:lnSpc>
                <a:spcPct val="90000"/>
              </a:lnSpc>
              <a:spcBef>
                <a:spcPts val="675"/>
              </a:spcBef>
              <a:buNone/>
              <a:defRPr sz="788">
                <a:solidFill>
                  <a:srgbClr val="262626"/>
                </a:solidFil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r>
              <a:rPr lang="en-US" dirty="0"/>
              <a:t>Yixin Luo - Mitigating 3D NAND Errors</a:t>
            </a:r>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56CEE93-C87C-43EF-85C8-C664598978DF}" type="slidenum">
              <a:rPr lang="en-US" smtClean="0"/>
              <a:t>‹#›</a:t>
            </a:fld>
            <a:endParaRPr lang="en-US" dirty="0"/>
          </a:p>
        </p:txBody>
      </p:sp>
    </p:spTree>
    <p:extLst>
      <p:ext uri="{BB962C8B-B14F-4D97-AF65-F5344CB8AC3E}">
        <p14:creationId xmlns:p14="http://schemas.microsoft.com/office/powerpoint/2010/main" val="1633618689"/>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85850"/>
          </a:xfrm>
          <a:prstGeom prst="rect">
            <a:avLst/>
          </a:prstGeom>
          <a:no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4037" y="1250443"/>
            <a:ext cx="8897503" cy="52238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4033" y="6544372"/>
            <a:ext cx="1820636" cy="228600"/>
          </a:xfrm>
          <a:prstGeom prst="rect">
            <a:avLst/>
          </a:prstGeom>
        </p:spPr>
        <p:txBody>
          <a:bodyPr vert="horz" lIns="91440" tIns="45720" rIns="91440" bIns="45720" rtlCol="0" anchor="ctr"/>
          <a:lstStyle>
            <a:lvl1pPr algn="l">
              <a:defRPr sz="535">
                <a:solidFill>
                  <a:schemeClr val="tx1">
                    <a:alpha val="75000"/>
                  </a:schemeClr>
                </a:solidFill>
              </a:defRPr>
            </a:lvl1pPr>
          </a:lstStyle>
          <a:p>
            <a:r>
              <a:rPr lang="en-US" dirty="0"/>
              <a:t>Yixin Luo - Mitigating 3D NAND Errors</a:t>
            </a:r>
          </a:p>
        </p:txBody>
      </p:sp>
      <p:sp>
        <p:nvSpPr>
          <p:cNvPr id="5" name="Footer Placeholder 4"/>
          <p:cNvSpPr>
            <a:spLocks noGrp="1"/>
          </p:cNvSpPr>
          <p:nvPr>
            <p:ph type="ftr" sz="quarter" idx="3"/>
          </p:nvPr>
        </p:nvSpPr>
        <p:spPr>
          <a:xfrm>
            <a:off x="2548826" y="6544372"/>
            <a:ext cx="3771900" cy="228600"/>
          </a:xfrm>
          <a:prstGeom prst="rect">
            <a:avLst/>
          </a:prstGeom>
        </p:spPr>
        <p:txBody>
          <a:bodyPr vert="horz" lIns="91440" tIns="45720" rIns="91440" bIns="45720" rtlCol="0" anchor="ctr"/>
          <a:lstStyle>
            <a:lvl1pPr algn="l">
              <a:defRPr sz="535" cap="all" baseline="0">
                <a:solidFill>
                  <a:schemeClr val="tx1">
                    <a:alpha val="75000"/>
                  </a:schemeClr>
                </a:solidFill>
              </a:defRPr>
            </a:lvl1pPr>
          </a:lstStyle>
          <a:p>
            <a:endParaRPr lang="en-US" dirty="0"/>
          </a:p>
        </p:txBody>
      </p:sp>
      <p:sp>
        <p:nvSpPr>
          <p:cNvPr id="6" name="Slide Number Placeholder 5"/>
          <p:cNvSpPr>
            <a:spLocks noGrp="1"/>
          </p:cNvSpPr>
          <p:nvPr>
            <p:ph type="sldNum" sz="quarter" idx="4"/>
          </p:nvPr>
        </p:nvSpPr>
        <p:spPr>
          <a:xfrm>
            <a:off x="8189793" y="6516624"/>
            <a:ext cx="954209" cy="341376"/>
          </a:xfrm>
          <a:prstGeom prst="rect">
            <a:avLst/>
          </a:prstGeom>
        </p:spPr>
        <p:txBody>
          <a:bodyPr vert="horz" lIns="91440" tIns="45720" rIns="91440" bIns="45720" rtlCol="0" anchor="b"/>
          <a:lstStyle>
            <a:lvl1pPr algn="r">
              <a:defRPr sz="1600" b="1">
                <a:ln>
                  <a:noFill/>
                </a:ln>
                <a:solidFill>
                  <a:schemeClr val="tx1"/>
                </a:solidFill>
                <a:latin typeface="+mj-lt"/>
              </a:defRPr>
            </a:lvl1pPr>
          </a:lstStyle>
          <a:p>
            <a:fld id="{656CEE93-C87C-43EF-85C8-C664598978DF}" type="slidenum">
              <a:rPr lang="en-US" smtClean="0"/>
              <a:pPr/>
              <a:t>‹#›</a:t>
            </a:fld>
            <a:endParaRPr lang="en-US" dirty="0"/>
          </a:p>
        </p:txBody>
      </p:sp>
    </p:spTree>
    <p:extLst>
      <p:ext uri="{BB962C8B-B14F-4D97-AF65-F5344CB8AC3E}">
        <p14:creationId xmlns:p14="http://schemas.microsoft.com/office/powerpoint/2010/main" val="18521795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marL="129779" indent="0" algn="ctr" defTabSz="514350" rtl="0" eaLnBrk="1" latinLnBrk="0" hangingPunct="1">
        <a:lnSpc>
          <a:spcPct val="90000"/>
        </a:lnSpc>
        <a:spcBef>
          <a:spcPct val="0"/>
        </a:spcBef>
        <a:buNone/>
        <a:defRPr sz="3600" b="0" kern="1200" spc="-68" baseline="0">
          <a:solidFill>
            <a:schemeClr val="accent1"/>
          </a:solidFill>
          <a:latin typeface="+mj-lt"/>
          <a:ea typeface="+mj-ea"/>
          <a:cs typeface="+mj-cs"/>
        </a:defRPr>
      </a:lvl1pPr>
    </p:titleStyle>
    <p:bodyStyle>
      <a:lvl1pPr marL="169863" indent="-169863" algn="l" defTabSz="514350" rtl="0" eaLnBrk="1" latinLnBrk="0" hangingPunct="1">
        <a:lnSpc>
          <a:spcPct val="85000"/>
        </a:lnSpc>
        <a:spcBef>
          <a:spcPts val="731"/>
        </a:spcBef>
        <a:buFont typeface="Arial" panose="020B0604020202020204" pitchFamily="34" charset="0"/>
        <a:buChar char="•"/>
        <a:defRPr sz="2400" b="0" kern="1200">
          <a:solidFill>
            <a:schemeClr val="tx1"/>
          </a:solidFill>
          <a:latin typeface="+mn-lt"/>
          <a:ea typeface="+mn-ea"/>
          <a:cs typeface="+mn-cs"/>
        </a:defRPr>
      </a:lvl1pPr>
      <a:lvl2pPr marL="403225" indent="-169863" algn="l" defTabSz="514350" rtl="0" eaLnBrk="1" latinLnBrk="0" hangingPunct="1">
        <a:lnSpc>
          <a:spcPct val="85000"/>
        </a:lnSpc>
        <a:spcBef>
          <a:spcPts val="338"/>
        </a:spcBef>
        <a:buFont typeface="Arial" panose="020B0604020202020204" pitchFamily="34" charset="0"/>
        <a:buChar char="•"/>
        <a:defRPr sz="2400" b="0" kern="1200">
          <a:solidFill>
            <a:schemeClr val="tx1"/>
          </a:solidFill>
          <a:latin typeface="+mn-lt"/>
          <a:ea typeface="+mn-ea"/>
          <a:cs typeface="+mn-cs"/>
        </a:defRPr>
      </a:lvl2pPr>
      <a:lvl3pPr marL="573088" indent="-169863" algn="l" defTabSz="514350" rtl="0" eaLnBrk="1" latinLnBrk="0" hangingPunct="1">
        <a:lnSpc>
          <a:spcPct val="85000"/>
        </a:lnSpc>
        <a:spcBef>
          <a:spcPts val="338"/>
        </a:spcBef>
        <a:buFont typeface="Arial" panose="020B0604020202020204" pitchFamily="34" charset="0"/>
        <a:buChar char="•"/>
        <a:defRPr sz="2000" b="0" i="1" kern="1200">
          <a:solidFill>
            <a:schemeClr val="tx1"/>
          </a:solidFill>
          <a:latin typeface="+mn-lt"/>
          <a:ea typeface="+mn-ea"/>
          <a:cs typeface="+mn-cs"/>
        </a:defRPr>
      </a:lvl3pPr>
      <a:lvl4pPr marL="744538" indent="-171450" algn="l" defTabSz="514350" rtl="0" eaLnBrk="1" latinLnBrk="0" hangingPunct="1">
        <a:lnSpc>
          <a:spcPct val="85000"/>
        </a:lnSpc>
        <a:spcBef>
          <a:spcPts val="338"/>
        </a:spcBef>
        <a:buFont typeface="Arial" panose="020B0604020202020204" pitchFamily="34" charset="0"/>
        <a:buChar char="•"/>
        <a:defRPr sz="2000" b="0" kern="1200">
          <a:solidFill>
            <a:schemeClr val="tx1"/>
          </a:solidFill>
          <a:latin typeface="+mn-lt"/>
          <a:ea typeface="+mn-ea"/>
          <a:cs typeface="+mn-cs"/>
        </a:defRPr>
      </a:lvl4pPr>
      <a:lvl5pPr marL="914400" indent="-169863" algn="l" defTabSz="514350" rtl="0" eaLnBrk="1" latinLnBrk="0" hangingPunct="1">
        <a:lnSpc>
          <a:spcPct val="85000"/>
        </a:lnSpc>
        <a:spcBef>
          <a:spcPts val="338"/>
        </a:spcBef>
        <a:buFont typeface="Arial" panose="020B0604020202020204" pitchFamily="34" charset="0"/>
        <a:buChar char="•"/>
        <a:defRPr sz="2000" b="0" kern="1200">
          <a:solidFill>
            <a:schemeClr val="tx1"/>
          </a:solidFill>
          <a:latin typeface="+mn-lt"/>
          <a:ea typeface="+mn-ea"/>
          <a:cs typeface="+mn-cs"/>
        </a:defRPr>
      </a:lvl5pPr>
      <a:lvl6pPr marL="675000" indent="-128588" algn="l" defTabSz="514350" rtl="0" eaLnBrk="1" latinLnBrk="0" hangingPunct="1">
        <a:lnSpc>
          <a:spcPct val="85000"/>
        </a:lnSpc>
        <a:spcBef>
          <a:spcPts val="338"/>
        </a:spcBef>
        <a:buFont typeface="Arial" pitchFamily="34" charset="0"/>
        <a:buChar char=" "/>
        <a:defRPr sz="1013" kern="1200">
          <a:solidFill>
            <a:schemeClr val="tx1">
              <a:lumMod val="85000"/>
              <a:lumOff val="15000"/>
            </a:schemeClr>
          </a:solidFill>
          <a:latin typeface="+mn-lt"/>
          <a:ea typeface="+mn-ea"/>
          <a:cs typeface="+mn-cs"/>
        </a:defRPr>
      </a:lvl6pPr>
      <a:lvl7pPr marL="787500" indent="-128588" algn="l" defTabSz="514350" rtl="0" eaLnBrk="1" latinLnBrk="0" hangingPunct="1">
        <a:lnSpc>
          <a:spcPct val="85000"/>
        </a:lnSpc>
        <a:spcBef>
          <a:spcPts val="338"/>
        </a:spcBef>
        <a:buFont typeface="Arial" pitchFamily="34" charset="0"/>
        <a:buChar char=" "/>
        <a:defRPr sz="1013" kern="1200">
          <a:solidFill>
            <a:schemeClr val="tx1">
              <a:lumMod val="85000"/>
              <a:lumOff val="15000"/>
            </a:schemeClr>
          </a:solidFill>
          <a:latin typeface="+mn-lt"/>
          <a:ea typeface="+mn-ea"/>
          <a:cs typeface="+mn-cs"/>
        </a:defRPr>
      </a:lvl7pPr>
      <a:lvl8pPr marL="900000" indent="-128588" algn="l" defTabSz="514350" rtl="0" eaLnBrk="1" latinLnBrk="0" hangingPunct="1">
        <a:lnSpc>
          <a:spcPct val="85000"/>
        </a:lnSpc>
        <a:spcBef>
          <a:spcPts val="338"/>
        </a:spcBef>
        <a:buFont typeface="Arial" pitchFamily="34" charset="0"/>
        <a:buChar char=" "/>
        <a:defRPr sz="1013" kern="1200">
          <a:solidFill>
            <a:schemeClr val="tx1">
              <a:lumMod val="85000"/>
              <a:lumOff val="15000"/>
            </a:schemeClr>
          </a:solidFill>
          <a:latin typeface="+mn-lt"/>
          <a:ea typeface="+mn-ea"/>
          <a:cs typeface="+mn-cs"/>
        </a:defRPr>
      </a:lvl8pPr>
      <a:lvl9pPr marL="1012500" indent="-128588" algn="l" defTabSz="514350" rtl="0" eaLnBrk="1" latinLnBrk="0" hangingPunct="1">
        <a:lnSpc>
          <a:spcPct val="85000"/>
        </a:lnSpc>
        <a:spcBef>
          <a:spcPts val="338"/>
        </a:spcBef>
        <a:buFont typeface="Arial" pitchFamily="34" charset="0"/>
        <a:buChar char=" "/>
        <a:defRPr sz="1013" kern="1200">
          <a:solidFill>
            <a:schemeClr val="tx1">
              <a:lumMod val="85000"/>
              <a:lumOff val="15000"/>
            </a:schemeClr>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16.tmp"/><Relationship Id="rId4" Type="http://schemas.openxmlformats.org/officeDocument/2006/relationships/image" Target="../media/image13.sv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17.tmp"/><Relationship Id="rId4" Type="http://schemas.openxmlformats.org/officeDocument/2006/relationships/image" Target="../media/image13.sv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18.tmp"/><Relationship Id="rId4" Type="http://schemas.openxmlformats.org/officeDocument/2006/relationships/image" Target="../media/image13.sv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3.sv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FE1449A-021B-4DDA-93D8-BE8490C5C507}"/>
              </a:ext>
            </a:extLst>
          </p:cNvPr>
          <p:cNvSpPr txBox="1">
            <a:spLocks/>
          </p:cNvSpPr>
          <p:nvPr/>
        </p:nvSpPr>
        <p:spPr>
          <a:xfrm>
            <a:off x="0" y="-97736"/>
            <a:ext cx="9144000" cy="3158292"/>
          </a:xfrm>
          <a:prstGeom prst="rect">
            <a:avLst/>
          </a:prstGeom>
          <a:solidFill>
            <a:schemeClr val="accent6">
              <a:lumMod val="7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950" b="1" dirty="0">
              <a:solidFill>
                <a:srgbClr val="70AD47"/>
              </a:solidFill>
            </a:endParaRPr>
          </a:p>
        </p:txBody>
      </p:sp>
      <p:sp>
        <p:nvSpPr>
          <p:cNvPr id="2" name="Title 1">
            <a:extLst>
              <a:ext uri="{FF2B5EF4-FFF2-40B4-BE49-F238E27FC236}">
                <a16:creationId xmlns:a16="http://schemas.microsoft.com/office/drawing/2014/main" id="{747A3292-70A5-4D27-B7B2-321A43A49A3E}"/>
              </a:ext>
            </a:extLst>
          </p:cNvPr>
          <p:cNvSpPr>
            <a:spLocks noGrp="1"/>
          </p:cNvSpPr>
          <p:nvPr>
            <p:ph type="ctrTitle"/>
          </p:nvPr>
        </p:nvSpPr>
        <p:spPr>
          <a:xfrm>
            <a:off x="228595" y="1832262"/>
            <a:ext cx="8686806" cy="804650"/>
          </a:xfrm>
        </p:spPr>
        <p:txBody>
          <a:bodyPr/>
          <a:lstStyle/>
          <a:p>
            <a:pPr algn="ctr"/>
            <a:r>
              <a:rPr lang="en-US" sz="2800" dirty="0">
                <a:solidFill>
                  <a:schemeClr val="bg1"/>
                </a:solidFill>
              </a:rPr>
              <a:t>Improving 3D NAND Flash Memory Device Reliability by </a:t>
            </a:r>
            <a:br>
              <a:rPr lang="en-US" sz="2800" dirty="0">
                <a:solidFill>
                  <a:schemeClr val="bg1"/>
                </a:solidFill>
              </a:rPr>
            </a:br>
            <a:r>
              <a:rPr lang="en-US" sz="2800" dirty="0">
                <a:solidFill>
                  <a:schemeClr val="bg1"/>
                </a:solidFill>
              </a:rPr>
              <a:t>Exploiting Self-Recovery and Temperature Awareness</a:t>
            </a:r>
          </a:p>
        </p:txBody>
      </p:sp>
      <p:sp>
        <p:nvSpPr>
          <p:cNvPr id="3" name="Subtitle 2">
            <a:extLst>
              <a:ext uri="{FF2B5EF4-FFF2-40B4-BE49-F238E27FC236}">
                <a16:creationId xmlns:a16="http://schemas.microsoft.com/office/drawing/2014/main" id="{7752D3DA-FE55-4C49-877F-A626759B9D49}"/>
              </a:ext>
            </a:extLst>
          </p:cNvPr>
          <p:cNvSpPr>
            <a:spLocks noGrp="1"/>
          </p:cNvSpPr>
          <p:nvPr>
            <p:ph type="subTitle" idx="1"/>
          </p:nvPr>
        </p:nvSpPr>
        <p:spPr>
          <a:xfrm>
            <a:off x="228592" y="3599886"/>
            <a:ext cx="8686808" cy="384163"/>
          </a:xfrm>
        </p:spPr>
        <p:txBody>
          <a:bodyPr>
            <a:normAutofit/>
          </a:bodyPr>
          <a:lstStyle/>
          <a:p>
            <a:pPr algn="ctr"/>
            <a:r>
              <a:rPr lang="en-US" sz="2100" b="1" dirty="0">
                <a:solidFill>
                  <a:schemeClr val="tx1"/>
                </a:solidFill>
              </a:rPr>
              <a:t>Yixin Luo</a:t>
            </a:r>
            <a:r>
              <a:rPr lang="en-US" sz="2100" b="1" dirty="0">
                <a:solidFill>
                  <a:schemeClr val="tx1">
                    <a:lumMod val="75000"/>
                    <a:lumOff val="25000"/>
                  </a:schemeClr>
                </a:solidFill>
              </a:rPr>
              <a:t>     Saugata Ghose     Yu Cai     Erich F. Haratsch     Onur Mutlu</a:t>
            </a:r>
          </a:p>
        </p:txBody>
      </p:sp>
      <p:sp>
        <p:nvSpPr>
          <p:cNvPr id="13" name="Rectangle 12">
            <a:extLst>
              <a:ext uri="{FF2B5EF4-FFF2-40B4-BE49-F238E27FC236}">
                <a16:creationId xmlns:a16="http://schemas.microsoft.com/office/drawing/2014/main" id="{EB17857E-3343-4F26-AB76-3AC2256AAF27}"/>
              </a:ext>
            </a:extLst>
          </p:cNvPr>
          <p:cNvSpPr/>
          <p:nvPr/>
        </p:nvSpPr>
        <p:spPr>
          <a:xfrm>
            <a:off x="2261128" y="598984"/>
            <a:ext cx="4621736" cy="1107996"/>
          </a:xfrm>
          <a:prstGeom prst="rect">
            <a:avLst/>
          </a:prstGeom>
        </p:spPr>
        <p:txBody>
          <a:bodyPr wrap="square">
            <a:spAutoFit/>
          </a:bodyPr>
          <a:lstStyle/>
          <a:p>
            <a:pPr algn="ctr"/>
            <a:r>
              <a:rPr lang="en-US" sz="6600" b="1" i="1" dirty="0">
                <a:solidFill>
                  <a:schemeClr val="bg1"/>
                </a:solidFill>
              </a:rPr>
              <a:t>HeatWatch</a:t>
            </a:r>
            <a:endParaRPr lang="en-US" sz="6600" i="1" dirty="0">
              <a:solidFill>
                <a:schemeClr val="bg1"/>
              </a:solidFill>
            </a:endParaRPr>
          </a:p>
        </p:txBody>
      </p:sp>
      <p:grpSp>
        <p:nvGrpSpPr>
          <p:cNvPr id="4" name="Group 3">
            <a:extLst>
              <a:ext uri="{FF2B5EF4-FFF2-40B4-BE49-F238E27FC236}">
                <a16:creationId xmlns:a16="http://schemas.microsoft.com/office/drawing/2014/main" id="{5D76EAC0-416E-4F19-AC48-6A97BB4F5705}"/>
              </a:ext>
            </a:extLst>
          </p:cNvPr>
          <p:cNvGrpSpPr/>
          <p:nvPr/>
        </p:nvGrpSpPr>
        <p:grpSpPr>
          <a:xfrm>
            <a:off x="667317" y="4559475"/>
            <a:ext cx="7815822" cy="1647300"/>
            <a:chOff x="888222" y="4606033"/>
            <a:chExt cx="7374011" cy="1554183"/>
          </a:xfrm>
        </p:grpSpPr>
        <p:pic>
          <p:nvPicPr>
            <p:cNvPr id="5" name="Picture 4" descr="Burgundy_CMU_JPG_Logo.jpg">
              <a:extLst>
                <a:ext uri="{FF2B5EF4-FFF2-40B4-BE49-F238E27FC236}">
                  <a16:creationId xmlns:a16="http://schemas.microsoft.com/office/drawing/2014/main" id="{CEA55B19-CFC8-4078-B3FB-182E66F3017E}"/>
                </a:ext>
              </a:extLst>
            </p:cNvPr>
            <p:cNvPicPr>
              <a:picLocks noChangeAspect="1"/>
            </p:cNvPicPr>
            <p:nvPr/>
          </p:nvPicPr>
          <p:blipFill rotWithShape="1">
            <a:blip r:embed="rId3" cstate="print">
              <a:clrChange>
                <a:clrFrom>
                  <a:srgbClr val="FFFFFF"/>
                </a:clrFrom>
                <a:clrTo>
                  <a:srgbClr val="FFFFFF">
                    <a:alpha val="0"/>
                  </a:srgbClr>
                </a:clrTo>
              </a:clrChange>
            </a:blip>
            <a:srcRect t="26333" b="26267"/>
            <a:stretch/>
          </p:blipFill>
          <p:spPr>
            <a:xfrm>
              <a:off x="888222" y="4777890"/>
              <a:ext cx="2544303" cy="435499"/>
            </a:xfrm>
            <a:prstGeom prst="rect">
              <a:avLst/>
            </a:prstGeom>
          </p:spPr>
        </p:pic>
        <p:pic>
          <p:nvPicPr>
            <p:cNvPr id="6" name="Picture 5" descr="safari.png">
              <a:extLst>
                <a:ext uri="{FF2B5EF4-FFF2-40B4-BE49-F238E27FC236}">
                  <a16:creationId xmlns:a16="http://schemas.microsoft.com/office/drawing/2014/main" id="{E9675C6F-0484-469F-9C84-8B906B21FCE7}"/>
                </a:ext>
              </a:extLst>
            </p:cNvPr>
            <p:cNvPicPr>
              <a:picLocks noChangeAspect="1"/>
            </p:cNvPicPr>
            <p:nvPr/>
          </p:nvPicPr>
          <p:blipFill>
            <a:blip r:embed="rId4" cstate="print"/>
            <a:srcRect/>
            <a:stretch>
              <a:fillRect/>
            </a:stretch>
          </p:blipFill>
          <p:spPr bwMode="auto">
            <a:xfrm>
              <a:off x="1413271" y="5529552"/>
              <a:ext cx="1494206" cy="432334"/>
            </a:xfrm>
            <a:prstGeom prst="rect">
              <a:avLst/>
            </a:prstGeom>
            <a:noFill/>
            <a:ln w="9525">
              <a:noFill/>
              <a:miter lim="800000"/>
              <a:headEnd/>
              <a:tailEnd/>
            </a:ln>
          </p:spPr>
        </p:pic>
        <p:pic>
          <p:nvPicPr>
            <p:cNvPr id="7" name="Picture 4" descr="Image result for eth zurich (swiss federal institute of technology) logo">
              <a:extLst>
                <a:ext uri="{FF2B5EF4-FFF2-40B4-BE49-F238E27FC236}">
                  <a16:creationId xmlns:a16="http://schemas.microsoft.com/office/drawing/2014/main" id="{C7CFE395-C732-4687-80AF-6FC338BA4CA4}"/>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8277" b="18277"/>
            <a:stretch/>
          </p:blipFill>
          <p:spPr bwMode="auto">
            <a:xfrm>
              <a:off x="6537035" y="4777892"/>
              <a:ext cx="1725198" cy="437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Image result for sk hynix logo">
              <a:extLst>
                <a:ext uri="{FF2B5EF4-FFF2-40B4-BE49-F238E27FC236}">
                  <a16:creationId xmlns:a16="http://schemas.microsoft.com/office/drawing/2014/main" id="{C40596BB-A6B6-4277-AE13-644FE6899EC7}"/>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264148" y="4606033"/>
              <a:ext cx="1229307" cy="6073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www.seagate.com/files/www-content/about-seagate/_shared/images/presskit/hi-res/seagate-green-horizontal.jpg">
              <a:extLst>
                <a:ext uri="{FF2B5EF4-FFF2-40B4-BE49-F238E27FC236}">
                  <a16:creationId xmlns:a16="http://schemas.microsoft.com/office/drawing/2014/main" id="{0392314F-9D7C-4C12-882F-7C039695944E}"/>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3193" y="5331219"/>
              <a:ext cx="2481819" cy="82899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26535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E344D83-5C2C-42AA-A0D3-FF098E563047}"/>
              </a:ext>
            </a:extLst>
          </p:cNvPr>
          <p:cNvSpPr>
            <a:spLocks noGrp="1"/>
          </p:cNvSpPr>
          <p:nvPr>
            <p:ph type="title"/>
          </p:nvPr>
        </p:nvSpPr>
        <p:spPr>
          <a:xfrm>
            <a:off x="0" y="0"/>
            <a:ext cx="9144000" cy="1085850"/>
          </a:xfrm>
        </p:spPr>
        <p:txBody>
          <a:bodyPr/>
          <a:lstStyle/>
          <a:p>
            <a:r>
              <a:rPr lang="en-US" dirty="0"/>
              <a:t>Prior Studies of Self-Recovery/Temperature</a:t>
            </a:r>
          </a:p>
        </p:txBody>
      </p:sp>
      <p:sp>
        <p:nvSpPr>
          <p:cNvPr id="3" name="Slide Number Placeholder 2">
            <a:extLst>
              <a:ext uri="{FF2B5EF4-FFF2-40B4-BE49-F238E27FC236}">
                <a16:creationId xmlns:a16="http://schemas.microsoft.com/office/drawing/2014/main" id="{84ADCAF1-7654-45DC-98AF-010A1389DD5E}"/>
              </a:ext>
            </a:extLst>
          </p:cNvPr>
          <p:cNvSpPr>
            <a:spLocks noGrp="1"/>
          </p:cNvSpPr>
          <p:nvPr>
            <p:ph type="sldNum" sz="quarter" idx="12"/>
          </p:nvPr>
        </p:nvSpPr>
        <p:spPr/>
        <p:txBody>
          <a:bodyPr/>
          <a:lstStyle/>
          <a:p>
            <a:fld id="{656CEE93-C87C-43EF-85C8-C664598978DF}" type="slidenum">
              <a:rPr lang="en-US" smtClean="0"/>
              <a:t>10</a:t>
            </a:fld>
            <a:endParaRPr lang="en-US" dirty="0"/>
          </a:p>
        </p:txBody>
      </p:sp>
      <p:sp>
        <p:nvSpPr>
          <p:cNvPr id="7" name="Rectangle: Rounded Corners 6">
            <a:extLst>
              <a:ext uri="{FF2B5EF4-FFF2-40B4-BE49-F238E27FC236}">
                <a16:creationId xmlns:a16="http://schemas.microsoft.com/office/drawing/2014/main" id="{C5EA756D-0606-45E4-BF00-FDC8B484E740}"/>
              </a:ext>
            </a:extLst>
          </p:cNvPr>
          <p:cNvSpPr/>
          <p:nvPr/>
        </p:nvSpPr>
        <p:spPr>
          <a:xfrm>
            <a:off x="-3574" y="2661564"/>
            <a:ext cx="2855058" cy="911393"/>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1"/>
                </a:solidFill>
              </a:rPr>
              <a:t>Self-Recovery Effect</a:t>
            </a:r>
          </a:p>
        </p:txBody>
      </p:sp>
      <p:sp>
        <p:nvSpPr>
          <p:cNvPr id="8" name="Rectangle: Rounded Corners 7">
            <a:extLst>
              <a:ext uri="{FF2B5EF4-FFF2-40B4-BE49-F238E27FC236}">
                <a16:creationId xmlns:a16="http://schemas.microsoft.com/office/drawing/2014/main" id="{B2D7B667-C5B4-4934-9BF7-1E1129A0443C}"/>
              </a:ext>
            </a:extLst>
          </p:cNvPr>
          <p:cNvSpPr/>
          <p:nvPr/>
        </p:nvSpPr>
        <p:spPr>
          <a:xfrm>
            <a:off x="-3574" y="4330947"/>
            <a:ext cx="2855058" cy="911393"/>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1"/>
                </a:solidFill>
              </a:rPr>
              <a:t>Temperature Effect</a:t>
            </a:r>
          </a:p>
        </p:txBody>
      </p:sp>
      <p:sp>
        <p:nvSpPr>
          <p:cNvPr id="9" name="TextBox 8">
            <a:extLst>
              <a:ext uri="{FF2B5EF4-FFF2-40B4-BE49-F238E27FC236}">
                <a16:creationId xmlns:a16="http://schemas.microsoft.com/office/drawing/2014/main" id="{4F4B1BAF-9CEA-4925-8FA7-D76AEB2D4D67}"/>
              </a:ext>
            </a:extLst>
          </p:cNvPr>
          <p:cNvSpPr txBox="1"/>
          <p:nvPr/>
        </p:nvSpPr>
        <p:spPr>
          <a:xfrm>
            <a:off x="2721859" y="1395663"/>
            <a:ext cx="3164201" cy="523220"/>
          </a:xfrm>
          <a:prstGeom prst="rect">
            <a:avLst/>
          </a:prstGeom>
          <a:noFill/>
        </p:spPr>
        <p:txBody>
          <a:bodyPr wrap="none" rtlCol="0">
            <a:spAutoFit/>
          </a:bodyPr>
          <a:lstStyle/>
          <a:p>
            <a:pPr algn="ctr"/>
            <a:r>
              <a:rPr lang="en-US" sz="2800" b="1" dirty="0"/>
              <a:t>Planar (2D) NAND</a:t>
            </a:r>
          </a:p>
        </p:txBody>
      </p:sp>
      <p:sp>
        <p:nvSpPr>
          <p:cNvPr id="10" name="TextBox 9">
            <a:extLst>
              <a:ext uri="{FF2B5EF4-FFF2-40B4-BE49-F238E27FC236}">
                <a16:creationId xmlns:a16="http://schemas.microsoft.com/office/drawing/2014/main" id="{C6964705-9527-46D3-B1FB-C9D08ADF02B8}"/>
              </a:ext>
            </a:extLst>
          </p:cNvPr>
          <p:cNvSpPr txBox="1"/>
          <p:nvPr/>
        </p:nvSpPr>
        <p:spPr>
          <a:xfrm>
            <a:off x="6492341" y="1395663"/>
            <a:ext cx="1697452" cy="523220"/>
          </a:xfrm>
          <a:prstGeom prst="rect">
            <a:avLst/>
          </a:prstGeom>
          <a:noFill/>
        </p:spPr>
        <p:txBody>
          <a:bodyPr wrap="none" rtlCol="0">
            <a:spAutoFit/>
          </a:bodyPr>
          <a:lstStyle/>
          <a:p>
            <a:pPr algn="ctr"/>
            <a:r>
              <a:rPr lang="en-US" sz="2800" b="1" dirty="0"/>
              <a:t>3D NAND</a:t>
            </a:r>
          </a:p>
        </p:txBody>
      </p:sp>
      <p:sp>
        <p:nvSpPr>
          <p:cNvPr id="11" name="TextBox 10">
            <a:extLst>
              <a:ext uri="{FF2B5EF4-FFF2-40B4-BE49-F238E27FC236}">
                <a16:creationId xmlns:a16="http://schemas.microsoft.com/office/drawing/2014/main" id="{B85B23A7-DCE8-4BBA-BD0B-0DC7CDEF3E17}"/>
              </a:ext>
            </a:extLst>
          </p:cNvPr>
          <p:cNvSpPr txBox="1"/>
          <p:nvPr/>
        </p:nvSpPr>
        <p:spPr>
          <a:xfrm>
            <a:off x="3421981" y="3497667"/>
            <a:ext cx="1809663" cy="461665"/>
          </a:xfrm>
          <a:prstGeom prst="rect">
            <a:avLst/>
          </a:prstGeom>
          <a:noFill/>
        </p:spPr>
        <p:txBody>
          <a:bodyPr wrap="none" rtlCol="0">
            <a:spAutoFit/>
          </a:bodyPr>
          <a:lstStyle/>
          <a:p>
            <a:pPr algn="ctr"/>
            <a:r>
              <a:rPr lang="en-US" sz="2400" dirty="0"/>
              <a:t>Mielke 2006</a:t>
            </a:r>
          </a:p>
        </p:txBody>
      </p:sp>
      <p:sp>
        <p:nvSpPr>
          <p:cNvPr id="12" name="TextBox 11">
            <a:extLst>
              <a:ext uri="{FF2B5EF4-FFF2-40B4-BE49-F238E27FC236}">
                <a16:creationId xmlns:a16="http://schemas.microsoft.com/office/drawing/2014/main" id="{B4A83011-D274-4FBA-8D3F-C46ED3C09D5F}"/>
              </a:ext>
            </a:extLst>
          </p:cNvPr>
          <p:cNvSpPr txBox="1"/>
          <p:nvPr/>
        </p:nvSpPr>
        <p:spPr>
          <a:xfrm>
            <a:off x="2797838" y="5161050"/>
            <a:ext cx="2964338" cy="830997"/>
          </a:xfrm>
          <a:prstGeom prst="rect">
            <a:avLst/>
          </a:prstGeom>
          <a:noFill/>
        </p:spPr>
        <p:txBody>
          <a:bodyPr wrap="none" rtlCol="0">
            <a:spAutoFit/>
          </a:bodyPr>
          <a:lstStyle/>
          <a:p>
            <a:pPr algn="ctr"/>
            <a:r>
              <a:rPr lang="en-US" sz="2400" dirty="0"/>
              <a:t>JEDEC 2010</a:t>
            </a:r>
            <a:br>
              <a:rPr lang="en-US" sz="2400" dirty="0"/>
            </a:br>
            <a:r>
              <a:rPr lang="en-US" sz="2400" dirty="0"/>
              <a:t>(no characterization)</a:t>
            </a:r>
          </a:p>
        </p:txBody>
      </p:sp>
      <p:sp>
        <p:nvSpPr>
          <p:cNvPr id="13" name="TextBox 12">
            <a:extLst>
              <a:ext uri="{FF2B5EF4-FFF2-40B4-BE49-F238E27FC236}">
                <a16:creationId xmlns:a16="http://schemas.microsoft.com/office/drawing/2014/main" id="{F0F6AA89-3431-47D9-B882-6DA36451372C}"/>
              </a:ext>
            </a:extLst>
          </p:cNvPr>
          <p:cNvSpPr txBox="1"/>
          <p:nvPr/>
        </p:nvSpPr>
        <p:spPr>
          <a:xfrm>
            <a:off x="6218736" y="2231577"/>
            <a:ext cx="2162070" cy="1569660"/>
          </a:xfrm>
          <a:prstGeom prst="rect">
            <a:avLst/>
          </a:prstGeom>
          <a:noFill/>
        </p:spPr>
        <p:txBody>
          <a:bodyPr wrap="square" rtlCol="0">
            <a:spAutoFit/>
          </a:bodyPr>
          <a:lstStyle/>
          <a:p>
            <a:pPr algn="ctr"/>
            <a:r>
              <a:rPr lang="en-US" sz="9600" dirty="0">
                <a:solidFill>
                  <a:schemeClr val="accent5"/>
                </a:solidFill>
                <a:latin typeface="Calibri" panose="020F0502020204030204" pitchFamily="34" charset="0"/>
                <a:cs typeface="Calibri" panose="020F0502020204030204" pitchFamily="34" charset="0"/>
              </a:rPr>
              <a:t>x</a:t>
            </a:r>
          </a:p>
        </p:txBody>
      </p:sp>
      <p:sp>
        <p:nvSpPr>
          <p:cNvPr id="15" name="TextBox 14">
            <a:extLst>
              <a:ext uri="{FF2B5EF4-FFF2-40B4-BE49-F238E27FC236}">
                <a16:creationId xmlns:a16="http://schemas.microsoft.com/office/drawing/2014/main" id="{57B7C6F2-06A9-4AD5-9B0C-1B7CFE6309DE}"/>
              </a:ext>
            </a:extLst>
          </p:cNvPr>
          <p:cNvSpPr txBox="1"/>
          <p:nvPr/>
        </p:nvSpPr>
        <p:spPr>
          <a:xfrm>
            <a:off x="6218736" y="3822222"/>
            <a:ext cx="2162070" cy="1569660"/>
          </a:xfrm>
          <a:prstGeom prst="rect">
            <a:avLst/>
          </a:prstGeom>
          <a:noFill/>
        </p:spPr>
        <p:txBody>
          <a:bodyPr wrap="square" rtlCol="0">
            <a:spAutoFit/>
          </a:bodyPr>
          <a:lstStyle/>
          <a:p>
            <a:pPr algn="ctr"/>
            <a:r>
              <a:rPr lang="en-US" sz="9600" dirty="0">
                <a:solidFill>
                  <a:schemeClr val="accent5"/>
                </a:solidFill>
                <a:latin typeface="Calibri" panose="020F0502020204030204" pitchFamily="34" charset="0"/>
                <a:cs typeface="Calibri" panose="020F0502020204030204" pitchFamily="34" charset="0"/>
              </a:rPr>
              <a:t>x</a:t>
            </a:r>
          </a:p>
        </p:txBody>
      </p:sp>
      <p:pic>
        <p:nvPicPr>
          <p:cNvPr id="16" name="Graphic 15" descr="Checkmark">
            <a:extLst>
              <a:ext uri="{FF2B5EF4-FFF2-40B4-BE49-F238E27FC236}">
                <a16:creationId xmlns:a16="http://schemas.microsoft.com/office/drawing/2014/main" id="{FF34F6E6-6041-48CD-BC3D-72D4281C6AA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2410" y="2666917"/>
            <a:ext cx="830997" cy="830997"/>
          </a:xfrm>
          <a:prstGeom prst="rect">
            <a:avLst/>
          </a:prstGeom>
        </p:spPr>
      </p:pic>
      <p:pic>
        <p:nvPicPr>
          <p:cNvPr id="17" name="Graphic 16" descr="Checkmark">
            <a:extLst>
              <a:ext uri="{FF2B5EF4-FFF2-40B4-BE49-F238E27FC236}">
                <a16:creationId xmlns:a16="http://schemas.microsoft.com/office/drawing/2014/main" id="{7AF92CD4-6AA0-474A-B543-5705E24AC27E}"/>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64505" y="4330947"/>
            <a:ext cx="830997" cy="830997"/>
          </a:xfrm>
          <a:prstGeom prst="rect">
            <a:avLst/>
          </a:prstGeom>
        </p:spPr>
      </p:pic>
    </p:spTree>
    <p:extLst>
      <p:ext uri="{BB962C8B-B14F-4D97-AF65-F5344CB8AC3E}">
        <p14:creationId xmlns:p14="http://schemas.microsoft.com/office/powerpoint/2010/main" val="3141705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Content Placeholder 3"/>
          <p:cNvSpPr>
            <a:spLocks noGrp="1"/>
          </p:cNvSpPr>
          <p:nvPr>
            <p:ph sz="quarter" idx="11"/>
          </p:nvPr>
        </p:nvSpPr>
        <p:spPr/>
        <p:txBody>
          <a:bodyPr>
            <a:normAutofit/>
          </a:bodyPr>
          <a:lstStyle/>
          <a:p>
            <a:pPr>
              <a:lnSpc>
                <a:spcPct val="100000"/>
              </a:lnSpc>
              <a:spcBef>
                <a:spcPts val="1800"/>
              </a:spcBef>
            </a:pPr>
            <a:r>
              <a:rPr lang="en-US" sz="2800" dirty="0"/>
              <a:t>Executive Summary</a:t>
            </a:r>
          </a:p>
          <a:p>
            <a:pPr>
              <a:lnSpc>
                <a:spcPct val="100000"/>
              </a:lnSpc>
              <a:spcBef>
                <a:spcPts val="1800"/>
              </a:spcBef>
            </a:pPr>
            <a:r>
              <a:rPr lang="en-US" sz="2800" dirty="0"/>
              <a:t>Background on NAND Flash Reliability</a:t>
            </a:r>
          </a:p>
          <a:p>
            <a:pPr>
              <a:lnSpc>
                <a:spcPct val="100000"/>
              </a:lnSpc>
              <a:spcBef>
                <a:spcPts val="1800"/>
              </a:spcBef>
            </a:pPr>
            <a:r>
              <a:rPr lang="en-US" sz="2800" b="1" dirty="0">
                <a:solidFill>
                  <a:srgbClr val="C00000"/>
                </a:solidFill>
              </a:rPr>
              <a:t>Characterization of Self-Recovery and Temperature Effect on Real 3D NAND Flash Memory Chips</a:t>
            </a:r>
          </a:p>
          <a:p>
            <a:pPr>
              <a:lnSpc>
                <a:spcPct val="100000"/>
              </a:lnSpc>
              <a:spcBef>
                <a:spcPts val="1800"/>
              </a:spcBef>
            </a:pPr>
            <a:r>
              <a:rPr lang="en-US" sz="2800" dirty="0"/>
              <a:t>URT: Unified Self-Recovery and Temperature Model</a:t>
            </a:r>
          </a:p>
          <a:p>
            <a:pPr>
              <a:lnSpc>
                <a:spcPct val="100000"/>
              </a:lnSpc>
              <a:spcBef>
                <a:spcPts val="1800"/>
              </a:spcBef>
            </a:pPr>
            <a:r>
              <a:rPr lang="en-US" sz="2800" dirty="0"/>
              <a:t>HeatWatch Mechanism</a:t>
            </a:r>
          </a:p>
          <a:p>
            <a:pPr>
              <a:lnSpc>
                <a:spcPct val="100000"/>
              </a:lnSpc>
              <a:spcBef>
                <a:spcPts val="1800"/>
              </a:spcBef>
            </a:pPr>
            <a:r>
              <a:rPr lang="en-US" sz="2800" dirty="0"/>
              <a:t>Conclusion</a:t>
            </a:r>
          </a:p>
        </p:txBody>
      </p:sp>
      <p:sp>
        <p:nvSpPr>
          <p:cNvPr id="3" name="Slide Number Placeholder 2"/>
          <p:cNvSpPr>
            <a:spLocks noGrp="1"/>
          </p:cNvSpPr>
          <p:nvPr>
            <p:ph type="sldNum" sz="quarter" idx="4294967295"/>
          </p:nvPr>
        </p:nvSpPr>
        <p:spPr>
          <a:xfrm>
            <a:off x="8189913" y="6516688"/>
            <a:ext cx="954087" cy="341312"/>
          </a:xfrm>
        </p:spPr>
        <p:txBody>
          <a:bodyPr/>
          <a:lstStyle/>
          <a:p>
            <a:fld id="{656CEE93-C87C-43EF-85C8-C664598978DF}" type="slidenum">
              <a:rPr lang="en-US" smtClean="0"/>
              <a:t>11</a:t>
            </a:fld>
            <a:endParaRPr lang="en-US" dirty="0"/>
          </a:p>
        </p:txBody>
      </p:sp>
    </p:spTree>
    <p:extLst>
      <p:ext uri="{BB962C8B-B14F-4D97-AF65-F5344CB8AC3E}">
        <p14:creationId xmlns:p14="http://schemas.microsoft.com/office/powerpoint/2010/main" val="2907426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9E04D-F494-4912-A77D-B16ED2F320C0}"/>
              </a:ext>
            </a:extLst>
          </p:cNvPr>
          <p:cNvSpPr>
            <a:spLocks noGrp="1"/>
          </p:cNvSpPr>
          <p:nvPr>
            <p:ph type="title"/>
          </p:nvPr>
        </p:nvSpPr>
        <p:spPr/>
        <p:txBody>
          <a:bodyPr/>
          <a:lstStyle/>
          <a:p>
            <a:r>
              <a:rPr lang="en-US" dirty="0"/>
              <a:t>Characterization Methodology</a:t>
            </a:r>
          </a:p>
        </p:txBody>
      </p:sp>
      <p:sp>
        <p:nvSpPr>
          <p:cNvPr id="3" name="Content Placeholder 2">
            <a:extLst>
              <a:ext uri="{FF2B5EF4-FFF2-40B4-BE49-F238E27FC236}">
                <a16:creationId xmlns:a16="http://schemas.microsoft.com/office/drawing/2014/main" id="{5EE531F4-C075-4AA3-B104-26AE2F4DD8B2}"/>
              </a:ext>
            </a:extLst>
          </p:cNvPr>
          <p:cNvSpPr>
            <a:spLocks noGrp="1"/>
          </p:cNvSpPr>
          <p:nvPr>
            <p:ph sz="quarter" idx="11"/>
          </p:nvPr>
        </p:nvSpPr>
        <p:spPr/>
        <p:txBody>
          <a:bodyPr>
            <a:normAutofit/>
          </a:bodyPr>
          <a:lstStyle/>
          <a:p>
            <a:r>
              <a:rPr lang="en-US" sz="2800" dirty="0">
                <a:solidFill>
                  <a:schemeClr val="accent5"/>
                </a:solidFill>
              </a:rPr>
              <a:t>Modified firmware version in the flash controller</a:t>
            </a:r>
          </a:p>
          <a:p>
            <a:pPr lvl="1"/>
            <a:r>
              <a:rPr lang="en-US" sz="2800" dirty="0"/>
              <a:t>Control the read reference voltage of the flash chip</a:t>
            </a:r>
          </a:p>
          <a:p>
            <a:pPr lvl="1"/>
            <a:r>
              <a:rPr lang="en-US" sz="2800" dirty="0"/>
              <a:t>Bypass ECC to get raw NAND data (with raw bit errors)</a:t>
            </a:r>
          </a:p>
          <a:p>
            <a:r>
              <a:rPr lang="en-US" sz="2800" dirty="0"/>
              <a:t>Control temperature with a heat chamber</a:t>
            </a:r>
          </a:p>
        </p:txBody>
      </p:sp>
      <p:sp>
        <p:nvSpPr>
          <p:cNvPr id="5" name="Slide Number Placeholder 4">
            <a:extLst>
              <a:ext uri="{FF2B5EF4-FFF2-40B4-BE49-F238E27FC236}">
                <a16:creationId xmlns:a16="http://schemas.microsoft.com/office/drawing/2014/main" id="{D23FA292-9505-4239-896C-712934E6B84A}"/>
              </a:ext>
            </a:extLst>
          </p:cNvPr>
          <p:cNvSpPr>
            <a:spLocks noGrp="1"/>
          </p:cNvSpPr>
          <p:nvPr>
            <p:ph type="sldNum" sz="quarter" idx="4"/>
          </p:nvPr>
        </p:nvSpPr>
        <p:spPr/>
        <p:txBody>
          <a:bodyPr/>
          <a:lstStyle/>
          <a:p>
            <a:fld id="{D1A49D29-CB85-4411-9FDD-91CD7B7D33F2}" type="slidenum">
              <a:rPr lang="en-US" smtClean="0"/>
              <a:t>12</a:t>
            </a:fld>
            <a:endParaRPr lang="en-US" dirty="0"/>
          </a:p>
        </p:txBody>
      </p:sp>
      <p:pic>
        <p:nvPicPr>
          <p:cNvPr id="7" name="Picture 3">
            <a:extLst>
              <a:ext uri="{FF2B5EF4-FFF2-40B4-BE49-F238E27FC236}">
                <a16:creationId xmlns:a16="http://schemas.microsoft.com/office/drawing/2014/main" id="{4FB0FB36-7E2B-481D-83CF-FB0E2B881BF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8878" l="0" r="100000"/>
                    </a14:imgEffect>
                  </a14:imgLayer>
                </a14:imgProps>
              </a:ext>
              <a:ext uri="{28A0092B-C50C-407E-A947-70E740481C1C}">
                <a14:useLocalDpi xmlns:a14="http://schemas.microsoft.com/office/drawing/2010/main" val="0"/>
              </a:ext>
            </a:extLst>
          </a:blip>
          <a:srcRect/>
          <a:stretch>
            <a:fillRect/>
          </a:stretch>
        </p:blipFill>
        <p:spPr bwMode="auto">
          <a:xfrm flipH="1">
            <a:off x="5764728" y="4142428"/>
            <a:ext cx="2016838" cy="168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Freeform: Shape 10">
            <a:extLst>
              <a:ext uri="{FF2B5EF4-FFF2-40B4-BE49-F238E27FC236}">
                <a16:creationId xmlns:a16="http://schemas.microsoft.com/office/drawing/2014/main" id="{7EB6AFB8-94DA-4FB5-9A47-A5D25920F0A4}"/>
              </a:ext>
            </a:extLst>
          </p:cNvPr>
          <p:cNvSpPr/>
          <p:nvPr/>
        </p:nvSpPr>
        <p:spPr bwMode="auto">
          <a:xfrm>
            <a:off x="3220358" y="3784088"/>
            <a:ext cx="2964264" cy="677078"/>
          </a:xfrm>
          <a:custGeom>
            <a:avLst/>
            <a:gdLst>
              <a:gd name="connsiteX0" fmla="*/ 0 w 2964264"/>
              <a:gd name="connsiteY0" fmla="*/ 204806 h 677078"/>
              <a:gd name="connsiteX1" fmla="*/ 1477108 w 2964264"/>
              <a:gd name="connsiteY1" fmla="*/ 23935 h 677078"/>
              <a:gd name="connsiteX2" fmla="*/ 2964264 w 2964264"/>
              <a:gd name="connsiteY2" fmla="*/ 677078 h 677078"/>
            </a:gdLst>
            <a:ahLst/>
            <a:cxnLst>
              <a:cxn ang="0">
                <a:pos x="connsiteX0" y="connsiteY0"/>
              </a:cxn>
              <a:cxn ang="0">
                <a:pos x="connsiteX1" y="connsiteY1"/>
              </a:cxn>
              <a:cxn ang="0">
                <a:pos x="connsiteX2" y="connsiteY2"/>
              </a:cxn>
            </a:cxnLst>
            <a:rect l="l" t="t" r="r" b="b"/>
            <a:pathLst>
              <a:path w="2964264" h="677078">
                <a:moveTo>
                  <a:pt x="0" y="204806"/>
                </a:moveTo>
                <a:cubicBezTo>
                  <a:pt x="491532" y="75014"/>
                  <a:pt x="983064" y="-54777"/>
                  <a:pt x="1477108" y="23935"/>
                </a:cubicBezTo>
                <a:cubicBezTo>
                  <a:pt x="1971152" y="102647"/>
                  <a:pt x="2657789" y="390700"/>
                  <a:pt x="2964264" y="677078"/>
                </a:cubicBezTo>
              </a:path>
            </a:pathLst>
          </a:custGeom>
          <a:ln w="57150">
            <a:solidFill>
              <a:schemeClr val="accent5"/>
            </a:solidFill>
            <a:headEnd type="none" w="med" len="med"/>
            <a:tailEnd type="none" w="med" len="med"/>
          </a:ln>
        </p:spPr>
        <p:style>
          <a:lnRef idx="1">
            <a:schemeClr val="accent2"/>
          </a:lnRef>
          <a:fillRef idx="0">
            <a:schemeClr val="accent2"/>
          </a:fillRef>
          <a:effectRef idx="0">
            <a:schemeClr val="accent2"/>
          </a:effectRef>
          <a:fontRef idx="minor">
            <a:schemeClr val="tx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Arial" charset="0"/>
            </a:endParaRPr>
          </a:p>
        </p:txBody>
      </p:sp>
      <p:sp>
        <p:nvSpPr>
          <p:cNvPr id="4" name="Rectangle 3">
            <a:extLst>
              <a:ext uri="{FF2B5EF4-FFF2-40B4-BE49-F238E27FC236}">
                <a16:creationId xmlns:a16="http://schemas.microsoft.com/office/drawing/2014/main" id="{D69D25BC-B82F-4C18-84F7-A7C453ECF2C4}"/>
              </a:ext>
            </a:extLst>
          </p:cNvPr>
          <p:cNvSpPr/>
          <p:nvPr/>
        </p:nvSpPr>
        <p:spPr>
          <a:xfrm>
            <a:off x="5437830" y="3429000"/>
            <a:ext cx="2647392" cy="2610853"/>
          </a:xfrm>
          <a:prstGeom prst="rect">
            <a:avLst/>
          </a:prstGeom>
          <a:noFill/>
          <a:ln w="57150" cap="flat" cmpd="sng" algn="ctr">
            <a:solidFill>
              <a:schemeClr val="tx1">
                <a:lumMod val="75000"/>
                <a:lumOff val="2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t"/>
          <a:lstStyle/>
          <a:p>
            <a:pPr algn="ctr"/>
            <a:r>
              <a:rPr lang="en-US" sz="2800" b="1" dirty="0">
                <a:solidFill>
                  <a:schemeClr val="tx1"/>
                </a:solidFill>
              </a:rPr>
              <a:t>Heat Chamber</a:t>
            </a:r>
          </a:p>
        </p:txBody>
      </p:sp>
      <p:sp>
        <p:nvSpPr>
          <p:cNvPr id="10" name="TextBox 9">
            <a:extLst>
              <a:ext uri="{FF2B5EF4-FFF2-40B4-BE49-F238E27FC236}">
                <a16:creationId xmlns:a16="http://schemas.microsoft.com/office/drawing/2014/main" id="{2734BC50-A952-404D-8EEB-CA0EA57CE354}"/>
              </a:ext>
            </a:extLst>
          </p:cNvPr>
          <p:cNvSpPr txBox="1"/>
          <p:nvPr/>
        </p:nvSpPr>
        <p:spPr>
          <a:xfrm flipH="1">
            <a:off x="5553511" y="5214733"/>
            <a:ext cx="937022" cy="523220"/>
          </a:xfrm>
          <a:prstGeom prst="rect">
            <a:avLst/>
          </a:prstGeom>
          <a:noFill/>
        </p:spPr>
        <p:txBody>
          <a:bodyPr wrap="square" rtlCol="0">
            <a:spAutoFit/>
          </a:bodyPr>
          <a:lstStyle/>
          <a:p>
            <a:pPr algn="ctr"/>
            <a:r>
              <a:rPr lang="en-US" sz="2800" b="1" dirty="0"/>
              <a:t>SSD</a:t>
            </a:r>
          </a:p>
        </p:txBody>
      </p:sp>
      <p:grpSp>
        <p:nvGrpSpPr>
          <p:cNvPr id="9" name="Group 8">
            <a:extLst>
              <a:ext uri="{FF2B5EF4-FFF2-40B4-BE49-F238E27FC236}">
                <a16:creationId xmlns:a16="http://schemas.microsoft.com/office/drawing/2014/main" id="{CC9F8E2D-6983-4579-B434-C268BA41D354}"/>
              </a:ext>
            </a:extLst>
          </p:cNvPr>
          <p:cNvGrpSpPr/>
          <p:nvPr/>
        </p:nvGrpSpPr>
        <p:grpSpPr>
          <a:xfrm>
            <a:off x="490533" y="3212937"/>
            <a:ext cx="3441881" cy="3042978"/>
            <a:chOff x="490533" y="3212937"/>
            <a:chExt cx="3441881" cy="3042978"/>
          </a:xfrm>
        </p:grpSpPr>
        <p:sp>
          <p:nvSpPr>
            <p:cNvPr id="8" name="TextBox 7">
              <a:extLst>
                <a:ext uri="{FF2B5EF4-FFF2-40B4-BE49-F238E27FC236}">
                  <a16:creationId xmlns:a16="http://schemas.microsoft.com/office/drawing/2014/main" id="{92F56CFC-D4B3-4435-AD78-08291BA2CB7A}"/>
                </a:ext>
              </a:extLst>
            </p:cNvPr>
            <p:cNvSpPr txBox="1"/>
            <p:nvPr/>
          </p:nvSpPr>
          <p:spPr>
            <a:xfrm flipH="1">
              <a:off x="490533" y="4211206"/>
              <a:ext cx="1502250" cy="523220"/>
            </a:xfrm>
            <a:prstGeom prst="rect">
              <a:avLst/>
            </a:prstGeom>
            <a:noFill/>
          </p:spPr>
          <p:txBody>
            <a:bodyPr wrap="square" rtlCol="0">
              <a:spAutoFit/>
            </a:bodyPr>
            <a:lstStyle/>
            <a:p>
              <a:pPr algn="ctr"/>
              <a:r>
                <a:rPr lang="en-US" sz="2800" b="1" dirty="0"/>
                <a:t>Server</a:t>
              </a:r>
            </a:p>
          </p:txBody>
        </p:sp>
        <p:pic>
          <p:nvPicPr>
            <p:cNvPr id="1028" name="Picture 4" descr="Image result for computer server icon">
              <a:extLst>
                <a:ext uri="{FF2B5EF4-FFF2-40B4-BE49-F238E27FC236}">
                  <a16:creationId xmlns:a16="http://schemas.microsoft.com/office/drawing/2014/main" id="{AE40F1C8-84C5-40A4-86D8-0B04FD003B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5023" y="3212937"/>
              <a:ext cx="2647391" cy="304297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20642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1" grpId="0" animBg="1"/>
      <p:bldP spid="4"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E44BD7FC-4612-41EE-A4C9-5E3E86A0C036}"/>
              </a:ext>
            </a:extLst>
          </p:cNvPr>
          <p:cNvGrpSpPr/>
          <p:nvPr/>
        </p:nvGrpSpPr>
        <p:grpSpPr>
          <a:xfrm>
            <a:off x="3515035" y="3200400"/>
            <a:ext cx="2743200" cy="2743200"/>
            <a:chOff x="1169805" y="2360323"/>
            <a:chExt cx="2743200" cy="2743200"/>
          </a:xfrm>
        </p:grpSpPr>
        <p:sp>
          <p:nvSpPr>
            <p:cNvPr id="74" name="Rectangle: Rounded Corners 73">
              <a:extLst>
                <a:ext uri="{FF2B5EF4-FFF2-40B4-BE49-F238E27FC236}">
                  <a16:creationId xmlns:a16="http://schemas.microsoft.com/office/drawing/2014/main" id="{C2AE0047-38F0-4752-A7DD-B974A745DBBF}"/>
                </a:ext>
              </a:extLst>
            </p:cNvPr>
            <p:cNvSpPr/>
            <p:nvPr/>
          </p:nvSpPr>
          <p:spPr>
            <a:xfrm>
              <a:off x="1169805" y="2360323"/>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sz="2400" dirty="0"/>
            </a:p>
          </p:txBody>
        </p:sp>
        <p:sp>
          <p:nvSpPr>
            <p:cNvPr id="75" name="Oval 74">
              <a:extLst>
                <a:ext uri="{FF2B5EF4-FFF2-40B4-BE49-F238E27FC236}">
                  <a16:creationId xmlns:a16="http://schemas.microsoft.com/office/drawing/2014/main" id="{4BDEA72F-68E7-4268-8EE6-953B60D529DA}"/>
                </a:ext>
              </a:extLst>
            </p:cNvPr>
            <p:cNvSpPr/>
            <p:nvPr/>
          </p:nvSpPr>
          <p:spPr bwMode="auto">
            <a:xfrm>
              <a:off x="140349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76" name="Oval 75">
              <a:extLst>
                <a:ext uri="{FF2B5EF4-FFF2-40B4-BE49-F238E27FC236}">
                  <a16:creationId xmlns:a16="http://schemas.microsoft.com/office/drawing/2014/main" id="{CB483CA1-DFB9-443C-A23E-73F2741D4951}"/>
                </a:ext>
              </a:extLst>
            </p:cNvPr>
            <p:cNvSpPr/>
            <p:nvPr/>
          </p:nvSpPr>
          <p:spPr bwMode="auto">
            <a:xfrm>
              <a:off x="140349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77" name="Oval 76">
              <a:extLst>
                <a:ext uri="{FF2B5EF4-FFF2-40B4-BE49-F238E27FC236}">
                  <a16:creationId xmlns:a16="http://schemas.microsoft.com/office/drawing/2014/main" id="{BD3941E0-B9E5-4358-A42A-348BBDAF23D9}"/>
                </a:ext>
              </a:extLst>
            </p:cNvPr>
            <p:cNvSpPr/>
            <p:nvPr/>
          </p:nvSpPr>
          <p:spPr bwMode="auto">
            <a:xfrm>
              <a:off x="140349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78" name="Oval 77">
              <a:extLst>
                <a:ext uri="{FF2B5EF4-FFF2-40B4-BE49-F238E27FC236}">
                  <a16:creationId xmlns:a16="http://schemas.microsoft.com/office/drawing/2014/main" id="{3CB3C141-7444-4825-BDF9-D3C34BA02D80}"/>
                </a:ext>
              </a:extLst>
            </p:cNvPr>
            <p:cNvSpPr/>
            <p:nvPr/>
          </p:nvSpPr>
          <p:spPr bwMode="auto">
            <a:xfrm>
              <a:off x="227725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79" name="Oval 78">
              <a:extLst>
                <a:ext uri="{FF2B5EF4-FFF2-40B4-BE49-F238E27FC236}">
                  <a16:creationId xmlns:a16="http://schemas.microsoft.com/office/drawing/2014/main" id="{8B86D19F-6576-4E09-9BF8-8709E082F208}"/>
                </a:ext>
              </a:extLst>
            </p:cNvPr>
            <p:cNvSpPr/>
            <p:nvPr/>
          </p:nvSpPr>
          <p:spPr bwMode="auto">
            <a:xfrm>
              <a:off x="227725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80" name="Oval 79">
              <a:extLst>
                <a:ext uri="{FF2B5EF4-FFF2-40B4-BE49-F238E27FC236}">
                  <a16:creationId xmlns:a16="http://schemas.microsoft.com/office/drawing/2014/main" id="{59C5E5DE-96B3-4595-AD48-9C5077C550CF}"/>
                </a:ext>
              </a:extLst>
            </p:cNvPr>
            <p:cNvSpPr/>
            <p:nvPr/>
          </p:nvSpPr>
          <p:spPr bwMode="auto">
            <a:xfrm>
              <a:off x="227725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81" name="Oval 80">
              <a:extLst>
                <a:ext uri="{FF2B5EF4-FFF2-40B4-BE49-F238E27FC236}">
                  <a16:creationId xmlns:a16="http://schemas.microsoft.com/office/drawing/2014/main" id="{1E6F7CA8-1297-4130-A76E-4E67D574521F}"/>
                </a:ext>
              </a:extLst>
            </p:cNvPr>
            <p:cNvSpPr/>
            <p:nvPr/>
          </p:nvSpPr>
          <p:spPr bwMode="auto">
            <a:xfrm>
              <a:off x="315101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400" b="1" kern="0" dirty="0">
                  <a:solidFill>
                    <a:schemeClr val="bg1"/>
                  </a:solidFill>
                  <a:latin typeface="+mj-lt"/>
                </a:rPr>
                <a:t>01</a:t>
              </a:r>
            </a:p>
          </p:txBody>
        </p:sp>
        <p:sp>
          <p:nvSpPr>
            <p:cNvPr id="82" name="Oval 81">
              <a:extLst>
                <a:ext uri="{FF2B5EF4-FFF2-40B4-BE49-F238E27FC236}">
                  <a16:creationId xmlns:a16="http://schemas.microsoft.com/office/drawing/2014/main" id="{CE50C775-FF68-4EFE-BA53-B6D85D2D3100}"/>
                </a:ext>
              </a:extLst>
            </p:cNvPr>
            <p:cNvSpPr/>
            <p:nvPr/>
          </p:nvSpPr>
          <p:spPr bwMode="auto">
            <a:xfrm>
              <a:off x="315101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83" name="Oval 82">
              <a:extLst>
                <a:ext uri="{FF2B5EF4-FFF2-40B4-BE49-F238E27FC236}">
                  <a16:creationId xmlns:a16="http://schemas.microsoft.com/office/drawing/2014/main" id="{50854E2E-F6F0-4426-8CD4-A898ACF1C923}"/>
                </a:ext>
              </a:extLst>
            </p:cNvPr>
            <p:cNvSpPr/>
            <p:nvPr/>
          </p:nvSpPr>
          <p:spPr bwMode="auto">
            <a:xfrm>
              <a:off x="315101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grpSp>
      <p:grpSp>
        <p:nvGrpSpPr>
          <p:cNvPr id="62" name="Group 61">
            <a:extLst>
              <a:ext uri="{FF2B5EF4-FFF2-40B4-BE49-F238E27FC236}">
                <a16:creationId xmlns:a16="http://schemas.microsoft.com/office/drawing/2014/main" id="{18F19DC9-6619-454E-A7A3-D1B153DCD5DD}"/>
              </a:ext>
            </a:extLst>
          </p:cNvPr>
          <p:cNvGrpSpPr/>
          <p:nvPr/>
        </p:nvGrpSpPr>
        <p:grpSpPr>
          <a:xfrm>
            <a:off x="3362635" y="3048000"/>
            <a:ext cx="2743200" cy="2743200"/>
            <a:chOff x="1169805" y="2360323"/>
            <a:chExt cx="2743200" cy="2743200"/>
          </a:xfrm>
        </p:grpSpPr>
        <p:sp>
          <p:nvSpPr>
            <p:cNvPr id="63" name="Rectangle: Rounded Corners 62">
              <a:extLst>
                <a:ext uri="{FF2B5EF4-FFF2-40B4-BE49-F238E27FC236}">
                  <a16:creationId xmlns:a16="http://schemas.microsoft.com/office/drawing/2014/main" id="{49E3D36E-001B-413A-B12A-4D2B3A1A0482}"/>
                </a:ext>
              </a:extLst>
            </p:cNvPr>
            <p:cNvSpPr/>
            <p:nvPr/>
          </p:nvSpPr>
          <p:spPr>
            <a:xfrm>
              <a:off x="1169805" y="2360323"/>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sz="2400" dirty="0"/>
            </a:p>
          </p:txBody>
        </p:sp>
        <p:sp>
          <p:nvSpPr>
            <p:cNvPr id="64" name="Oval 63">
              <a:extLst>
                <a:ext uri="{FF2B5EF4-FFF2-40B4-BE49-F238E27FC236}">
                  <a16:creationId xmlns:a16="http://schemas.microsoft.com/office/drawing/2014/main" id="{AF63CD0C-6A59-485B-B6BE-BB598C2DDF91}"/>
                </a:ext>
              </a:extLst>
            </p:cNvPr>
            <p:cNvSpPr/>
            <p:nvPr/>
          </p:nvSpPr>
          <p:spPr bwMode="auto">
            <a:xfrm>
              <a:off x="140349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65" name="Oval 64">
              <a:extLst>
                <a:ext uri="{FF2B5EF4-FFF2-40B4-BE49-F238E27FC236}">
                  <a16:creationId xmlns:a16="http://schemas.microsoft.com/office/drawing/2014/main" id="{46703A6E-DD21-42A6-8FA3-AC21A3DA9CAA}"/>
                </a:ext>
              </a:extLst>
            </p:cNvPr>
            <p:cNvSpPr/>
            <p:nvPr/>
          </p:nvSpPr>
          <p:spPr bwMode="auto">
            <a:xfrm>
              <a:off x="140349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66" name="Oval 65">
              <a:extLst>
                <a:ext uri="{FF2B5EF4-FFF2-40B4-BE49-F238E27FC236}">
                  <a16:creationId xmlns:a16="http://schemas.microsoft.com/office/drawing/2014/main" id="{A63E3A2C-7C04-4488-988D-5794A9C9AC6A}"/>
                </a:ext>
              </a:extLst>
            </p:cNvPr>
            <p:cNvSpPr/>
            <p:nvPr/>
          </p:nvSpPr>
          <p:spPr bwMode="auto">
            <a:xfrm>
              <a:off x="140349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67" name="Oval 66">
              <a:extLst>
                <a:ext uri="{FF2B5EF4-FFF2-40B4-BE49-F238E27FC236}">
                  <a16:creationId xmlns:a16="http://schemas.microsoft.com/office/drawing/2014/main" id="{0F46CFDC-FC86-4549-8D30-28E29F56D3BD}"/>
                </a:ext>
              </a:extLst>
            </p:cNvPr>
            <p:cNvSpPr/>
            <p:nvPr/>
          </p:nvSpPr>
          <p:spPr bwMode="auto">
            <a:xfrm>
              <a:off x="227725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68" name="Oval 67">
              <a:extLst>
                <a:ext uri="{FF2B5EF4-FFF2-40B4-BE49-F238E27FC236}">
                  <a16:creationId xmlns:a16="http://schemas.microsoft.com/office/drawing/2014/main" id="{5FB3628F-4657-4E45-BA21-9212CF51F223}"/>
                </a:ext>
              </a:extLst>
            </p:cNvPr>
            <p:cNvSpPr/>
            <p:nvPr/>
          </p:nvSpPr>
          <p:spPr bwMode="auto">
            <a:xfrm>
              <a:off x="227725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69" name="Oval 68">
              <a:extLst>
                <a:ext uri="{FF2B5EF4-FFF2-40B4-BE49-F238E27FC236}">
                  <a16:creationId xmlns:a16="http://schemas.microsoft.com/office/drawing/2014/main" id="{799EAA78-B6C4-4D2F-9097-45F8B548456F}"/>
                </a:ext>
              </a:extLst>
            </p:cNvPr>
            <p:cNvSpPr/>
            <p:nvPr/>
          </p:nvSpPr>
          <p:spPr bwMode="auto">
            <a:xfrm>
              <a:off x="227725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70" name="Oval 69">
              <a:extLst>
                <a:ext uri="{FF2B5EF4-FFF2-40B4-BE49-F238E27FC236}">
                  <a16:creationId xmlns:a16="http://schemas.microsoft.com/office/drawing/2014/main" id="{179ABFA6-3322-431D-A662-518E3FD8DC34}"/>
                </a:ext>
              </a:extLst>
            </p:cNvPr>
            <p:cNvSpPr/>
            <p:nvPr/>
          </p:nvSpPr>
          <p:spPr bwMode="auto">
            <a:xfrm>
              <a:off x="315101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400" b="1" kern="0" dirty="0">
                  <a:solidFill>
                    <a:schemeClr val="bg1"/>
                  </a:solidFill>
                  <a:latin typeface="+mj-lt"/>
                </a:rPr>
                <a:t>01</a:t>
              </a:r>
            </a:p>
          </p:txBody>
        </p:sp>
        <p:sp>
          <p:nvSpPr>
            <p:cNvPr id="71" name="Oval 70">
              <a:extLst>
                <a:ext uri="{FF2B5EF4-FFF2-40B4-BE49-F238E27FC236}">
                  <a16:creationId xmlns:a16="http://schemas.microsoft.com/office/drawing/2014/main" id="{560DF6ED-50D0-4FD2-B1FF-4C12F026AB0D}"/>
                </a:ext>
              </a:extLst>
            </p:cNvPr>
            <p:cNvSpPr/>
            <p:nvPr/>
          </p:nvSpPr>
          <p:spPr bwMode="auto">
            <a:xfrm>
              <a:off x="315101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72" name="Oval 71">
              <a:extLst>
                <a:ext uri="{FF2B5EF4-FFF2-40B4-BE49-F238E27FC236}">
                  <a16:creationId xmlns:a16="http://schemas.microsoft.com/office/drawing/2014/main" id="{F560B73D-0ED3-4A05-A382-A1AFCE8F5C1F}"/>
                </a:ext>
              </a:extLst>
            </p:cNvPr>
            <p:cNvSpPr/>
            <p:nvPr/>
          </p:nvSpPr>
          <p:spPr bwMode="auto">
            <a:xfrm>
              <a:off x="315101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grpSp>
      <p:grpSp>
        <p:nvGrpSpPr>
          <p:cNvPr id="51" name="Group 50">
            <a:extLst>
              <a:ext uri="{FF2B5EF4-FFF2-40B4-BE49-F238E27FC236}">
                <a16:creationId xmlns:a16="http://schemas.microsoft.com/office/drawing/2014/main" id="{C3CC11F7-41FE-47C9-9A55-A44E9CDE4255}"/>
              </a:ext>
            </a:extLst>
          </p:cNvPr>
          <p:cNvGrpSpPr/>
          <p:nvPr/>
        </p:nvGrpSpPr>
        <p:grpSpPr>
          <a:xfrm>
            <a:off x="3210235" y="2895600"/>
            <a:ext cx="2743200" cy="2743200"/>
            <a:chOff x="1169805" y="2360323"/>
            <a:chExt cx="2743200" cy="2743200"/>
          </a:xfrm>
        </p:grpSpPr>
        <p:sp>
          <p:nvSpPr>
            <p:cNvPr id="52" name="Rectangle: Rounded Corners 51">
              <a:extLst>
                <a:ext uri="{FF2B5EF4-FFF2-40B4-BE49-F238E27FC236}">
                  <a16:creationId xmlns:a16="http://schemas.microsoft.com/office/drawing/2014/main" id="{510225BC-7B71-4DF0-8951-2C15E69E59CB}"/>
                </a:ext>
              </a:extLst>
            </p:cNvPr>
            <p:cNvSpPr/>
            <p:nvPr/>
          </p:nvSpPr>
          <p:spPr>
            <a:xfrm>
              <a:off x="1169805" y="2360323"/>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sz="2400" dirty="0"/>
            </a:p>
          </p:txBody>
        </p:sp>
        <p:sp>
          <p:nvSpPr>
            <p:cNvPr id="53" name="Oval 52">
              <a:extLst>
                <a:ext uri="{FF2B5EF4-FFF2-40B4-BE49-F238E27FC236}">
                  <a16:creationId xmlns:a16="http://schemas.microsoft.com/office/drawing/2014/main" id="{D7E5314C-69CB-40AB-81E0-F979087A9E30}"/>
                </a:ext>
              </a:extLst>
            </p:cNvPr>
            <p:cNvSpPr/>
            <p:nvPr/>
          </p:nvSpPr>
          <p:spPr bwMode="auto">
            <a:xfrm>
              <a:off x="140349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54" name="Oval 53">
              <a:extLst>
                <a:ext uri="{FF2B5EF4-FFF2-40B4-BE49-F238E27FC236}">
                  <a16:creationId xmlns:a16="http://schemas.microsoft.com/office/drawing/2014/main" id="{2439D8D8-2A9E-4401-941A-727FB0940C38}"/>
                </a:ext>
              </a:extLst>
            </p:cNvPr>
            <p:cNvSpPr/>
            <p:nvPr/>
          </p:nvSpPr>
          <p:spPr bwMode="auto">
            <a:xfrm>
              <a:off x="140349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55" name="Oval 54">
              <a:extLst>
                <a:ext uri="{FF2B5EF4-FFF2-40B4-BE49-F238E27FC236}">
                  <a16:creationId xmlns:a16="http://schemas.microsoft.com/office/drawing/2014/main" id="{21E7F240-44A3-4251-95ED-65DCDDEBF245}"/>
                </a:ext>
              </a:extLst>
            </p:cNvPr>
            <p:cNvSpPr/>
            <p:nvPr/>
          </p:nvSpPr>
          <p:spPr bwMode="auto">
            <a:xfrm>
              <a:off x="140349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56" name="Oval 55">
              <a:extLst>
                <a:ext uri="{FF2B5EF4-FFF2-40B4-BE49-F238E27FC236}">
                  <a16:creationId xmlns:a16="http://schemas.microsoft.com/office/drawing/2014/main" id="{69744250-FA39-4501-ADD3-4868E55B39B8}"/>
                </a:ext>
              </a:extLst>
            </p:cNvPr>
            <p:cNvSpPr/>
            <p:nvPr/>
          </p:nvSpPr>
          <p:spPr bwMode="auto">
            <a:xfrm>
              <a:off x="227725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57" name="Oval 56">
              <a:extLst>
                <a:ext uri="{FF2B5EF4-FFF2-40B4-BE49-F238E27FC236}">
                  <a16:creationId xmlns:a16="http://schemas.microsoft.com/office/drawing/2014/main" id="{FF41F1C3-C842-4A4D-BFAA-7CE85E8DF103}"/>
                </a:ext>
              </a:extLst>
            </p:cNvPr>
            <p:cNvSpPr/>
            <p:nvPr/>
          </p:nvSpPr>
          <p:spPr bwMode="auto">
            <a:xfrm>
              <a:off x="227725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58" name="Oval 57">
              <a:extLst>
                <a:ext uri="{FF2B5EF4-FFF2-40B4-BE49-F238E27FC236}">
                  <a16:creationId xmlns:a16="http://schemas.microsoft.com/office/drawing/2014/main" id="{90A5DE59-B8C0-440A-B632-D654CF932B79}"/>
                </a:ext>
              </a:extLst>
            </p:cNvPr>
            <p:cNvSpPr/>
            <p:nvPr/>
          </p:nvSpPr>
          <p:spPr bwMode="auto">
            <a:xfrm>
              <a:off x="227725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59" name="Oval 58">
              <a:extLst>
                <a:ext uri="{FF2B5EF4-FFF2-40B4-BE49-F238E27FC236}">
                  <a16:creationId xmlns:a16="http://schemas.microsoft.com/office/drawing/2014/main" id="{5431AC80-1E81-466E-9DA2-9D4D2FC8B399}"/>
                </a:ext>
              </a:extLst>
            </p:cNvPr>
            <p:cNvSpPr/>
            <p:nvPr/>
          </p:nvSpPr>
          <p:spPr bwMode="auto">
            <a:xfrm>
              <a:off x="315101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400" b="1" kern="0" dirty="0">
                  <a:solidFill>
                    <a:schemeClr val="bg1"/>
                  </a:solidFill>
                  <a:latin typeface="+mj-lt"/>
                </a:rPr>
                <a:t>01</a:t>
              </a:r>
            </a:p>
          </p:txBody>
        </p:sp>
        <p:sp>
          <p:nvSpPr>
            <p:cNvPr id="60" name="Oval 59">
              <a:extLst>
                <a:ext uri="{FF2B5EF4-FFF2-40B4-BE49-F238E27FC236}">
                  <a16:creationId xmlns:a16="http://schemas.microsoft.com/office/drawing/2014/main" id="{9114D819-EB47-424E-A3CF-50937FCD25A9}"/>
                </a:ext>
              </a:extLst>
            </p:cNvPr>
            <p:cNvSpPr/>
            <p:nvPr/>
          </p:nvSpPr>
          <p:spPr bwMode="auto">
            <a:xfrm>
              <a:off x="315101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61" name="Oval 60">
              <a:extLst>
                <a:ext uri="{FF2B5EF4-FFF2-40B4-BE49-F238E27FC236}">
                  <a16:creationId xmlns:a16="http://schemas.microsoft.com/office/drawing/2014/main" id="{BAF26264-0347-4730-B8CF-20195F8C2F5D}"/>
                </a:ext>
              </a:extLst>
            </p:cNvPr>
            <p:cNvSpPr/>
            <p:nvPr/>
          </p:nvSpPr>
          <p:spPr bwMode="auto">
            <a:xfrm>
              <a:off x="315101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grpSp>
      <p:sp>
        <p:nvSpPr>
          <p:cNvPr id="2" name="Title 1">
            <a:extLst>
              <a:ext uri="{FF2B5EF4-FFF2-40B4-BE49-F238E27FC236}">
                <a16:creationId xmlns:a16="http://schemas.microsoft.com/office/drawing/2014/main" id="{1DD0223D-A068-4194-971E-033A7C0166DA}"/>
              </a:ext>
            </a:extLst>
          </p:cNvPr>
          <p:cNvSpPr>
            <a:spLocks noGrp="1"/>
          </p:cNvSpPr>
          <p:nvPr>
            <p:ph type="title"/>
          </p:nvPr>
        </p:nvSpPr>
        <p:spPr/>
        <p:txBody>
          <a:bodyPr/>
          <a:lstStyle/>
          <a:p>
            <a:r>
              <a:rPr lang="en-US" dirty="0"/>
              <a:t>Characterized Devices</a:t>
            </a:r>
          </a:p>
        </p:txBody>
      </p:sp>
      <p:sp>
        <p:nvSpPr>
          <p:cNvPr id="4" name="Slide Number Placeholder 3">
            <a:extLst>
              <a:ext uri="{FF2B5EF4-FFF2-40B4-BE49-F238E27FC236}">
                <a16:creationId xmlns:a16="http://schemas.microsoft.com/office/drawing/2014/main" id="{13543B50-F21F-42B4-8512-42ADA361BB8D}"/>
              </a:ext>
            </a:extLst>
          </p:cNvPr>
          <p:cNvSpPr>
            <a:spLocks noGrp="1"/>
          </p:cNvSpPr>
          <p:nvPr>
            <p:ph type="sldNum" sz="quarter" idx="12"/>
          </p:nvPr>
        </p:nvSpPr>
        <p:spPr/>
        <p:txBody>
          <a:bodyPr/>
          <a:lstStyle/>
          <a:p>
            <a:fld id="{656CEE93-C87C-43EF-85C8-C664598978DF}" type="slidenum">
              <a:rPr lang="en-US" smtClean="0"/>
              <a:pPr/>
              <a:t>13</a:t>
            </a:fld>
            <a:endParaRPr lang="en-US" dirty="0"/>
          </a:p>
        </p:txBody>
      </p:sp>
      <p:grpSp>
        <p:nvGrpSpPr>
          <p:cNvPr id="40" name="Group 39">
            <a:extLst>
              <a:ext uri="{FF2B5EF4-FFF2-40B4-BE49-F238E27FC236}">
                <a16:creationId xmlns:a16="http://schemas.microsoft.com/office/drawing/2014/main" id="{D28EDDBA-6BCB-4EA6-80AF-A3DF4067F723}"/>
              </a:ext>
            </a:extLst>
          </p:cNvPr>
          <p:cNvGrpSpPr/>
          <p:nvPr/>
        </p:nvGrpSpPr>
        <p:grpSpPr>
          <a:xfrm>
            <a:off x="3057835" y="2743200"/>
            <a:ext cx="2743200" cy="2743200"/>
            <a:chOff x="1169805" y="2360323"/>
            <a:chExt cx="2743200" cy="2743200"/>
          </a:xfrm>
        </p:grpSpPr>
        <p:sp>
          <p:nvSpPr>
            <p:cNvPr id="41" name="Rectangle: Rounded Corners 40">
              <a:extLst>
                <a:ext uri="{FF2B5EF4-FFF2-40B4-BE49-F238E27FC236}">
                  <a16:creationId xmlns:a16="http://schemas.microsoft.com/office/drawing/2014/main" id="{60015616-D031-4F55-BF99-FDD44D176F60}"/>
                </a:ext>
              </a:extLst>
            </p:cNvPr>
            <p:cNvSpPr/>
            <p:nvPr/>
          </p:nvSpPr>
          <p:spPr>
            <a:xfrm>
              <a:off x="1169805" y="2360323"/>
              <a:ext cx="2743200" cy="2743200"/>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endParaRPr lang="en-US" sz="2400" dirty="0"/>
            </a:p>
          </p:txBody>
        </p:sp>
        <p:sp>
          <p:nvSpPr>
            <p:cNvPr id="42" name="Oval 41">
              <a:extLst>
                <a:ext uri="{FF2B5EF4-FFF2-40B4-BE49-F238E27FC236}">
                  <a16:creationId xmlns:a16="http://schemas.microsoft.com/office/drawing/2014/main" id="{170CCA63-2CE9-4853-BFF2-37FC53849216}"/>
                </a:ext>
              </a:extLst>
            </p:cNvPr>
            <p:cNvSpPr/>
            <p:nvPr/>
          </p:nvSpPr>
          <p:spPr bwMode="auto">
            <a:xfrm>
              <a:off x="140349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43" name="Oval 42">
              <a:extLst>
                <a:ext uri="{FF2B5EF4-FFF2-40B4-BE49-F238E27FC236}">
                  <a16:creationId xmlns:a16="http://schemas.microsoft.com/office/drawing/2014/main" id="{4DF88959-DF24-4F7D-ADE0-D0BB87EB77DF}"/>
                </a:ext>
              </a:extLst>
            </p:cNvPr>
            <p:cNvSpPr/>
            <p:nvPr/>
          </p:nvSpPr>
          <p:spPr bwMode="auto">
            <a:xfrm>
              <a:off x="140349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44" name="Oval 43">
              <a:extLst>
                <a:ext uri="{FF2B5EF4-FFF2-40B4-BE49-F238E27FC236}">
                  <a16:creationId xmlns:a16="http://schemas.microsoft.com/office/drawing/2014/main" id="{C522762E-98E2-44FA-B02E-A45D88EFC8EF}"/>
                </a:ext>
              </a:extLst>
            </p:cNvPr>
            <p:cNvSpPr/>
            <p:nvPr/>
          </p:nvSpPr>
          <p:spPr bwMode="auto">
            <a:xfrm>
              <a:off x="140349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45" name="Oval 44">
              <a:extLst>
                <a:ext uri="{FF2B5EF4-FFF2-40B4-BE49-F238E27FC236}">
                  <a16:creationId xmlns:a16="http://schemas.microsoft.com/office/drawing/2014/main" id="{3285548E-DAFB-4452-A3EE-ADE5C83954BC}"/>
                </a:ext>
              </a:extLst>
            </p:cNvPr>
            <p:cNvSpPr/>
            <p:nvPr/>
          </p:nvSpPr>
          <p:spPr bwMode="auto">
            <a:xfrm>
              <a:off x="227725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46" name="Oval 45">
              <a:extLst>
                <a:ext uri="{FF2B5EF4-FFF2-40B4-BE49-F238E27FC236}">
                  <a16:creationId xmlns:a16="http://schemas.microsoft.com/office/drawing/2014/main" id="{DD87D5E2-987B-440F-9B3C-DE4F36253AD2}"/>
                </a:ext>
              </a:extLst>
            </p:cNvPr>
            <p:cNvSpPr/>
            <p:nvPr/>
          </p:nvSpPr>
          <p:spPr bwMode="auto">
            <a:xfrm>
              <a:off x="227725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47" name="Oval 46">
              <a:extLst>
                <a:ext uri="{FF2B5EF4-FFF2-40B4-BE49-F238E27FC236}">
                  <a16:creationId xmlns:a16="http://schemas.microsoft.com/office/drawing/2014/main" id="{8562E223-C072-4120-B5AC-0B70430BC0E0}"/>
                </a:ext>
              </a:extLst>
            </p:cNvPr>
            <p:cNvSpPr/>
            <p:nvPr/>
          </p:nvSpPr>
          <p:spPr bwMode="auto">
            <a:xfrm>
              <a:off x="227725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48" name="Oval 47">
              <a:extLst>
                <a:ext uri="{FF2B5EF4-FFF2-40B4-BE49-F238E27FC236}">
                  <a16:creationId xmlns:a16="http://schemas.microsoft.com/office/drawing/2014/main" id="{CE37ECE6-5B34-42F3-9E29-0B7D7362AB00}"/>
                </a:ext>
              </a:extLst>
            </p:cNvPr>
            <p:cNvSpPr/>
            <p:nvPr/>
          </p:nvSpPr>
          <p:spPr bwMode="auto">
            <a:xfrm>
              <a:off x="3151013" y="2612460"/>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chemeClr val="bg1"/>
                </a:solidFill>
                <a:latin typeface="+mj-lt"/>
              </a:endParaRPr>
            </a:p>
          </p:txBody>
        </p:sp>
        <p:sp>
          <p:nvSpPr>
            <p:cNvPr id="49" name="Oval 48">
              <a:extLst>
                <a:ext uri="{FF2B5EF4-FFF2-40B4-BE49-F238E27FC236}">
                  <a16:creationId xmlns:a16="http://schemas.microsoft.com/office/drawing/2014/main" id="{C2E3F84C-0021-491A-A7D8-F88B07B1EAAD}"/>
                </a:ext>
              </a:extLst>
            </p:cNvPr>
            <p:cNvSpPr/>
            <p:nvPr/>
          </p:nvSpPr>
          <p:spPr bwMode="auto">
            <a:xfrm>
              <a:off x="3151013" y="346777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sp>
          <p:nvSpPr>
            <p:cNvPr id="50" name="Oval 49">
              <a:extLst>
                <a:ext uri="{FF2B5EF4-FFF2-40B4-BE49-F238E27FC236}">
                  <a16:creationId xmlns:a16="http://schemas.microsoft.com/office/drawing/2014/main" id="{3547A3C6-1C45-4086-9919-C8DEDF3B2604}"/>
                </a:ext>
              </a:extLst>
            </p:cNvPr>
            <p:cNvSpPr/>
            <p:nvPr/>
          </p:nvSpPr>
          <p:spPr bwMode="auto">
            <a:xfrm>
              <a:off x="3151013" y="4323081"/>
              <a:ext cx="528305" cy="528305"/>
            </a:xfrm>
            <a:prstGeom prst="ellipse">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endParaRPr lang="en-US" sz="2400" b="1" kern="0" dirty="0">
                <a:solidFill>
                  <a:srgbClr val="000000"/>
                </a:solidFill>
                <a:latin typeface="+mj-lt"/>
              </a:endParaRPr>
            </a:p>
          </p:txBody>
        </p:sp>
      </p:grpSp>
      <p:cxnSp>
        <p:nvCxnSpPr>
          <p:cNvPr id="84" name="Straight Arrow Connector 83">
            <a:extLst>
              <a:ext uri="{FF2B5EF4-FFF2-40B4-BE49-F238E27FC236}">
                <a16:creationId xmlns:a16="http://schemas.microsoft.com/office/drawing/2014/main" id="{3A7A50D7-6932-4982-80AD-53C159D8211D}"/>
              </a:ext>
            </a:extLst>
          </p:cNvPr>
          <p:cNvCxnSpPr>
            <a:cxnSpLocks/>
          </p:cNvCxnSpPr>
          <p:nvPr/>
        </p:nvCxnSpPr>
        <p:spPr>
          <a:xfrm>
            <a:off x="2836109" y="5553723"/>
            <a:ext cx="526526" cy="618043"/>
          </a:xfrm>
          <a:prstGeom prst="straightConnector1">
            <a:avLst/>
          </a:prstGeom>
          <a:ln w="76200">
            <a:solidFill>
              <a:schemeClr val="tx1"/>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86" name="Rectangle: Rounded Corners 85">
            <a:extLst>
              <a:ext uri="{FF2B5EF4-FFF2-40B4-BE49-F238E27FC236}">
                <a16:creationId xmlns:a16="http://schemas.microsoft.com/office/drawing/2014/main" id="{8178694D-E120-403F-9CB6-C70D26FE427A}"/>
              </a:ext>
            </a:extLst>
          </p:cNvPr>
          <p:cNvSpPr/>
          <p:nvPr/>
        </p:nvSpPr>
        <p:spPr>
          <a:xfrm>
            <a:off x="496303" y="1134172"/>
            <a:ext cx="8151394" cy="715924"/>
          </a:xfrm>
          <a:prstGeom prst="roundRect">
            <a:avLst/>
          </a:prstGeom>
          <a:no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1"/>
                </a:solidFill>
              </a:rPr>
              <a:t>Real 30-39 Layer 3D MLC NAND Flash Chips</a:t>
            </a:r>
          </a:p>
        </p:txBody>
      </p:sp>
      <p:sp>
        <p:nvSpPr>
          <p:cNvPr id="87" name="TextBox 86">
            <a:extLst>
              <a:ext uri="{FF2B5EF4-FFF2-40B4-BE49-F238E27FC236}">
                <a16:creationId xmlns:a16="http://schemas.microsoft.com/office/drawing/2014/main" id="{15733C9E-020D-4BF2-A872-DB0CD85F65F5}"/>
              </a:ext>
            </a:extLst>
          </p:cNvPr>
          <p:cNvSpPr txBox="1"/>
          <p:nvPr/>
        </p:nvSpPr>
        <p:spPr>
          <a:xfrm>
            <a:off x="6105835" y="2248344"/>
            <a:ext cx="1753172" cy="523220"/>
          </a:xfrm>
          <a:prstGeom prst="rect">
            <a:avLst/>
          </a:prstGeom>
          <a:noFill/>
        </p:spPr>
        <p:txBody>
          <a:bodyPr wrap="none" rtlCol="0">
            <a:spAutoFit/>
          </a:bodyPr>
          <a:lstStyle/>
          <a:p>
            <a:r>
              <a:rPr lang="en-US" sz="2800" b="1" dirty="0"/>
              <a:t>2-bit MLC</a:t>
            </a:r>
          </a:p>
        </p:txBody>
      </p:sp>
      <p:sp>
        <p:nvSpPr>
          <p:cNvPr id="88" name="TextBox 87">
            <a:extLst>
              <a:ext uri="{FF2B5EF4-FFF2-40B4-BE49-F238E27FC236}">
                <a16:creationId xmlns:a16="http://schemas.microsoft.com/office/drawing/2014/main" id="{7687800D-24C1-4778-9986-963A2DAECB66}"/>
              </a:ext>
            </a:extLst>
          </p:cNvPr>
          <p:cNvSpPr txBox="1"/>
          <p:nvPr/>
        </p:nvSpPr>
        <p:spPr>
          <a:xfrm>
            <a:off x="1368257" y="5486400"/>
            <a:ext cx="1569380" cy="954107"/>
          </a:xfrm>
          <a:prstGeom prst="rect">
            <a:avLst/>
          </a:prstGeom>
          <a:noFill/>
        </p:spPr>
        <p:txBody>
          <a:bodyPr wrap="square" rtlCol="0">
            <a:spAutoFit/>
          </a:bodyPr>
          <a:lstStyle/>
          <a:p>
            <a:pPr algn="ctr"/>
            <a:r>
              <a:rPr lang="en-US" sz="2800" b="1" dirty="0"/>
              <a:t>30- to 39-layer</a:t>
            </a:r>
          </a:p>
        </p:txBody>
      </p:sp>
      <p:cxnSp>
        <p:nvCxnSpPr>
          <p:cNvPr id="90" name="Straight Arrow Connector 89">
            <a:extLst>
              <a:ext uri="{FF2B5EF4-FFF2-40B4-BE49-F238E27FC236}">
                <a16:creationId xmlns:a16="http://schemas.microsoft.com/office/drawing/2014/main" id="{1E001C75-8647-4859-9578-9F8488E63F89}"/>
              </a:ext>
            </a:extLst>
          </p:cNvPr>
          <p:cNvCxnSpPr>
            <a:cxnSpLocks/>
            <a:stCxn id="48" idx="7"/>
            <a:endCxn id="87" idx="1"/>
          </p:cNvCxnSpPr>
          <p:nvPr/>
        </p:nvCxnSpPr>
        <p:spPr>
          <a:xfrm flipV="1">
            <a:off x="5489980" y="2509954"/>
            <a:ext cx="615855" cy="562751"/>
          </a:xfrm>
          <a:prstGeom prst="straightConnector1">
            <a:avLst/>
          </a:prstGeom>
          <a:ln w="76200">
            <a:solidFill>
              <a:schemeClr val="tx1"/>
            </a:solidFill>
            <a:headEnd type="none" w="med" len="sm"/>
            <a:tailEnd type="arrow" w="med" len="sm"/>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C78BE14F-4B06-4951-A5F5-704E31682EB6}"/>
              </a:ext>
            </a:extLst>
          </p:cNvPr>
          <p:cNvSpPr/>
          <p:nvPr/>
        </p:nvSpPr>
        <p:spPr>
          <a:xfrm>
            <a:off x="5036832" y="3023354"/>
            <a:ext cx="550151" cy="461665"/>
          </a:xfrm>
          <a:prstGeom prst="rect">
            <a:avLst/>
          </a:prstGeom>
        </p:spPr>
        <p:txBody>
          <a:bodyPr wrap="none">
            <a:spAutoFit/>
          </a:bodyPr>
          <a:lstStyle/>
          <a:p>
            <a:r>
              <a:rPr lang="en-US" sz="2400" b="1" kern="0" dirty="0">
                <a:solidFill>
                  <a:schemeClr val="bg1"/>
                </a:solidFill>
              </a:rPr>
              <a:t>01</a:t>
            </a:r>
            <a:endParaRPr lang="en-US" sz="2400" dirty="0"/>
          </a:p>
        </p:txBody>
      </p:sp>
    </p:spTree>
    <p:extLst>
      <p:ext uri="{BB962C8B-B14F-4D97-AF65-F5344CB8AC3E}">
        <p14:creationId xmlns:p14="http://schemas.microsoft.com/office/powerpoint/2010/main" val="14659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
                                        <p:tgtEl>
                                          <p:spTgt spid="88"/>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par>
                                <p:cTn id="16" presetID="10" presetClass="entr" presetSubtype="0" fill="hold" nodeType="withEffect">
                                  <p:stCondLst>
                                    <p:cond delay="0"/>
                                  </p:stCondLst>
                                  <p:childTnLst>
                                    <p:set>
                                      <p:cBhvr>
                                        <p:cTn id="17" dur="1" fill="hold">
                                          <p:stCondLst>
                                            <p:cond delay="0"/>
                                          </p:stCondLst>
                                        </p:cTn>
                                        <p:tgtEl>
                                          <p:spTgt spid="90"/>
                                        </p:tgtEl>
                                        <p:attrNameLst>
                                          <p:attrName>style.visibility</p:attrName>
                                        </p:attrNameLst>
                                      </p:cBhvr>
                                      <p:to>
                                        <p:strVal val="visible"/>
                                      </p:to>
                                    </p:set>
                                    <p:animEffect transition="in" filter="fade">
                                      <p:cBhvr>
                                        <p:cTn id="18" dur="500"/>
                                        <p:tgtEl>
                                          <p:spTgt spid="9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MLC Threshold Voltage Distribution Background</a:t>
            </a:r>
          </a:p>
        </p:txBody>
      </p:sp>
      <p:sp>
        <p:nvSpPr>
          <p:cNvPr id="2" name="Slide Number Placeholder 1"/>
          <p:cNvSpPr>
            <a:spLocks noGrp="1"/>
          </p:cNvSpPr>
          <p:nvPr>
            <p:ph type="sldNum" sz="quarter" idx="12"/>
          </p:nvPr>
        </p:nvSpPr>
        <p:spPr/>
        <p:txBody>
          <a:bodyPr>
            <a:normAutofit/>
          </a:bodyPr>
          <a:lstStyle/>
          <a:p>
            <a:fld id="{659951FD-F195-4FF4-B5D0-ABFF8986B8DF}" type="slidenum">
              <a:rPr lang="en-US" smtClean="0"/>
              <a:pPr/>
              <a:t>14</a:t>
            </a:fld>
            <a:endParaRPr lang="en-US" dirty="0"/>
          </a:p>
        </p:txBody>
      </p:sp>
      <p:sp>
        <p:nvSpPr>
          <p:cNvPr id="75" name="Rectangle 74">
            <a:extLst>
              <a:ext uri="{FF2B5EF4-FFF2-40B4-BE49-F238E27FC236}">
                <a16:creationId xmlns:a16="http://schemas.microsoft.com/office/drawing/2014/main" id="{0E5EAD96-7718-4965-8429-69D675550185}"/>
              </a:ext>
            </a:extLst>
          </p:cNvPr>
          <p:cNvSpPr/>
          <p:nvPr/>
        </p:nvSpPr>
        <p:spPr>
          <a:xfrm>
            <a:off x="934001" y="4644191"/>
            <a:ext cx="1468844" cy="523220"/>
          </a:xfrm>
          <a:prstGeom prst="rect">
            <a:avLst/>
          </a:prstGeom>
        </p:spPr>
        <p:txBody>
          <a:bodyPr wrap="square">
            <a:spAutoFit/>
          </a:bodyPr>
          <a:lstStyle/>
          <a:p>
            <a:pPr algn="ctr"/>
            <a:r>
              <a:rPr lang="en-US" altLang="ko-KR" sz="2800" b="1" dirty="0">
                <a:solidFill>
                  <a:schemeClr val="accent5"/>
                </a:solidFill>
                <a:latin typeface="+mj-lt"/>
                <a:ea typeface="Dotum" pitchFamily="34" charset="-127"/>
              </a:rPr>
              <a:t>11</a:t>
            </a:r>
            <a:endParaRPr lang="ko-KR" altLang="ko-KR" sz="2800" b="1" dirty="0">
              <a:solidFill>
                <a:schemeClr val="accent5"/>
              </a:solidFill>
              <a:latin typeface="+mj-lt"/>
              <a:ea typeface="Dotum" pitchFamily="34" charset="-127"/>
            </a:endParaRPr>
          </a:p>
        </p:txBody>
      </p:sp>
      <p:sp>
        <p:nvSpPr>
          <p:cNvPr id="76" name="Rectangle 75">
            <a:extLst>
              <a:ext uri="{FF2B5EF4-FFF2-40B4-BE49-F238E27FC236}">
                <a16:creationId xmlns:a16="http://schemas.microsoft.com/office/drawing/2014/main" id="{5D58129B-1BD2-4ADA-89D3-FC91279EA93D}"/>
              </a:ext>
            </a:extLst>
          </p:cNvPr>
          <p:cNvSpPr/>
          <p:nvPr/>
        </p:nvSpPr>
        <p:spPr>
          <a:xfrm>
            <a:off x="3082157" y="4644191"/>
            <a:ext cx="1468844" cy="523220"/>
          </a:xfrm>
          <a:prstGeom prst="rect">
            <a:avLst/>
          </a:prstGeom>
        </p:spPr>
        <p:txBody>
          <a:bodyPr wrap="square">
            <a:spAutoFit/>
          </a:bodyPr>
          <a:lstStyle/>
          <a:p>
            <a:pPr algn="ctr"/>
            <a:r>
              <a:rPr lang="en-US" altLang="ko-KR" sz="2800" b="1" dirty="0">
                <a:solidFill>
                  <a:schemeClr val="accent5"/>
                </a:solidFill>
                <a:latin typeface="+mj-lt"/>
                <a:ea typeface="Dotum" pitchFamily="34" charset="-127"/>
              </a:rPr>
              <a:t>10</a:t>
            </a:r>
            <a:endParaRPr lang="ko-KR" altLang="ko-KR" sz="2800" b="1" dirty="0">
              <a:solidFill>
                <a:schemeClr val="accent5"/>
              </a:solidFill>
              <a:latin typeface="+mj-lt"/>
              <a:ea typeface="Dotum" pitchFamily="34" charset="-127"/>
            </a:endParaRPr>
          </a:p>
        </p:txBody>
      </p:sp>
      <p:sp>
        <p:nvSpPr>
          <p:cNvPr id="77" name="Rectangle 76">
            <a:extLst>
              <a:ext uri="{FF2B5EF4-FFF2-40B4-BE49-F238E27FC236}">
                <a16:creationId xmlns:a16="http://schemas.microsoft.com/office/drawing/2014/main" id="{709B4820-AAA7-4D7D-AE40-625B896D3DA8}"/>
              </a:ext>
            </a:extLst>
          </p:cNvPr>
          <p:cNvSpPr/>
          <p:nvPr/>
        </p:nvSpPr>
        <p:spPr>
          <a:xfrm>
            <a:off x="5269551" y="4644191"/>
            <a:ext cx="1468844" cy="523220"/>
          </a:xfrm>
          <a:prstGeom prst="rect">
            <a:avLst/>
          </a:prstGeom>
        </p:spPr>
        <p:txBody>
          <a:bodyPr wrap="square">
            <a:spAutoFit/>
          </a:bodyPr>
          <a:lstStyle/>
          <a:p>
            <a:pPr algn="ctr"/>
            <a:r>
              <a:rPr lang="en-US" altLang="ko-KR" sz="2800" b="1" dirty="0">
                <a:solidFill>
                  <a:schemeClr val="accent5"/>
                </a:solidFill>
                <a:latin typeface="+mj-lt"/>
                <a:ea typeface="Dotum" pitchFamily="34" charset="-127"/>
              </a:rPr>
              <a:t>00</a:t>
            </a:r>
            <a:endParaRPr lang="ko-KR" altLang="ko-KR" sz="2800" b="1" dirty="0">
              <a:solidFill>
                <a:schemeClr val="accent5"/>
              </a:solidFill>
              <a:latin typeface="+mj-lt"/>
              <a:ea typeface="Dotum" pitchFamily="34" charset="-127"/>
            </a:endParaRPr>
          </a:p>
        </p:txBody>
      </p:sp>
      <p:sp>
        <p:nvSpPr>
          <p:cNvPr id="78" name="Rectangle 77">
            <a:extLst>
              <a:ext uri="{FF2B5EF4-FFF2-40B4-BE49-F238E27FC236}">
                <a16:creationId xmlns:a16="http://schemas.microsoft.com/office/drawing/2014/main" id="{065B59A7-6521-45CE-B0D2-C7A89E64CC8A}"/>
              </a:ext>
            </a:extLst>
          </p:cNvPr>
          <p:cNvSpPr/>
          <p:nvPr/>
        </p:nvSpPr>
        <p:spPr>
          <a:xfrm>
            <a:off x="7368747" y="4644191"/>
            <a:ext cx="1468844" cy="523220"/>
          </a:xfrm>
          <a:prstGeom prst="rect">
            <a:avLst/>
          </a:prstGeom>
        </p:spPr>
        <p:txBody>
          <a:bodyPr wrap="square">
            <a:spAutoFit/>
          </a:bodyPr>
          <a:lstStyle/>
          <a:p>
            <a:pPr algn="ctr"/>
            <a:r>
              <a:rPr lang="en-US" altLang="ko-KR" sz="2800" b="1" dirty="0">
                <a:solidFill>
                  <a:schemeClr val="accent5"/>
                </a:solidFill>
                <a:latin typeface="+mj-lt"/>
                <a:ea typeface="Dotum" pitchFamily="34" charset="-127"/>
              </a:rPr>
              <a:t>01</a:t>
            </a:r>
            <a:endParaRPr lang="ko-KR" altLang="ko-KR" sz="2800" b="1" dirty="0">
              <a:solidFill>
                <a:schemeClr val="accent5"/>
              </a:solidFill>
              <a:latin typeface="+mj-lt"/>
              <a:ea typeface="Dotum" pitchFamily="34" charset="-127"/>
            </a:endParaRPr>
          </a:p>
        </p:txBody>
      </p:sp>
      <p:cxnSp>
        <p:nvCxnSpPr>
          <p:cNvPr id="60" name="Straight Arrow Connector 59">
            <a:extLst>
              <a:ext uri="{FF2B5EF4-FFF2-40B4-BE49-F238E27FC236}">
                <a16:creationId xmlns:a16="http://schemas.microsoft.com/office/drawing/2014/main" id="{A45978B3-A8C9-43EC-BCCA-7B8C0DB6272B}"/>
              </a:ext>
            </a:extLst>
          </p:cNvPr>
          <p:cNvCxnSpPr>
            <a:cxnSpLocks/>
          </p:cNvCxnSpPr>
          <p:nvPr/>
        </p:nvCxnSpPr>
        <p:spPr>
          <a:xfrm flipV="1">
            <a:off x="571500" y="3065596"/>
            <a:ext cx="0" cy="2846402"/>
          </a:xfrm>
          <a:prstGeom prst="straightConnector1">
            <a:avLst/>
          </a:prstGeom>
          <a:noFill/>
          <a:ln w="63500" cap="flat" cmpd="sng" algn="ctr">
            <a:solidFill>
              <a:sysClr val="windowText" lastClr="000000">
                <a:lumMod val="65000"/>
                <a:lumOff val="35000"/>
              </a:sysClr>
            </a:solidFill>
            <a:prstDash val="solid"/>
            <a:tailEnd type="triangle"/>
          </a:ln>
          <a:effectLst/>
        </p:spPr>
      </p:cxnSp>
      <p:sp>
        <p:nvSpPr>
          <p:cNvPr id="61" name="Rectangle 60">
            <a:extLst>
              <a:ext uri="{FF2B5EF4-FFF2-40B4-BE49-F238E27FC236}">
                <a16:creationId xmlns:a16="http://schemas.microsoft.com/office/drawing/2014/main" id="{5EAB6818-59B1-4146-AD1A-9582229F2E7E}"/>
              </a:ext>
            </a:extLst>
          </p:cNvPr>
          <p:cNvSpPr/>
          <p:nvPr/>
        </p:nvSpPr>
        <p:spPr>
          <a:xfrm rot="16200000">
            <a:off x="-652199" y="3777273"/>
            <a:ext cx="1885018" cy="461665"/>
          </a:xfrm>
          <a:prstGeom prst="rect">
            <a:avLst/>
          </a:prstGeom>
        </p:spPr>
        <p:txBody>
          <a:bodyPr wrap="square">
            <a:spAutoFit/>
          </a:bodyPr>
          <a:lstStyle/>
          <a:p>
            <a:pPr algn="ctr"/>
            <a:r>
              <a:rPr lang="en-US" altLang="ko-KR" sz="2400" b="1" i="1" dirty="0">
                <a:solidFill>
                  <a:prstClr val="black">
                    <a:lumMod val="65000"/>
                    <a:lumOff val="35000"/>
                  </a:prstClr>
                </a:solidFill>
                <a:latin typeface="+mj-lt"/>
                <a:ea typeface="Dotum" pitchFamily="34" charset="-127"/>
              </a:rPr>
              <a:t>Probability</a:t>
            </a:r>
            <a:endParaRPr lang="ko-KR" altLang="ko-KR" sz="2400" b="1" i="1" dirty="0">
              <a:solidFill>
                <a:prstClr val="black">
                  <a:lumMod val="65000"/>
                  <a:lumOff val="35000"/>
                </a:prstClr>
              </a:solidFill>
              <a:latin typeface="+mj-lt"/>
              <a:ea typeface="Dotum" pitchFamily="34" charset="-127"/>
            </a:endParaRPr>
          </a:p>
        </p:txBody>
      </p:sp>
      <p:grpSp>
        <p:nvGrpSpPr>
          <p:cNvPr id="9" name="Group 8">
            <a:extLst>
              <a:ext uri="{FF2B5EF4-FFF2-40B4-BE49-F238E27FC236}">
                <a16:creationId xmlns:a16="http://schemas.microsoft.com/office/drawing/2014/main" id="{D89646B6-2187-4624-8D4B-6555F4BF8483}"/>
              </a:ext>
            </a:extLst>
          </p:cNvPr>
          <p:cNvGrpSpPr/>
          <p:nvPr/>
        </p:nvGrpSpPr>
        <p:grpSpPr>
          <a:xfrm>
            <a:off x="2705212" y="1239266"/>
            <a:ext cx="4378013" cy="4680189"/>
            <a:chOff x="2705212" y="3608804"/>
            <a:chExt cx="4378013" cy="2310652"/>
          </a:xfrm>
        </p:grpSpPr>
        <p:cxnSp>
          <p:nvCxnSpPr>
            <p:cNvPr id="63" name="Straight Connector 62">
              <a:extLst>
                <a:ext uri="{FF2B5EF4-FFF2-40B4-BE49-F238E27FC236}">
                  <a16:creationId xmlns:a16="http://schemas.microsoft.com/office/drawing/2014/main" id="{26BCEF22-ADE1-402F-8012-504AF019F3D3}"/>
                </a:ext>
              </a:extLst>
            </p:cNvPr>
            <p:cNvCxnSpPr/>
            <p:nvPr/>
          </p:nvCxnSpPr>
          <p:spPr>
            <a:xfrm flipH="1">
              <a:off x="2705212" y="3608804"/>
              <a:ext cx="3223" cy="2310652"/>
            </a:xfrm>
            <a:prstGeom prst="line">
              <a:avLst/>
            </a:prstGeom>
            <a:noFill/>
            <a:ln w="63500" cap="flat" cmpd="sng" algn="ctr">
              <a:solidFill>
                <a:schemeClr val="accent2"/>
              </a:solidFill>
              <a:prstDash val="sysDash"/>
            </a:ln>
            <a:effectLst/>
          </p:spPr>
        </p:cxnSp>
        <p:cxnSp>
          <p:nvCxnSpPr>
            <p:cNvPr id="66" name="Straight Connector 65">
              <a:extLst>
                <a:ext uri="{FF2B5EF4-FFF2-40B4-BE49-F238E27FC236}">
                  <a16:creationId xmlns:a16="http://schemas.microsoft.com/office/drawing/2014/main" id="{A353611A-14E1-40F0-95E7-0CC15E0A7665}"/>
                </a:ext>
              </a:extLst>
            </p:cNvPr>
            <p:cNvCxnSpPr/>
            <p:nvPr/>
          </p:nvCxnSpPr>
          <p:spPr>
            <a:xfrm flipH="1">
              <a:off x="4892607" y="3608804"/>
              <a:ext cx="3223" cy="2310652"/>
            </a:xfrm>
            <a:prstGeom prst="line">
              <a:avLst/>
            </a:prstGeom>
            <a:noFill/>
            <a:ln w="63500" cap="flat" cmpd="sng" algn="ctr">
              <a:solidFill>
                <a:schemeClr val="accent2"/>
              </a:solidFill>
              <a:prstDash val="sysDash"/>
            </a:ln>
            <a:effectLst/>
          </p:spPr>
        </p:cxnSp>
        <p:cxnSp>
          <p:nvCxnSpPr>
            <p:cNvPr id="69" name="Straight Connector 68">
              <a:extLst>
                <a:ext uri="{FF2B5EF4-FFF2-40B4-BE49-F238E27FC236}">
                  <a16:creationId xmlns:a16="http://schemas.microsoft.com/office/drawing/2014/main" id="{FE442AEB-5B07-4368-A07C-7AA45200B4C4}"/>
                </a:ext>
              </a:extLst>
            </p:cNvPr>
            <p:cNvCxnSpPr/>
            <p:nvPr/>
          </p:nvCxnSpPr>
          <p:spPr>
            <a:xfrm flipH="1">
              <a:off x="7080003" y="3608804"/>
              <a:ext cx="3222" cy="2310652"/>
            </a:xfrm>
            <a:prstGeom prst="line">
              <a:avLst/>
            </a:prstGeom>
            <a:noFill/>
            <a:ln w="63500" cap="flat" cmpd="sng" algn="ctr">
              <a:solidFill>
                <a:schemeClr val="accent2"/>
              </a:solidFill>
              <a:prstDash val="sysDash"/>
            </a:ln>
            <a:effectLst/>
          </p:spPr>
        </p:cxnSp>
      </p:grpSp>
      <p:sp>
        <p:nvSpPr>
          <p:cNvPr id="71" name="Freeform 29">
            <a:extLst>
              <a:ext uri="{FF2B5EF4-FFF2-40B4-BE49-F238E27FC236}">
                <a16:creationId xmlns:a16="http://schemas.microsoft.com/office/drawing/2014/main" id="{6043DEA4-C188-457C-883A-783CCB6F691F}"/>
              </a:ext>
            </a:extLst>
          </p:cNvPr>
          <p:cNvSpPr/>
          <p:nvPr/>
        </p:nvSpPr>
        <p:spPr>
          <a:xfrm>
            <a:off x="2976287" y="3919585"/>
            <a:ext cx="1645247" cy="2007497"/>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j-lt"/>
              <a:ea typeface="+mn-ea"/>
              <a:cs typeface="+mn-cs"/>
            </a:endParaRPr>
          </a:p>
        </p:txBody>
      </p:sp>
      <p:sp>
        <p:nvSpPr>
          <p:cNvPr id="72" name="Freeform 30">
            <a:extLst>
              <a:ext uri="{FF2B5EF4-FFF2-40B4-BE49-F238E27FC236}">
                <a16:creationId xmlns:a16="http://schemas.microsoft.com/office/drawing/2014/main" id="{395BBBEE-9D91-449A-B853-5DA400926D19}"/>
              </a:ext>
            </a:extLst>
          </p:cNvPr>
          <p:cNvSpPr/>
          <p:nvPr/>
        </p:nvSpPr>
        <p:spPr>
          <a:xfrm>
            <a:off x="5163681" y="3919585"/>
            <a:ext cx="1645247" cy="2007497"/>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j-lt"/>
              <a:ea typeface="+mn-ea"/>
              <a:cs typeface="+mn-cs"/>
            </a:endParaRPr>
          </a:p>
        </p:txBody>
      </p:sp>
      <p:sp>
        <p:nvSpPr>
          <p:cNvPr id="73" name="Freeform 31">
            <a:extLst>
              <a:ext uri="{FF2B5EF4-FFF2-40B4-BE49-F238E27FC236}">
                <a16:creationId xmlns:a16="http://schemas.microsoft.com/office/drawing/2014/main" id="{3265F1CC-19E2-4FC6-99BD-CE9187E57CAE}"/>
              </a:ext>
            </a:extLst>
          </p:cNvPr>
          <p:cNvSpPr/>
          <p:nvPr/>
        </p:nvSpPr>
        <p:spPr>
          <a:xfrm>
            <a:off x="7259265" y="3919584"/>
            <a:ext cx="1645247" cy="2007497"/>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mj-lt"/>
              <a:ea typeface="+mn-ea"/>
              <a:cs typeface="+mn-cs"/>
            </a:endParaRPr>
          </a:p>
        </p:txBody>
      </p:sp>
      <p:sp>
        <p:nvSpPr>
          <p:cNvPr id="74" name="Freeform 32">
            <a:extLst>
              <a:ext uri="{FF2B5EF4-FFF2-40B4-BE49-F238E27FC236}">
                <a16:creationId xmlns:a16="http://schemas.microsoft.com/office/drawing/2014/main" id="{1A9D0560-E0DE-4159-B771-A33F0FEBFB5C}"/>
              </a:ext>
            </a:extLst>
          </p:cNvPr>
          <p:cNvSpPr/>
          <p:nvPr/>
        </p:nvSpPr>
        <p:spPr>
          <a:xfrm>
            <a:off x="838199" y="3919585"/>
            <a:ext cx="1642664" cy="2007497"/>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cap="flat" cmpd="sng" algn="ctr">
            <a:solidFill>
              <a:sysClr val="windowText" lastClr="000000">
                <a:lumMod val="65000"/>
                <a:lumOff val="3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mj-lt"/>
              <a:ea typeface="+mn-ea"/>
              <a:cs typeface="+mn-cs"/>
            </a:endParaRPr>
          </a:p>
        </p:txBody>
      </p:sp>
      <p:cxnSp>
        <p:nvCxnSpPr>
          <p:cNvPr id="79" name="Straight Arrow Connector 78">
            <a:extLst>
              <a:ext uri="{FF2B5EF4-FFF2-40B4-BE49-F238E27FC236}">
                <a16:creationId xmlns:a16="http://schemas.microsoft.com/office/drawing/2014/main" id="{A37FACD5-A1E1-45E8-B8B5-0CBB638B0882}"/>
              </a:ext>
            </a:extLst>
          </p:cNvPr>
          <p:cNvCxnSpPr/>
          <p:nvPr/>
        </p:nvCxnSpPr>
        <p:spPr>
          <a:xfrm>
            <a:off x="528311" y="5923670"/>
            <a:ext cx="8615689" cy="0"/>
          </a:xfrm>
          <a:prstGeom prst="straightConnector1">
            <a:avLst/>
          </a:prstGeom>
          <a:noFill/>
          <a:ln w="63500" cap="flat" cmpd="sng" algn="ctr">
            <a:solidFill>
              <a:sysClr val="windowText" lastClr="000000">
                <a:lumMod val="65000"/>
                <a:lumOff val="35000"/>
              </a:sysClr>
            </a:solidFill>
            <a:prstDash val="solid"/>
            <a:tailEnd type="triangle"/>
          </a:ln>
          <a:effectLst/>
        </p:spPr>
      </p:cxnSp>
      <p:sp>
        <p:nvSpPr>
          <p:cNvPr id="80" name="Rectangle 79">
            <a:extLst>
              <a:ext uri="{FF2B5EF4-FFF2-40B4-BE49-F238E27FC236}">
                <a16:creationId xmlns:a16="http://schemas.microsoft.com/office/drawing/2014/main" id="{F28A524D-25B4-409E-A99C-30B97CFCD2D0}"/>
              </a:ext>
            </a:extLst>
          </p:cNvPr>
          <p:cNvSpPr/>
          <p:nvPr/>
        </p:nvSpPr>
        <p:spPr>
          <a:xfrm>
            <a:off x="5298320" y="5927083"/>
            <a:ext cx="3662800" cy="461665"/>
          </a:xfrm>
          <a:prstGeom prst="rect">
            <a:avLst/>
          </a:prstGeom>
        </p:spPr>
        <p:txBody>
          <a:bodyPr wrap="square">
            <a:spAutoFit/>
          </a:bodyPr>
          <a:lstStyle/>
          <a:p>
            <a:pPr algn="r"/>
            <a:r>
              <a:rPr lang="en-US" altLang="ko-KR" sz="2400" b="1" i="1" dirty="0">
                <a:solidFill>
                  <a:prstClr val="black">
                    <a:lumMod val="65000"/>
                    <a:lumOff val="35000"/>
                  </a:prstClr>
                </a:solidFill>
                <a:latin typeface="+mj-lt"/>
                <a:ea typeface="Dotum" pitchFamily="34" charset="-127"/>
              </a:rPr>
              <a:t>Threshold Voltage</a:t>
            </a:r>
            <a:endParaRPr lang="ko-KR" altLang="ko-KR" sz="2400" b="1" i="1" dirty="0">
              <a:solidFill>
                <a:prstClr val="black">
                  <a:lumMod val="65000"/>
                  <a:lumOff val="35000"/>
                </a:prstClr>
              </a:solidFill>
              <a:latin typeface="+mj-lt"/>
              <a:ea typeface="Dotum" pitchFamily="34" charset="-127"/>
            </a:endParaRPr>
          </a:p>
        </p:txBody>
      </p:sp>
      <p:grpSp>
        <p:nvGrpSpPr>
          <p:cNvPr id="6" name="Group 5">
            <a:extLst>
              <a:ext uri="{FF2B5EF4-FFF2-40B4-BE49-F238E27FC236}">
                <a16:creationId xmlns:a16="http://schemas.microsoft.com/office/drawing/2014/main" id="{7F74240C-503E-4668-B786-9A5D70B7C718}"/>
              </a:ext>
            </a:extLst>
          </p:cNvPr>
          <p:cNvGrpSpPr/>
          <p:nvPr/>
        </p:nvGrpSpPr>
        <p:grpSpPr>
          <a:xfrm>
            <a:off x="7586357" y="1435312"/>
            <a:ext cx="1033622" cy="1033622"/>
            <a:chOff x="7586357" y="1435312"/>
            <a:chExt cx="1033622" cy="1033622"/>
          </a:xfrm>
        </p:grpSpPr>
        <p:sp>
          <p:nvSpPr>
            <p:cNvPr id="35" name="Oval 34">
              <a:extLst>
                <a:ext uri="{FF2B5EF4-FFF2-40B4-BE49-F238E27FC236}">
                  <a16:creationId xmlns:a16="http://schemas.microsoft.com/office/drawing/2014/main" id="{E122F301-A5EC-472F-ABBC-53D823F0FE0D}"/>
                </a:ext>
              </a:extLst>
            </p:cNvPr>
            <p:cNvSpPr/>
            <p:nvPr/>
          </p:nvSpPr>
          <p:spPr bwMode="auto">
            <a:xfrm>
              <a:off x="7586357" y="1435312"/>
              <a:ext cx="1033622" cy="1033622"/>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36" name="Oval 35">
              <a:extLst>
                <a:ext uri="{FF2B5EF4-FFF2-40B4-BE49-F238E27FC236}">
                  <a16:creationId xmlns:a16="http://schemas.microsoft.com/office/drawing/2014/main" id="{EFF2CC28-18F5-41B0-ABAD-DAFF81FF96E9}"/>
                </a:ext>
              </a:extLst>
            </p:cNvPr>
            <p:cNvSpPr/>
            <p:nvPr/>
          </p:nvSpPr>
          <p:spPr>
            <a:xfrm>
              <a:off x="7745688" y="1687170"/>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37" name="Oval 36">
              <a:extLst>
                <a:ext uri="{FF2B5EF4-FFF2-40B4-BE49-F238E27FC236}">
                  <a16:creationId xmlns:a16="http://schemas.microsoft.com/office/drawing/2014/main" id="{9709C661-0E2C-4F4A-851B-BA77A95C1B59}"/>
                </a:ext>
              </a:extLst>
            </p:cNvPr>
            <p:cNvSpPr/>
            <p:nvPr/>
          </p:nvSpPr>
          <p:spPr>
            <a:xfrm>
              <a:off x="8245751" y="1675740"/>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38" name="Oval 37">
              <a:extLst>
                <a:ext uri="{FF2B5EF4-FFF2-40B4-BE49-F238E27FC236}">
                  <a16:creationId xmlns:a16="http://schemas.microsoft.com/office/drawing/2014/main" id="{BF90472F-49C6-4993-BC80-A0DDA45742BA}"/>
                </a:ext>
              </a:extLst>
            </p:cNvPr>
            <p:cNvSpPr/>
            <p:nvPr/>
          </p:nvSpPr>
          <p:spPr>
            <a:xfrm>
              <a:off x="7988867" y="2084601"/>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28" name="TextBox 27">
            <a:extLst>
              <a:ext uri="{FF2B5EF4-FFF2-40B4-BE49-F238E27FC236}">
                <a16:creationId xmlns:a16="http://schemas.microsoft.com/office/drawing/2014/main" id="{FE02FA00-E80F-412C-B05B-4591F8098FF6}"/>
              </a:ext>
            </a:extLst>
          </p:cNvPr>
          <p:cNvSpPr txBox="1"/>
          <p:nvPr/>
        </p:nvSpPr>
        <p:spPr>
          <a:xfrm>
            <a:off x="7007732" y="2583520"/>
            <a:ext cx="2190867" cy="830997"/>
          </a:xfrm>
          <a:prstGeom prst="rect">
            <a:avLst/>
          </a:prstGeom>
          <a:noFill/>
        </p:spPr>
        <p:txBody>
          <a:bodyPr wrap="square" rtlCol="0">
            <a:spAutoFit/>
          </a:bodyPr>
          <a:lstStyle/>
          <a:p>
            <a:pPr algn="ctr"/>
            <a:r>
              <a:rPr lang="en-US" sz="2400" b="1" dirty="0"/>
              <a:t>Highest Voltage State</a:t>
            </a:r>
          </a:p>
        </p:txBody>
      </p:sp>
      <p:sp>
        <p:nvSpPr>
          <p:cNvPr id="29" name="TextBox 28">
            <a:extLst>
              <a:ext uri="{FF2B5EF4-FFF2-40B4-BE49-F238E27FC236}">
                <a16:creationId xmlns:a16="http://schemas.microsoft.com/office/drawing/2014/main" id="{81B93887-5F0E-464D-AAC2-B4D73B299041}"/>
              </a:ext>
            </a:extLst>
          </p:cNvPr>
          <p:cNvSpPr txBox="1"/>
          <p:nvPr/>
        </p:nvSpPr>
        <p:spPr>
          <a:xfrm>
            <a:off x="655606" y="2583519"/>
            <a:ext cx="2007850" cy="830997"/>
          </a:xfrm>
          <a:prstGeom prst="rect">
            <a:avLst/>
          </a:prstGeom>
          <a:noFill/>
        </p:spPr>
        <p:txBody>
          <a:bodyPr wrap="square" rtlCol="0">
            <a:spAutoFit/>
          </a:bodyPr>
          <a:lstStyle/>
          <a:p>
            <a:pPr algn="ctr"/>
            <a:r>
              <a:rPr lang="en-US" sz="2400" b="1" dirty="0"/>
              <a:t>Lowest Voltage State</a:t>
            </a:r>
          </a:p>
        </p:txBody>
      </p:sp>
      <p:sp>
        <p:nvSpPr>
          <p:cNvPr id="30" name="Oval 29">
            <a:extLst>
              <a:ext uri="{FF2B5EF4-FFF2-40B4-BE49-F238E27FC236}">
                <a16:creationId xmlns:a16="http://schemas.microsoft.com/office/drawing/2014/main" id="{AF3FB1D0-2FCA-48CE-A6F9-E9B920B05C37}"/>
              </a:ext>
            </a:extLst>
          </p:cNvPr>
          <p:cNvSpPr/>
          <p:nvPr/>
        </p:nvSpPr>
        <p:spPr bwMode="auto">
          <a:xfrm>
            <a:off x="1142720" y="1435312"/>
            <a:ext cx="1033622" cy="1033622"/>
          </a:xfrm>
          <a:prstGeom prst="ellipse">
            <a:avLst/>
          </a:prstGeom>
          <a:solidFill>
            <a:schemeClr val="accent1">
              <a:lumMod val="40000"/>
              <a:lumOff val="60000"/>
            </a:schemeClr>
          </a:solidFill>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nvGrpSpPr>
          <p:cNvPr id="5" name="Group 4">
            <a:extLst>
              <a:ext uri="{FF2B5EF4-FFF2-40B4-BE49-F238E27FC236}">
                <a16:creationId xmlns:a16="http://schemas.microsoft.com/office/drawing/2014/main" id="{14BA9B95-6FE3-42CB-9FFE-1FD5528D323A}"/>
              </a:ext>
            </a:extLst>
          </p:cNvPr>
          <p:cNvGrpSpPr/>
          <p:nvPr/>
        </p:nvGrpSpPr>
        <p:grpSpPr>
          <a:xfrm>
            <a:off x="5487162" y="1435312"/>
            <a:ext cx="1033622" cy="1033622"/>
            <a:chOff x="5487162" y="1435312"/>
            <a:chExt cx="1033622" cy="1033622"/>
          </a:xfrm>
        </p:grpSpPr>
        <p:sp>
          <p:nvSpPr>
            <p:cNvPr id="46" name="Oval 45">
              <a:extLst>
                <a:ext uri="{FF2B5EF4-FFF2-40B4-BE49-F238E27FC236}">
                  <a16:creationId xmlns:a16="http://schemas.microsoft.com/office/drawing/2014/main" id="{01D3AD3A-7DBB-4672-A5B3-96D99F91876E}"/>
                </a:ext>
              </a:extLst>
            </p:cNvPr>
            <p:cNvSpPr/>
            <p:nvPr/>
          </p:nvSpPr>
          <p:spPr bwMode="auto">
            <a:xfrm>
              <a:off x="5487162" y="1435312"/>
              <a:ext cx="1033622" cy="1033622"/>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47" name="Oval 46">
              <a:extLst>
                <a:ext uri="{FF2B5EF4-FFF2-40B4-BE49-F238E27FC236}">
                  <a16:creationId xmlns:a16="http://schemas.microsoft.com/office/drawing/2014/main" id="{6A8872A6-44F7-4182-96D7-0298FBBE56DD}"/>
                </a:ext>
              </a:extLst>
            </p:cNvPr>
            <p:cNvSpPr/>
            <p:nvPr/>
          </p:nvSpPr>
          <p:spPr>
            <a:xfrm>
              <a:off x="5646493" y="1687170"/>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49" name="Oval 48">
              <a:extLst>
                <a:ext uri="{FF2B5EF4-FFF2-40B4-BE49-F238E27FC236}">
                  <a16:creationId xmlns:a16="http://schemas.microsoft.com/office/drawing/2014/main" id="{6A54B95E-5BB0-46E0-99E3-21F3B35B32B9}"/>
                </a:ext>
              </a:extLst>
            </p:cNvPr>
            <p:cNvSpPr/>
            <p:nvPr/>
          </p:nvSpPr>
          <p:spPr>
            <a:xfrm>
              <a:off x="5889672" y="2084601"/>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grpSp>
        <p:nvGrpSpPr>
          <p:cNvPr id="4" name="Group 3">
            <a:extLst>
              <a:ext uri="{FF2B5EF4-FFF2-40B4-BE49-F238E27FC236}">
                <a16:creationId xmlns:a16="http://schemas.microsoft.com/office/drawing/2014/main" id="{2ED9EAFE-EB56-400F-850A-0C89E9E12FC7}"/>
              </a:ext>
            </a:extLst>
          </p:cNvPr>
          <p:cNvGrpSpPr/>
          <p:nvPr/>
        </p:nvGrpSpPr>
        <p:grpSpPr>
          <a:xfrm>
            <a:off x="3282099" y="1435312"/>
            <a:ext cx="1033622" cy="1033622"/>
            <a:chOff x="3282099" y="1435312"/>
            <a:chExt cx="1033622" cy="1033622"/>
          </a:xfrm>
        </p:grpSpPr>
        <p:sp>
          <p:nvSpPr>
            <p:cNvPr id="51" name="Oval 50">
              <a:extLst>
                <a:ext uri="{FF2B5EF4-FFF2-40B4-BE49-F238E27FC236}">
                  <a16:creationId xmlns:a16="http://schemas.microsoft.com/office/drawing/2014/main" id="{22D6044C-D96B-49D6-9318-9A59487CF431}"/>
                </a:ext>
              </a:extLst>
            </p:cNvPr>
            <p:cNvSpPr/>
            <p:nvPr/>
          </p:nvSpPr>
          <p:spPr bwMode="auto">
            <a:xfrm>
              <a:off x="3282099" y="1435312"/>
              <a:ext cx="1033622" cy="1033622"/>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52" name="Oval 51">
              <a:extLst>
                <a:ext uri="{FF2B5EF4-FFF2-40B4-BE49-F238E27FC236}">
                  <a16:creationId xmlns:a16="http://schemas.microsoft.com/office/drawing/2014/main" id="{A3BE16F0-8FA2-4B8B-980D-FFB4F1261E4C}"/>
                </a:ext>
              </a:extLst>
            </p:cNvPr>
            <p:cNvSpPr/>
            <p:nvPr/>
          </p:nvSpPr>
          <p:spPr>
            <a:xfrm>
              <a:off x="3441430" y="1687170"/>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39" name="TextBox 38">
            <a:extLst>
              <a:ext uri="{FF2B5EF4-FFF2-40B4-BE49-F238E27FC236}">
                <a16:creationId xmlns:a16="http://schemas.microsoft.com/office/drawing/2014/main" id="{7E155C27-6655-4973-9166-9226704A1FBD}"/>
              </a:ext>
            </a:extLst>
          </p:cNvPr>
          <p:cNvSpPr txBox="1"/>
          <p:nvPr/>
        </p:nvSpPr>
        <p:spPr>
          <a:xfrm rot="16200000">
            <a:off x="3370711" y="3936221"/>
            <a:ext cx="3492496" cy="461665"/>
          </a:xfrm>
          <a:prstGeom prst="rect">
            <a:avLst/>
          </a:prstGeom>
          <a:noFill/>
        </p:spPr>
        <p:txBody>
          <a:bodyPr wrap="none" rtlCol="0">
            <a:spAutoFit/>
          </a:bodyPr>
          <a:lstStyle/>
          <a:p>
            <a:pPr algn="ctr"/>
            <a:r>
              <a:rPr lang="en-US" sz="2400" b="1" dirty="0">
                <a:solidFill>
                  <a:schemeClr val="accent2"/>
                </a:solidFill>
              </a:rPr>
              <a:t>Read Reference Voltage</a:t>
            </a:r>
          </a:p>
        </p:txBody>
      </p:sp>
      <p:sp>
        <p:nvSpPr>
          <p:cNvPr id="40" name="TextBox 39">
            <a:extLst>
              <a:ext uri="{FF2B5EF4-FFF2-40B4-BE49-F238E27FC236}">
                <a16:creationId xmlns:a16="http://schemas.microsoft.com/office/drawing/2014/main" id="{1C5AF9A3-245A-4F69-AD70-FC47EFDFE1AA}"/>
              </a:ext>
            </a:extLst>
          </p:cNvPr>
          <p:cNvSpPr txBox="1"/>
          <p:nvPr/>
        </p:nvSpPr>
        <p:spPr>
          <a:xfrm rot="16200000">
            <a:off x="1215246" y="3936221"/>
            <a:ext cx="3492496" cy="461665"/>
          </a:xfrm>
          <a:prstGeom prst="rect">
            <a:avLst/>
          </a:prstGeom>
          <a:noFill/>
        </p:spPr>
        <p:txBody>
          <a:bodyPr wrap="none" rtlCol="0">
            <a:spAutoFit/>
          </a:bodyPr>
          <a:lstStyle/>
          <a:p>
            <a:pPr algn="ctr"/>
            <a:r>
              <a:rPr lang="en-US" sz="2400" b="1" dirty="0">
                <a:solidFill>
                  <a:schemeClr val="accent2"/>
                </a:solidFill>
              </a:rPr>
              <a:t>Read Reference Voltage</a:t>
            </a:r>
          </a:p>
        </p:txBody>
      </p:sp>
      <p:sp>
        <p:nvSpPr>
          <p:cNvPr id="41" name="TextBox 40">
            <a:extLst>
              <a:ext uri="{FF2B5EF4-FFF2-40B4-BE49-F238E27FC236}">
                <a16:creationId xmlns:a16="http://schemas.microsoft.com/office/drawing/2014/main" id="{BA4F4369-7CAA-4CDC-961E-5B6970A6DBED}"/>
              </a:ext>
            </a:extLst>
          </p:cNvPr>
          <p:cNvSpPr txBox="1"/>
          <p:nvPr/>
        </p:nvSpPr>
        <p:spPr>
          <a:xfrm rot="16200000">
            <a:off x="5066795" y="3936221"/>
            <a:ext cx="3492496" cy="461665"/>
          </a:xfrm>
          <a:prstGeom prst="rect">
            <a:avLst/>
          </a:prstGeom>
          <a:noFill/>
        </p:spPr>
        <p:txBody>
          <a:bodyPr wrap="none" rtlCol="0">
            <a:spAutoFit/>
          </a:bodyPr>
          <a:lstStyle/>
          <a:p>
            <a:pPr algn="ctr"/>
            <a:r>
              <a:rPr lang="en-US" sz="2400" b="1" dirty="0">
                <a:solidFill>
                  <a:schemeClr val="accent2"/>
                </a:solidFill>
              </a:rPr>
              <a:t>Read Reference Voltage</a:t>
            </a:r>
          </a:p>
        </p:txBody>
      </p:sp>
      <p:grpSp>
        <p:nvGrpSpPr>
          <p:cNvPr id="10" name="Group 9">
            <a:extLst>
              <a:ext uri="{FF2B5EF4-FFF2-40B4-BE49-F238E27FC236}">
                <a16:creationId xmlns:a16="http://schemas.microsoft.com/office/drawing/2014/main" id="{56BA55DA-EC7D-4B47-B038-95065B513A17}"/>
              </a:ext>
            </a:extLst>
          </p:cNvPr>
          <p:cNvGrpSpPr/>
          <p:nvPr/>
        </p:nvGrpSpPr>
        <p:grpSpPr>
          <a:xfrm>
            <a:off x="736679" y="4905801"/>
            <a:ext cx="4750483" cy="1759627"/>
            <a:chOff x="736679" y="4905801"/>
            <a:chExt cx="4750483" cy="1759627"/>
          </a:xfrm>
        </p:grpSpPr>
        <p:sp>
          <p:nvSpPr>
            <p:cNvPr id="42" name="Rectangle: Rounded Corners 41">
              <a:extLst>
                <a:ext uri="{FF2B5EF4-FFF2-40B4-BE49-F238E27FC236}">
                  <a16:creationId xmlns:a16="http://schemas.microsoft.com/office/drawing/2014/main" id="{FC2B58D7-C15B-44D5-948D-6A2E132BE12C}"/>
                </a:ext>
              </a:extLst>
            </p:cNvPr>
            <p:cNvSpPr/>
            <p:nvPr/>
          </p:nvSpPr>
          <p:spPr>
            <a:xfrm>
              <a:off x="736680" y="6171314"/>
              <a:ext cx="4750482" cy="4941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Threshold Voltage Distribution</a:t>
              </a:r>
            </a:p>
          </p:txBody>
        </p:sp>
        <p:cxnSp>
          <p:nvCxnSpPr>
            <p:cNvPr id="8" name="Connector: Curved 7">
              <a:extLst>
                <a:ext uri="{FF2B5EF4-FFF2-40B4-BE49-F238E27FC236}">
                  <a16:creationId xmlns:a16="http://schemas.microsoft.com/office/drawing/2014/main" id="{7A5E92D4-9223-479B-8B34-DABC272F1F67}"/>
                </a:ext>
              </a:extLst>
            </p:cNvPr>
            <p:cNvCxnSpPr>
              <a:stCxn id="42" idx="1"/>
              <a:endCxn id="75" idx="1"/>
            </p:cNvCxnSpPr>
            <p:nvPr/>
          </p:nvCxnSpPr>
          <p:spPr>
            <a:xfrm rot="10800000" flipH="1">
              <a:off x="736679" y="4905801"/>
              <a:ext cx="197321" cy="1512570"/>
            </a:xfrm>
            <a:prstGeom prst="curvedConnector3">
              <a:avLst>
                <a:gd name="adj1" fmla="val -115852"/>
              </a:avLst>
            </a:prstGeom>
            <a:ln w="762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959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
                                        </p:tgtEl>
                                        <p:attrNameLst>
                                          <p:attrName>style.visibility</p:attrName>
                                        </p:attrNameLst>
                                      </p:cBhvr>
                                      <p:to>
                                        <p:strVal val="visible"/>
                                      </p:to>
                                    </p:set>
                                    <p:animEffect transition="in" filter="fade">
                                      <p:cBhvr>
                                        <p:cTn id="10" dur="500"/>
                                        <p:tgtEl>
                                          <p:spTgt spid="7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
                                        </p:tgtEl>
                                        <p:attrNameLst>
                                          <p:attrName>style.visibility</p:attrName>
                                        </p:attrNameLst>
                                      </p:cBhvr>
                                      <p:to>
                                        <p:strVal val="visible"/>
                                      </p:to>
                                    </p:set>
                                    <p:animEffect transition="in" filter="fade">
                                      <p:cBhvr>
                                        <p:cTn id="16" dur="500"/>
                                        <p:tgtEl>
                                          <p:spTgt spid="7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500"/>
                                        <p:tgtEl>
                                          <p:spTgt spid="4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4"/>
                                        </p:tgtEl>
                                        <p:attrNameLst>
                                          <p:attrName>style.visibility</p:attrName>
                                        </p:attrNameLst>
                                      </p:cBhvr>
                                      <p:to>
                                        <p:strVal val="visible"/>
                                      </p:to>
                                    </p:set>
                                    <p:animEffect transition="in" filter="fade">
                                      <p:cBhvr>
                                        <p:cTn id="35" dur="500"/>
                                        <p:tgtEl>
                                          <p:spTgt spid="7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fade">
                                      <p:cBhvr>
                                        <p:cTn id="38" dur="500"/>
                                        <p:tgtEl>
                                          <p:spTgt spid="71"/>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500"/>
                                        <p:tgtEl>
                                          <p:spTgt spid="7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fade">
                                      <p:cBhvr>
                                        <p:cTn id="44" dur="500"/>
                                        <p:tgtEl>
                                          <p:spTgt spid="73"/>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500"/>
                                        <p:tgtEl>
                                          <p:spTgt spid="61"/>
                                        </p:tgtEl>
                                      </p:cBhvr>
                                    </p:animEffect>
                                  </p:childTnLst>
                                </p:cTn>
                              </p:par>
                              <p:par>
                                <p:cTn id="54" presetID="10" presetClass="entr" presetSubtype="0" fill="hold" nodeType="withEffect">
                                  <p:stCondLst>
                                    <p:cond delay="0"/>
                                  </p:stCondLst>
                                  <p:childTnLst>
                                    <p:set>
                                      <p:cBhvr>
                                        <p:cTn id="55" dur="1" fill="hold">
                                          <p:stCondLst>
                                            <p:cond delay="0"/>
                                          </p:stCondLst>
                                        </p:cTn>
                                        <p:tgtEl>
                                          <p:spTgt spid="60"/>
                                        </p:tgtEl>
                                        <p:attrNameLst>
                                          <p:attrName>style.visibility</p:attrName>
                                        </p:attrNameLst>
                                      </p:cBhvr>
                                      <p:to>
                                        <p:strVal val="visible"/>
                                      </p:to>
                                    </p:set>
                                    <p:animEffect transition="in" filter="fade">
                                      <p:cBhvr>
                                        <p:cTn id="56" dur="500"/>
                                        <p:tgtEl>
                                          <p:spTgt spid="60"/>
                                        </p:tgtEl>
                                      </p:cBhvr>
                                    </p:animEffect>
                                  </p:childTnLst>
                                </p:cTn>
                              </p:par>
                              <p:par>
                                <p:cTn id="57" presetID="10" presetClass="exit" presetSubtype="0" fill="hold" grpId="1" nodeType="withEffect">
                                  <p:stCondLst>
                                    <p:cond delay="0"/>
                                  </p:stCondLst>
                                  <p:childTnLst>
                                    <p:animEffect transition="out" filter="fade">
                                      <p:cBhvr>
                                        <p:cTn id="58" dur="500"/>
                                        <p:tgtEl>
                                          <p:spTgt spid="39"/>
                                        </p:tgtEl>
                                      </p:cBhvr>
                                    </p:animEffect>
                                    <p:set>
                                      <p:cBhvr>
                                        <p:cTn id="59" dur="1" fill="hold">
                                          <p:stCondLst>
                                            <p:cond delay="499"/>
                                          </p:stCondLst>
                                        </p:cTn>
                                        <p:tgtEl>
                                          <p:spTgt spid="39"/>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40"/>
                                        </p:tgtEl>
                                      </p:cBhvr>
                                    </p:animEffect>
                                    <p:set>
                                      <p:cBhvr>
                                        <p:cTn id="62" dur="1" fill="hold">
                                          <p:stCondLst>
                                            <p:cond delay="499"/>
                                          </p:stCondLst>
                                        </p:cTn>
                                        <p:tgtEl>
                                          <p:spTgt spid="40"/>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41"/>
                                        </p:tgtEl>
                                      </p:cBhvr>
                                    </p:animEffect>
                                    <p:set>
                                      <p:cBhvr>
                                        <p:cTn id="65" dur="1" fill="hold">
                                          <p:stCondLst>
                                            <p:cond delay="499"/>
                                          </p:stCondLst>
                                        </p:cTn>
                                        <p:tgtEl>
                                          <p:spTgt spid="41"/>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61" grpId="0"/>
      <p:bldP spid="71" grpId="0" animBg="1"/>
      <p:bldP spid="72" grpId="0" animBg="1"/>
      <p:bldP spid="73" grpId="0" animBg="1"/>
      <p:bldP spid="74" grpId="0" animBg="1"/>
      <p:bldP spid="80" grpId="0"/>
      <p:bldP spid="39" grpId="0"/>
      <p:bldP spid="39" grpId="1"/>
      <p:bldP spid="40" grpId="0"/>
      <p:bldP spid="40" grpId="1"/>
      <p:bldP spid="41" grpId="0"/>
      <p:bldP spid="4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70840388-645C-4129-ACA3-F3CE0C7A5B5D}"/>
              </a:ext>
            </a:extLst>
          </p:cNvPr>
          <p:cNvSpPr txBox="1"/>
          <p:nvPr/>
        </p:nvSpPr>
        <p:spPr>
          <a:xfrm>
            <a:off x="90054" y="2006702"/>
            <a:ext cx="2281714" cy="830997"/>
          </a:xfrm>
          <a:prstGeom prst="rect">
            <a:avLst/>
          </a:prstGeom>
          <a:noFill/>
        </p:spPr>
        <p:txBody>
          <a:bodyPr wrap="square" rtlCol="0">
            <a:spAutoFit/>
          </a:bodyPr>
          <a:lstStyle/>
          <a:p>
            <a:pPr algn="ctr"/>
            <a:r>
              <a:rPr lang="en-US" sz="2400" b="1" dirty="0"/>
              <a:t>Characterized Metrics</a:t>
            </a:r>
          </a:p>
        </p:txBody>
      </p:sp>
      <p:grpSp>
        <p:nvGrpSpPr>
          <p:cNvPr id="32" name="Group 31">
            <a:extLst>
              <a:ext uri="{FF2B5EF4-FFF2-40B4-BE49-F238E27FC236}">
                <a16:creationId xmlns:a16="http://schemas.microsoft.com/office/drawing/2014/main" id="{385DFA12-5ED4-4D84-9894-B01ACD168C4D}"/>
              </a:ext>
            </a:extLst>
          </p:cNvPr>
          <p:cNvGrpSpPr/>
          <p:nvPr/>
        </p:nvGrpSpPr>
        <p:grpSpPr>
          <a:xfrm>
            <a:off x="5786948" y="1376058"/>
            <a:ext cx="2920287" cy="2374297"/>
            <a:chOff x="3630132" y="590291"/>
            <a:chExt cx="3893715" cy="3165727"/>
          </a:xfrm>
        </p:grpSpPr>
        <p:grpSp>
          <p:nvGrpSpPr>
            <p:cNvPr id="21" name="Group 20">
              <a:extLst>
                <a:ext uri="{FF2B5EF4-FFF2-40B4-BE49-F238E27FC236}">
                  <a16:creationId xmlns:a16="http://schemas.microsoft.com/office/drawing/2014/main" id="{D4A6D88B-8B4B-4110-BBF5-4AC206C43F03}"/>
                </a:ext>
              </a:extLst>
            </p:cNvPr>
            <p:cNvGrpSpPr/>
            <p:nvPr/>
          </p:nvGrpSpPr>
          <p:grpSpPr>
            <a:xfrm>
              <a:off x="3747870" y="590291"/>
              <a:ext cx="3658230" cy="1170517"/>
              <a:chOff x="3721462" y="883130"/>
              <a:chExt cx="4307190" cy="1378164"/>
            </a:xfrm>
          </p:grpSpPr>
          <p:grpSp>
            <p:nvGrpSpPr>
              <p:cNvPr id="8" name="Group 7">
                <a:extLst>
                  <a:ext uri="{FF2B5EF4-FFF2-40B4-BE49-F238E27FC236}">
                    <a16:creationId xmlns:a16="http://schemas.microsoft.com/office/drawing/2014/main" id="{BCA7ECE8-AB99-4C9C-B691-40A34093A777}"/>
                  </a:ext>
                </a:extLst>
              </p:cNvPr>
              <p:cNvGrpSpPr/>
              <p:nvPr/>
            </p:nvGrpSpPr>
            <p:grpSpPr>
              <a:xfrm>
                <a:off x="6650489" y="883131"/>
                <a:ext cx="1378163" cy="1378163"/>
                <a:chOff x="7547634" y="1460987"/>
                <a:chExt cx="1378163" cy="1378163"/>
              </a:xfrm>
            </p:grpSpPr>
            <p:sp>
              <p:nvSpPr>
                <p:cNvPr id="9" name="Oval 8">
                  <a:extLst>
                    <a:ext uri="{FF2B5EF4-FFF2-40B4-BE49-F238E27FC236}">
                      <a16:creationId xmlns:a16="http://schemas.microsoft.com/office/drawing/2014/main" id="{E7E125F5-F369-4135-8582-211C9CC630F5}"/>
                    </a:ext>
                  </a:extLst>
                </p:cNvPr>
                <p:cNvSpPr/>
                <p:nvPr/>
              </p:nvSpPr>
              <p:spPr bwMode="auto">
                <a:xfrm>
                  <a:off x="7547634" y="1460987"/>
                  <a:ext cx="1378163" cy="1378163"/>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10" name="Oval 9">
                  <a:extLst>
                    <a:ext uri="{FF2B5EF4-FFF2-40B4-BE49-F238E27FC236}">
                      <a16:creationId xmlns:a16="http://schemas.microsoft.com/office/drawing/2014/main" id="{27E70079-11C1-4E8F-898E-2AAD96BE7EB6}"/>
                    </a:ext>
                  </a:extLst>
                </p:cNvPr>
                <p:cNvSpPr/>
                <p:nvPr/>
              </p:nvSpPr>
              <p:spPr>
                <a:xfrm>
                  <a:off x="7760076" y="179679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11" name="Oval 10">
                  <a:extLst>
                    <a:ext uri="{FF2B5EF4-FFF2-40B4-BE49-F238E27FC236}">
                      <a16:creationId xmlns:a16="http://schemas.microsoft.com/office/drawing/2014/main" id="{7BA453E0-347B-48CD-B654-CF3A846CE2DF}"/>
                    </a:ext>
                  </a:extLst>
                </p:cNvPr>
                <p:cNvSpPr/>
                <p:nvPr/>
              </p:nvSpPr>
              <p:spPr>
                <a:xfrm>
                  <a:off x="8426826" y="178155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12" name="Oval 11">
                  <a:extLst>
                    <a:ext uri="{FF2B5EF4-FFF2-40B4-BE49-F238E27FC236}">
                      <a16:creationId xmlns:a16="http://schemas.microsoft.com/office/drawing/2014/main" id="{98E5B684-A65B-4933-855E-BD9C25EBA3D1}"/>
                    </a:ext>
                  </a:extLst>
                </p:cNvPr>
                <p:cNvSpPr/>
                <p:nvPr/>
              </p:nvSpPr>
              <p:spPr>
                <a:xfrm>
                  <a:off x="8084314" y="2326706"/>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13" name="Oval 12">
                <a:extLst>
                  <a:ext uri="{FF2B5EF4-FFF2-40B4-BE49-F238E27FC236}">
                    <a16:creationId xmlns:a16="http://schemas.microsoft.com/office/drawing/2014/main" id="{6F270A40-4215-4598-B815-110D46F14F1A}"/>
                  </a:ext>
                </a:extLst>
              </p:cNvPr>
              <p:cNvSpPr/>
              <p:nvPr/>
            </p:nvSpPr>
            <p:spPr bwMode="auto">
              <a:xfrm>
                <a:off x="3721462" y="883130"/>
                <a:ext cx="1378163" cy="1378163"/>
              </a:xfrm>
              <a:prstGeom prst="ellipse">
                <a:avLst/>
              </a:prstGeom>
              <a:solidFill>
                <a:schemeClr val="accent1">
                  <a:lumMod val="40000"/>
                  <a:lumOff val="60000"/>
                </a:schemeClr>
              </a:solidFill>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cxnSp>
            <p:nvCxnSpPr>
              <p:cNvPr id="15" name="Straight Arrow Connector 14">
                <a:extLst>
                  <a:ext uri="{FF2B5EF4-FFF2-40B4-BE49-F238E27FC236}">
                    <a16:creationId xmlns:a16="http://schemas.microsoft.com/office/drawing/2014/main" id="{071F1B86-027C-4F82-B3AA-7EEBA7428283}"/>
                  </a:ext>
                </a:extLst>
              </p:cNvPr>
              <p:cNvCxnSpPr>
                <a:stCxn id="13" idx="6"/>
                <a:endCxn id="9" idx="2"/>
              </p:cNvCxnSpPr>
              <p:nvPr/>
            </p:nvCxnSpPr>
            <p:spPr>
              <a:xfrm>
                <a:off x="5099625" y="1572212"/>
                <a:ext cx="1550864" cy="1"/>
              </a:xfrm>
              <a:prstGeom prst="straightConnector1">
                <a:avLst/>
              </a:prstGeom>
              <a:ln w="76200">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CB18AE07-85A4-4C03-B2F6-FB53990CE68F}"/>
                </a:ext>
              </a:extLst>
            </p:cNvPr>
            <p:cNvSpPr txBox="1"/>
            <p:nvPr/>
          </p:nvSpPr>
          <p:spPr>
            <a:xfrm>
              <a:off x="3630132" y="2319728"/>
              <a:ext cx="3893715" cy="1436290"/>
            </a:xfrm>
            <a:prstGeom prst="rect">
              <a:avLst/>
            </a:prstGeom>
            <a:noFill/>
          </p:spPr>
          <p:txBody>
            <a:bodyPr wrap="none" rtlCol="0">
              <a:spAutoFit/>
            </a:bodyPr>
            <a:lstStyle/>
            <a:p>
              <a:pPr algn="ctr"/>
              <a:r>
                <a:rPr lang="en-US" sz="2400" b="1" dirty="0"/>
                <a:t>Program Variation</a:t>
              </a:r>
            </a:p>
            <a:p>
              <a:pPr algn="ctr"/>
              <a:r>
                <a:rPr lang="en-US" sz="2000" dirty="0"/>
                <a:t>(initial voltage difference</a:t>
              </a:r>
            </a:p>
            <a:p>
              <a:pPr algn="ctr"/>
              <a:r>
                <a:rPr lang="en-US" sz="2000" dirty="0"/>
                <a:t>between states)</a:t>
              </a:r>
            </a:p>
          </p:txBody>
        </p:sp>
      </p:grpSp>
      <p:sp>
        <p:nvSpPr>
          <p:cNvPr id="34" name="TextBox 33">
            <a:extLst>
              <a:ext uri="{FF2B5EF4-FFF2-40B4-BE49-F238E27FC236}">
                <a16:creationId xmlns:a16="http://schemas.microsoft.com/office/drawing/2014/main" id="{79F81512-83E7-40D6-BE28-FE5EF20589DB}"/>
              </a:ext>
            </a:extLst>
          </p:cNvPr>
          <p:cNvSpPr txBox="1"/>
          <p:nvPr/>
        </p:nvSpPr>
        <p:spPr>
          <a:xfrm>
            <a:off x="19411" y="4886054"/>
            <a:ext cx="2423000" cy="830997"/>
          </a:xfrm>
          <a:prstGeom prst="rect">
            <a:avLst/>
          </a:prstGeom>
          <a:noFill/>
        </p:spPr>
        <p:txBody>
          <a:bodyPr wrap="square" rtlCol="0">
            <a:spAutoFit/>
          </a:bodyPr>
          <a:lstStyle/>
          <a:p>
            <a:pPr algn="ctr"/>
            <a:r>
              <a:rPr lang="en-US" altLang="zh-CN" sz="2400" b="1" dirty="0"/>
              <a:t>Characterized Phenomena</a:t>
            </a:r>
            <a:endParaRPr lang="en-US" sz="2400" b="1" dirty="0"/>
          </a:p>
        </p:txBody>
      </p:sp>
      <p:grpSp>
        <p:nvGrpSpPr>
          <p:cNvPr id="35" name="Group 34">
            <a:extLst>
              <a:ext uri="{FF2B5EF4-FFF2-40B4-BE49-F238E27FC236}">
                <a16:creationId xmlns:a16="http://schemas.microsoft.com/office/drawing/2014/main" id="{54563DBE-BCE2-4EFD-A660-5E417C644D4B}"/>
              </a:ext>
            </a:extLst>
          </p:cNvPr>
          <p:cNvGrpSpPr/>
          <p:nvPr/>
        </p:nvGrpSpPr>
        <p:grpSpPr>
          <a:xfrm>
            <a:off x="2332274" y="1182710"/>
            <a:ext cx="3188502" cy="2567647"/>
            <a:chOff x="7654856" y="332493"/>
            <a:chExt cx="4251337" cy="3423530"/>
          </a:xfrm>
        </p:grpSpPr>
        <p:grpSp>
          <p:nvGrpSpPr>
            <p:cNvPr id="36" name="Group 35">
              <a:extLst>
                <a:ext uri="{FF2B5EF4-FFF2-40B4-BE49-F238E27FC236}">
                  <a16:creationId xmlns:a16="http://schemas.microsoft.com/office/drawing/2014/main" id="{72D43094-2418-41F8-8F2C-713BC5055264}"/>
                </a:ext>
              </a:extLst>
            </p:cNvPr>
            <p:cNvGrpSpPr/>
            <p:nvPr/>
          </p:nvGrpSpPr>
          <p:grpSpPr>
            <a:xfrm>
              <a:off x="8812266" y="332493"/>
              <a:ext cx="2026202" cy="1682962"/>
              <a:chOff x="9044773" y="474508"/>
              <a:chExt cx="2026202" cy="1682962"/>
            </a:xfrm>
          </p:grpSpPr>
          <p:grpSp>
            <p:nvGrpSpPr>
              <p:cNvPr id="38" name="Group 37">
                <a:extLst>
                  <a:ext uri="{FF2B5EF4-FFF2-40B4-BE49-F238E27FC236}">
                    <a16:creationId xmlns:a16="http://schemas.microsoft.com/office/drawing/2014/main" id="{F95175BC-D4E7-422B-8200-F745861E1A23}"/>
                  </a:ext>
                </a:extLst>
              </p:cNvPr>
              <p:cNvGrpSpPr/>
              <p:nvPr/>
            </p:nvGrpSpPr>
            <p:grpSpPr>
              <a:xfrm>
                <a:off x="9044773" y="474508"/>
                <a:ext cx="2026202" cy="1682962"/>
                <a:chOff x="7547634" y="1156188"/>
                <a:chExt cx="2026202" cy="1682962"/>
              </a:xfrm>
            </p:grpSpPr>
            <p:sp>
              <p:nvSpPr>
                <p:cNvPr id="40" name="Oval 39">
                  <a:extLst>
                    <a:ext uri="{FF2B5EF4-FFF2-40B4-BE49-F238E27FC236}">
                      <a16:creationId xmlns:a16="http://schemas.microsoft.com/office/drawing/2014/main" id="{4DD4EB26-0693-43C5-91F7-241A13ED410D}"/>
                    </a:ext>
                  </a:extLst>
                </p:cNvPr>
                <p:cNvSpPr/>
                <p:nvPr/>
              </p:nvSpPr>
              <p:spPr bwMode="auto">
                <a:xfrm>
                  <a:off x="7547634" y="1460987"/>
                  <a:ext cx="1378163" cy="1378163"/>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41" name="Oval 40">
                  <a:extLst>
                    <a:ext uri="{FF2B5EF4-FFF2-40B4-BE49-F238E27FC236}">
                      <a16:creationId xmlns:a16="http://schemas.microsoft.com/office/drawing/2014/main" id="{0B849F64-ACAA-46E4-8642-B03195B3442E}"/>
                    </a:ext>
                  </a:extLst>
                </p:cNvPr>
                <p:cNvSpPr/>
                <p:nvPr/>
              </p:nvSpPr>
              <p:spPr>
                <a:xfrm>
                  <a:off x="7760076" y="179679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42" name="Oval 41">
                  <a:extLst>
                    <a:ext uri="{FF2B5EF4-FFF2-40B4-BE49-F238E27FC236}">
                      <a16:creationId xmlns:a16="http://schemas.microsoft.com/office/drawing/2014/main" id="{3A80323C-6018-4C88-8AFF-65AA762CA1AB}"/>
                    </a:ext>
                  </a:extLst>
                </p:cNvPr>
                <p:cNvSpPr/>
                <p:nvPr/>
              </p:nvSpPr>
              <p:spPr>
                <a:xfrm>
                  <a:off x="8084314" y="2326706"/>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43" name="Oval 42">
                  <a:extLst>
                    <a:ext uri="{FF2B5EF4-FFF2-40B4-BE49-F238E27FC236}">
                      <a16:creationId xmlns:a16="http://schemas.microsoft.com/office/drawing/2014/main" id="{CAC55D7D-60FC-432C-B9CC-8135E53EAF53}"/>
                    </a:ext>
                  </a:extLst>
                </p:cNvPr>
                <p:cNvSpPr/>
                <p:nvPr/>
              </p:nvSpPr>
              <p:spPr>
                <a:xfrm>
                  <a:off x="9269037" y="115618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cxnSp>
            <p:nvCxnSpPr>
              <p:cNvPr id="39" name="Straight Arrow Connector 38">
                <a:extLst>
                  <a:ext uri="{FF2B5EF4-FFF2-40B4-BE49-F238E27FC236}">
                    <a16:creationId xmlns:a16="http://schemas.microsoft.com/office/drawing/2014/main" id="{03DD7B51-65C5-4B02-8120-C2E4EE6A67B0}"/>
                  </a:ext>
                </a:extLst>
              </p:cNvPr>
              <p:cNvCxnSpPr>
                <a:cxnSpLocks/>
                <a:endCxn id="43" idx="3"/>
              </p:cNvCxnSpPr>
              <p:nvPr/>
            </p:nvCxnSpPr>
            <p:spPr>
              <a:xfrm flipV="1">
                <a:off x="10013027" y="734670"/>
                <a:ext cx="797786" cy="562244"/>
              </a:xfrm>
              <a:prstGeom prst="straightConnector1">
                <a:avLst/>
              </a:prstGeom>
              <a:ln w="76200">
                <a:prstDash val="sysDot"/>
                <a:tailEnd type="triangle"/>
              </a:ln>
            </p:spPr>
            <p:style>
              <a:lnRef idx="1">
                <a:schemeClr val="accent4"/>
              </a:lnRef>
              <a:fillRef idx="0">
                <a:schemeClr val="accent4"/>
              </a:fillRef>
              <a:effectRef idx="0">
                <a:schemeClr val="accent4"/>
              </a:effectRef>
              <a:fontRef idx="minor">
                <a:schemeClr val="tx1"/>
              </a:fontRef>
            </p:style>
          </p:cxnSp>
        </p:grpSp>
        <p:sp>
          <p:nvSpPr>
            <p:cNvPr id="37" name="TextBox 36">
              <a:extLst>
                <a:ext uri="{FF2B5EF4-FFF2-40B4-BE49-F238E27FC236}">
                  <a16:creationId xmlns:a16="http://schemas.microsoft.com/office/drawing/2014/main" id="{A79C2A16-F02C-4DBC-B4DE-CF1387FBB529}"/>
                </a:ext>
              </a:extLst>
            </p:cNvPr>
            <p:cNvSpPr txBox="1"/>
            <p:nvPr/>
          </p:nvSpPr>
          <p:spPr>
            <a:xfrm>
              <a:off x="7654856" y="2319732"/>
              <a:ext cx="4251337" cy="1436291"/>
            </a:xfrm>
            <a:prstGeom prst="rect">
              <a:avLst/>
            </a:prstGeom>
            <a:noFill/>
          </p:spPr>
          <p:txBody>
            <a:bodyPr wrap="none" rtlCol="0">
              <a:spAutoFit/>
            </a:bodyPr>
            <a:lstStyle/>
            <a:p>
              <a:pPr algn="ctr"/>
              <a:r>
                <a:rPr lang="en-US" sz="2400" b="1" dirty="0"/>
                <a:t>Retention Loss Speed</a:t>
              </a:r>
            </a:p>
            <a:p>
              <a:pPr algn="ctr"/>
              <a:r>
                <a:rPr lang="en-US" sz="2000" dirty="0"/>
                <a:t>(how fast voltage shifts</a:t>
              </a:r>
            </a:p>
            <a:p>
              <a:pPr algn="ctr"/>
              <a:r>
                <a:rPr lang="en-US" sz="2000" dirty="0"/>
                <a:t>over time)</a:t>
              </a:r>
            </a:p>
          </p:txBody>
        </p:sp>
      </p:grpSp>
      <p:sp>
        <p:nvSpPr>
          <p:cNvPr id="44" name="Rectangle: Rounded Corners 43">
            <a:extLst>
              <a:ext uri="{FF2B5EF4-FFF2-40B4-BE49-F238E27FC236}">
                <a16:creationId xmlns:a16="http://schemas.microsoft.com/office/drawing/2014/main" id="{08C326CB-57D6-4767-A594-924CAC14691B}"/>
              </a:ext>
            </a:extLst>
          </p:cNvPr>
          <p:cNvSpPr/>
          <p:nvPr/>
        </p:nvSpPr>
        <p:spPr>
          <a:xfrm>
            <a:off x="2835875" y="4788147"/>
            <a:ext cx="2181296" cy="911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Self-Recovery Effect</a:t>
            </a:r>
          </a:p>
        </p:txBody>
      </p:sp>
      <p:sp>
        <p:nvSpPr>
          <p:cNvPr id="45" name="Rectangle: Rounded Corners 44">
            <a:extLst>
              <a:ext uri="{FF2B5EF4-FFF2-40B4-BE49-F238E27FC236}">
                <a16:creationId xmlns:a16="http://schemas.microsoft.com/office/drawing/2014/main" id="{E635B4B7-2353-49D8-939E-173A8CB1785C}"/>
              </a:ext>
            </a:extLst>
          </p:cNvPr>
          <p:cNvSpPr/>
          <p:nvPr/>
        </p:nvSpPr>
        <p:spPr>
          <a:xfrm>
            <a:off x="6156438" y="4788147"/>
            <a:ext cx="2181296" cy="91139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Temperature Effect</a:t>
            </a:r>
          </a:p>
        </p:txBody>
      </p:sp>
      <p:sp>
        <p:nvSpPr>
          <p:cNvPr id="19" name="Title 18">
            <a:extLst>
              <a:ext uri="{FF2B5EF4-FFF2-40B4-BE49-F238E27FC236}">
                <a16:creationId xmlns:a16="http://schemas.microsoft.com/office/drawing/2014/main" id="{C343398C-FD56-4407-8DED-F02017A5DAA0}"/>
              </a:ext>
            </a:extLst>
          </p:cNvPr>
          <p:cNvSpPr>
            <a:spLocks noGrp="1"/>
          </p:cNvSpPr>
          <p:nvPr>
            <p:ph type="title"/>
          </p:nvPr>
        </p:nvSpPr>
        <p:spPr/>
        <p:txBody>
          <a:bodyPr/>
          <a:lstStyle/>
          <a:p>
            <a:r>
              <a:rPr lang="en-US" dirty="0"/>
              <a:t>Characterization Goal</a:t>
            </a:r>
          </a:p>
        </p:txBody>
      </p:sp>
      <p:sp>
        <p:nvSpPr>
          <p:cNvPr id="2" name="Slide Number Placeholder 1">
            <a:extLst>
              <a:ext uri="{FF2B5EF4-FFF2-40B4-BE49-F238E27FC236}">
                <a16:creationId xmlns:a16="http://schemas.microsoft.com/office/drawing/2014/main" id="{787443E3-D6CD-41B2-A82E-4475A9F375FF}"/>
              </a:ext>
            </a:extLst>
          </p:cNvPr>
          <p:cNvSpPr>
            <a:spLocks noGrp="1"/>
          </p:cNvSpPr>
          <p:nvPr>
            <p:ph type="sldNum" sz="quarter" idx="12"/>
          </p:nvPr>
        </p:nvSpPr>
        <p:spPr/>
        <p:txBody>
          <a:bodyPr/>
          <a:lstStyle/>
          <a:p>
            <a:fld id="{656CEE93-C87C-43EF-85C8-C664598978DF}" type="slidenum">
              <a:rPr lang="en-US" smtClean="0"/>
              <a:pPr/>
              <a:t>15</a:t>
            </a:fld>
            <a:endParaRPr lang="en-US" dirty="0"/>
          </a:p>
        </p:txBody>
      </p:sp>
      <p:grpSp>
        <p:nvGrpSpPr>
          <p:cNvPr id="14" name="Group 13">
            <a:extLst>
              <a:ext uri="{FF2B5EF4-FFF2-40B4-BE49-F238E27FC236}">
                <a16:creationId xmlns:a16="http://schemas.microsoft.com/office/drawing/2014/main" id="{C714A63F-0126-47C9-81DF-A92BD3D18880}"/>
              </a:ext>
            </a:extLst>
          </p:cNvPr>
          <p:cNvGrpSpPr/>
          <p:nvPr/>
        </p:nvGrpSpPr>
        <p:grpSpPr>
          <a:xfrm>
            <a:off x="3926523" y="3750355"/>
            <a:ext cx="3320569" cy="1037793"/>
            <a:chOff x="3926526" y="3750350"/>
            <a:chExt cx="3320569" cy="1037793"/>
          </a:xfrm>
        </p:grpSpPr>
        <p:grpSp>
          <p:nvGrpSpPr>
            <p:cNvPr id="64" name="Group 63">
              <a:extLst>
                <a:ext uri="{FF2B5EF4-FFF2-40B4-BE49-F238E27FC236}">
                  <a16:creationId xmlns:a16="http://schemas.microsoft.com/office/drawing/2014/main" id="{FBB364DF-BC84-43C1-8A10-ADCD1F850B92}"/>
                </a:ext>
              </a:extLst>
            </p:cNvPr>
            <p:cNvGrpSpPr/>
            <p:nvPr/>
          </p:nvGrpSpPr>
          <p:grpSpPr>
            <a:xfrm>
              <a:off x="3926526" y="3750350"/>
              <a:ext cx="3320569" cy="1037793"/>
              <a:chOff x="5235355" y="3857439"/>
              <a:chExt cx="4427422" cy="1383719"/>
            </a:xfrm>
          </p:grpSpPr>
          <p:cxnSp>
            <p:nvCxnSpPr>
              <p:cNvPr id="57" name="Connector: Curved 56">
                <a:extLst>
                  <a:ext uri="{FF2B5EF4-FFF2-40B4-BE49-F238E27FC236}">
                    <a16:creationId xmlns:a16="http://schemas.microsoft.com/office/drawing/2014/main" id="{07022B9C-B040-46DB-9437-651727FA190D}"/>
                  </a:ext>
                </a:extLst>
              </p:cNvPr>
              <p:cNvCxnSpPr>
                <a:cxnSpLocks/>
                <a:stCxn id="44" idx="0"/>
                <a:endCxn id="37" idx="2"/>
              </p:cNvCxnSpPr>
              <p:nvPr/>
            </p:nvCxnSpPr>
            <p:spPr>
              <a:xfrm rot="5400000" flipH="1" flipV="1">
                <a:off x="4543499" y="4549299"/>
                <a:ext cx="1383715" cy="3"/>
              </a:xfrm>
              <a:prstGeom prst="curvedConnector3">
                <a:avLst/>
              </a:prstGeom>
              <a:ln w="7620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cxnSp>
            <p:nvCxnSpPr>
              <p:cNvPr id="58" name="Connector: Curved 57">
                <a:extLst>
                  <a:ext uri="{FF2B5EF4-FFF2-40B4-BE49-F238E27FC236}">
                    <a16:creationId xmlns:a16="http://schemas.microsoft.com/office/drawing/2014/main" id="{8B1EECCB-47DE-40ED-8674-D041D663003C}"/>
                  </a:ext>
                </a:extLst>
              </p:cNvPr>
              <p:cNvCxnSpPr>
                <a:cxnSpLocks/>
                <a:stCxn id="45" idx="0"/>
                <a:endCxn id="30" idx="2"/>
              </p:cNvCxnSpPr>
              <p:nvPr/>
            </p:nvCxnSpPr>
            <p:spPr>
              <a:xfrm rot="5400000" flipH="1" flipV="1">
                <a:off x="8970914" y="4549294"/>
                <a:ext cx="1383718" cy="8"/>
              </a:xfrm>
              <a:prstGeom prst="curvedConnector3">
                <a:avLst>
                  <a:gd name="adj1" fmla="val 50000"/>
                </a:avLst>
              </a:prstGeom>
              <a:ln w="7620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grpSp>
        <p:cxnSp>
          <p:nvCxnSpPr>
            <p:cNvPr id="7" name="Connector: Curved 6">
              <a:extLst>
                <a:ext uri="{FF2B5EF4-FFF2-40B4-BE49-F238E27FC236}">
                  <a16:creationId xmlns:a16="http://schemas.microsoft.com/office/drawing/2014/main" id="{178152F4-044A-4F8E-BC5F-3BC3862F31DE}"/>
                </a:ext>
              </a:extLst>
            </p:cNvPr>
            <p:cNvCxnSpPr>
              <a:stCxn id="45" idx="0"/>
              <a:endCxn id="37" idx="2"/>
            </p:cNvCxnSpPr>
            <p:nvPr/>
          </p:nvCxnSpPr>
          <p:spPr>
            <a:xfrm rot="16200000" flipV="1">
              <a:off x="5067914" y="2608966"/>
              <a:ext cx="1037790" cy="3320561"/>
            </a:xfrm>
            <a:prstGeom prst="curvedConnector3">
              <a:avLst/>
            </a:prstGeom>
            <a:ln w="7620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124439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childTnLst>
                          </p:cTn>
                        </p:par>
                        <p:par>
                          <p:cTn id="14" fill="hold">
                            <p:stCondLst>
                              <p:cond delay="500"/>
                            </p:stCondLst>
                            <p:childTnLst>
                              <p:par>
                                <p:cTn id="15" presetID="22" presetClass="entr" presetSubtype="4"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4" grpId="0" animBg="1"/>
      <p:bldP spid="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9372-E934-4EB4-A9C5-455AC9D9B088}"/>
              </a:ext>
            </a:extLst>
          </p:cNvPr>
          <p:cNvSpPr>
            <a:spLocks noGrp="1"/>
          </p:cNvSpPr>
          <p:nvPr>
            <p:ph type="title"/>
          </p:nvPr>
        </p:nvSpPr>
        <p:spPr/>
        <p:txBody>
          <a:bodyPr/>
          <a:lstStyle/>
          <a:p>
            <a:r>
              <a:rPr lang="en-US" dirty="0"/>
              <a:t>Self-Recovery Effect Characterization Results</a:t>
            </a:r>
          </a:p>
        </p:txBody>
      </p:sp>
      <p:sp>
        <p:nvSpPr>
          <p:cNvPr id="3" name="Slide Number Placeholder 2">
            <a:extLst>
              <a:ext uri="{FF2B5EF4-FFF2-40B4-BE49-F238E27FC236}">
                <a16:creationId xmlns:a16="http://schemas.microsoft.com/office/drawing/2014/main" id="{2249CAE6-E702-48A4-810A-0E3D40A1E7ED}"/>
              </a:ext>
            </a:extLst>
          </p:cNvPr>
          <p:cNvSpPr>
            <a:spLocks noGrp="1"/>
          </p:cNvSpPr>
          <p:nvPr>
            <p:ph type="sldNum" sz="quarter" idx="12"/>
          </p:nvPr>
        </p:nvSpPr>
        <p:spPr/>
        <p:txBody>
          <a:bodyPr/>
          <a:lstStyle/>
          <a:p>
            <a:fld id="{656CEE93-C87C-43EF-85C8-C664598978DF}" type="slidenum">
              <a:rPr lang="en-US" smtClean="0"/>
              <a:t>16</a:t>
            </a:fld>
            <a:endParaRPr lang="en-US" dirty="0"/>
          </a:p>
        </p:txBody>
      </p:sp>
      <p:graphicFrame>
        <p:nvGraphicFramePr>
          <p:cNvPr id="6" name="Chart 5">
            <a:extLst>
              <a:ext uri="{FF2B5EF4-FFF2-40B4-BE49-F238E27FC236}">
                <a16:creationId xmlns:a16="http://schemas.microsoft.com/office/drawing/2014/main" id="{8767A591-3EC0-4DFB-B581-8C6AC1D3EFDB}"/>
              </a:ext>
            </a:extLst>
          </p:cNvPr>
          <p:cNvGraphicFramePr/>
          <p:nvPr>
            <p:extLst>
              <p:ext uri="{D42A27DB-BD31-4B8C-83A1-F6EECF244321}">
                <p14:modId xmlns:p14="http://schemas.microsoft.com/office/powerpoint/2010/main" val="1767667785"/>
              </p:ext>
            </p:extLst>
          </p:nvPr>
        </p:nvGraphicFramePr>
        <p:xfrm>
          <a:off x="477251" y="1085850"/>
          <a:ext cx="7992980" cy="431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FA6B3764-A2EF-4EE6-9F37-D956BBA534C8}"/>
              </a:ext>
            </a:extLst>
          </p:cNvPr>
          <p:cNvCxnSpPr>
            <a:cxnSpLocks/>
          </p:cNvCxnSpPr>
          <p:nvPr/>
        </p:nvCxnSpPr>
        <p:spPr>
          <a:xfrm>
            <a:off x="3380874" y="1804737"/>
            <a:ext cx="4415589" cy="1075984"/>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076044D-BD36-4925-85EC-CB81E062D601}"/>
              </a:ext>
            </a:extLst>
          </p:cNvPr>
          <p:cNvSpPr/>
          <p:nvPr/>
        </p:nvSpPr>
        <p:spPr>
          <a:xfrm>
            <a:off x="0" y="5763713"/>
            <a:ext cx="9143996" cy="826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Increasing dwell time from 1 minute to 2.3 hours slows down retention loss speed by 40%</a:t>
            </a:r>
          </a:p>
        </p:txBody>
      </p:sp>
      <p:sp>
        <p:nvSpPr>
          <p:cNvPr id="15" name="TextBox 14">
            <a:extLst>
              <a:ext uri="{FF2B5EF4-FFF2-40B4-BE49-F238E27FC236}">
                <a16:creationId xmlns:a16="http://schemas.microsoft.com/office/drawing/2014/main" id="{37E37ED5-60BD-4BCC-8462-2887AF2EDB78}"/>
              </a:ext>
            </a:extLst>
          </p:cNvPr>
          <p:cNvSpPr txBox="1"/>
          <p:nvPr/>
        </p:nvSpPr>
        <p:spPr>
          <a:xfrm>
            <a:off x="7180263" y="2877654"/>
            <a:ext cx="1375698" cy="461665"/>
          </a:xfrm>
          <a:prstGeom prst="rect">
            <a:avLst/>
          </a:prstGeom>
          <a:noFill/>
        </p:spPr>
        <p:txBody>
          <a:bodyPr wrap="none" rtlCol="0">
            <a:spAutoFit/>
          </a:bodyPr>
          <a:lstStyle/>
          <a:p>
            <a:r>
              <a:rPr lang="en-US" sz="2400" b="1" dirty="0">
                <a:solidFill>
                  <a:schemeClr val="accent1"/>
                </a:solidFill>
              </a:rPr>
              <a:t>2.3 hour</a:t>
            </a:r>
          </a:p>
        </p:txBody>
      </p:sp>
      <p:sp>
        <p:nvSpPr>
          <p:cNvPr id="16" name="TextBox 15">
            <a:extLst>
              <a:ext uri="{FF2B5EF4-FFF2-40B4-BE49-F238E27FC236}">
                <a16:creationId xmlns:a16="http://schemas.microsoft.com/office/drawing/2014/main" id="{314FF4BB-1DE6-438F-BFBC-09B74129BE2A}"/>
              </a:ext>
            </a:extLst>
          </p:cNvPr>
          <p:cNvSpPr txBox="1"/>
          <p:nvPr/>
        </p:nvSpPr>
        <p:spPr>
          <a:xfrm>
            <a:off x="2571741" y="1885749"/>
            <a:ext cx="1446806" cy="461665"/>
          </a:xfrm>
          <a:prstGeom prst="rect">
            <a:avLst/>
          </a:prstGeom>
          <a:noFill/>
        </p:spPr>
        <p:txBody>
          <a:bodyPr wrap="none" rtlCol="0">
            <a:spAutoFit/>
          </a:bodyPr>
          <a:lstStyle/>
          <a:p>
            <a:pPr algn="ctr"/>
            <a:r>
              <a:rPr lang="en-US" sz="2400" b="1" dirty="0">
                <a:solidFill>
                  <a:schemeClr val="accent1"/>
                </a:solidFill>
              </a:rPr>
              <a:t>1 minute</a:t>
            </a:r>
          </a:p>
        </p:txBody>
      </p:sp>
      <p:sp>
        <p:nvSpPr>
          <p:cNvPr id="20" name="TextBox 19">
            <a:extLst>
              <a:ext uri="{FF2B5EF4-FFF2-40B4-BE49-F238E27FC236}">
                <a16:creationId xmlns:a16="http://schemas.microsoft.com/office/drawing/2014/main" id="{21CCB821-DC1B-4637-9960-16437688111D}"/>
              </a:ext>
            </a:extLst>
          </p:cNvPr>
          <p:cNvSpPr txBox="1"/>
          <p:nvPr/>
        </p:nvSpPr>
        <p:spPr>
          <a:xfrm>
            <a:off x="1892931" y="5276866"/>
            <a:ext cx="5531258" cy="461665"/>
          </a:xfrm>
          <a:prstGeom prst="rect">
            <a:avLst/>
          </a:prstGeom>
          <a:noFill/>
        </p:spPr>
        <p:txBody>
          <a:bodyPr wrap="none" rtlCol="0">
            <a:spAutoFit/>
          </a:bodyPr>
          <a:lstStyle/>
          <a:p>
            <a:pPr algn="ctr"/>
            <a:r>
              <a:rPr lang="en-US" sz="2400" dirty="0"/>
              <a:t>Dwell time: Idle time between P/E cycles</a:t>
            </a:r>
          </a:p>
        </p:txBody>
      </p:sp>
    </p:spTree>
    <p:extLst>
      <p:ext uri="{BB962C8B-B14F-4D97-AF65-F5344CB8AC3E}">
        <p14:creationId xmlns:p14="http://schemas.microsoft.com/office/powerpoint/2010/main" val="1020870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9372-E934-4EB4-A9C5-455AC9D9B088}"/>
              </a:ext>
            </a:extLst>
          </p:cNvPr>
          <p:cNvSpPr>
            <a:spLocks noGrp="1"/>
          </p:cNvSpPr>
          <p:nvPr>
            <p:ph type="title"/>
          </p:nvPr>
        </p:nvSpPr>
        <p:spPr/>
        <p:txBody>
          <a:bodyPr/>
          <a:lstStyle/>
          <a:p>
            <a:r>
              <a:rPr lang="en-US" dirty="0"/>
              <a:t>Program Temperature Effect</a:t>
            </a:r>
            <a:br>
              <a:rPr lang="en-US" dirty="0"/>
            </a:br>
            <a:r>
              <a:rPr lang="en-US" dirty="0"/>
              <a:t>Characterization Results</a:t>
            </a:r>
          </a:p>
        </p:txBody>
      </p:sp>
      <p:sp>
        <p:nvSpPr>
          <p:cNvPr id="3" name="Slide Number Placeholder 2">
            <a:extLst>
              <a:ext uri="{FF2B5EF4-FFF2-40B4-BE49-F238E27FC236}">
                <a16:creationId xmlns:a16="http://schemas.microsoft.com/office/drawing/2014/main" id="{2249CAE6-E702-48A4-810A-0E3D40A1E7ED}"/>
              </a:ext>
            </a:extLst>
          </p:cNvPr>
          <p:cNvSpPr>
            <a:spLocks noGrp="1"/>
          </p:cNvSpPr>
          <p:nvPr>
            <p:ph type="sldNum" sz="quarter" idx="12"/>
          </p:nvPr>
        </p:nvSpPr>
        <p:spPr/>
        <p:txBody>
          <a:bodyPr/>
          <a:lstStyle/>
          <a:p>
            <a:fld id="{656CEE93-C87C-43EF-85C8-C664598978DF}" type="slidenum">
              <a:rPr lang="en-US" smtClean="0"/>
              <a:t>17</a:t>
            </a:fld>
            <a:endParaRPr lang="en-US" dirty="0"/>
          </a:p>
        </p:txBody>
      </p:sp>
      <p:graphicFrame>
        <p:nvGraphicFramePr>
          <p:cNvPr id="6" name="Chart 5">
            <a:extLst>
              <a:ext uri="{FF2B5EF4-FFF2-40B4-BE49-F238E27FC236}">
                <a16:creationId xmlns:a16="http://schemas.microsoft.com/office/drawing/2014/main" id="{8767A591-3EC0-4DFB-B581-8C6AC1D3EFDB}"/>
              </a:ext>
            </a:extLst>
          </p:cNvPr>
          <p:cNvGraphicFramePr/>
          <p:nvPr>
            <p:extLst>
              <p:ext uri="{D42A27DB-BD31-4B8C-83A1-F6EECF244321}">
                <p14:modId xmlns:p14="http://schemas.microsoft.com/office/powerpoint/2010/main" val="1089363506"/>
              </p:ext>
            </p:extLst>
          </p:nvPr>
        </p:nvGraphicFramePr>
        <p:xfrm>
          <a:off x="477251" y="1085850"/>
          <a:ext cx="7992980" cy="43180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a:extLst>
              <a:ext uri="{FF2B5EF4-FFF2-40B4-BE49-F238E27FC236}">
                <a16:creationId xmlns:a16="http://schemas.microsoft.com/office/drawing/2014/main" id="{FA6B3764-A2EF-4EE6-9F37-D956BBA534C8}"/>
              </a:ext>
            </a:extLst>
          </p:cNvPr>
          <p:cNvCxnSpPr>
            <a:cxnSpLocks/>
          </p:cNvCxnSpPr>
          <p:nvPr/>
        </p:nvCxnSpPr>
        <p:spPr>
          <a:xfrm flipV="1">
            <a:off x="1696453" y="1835981"/>
            <a:ext cx="6493340" cy="451650"/>
          </a:xfrm>
          <a:prstGeom prst="line">
            <a:avLst/>
          </a:prstGeom>
          <a:ln w="38100">
            <a:prstDash val="sysDot"/>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F076044D-BD36-4925-85EC-CB81E062D601}"/>
              </a:ext>
            </a:extLst>
          </p:cNvPr>
          <p:cNvSpPr/>
          <p:nvPr/>
        </p:nvSpPr>
        <p:spPr>
          <a:xfrm>
            <a:off x="0" y="5763713"/>
            <a:ext cx="9143996" cy="826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Increasing program temperature from 0°C to 70°C</a:t>
            </a:r>
            <a:br>
              <a:rPr lang="en-US" sz="2800" b="1" dirty="0">
                <a:solidFill>
                  <a:schemeClr val="bg1"/>
                </a:solidFill>
              </a:rPr>
            </a:br>
            <a:r>
              <a:rPr lang="en-US" sz="2800" b="1" dirty="0">
                <a:solidFill>
                  <a:schemeClr val="bg1"/>
                </a:solidFill>
              </a:rPr>
              <a:t>improves program variation by 21%</a:t>
            </a:r>
          </a:p>
        </p:txBody>
      </p:sp>
      <p:sp>
        <p:nvSpPr>
          <p:cNvPr id="15" name="TextBox 14">
            <a:extLst>
              <a:ext uri="{FF2B5EF4-FFF2-40B4-BE49-F238E27FC236}">
                <a16:creationId xmlns:a16="http://schemas.microsoft.com/office/drawing/2014/main" id="{37E37ED5-60BD-4BCC-8462-2887AF2EDB78}"/>
              </a:ext>
            </a:extLst>
          </p:cNvPr>
          <p:cNvSpPr txBox="1"/>
          <p:nvPr/>
        </p:nvSpPr>
        <p:spPr>
          <a:xfrm>
            <a:off x="7688733" y="1944649"/>
            <a:ext cx="843501" cy="461665"/>
          </a:xfrm>
          <a:prstGeom prst="rect">
            <a:avLst/>
          </a:prstGeom>
          <a:noFill/>
        </p:spPr>
        <p:txBody>
          <a:bodyPr wrap="none" rtlCol="0">
            <a:spAutoFit/>
          </a:bodyPr>
          <a:lstStyle/>
          <a:p>
            <a:r>
              <a:rPr lang="en-US" sz="2400" b="1" dirty="0">
                <a:solidFill>
                  <a:schemeClr val="accent1"/>
                </a:solidFill>
              </a:rPr>
              <a:t>70°C</a:t>
            </a:r>
          </a:p>
        </p:txBody>
      </p:sp>
      <p:sp>
        <p:nvSpPr>
          <p:cNvPr id="16" name="TextBox 15">
            <a:extLst>
              <a:ext uri="{FF2B5EF4-FFF2-40B4-BE49-F238E27FC236}">
                <a16:creationId xmlns:a16="http://schemas.microsoft.com/office/drawing/2014/main" id="{314FF4BB-1DE6-438F-BFBC-09B74129BE2A}"/>
              </a:ext>
            </a:extLst>
          </p:cNvPr>
          <p:cNvSpPr txBox="1"/>
          <p:nvPr/>
        </p:nvSpPr>
        <p:spPr>
          <a:xfrm>
            <a:off x="1696452" y="2364672"/>
            <a:ext cx="793807" cy="461665"/>
          </a:xfrm>
          <a:prstGeom prst="rect">
            <a:avLst/>
          </a:prstGeom>
          <a:noFill/>
        </p:spPr>
        <p:txBody>
          <a:bodyPr wrap="square" rtlCol="0">
            <a:spAutoFit/>
          </a:bodyPr>
          <a:lstStyle/>
          <a:p>
            <a:r>
              <a:rPr lang="en-US" sz="2400" b="1" dirty="0">
                <a:solidFill>
                  <a:schemeClr val="accent1"/>
                </a:solidFill>
              </a:rPr>
              <a:t>0°C</a:t>
            </a:r>
          </a:p>
        </p:txBody>
      </p:sp>
    </p:spTree>
    <p:extLst>
      <p:ext uri="{BB962C8B-B14F-4D97-AF65-F5344CB8AC3E}">
        <p14:creationId xmlns:p14="http://schemas.microsoft.com/office/powerpoint/2010/main" val="252857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9372-E934-4EB4-A9C5-455AC9D9B088}"/>
              </a:ext>
            </a:extLst>
          </p:cNvPr>
          <p:cNvSpPr>
            <a:spLocks noGrp="1"/>
          </p:cNvSpPr>
          <p:nvPr>
            <p:ph type="title"/>
          </p:nvPr>
        </p:nvSpPr>
        <p:spPr/>
        <p:txBody>
          <a:bodyPr/>
          <a:lstStyle/>
          <a:p>
            <a:r>
              <a:rPr lang="en-US" dirty="0"/>
              <a:t>Storage Temperature Effect</a:t>
            </a:r>
            <a:br>
              <a:rPr lang="en-US" dirty="0"/>
            </a:br>
            <a:r>
              <a:rPr lang="en-US" dirty="0"/>
              <a:t>Characterization Results</a:t>
            </a:r>
          </a:p>
        </p:txBody>
      </p:sp>
      <p:sp>
        <p:nvSpPr>
          <p:cNvPr id="3" name="Slide Number Placeholder 2">
            <a:extLst>
              <a:ext uri="{FF2B5EF4-FFF2-40B4-BE49-F238E27FC236}">
                <a16:creationId xmlns:a16="http://schemas.microsoft.com/office/drawing/2014/main" id="{2249CAE6-E702-48A4-810A-0E3D40A1E7ED}"/>
              </a:ext>
            </a:extLst>
          </p:cNvPr>
          <p:cNvSpPr>
            <a:spLocks noGrp="1"/>
          </p:cNvSpPr>
          <p:nvPr>
            <p:ph type="sldNum" sz="quarter" idx="12"/>
          </p:nvPr>
        </p:nvSpPr>
        <p:spPr/>
        <p:txBody>
          <a:bodyPr/>
          <a:lstStyle/>
          <a:p>
            <a:fld id="{656CEE93-C87C-43EF-85C8-C664598978DF}" type="slidenum">
              <a:rPr lang="en-US" smtClean="0"/>
              <a:t>18</a:t>
            </a:fld>
            <a:endParaRPr lang="en-US" dirty="0"/>
          </a:p>
        </p:txBody>
      </p:sp>
      <p:graphicFrame>
        <p:nvGraphicFramePr>
          <p:cNvPr id="6" name="Chart 5">
            <a:extLst>
              <a:ext uri="{FF2B5EF4-FFF2-40B4-BE49-F238E27FC236}">
                <a16:creationId xmlns:a16="http://schemas.microsoft.com/office/drawing/2014/main" id="{8767A591-3EC0-4DFB-B581-8C6AC1D3EFDB}"/>
              </a:ext>
            </a:extLst>
          </p:cNvPr>
          <p:cNvGraphicFramePr/>
          <p:nvPr>
            <p:extLst>
              <p:ext uri="{D42A27DB-BD31-4B8C-83A1-F6EECF244321}">
                <p14:modId xmlns:p14="http://schemas.microsoft.com/office/powerpoint/2010/main" val="3286874883"/>
              </p:ext>
            </p:extLst>
          </p:nvPr>
        </p:nvGraphicFramePr>
        <p:xfrm>
          <a:off x="477251" y="1085850"/>
          <a:ext cx="7992980" cy="431800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Rounded Corners 13">
            <a:extLst>
              <a:ext uri="{FF2B5EF4-FFF2-40B4-BE49-F238E27FC236}">
                <a16:creationId xmlns:a16="http://schemas.microsoft.com/office/drawing/2014/main" id="{F076044D-BD36-4925-85EC-CB81E062D601}"/>
              </a:ext>
            </a:extLst>
          </p:cNvPr>
          <p:cNvSpPr/>
          <p:nvPr/>
        </p:nvSpPr>
        <p:spPr>
          <a:xfrm>
            <a:off x="0" y="5763713"/>
            <a:ext cx="9143996" cy="826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Lowering storage temperature from 70°C to 0°C</a:t>
            </a:r>
            <a:br>
              <a:rPr lang="en-US" sz="2800" b="1" dirty="0">
                <a:solidFill>
                  <a:schemeClr val="bg1"/>
                </a:solidFill>
              </a:rPr>
            </a:br>
            <a:r>
              <a:rPr lang="en-US" sz="2800" b="1" dirty="0">
                <a:solidFill>
                  <a:schemeClr val="bg1"/>
                </a:solidFill>
              </a:rPr>
              <a:t>slows down retention loss speed by 58%</a:t>
            </a:r>
          </a:p>
        </p:txBody>
      </p:sp>
      <p:sp>
        <p:nvSpPr>
          <p:cNvPr id="15" name="TextBox 14">
            <a:extLst>
              <a:ext uri="{FF2B5EF4-FFF2-40B4-BE49-F238E27FC236}">
                <a16:creationId xmlns:a16="http://schemas.microsoft.com/office/drawing/2014/main" id="{37E37ED5-60BD-4BCC-8462-2887AF2EDB78}"/>
              </a:ext>
            </a:extLst>
          </p:cNvPr>
          <p:cNvSpPr txBox="1"/>
          <p:nvPr/>
        </p:nvSpPr>
        <p:spPr>
          <a:xfrm>
            <a:off x="7688733" y="1944649"/>
            <a:ext cx="843501" cy="461665"/>
          </a:xfrm>
          <a:prstGeom prst="rect">
            <a:avLst/>
          </a:prstGeom>
          <a:noFill/>
        </p:spPr>
        <p:txBody>
          <a:bodyPr wrap="none" rtlCol="0">
            <a:spAutoFit/>
          </a:bodyPr>
          <a:lstStyle/>
          <a:p>
            <a:r>
              <a:rPr lang="en-US" sz="2400" b="1" dirty="0">
                <a:solidFill>
                  <a:schemeClr val="accent1"/>
                </a:solidFill>
              </a:rPr>
              <a:t>70°C</a:t>
            </a:r>
          </a:p>
        </p:txBody>
      </p:sp>
      <p:sp>
        <p:nvSpPr>
          <p:cNvPr id="16" name="TextBox 15">
            <a:extLst>
              <a:ext uri="{FF2B5EF4-FFF2-40B4-BE49-F238E27FC236}">
                <a16:creationId xmlns:a16="http://schemas.microsoft.com/office/drawing/2014/main" id="{314FF4BB-1DE6-438F-BFBC-09B74129BE2A}"/>
              </a:ext>
            </a:extLst>
          </p:cNvPr>
          <p:cNvSpPr txBox="1"/>
          <p:nvPr/>
        </p:nvSpPr>
        <p:spPr>
          <a:xfrm>
            <a:off x="1676400" y="2708567"/>
            <a:ext cx="790074" cy="461665"/>
          </a:xfrm>
          <a:prstGeom prst="rect">
            <a:avLst/>
          </a:prstGeom>
          <a:noFill/>
        </p:spPr>
        <p:txBody>
          <a:bodyPr wrap="square" rtlCol="0">
            <a:spAutoFit/>
          </a:bodyPr>
          <a:lstStyle/>
          <a:p>
            <a:r>
              <a:rPr lang="en-US" sz="2400" b="1" dirty="0">
                <a:solidFill>
                  <a:schemeClr val="accent1"/>
                </a:solidFill>
              </a:rPr>
              <a:t>0°C</a:t>
            </a:r>
          </a:p>
        </p:txBody>
      </p:sp>
      <p:sp>
        <p:nvSpPr>
          <p:cNvPr id="4" name="Freeform: Shape 3">
            <a:extLst>
              <a:ext uri="{FF2B5EF4-FFF2-40B4-BE49-F238E27FC236}">
                <a16:creationId xmlns:a16="http://schemas.microsoft.com/office/drawing/2014/main" id="{3D7711FE-28D1-4047-BC3A-0CFD4BECF4B0}"/>
              </a:ext>
            </a:extLst>
          </p:cNvPr>
          <p:cNvSpPr/>
          <p:nvPr/>
        </p:nvSpPr>
        <p:spPr>
          <a:xfrm>
            <a:off x="1688432" y="1813561"/>
            <a:ext cx="6510688" cy="1436797"/>
          </a:xfrm>
          <a:custGeom>
            <a:avLst/>
            <a:gdLst>
              <a:gd name="connsiteX0" fmla="*/ 0 w 6522720"/>
              <a:gd name="connsiteY0" fmla="*/ 1386840 h 1390261"/>
              <a:gd name="connsiteX1" fmla="*/ 2255520 w 6522720"/>
              <a:gd name="connsiteY1" fmla="*/ 1173480 h 1390261"/>
              <a:gd name="connsiteX2" fmla="*/ 6522720 w 6522720"/>
              <a:gd name="connsiteY2" fmla="*/ 0 h 1390261"/>
              <a:gd name="connsiteX0" fmla="*/ 0 w 6522720"/>
              <a:gd name="connsiteY0" fmla="*/ 1386840 h 1393642"/>
              <a:gd name="connsiteX1" fmla="*/ 2520215 w 6522720"/>
              <a:gd name="connsiteY1" fmla="*/ 1197543 h 1393642"/>
              <a:gd name="connsiteX2" fmla="*/ 6522720 w 6522720"/>
              <a:gd name="connsiteY2" fmla="*/ 0 h 1393642"/>
              <a:gd name="connsiteX0" fmla="*/ 0 w 6510688"/>
              <a:gd name="connsiteY0" fmla="*/ 1434966 h 1436797"/>
              <a:gd name="connsiteX1" fmla="*/ 2508183 w 6510688"/>
              <a:gd name="connsiteY1" fmla="*/ 1197543 h 1436797"/>
              <a:gd name="connsiteX2" fmla="*/ 6510688 w 6510688"/>
              <a:gd name="connsiteY2" fmla="*/ 0 h 1436797"/>
              <a:gd name="connsiteX0" fmla="*/ 0 w 6510688"/>
              <a:gd name="connsiteY0" fmla="*/ 1434966 h 1436797"/>
              <a:gd name="connsiteX1" fmla="*/ 2628499 w 6510688"/>
              <a:gd name="connsiteY1" fmla="*/ 1197543 h 1436797"/>
              <a:gd name="connsiteX2" fmla="*/ 6510688 w 6510688"/>
              <a:gd name="connsiteY2" fmla="*/ 0 h 1436797"/>
              <a:gd name="connsiteX0" fmla="*/ 0 w 6510688"/>
              <a:gd name="connsiteY0" fmla="*/ 1434966 h 1436797"/>
              <a:gd name="connsiteX1" fmla="*/ 2628499 w 6510688"/>
              <a:gd name="connsiteY1" fmla="*/ 1197543 h 1436797"/>
              <a:gd name="connsiteX2" fmla="*/ 4916905 w 6510688"/>
              <a:gd name="connsiteY2" fmla="*/ 628850 h 1436797"/>
              <a:gd name="connsiteX3" fmla="*/ 6510688 w 6510688"/>
              <a:gd name="connsiteY3" fmla="*/ 0 h 1436797"/>
            </a:gdLst>
            <a:ahLst/>
            <a:cxnLst>
              <a:cxn ang="0">
                <a:pos x="connsiteX0" y="connsiteY0"/>
              </a:cxn>
              <a:cxn ang="0">
                <a:pos x="connsiteX1" y="connsiteY1"/>
              </a:cxn>
              <a:cxn ang="0">
                <a:pos x="connsiteX2" y="connsiteY2"/>
              </a:cxn>
              <a:cxn ang="0">
                <a:pos x="connsiteX3" y="connsiteY3"/>
              </a:cxn>
            </a:cxnLst>
            <a:rect l="l" t="t" r="r" b="b"/>
            <a:pathLst>
              <a:path w="6510688" h="1436797">
                <a:moveTo>
                  <a:pt x="0" y="1434966"/>
                </a:moveTo>
                <a:cubicBezTo>
                  <a:pt x="584200" y="1443856"/>
                  <a:pt x="1541379" y="1428683"/>
                  <a:pt x="2628499" y="1197543"/>
                </a:cubicBezTo>
                <a:cubicBezTo>
                  <a:pt x="3437957" y="1047148"/>
                  <a:pt x="4269874" y="828440"/>
                  <a:pt x="4916905" y="628850"/>
                </a:cubicBezTo>
                <a:cubicBezTo>
                  <a:pt x="5563936" y="429260"/>
                  <a:pt x="6235031" y="88766"/>
                  <a:pt x="6510688" y="0"/>
                </a:cubicBezTo>
              </a:path>
            </a:pathLst>
          </a:custGeom>
          <a:noFill/>
          <a:ln w="381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3651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26DB9-229E-4EE6-BCD5-DB7B26DCF2E4}"/>
              </a:ext>
            </a:extLst>
          </p:cNvPr>
          <p:cNvSpPr>
            <a:spLocks noGrp="1"/>
          </p:cNvSpPr>
          <p:nvPr>
            <p:ph type="title"/>
          </p:nvPr>
        </p:nvSpPr>
        <p:spPr/>
        <p:txBody>
          <a:bodyPr/>
          <a:lstStyle/>
          <a:p>
            <a:r>
              <a:rPr lang="en-US" dirty="0"/>
              <a:t>Characterization Summary</a:t>
            </a:r>
          </a:p>
        </p:txBody>
      </p:sp>
      <p:sp>
        <p:nvSpPr>
          <p:cNvPr id="3" name="Content Placeholder 2">
            <a:extLst>
              <a:ext uri="{FF2B5EF4-FFF2-40B4-BE49-F238E27FC236}">
                <a16:creationId xmlns:a16="http://schemas.microsoft.com/office/drawing/2014/main" id="{6B35820B-1E36-45F7-9780-75AB8FF5591E}"/>
              </a:ext>
            </a:extLst>
          </p:cNvPr>
          <p:cNvSpPr>
            <a:spLocks noGrp="1"/>
          </p:cNvSpPr>
          <p:nvPr>
            <p:ph sz="quarter" idx="11"/>
          </p:nvPr>
        </p:nvSpPr>
        <p:spPr>
          <a:xfrm>
            <a:off x="123825" y="1241652"/>
            <a:ext cx="8897938" cy="5224462"/>
          </a:xfrm>
        </p:spPr>
        <p:txBody>
          <a:bodyPr>
            <a:noAutofit/>
          </a:bodyPr>
          <a:lstStyle/>
          <a:p>
            <a:pPr marL="0" indent="0">
              <a:buNone/>
            </a:pPr>
            <a:r>
              <a:rPr lang="en-US" sz="2800" b="1" dirty="0">
                <a:solidFill>
                  <a:schemeClr val="accent1"/>
                </a:solidFill>
              </a:rPr>
              <a:t>Major Results:</a:t>
            </a:r>
          </a:p>
          <a:p>
            <a:r>
              <a:rPr lang="en-US" sz="2800" i="1" dirty="0">
                <a:solidFill>
                  <a:schemeClr val="accent2"/>
                </a:solidFill>
              </a:rPr>
              <a:t>Self-recovery </a:t>
            </a:r>
            <a:r>
              <a:rPr lang="en-US" sz="2800" dirty="0"/>
              <a:t>affects</a:t>
            </a:r>
            <a:r>
              <a:rPr lang="en-US" sz="2800" i="1" dirty="0">
                <a:solidFill>
                  <a:schemeClr val="accent2"/>
                </a:solidFill>
              </a:rPr>
              <a:t> </a:t>
            </a:r>
            <a:r>
              <a:rPr lang="en-US" sz="2800" dirty="0"/>
              <a:t>retention loss speed</a:t>
            </a:r>
          </a:p>
          <a:p>
            <a:r>
              <a:rPr lang="en-US" sz="2800" dirty="0"/>
              <a:t>Program </a:t>
            </a:r>
            <a:r>
              <a:rPr lang="en-US" sz="2800" i="1" dirty="0">
                <a:solidFill>
                  <a:schemeClr val="accent6">
                    <a:lumMod val="75000"/>
                  </a:schemeClr>
                </a:solidFill>
              </a:rPr>
              <a:t>temperature</a:t>
            </a:r>
            <a:r>
              <a:rPr lang="en-US" sz="2800" i="1" dirty="0"/>
              <a:t> </a:t>
            </a:r>
            <a:r>
              <a:rPr lang="en-US" sz="2800" dirty="0"/>
              <a:t>affects program variation</a:t>
            </a:r>
          </a:p>
          <a:p>
            <a:r>
              <a:rPr lang="en-US" sz="2800" i="1" dirty="0"/>
              <a:t>Storage </a:t>
            </a:r>
            <a:r>
              <a:rPr lang="en-US" sz="2800" i="1" dirty="0">
                <a:solidFill>
                  <a:schemeClr val="accent6">
                    <a:lumMod val="75000"/>
                  </a:schemeClr>
                </a:solidFill>
              </a:rPr>
              <a:t>temperature</a:t>
            </a:r>
            <a:r>
              <a:rPr lang="en-US" sz="2800" dirty="0"/>
              <a:t> affects retention loss speed</a:t>
            </a:r>
          </a:p>
          <a:p>
            <a:endParaRPr lang="en-US" sz="2800" dirty="0">
              <a:solidFill>
                <a:schemeClr val="accent1"/>
              </a:solidFill>
            </a:endParaRPr>
          </a:p>
          <a:p>
            <a:endParaRPr lang="en-US" sz="2800" dirty="0">
              <a:solidFill>
                <a:schemeClr val="accent1"/>
              </a:solidFill>
            </a:endParaRPr>
          </a:p>
          <a:p>
            <a:pPr marL="0" indent="0">
              <a:buNone/>
            </a:pPr>
            <a:r>
              <a:rPr lang="en-US" sz="2800" b="1" dirty="0">
                <a:solidFill>
                  <a:schemeClr val="accent1"/>
                </a:solidFill>
              </a:rPr>
              <a:t>Other Characterizations Methods in the Paper:</a:t>
            </a:r>
          </a:p>
          <a:p>
            <a:r>
              <a:rPr lang="en-US" sz="2800" dirty="0"/>
              <a:t>More detailed results on self-recovery and temperature</a:t>
            </a:r>
          </a:p>
          <a:p>
            <a:pPr lvl="1"/>
            <a:r>
              <a:rPr lang="en-US" sz="2800" dirty="0"/>
              <a:t>Effects on error rate</a:t>
            </a:r>
          </a:p>
          <a:p>
            <a:pPr lvl="1"/>
            <a:r>
              <a:rPr lang="en-US" sz="2800" dirty="0"/>
              <a:t>Effects on threshold voltage distribution</a:t>
            </a:r>
          </a:p>
          <a:p>
            <a:r>
              <a:rPr lang="en-US" sz="2800" dirty="0"/>
              <a:t>Effects of recovery cycle (P/E cycles with</a:t>
            </a:r>
            <a:br>
              <a:rPr lang="en-US" sz="2800" dirty="0"/>
            </a:br>
            <a:r>
              <a:rPr lang="en-US" sz="2800" dirty="0"/>
              <a:t>long dwell time) on retention loss speed</a:t>
            </a:r>
          </a:p>
        </p:txBody>
      </p:sp>
      <p:sp>
        <p:nvSpPr>
          <p:cNvPr id="4" name="Slide Number Placeholder 3">
            <a:extLst>
              <a:ext uri="{FF2B5EF4-FFF2-40B4-BE49-F238E27FC236}">
                <a16:creationId xmlns:a16="http://schemas.microsoft.com/office/drawing/2014/main" id="{647B7CFC-0CBA-4B06-9B03-283ABA5736C4}"/>
              </a:ext>
            </a:extLst>
          </p:cNvPr>
          <p:cNvSpPr>
            <a:spLocks noGrp="1"/>
          </p:cNvSpPr>
          <p:nvPr>
            <p:ph type="sldNum" sz="quarter" idx="4"/>
          </p:nvPr>
        </p:nvSpPr>
        <p:spPr/>
        <p:txBody>
          <a:bodyPr/>
          <a:lstStyle/>
          <a:p>
            <a:fld id="{656CEE93-C87C-43EF-85C8-C664598978DF}" type="slidenum">
              <a:rPr lang="en-US" smtClean="0"/>
              <a:pPr/>
              <a:t>19</a:t>
            </a:fld>
            <a:endParaRPr lang="en-US" dirty="0"/>
          </a:p>
        </p:txBody>
      </p:sp>
      <p:sp>
        <p:nvSpPr>
          <p:cNvPr id="5" name="Rectangle 4">
            <a:extLst>
              <a:ext uri="{FF2B5EF4-FFF2-40B4-BE49-F238E27FC236}">
                <a16:creationId xmlns:a16="http://schemas.microsoft.com/office/drawing/2014/main" id="{4B85AD88-0D3A-4313-91DB-2BED05EE427A}"/>
              </a:ext>
            </a:extLst>
          </p:cNvPr>
          <p:cNvSpPr/>
          <p:nvPr/>
        </p:nvSpPr>
        <p:spPr>
          <a:xfrm>
            <a:off x="122237" y="1172387"/>
            <a:ext cx="8896350" cy="2383871"/>
          </a:xfrm>
          <a:prstGeom prst="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dirty="0">
                <a:solidFill>
                  <a:schemeClr val="accent1"/>
                </a:solidFill>
              </a:rPr>
              <a:t>Unified Model</a:t>
            </a:r>
          </a:p>
        </p:txBody>
      </p:sp>
    </p:spTree>
    <p:extLst>
      <p:ext uri="{BB962C8B-B14F-4D97-AF65-F5344CB8AC3E}">
        <p14:creationId xmlns:p14="http://schemas.microsoft.com/office/powerpoint/2010/main" val="282544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500"/>
                                        <p:tgtEl>
                                          <p:spTgt spid="3">
                                            <p:txEl>
                                              <p:pRg st="9" end="9"/>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3">
                                            <p:txEl>
                                              <p:pRg st="10" end="10"/>
                                            </p:txEl>
                                          </p:spTgt>
                                        </p:tgtEl>
                                        <p:attrNameLst>
                                          <p:attrName>style.visibility</p:attrName>
                                        </p:attrNameLst>
                                      </p:cBhvr>
                                      <p:to>
                                        <p:strVal val="visible"/>
                                      </p:to>
                                    </p:set>
                                    <p:animEffect transition="in" filter="fade">
                                      <p:cBhvr>
                                        <p:cTn id="38"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4D7D735-7A66-4DC6-B3B2-36018910059A}"/>
              </a:ext>
            </a:extLst>
          </p:cNvPr>
          <p:cNvSpPr>
            <a:spLocks noGrp="1"/>
          </p:cNvSpPr>
          <p:nvPr>
            <p:ph type="title"/>
          </p:nvPr>
        </p:nvSpPr>
        <p:spPr/>
        <p:txBody>
          <a:bodyPr>
            <a:normAutofit/>
          </a:bodyPr>
          <a:lstStyle/>
          <a:p>
            <a:r>
              <a:rPr lang="en-US" sz="4000" dirty="0"/>
              <a:t>Storage Technology Drivers - 2018</a:t>
            </a:r>
          </a:p>
        </p:txBody>
      </p:sp>
      <p:sp>
        <p:nvSpPr>
          <p:cNvPr id="4" name="Slide Number Placeholder 3">
            <a:extLst>
              <a:ext uri="{FF2B5EF4-FFF2-40B4-BE49-F238E27FC236}">
                <a16:creationId xmlns:a16="http://schemas.microsoft.com/office/drawing/2014/main" id="{F76CE509-41B7-41DD-9F68-742C0D26D45A}"/>
              </a:ext>
            </a:extLst>
          </p:cNvPr>
          <p:cNvSpPr>
            <a:spLocks noGrp="1"/>
          </p:cNvSpPr>
          <p:nvPr>
            <p:ph type="sldNum" sz="quarter" idx="12"/>
          </p:nvPr>
        </p:nvSpPr>
        <p:spPr/>
        <p:txBody>
          <a:bodyPr/>
          <a:lstStyle/>
          <a:p>
            <a:fld id="{D1A49D29-CB85-4411-9FDD-91CD7B7D33F2}" type="slidenum">
              <a:rPr lang="en-US" smtClean="0"/>
              <a:pPr/>
              <a:t>2</a:t>
            </a:fld>
            <a:endParaRPr lang="en-US" dirty="0"/>
          </a:p>
        </p:txBody>
      </p:sp>
      <p:pic>
        <p:nvPicPr>
          <p:cNvPr id="2058" name="Picture 10" descr="https://www.kdnuggets.com/wp-content/uploads/neural-network-illustration.png">
            <a:extLst>
              <a:ext uri="{FF2B5EF4-FFF2-40B4-BE49-F238E27FC236}">
                <a16:creationId xmlns:a16="http://schemas.microsoft.com/office/drawing/2014/main" id="{A89408B6-9872-4A04-951B-3A2AF5E8A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446" y="4132093"/>
            <a:ext cx="2666409" cy="2384531"/>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upload.wikimedia.org/wikipedia/commons/thumb/f/fe/DNA_simple2.svg/2000px-DNA_simple2.svg.png">
            <a:extLst>
              <a:ext uri="{FF2B5EF4-FFF2-40B4-BE49-F238E27FC236}">
                <a16:creationId xmlns:a16="http://schemas.microsoft.com/office/drawing/2014/main" id="{0F138E55-3323-42B1-BBFE-871D58262CBD}"/>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r="47018"/>
          <a:stretch/>
        </p:blipFill>
        <p:spPr bwMode="auto">
          <a:xfrm>
            <a:off x="7237805" y="3520217"/>
            <a:ext cx="1561389" cy="310896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drone">
            <a:extLst>
              <a:ext uri="{FF2B5EF4-FFF2-40B4-BE49-F238E27FC236}">
                <a16:creationId xmlns:a16="http://schemas.microsoft.com/office/drawing/2014/main" id="{0B0CDC3F-4F80-40B3-96F2-1C0A4C5863C8}"/>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47477" y="1228336"/>
            <a:ext cx="3496523" cy="2109447"/>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vr">
            <a:extLst>
              <a:ext uri="{FF2B5EF4-FFF2-40B4-BE49-F238E27FC236}">
                <a16:creationId xmlns:a16="http://schemas.microsoft.com/office/drawing/2014/main" id="{7A3235D9-9E5E-4513-8AB4-A1B0EA52BA64}"/>
              </a:ext>
            </a:extLst>
          </p:cNvPr>
          <p:cNvPicPr>
            <a:picLocks noChangeAspect="1" noChangeArrowheads="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20086" y="1016262"/>
            <a:ext cx="1991360" cy="132757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cloud storage">
            <a:extLst>
              <a:ext uri="{FF2B5EF4-FFF2-40B4-BE49-F238E27FC236}">
                <a16:creationId xmlns:a16="http://schemas.microsoft.com/office/drawing/2014/main" id="{7F491B99-82DA-4086-8C39-5CD504F14081}"/>
              </a:ext>
            </a:extLst>
          </p:cNvPr>
          <p:cNvPicPr>
            <a:picLocks noChangeAspect="1" noChangeArrowheads="1"/>
          </p:cNvPicPr>
          <p:nvPr/>
        </p:nvPicPr>
        <p:blipFill>
          <a:blip r:embed="rId7" cstate="hqprint">
            <a:clrChange>
              <a:clrFrom>
                <a:srgbClr val="F6F5F3"/>
              </a:clrFrom>
              <a:clrTo>
                <a:srgbClr val="F6F5F3">
                  <a:alpha val="0"/>
                </a:srgbClr>
              </a:clrTo>
            </a:clrChange>
            <a:extLst>
              <a:ext uri="{28A0092B-C50C-407E-A947-70E740481C1C}">
                <a14:useLocalDpi xmlns:a14="http://schemas.microsoft.com/office/drawing/2010/main" val="0"/>
              </a:ext>
            </a:extLst>
          </a:blip>
          <a:srcRect/>
          <a:stretch>
            <a:fillRect/>
          </a:stretch>
        </p:blipFill>
        <p:spPr bwMode="auto">
          <a:xfrm>
            <a:off x="493480" y="1475046"/>
            <a:ext cx="2011680" cy="201168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Image result for self-driving car">
            <a:extLst>
              <a:ext uri="{FF2B5EF4-FFF2-40B4-BE49-F238E27FC236}">
                <a16:creationId xmlns:a16="http://schemas.microsoft.com/office/drawing/2014/main" id="{B9291717-D40A-4F8A-8E2A-F4F5AB187B63}"/>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74068" y="4837209"/>
            <a:ext cx="3496523" cy="179196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3715F62-5371-446F-9EA3-30D4F42A015E}"/>
              </a:ext>
            </a:extLst>
          </p:cNvPr>
          <p:cNvSpPr txBox="1"/>
          <p:nvPr/>
        </p:nvSpPr>
        <p:spPr>
          <a:xfrm>
            <a:off x="2251003" y="2725907"/>
            <a:ext cx="4641994" cy="1754326"/>
          </a:xfrm>
          <a:prstGeom prst="rect">
            <a:avLst/>
          </a:prstGeom>
          <a:noFill/>
        </p:spPr>
        <p:txBody>
          <a:bodyPr wrap="square" rtlCol="0">
            <a:spAutoFit/>
          </a:bodyPr>
          <a:lstStyle/>
          <a:p>
            <a:pPr algn="ctr"/>
            <a:r>
              <a:rPr lang="en-US" sz="3600" dirty="0">
                <a:solidFill>
                  <a:schemeClr val="tx1">
                    <a:lumMod val="75000"/>
                    <a:lumOff val="25000"/>
                  </a:schemeClr>
                </a:solidFill>
              </a:rPr>
              <a:t>Store </a:t>
            </a:r>
            <a:r>
              <a:rPr lang="en-US" sz="3600" b="1" dirty="0">
                <a:solidFill>
                  <a:schemeClr val="tx1">
                    <a:lumMod val="75000"/>
                    <a:lumOff val="25000"/>
                  </a:schemeClr>
                </a:solidFill>
              </a:rPr>
              <a:t>large amounts </a:t>
            </a:r>
            <a:r>
              <a:rPr lang="en-US" sz="3600" dirty="0">
                <a:solidFill>
                  <a:schemeClr val="tx1">
                    <a:lumMod val="75000"/>
                    <a:lumOff val="25000"/>
                  </a:schemeClr>
                </a:solidFill>
              </a:rPr>
              <a:t>of data </a:t>
            </a:r>
            <a:r>
              <a:rPr lang="en-US" sz="3600" b="1" dirty="0">
                <a:solidFill>
                  <a:schemeClr val="tx1">
                    <a:lumMod val="75000"/>
                    <a:lumOff val="25000"/>
                  </a:schemeClr>
                </a:solidFill>
              </a:rPr>
              <a:t>reliably</a:t>
            </a:r>
            <a:br>
              <a:rPr lang="en-US" sz="3600" b="1" dirty="0">
                <a:solidFill>
                  <a:schemeClr val="tx1">
                    <a:lumMod val="75000"/>
                    <a:lumOff val="25000"/>
                  </a:schemeClr>
                </a:solidFill>
              </a:rPr>
            </a:br>
            <a:r>
              <a:rPr lang="en-US" sz="3600" b="1" dirty="0">
                <a:solidFill>
                  <a:schemeClr val="tx1">
                    <a:lumMod val="75000"/>
                    <a:lumOff val="25000"/>
                  </a:schemeClr>
                </a:solidFill>
              </a:rPr>
              <a:t>for months to years</a:t>
            </a:r>
          </a:p>
        </p:txBody>
      </p:sp>
      <p:grpSp>
        <p:nvGrpSpPr>
          <p:cNvPr id="6" name="Group 5">
            <a:extLst>
              <a:ext uri="{FF2B5EF4-FFF2-40B4-BE49-F238E27FC236}">
                <a16:creationId xmlns:a16="http://schemas.microsoft.com/office/drawing/2014/main" id="{CA3D7A6E-1189-43A6-AEC2-BF754F80595E}"/>
              </a:ext>
            </a:extLst>
          </p:cNvPr>
          <p:cNvGrpSpPr/>
          <p:nvPr/>
        </p:nvGrpSpPr>
        <p:grpSpPr>
          <a:xfrm>
            <a:off x="1909606" y="1793969"/>
            <a:ext cx="5336816" cy="3588985"/>
            <a:chOff x="1900989" y="2252752"/>
            <a:chExt cx="5336816" cy="3588985"/>
          </a:xfrm>
        </p:grpSpPr>
        <p:sp>
          <p:nvSpPr>
            <p:cNvPr id="91" name="Rectangle: Rounded Corners 90">
              <a:extLst>
                <a:ext uri="{FF2B5EF4-FFF2-40B4-BE49-F238E27FC236}">
                  <a16:creationId xmlns:a16="http://schemas.microsoft.com/office/drawing/2014/main" id="{8A32A3AB-8AD5-4B2C-B3B1-E5C760DAD08E}"/>
                </a:ext>
              </a:extLst>
            </p:cNvPr>
            <p:cNvSpPr/>
            <p:nvPr/>
          </p:nvSpPr>
          <p:spPr>
            <a:xfrm>
              <a:off x="1900989" y="2252752"/>
              <a:ext cx="5336816" cy="3588985"/>
            </a:xfrm>
            <a:prstGeom prst="roundRect">
              <a:avLst>
                <a:gd name="adj" fmla="val 9626"/>
              </a:avLst>
            </a:prstGeom>
            <a:solidFill>
              <a:schemeClr val="accent4">
                <a:lumMod val="20000"/>
                <a:lumOff val="80000"/>
              </a:schemeClr>
            </a:solidFill>
            <a:ln>
              <a:solidFill>
                <a:schemeClr val="accent4">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grpSp>
          <p:nvGrpSpPr>
            <p:cNvPr id="92" name="Group 91">
              <a:extLst>
                <a:ext uri="{FF2B5EF4-FFF2-40B4-BE49-F238E27FC236}">
                  <a16:creationId xmlns:a16="http://schemas.microsoft.com/office/drawing/2014/main" id="{73DB2EFA-9453-4AE3-A176-42B165A73B58}"/>
                </a:ext>
              </a:extLst>
            </p:cNvPr>
            <p:cNvGrpSpPr/>
            <p:nvPr/>
          </p:nvGrpSpPr>
          <p:grpSpPr>
            <a:xfrm>
              <a:off x="4621426" y="2568921"/>
              <a:ext cx="2362200" cy="2362200"/>
              <a:chOff x="354092" y="2995316"/>
              <a:chExt cx="2362200" cy="2362200"/>
            </a:xfrm>
          </p:grpSpPr>
          <p:sp>
            <p:nvSpPr>
              <p:cNvPr id="94" name="Rectangle: Rounded Corners 93">
                <a:extLst>
                  <a:ext uri="{FF2B5EF4-FFF2-40B4-BE49-F238E27FC236}">
                    <a16:creationId xmlns:a16="http://schemas.microsoft.com/office/drawing/2014/main" id="{4516602A-7411-433C-BEEE-2B22928EDE5B}"/>
                  </a:ext>
                </a:extLst>
              </p:cNvPr>
              <p:cNvSpPr/>
              <p:nvPr/>
            </p:nvSpPr>
            <p:spPr>
              <a:xfrm>
                <a:off x="658892" y="3300116"/>
                <a:ext cx="2057400" cy="2057400"/>
              </a:xfrm>
              <a:prstGeom prst="roundRect">
                <a:avLst>
                  <a:gd name="adj" fmla="val 8549"/>
                </a:avLst>
              </a:prstGeom>
              <a:solidFill>
                <a:schemeClr val="bg2">
                  <a:lumMod val="90000"/>
                </a:schemeClr>
              </a:solidFill>
              <a:scene3d>
                <a:camera prst="orthographicFront"/>
                <a:lightRig rig="threePt"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sp>
            <p:nvSpPr>
              <p:cNvPr id="95" name="Rectangle: Rounded Corners 94">
                <a:extLst>
                  <a:ext uri="{FF2B5EF4-FFF2-40B4-BE49-F238E27FC236}">
                    <a16:creationId xmlns:a16="http://schemas.microsoft.com/office/drawing/2014/main" id="{D243438F-7E3A-41EF-82D4-E950DD5053AB}"/>
                  </a:ext>
                </a:extLst>
              </p:cNvPr>
              <p:cNvSpPr/>
              <p:nvPr/>
            </p:nvSpPr>
            <p:spPr>
              <a:xfrm>
                <a:off x="506492" y="3147716"/>
                <a:ext cx="2057400" cy="2057400"/>
              </a:xfrm>
              <a:prstGeom prst="roundRect">
                <a:avLst>
                  <a:gd name="adj" fmla="val 8549"/>
                </a:avLst>
              </a:prstGeom>
              <a:solidFill>
                <a:schemeClr val="bg2">
                  <a:lumMod val="90000"/>
                </a:schemeClr>
              </a:solidFill>
              <a:scene3d>
                <a:camera prst="orthographicFront"/>
                <a:lightRig rig="threePt"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sp>
            <p:nvSpPr>
              <p:cNvPr id="96" name="Rectangle: Rounded Corners 95">
                <a:extLst>
                  <a:ext uri="{FF2B5EF4-FFF2-40B4-BE49-F238E27FC236}">
                    <a16:creationId xmlns:a16="http://schemas.microsoft.com/office/drawing/2014/main" id="{81EBD74F-8499-48F9-AA04-E2D5846E5B05}"/>
                  </a:ext>
                </a:extLst>
              </p:cNvPr>
              <p:cNvSpPr/>
              <p:nvPr/>
            </p:nvSpPr>
            <p:spPr>
              <a:xfrm>
                <a:off x="354092" y="2995316"/>
                <a:ext cx="2057400" cy="2057400"/>
              </a:xfrm>
              <a:prstGeom prst="roundRect">
                <a:avLst>
                  <a:gd name="adj" fmla="val 8549"/>
                </a:avLst>
              </a:prstGeom>
              <a:solidFill>
                <a:schemeClr val="bg2">
                  <a:lumMod val="90000"/>
                </a:schemeClr>
              </a:solidFill>
              <a:scene3d>
                <a:camera prst="orthographicFront"/>
                <a:lightRig rig="threePt"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grpSp>
            <p:nvGrpSpPr>
              <p:cNvPr id="97" name="Group 96">
                <a:extLst>
                  <a:ext uri="{FF2B5EF4-FFF2-40B4-BE49-F238E27FC236}">
                    <a16:creationId xmlns:a16="http://schemas.microsoft.com/office/drawing/2014/main" id="{AA519198-F012-4589-A24A-67523B8E6534}"/>
                  </a:ext>
                </a:extLst>
              </p:cNvPr>
              <p:cNvGrpSpPr/>
              <p:nvPr/>
            </p:nvGrpSpPr>
            <p:grpSpPr>
              <a:xfrm>
                <a:off x="594652" y="3216534"/>
                <a:ext cx="1614380" cy="1614964"/>
                <a:chOff x="5487711" y="2054238"/>
                <a:chExt cx="2152507" cy="2153285"/>
              </a:xfrm>
            </p:grpSpPr>
            <p:grpSp>
              <p:nvGrpSpPr>
                <p:cNvPr id="98" name="Group 97">
                  <a:extLst>
                    <a:ext uri="{FF2B5EF4-FFF2-40B4-BE49-F238E27FC236}">
                      <a16:creationId xmlns:a16="http://schemas.microsoft.com/office/drawing/2014/main" id="{6A3AC537-F140-4A9A-8E5A-EC4B3A21C19D}"/>
                    </a:ext>
                  </a:extLst>
                </p:cNvPr>
                <p:cNvGrpSpPr/>
                <p:nvPr/>
              </p:nvGrpSpPr>
              <p:grpSpPr>
                <a:xfrm>
                  <a:off x="5487711" y="2054238"/>
                  <a:ext cx="274320" cy="2153285"/>
                  <a:chOff x="5375951" y="2054238"/>
                  <a:chExt cx="274320" cy="2153285"/>
                </a:xfrm>
              </p:grpSpPr>
              <p:sp>
                <p:nvSpPr>
                  <p:cNvPr id="123" name="Oval 122">
                    <a:extLst>
                      <a:ext uri="{FF2B5EF4-FFF2-40B4-BE49-F238E27FC236}">
                        <a16:creationId xmlns:a16="http://schemas.microsoft.com/office/drawing/2014/main" id="{86B36F47-838C-4764-A85A-CBD7D9BC6D2B}"/>
                      </a:ext>
                    </a:extLst>
                  </p:cNvPr>
                  <p:cNvSpPr/>
                  <p:nvPr/>
                </p:nvSpPr>
                <p:spPr bwMode="auto">
                  <a:xfrm>
                    <a:off x="5375951"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24" name="Oval 123">
                    <a:extLst>
                      <a:ext uri="{FF2B5EF4-FFF2-40B4-BE49-F238E27FC236}">
                        <a16:creationId xmlns:a16="http://schemas.microsoft.com/office/drawing/2014/main" id="{0A31D1A6-EF47-46E9-AEE6-D6BB35CABAAE}"/>
                      </a:ext>
                    </a:extLst>
                  </p:cNvPr>
                  <p:cNvSpPr/>
                  <p:nvPr/>
                </p:nvSpPr>
                <p:spPr bwMode="auto">
                  <a:xfrm>
                    <a:off x="5375951"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25" name="Oval 124">
                    <a:extLst>
                      <a:ext uri="{FF2B5EF4-FFF2-40B4-BE49-F238E27FC236}">
                        <a16:creationId xmlns:a16="http://schemas.microsoft.com/office/drawing/2014/main" id="{F72BF58F-EFB8-4E8B-ADC4-2C3402954928}"/>
                      </a:ext>
                    </a:extLst>
                  </p:cNvPr>
                  <p:cNvSpPr/>
                  <p:nvPr/>
                </p:nvSpPr>
                <p:spPr bwMode="auto">
                  <a:xfrm>
                    <a:off x="5375951"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26" name="Oval 125">
                    <a:extLst>
                      <a:ext uri="{FF2B5EF4-FFF2-40B4-BE49-F238E27FC236}">
                        <a16:creationId xmlns:a16="http://schemas.microsoft.com/office/drawing/2014/main" id="{00AA8520-0D56-437A-8BE1-42DE23BFC01B}"/>
                      </a:ext>
                    </a:extLst>
                  </p:cNvPr>
                  <p:cNvSpPr/>
                  <p:nvPr/>
                </p:nvSpPr>
                <p:spPr bwMode="auto">
                  <a:xfrm>
                    <a:off x="5375951"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27" name="Oval 126">
                    <a:extLst>
                      <a:ext uri="{FF2B5EF4-FFF2-40B4-BE49-F238E27FC236}">
                        <a16:creationId xmlns:a16="http://schemas.microsoft.com/office/drawing/2014/main" id="{67B892F5-F53D-4A09-8D18-432E718AEDEC}"/>
                      </a:ext>
                    </a:extLst>
                  </p:cNvPr>
                  <p:cNvSpPr/>
                  <p:nvPr/>
                </p:nvSpPr>
                <p:spPr bwMode="auto">
                  <a:xfrm>
                    <a:off x="5375951"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99" name="Group 98">
                  <a:extLst>
                    <a:ext uri="{FF2B5EF4-FFF2-40B4-BE49-F238E27FC236}">
                      <a16:creationId xmlns:a16="http://schemas.microsoft.com/office/drawing/2014/main" id="{2AF55972-3E3E-463C-A94F-A4116182E98B}"/>
                    </a:ext>
                  </a:extLst>
                </p:cNvPr>
                <p:cNvGrpSpPr/>
                <p:nvPr/>
              </p:nvGrpSpPr>
              <p:grpSpPr>
                <a:xfrm>
                  <a:off x="5957258" y="2054238"/>
                  <a:ext cx="274320" cy="2153285"/>
                  <a:chOff x="5888678" y="2054238"/>
                  <a:chExt cx="274320" cy="2153285"/>
                </a:xfrm>
              </p:grpSpPr>
              <p:sp>
                <p:nvSpPr>
                  <p:cNvPr id="118" name="Oval 117">
                    <a:extLst>
                      <a:ext uri="{FF2B5EF4-FFF2-40B4-BE49-F238E27FC236}">
                        <a16:creationId xmlns:a16="http://schemas.microsoft.com/office/drawing/2014/main" id="{8D515DC8-7B7B-42EA-809B-27355A095555}"/>
                      </a:ext>
                    </a:extLst>
                  </p:cNvPr>
                  <p:cNvSpPr/>
                  <p:nvPr/>
                </p:nvSpPr>
                <p:spPr bwMode="auto">
                  <a:xfrm>
                    <a:off x="5888678"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9" name="Oval 118">
                    <a:extLst>
                      <a:ext uri="{FF2B5EF4-FFF2-40B4-BE49-F238E27FC236}">
                        <a16:creationId xmlns:a16="http://schemas.microsoft.com/office/drawing/2014/main" id="{E715F3F5-561F-4C17-A988-D110F0712F5C}"/>
                      </a:ext>
                    </a:extLst>
                  </p:cNvPr>
                  <p:cNvSpPr/>
                  <p:nvPr/>
                </p:nvSpPr>
                <p:spPr bwMode="auto">
                  <a:xfrm>
                    <a:off x="5888678"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20" name="Oval 119">
                    <a:extLst>
                      <a:ext uri="{FF2B5EF4-FFF2-40B4-BE49-F238E27FC236}">
                        <a16:creationId xmlns:a16="http://schemas.microsoft.com/office/drawing/2014/main" id="{5BCE3828-5D84-4B45-A18F-2BCB1DA87565}"/>
                      </a:ext>
                    </a:extLst>
                  </p:cNvPr>
                  <p:cNvSpPr/>
                  <p:nvPr/>
                </p:nvSpPr>
                <p:spPr bwMode="auto">
                  <a:xfrm>
                    <a:off x="5888678"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21" name="Oval 120">
                    <a:extLst>
                      <a:ext uri="{FF2B5EF4-FFF2-40B4-BE49-F238E27FC236}">
                        <a16:creationId xmlns:a16="http://schemas.microsoft.com/office/drawing/2014/main" id="{A6DC3687-9DD8-4F10-8EC6-30CA91DDBC8D}"/>
                      </a:ext>
                    </a:extLst>
                  </p:cNvPr>
                  <p:cNvSpPr/>
                  <p:nvPr/>
                </p:nvSpPr>
                <p:spPr bwMode="auto">
                  <a:xfrm>
                    <a:off x="5888678"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22" name="Oval 121">
                    <a:extLst>
                      <a:ext uri="{FF2B5EF4-FFF2-40B4-BE49-F238E27FC236}">
                        <a16:creationId xmlns:a16="http://schemas.microsoft.com/office/drawing/2014/main" id="{996BC9A2-C155-4FCF-9110-4409EF0380F4}"/>
                      </a:ext>
                    </a:extLst>
                  </p:cNvPr>
                  <p:cNvSpPr/>
                  <p:nvPr/>
                </p:nvSpPr>
                <p:spPr bwMode="auto">
                  <a:xfrm>
                    <a:off x="5888678"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100" name="Group 99">
                  <a:extLst>
                    <a:ext uri="{FF2B5EF4-FFF2-40B4-BE49-F238E27FC236}">
                      <a16:creationId xmlns:a16="http://schemas.microsoft.com/office/drawing/2014/main" id="{0F2968B1-4C61-4278-9111-5BFA09755B2A}"/>
                    </a:ext>
                  </a:extLst>
                </p:cNvPr>
                <p:cNvGrpSpPr/>
                <p:nvPr/>
              </p:nvGrpSpPr>
              <p:grpSpPr>
                <a:xfrm>
                  <a:off x="6426805" y="2054238"/>
                  <a:ext cx="274320" cy="2153285"/>
                  <a:chOff x="6401405" y="2054238"/>
                  <a:chExt cx="274320" cy="2153285"/>
                </a:xfrm>
              </p:grpSpPr>
              <p:sp>
                <p:nvSpPr>
                  <p:cNvPr id="113" name="Oval 112">
                    <a:extLst>
                      <a:ext uri="{FF2B5EF4-FFF2-40B4-BE49-F238E27FC236}">
                        <a16:creationId xmlns:a16="http://schemas.microsoft.com/office/drawing/2014/main" id="{04D4B913-DA52-41CF-B8F1-4AC56F6445F7}"/>
                      </a:ext>
                    </a:extLst>
                  </p:cNvPr>
                  <p:cNvSpPr/>
                  <p:nvPr/>
                </p:nvSpPr>
                <p:spPr bwMode="auto">
                  <a:xfrm>
                    <a:off x="6401405"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4" name="Oval 113">
                    <a:extLst>
                      <a:ext uri="{FF2B5EF4-FFF2-40B4-BE49-F238E27FC236}">
                        <a16:creationId xmlns:a16="http://schemas.microsoft.com/office/drawing/2014/main" id="{CB9FDF51-B488-49A6-8958-A5B31840EB3B}"/>
                      </a:ext>
                    </a:extLst>
                  </p:cNvPr>
                  <p:cNvSpPr/>
                  <p:nvPr/>
                </p:nvSpPr>
                <p:spPr bwMode="auto">
                  <a:xfrm>
                    <a:off x="6401405"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5" name="Oval 114">
                    <a:extLst>
                      <a:ext uri="{FF2B5EF4-FFF2-40B4-BE49-F238E27FC236}">
                        <a16:creationId xmlns:a16="http://schemas.microsoft.com/office/drawing/2014/main" id="{C8BB6270-C359-4664-A99D-19E81C18EA49}"/>
                      </a:ext>
                    </a:extLst>
                  </p:cNvPr>
                  <p:cNvSpPr/>
                  <p:nvPr/>
                </p:nvSpPr>
                <p:spPr bwMode="auto">
                  <a:xfrm>
                    <a:off x="6401405"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6" name="Oval 115">
                    <a:extLst>
                      <a:ext uri="{FF2B5EF4-FFF2-40B4-BE49-F238E27FC236}">
                        <a16:creationId xmlns:a16="http://schemas.microsoft.com/office/drawing/2014/main" id="{80AD35CA-3014-4AA4-9069-EB819DADBA24}"/>
                      </a:ext>
                    </a:extLst>
                  </p:cNvPr>
                  <p:cNvSpPr/>
                  <p:nvPr/>
                </p:nvSpPr>
                <p:spPr bwMode="auto">
                  <a:xfrm>
                    <a:off x="6401405"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7" name="Oval 116">
                    <a:extLst>
                      <a:ext uri="{FF2B5EF4-FFF2-40B4-BE49-F238E27FC236}">
                        <a16:creationId xmlns:a16="http://schemas.microsoft.com/office/drawing/2014/main" id="{481E5AE4-0A00-46CA-8E89-A0636B86E34B}"/>
                      </a:ext>
                    </a:extLst>
                  </p:cNvPr>
                  <p:cNvSpPr/>
                  <p:nvPr/>
                </p:nvSpPr>
                <p:spPr bwMode="auto">
                  <a:xfrm>
                    <a:off x="6401405"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101" name="Group 100">
                  <a:extLst>
                    <a:ext uri="{FF2B5EF4-FFF2-40B4-BE49-F238E27FC236}">
                      <a16:creationId xmlns:a16="http://schemas.microsoft.com/office/drawing/2014/main" id="{5864D698-4B18-402E-BBCF-AB3F17C065D8}"/>
                    </a:ext>
                  </a:extLst>
                </p:cNvPr>
                <p:cNvGrpSpPr/>
                <p:nvPr/>
              </p:nvGrpSpPr>
              <p:grpSpPr>
                <a:xfrm>
                  <a:off x="6896352" y="2054238"/>
                  <a:ext cx="274320" cy="2153285"/>
                  <a:chOff x="6914132" y="2054238"/>
                  <a:chExt cx="274320" cy="2153285"/>
                </a:xfrm>
              </p:grpSpPr>
              <p:sp>
                <p:nvSpPr>
                  <p:cNvPr id="108" name="Oval 107">
                    <a:extLst>
                      <a:ext uri="{FF2B5EF4-FFF2-40B4-BE49-F238E27FC236}">
                        <a16:creationId xmlns:a16="http://schemas.microsoft.com/office/drawing/2014/main" id="{1B8DF71E-F8FE-4A99-9AE5-8C6D0849806C}"/>
                      </a:ext>
                    </a:extLst>
                  </p:cNvPr>
                  <p:cNvSpPr/>
                  <p:nvPr/>
                </p:nvSpPr>
                <p:spPr bwMode="auto">
                  <a:xfrm>
                    <a:off x="6914132"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09" name="Oval 108">
                    <a:extLst>
                      <a:ext uri="{FF2B5EF4-FFF2-40B4-BE49-F238E27FC236}">
                        <a16:creationId xmlns:a16="http://schemas.microsoft.com/office/drawing/2014/main" id="{EF64344E-F0E1-4F08-B3C2-9B404F878950}"/>
                      </a:ext>
                    </a:extLst>
                  </p:cNvPr>
                  <p:cNvSpPr/>
                  <p:nvPr/>
                </p:nvSpPr>
                <p:spPr bwMode="auto">
                  <a:xfrm>
                    <a:off x="6914132"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0" name="Oval 109">
                    <a:extLst>
                      <a:ext uri="{FF2B5EF4-FFF2-40B4-BE49-F238E27FC236}">
                        <a16:creationId xmlns:a16="http://schemas.microsoft.com/office/drawing/2014/main" id="{B32F7CBA-E129-45D0-9FDF-01CFDB522D5C}"/>
                      </a:ext>
                    </a:extLst>
                  </p:cNvPr>
                  <p:cNvSpPr/>
                  <p:nvPr/>
                </p:nvSpPr>
                <p:spPr bwMode="auto">
                  <a:xfrm>
                    <a:off x="6914132"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1" name="Oval 110">
                    <a:extLst>
                      <a:ext uri="{FF2B5EF4-FFF2-40B4-BE49-F238E27FC236}">
                        <a16:creationId xmlns:a16="http://schemas.microsoft.com/office/drawing/2014/main" id="{D8D6F19E-D426-4FB5-9855-CAAF8394015E}"/>
                      </a:ext>
                    </a:extLst>
                  </p:cNvPr>
                  <p:cNvSpPr/>
                  <p:nvPr/>
                </p:nvSpPr>
                <p:spPr bwMode="auto">
                  <a:xfrm>
                    <a:off x="6914132"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12" name="Oval 111">
                    <a:extLst>
                      <a:ext uri="{FF2B5EF4-FFF2-40B4-BE49-F238E27FC236}">
                        <a16:creationId xmlns:a16="http://schemas.microsoft.com/office/drawing/2014/main" id="{0A417176-2B7A-441D-8EF1-1E27C9E664C6}"/>
                      </a:ext>
                    </a:extLst>
                  </p:cNvPr>
                  <p:cNvSpPr/>
                  <p:nvPr/>
                </p:nvSpPr>
                <p:spPr bwMode="auto">
                  <a:xfrm>
                    <a:off x="6914132"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102" name="Group 101">
                  <a:extLst>
                    <a:ext uri="{FF2B5EF4-FFF2-40B4-BE49-F238E27FC236}">
                      <a16:creationId xmlns:a16="http://schemas.microsoft.com/office/drawing/2014/main" id="{D3F0FE96-3656-4181-BA1E-259CA3CD56D2}"/>
                    </a:ext>
                  </a:extLst>
                </p:cNvPr>
                <p:cNvGrpSpPr/>
                <p:nvPr/>
              </p:nvGrpSpPr>
              <p:grpSpPr>
                <a:xfrm>
                  <a:off x="7365898" y="2054238"/>
                  <a:ext cx="274320" cy="2153285"/>
                  <a:chOff x="7426858" y="2054238"/>
                  <a:chExt cx="274320" cy="2153285"/>
                </a:xfrm>
              </p:grpSpPr>
              <p:sp>
                <p:nvSpPr>
                  <p:cNvPr id="103" name="Oval 102">
                    <a:extLst>
                      <a:ext uri="{FF2B5EF4-FFF2-40B4-BE49-F238E27FC236}">
                        <a16:creationId xmlns:a16="http://schemas.microsoft.com/office/drawing/2014/main" id="{F457748A-D4F0-4FCC-8865-179F5BF1FA5E}"/>
                      </a:ext>
                    </a:extLst>
                  </p:cNvPr>
                  <p:cNvSpPr/>
                  <p:nvPr/>
                </p:nvSpPr>
                <p:spPr bwMode="auto">
                  <a:xfrm>
                    <a:off x="7426858"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04" name="Oval 103">
                    <a:extLst>
                      <a:ext uri="{FF2B5EF4-FFF2-40B4-BE49-F238E27FC236}">
                        <a16:creationId xmlns:a16="http://schemas.microsoft.com/office/drawing/2014/main" id="{526F06A1-A2F3-451C-A652-441E8CC78C98}"/>
                      </a:ext>
                    </a:extLst>
                  </p:cNvPr>
                  <p:cNvSpPr/>
                  <p:nvPr/>
                </p:nvSpPr>
                <p:spPr bwMode="auto">
                  <a:xfrm>
                    <a:off x="7426858"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05" name="Oval 104">
                    <a:extLst>
                      <a:ext uri="{FF2B5EF4-FFF2-40B4-BE49-F238E27FC236}">
                        <a16:creationId xmlns:a16="http://schemas.microsoft.com/office/drawing/2014/main" id="{884704E9-744F-4E30-892A-4A126D538C5D}"/>
                      </a:ext>
                    </a:extLst>
                  </p:cNvPr>
                  <p:cNvSpPr/>
                  <p:nvPr/>
                </p:nvSpPr>
                <p:spPr bwMode="auto">
                  <a:xfrm>
                    <a:off x="7426858"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06" name="Oval 105">
                    <a:extLst>
                      <a:ext uri="{FF2B5EF4-FFF2-40B4-BE49-F238E27FC236}">
                        <a16:creationId xmlns:a16="http://schemas.microsoft.com/office/drawing/2014/main" id="{7CB143E6-099E-40EE-A942-328E91CFE2A7}"/>
                      </a:ext>
                    </a:extLst>
                  </p:cNvPr>
                  <p:cNvSpPr/>
                  <p:nvPr/>
                </p:nvSpPr>
                <p:spPr bwMode="auto">
                  <a:xfrm>
                    <a:off x="7426858"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07" name="Oval 106">
                    <a:extLst>
                      <a:ext uri="{FF2B5EF4-FFF2-40B4-BE49-F238E27FC236}">
                        <a16:creationId xmlns:a16="http://schemas.microsoft.com/office/drawing/2014/main" id="{EA624B38-1C7E-47CE-B231-2B6286121FAC}"/>
                      </a:ext>
                    </a:extLst>
                  </p:cNvPr>
                  <p:cNvSpPr/>
                  <p:nvPr/>
                </p:nvSpPr>
                <p:spPr bwMode="auto">
                  <a:xfrm>
                    <a:off x="7426858"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grpSp>
        <p:sp>
          <p:nvSpPr>
            <p:cNvPr id="93" name="TextBox 92">
              <a:extLst>
                <a:ext uri="{FF2B5EF4-FFF2-40B4-BE49-F238E27FC236}">
                  <a16:creationId xmlns:a16="http://schemas.microsoft.com/office/drawing/2014/main" id="{A378D2D3-8190-4C40-B4E8-6F89DE330F0B}"/>
                </a:ext>
              </a:extLst>
            </p:cNvPr>
            <p:cNvSpPr txBox="1"/>
            <p:nvPr/>
          </p:nvSpPr>
          <p:spPr>
            <a:xfrm>
              <a:off x="2340590" y="2965191"/>
              <a:ext cx="2088693" cy="1569660"/>
            </a:xfrm>
            <a:prstGeom prst="rect">
              <a:avLst/>
            </a:prstGeom>
            <a:noFill/>
          </p:spPr>
          <p:txBody>
            <a:bodyPr wrap="square" rtlCol="0">
              <a:spAutoFit/>
            </a:bodyPr>
            <a:lstStyle/>
            <a:p>
              <a:pPr algn="ctr"/>
              <a:r>
                <a:rPr lang="en-US" sz="3200" b="1" dirty="0">
                  <a:solidFill>
                    <a:schemeClr val="accent1"/>
                  </a:solidFill>
                </a:rPr>
                <a:t>3D NAND Flash Memory</a:t>
              </a:r>
            </a:p>
          </p:txBody>
        </p:sp>
      </p:grpSp>
      <p:grpSp>
        <p:nvGrpSpPr>
          <p:cNvPr id="3" name="Group 2">
            <a:extLst>
              <a:ext uri="{FF2B5EF4-FFF2-40B4-BE49-F238E27FC236}">
                <a16:creationId xmlns:a16="http://schemas.microsoft.com/office/drawing/2014/main" id="{748CD35F-EC0C-4C71-A73A-BA34E7DB60C9}"/>
              </a:ext>
            </a:extLst>
          </p:cNvPr>
          <p:cNvGrpSpPr/>
          <p:nvPr/>
        </p:nvGrpSpPr>
        <p:grpSpPr>
          <a:xfrm>
            <a:off x="3151614" y="4107441"/>
            <a:ext cx="1687158" cy="1096564"/>
            <a:chOff x="3142997" y="4566224"/>
            <a:chExt cx="1687158" cy="1096564"/>
          </a:xfrm>
        </p:grpSpPr>
        <p:cxnSp>
          <p:nvCxnSpPr>
            <p:cNvPr id="128" name="Straight Arrow Connector 127">
              <a:extLst>
                <a:ext uri="{FF2B5EF4-FFF2-40B4-BE49-F238E27FC236}">
                  <a16:creationId xmlns:a16="http://schemas.microsoft.com/office/drawing/2014/main" id="{C5F45644-40BE-4737-A62F-D9AA62561815}"/>
                </a:ext>
              </a:extLst>
            </p:cNvPr>
            <p:cNvCxnSpPr/>
            <p:nvPr/>
          </p:nvCxnSpPr>
          <p:spPr>
            <a:xfrm>
              <a:off x="4387697" y="4566224"/>
              <a:ext cx="442458" cy="519363"/>
            </a:xfrm>
            <a:prstGeom prst="straightConnector1">
              <a:avLst/>
            </a:prstGeom>
            <a:ln w="76200">
              <a:solidFill>
                <a:schemeClr val="tx1"/>
              </a:solidFill>
              <a:headEnd type="arrow" w="med" len="sm"/>
              <a:tailEnd type="arrow" w="med" len="sm"/>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74998BA-AB2A-4794-98BE-3F24031DB9B2}"/>
                </a:ext>
              </a:extLst>
            </p:cNvPr>
            <p:cNvSpPr txBox="1"/>
            <p:nvPr/>
          </p:nvSpPr>
          <p:spPr>
            <a:xfrm>
              <a:off x="3142997" y="4831791"/>
              <a:ext cx="1488054" cy="830997"/>
            </a:xfrm>
            <a:prstGeom prst="rect">
              <a:avLst/>
            </a:prstGeom>
            <a:noFill/>
          </p:spPr>
          <p:txBody>
            <a:bodyPr wrap="square" rtlCol="0">
              <a:spAutoFit/>
            </a:bodyPr>
            <a:lstStyle/>
            <a:p>
              <a:pPr algn="ctr"/>
              <a:r>
                <a:rPr lang="en-US" sz="2400" b="1" dirty="0"/>
                <a:t>Stacked layers</a:t>
              </a:r>
            </a:p>
          </p:txBody>
        </p:sp>
      </p:grpSp>
    </p:spTree>
    <p:extLst>
      <p:ext uri="{BB962C8B-B14F-4D97-AF65-F5344CB8AC3E}">
        <p14:creationId xmlns:p14="http://schemas.microsoft.com/office/powerpoint/2010/main" val="345215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66"/>
                                        </p:tgtEl>
                                        <p:attrNameLst>
                                          <p:attrName>style.visibility</p:attrName>
                                        </p:attrNameLst>
                                      </p:cBhvr>
                                      <p:to>
                                        <p:strVal val="visible"/>
                                      </p:to>
                                    </p:set>
                                    <p:animEffect transition="in" filter="fade">
                                      <p:cBhvr>
                                        <p:cTn id="7" dur="300"/>
                                        <p:tgtEl>
                                          <p:spTgt spid="2066"/>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fade">
                                      <p:cBhvr>
                                        <p:cTn id="11" dur="300"/>
                                        <p:tgtEl>
                                          <p:spTgt spid="2064"/>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2062"/>
                                        </p:tgtEl>
                                        <p:attrNameLst>
                                          <p:attrName>style.visibility</p:attrName>
                                        </p:attrNameLst>
                                      </p:cBhvr>
                                      <p:to>
                                        <p:strVal val="visible"/>
                                      </p:to>
                                    </p:set>
                                    <p:animEffect transition="in" filter="fade">
                                      <p:cBhvr>
                                        <p:cTn id="15" dur="300"/>
                                        <p:tgtEl>
                                          <p:spTgt spid="2062"/>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fade">
                                      <p:cBhvr>
                                        <p:cTn id="19" dur="300"/>
                                        <p:tgtEl>
                                          <p:spTgt spid="2058"/>
                                        </p:tgtEl>
                                      </p:cBhvr>
                                    </p:animEffect>
                                  </p:childTnLst>
                                </p:cTn>
                              </p:par>
                            </p:childTnLst>
                          </p:cTn>
                        </p:par>
                        <p:par>
                          <p:cTn id="20" fill="hold">
                            <p:stCondLst>
                              <p:cond delay="1200"/>
                            </p:stCondLst>
                            <p:childTnLst>
                              <p:par>
                                <p:cTn id="21" presetID="10" presetClass="entr" presetSubtype="0" fill="hold" nodeType="afterEffect">
                                  <p:stCondLst>
                                    <p:cond delay="0"/>
                                  </p:stCondLst>
                                  <p:childTnLst>
                                    <p:set>
                                      <p:cBhvr>
                                        <p:cTn id="22" dur="1" fill="hold">
                                          <p:stCondLst>
                                            <p:cond delay="0"/>
                                          </p:stCondLst>
                                        </p:cTn>
                                        <p:tgtEl>
                                          <p:spTgt spid="2068"/>
                                        </p:tgtEl>
                                        <p:attrNameLst>
                                          <p:attrName>style.visibility</p:attrName>
                                        </p:attrNameLst>
                                      </p:cBhvr>
                                      <p:to>
                                        <p:strVal val="visible"/>
                                      </p:to>
                                    </p:set>
                                    <p:animEffect transition="in" filter="fade">
                                      <p:cBhvr>
                                        <p:cTn id="23" dur="300"/>
                                        <p:tgtEl>
                                          <p:spTgt spid="206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2060"/>
                                        </p:tgtEl>
                                        <p:attrNameLst>
                                          <p:attrName>style.visibility</p:attrName>
                                        </p:attrNameLst>
                                      </p:cBhvr>
                                      <p:to>
                                        <p:strVal val="visible"/>
                                      </p:to>
                                    </p:set>
                                    <p:animEffect transition="in" filter="fade">
                                      <p:cBhvr>
                                        <p:cTn id="27" dur="300"/>
                                        <p:tgtEl>
                                          <p:spTgt spid="2060"/>
                                        </p:tgtEl>
                                      </p:cBhvr>
                                    </p:animEffect>
                                  </p:childTnLst>
                                </p:cTn>
                              </p:par>
                            </p:childTnLst>
                          </p:cTn>
                        </p:par>
                        <p:par>
                          <p:cTn id="28" fill="hold">
                            <p:stCondLst>
                              <p:cond delay="1800"/>
                            </p:stCondLst>
                            <p:childTnLst>
                              <p:par>
                                <p:cTn id="29" presetID="10"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3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Content Placeholder 3"/>
          <p:cNvSpPr>
            <a:spLocks noGrp="1"/>
          </p:cNvSpPr>
          <p:nvPr>
            <p:ph sz="quarter" idx="11"/>
          </p:nvPr>
        </p:nvSpPr>
        <p:spPr/>
        <p:txBody>
          <a:bodyPr>
            <a:normAutofit/>
          </a:bodyPr>
          <a:lstStyle/>
          <a:p>
            <a:pPr>
              <a:lnSpc>
                <a:spcPct val="100000"/>
              </a:lnSpc>
              <a:spcBef>
                <a:spcPts val="1800"/>
              </a:spcBef>
            </a:pPr>
            <a:r>
              <a:rPr lang="en-US" sz="2800" dirty="0"/>
              <a:t>Executive Summary</a:t>
            </a:r>
          </a:p>
          <a:p>
            <a:pPr>
              <a:lnSpc>
                <a:spcPct val="100000"/>
              </a:lnSpc>
              <a:spcBef>
                <a:spcPts val="1800"/>
              </a:spcBef>
            </a:pPr>
            <a:r>
              <a:rPr lang="en-US" sz="2800" dirty="0"/>
              <a:t>Background on NAND Flash Reliability</a:t>
            </a:r>
          </a:p>
          <a:p>
            <a:pPr>
              <a:lnSpc>
                <a:spcPct val="100000"/>
              </a:lnSpc>
              <a:spcBef>
                <a:spcPts val="1800"/>
              </a:spcBef>
            </a:pPr>
            <a:r>
              <a:rPr lang="en-US" sz="2800" dirty="0"/>
              <a:t>Characterization of Self-Recovery and Temperature Effect on Real 3D NAND Flash Memory Chips</a:t>
            </a:r>
          </a:p>
          <a:p>
            <a:pPr>
              <a:lnSpc>
                <a:spcPct val="100000"/>
              </a:lnSpc>
              <a:spcBef>
                <a:spcPts val="1800"/>
              </a:spcBef>
            </a:pPr>
            <a:r>
              <a:rPr lang="en-US" sz="2800" b="1" dirty="0">
                <a:solidFill>
                  <a:srgbClr val="C00000"/>
                </a:solidFill>
              </a:rPr>
              <a:t>URT: Unified Self-Recovery and Temperature Model</a:t>
            </a:r>
          </a:p>
          <a:p>
            <a:pPr>
              <a:lnSpc>
                <a:spcPct val="100000"/>
              </a:lnSpc>
              <a:spcBef>
                <a:spcPts val="1800"/>
              </a:spcBef>
            </a:pPr>
            <a:r>
              <a:rPr lang="en-US" sz="2800" dirty="0"/>
              <a:t>HeatWatch Mechanism</a:t>
            </a:r>
          </a:p>
          <a:p>
            <a:pPr>
              <a:lnSpc>
                <a:spcPct val="100000"/>
              </a:lnSpc>
              <a:spcBef>
                <a:spcPts val="1800"/>
              </a:spcBef>
            </a:pPr>
            <a:r>
              <a:rPr lang="en-US" sz="2800" dirty="0"/>
              <a:t>Conclusion</a:t>
            </a:r>
          </a:p>
        </p:txBody>
      </p:sp>
      <p:sp>
        <p:nvSpPr>
          <p:cNvPr id="3" name="Slide Number Placeholder 2"/>
          <p:cNvSpPr>
            <a:spLocks noGrp="1"/>
          </p:cNvSpPr>
          <p:nvPr>
            <p:ph type="sldNum" sz="quarter" idx="4294967295"/>
          </p:nvPr>
        </p:nvSpPr>
        <p:spPr>
          <a:xfrm>
            <a:off x="8189913" y="6516688"/>
            <a:ext cx="954087" cy="341312"/>
          </a:xfrm>
        </p:spPr>
        <p:txBody>
          <a:bodyPr/>
          <a:lstStyle/>
          <a:p>
            <a:fld id="{656CEE93-C87C-43EF-85C8-C664598978DF}" type="slidenum">
              <a:rPr lang="en-US" smtClean="0"/>
              <a:t>20</a:t>
            </a:fld>
            <a:endParaRPr lang="en-US" dirty="0"/>
          </a:p>
        </p:txBody>
      </p:sp>
    </p:spTree>
    <p:extLst>
      <p:ext uri="{BB962C8B-B14F-4D97-AF65-F5344CB8AC3E}">
        <p14:creationId xmlns:p14="http://schemas.microsoft.com/office/powerpoint/2010/main" val="2491220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4A063338-47D5-40DC-A232-F4B2B6FFD570}"/>
              </a:ext>
            </a:extLst>
          </p:cNvPr>
          <p:cNvSpPr/>
          <p:nvPr/>
        </p:nvSpPr>
        <p:spPr bwMode="auto">
          <a:xfrm>
            <a:off x="3608832" y="3002280"/>
            <a:ext cx="1127760" cy="2804160"/>
          </a:xfrm>
          <a:custGeom>
            <a:avLst/>
            <a:gdLst>
              <a:gd name="connsiteX0" fmla="*/ 1127760 w 1127760"/>
              <a:gd name="connsiteY0" fmla="*/ 0 h 2804160"/>
              <a:gd name="connsiteX1" fmla="*/ 1127760 w 1127760"/>
              <a:gd name="connsiteY1" fmla="*/ 2804160 h 2804160"/>
              <a:gd name="connsiteX2" fmla="*/ 0 w 1127760"/>
              <a:gd name="connsiteY2" fmla="*/ 2804160 h 2804160"/>
              <a:gd name="connsiteX3" fmla="*/ 268224 w 1127760"/>
              <a:gd name="connsiteY3" fmla="*/ 1822704 h 2804160"/>
              <a:gd name="connsiteX4" fmla="*/ 585216 w 1127760"/>
              <a:gd name="connsiteY4" fmla="*/ 932688 h 2804160"/>
              <a:gd name="connsiteX5" fmla="*/ 950976 w 1127760"/>
              <a:gd name="connsiteY5" fmla="*/ 237744 h 2804160"/>
              <a:gd name="connsiteX6" fmla="*/ 1127760 w 1127760"/>
              <a:gd name="connsiteY6" fmla="*/ 0 h 2804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7760" h="2804160">
                <a:moveTo>
                  <a:pt x="1127760" y="0"/>
                </a:moveTo>
                <a:lnTo>
                  <a:pt x="1127760" y="2804160"/>
                </a:lnTo>
                <a:lnTo>
                  <a:pt x="0" y="2804160"/>
                </a:lnTo>
                <a:lnTo>
                  <a:pt x="268224" y="1822704"/>
                </a:lnTo>
                <a:lnTo>
                  <a:pt x="585216" y="932688"/>
                </a:lnTo>
                <a:lnTo>
                  <a:pt x="950976" y="237744"/>
                </a:lnTo>
                <a:lnTo>
                  <a:pt x="1127760" y="0"/>
                </a:lnTo>
                <a:close/>
              </a:path>
            </a:pathLst>
          </a:custGeom>
          <a:solidFill>
            <a:schemeClr val="accent5">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mj-lt"/>
            </a:endParaRPr>
          </a:p>
        </p:txBody>
      </p:sp>
      <p:sp>
        <p:nvSpPr>
          <p:cNvPr id="21" name="Freeform: Shape 20">
            <a:extLst>
              <a:ext uri="{FF2B5EF4-FFF2-40B4-BE49-F238E27FC236}">
                <a16:creationId xmlns:a16="http://schemas.microsoft.com/office/drawing/2014/main" id="{1BE879EC-76AF-46EA-88D2-44B17B29CE20}"/>
              </a:ext>
            </a:extLst>
          </p:cNvPr>
          <p:cNvSpPr/>
          <p:nvPr/>
        </p:nvSpPr>
        <p:spPr bwMode="auto">
          <a:xfrm>
            <a:off x="3611880" y="3947160"/>
            <a:ext cx="1097280" cy="1851660"/>
          </a:xfrm>
          <a:custGeom>
            <a:avLst/>
            <a:gdLst>
              <a:gd name="connsiteX0" fmla="*/ 0 w 1097280"/>
              <a:gd name="connsiteY0" fmla="*/ 1851660 h 1851660"/>
              <a:gd name="connsiteX1" fmla="*/ 1097280 w 1097280"/>
              <a:gd name="connsiteY1" fmla="*/ 1851660 h 1851660"/>
              <a:gd name="connsiteX2" fmla="*/ 937260 w 1097280"/>
              <a:gd name="connsiteY2" fmla="*/ 1188720 h 1851660"/>
              <a:gd name="connsiteX3" fmla="*/ 731520 w 1097280"/>
              <a:gd name="connsiteY3" fmla="*/ 388620 h 1851660"/>
              <a:gd name="connsiteX4" fmla="*/ 586740 w 1097280"/>
              <a:gd name="connsiteY4" fmla="*/ 0 h 1851660"/>
              <a:gd name="connsiteX5" fmla="*/ 373380 w 1097280"/>
              <a:gd name="connsiteY5" fmla="*/ 533400 h 1851660"/>
              <a:gd name="connsiteX6" fmla="*/ 167640 w 1097280"/>
              <a:gd name="connsiteY6" fmla="*/ 1226820 h 1851660"/>
              <a:gd name="connsiteX7" fmla="*/ 0 w 1097280"/>
              <a:gd name="connsiteY7" fmla="*/ 1851660 h 185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7280" h="1851660">
                <a:moveTo>
                  <a:pt x="0" y="1851660"/>
                </a:moveTo>
                <a:lnTo>
                  <a:pt x="1097280" y="1851660"/>
                </a:lnTo>
                <a:lnTo>
                  <a:pt x="937260" y="1188720"/>
                </a:lnTo>
                <a:lnTo>
                  <a:pt x="731520" y="388620"/>
                </a:lnTo>
                <a:lnTo>
                  <a:pt x="586740" y="0"/>
                </a:lnTo>
                <a:lnTo>
                  <a:pt x="373380" y="533400"/>
                </a:lnTo>
                <a:lnTo>
                  <a:pt x="167640" y="1226820"/>
                </a:lnTo>
                <a:lnTo>
                  <a:pt x="0" y="1851660"/>
                </a:lnTo>
                <a:close/>
              </a:path>
            </a:pathLst>
          </a:custGeom>
          <a:solidFill>
            <a:srgbClr val="FF858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a:ln>
                <a:noFill/>
              </a:ln>
              <a:solidFill>
                <a:schemeClr val="tx1"/>
              </a:solidFill>
              <a:effectLst/>
              <a:latin typeface="+mj-lt"/>
            </a:endParaRPr>
          </a:p>
        </p:txBody>
      </p:sp>
      <p:sp>
        <p:nvSpPr>
          <p:cNvPr id="23" name="Freeform 26">
            <a:extLst>
              <a:ext uri="{FF2B5EF4-FFF2-40B4-BE49-F238E27FC236}">
                <a16:creationId xmlns:a16="http://schemas.microsoft.com/office/drawing/2014/main" id="{E5197334-0196-42C1-9FBE-9B9F9AB8C6C5}"/>
              </a:ext>
            </a:extLst>
          </p:cNvPr>
          <p:cNvSpPr/>
          <p:nvPr/>
        </p:nvSpPr>
        <p:spPr>
          <a:xfrm>
            <a:off x="1037438" y="250487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lumMod val="75000"/>
                    <a:lumOff val="25000"/>
                  </a:schemeClr>
                </a:solidFill>
                <a:latin typeface="+mj-lt"/>
              </a:rPr>
              <a:t>00</a:t>
            </a:r>
          </a:p>
        </p:txBody>
      </p:sp>
      <p:sp>
        <p:nvSpPr>
          <p:cNvPr id="24" name="Freeform 26">
            <a:extLst>
              <a:ext uri="{FF2B5EF4-FFF2-40B4-BE49-F238E27FC236}">
                <a16:creationId xmlns:a16="http://schemas.microsoft.com/office/drawing/2014/main" id="{D1528BEE-D7D3-4BD5-A821-F1CC4D533BD9}"/>
              </a:ext>
            </a:extLst>
          </p:cNvPr>
          <p:cNvSpPr/>
          <p:nvPr/>
        </p:nvSpPr>
        <p:spPr>
          <a:xfrm>
            <a:off x="4389120" y="250487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chemeClr val="tx1">
                    <a:lumMod val="75000"/>
                    <a:lumOff val="25000"/>
                  </a:schemeClr>
                </a:solidFill>
                <a:latin typeface="+mj-lt"/>
              </a:rPr>
              <a:t>01</a:t>
            </a:r>
          </a:p>
        </p:txBody>
      </p:sp>
      <p:sp>
        <p:nvSpPr>
          <p:cNvPr id="5" name="Title 4">
            <a:extLst>
              <a:ext uri="{FF2B5EF4-FFF2-40B4-BE49-F238E27FC236}">
                <a16:creationId xmlns:a16="http://schemas.microsoft.com/office/drawing/2014/main" id="{51970F60-7D51-40AA-ACF3-0DBD4DE6E64A}"/>
              </a:ext>
            </a:extLst>
          </p:cNvPr>
          <p:cNvSpPr>
            <a:spLocks noGrp="1"/>
          </p:cNvSpPr>
          <p:nvPr>
            <p:ph type="title"/>
          </p:nvPr>
        </p:nvSpPr>
        <p:spPr/>
        <p:txBody>
          <a:bodyPr/>
          <a:lstStyle/>
          <a:p>
            <a:r>
              <a:rPr lang="en-US" dirty="0"/>
              <a:t>Minimizing 3D NAND Errors</a:t>
            </a:r>
          </a:p>
        </p:txBody>
      </p:sp>
      <p:sp>
        <p:nvSpPr>
          <p:cNvPr id="4" name="Slide Number Placeholder 3">
            <a:extLst>
              <a:ext uri="{FF2B5EF4-FFF2-40B4-BE49-F238E27FC236}">
                <a16:creationId xmlns:a16="http://schemas.microsoft.com/office/drawing/2014/main" id="{E928C634-DECC-4306-86CE-26F1CE56BA35}"/>
              </a:ext>
            </a:extLst>
          </p:cNvPr>
          <p:cNvSpPr>
            <a:spLocks noGrp="1"/>
          </p:cNvSpPr>
          <p:nvPr>
            <p:ph type="sldNum" sz="quarter" idx="12"/>
          </p:nvPr>
        </p:nvSpPr>
        <p:spPr/>
        <p:txBody>
          <a:bodyPr/>
          <a:lstStyle/>
          <a:p>
            <a:fld id="{D1A49D29-CB85-4411-9FDD-91CD7B7D33F2}" type="slidenum">
              <a:rPr lang="en-US" smtClean="0"/>
              <a:t>21</a:t>
            </a:fld>
            <a:endParaRPr lang="en-US" dirty="0"/>
          </a:p>
        </p:txBody>
      </p:sp>
      <p:cxnSp>
        <p:nvCxnSpPr>
          <p:cNvPr id="8" name="Straight Arrow Connector 7">
            <a:extLst>
              <a:ext uri="{FF2B5EF4-FFF2-40B4-BE49-F238E27FC236}">
                <a16:creationId xmlns:a16="http://schemas.microsoft.com/office/drawing/2014/main" id="{339718A7-B4A6-4293-837C-C4AABB481F23}"/>
              </a:ext>
            </a:extLst>
          </p:cNvPr>
          <p:cNvCxnSpPr>
            <a:cxnSpLocks/>
          </p:cNvCxnSpPr>
          <p:nvPr/>
        </p:nvCxnSpPr>
        <p:spPr>
          <a:xfrm flipV="1">
            <a:off x="564604" y="1889759"/>
            <a:ext cx="0" cy="3918858"/>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Freeform 26">
            <a:extLst>
              <a:ext uri="{FF2B5EF4-FFF2-40B4-BE49-F238E27FC236}">
                <a16:creationId xmlns:a16="http://schemas.microsoft.com/office/drawing/2014/main" id="{B1815E43-A7B6-4421-AB94-EB8A77DAE56A}"/>
              </a:ext>
            </a:extLst>
          </p:cNvPr>
          <p:cNvSpPr/>
          <p:nvPr/>
        </p:nvSpPr>
        <p:spPr>
          <a:xfrm>
            <a:off x="1037438" y="250487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lumMod val="75000"/>
                  <a:lumOff val="25000"/>
                </a:schemeClr>
              </a:solidFill>
              <a:latin typeface="+mj-lt"/>
            </a:endParaRPr>
          </a:p>
        </p:txBody>
      </p:sp>
      <p:cxnSp>
        <p:nvCxnSpPr>
          <p:cNvPr id="11" name="Straight Arrow Connector 10">
            <a:extLst>
              <a:ext uri="{FF2B5EF4-FFF2-40B4-BE49-F238E27FC236}">
                <a16:creationId xmlns:a16="http://schemas.microsoft.com/office/drawing/2014/main" id="{8B07BB1D-93BE-4085-9D30-339DD14FD1F3}"/>
              </a:ext>
            </a:extLst>
          </p:cNvPr>
          <p:cNvCxnSpPr>
            <a:cxnSpLocks/>
          </p:cNvCxnSpPr>
          <p:nvPr/>
        </p:nvCxnSpPr>
        <p:spPr>
          <a:xfrm>
            <a:off x="564604" y="5808617"/>
            <a:ext cx="8101876" cy="0"/>
          </a:xfrm>
          <a:prstGeom prst="straightConnector1">
            <a:avLst/>
          </a:prstGeom>
          <a:ln w="635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Freeform 26">
            <a:extLst>
              <a:ext uri="{FF2B5EF4-FFF2-40B4-BE49-F238E27FC236}">
                <a16:creationId xmlns:a16="http://schemas.microsoft.com/office/drawing/2014/main" id="{C083DBCC-0E64-43D0-9D08-4BBA02A77D01}"/>
              </a:ext>
            </a:extLst>
          </p:cNvPr>
          <p:cNvSpPr/>
          <p:nvPr/>
        </p:nvSpPr>
        <p:spPr>
          <a:xfrm>
            <a:off x="4389120" y="2504879"/>
            <a:ext cx="3992880" cy="3292291"/>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635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1"/>
              </a:solidFill>
              <a:latin typeface="+mj-lt"/>
            </a:endParaRPr>
          </a:p>
        </p:txBody>
      </p:sp>
      <p:cxnSp>
        <p:nvCxnSpPr>
          <p:cNvPr id="26" name="Straight Connector 25">
            <a:extLst>
              <a:ext uri="{FF2B5EF4-FFF2-40B4-BE49-F238E27FC236}">
                <a16:creationId xmlns:a16="http://schemas.microsoft.com/office/drawing/2014/main" id="{1B1A9220-66D6-4CDC-BA56-D4B7C67F0C7C}"/>
              </a:ext>
            </a:extLst>
          </p:cNvPr>
          <p:cNvCxnSpPr>
            <a:cxnSpLocks/>
          </p:cNvCxnSpPr>
          <p:nvPr/>
        </p:nvCxnSpPr>
        <p:spPr bwMode="auto">
          <a:xfrm flipV="1">
            <a:off x="4755194" y="2317700"/>
            <a:ext cx="0" cy="3479470"/>
          </a:xfrm>
          <a:prstGeom prst="line">
            <a:avLst/>
          </a:prstGeom>
          <a:solidFill>
            <a:schemeClr val="accent1"/>
          </a:solidFill>
          <a:ln w="76200" cap="flat" cmpd="sng" algn="ctr">
            <a:solidFill>
              <a:schemeClr val="accent2"/>
            </a:solidFill>
            <a:prstDash val="sysDash"/>
            <a:round/>
            <a:headEnd type="none" w="med" len="med"/>
            <a:tailEnd type="none" w="med" len="med"/>
          </a:ln>
          <a:effectLst/>
        </p:spPr>
      </p:cxnSp>
      <p:sp>
        <p:nvSpPr>
          <p:cNvPr id="32" name="Speech Bubble: Oval 31">
            <a:extLst>
              <a:ext uri="{FF2B5EF4-FFF2-40B4-BE49-F238E27FC236}">
                <a16:creationId xmlns:a16="http://schemas.microsoft.com/office/drawing/2014/main" id="{E53D750D-FD44-4156-B8B2-14EEDCB6359C}"/>
              </a:ext>
            </a:extLst>
          </p:cNvPr>
          <p:cNvSpPr/>
          <p:nvPr/>
        </p:nvSpPr>
        <p:spPr bwMode="auto">
          <a:xfrm>
            <a:off x="4800882" y="975515"/>
            <a:ext cx="2082518" cy="1296199"/>
          </a:xfrm>
          <a:prstGeom prst="wedgeEllipseCallout">
            <a:avLst>
              <a:gd name="adj1" fmla="val -53223"/>
              <a:gd name="adj2" fmla="val 54933"/>
            </a:avLst>
          </a:prstGeom>
          <a:ln w="28575">
            <a:solidFill>
              <a:schemeClr val="accent2"/>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2"/>
                </a:solidFill>
                <a:effectLst/>
                <a:latin typeface="+mj-lt"/>
              </a:rPr>
              <a:t>Read Ref. Voltage</a:t>
            </a:r>
          </a:p>
        </p:txBody>
      </p:sp>
      <p:sp>
        <p:nvSpPr>
          <p:cNvPr id="41" name="Speech Bubble: Oval 40">
            <a:extLst>
              <a:ext uri="{FF2B5EF4-FFF2-40B4-BE49-F238E27FC236}">
                <a16:creationId xmlns:a16="http://schemas.microsoft.com/office/drawing/2014/main" id="{FDBD5DA8-BDF8-4A6D-A33D-2605740C1C5B}"/>
              </a:ext>
            </a:extLst>
          </p:cNvPr>
          <p:cNvSpPr/>
          <p:nvPr/>
        </p:nvSpPr>
        <p:spPr bwMode="auto">
          <a:xfrm>
            <a:off x="5954003" y="4489525"/>
            <a:ext cx="2082518" cy="1296199"/>
          </a:xfrm>
          <a:prstGeom prst="wedgeEllipseCallout">
            <a:avLst>
              <a:gd name="adj1" fmla="val -124769"/>
              <a:gd name="adj2" fmla="val -12070"/>
            </a:avLst>
          </a:prstGeom>
          <a:ln w="28575">
            <a:solidFill>
              <a:srgbClr val="C00000"/>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C00000"/>
                </a:solidFill>
                <a:effectLst/>
                <a:latin typeface="+mj-lt"/>
              </a:rPr>
              <a:t>Retention Errors</a:t>
            </a:r>
          </a:p>
        </p:txBody>
      </p:sp>
      <p:sp>
        <p:nvSpPr>
          <p:cNvPr id="2" name="TextBox 1">
            <a:extLst>
              <a:ext uri="{FF2B5EF4-FFF2-40B4-BE49-F238E27FC236}">
                <a16:creationId xmlns:a16="http://schemas.microsoft.com/office/drawing/2014/main" id="{B6465FC3-D214-44C0-B103-47D1B315ED2B}"/>
              </a:ext>
            </a:extLst>
          </p:cNvPr>
          <p:cNvSpPr txBox="1"/>
          <p:nvPr/>
        </p:nvSpPr>
        <p:spPr>
          <a:xfrm>
            <a:off x="684081" y="3413760"/>
            <a:ext cx="697627" cy="707886"/>
          </a:xfrm>
          <a:prstGeom prst="rect">
            <a:avLst/>
          </a:prstGeom>
          <a:noFill/>
        </p:spPr>
        <p:txBody>
          <a:bodyPr wrap="none" rtlCol="0">
            <a:spAutoFit/>
          </a:bodyPr>
          <a:lstStyle/>
          <a:p>
            <a:r>
              <a:rPr lang="en-US" sz="4000" dirty="0">
                <a:solidFill>
                  <a:schemeClr val="tx1">
                    <a:lumMod val="75000"/>
                    <a:lumOff val="25000"/>
                  </a:schemeClr>
                </a:solidFill>
              </a:rPr>
              <a:t>…</a:t>
            </a:r>
          </a:p>
        </p:txBody>
      </p:sp>
      <p:sp>
        <p:nvSpPr>
          <p:cNvPr id="19" name="Rectangle 18">
            <a:extLst>
              <a:ext uri="{FF2B5EF4-FFF2-40B4-BE49-F238E27FC236}">
                <a16:creationId xmlns:a16="http://schemas.microsoft.com/office/drawing/2014/main" id="{A534E1C2-1A4D-41D5-B21D-D93DEBD83FA8}"/>
              </a:ext>
            </a:extLst>
          </p:cNvPr>
          <p:cNvSpPr/>
          <p:nvPr/>
        </p:nvSpPr>
        <p:spPr>
          <a:xfrm rot="16200000">
            <a:off x="-634781" y="2582160"/>
            <a:ext cx="1846468" cy="461665"/>
          </a:xfrm>
          <a:prstGeom prst="rect">
            <a:avLst/>
          </a:prstGeom>
        </p:spPr>
        <p:txBody>
          <a:bodyPr wrap="square">
            <a:spAutoFit/>
          </a:bodyPr>
          <a:lstStyle/>
          <a:p>
            <a:pPr algn="ctr"/>
            <a:r>
              <a:rPr lang="en-US" altLang="ko-KR" sz="2400" b="1" i="1" dirty="0">
                <a:solidFill>
                  <a:schemeClr val="tx1">
                    <a:lumMod val="75000"/>
                    <a:lumOff val="25000"/>
                  </a:schemeClr>
                </a:solidFill>
                <a:latin typeface="+mj-lt"/>
                <a:ea typeface="Dotum" pitchFamily="34" charset="-127"/>
              </a:rPr>
              <a:t>Probability</a:t>
            </a:r>
            <a:endParaRPr lang="ko-KR" altLang="ko-KR" sz="2400" b="1" i="1" dirty="0">
              <a:solidFill>
                <a:schemeClr val="tx1">
                  <a:lumMod val="75000"/>
                  <a:lumOff val="25000"/>
                </a:schemeClr>
              </a:solidFill>
              <a:latin typeface="+mj-lt"/>
              <a:ea typeface="Dotum" pitchFamily="34" charset="-127"/>
            </a:endParaRPr>
          </a:p>
        </p:txBody>
      </p:sp>
      <p:sp>
        <p:nvSpPr>
          <p:cNvPr id="20" name="Rectangle 19">
            <a:extLst>
              <a:ext uri="{FF2B5EF4-FFF2-40B4-BE49-F238E27FC236}">
                <a16:creationId xmlns:a16="http://schemas.microsoft.com/office/drawing/2014/main" id="{E2BFD47F-6DE7-44BA-A3C8-DBB28CF16937}"/>
              </a:ext>
            </a:extLst>
          </p:cNvPr>
          <p:cNvSpPr/>
          <p:nvPr/>
        </p:nvSpPr>
        <p:spPr>
          <a:xfrm>
            <a:off x="5003680" y="5820065"/>
            <a:ext cx="3662800" cy="461665"/>
          </a:xfrm>
          <a:prstGeom prst="rect">
            <a:avLst/>
          </a:prstGeom>
        </p:spPr>
        <p:txBody>
          <a:bodyPr wrap="square">
            <a:spAutoFit/>
          </a:bodyPr>
          <a:lstStyle/>
          <a:p>
            <a:pPr algn="r"/>
            <a:r>
              <a:rPr lang="en-US" altLang="ko-KR" sz="2400" b="1" i="1" dirty="0">
                <a:solidFill>
                  <a:schemeClr val="tx1">
                    <a:lumMod val="75000"/>
                    <a:lumOff val="25000"/>
                  </a:schemeClr>
                </a:solidFill>
                <a:latin typeface="+mj-lt"/>
                <a:ea typeface="Dotum" pitchFamily="34" charset="-127"/>
              </a:rPr>
              <a:t>Threshold Voltage</a:t>
            </a:r>
            <a:endParaRPr lang="ko-KR" altLang="ko-KR" sz="2400" b="1" i="1" dirty="0">
              <a:solidFill>
                <a:schemeClr val="tx1">
                  <a:lumMod val="75000"/>
                  <a:lumOff val="25000"/>
                </a:schemeClr>
              </a:solidFill>
              <a:latin typeface="+mj-lt"/>
              <a:ea typeface="Dotum" pitchFamily="34" charset="-127"/>
            </a:endParaRPr>
          </a:p>
        </p:txBody>
      </p:sp>
      <p:cxnSp>
        <p:nvCxnSpPr>
          <p:cNvPr id="27" name="Straight Connector 26">
            <a:extLst>
              <a:ext uri="{FF2B5EF4-FFF2-40B4-BE49-F238E27FC236}">
                <a16:creationId xmlns:a16="http://schemas.microsoft.com/office/drawing/2014/main" id="{74B2EEA3-A795-4914-8C45-C870686CFDB6}"/>
              </a:ext>
            </a:extLst>
          </p:cNvPr>
          <p:cNvCxnSpPr>
            <a:cxnSpLocks/>
          </p:cNvCxnSpPr>
          <p:nvPr/>
        </p:nvCxnSpPr>
        <p:spPr bwMode="auto">
          <a:xfrm flipV="1">
            <a:off x="4208780" y="2317700"/>
            <a:ext cx="0" cy="3479470"/>
          </a:xfrm>
          <a:prstGeom prst="line">
            <a:avLst/>
          </a:prstGeom>
          <a:solidFill>
            <a:schemeClr val="accent1"/>
          </a:solidFill>
          <a:ln w="76200" cap="flat" cmpd="sng" algn="ctr">
            <a:solidFill>
              <a:schemeClr val="accent5"/>
            </a:solidFill>
            <a:prstDash val="solid"/>
            <a:round/>
            <a:headEnd type="none" w="med" len="med"/>
            <a:tailEnd type="none" w="med" len="med"/>
          </a:ln>
          <a:effectLst/>
        </p:spPr>
      </p:cxnSp>
      <p:sp>
        <p:nvSpPr>
          <p:cNvPr id="28" name="Speech Bubble: Oval 27">
            <a:extLst>
              <a:ext uri="{FF2B5EF4-FFF2-40B4-BE49-F238E27FC236}">
                <a16:creationId xmlns:a16="http://schemas.microsoft.com/office/drawing/2014/main" id="{94B9AB08-8B23-4B0D-8E4A-F3B562A3A360}"/>
              </a:ext>
            </a:extLst>
          </p:cNvPr>
          <p:cNvSpPr/>
          <p:nvPr/>
        </p:nvSpPr>
        <p:spPr bwMode="auto">
          <a:xfrm>
            <a:off x="2006452" y="975516"/>
            <a:ext cx="2054851" cy="1296199"/>
          </a:xfrm>
          <a:prstGeom prst="wedgeEllipseCallout">
            <a:avLst>
              <a:gd name="adj1" fmla="val 58618"/>
              <a:gd name="adj2" fmla="val 54040"/>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bg1"/>
                </a:solidFill>
                <a:effectLst/>
                <a:latin typeface="+mj-lt"/>
              </a:rPr>
              <a:t>Optimal Read Ref. Voltage</a:t>
            </a:r>
          </a:p>
        </p:txBody>
      </p:sp>
      <p:sp>
        <p:nvSpPr>
          <p:cNvPr id="25" name="Rectangle: Rounded Corners 24">
            <a:extLst>
              <a:ext uri="{FF2B5EF4-FFF2-40B4-BE49-F238E27FC236}">
                <a16:creationId xmlns:a16="http://schemas.microsoft.com/office/drawing/2014/main" id="{467406BA-25E1-4978-94D7-82AC72C5D04D}"/>
              </a:ext>
            </a:extLst>
          </p:cNvPr>
          <p:cNvSpPr/>
          <p:nvPr/>
        </p:nvSpPr>
        <p:spPr>
          <a:xfrm>
            <a:off x="544489" y="5911468"/>
            <a:ext cx="8188964" cy="8264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Optimal read reference voltage</a:t>
            </a:r>
          </a:p>
          <a:p>
            <a:pPr algn="ctr"/>
            <a:r>
              <a:rPr lang="en-US" sz="2800" b="1" dirty="0">
                <a:solidFill>
                  <a:schemeClr val="bg1"/>
                </a:solidFill>
              </a:rPr>
              <a:t>minimizes 3D NAND errors</a:t>
            </a:r>
          </a:p>
        </p:txBody>
      </p:sp>
    </p:spTree>
    <p:extLst>
      <p:ext uri="{BB962C8B-B14F-4D97-AF65-F5344CB8AC3E}">
        <p14:creationId xmlns:p14="http://schemas.microsoft.com/office/powerpoint/2010/main" val="1960534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grpId="0" nodeType="clickEffect">
                                  <p:stCondLst>
                                    <p:cond delay="0"/>
                                  </p:stCondLst>
                                  <p:childTnLst>
                                    <p:animMotion origin="layout" path="M -8.33333E-7 -4.07407E-6 L -0.03628 -4.07407E-6 " pathEditMode="relative" rAng="0" ptsTypes="AA">
                                      <p:cBhvr>
                                        <p:cTn id="6" dur="2000" fill="hold"/>
                                        <p:tgtEl>
                                          <p:spTgt spid="10"/>
                                        </p:tgtEl>
                                        <p:attrNameLst>
                                          <p:attrName>ppt_x</p:attrName>
                                          <p:attrName>ppt_y</p:attrName>
                                        </p:attrNameLst>
                                      </p:cBhvr>
                                      <p:rCtr x="-1823" y="0"/>
                                    </p:animMotion>
                                  </p:childTnLst>
                                </p:cTn>
                              </p:par>
                              <p:par>
                                <p:cTn id="7" presetID="35" presetClass="path" presetSubtype="0" accel="50000" decel="50000" fill="hold" grpId="0" nodeType="withEffect">
                                  <p:stCondLst>
                                    <p:cond delay="0"/>
                                  </p:stCondLst>
                                  <p:childTnLst>
                                    <p:animMotion origin="layout" path="M -3.88889E-6 -4.07407E-6 L -0.08368 -0.00023 " pathEditMode="relative" rAng="0" ptsTypes="AA">
                                      <p:cBhvr>
                                        <p:cTn id="8" dur="2000" fill="hold"/>
                                        <p:tgtEl>
                                          <p:spTgt spid="22"/>
                                        </p:tgtEl>
                                        <p:attrNameLst>
                                          <p:attrName>ppt_x</p:attrName>
                                          <p:attrName>ppt_y</p:attrName>
                                        </p:attrNameLst>
                                      </p:cBhvr>
                                      <p:rCtr x="-4184" y="-23"/>
                                    </p:animMotion>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par>
                                <p:cTn id="29" presetID="1" presetClass="emph" presetSubtype="2" fill="hold" nodeType="withEffect">
                                  <p:stCondLst>
                                    <p:cond delay="0"/>
                                  </p:stCondLst>
                                  <p:childTnLst>
                                    <p:animClr clrSpc="rgb" dir="cw">
                                      <p:cBhvr>
                                        <p:cTn id="30" dur="500" fill="hold"/>
                                        <p:tgtEl>
                                          <p:spTgt spid="34"/>
                                        </p:tgtEl>
                                        <p:attrNameLst>
                                          <p:attrName>fillcolor</p:attrName>
                                        </p:attrNameLst>
                                      </p:cBhvr>
                                      <p:to>
                                        <a:srgbClr val="A8D08D"/>
                                      </p:to>
                                    </p:animClr>
                                    <p:set>
                                      <p:cBhvr>
                                        <p:cTn id="31" dur="500" fill="hold"/>
                                        <p:tgtEl>
                                          <p:spTgt spid="34"/>
                                        </p:tgtEl>
                                        <p:attrNameLst>
                                          <p:attrName>fill.type</p:attrName>
                                        </p:attrNameLst>
                                      </p:cBhvr>
                                      <p:to>
                                        <p:strVal val="solid"/>
                                      </p:to>
                                    </p:set>
                                    <p:set>
                                      <p:cBhvr>
                                        <p:cTn id="32" dur="500" fill="hold"/>
                                        <p:tgtEl>
                                          <p:spTgt spid="34"/>
                                        </p:tgtEl>
                                        <p:attrNameLst>
                                          <p:attrName>fill.on</p:attrName>
                                        </p:attrNameLst>
                                      </p:cBhvr>
                                      <p:to>
                                        <p:strVal val="true"/>
                                      </p:to>
                                    </p:se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1" grpId="0" animBg="1"/>
      <p:bldP spid="10" grpId="0" animBg="1"/>
      <p:bldP spid="22" grpId="0" animBg="1"/>
      <p:bldP spid="41" grpId="0" animBg="1"/>
      <p:bldP spid="28" grpId="0" animBg="1"/>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4C19F0-CC0E-4C01-B8A5-4A2CF02A804E}"/>
              </a:ext>
            </a:extLst>
          </p:cNvPr>
          <p:cNvSpPr>
            <a:spLocks noGrp="1"/>
          </p:cNvSpPr>
          <p:nvPr>
            <p:ph type="title"/>
          </p:nvPr>
        </p:nvSpPr>
        <p:spPr/>
        <p:txBody>
          <a:bodyPr/>
          <a:lstStyle/>
          <a:p>
            <a:r>
              <a:rPr lang="en-US" dirty="0"/>
              <a:t>Predicting the Mean Threshold Voltage</a:t>
            </a:r>
          </a:p>
        </p:txBody>
      </p:sp>
      <p:sp>
        <p:nvSpPr>
          <p:cNvPr id="3" name="Slide Number Placeholder 2">
            <a:extLst>
              <a:ext uri="{FF2B5EF4-FFF2-40B4-BE49-F238E27FC236}">
                <a16:creationId xmlns:a16="http://schemas.microsoft.com/office/drawing/2014/main" id="{EB772C84-B170-4DF1-98D8-68F95818A528}"/>
              </a:ext>
            </a:extLst>
          </p:cNvPr>
          <p:cNvSpPr>
            <a:spLocks noGrp="1"/>
          </p:cNvSpPr>
          <p:nvPr>
            <p:ph type="sldNum" sz="quarter" idx="12"/>
          </p:nvPr>
        </p:nvSpPr>
        <p:spPr/>
        <p:txBody>
          <a:bodyPr/>
          <a:lstStyle/>
          <a:p>
            <a:fld id="{D1A49D29-CB85-4411-9FDD-91CD7B7D33F2}" type="slidenum">
              <a:rPr lang="en-US" smtClean="0"/>
              <a:pPr/>
              <a:t>22</a:t>
            </a:fld>
            <a:endParaRPr lang="en-US" dirty="0"/>
          </a:p>
        </p:txBody>
      </p:sp>
      <p:sp>
        <p:nvSpPr>
          <p:cNvPr id="6" name="TextBox 5">
            <a:extLst>
              <a:ext uri="{FF2B5EF4-FFF2-40B4-BE49-F238E27FC236}">
                <a16:creationId xmlns:a16="http://schemas.microsoft.com/office/drawing/2014/main" id="{31EB456D-6957-4ADA-B051-87C9DDA0F3CB}"/>
              </a:ext>
            </a:extLst>
          </p:cNvPr>
          <p:cNvSpPr txBox="1"/>
          <p:nvPr/>
        </p:nvSpPr>
        <p:spPr>
          <a:xfrm>
            <a:off x="2244888" y="1739522"/>
            <a:ext cx="4654223" cy="1569660"/>
          </a:xfrm>
          <a:prstGeom prst="rect">
            <a:avLst/>
          </a:prstGeom>
          <a:noFill/>
        </p:spPr>
        <p:txBody>
          <a:bodyPr wrap="none" rtlCol="0">
            <a:spAutoFit/>
          </a:bodyPr>
          <a:lstStyle/>
          <a:p>
            <a:pPr algn="ctr"/>
            <a:r>
              <a:rPr lang="en-US" sz="4800" b="1" dirty="0">
                <a:solidFill>
                  <a:schemeClr val="tx1">
                    <a:lumMod val="75000"/>
                    <a:lumOff val="25000"/>
                  </a:schemeClr>
                </a:solidFill>
              </a:rPr>
              <a:t>Our URT Model:</a:t>
            </a:r>
          </a:p>
          <a:p>
            <a:pPr algn="ctr"/>
            <a:r>
              <a:rPr lang="en-US" sz="4800" b="1" dirty="0">
                <a:solidFill>
                  <a:schemeClr val="tx1">
                    <a:lumMod val="75000"/>
                    <a:lumOff val="25000"/>
                  </a:schemeClr>
                </a:solidFill>
              </a:rPr>
              <a:t>V = </a:t>
            </a:r>
            <a:r>
              <a:rPr lang="en-US" sz="4800" b="1" dirty="0">
                <a:solidFill>
                  <a:schemeClr val="accent1"/>
                </a:solidFill>
              </a:rPr>
              <a:t>V</a:t>
            </a:r>
            <a:r>
              <a:rPr lang="en-US" sz="4800" b="1" baseline="-25000" dirty="0">
                <a:solidFill>
                  <a:schemeClr val="accent1"/>
                </a:solidFill>
              </a:rPr>
              <a:t>0</a:t>
            </a:r>
            <a:r>
              <a:rPr lang="en-US" sz="4800" b="1" dirty="0">
                <a:solidFill>
                  <a:schemeClr val="accent5"/>
                </a:solidFill>
              </a:rPr>
              <a:t> </a:t>
            </a:r>
            <a:r>
              <a:rPr lang="en-US" sz="4800" b="1" dirty="0">
                <a:solidFill>
                  <a:schemeClr val="tx1">
                    <a:lumMod val="75000"/>
                    <a:lumOff val="25000"/>
                  </a:schemeClr>
                </a:solidFill>
              </a:rPr>
              <a:t>+</a:t>
            </a:r>
            <a:r>
              <a:rPr lang="en-US" sz="4800" b="1" dirty="0">
                <a:solidFill>
                  <a:schemeClr val="accent5"/>
                </a:solidFill>
              </a:rPr>
              <a:t> </a:t>
            </a:r>
            <a:r>
              <a:rPr lang="el-GR" sz="4800" b="1" dirty="0">
                <a:solidFill>
                  <a:schemeClr val="accent2"/>
                </a:solidFill>
              </a:rPr>
              <a:t>Δ</a:t>
            </a:r>
            <a:r>
              <a:rPr lang="en-US" sz="4800" b="1" dirty="0">
                <a:solidFill>
                  <a:schemeClr val="accent2"/>
                </a:solidFill>
              </a:rPr>
              <a:t>V</a:t>
            </a:r>
          </a:p>
        </p:txBody>
      </p:sp>
      <p:grpSp>
        <p:nvGrpSpPr>
          <p:cNvPr id="15" name="Group 14">
            <a:extLst>
              <a:ext uri="{FF2B5EF4-FFF2-40B4-BE49-F238E27FC236}">
                <a16:creationId xmlns:a16="http://schemas.microsoft.com/office/drawing/2014/main" id="{567DB106-DA06-4B5F-8A9F-568E85644DC1}"/>
              </a:ext>
            </a:extLst>
          </p:cNvPr>
          <p:cNvGrpSpPr/>
          <p:nvPr/>
        </p:nvGrpSpPr>
        <p:grpSpPr>
          <a:xfrm>
            <a:off x="741855" y="3309182"/>
            <a:ext cx="3830145" cy="3199675"/>
            <a:chOff x="623588" y="2339919"/>
            <a:chExt cx="3830145" cy="3199675"/>
          </a:xfrm>
        </p:grpSpPr>
        <p:sp>
          <p:nvSpPr>
            <p:cNvPr id="7" name="Rectangle: Rounded Corners 6">
              <a:extLst>
                <a:ext uri="{FF2B5EF4-FFF2-40B4-BE49-F238E27FC236}">
                  <a16:creationId xmlns:a16="http://schemas.microsoft.com/office/drawing/2014/main" id="{E380AC97-AF1D-418E-A9E2-976C409CF480}"/>
                </a:ext>
              </a:extLst>
            </p:cNvPr>
            <p:cNvSpPr/>
            <p:nvPr/>
          </p:nvSpPr>
          <p:spPr>
            <a:xfrm>
              <a:off x="623588" y="3805897"/>
              <a:ext cx="3670223" cy="173369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Initial Voltage Before Retention</a:t>
              </a:r>
            </a:p>
            <a:p>
              <a:pPr algn="ctr"/>
              <a:r>
                <a:rPr lang="en-US" sz="2800" b="1" dirty="0">
                  <a:solidFill>
                    <a:schemeClr val="bg1"/>
                  </a:solidFill>
                </a:rPr>
                <a:t>(Program Variation)</a:t>
              </a:r>
            </a:p>
          </p:txBody>
        </p:sp>
        <p:cxnSp>
          <p:nvCxnSpPr>
            <p:cNvPr id="10" name="Straight Arrow Connector 9">
              <a:extLst>
                <a:ext uri="{FF2B5EF4-FFF2-40B4-BE49-F238E27FC236}">
                  <a16:creationId xmlns:a16="http://schemas.microsoft.com/office/drawing/2014/main" id="{09608497-CA97-4A79-8969-FD122ED9DFD2}"/>
                </a:ext>
              </a:extLst>
            </p:cNvPr>
            <p:cNvCxnSpPr>
              <a:cxnSpLocks/>
              <a:endCxn id="6" idx="2"/>
            </p:cNvCxnSpPr>
            <p:nvPr/>
          </p:nvCxnSpPr>
          <p:spPr>
            <a:xfrm flipV="1">
              <a:off x="3493613" y="2339919"/>
              <a:ext cx="960120" cy="1465978"/>
            </a:xfrm>
            <a:prstGeom prst="straightConnector1">
              <a:avLst/>
            </a:prstGeom>
            <a:ln w="5715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grpSp>
      <p:grpSp>
        <p:nvGrpSpPr>
          <p:cNvPr id="16" name="Group 15">
            <a:extLst>
              <a:ext uri="{FF2B5EF4-FFF2-40B4-BE49-F238E27FC236}">
                <a16:creationId xmlns:a16="http://schemas.microsoft.com/office/drawing/2014/main" id="{05196B1C-1440-4BB2-9237-41FD9DD93CD1}"/>
              </a:ext>
            </a:extLst>
          </p:cNvPr>
          <p:cNvGrpSpPr/>
          <p:nvPr/>
        </p:nvGrpSpPr>
        <p:grpSpPr>
          <a:xfrm>
            <a:off x="4883874" y="3309182"/>
            <a:ext cx="3518271" cy="3199676"/>
            <a:chOff x="5189810" y="2393224"/>
            <a:chExt cx="3518271" cy="3199676"/>
          </a:xfrm>
        </p:grpSpPr>
        <p:sp>
          <p:nvSpPr>
            <p:cNvPr id="8" name="Rectangle: Rounded Corners 7">
              <a:extLst>
                <a:ext uri="{FF2B5EF4-FFF2-40B4-BE49-F238E27FC236}">
                  <a16:creationId xmlns:a16="http://schemas.microsoft.com/office/drawing/2014/main" id="{A8B09B93-244B-4BAA-854C-8AE73E330C32}"/>
                </a:ext>
              </a:extLst>
            </p:cNvPr>
            <p:cNvSpPr/>
            <p:nvPr/>
          </p:nvSpPr>
          <p:spPr>
            <a:xfrm>
              <a:off x="5189810" y="3859202"/>
              <a:ext cx="3518271" cy="1733698"/>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solidFill>
                    <a:schemeClr val="bg1"/>
                  </a:solidFill>
                </a:rPr>
                <a:t>Voltage Shift</a:t>
              </a:r>
              <a:br>
                <a:rPr lang="en-US" sz="2800" b="1" dirty="0">
                  <a:solidFill>
                    <a:schemeClr val="bg1"/>
                  </a:solidFill>
                </a:rPr>
              </a:br>
              <a:r>
                <a:rPr lang="en-US" sz="2800" b="1" dirty="0">
                  <a:solidFill>
                    <a:schemeClr val="bg1"/>
                  </a:solidFill>
                </a:rPr>
                <a:t>Due to</a:t>
              </a:r>
              <a:br>
                <a:rPr lang="en-US" sz="2800" b="1" dirty="0">
                  <a:solidFill>
                    <a:schemeClr val="bg1"/>
                  </a:solidFill>
                </a:rPr>
              </a:br>
              <a:r>
                <a:rPr lang="en-US" sz="2800" b="1" dirty="0">
                  <a:solidFill>
                    <a:schemeClr val="bg1"/>
                  </a:solidFill>
                </a:rPr>
                <a:t>Retention Loss</a:t>
              </a:r>
            </a:p>
          </p:txBody>
        </p:sp>
        <p:cxnSp>
          <p:nvCxnSpPr>
            <p:cNvPr id="11" name="Straight Arrow Connector 10">
              <a:extLst>
                <a:ext uri="{FF2B5EF4-FFF2-40B4-BE49-F238E27FC236}">
                  <a16:creationId xmlns:a16="http://schemas.microsoft.com/office/drawing/2014/main" id="{B89245FA-5900-4BE5-BF0C-AE30F45AA6F6}"/>
                </a:ext>
              </a:extLst>
            </p:cNvPr>
            <p:cNvCxnSpPr>
              <a:cxnSpLocks/>
              <a:stCxn id="8" idx="0"/>
            </p:cNvCxnSpPr>
            <p:nvPr/>
          </p:nvCxnSpPr>
          <p:spPr>
            <a:xfrm flipH="1" flipV="1">
              <a:off x="6085006" y="2393224"/>
              <a:ext cx="863940" cy="1465978"/>
            </a:xfrm>
            <a:prstGeom prst="straightConnector1">
              <a:avLst/>
            </a:prstGeom>
            <a:ln w="57150">
              <a:solidFill>
                <a:schemeClr val="accent2"/>
              </a:solidFill>
              <a:tailEnd type="triangle"/>
            </a:ln>
          </p:spPr>
          <p:style>
            <a:lnRef idx="1">
              <a:schemeClr val="accent5"/>
            </a:lnRef>
            <a:fillRef idx="0">
              <a:schemeClr val="accent5"/>
            </a:fillRef>
            <a:effectRef idx="0">
              <a:schemeClr val="accent5"/>
            </a:effectRef>
            <a:fontRef idx="minor">
              <a:schemeClr val="tx1"/>
            </a:fontRef>
          </p:style>
        </p:cxnSp>
      </p:grpSp>
      <p:grpSp>
        <p:nvGrpSpPr>
          <p:cNvPr id="17" name="Group 16">
            <a:extLst>
              <a:ext uri="{FF2B5EF4-FFF2-40B4-BE49-F238E27FC236}">
                <a16:creationId xmlns:a16="http://schemas.microsoft.com/office/drawing/2014/main" id="{ABC3D6B4-30EB-4385-B6DB-5F4F2A659CC6}"/>
              </a:ext>
            </a:extLst>
          </p:cNvPr>
          <p:cNvGrpSpPr/>
          <p:nvPr/>
        </p:nvGrpSpPr>
        <p:grpSpPr>
          <a:xfrm>
            <a:off x="52945" y="2873731"/>
            <a:ext cx="2949335" cy="1733697"/>
            <a:chOff x="52945" y="2873731"/>
            <a:chExt cx="2949335" cy="1733697"/>
          </a:xfrm>
        </p:grpSpPr>
        <p:sp>
          <p:nvSpPr>
            <p:cNvPr id="13" name="Rectangle: Rounded Corners 12">
              <a:extLst>
                <a:ext uri="{FF2B5EF4-FFF2-40B4-BE49-F238E27FC236}">
                  <a16:creationId xmlns:a16="http://schemas.microsoft.com/office/drawing/2014/main" id="{1083B310-4FAB-4740-8993-54D7654D5C52}"/>
                </a:ext>
              </a:extLst>
            </p:cNvPr>
            <p:cNvSpPr/>
            <p:nvPr/>
          </p:nvSpPr>
          <p:spPr>
            <a:xfrm>
              <a:off x="52945" y="2873731"/>
              <a:ext cx="2351865" cy="1733697"/>
            </a:xfrm>
            <a:prstGeom prst="round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Mean Threshold Voltage</a:t>
              </a:r>
            </a:p>
          </p:txBody>
        </p:sp>
        <p:cxnSp>
          <p:nvCxnSpPr>
            <p:cNvPr id="14" name="Straight Arrow Connector 13">
              <a:extLst>
                <a:ext uri="{FF2B5EF4-FFF2-40B4-BE49-F238E27FC236}">
                  <a16:creationId xmlns:a16="http://schemas.microsoft.com/office/drawing/2014/main" id="{7765E158-53FB-4DD6-9226-40D699C259C1}"/>
                </a:ext>
              </a:extLst>
            </p:cNvPr>
            <p:cNvCxnSpPr>
              <a:cxnSpLocks/>
            </p:cNvCxnSpPr>
            <p:nvPr/>
          </p:nvCxnSpPr>
          <p:spPr>
            <a:xfrm flipV="1">
              <a:off x="2404810" y="2873731"/>
              <a:ext cx="597470" cy="435451"/>
            </a:xfrm>
            <a:prstGeom prst="straightConnector1">
              <a:avLst/>
            </a:prstGeom>
            <a:ln w="57150">
              <a:solidFill>
                <a:schemeClr val="tx1">
                  <a:lumMod val="75000"/>
                  <a:lumOff val="25000"/>
                </a:schemeClr>
              </a:solidFill>
              <a:tailEnd type="triangle"/>
            </a:ln>
          </p:spPr>
          <p:style>
            <a:lnRef idx="1">
              <a:schemeClr val="accent5"/>
            </a:lnRef>
            <a:fillRef idx="0">
              <a:schemeClr val="accent5"/>
            </a:fillRef>
            <a:effectRef idx="0">
              <a:schemeClr val="accent5"/>
            </a:effectRef>
            <a:fontRef idx="minor">
              <a:schemeClr val="tx1"/>
            </a:fontRef>
          </p:style>
        </p:cxnSp>
      </p:grpSp>
    </p:spTree>
    <p:extLst>
      <p:ext uri="{BB962C8B-B14F-4D97-AF65-F5344CB8AC3E}">
        <p14:creationId xmlns:p14="http://schemas.microsoft.com/office/powerpoint/2010/main" val="4236360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4C19F0-CC0E-4C01-B8A5-4A2CF02A804E}"/>
              </a:ext>
            </a:extLst>
          </p:cNvPr>
          <p:cNvSpPr>
            <a:spLocks noGrp="1"/>
          </p:cNvSpPr>
          <p:nvPr>
            <p:ph type="title"/>
          </p:nvPr>
        </p:nvSpPr>
        <p:spPr/>
        <p:txBody>
          <a:bodyPr>
            <a:normAutofit/>
          </a:bodyPr>
          <a:lstStyle/>
          <a:p>
            <a:r>
              <a:rPr lang="en-US" dirty="0"/>
              <a:t>URT Model Overview</a:t>
            </a:r>
          </a:p>
        </p:txBody>
      </p:sp>
      <p:sp>
        <p:nvSpPr>
          <p:cNvPr id="3" name="Slide Number Placeholder 2">
            <a:extLst>
              <a:ext uri="{FF2B5EF4-FFF2-40B4-BE49-F238E27FC236}">
                <a16:creationId xmlns:a16="http://schemas.microsoft.com/office/drawing/2014/main" id="{EB772C84-B170-4DF1-98D8-68F95818A528}"/>
              </a:ext>
            </a:extLst>
          </p:cNvPr>
          <p:cNvSpPr>
            <a:spLocks noGrp="1"/>
          </p:cNvSpPr>
          <p:nvPr>
            <p:ph type="sldNum" sz="quarter" idx="12"/>
          </p:nvPr>
        </p:nvSpPr>
        <p:spPr/>
        <p:txBody>
          <a:bodyPr/>
          <a:lstStyle/>
          <a:p>
            <a:fld id="{D1A49D29-CB85-4411-9FDD-91CD7B7D33F2}" type="slidenum">
              <a:rPr lang="en-US" smtClean="0"/>
              <a:t>23</a:t>
            </a:fld>
            <a:endParaRPr lang="en-US" dirty="0"/>
          </a:p>
        </p:txBody>
      </p:sp>
      <p:sp>
        <p:nvSpPr>
          <p:cNvPr id="6" name="TextBox 5">
            <a:extLst>
              <a:ext uri="{FF2B5EF4-FFF2-40B4-BE49-F238E27FC236}">
                <a16:creationId xmlns:a16="http://schemas.microsoft.com/office/drawing/2014/main" id="{31EB456D-6957-4ADA-B051-87C9DDA0F3CB}"/>
              </a:ext>
            </a:extLst>
          </p:cNvPr>
          <p:cNvSpPr txBox="1"/>
          <p:nvPr/>
        </p:nvSpPr>
        <p:spPr>
          <a:xfrm>
            <a:off x="965115" y="4069278"/>
            <a:ext cx="3270447" cy="830997"/>
          </a:xfrm>
          <a:prstGeom prst="rect">
            <a:avLst/>
          </a:prstGeom>
          <a:noFill/>
        </p:spPr>
        <p:txBody>
          <a:bodyPr wrap="none" rtlCol="0">
            <a:spAutoFit/>
          </a:bodyPr>
          <a:lstStyle/>
          <a:p>
            <a:pPr algn="ctr"/>
            <a:r>
              <a:rPr lang="en-US" sz="4800" b="1" dirty="0">
                <a:solidFill>
                  <a:schemeClr val="tx1">
                    <a:lumMod val="75000"/>
                    <a:lumOff val="25000"/>
                  </a:schemeClr>
                </a:solidFill>
              </a:rPr>
              <a:t>V =</a:t>
            </a:r>
            <a:r>
              <a:rPr lang="en-US" sz="4800" b="1" dirty="0">
                <a:solidFill>
                  <a:schemeClr val="accent5"/>
                </a:solidFill>
              </a:rPr>
              <a:t> </a:t>
            </a:r>
            <a:r>
              <a:rPr lang="en-US" sz="4800" b="1" dirty="0">
                <a:solidFill>
                  <a:schemeClr val="accent1"/>
                </a:solidFill>
              </a:rPr>
              <a:t>V</a:t>
            </a:r>
            <a:r>
              <a:rPr lang="en-US" sz="4800" b="1" baseline="-25000" dirty="0">
                <a:solidFill>
                  <a:schemeClr val="accent1"/>
                </a:solidFill>
              </a:rPr>
              <a:t>0</a:t>
            </a:r>
            <a:r>
              <a:rPr lang="en-US" sz="4800" b="1" dirty="0">
                <a:solidFill>
                  <a:schemeClr val="accent5"/>
                </a:solidFill>
              </a:rPr>
              <a:t> </a:t>
            </a:r>
            <a:r>
              <a:rPr lang="en-US" sz="4800" b="1" dirty="0">
                <a:solidFill>
                  <a:schemeClr val="tx1">
                    <a:lumMod val="75000"/>
                    <a:lumOff val="25000"/>
                  </a:schemeClr>
                </a:solidFill>
              </a:rPr>
              <a:t>+</a:t>
            </a:r>
            <a:r>
              <a:rPr lang="en-US" sz="4800" b="1" dirty="0">
                <a:solidFill>
                  <a:schemeClr val="accent5"/>
                </a:solidFill>
              </a:rPr>
              <a:t> </a:t>
            </a:r>
            <a:r>
              <a:rPr lang="el-GR" sz="4800" b="1" dirty="0">
                <a:solidFill>
                  <a:schemeClr val="accent2"/>
                </a:solidFill>
              </a:rPr>
              <a:t>Δ</a:t>
            </a:r>
            <a:r>
              <a:rPr lang="en-US" sz="4800" b="1" dirty="0">
                <a:solidFill>
                  <a:schemeClr val="accent2"/>
                </a:solidFill>
              </a:rPr>
              <a:t>V</a:t>
            </a:r>
          </a:p>
        </p:txBody>
      </p:sp>
      <p:grpSp>
        <p:nvGrpSpPr>
          <p:cNvPr id="65" name="Group 64">
            <a:extLst>
              <a:ext uri="{FF2B5EF4-FFF2-40B4-BE49-F238E27FC236}">
                <a16:creationId xmlns:a16="http://schemas.microsoft.com/office/drawing/2014/main" id="{C3313E31-58F3-400D-99B9-5E020191737A}"/>
              </a:ext>
            </a:extLst>
          </p:cNvPr>
          <p:cNvGrpSpPr/>
          <p:nvPr/>
        </p:nvGrpSpPr>
        <p:grpSpPr>
          <a:xfrm>
            <a:off x="518043" y="2764856"/>
            <a:ext cx="1850687" cy="1304422"/>
            <a:chOff x="645365" y="2815666"/>
            <a:chExt cx="1850687" cy="1304422"/>
          </a:xfrm>
        </p:grpSpPr>
        <p:cxnSp>
          <p:nvCxnSpPr>
            <p:cNvPr id="33" name="Straight Connector 32">
              <a:extLst>
                <a:ext uri="{FF2B5EF4-FFF2-40B4-BE49-F238E27FC236}">
                  <a16:creationId xmlns:a16="http://schemas.microsoft.com/office/drawing/2014/main" id="{F6EB06B5-0F07-4B3F-B712-859E9D0C054A}"/>
                </a:ext>
              </a:extLst>
            </p:cNvPr>
            <p:cNvCxnSpPr>
              <a:cxnSpLocks/>
              <a:stCxn id="34" idx="5"/>
            </p:cNvCxnSpPr>
            <p:nvPr/>
          </p:nvCxnSpPr>
          <p:spPr bwMode="auto">
            <a:xfrm>
              <a:off x="1301215" y="3494826"/>
              <a:ext cx="1106320" cy="625262"/>
            </a:xfrm>
            <a:prstGeom prst="line">
              <a:avLst/>
            </a:prstGeom>
            <a:solidFill>
              <a:schemeClr val="accent1"/>
            </a:solidFill>
            <a:ln w="38100" cap="flat" cmpd="sng" algn="ctr">
              <a:solidFill>
                <a:schemeClr val="accent1"/>
              </a:solidFill>
              <a:prstDash val="solid"/>
              <a:round/>
              <a:headEnd type="none" w="med" len="med"/>
              <a:tailEnd type="arrow" w="med" len="med"/>
            </a:ln>
            <a:effectLst/>
          </p:spPr>
        </p:cxnSp>
        <p:sp>
          <p:nvSpPr>
            <p:cNvPr id="34" name="Oval 33">
              <a:extLst>
                <a:ext uri="{FF2B5EF4-FFF2-40B4-BE49-F238E27FC236}">
                  <a16:creationId xmlns:a16="http://schemas.microsoft.com/office/drawing/2014/main" id="{BFB7E043-4480-4EF6-B199-76C01B94DD23}"/>
                </a:ext>
              </a:extLst>
            </p:cNvPr>
            <p:cNvSpPr/>
            <p:nvPr/>
          </p:nvSpPr>
          <p:spPr bwMode="auto">
            <a:xfrm>
              <a:off x="645365" y="2815666"/>
              <a:ext cx="768376" cy="795686"/>
            </a:xfrm>
            <a:prstGeom prst="ellipse">
              <a:avLst/>
            </a:prstGeom>
            <a:ln w="38100">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solidFill>
                  <a:effectLst/>
                  <a:latin typeface="+mj-lt"/>
                </a:rPr>
                <a:t>PEC</a:t>
              </a:r>
            </a:p>
          </p:txBody>
        </p:sp>
        <p:sp>
          <p:nvSpPr>
            <p:cNvPr id="35" name="Oval 34">
              <a:extLst>
                <a:ext uri="{FF2B5EF4-FFF2-40B4-BE49-F238E27FC236}">
                  <a16:creationId xmlns:a16="http://schemas.microsoft.com/office/drawing/2014/main" id="{EEF9F093-007F-4CC4-82AA-21D72D52ED4A}"/>
                </a:ext>
              </a:extLst>
            </p:cNvPr>
            <p:cNvSpPr/>
            <p:nvPr/>
          </p:nvSpPr>
          <p:spPr bwMode="auto">
            <a:xfrm>
              <a:off x="1727676" y="2815666"/>
              <a:ext cx="768376" cy="795686"/>
            </a:xfrm>
            <a:prstGeom prst="ellipse">
              <a:avLst/>
            </a:prstGeom>
            <a:ln w="38100">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1"/>
                  </a:solidFill>
                  <a:latin typeface="+mj-lt"/>
                </a:rPr>
                <a:t>T</a:t>
              </a:r>
              <a:r>
                <a:rPr lang="en-US" sz="2400" b="1" baseline="-25000" dirty="0">
                  <a:solidFill>
                    <a:schemeClr val="accent1"/>
                  </a:solidFill>
                  <a:latin typeface="+mj-lt"/>
                </a:rPr>
                <a:t>p</a:t>
              </a:r>
              <a:endParaRPr kumimoji="0" lang="en-US" sz="2400" b="1" i="0" u="none" strike="noStrike" cap="none" normalizeH="0" baseline="0" dirty="0">
                <a:ln>
                  <a:noFill/>
                </a:ln>
                <a:solidFill>
                  <a:schemeClr val="accent1"/>
                </a:solidFill>
                <a:effectLst/>
                <a:latin typeface="+mj-lt"/>
              </a:endParaRPr>
            </a:p>
          </p:txBody>
        </p:sp>
        <p:cxnSp>
          <p:nvCxnSpPr>
            <p:cNvPr id="36" name="Straight Connector 35">
              <a:extLst>
                <a:ext uri="{FF2B5EF4-FFF2-40B4-BE49-F238E27FC236}">
                  <a16:creationId xmlns:a16="http://schemas.microsoft.com/office/drawing/2014/main" id="{C4D8C752-1B04-4CFB-82ED-3E0A66178060}"/>
                </a:ext>
              </a:extLst>
            </p:cNvPr>
            <p:cNvCxnSpPr>
              <a:cxnSpLocks/>
              <a:stCxn id="35" idx="4"/>
            </p:cNvCxnSpPr>
            <p:nvPr/>
          </p:nvCxnSpPr>
          <p:spPr bwMode="auto">
            <a:xfrm>
              <a:off x="2111864" y="3611352"/>
              <a:ext cx="232290" cy="508736"/>
            </a:xfrm>
            <a:prstGeom prst="line">
              <a:avLst/>
            </a:prstGeom>
            <a:solidFill>
              <a:schemeClr val="accent1"/>
            </a:solidFill>
            <a:ln w="38100" cap="flat" cmpd="sng" algn="ctr">
              <a:solidFill>
                <a:schemeClr val="accent1"/>
              </a:solidFill>
              <a:prstDash val="solid"/>
              <a:round/>
              <a:headEnd type="none" w="med" len="med"/>
              <a:tailEnd type="arrow" w="med" len="med"/>
            </a:ln>
            <a:effectLst/>
          </p:spPr>
        </p:cxnSp>
      </p:grpSp>
      <p:cxnSp>
        <p:nvCxnSpPr>
          <p:cNvPr id="40" name="Straight Connector 39">
            <a:extLst>
              <a:ext uri="{FF2B5EF4-FFF2-40B4-BE49-F238E27FC236}">
                <a16:creationId xmlns:a16="http://schemas.microsoft.com/office/drawing/2014/main" id="{E3D025B4-F29B-4664-92DF-E5893EB951DF}"/>
              </a:ext>
            </a:extLst>
          </p:cNvPr>
          <p:cNvCxnSpPr>
            <a:cxnSpLocks/>
          </p:cNvCxnSpPr>
          <p:nvPr/>
        </p:nvCxnSpPr>
        <p:spPr>
          <a:xfrm>
            <a:off x="2669443" y="1035040"/>
            <a:ext cx="0" cy="3184711"/>
          </a:xfrm>
          <a:prstGeom prst="line">
            <a:avLst/>
          </a:prstGeom>
          <a:ln w="762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7B78E5BD-A04B-4C3A-B539-EEB03F28FA8D}"/>
              </a:ext>
            </a:extLst>
          </p:cNvPr>
          <p:cNvSpPr/>
          <p:nvPr/>
        </p:nvSpPr>
        <p:spPr>
          <a:xfrm>
            <a:off x="318084" y="1188477"/>
            <a:ext cx="2061934" cy="1174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 Program Variation Component</a:t>
            </a:r>
          </a:p>
        </p:txBody>
      </p:sp>
      <p:sp>
        <p:nvSpPr>
          <p:cNvPr id="52" name="Oval 51">
            <a:extLst>
              <a:ext uri="{FF2B5EF4-FFF2-40B4-BE49-F238E27FC236}">
                <a16:creationId xmlns:a16="http://schemas.microsoft.com/office/drawing/2014/main" id="{DC132938-44A6-40A1-81D1-C1F0AF733B0B}"/>
              </a:ext>
            </a:extLst>
          </p:cNvPr>
          <p:cNvSpPr/>
          <p:nvPr/>
        </p:nvSpPr>
        <p:spPr bwMode="auto">
          <a:xfrm>
            <a:off x="2860126" y="1187671"/>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a:t>
            </a:r>
            <a:endParaRPr kumimoji="0" lang="en-US" sz="2400" b="1" i="0" u="none" strike="noStrike" cap="none" normalizeH="0" baseline="0" dirty="0">
              <a:ln>
                <a:noFill/>
              </a:ln>
              <a:solidFill>
                <a:schemeClr val="accent4">
                  <a:lumMod val="75000"/>
                </a:schemeClr>
              </a:solidFill>
              <a:effectLst/>
              <a:latin typeface="+mj-lt"/>
            </a:endParaRPr>
          </a:p>
        </p:txBody>
      </p:sp>
      <p:sp>
        <p:nvSpPr>
          <p:cNvPr id="53" name="Oval 52">
            <a:extLst>
              <a:ext uri="{FF2B5EF4-FFF2-40B4-BE49-F238E27FC236}">
                <a16:creationId xmlns:a16="http://schemas.microsoft.com/office/drawing/2014/main" id="{D319554A-839F-4F35-8C44-17E77B0B87B4}"/>
              </a:ext>
            </a:extLst>
          </p:cNvPr>
          <p:cNvSpPr/>
          <p:nvPr/>
        </p:nvSpPr>
        <p:spPr bwMode="auto">
          <a:xfrm>
            <a:off x="3925492" y="1187671"/>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54" name="Straight Connector 53">
            <a:extLst>
              <a:ext uri="{FF2B5EF4-FFF2-40B4-BE49-F238E27FC236}">
                <a16:creationId xmlns:a16="http://schemas.microsoft.com/office/drawing/2014/main" id="{4D41E203-341E-4067-B667-375EA018B186}"/>
              </a:ext>
            </a:extLst>
          </p:cNvPr>
          <p:cNvCxnSpPr>
            <a:cxnSpLocks/>
            <a:stCxn id="53" idx="4"/>
            <a:endCxn id="55" idx="7"/>
          </p:cNvCxnSpPr>
          <p:nvPr/>
        </p:nvCxnSpPr>
        <p:spPr bwMode="auto">
          <a:xfrm flipH="1">
            <a:off x="4048659" y="1983357"/>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55" name="Oval 54">
            <a:extLst>
              <a:ext uri="{FF2B5EF4-FFF2-40B4-BE49-F238E27FC236}">
                <a16:creationId xmlns:a16="http://schemas.microsoft.com/office/drawing/2014/main" id="{C47068A5-B08E-4BDD-8D6F-DC0F2DBB9855}"/>
              </a:ext>
            </a:extLst>
          </p:cNvPr>
          <p:cNvSpPr/>
          <p:nvPr/>
        </p:nvSpPr>
        <p:spPr bwMode="auto">
          <a:xfrm>
            <a:off x="3392809" y="2384273"/>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r,eff</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56" name="Straight Connector 55">
            <a:extLst>
              <a:ext uri="{FF2B5EF4-FFF2-40B4-BE49-F238E27FC236}">
                <a16:creationId xmlns:a16="http://schemas.microsoft.com/office/drawing/2014/main" id="{250B9A85-7EF4-409B-AC69-EC38F7DF2C6A}"/>
              </a:ext>
            </a:extLst>
          </p:cNvPr>
          <p:cNvCxnSpPr>
            <a:cxnSpLocks/>
            <a:stCxn id="52" idx="4"/>
            <a:endCxn id="55" idx="1"/>
          </p:cNvCxnSpPr>
          <p:nvPr/>
        </p:nvCxnSpPr>
        <p:spPr bwMode="auto">
          <a:xfrm>
            <a:off x="3244314" y="1983357"/>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90" name="Oval 89">
            <a:extLst>
              <a:ext uri="{FF2B5EF4-FFF2-40B4-BE49-F238E27FC236}">
                <a16:creationId xmlns:a16="http://schemas.microsoft.com/office/drawing/2014/main" id="{7DA3B7FD-19A0-48F5-BC04-F8DDAA6B3BCC}"/>
              </a:ext>
            </a:extLst>
          </p:cNvPr>
          <p:cNvSpPr/>
          <p:nvPr/>
        </p:nvSpPr>
        <p:spPr bwMode="auto">
          <a:xfrm>
            <a:off x="4884550" y="1183636"/>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a:t>
            </a:r>
            <a:endParaRPr kumimoji="0" lang="en-US" sz="2400" b="1" i="0" u="none" strike="noStrike" cap="none" normalizeH="0" baseline="0" dirty="0">
              <a:ln>
                <a:noFill/>
              </a:ln>
              <a:solidFill>
                <a:schemeClr val="accent4">
                  <a:lumMod val="75000"/>
                </a:schemeClr>
              </a:solidFill>
              <a:effectLst/>
              <a:latin typeface="+mj-lt"/>
            </a:endParaRPr>
          </a:p>
        </p:txBody>
      </p:sp>
      <p:sp>
        <p:nvSpPr>
          <p:cNvPr id="91" name="Oval 90">
            <a:extLst>
              <a:ext uri="{FF2B5EF4-FFF2-40B4-BE49-F238E27FC236}">
                <a16:creationId xmlns:a16="http://schemas.microsoft.com/office/drawing/2014/main" id="{9C3B3041-5F55-402B-8A73-E4A350C724B2}"/>
              </a:ext>
            </a:extLst>
          </p:cNvPr>
          <p:cNvSpPr/>
          <p:nvPr/>
        </p:nvSpPr>
        <p:spPr bwMode="auto">
          <a:xfrm>
            <a:off x="5949916" y="1183636"/>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92" name="Straight Connector 91">
            <a:extLst>
              <a:ext uri="{FF2B5EF4-FFF2-40B4-BE49-F238E27FC236}">
                <a16:creationId xmlns:a16="http://schemas.microsoft.com/office/drawing/2014/main" id="{A77A06C3-EA33-49CF-ADC3-41348EA0999B}"/>
              </a:ext>
            </a:extLst>
          </p:cNvPr>
          <p:cNvCxnSpPr>
            <a:cxnSpLocks/>
            <a:stCxn id="91" idx="4"/>
            <a:endCxn id="93" idx="7"/>
          </p:cNvCxnSpPr>
          <p:nvPr/>
        </p:nvCxnSpPr>
        <p:spPr bwMode="auto">
          <a:xfrm flipH="1">
            <a:off x="6073083" y="1979322"/>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93" name="Oval 92">
            <a:extLst>
              <a:ext uri="{FF2B5EF4-FFF2-40B4-BE49-F238E27FC236}">
                <a16:creationId xmlns:a16="http://schemas.microsoft.com/office/drawing/2014/main" id="{08A3D451-D091-4756-A2A2-E82045ABFE09}"/>
              </a:ext>
            </a:extLst>
          </p:cNvPr>
          <p:cNvSpPr/>
          <p:nvPr/>
        </p:nvSpPr>
        <p:spPr bwMode="auto">
          <a:xfrm>
            <a:off x="5417233" y="2380238"/>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d,eff</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94" name="Straight Connector 93">
            <a:extLst>
              <a:ext uri="{FF2B5EF4-FFF2-40B4-BE49-F238E27FC236}">
                <a16:creationId xmlns:a16="http://schemas.microsoft.com/office/drawing/2014/main" id="{6F39F2A2-A175-4CCB-BBAA-3FAD227B9A20}"/>
              </a:ext>
            </a:extLst>
          </p:cNvPr>
          <p:cNvCxnSpPr>
            <a:cxnSpLocks/>
            <a:stCxn id="90" idx="4"/>
            <a:endCxn id="93" idx="1"/>
          </p:cNvCxnSpPr>
          <p:nvPr/>
        </p:nvCxnSpPr>
        <p:spPr bwMode="auto">
          <a:xfrm>
            <a:off x="5268738" y="1979322"/>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99" name="Oval 98">
            <a:extLst>
              <a:ext uri="{FF2B5EF4-FFF2-40B4-BE49-F238E27FC236}">
                <a16:creationId xmlns:a16="http://schemas.microsoft.com/office/drawing/2014/main" id="{3FCEFF59-8117-4F96-907E-844B1BE344A9}"/>
              </a:ext>
            </a:extLst>
          </p:cNvPr>
          <p:cNvSpPr/>
          <p:nvPr/>
        </p:nvSpPr>
        <p:spPr bwMode="auto">
          <a:xfrm>
            <a:off x="4414705" y="2368242"/>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5"/>
                </a:solidFill>
                <a:effectLst/>
                <a:latin typeface="+mj-lt"/>
              </a:rPr>
              <a:t>PEC</a:t>
            </a:r>
          </a:p>
        </p:txBody>
      </p:sp>
      <p:cxnSp>
        <p:nvCxnSpPr>
          <p:cNvPr id="100" name="Straight Connector 99">
            <a:extLst>
              <a:ext uri="{FF2B5EF4-FFF2-40B4-BE49-F238E27FC236}">
                <a16:creationId xmlns:a16="http://schemas.microsoft.com/office/drawing/2014/main" id="{92637AF8-CB4A-4DAD-B3CA-37B8414FB688}"/>
              </a:ext>
            </a:extLst>
          </p:cNvPr>
          <p:cNvCxnSpPr>
            <a:cxnSpLocks/>
            <a:stCxn id="55" idx="4"/>
          </p:cNvCxnSpPr>
          <p:nvPr/>
        </p:nvCxnSpPr>
        <p:spPr bwMode="auto">
          <a:xfrm>
            <a:off x="3776997" y="3179959"/>
            <a:ext cx="46982" cy="948713"/>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cxnSp>
        <p:nvCxnSpPr>
          <p:cNvPr id="103" name="Straight Connector 102">
            <a:extLst>
              <a:ext uri="{FF2B5EF4-FFF2-40B4-BE49-F238E27FC236}">
                <a16:creationId xmlns:a16="http://schemas.microsoft.com/office/drawing/2014/main" id="{D3AEE48A-B4F2-4438-927C-CFE0E3EA2617}"/>
              </a:ext>
            </a:extLst>
          </p:cNvPr>
          <p:cNvCxnSpPr>
            <a:cxnSpLocks/>
            <a:stCxn id="99" idx="3"/>
          </p:cNvCxnSpPr>
          <p:nvPr/>
        </p:nvCxnSpPr>
        <p:spPr bwMode="auto">
          <a:xfrm flipH="1">
            <a:off x="3823979" y="3047402"/>
            <a:ext cx="703252" cy="1081270"/>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cxnSp>
        <p:nvCxnSpPr>
          <p:cNvPr id="106" name="Straight Connector 105">
            <a:extLst>
              <a:ext uri="{FF2B5EF4-FFF2-40B4-BE49-F238E27FC236}">
                <a16:creationId xmlns:a16="http://schemas.microsoft.com/office/drawing/2014/main" id="{F4939D9D-7DDC-4A70-A443-881EA8FEDBB2}"/>
              </a:ext>
            </a:extLst>
          </p:cNvPr>
          <p:cNvCxnSpPr>
            <a:cxnSpLocks/>
            <a:stCxn id="93" idx="4"/>
          </p:cNvCxnSpPr>
          <p:nvPr/>
        </p:nvCxnSpPr>
        <p:spPr bwMode="auto">
          <a:xfrm flipH="1">
            <a:off x="3844513" y="3175924"/>
            <a:ext cx="1956908" cy="952748"/>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grpSp>
        <p:nvGrpSpPr>
          <p:cNvPr id="31" name="Group 30">
            <a:extLst>
              <a:ext uri="{FF2B5EF4-FFF2-40B4-BE49-F238E27FC236}">
                <a16:creationId xmlns:a16="http://schemas.microsoft.com/office/drawing/2014/main" id="{704A5411-8B45-4DD6-961C-78A31203217F}"/>
              </a:ext>
            </a:extLst>
          </p:cNvPr>
          <p:cNvGrpSpPr/>
          <p:nvPr/>
        </p:nvGrpSpPr>
        <p:grpSpPr>
          <a:xfrm>
            <a:off x="318084" y="4924488"/>
            <a:ext cx="2764298" cy="1741487"/>
            <a:chOff x="2261190" y="4338366"/>
            <a:chExt cx="2764298" cy="1741487"/>
          </a:xfrm>
        </p:grpSpPr>
        <p:sp>
          <p:nvSpPr>
            <p:cNvPr id="32" name="Rectangle: Rounded Corners 31">
              <a:extLst>
                <a:ext uri="{FF2B5EF4-FFF2-40B4-BE49-F238E27FC236}">
                  <a16:creationId xmlns:a16="http://schemas.microsoft.com/office/drawing/2014/main" id="{A9F9425B-990B-4162-855E-0D73849130C2}"/>
                </a:ext>
              </a:extLst>
            </p:cNvPr>
            <p:cNvSpPr/>
            <p:nvPr/>
          </p:nvSpPr>
          <p:spPr>
            <a:xfrm>
              <a:off x="2261190" y="4933639"/>
              <a:ext cx="2764298" cy="1146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Initial Voltage Before Retention</a:t>
              </a:r>
            </a:p>
          </p:txBody>
        </p:sp>
        <p:cxnSp>
          <p:nvCxnSpPr>
            <p:cNvPr id="37" name="Straight Arrow Connector 36">
              <a:extLst>
                <a:ext uri="{FF2B5EF4-FFF2-40B4-BE49-F238E27FC236}">
                  <a16:creationId xmlns:a16="http://schemas.microsoft.com/office/drawing/2014/main" id="{5A44A57A-E1C2-42BF-A765-17B92C3262DD}"/>
                </a:ext>
              </a:extLst>
            </p:cNvPr>
            <p:cNvCxnSpPr>
              <a:cxnSpLocks/>
              <a:stCxn id="32" idx="0"/>
            </p:cNvCxnSpPr>
            <p:nvPr/>
          </p:nvCxnSpPr>
          <p:spPr>
            <a:xfrm flipV="1">
              <a:off x="3643339" y="4338366"/>
              <a:ext cx="726670" cy="595273"/>
            </a:xfrm>
            <a:prstGeom prst="straightConnector1">
              <a:avLst/>
            </a:prstGeom>
            <a:ln w="5715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grpSp>
      <p:grpSp>
        <p:nvGrpSpPr>
          <p:cNvPr id="39" name="Group 38">
            <a:extLst>
              <a:ext uri="{FF2B5EF4-FFF2-40B4-BE49-F238E27FC236}">
                <a16:creationId xmlns:a16="http://schemas.microsoft.com/office/drawing/2014/main" id="{2E99A444-436F-43E5-82DA-F2408D619D11}"/>
              </a:ext>
            </a:extLst>
          </p:cNvPr>
          <p:cNvGrpSpPr/>
          <p:nvPr/>
        </p:nvGrpSpPr>
        <p:grpSpPr>
          <a:xfrm>
            <a:off x="3398178" y="4924358"/>
            <a:ext cx="2407506" cy="1723766"/>
            <a:chOff x="5539873" y="4338366"/>
            <a:chExt cx="2407506" cy="1723766"/>
          </a:xfrm>
        </p:grpSpPr>
        <p:sp>
          <p:nvSpPr>
            <p:cNvPr id="41" name="Rectangle: Rounded Corners 40">
              <a:extLst>
                <a:ext uri="{FF2B5EF4-FFF2-40B4-BE49-F238E27FC236}">
                  <a16:creationId xmlns:a16="http://schemas.microsoft.com/office/drawing/2014/main" id="{9501AE05-2B43-48EC-BDAA-13D82E4718CC}"/>
                </a:ext>
              </a:extLst>
            </p:cNvPr>
            <p:cNvSpPr/>
            <p:nvPr/>
          </p:nvSpPr>
          <p:spPr>
            <a:xfrm>
              <a:off x="5539873" y="4906496"/>
              <a:ext cx="2407506" cy="115563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bg1"/>
                  </a:solidFill>
                </a:rPr>
                <a:t>Voltage Shift Due to Retention Loss</a:t>
              </a:r>
            </a:p>
          </p:txBody>
        </p:sp>
        <p:cxnSp>
          <p:nvCxnSpPr>
            <p:cNvPr id="42" name="Straight Arrow Connector 41">
              <a:extLst>
                <a:ext uri="{FF2B5EF4-FFF2-40B4-BE49-F238E27FC236}">
                  <a16:creationId xmlns:a16="http://schemas.microsoft.com/office/drawing/2014/main" id="{B6AD163C-2799-419B-8DE1-7B9EA3762F1C}"/>
                </a:ext>
              </a:extLst>
            </p:cNvPr>
            <p:cNvCxnSpPr>
              <a:cxnSpLocks/>
              <a:stCxn id="41" idx="0"/>
            </p:cNvCxnSpPr>
            <p:nvPr/>
          </p:nvCxnSpPr>
          <p:spPr>
            <a:xfrm flipH="1" flipV="1">
              <a:off x="6028267" y="4338366"/>
              <a:ext cx="715359" cy="568130"/>
            </a:xfrm>
            <a:prstGeom prst="straightConnector1">
              <a:avLst/>
            </a:prstGeom>
            <a:ln w="57150">
              <a:solidFill>
                <a:schemeClr val="accent2"/>
              </a:solidFill>
              <a:tailEnd type="triangle"/>
            </a:ln>
          </p:spPr>
          <p:style>
            <a:lnRef idx="1">
              <a:schemeClr val="accent5"/>
            </a:lnRef>
            <a:fillRef idx="0">
              <a:schemeClr val="accent5"/>
            </a:fillRef>
            <a:effectRef idx="0">
              <a:schemeClr val="accent5"/>
            </a:effectRef>
            <a:fontRef idx="minor">
              <a:schemeClr val="tx1"/>
            </a:fontRef>
          </p:style>
        </p:cxnSp>
      </p:grpSp>
      <p:sp>
        <p:nvSpPr>
          <p:cNvPr id="38" name="Rectangle: Rounded Corners 37">
            <a:extLst>
              <a:ext uri="{FF2B5EF4-FFF2-40B4-BE49-F238E27FC236}">
                <a16:creationId xmlns:a16="http://schemas.microsoft.com/office/drawing/2014/main" id="{1211E77F-8D04-44CA-AD31-70088BC42480}"/>
              </a:ext>
            </a:extLst>
          </p:cNvPr>
          <p:cNvSpPr/>
          <p:nvPr/>
        </p:nvSpPr>
        <p:spPr>
          <a:xfrm>
            <a:off x="6799163" y="1183636"/>
            <a:ext cx="2171218" cy="1179185"/>
          </a:xfrm>
          <a:prstGeom prst="roundRect">
            <a:avLst>
              <a:gd name="adj" fmla="val 10694"/>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2400" b="1" spc="-50" dirty="0">
                <a:solidFill>
                  <a:schemeClr val="bg1"/>
                </a:solidFill>
              </a:rPr>
              <a:t>3. Temperature </a:t>
            </a:r>
            <a:r>
              <a:rPr lang="en-US" sz="2400" b="1" dirty="0">
                <a:solidFill>
                  <a:schemeClr val="bg1"/>
                </a:solidFill>
              </a:rPr>
              <a:t>Scaling Component</a:t>
            </a:r>
          </a:p>
        </p:txBody>
      </p:sp>
      <p:sp>
        <p:nvSpPr>
          <p:cNvPr id="44" name="Rectangle: Rounded Corners 43">
            <a:extLst>
              <a:ext uri="{FF2B5EF4-FFF2-40B4-BE49-F238E27FC236}">
                <a16:creationId xmlns:a16="http://schemas.microsoft.com/office/drawing/2014/main" id="{658BD487-55A7-4FFE-985A-591FA7AA5BC4}"/>
              </a:ext>
            </a:extLst>
          </p:cNvPr>
          <p:cNvSpPr/>
          <p:nvPr/>
        </p:nvSpPr>
        <p:spPr>
          <a:xfrm>
            <a:off x="6425563" y="2609260"/>
            <a:ext cx="2544818" cy="1179185"/>
          </a:xfrm>
          <a:prstGeom prst="roundRect">
            <a:avLst>
              <a:gd name="adj" fmla="val 9786"/>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bg1"/>
                </a:solidFill>
              </a:rPr>
              <a:t>2. Self-Recovery and Retention Component</a:t>
            </a:r>
          </a:p>
        </p:txBody>
      </p:sp>
    </p:spTree>
    <p:extLst>
      <p:ext uri="{BB962C8B-B14F-4D97-AF65-F5344CB8AC3E}">
        <p14:creationId xmlns:p14="http://schemas.microsoft.com/office/powerpoint/2010/main" val="411027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500"/>
                                        <p:tgtEl>
                                          <p:spTgt spid="6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9"/>
                                        </p:tgtEl>
                                        <p:attrNameLst>
                                          <p:attrName>style.visibility</p:attrName>
                                        </p:attrNameLst>
                                      </p:cBhvr>
                                      <p:to>
                                        <p:strVal val="visible"/>
                                      </p:to>
                                    </p:set>
                                    <p:animEffect transition="in" filter="fade">
                                      <p:cBhvr>
                                        <p:cTn id="15" dur="500"/>
                                        <p:tgtEl>
                                          <p:spTgt spid="99"/>
                                        </p:tgtEl>
                                      </p:cBhvr>
                                    </p:animEffect>
                                  </p:childTnLst>
                                </p:cTn>
                              </p:par>
                              <p:par>
                                <p:cTn id="16" presetID="10" presetClass="entr" presetSubtype="0" fill="hold" nodeType="withEffect">
                                  <p:stCondLst>
                                    <p:cond delay="0"/>
                                  </p:stCondLst>
                                  <p:childTnLst>
                                    <p:set>
                                      <p:cBhvr>
                                        <p:cTn id="17" dur="1" fill="hold">
                                          <p:stCondLst>
                                            <p:cond delay="0"/>
                                          </p:stCondLst>
                                        </p:cTn>
                                        <p:tgtEl>
                                          <p:spTgt spid="103"/>
                                        </p:tgtEl>
                                        <p:attrNameLst>
                                          <p:attrName>style.visibility</p:attrName>
                                        </p:attrNameLst>
                                      </p:cBhvr>
                                      <p:to>
                                        <p:strVal val="visible"/>
                                      </p:to>
                                    </p:set>
                                    <p:animEffect transition="in" filter="fade">
                                      <p:cBhvr>
                                        <p:cTn id="18" dur="500"/>
                                        <p:tgtEl>
                                          <p:spTgt spid="103"/>
                                        </p:tgtEl>
                                      </p:cBhvr>
                                    </p:animEffect>
                                  </p:childTnLst>
                                </p:cTn>
                              </p:par>
                              <p:par>
                                <p:cTn id="19" presetID="10" presetClass="entr" presetSubtype="0" fill="hold" nodeType="with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500"/>
                                        <p:tgtEl>
                                          <p:spTgt spid="100"/>
                                        </p:tgtEl>
                                      </p:cBhvr>
                                    </p:animEffect>
                                  </p:childTnLst>
                                </p:cTn>
                              </p:par>
                              <p:par>
                                <p:cTn id="22" presetID="10" presetClass="entr" presetSubtype="0" fill="hold" nodeType="withEffect">
                                  <p:stCondLst>
                                    <p:cond delay="0"/>
                                  </p:stCondLst>
                                  <p:childTnLst>
                                    <p:set>
                                      <p:cBhvr>
                                        <p:cTn id="23" dur="1" fill="hold">
                                          <p:stCondLst>
                                            <p:cond delay="0"/>
                                          </p:stCondLst>
                                        </p:cTn>
                                        <p:tgtEl>
                                          <p:spTgt spid="106"/>
                                        </p:tgtEl>
                                        <p:attrNameLst>
                                          <p:attrName>style.visibility</p:attrName>
                                        </p:attrNameLst>
                                      </p:cBhvr>
                                      <p:to>
                                        <p:strVal val="visible"/>
                                      </p:to>
                                    </p:set>
                                    <p:animEffect transition="in" filter="fade">
                                      <p:cBhvr>
                                        <p:cTn id="24" dur="500"/>
                                        <p:tgtEl>
                                          <p:spTgt spid="10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500"/>
                                        <p:tgtEl>
                                          <p:spTgt spid="9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5"/>
                                        </p:tgtEl>
                                        <p:attrNameLst>
                                          <p:attrName>style.visibility</p:attrName>
                                        </p:attrNameLst>
                                      </p:cBhvr>
                                      <p:to>
                                        <p:strVal val="visible"/>
                                      </p:to>
                                    </p:set>
                                    <p:animEffect transition="in" filter="fade">
                                      <p:cBhvr>
                                        <p:cTn id="30" dur="500"/>
                                        <p:tgtEl>
                                          <p:spTgt spid="55"/>
                                        </p:tgtEl>
                                      </p:cBhvr>
                                    </p:animEffect>
                                  </p:childTnLst>
                                </p:cTn>
                              </p:par>
                              <p:par>
                                <p:cTn id="31" presetID="10"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500"/>
                                        <p:tgtEl>
                                          <p:spTgt spid="4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500"/>
                                        <p:tgtEl>
                                          <p:spTgt spid="5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0"/>
                                        </p:tgtEl>
                                        <p:attrNameLst>
                                          <p:attrName>style.visibility</p:attrName>
                                        </p:attrNameLst>
                                      </p:cBhvr>
                                      <p:to>
                                        <p:strVal val="visible"/>
                                      </p:to>
                                    </p:set>
                                    <p:animEffect transition="in" filter="fade">
                                      <p:cBhvr>
                                        <p:cTn id="48" dur="500"/>
                                        <p:tgtEl>
                                          <p:spTgt spid="9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fade">
                                      <p:cBhvr>
                                        <p:cTn id="51" dur="500"/>
                                        <p:tgtEl>
                                          <p:spTgt spid="91"/>
                                        </p:tgtEl>
                                      </p:cBhvr>
                                    </p:animEffect>
                                  </p:childTnLst>
                                </p:cTn>
                              </p:par>
                              <p:par>
                                <p:cTn id="52" presetID="10" presetClass="entr" presetSubtype="0" fill="hold" nodeType="withEffect">
                                  <p:stCondLst>
                                    <p:cond delay="0"/>
                                  </p:stCondLst>
                                  <p:childTnLst>
                                    <p:set>
                                      <p:cBhvr>
                                        <p:cTn id="53" dur="1" fill="hold">
                                          <p:stCondLst>
                                            <p:cond delay="0"/>
                                          </p:stCondLst>
                                        </p:cTn>
                                        <p:tgtEl>
                                          <p:spTgt spid="92"/>
                                        </p:tgtEl>
                                        <p:attrNameLst>
                                          <p:attrName>style.visibility</p:attrName>
                                        </p:attrNameLst>
                                      </p:cBhvr>
                                      <p:to>
                                        <p:strVal val="visible"/>
                                      </p:to>
                                    </p:set>
                                    <p:animEffect transition="in" filter="fade">
                                      <p:cBhvr>
                                        <p:cTn id="54" dur="500"/>
                                        <p:tgtEl>
                                          <p:spTgt spid="92"/>
                                        </p:tgtEl>
                                      </p:cBhvr>
                                    </p:animEffect>
                                  </p:childTnLst>
                                </p:cTn>
                              </p:par>
                              <p:par>
                                <p:cTn id="55" presetID="10" presetClass="entr" presetSubtype="0" fill="hold" nodeType="with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500"/>
                                        <p:tgtEl>
                                          <p:spTgt spid="9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fade">
                                      <p:cBhvr>
                                        <p:cTn id="60" dur="500"/>
                                        <p:tgtEl>
                                          <p:spTgt spid="44"/>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fade">
                                      <p:cBhvr>
                                        <p:cTn id="6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52" grpId="0" animBg="1"/>
      <p:bldP spid="53" grpId="0" animBg="1"/>
      <p:bldP spid="55" grpId="0" animBg="1"/>
      <p:bldP spid="90" grpId="0" animBg="1"/>
      <p:bldP spid="91" grpId="0" animBg="1"/>
      <p:bldP spid="93" grpId="0" animBg="1"/>
      <p:bldP spid="99" grpId="0" animBg="1"/>
      <p:bldP spid="38" grpId="0" animBg="1"/>
      <p:bldP spid="4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4C19F0-CC0E-4C01-B8A5-4A2CF02A804E}"/>
              </a:ext>
            </a:extLst>
          </p:cNvPr>
          <p:cNvSpPr>
            <a:spLocks noGrp="1"/>
          </p:cNvSpPr>
          <p:nvPr>
            <p:ph type="title"/>
          </p:nvPr>
        </p:nvSpPr>
        <p:spPr/>
        <p:txBody>
          <a:bodyPr>
            <a:normAutofit/>
          </a:bodyPr>
          <a:lstStyle/>
          <a:p>
            <a:r>
              <a:rPr lang="en-US" dirty="0"/>
              <a:t>1. Program Variation Component</a:t>
            </a:r>
          </a:p>
        </p:txBody>
      </p:sp>
      <p:sp>
        <p:nvSpPr>
          <p:cNvPr id="3" name="Slide Number Placeholder 2">
            <a:extLst>
              <a:ext uri="{FF2B5EF4-FFF2-40B4-BE49-F238E27FC236}">
                <a16:creationId xmlns:a16="http://schemas.microsoft.com/office/drawing/2014/main" id="{EB772C84-B170-4DF1-98D8-68F95818A528}"/>
              </a:ext>
            </a:extLst>
          </p:cNvPr>
          <p:cNvSpPr>
            <a:spLocks noGrp="1"/>
          </p:cNvSpPr>
          <p:nvPr>
            <p:ph type="sldNum" sz="quarter" idx="12"/>
          </p:nvPr>
        </p:nvSpPr>
        <p:spPr/>
        <p:txBody>
          <a:bodyPr/>
          <a:lstStyle/>
          <a:p>
            <a:fld id="{D1A49D29-CB85-4411-9FDD-91CD7B7D33F2}" type="slidenum">
              <a:rPr lang="en-US" smtClean="0"/>
              <a:t>24</a:t>
            </a:fld>
            <a:endParaRPr lang="en-US" dirty="0"/>
          </a:p>
        </p:txBody>
      </p:sp>
      <p:sp>
        <p:nvSpPr>
          <p:cNvPr id="34" name="Oval 33">
            <a:extLst>
              <a:ext uri="{FF2B5EF4-FFF2-40B4-BE49-F238E27FC236}">
                <a16:creationId xmlns:a16="http://schemas.microsoft.com/office/drawing/2014/main" id="{BFB7E043-4480-4EF6-B199-76C01B94DD23}"/>
              </a:ext>
            </a:extLst>
          </p:cNvPr>
          <p:cNvSpPr/>
          <p:nvPr/>
        </p:nvSpPr>
        <p:spPr bwMode="auto">
          <a:xfrm>
            <a:off x="3261110" y="1624450"/>
            <a:ext cx="768376" cy="795686"/>
          </a:xfrm>
          <a:prstGeom prst="ellipse">
            <a:avLst/>
          </a:prstGeom>
          <a:ln w="38100">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solidFill>
                <a:effectLst/>
                <a:latin typeface="+mj-lt"/>
              </a:rPr>
              <a:t>PEC</a:t>
            </a:r>
          </a:p>
        </p:txBody>
      </p:sp>
      <p:sp>
        <p:nvSpPr>
          <p:cNvPr id="35" name="Oval 34">
            <a:extLst>
              <a:ext uri="{FF2B5EF4-FFF2-40B4-BE49-F238E27FC236}">
                <a16:creationId xmlns:a16="http://schemas.microsoft.com/office/drawing/2014/main" id="{EEF9F093-007F-4CC4-82AA-21D72D52ED4A}"/>
              </a:ext>
            </a:extLst>
          </p:cNvPr>
          <p:cNvSpPr/>
          <p:nvPr/>
        </p:nvSpPr>
        <p:spPr bwMode="auto">
          <a:xfrm>
            <a:off x="4343421" y="1624450"/>
            <a:ext cx="768376" cy="795686"/>
          </a:xfrm>
          <a:prstGeom prst="ellipse">
            <a:avLst/>
          </a:prstGeom>
          <a:ln w="38100">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1"/>
                </a:solidFill>
                <a:latin typeface="+mj-lt"/>
              </a:rPr>
              <a:t>T</a:t>
            </a:r>
            <a:r>
              <a:rPr lang="en-US" sz="2400" b="1" baseline="-25000" dirty="0">
                <a:solidFill>
                  <a:schemeClr val="accent1"/>
                </a:solidFill>
                <a:latin typeface="+mj-lt"/>
              </a:rPr>
              <a:t>p</a:t>
            </a:r>
            <a:endParaRPr kumimoji="0" lang="en-US" sz="2400" b="1" i="0" u="none" strike="noStrike" cap="none" normalizeH="0" baseline="0" dirty="0">
              <a:ln>
                <a:noFill/>
              </a:ln>
              <a:solidFill>
                <a:schemeClr val="accent1"/>
              </a:solidFill>
              <a:effectLst/>
              <a:latin typeface="+mj-lt"/>
            </a:endParaRPr>
          </a:p>
        </p:txBody>
      </p:sp>
      <p:sp>
        <p:nvSpPr>
          <p:cNvPr id="20" name="TextBox 19">
            <a:extLst>
              <a:ext uri="{FF2B5EF4-FFF2-40B4-BE49-F238E27FC236}">
                <a16:creationId xmlns:a16="http://schemas.microsoft.com/office/drawing/2014/main" id="{35591E0A-BCAE-4E8C-A624-CC7CF76D514F}"/>
              </a:ext>
            </a:extLst>
          </p:cNvPr>
          <p:cNvSpPr txBox="1"/>
          <p:nvPr/>
        </p:nvSpPr>
        <p:spPr>
          <a:xfrm flipH="1">
            <a:off x="1703244" y="1340385"/>
            <a:ext cx="1557866" cy="461665"/>
          </a:xfrm>
          <a:prstGeom prst="rect">
            <a:avLst/>
          </a:prstGeom>
          <a:noFill/>
        </p:spPr>
        <p:txBody>
          <a:bodyPr wrap="square" rtlCol="0">
            <a:spAutoFit/>
          </a:bodyPr>
          <a:lstStyle/>
          <a:p>
            <a:pPr algn="ctr"/>
            <a:r>
              <a:rPr lang="en-US" sz="2400" b="1" dirty="0">
                <a:solidFill>
                  <a:schemeClr val="accent1"/>
                </a:solidFill>
                <a:latin typeface="+mj-lt"/>
              </a:rPr>
              <a:t>P/E Cycle</a:t>
            </a:r>
          </a:p>
        </p:txBody>
      </p:sp>
      <p:sp>
        <p:nvSpPr>
          <p:cNvPr id="21" name="TextBox 20">
            <a:extLst>
              <a:ext uri="{FF2B5EF4-FFF2-40B4-BE49-F238E27FC236}">
                <a16:creationId xmlns:a16="http://schemas.microsoft.com/office/drawing/2014/main" id="{AECB58FA-C1FD-4FE5-927C-FA9BAF95F07B}"/>
              </a:ext>
            </a:extLst>
          </p:cNvPr>
          <p:cNvSpPr txBox="1"/>
          <p:nvPr/>
        </p:nvSpPr>
        <p:spPr>
          <a:xfrm flipH="1">
            <a:off x="5111797" y="1198250"/>
            <a:ext cx="2212976" cy="830997"/>
          </a:xfrm>
          <a:prstGeom prst="rect">
            <a:avLst/>
          </a:prstGeom>
          <a:noFill/>
        </p:spPr>
        <p:txBody>
          <a:bodyPr wrap="square" rtlCol="0">
            <a:spAutoFit/>
          </a:bodyPr>
          <a:lstStyle/>
          <a:p>
            <a:pPr algn="ctr"/>
            <a:r>
              <a:rPr lang="en-US" sz="2400" b="1" dirty="0">
                <a:solidFill>
                  <a:schemeClr val="accent1"/>
                </a:solidFill>
                <a:latin typeface="+mj-lt"/>
              </a:rPr>
              <a:t>Program Temperature</a:t>
            </a:r>
          </a:p>
        </p:txBody>
      </p:sp>
      <p:grpSp>
        <p:nvGrpSpPr>
          <p:cNvPr id="2" name="Group 1">
            <a:extLst>
              <a:ext uri="{FF2B5EF4-FFF2-40B4-BE49-F238E27FC236}">
                <a16:creationId xmlns:a16="http://schemas.microsoft.com/office/drawing/2014/main" id="{6AFB5DDC-45DD-49F4-80C8-84D36C2915F4}"/>
              </a:ext>
            </a:extLst>
          </p:cNvPr>
          <p:cNvGrpSpPr/>
          <p:nvPr/>
        </p:nvGrpSpPr>
        <p:grpSpPr>
          <a:xfrm>
            <a:off x="2421074" y="5517614"/>
            <a:ext cx="4301852" cy="1071276"/>
            <a:chOff x="5877222" y="4830970"/>
            <a:chExt cx="4301852" cy="1071276"/>
          </a:xfrm>
        </p:grpSpPr>
        <p:sp>
          <p:nvSpPr>
            <p:cNvPr id="25" name="Rectangle: Rounded Corners 24">
              <a:extLst>
                <a:ext uri="{FF2B5EF4-FFF2-40B4-BE49-F238E27FC236}">
                  <a16:creationId xmlns:a16="http://schemas.microsoft.com/office/drawing/2014/main" id="{384475E0-A1EA-4D34-8D41-8B168C683D1A}"/>
                </a:ext>
              </a:extLst>
            </p:cNvPr>
            <p:cNvSpPr/>
            <p:nvPr/>
          </p:nvSpPr>
          <p:spPr>
            <a:xfrm>
              <a:off x="6113585" y="5248721"/>
              <a:ext cx="4065489" cy="6535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Validation: R</a:t>
              </a:r>
              <a:r>
                <a:rPr lang="en-US" sz="2800" b="1" baseline="30000" dirty="0">
                  <a:solidFill>
                    <a:schemeClr val="bg1"/>
                  </a:solidFill>
                </a:rPr>
                <a:t>2</a:t>
              </a:r>
              <a:r>
                <a:rPr lang="en-US" sz="2800" b="1" dirty="0">
                  <a:solidFill>
                    <a:schemeClr val="bg1"/>
                  </a:solidFill>
                </a:rPr>
                <a:t> = 91.7%</a:t>
              </a:r>
            </a:p>
          </p:txBody>
        </p:sp>
        <p:pic>
          <p:nvPicPr>
            <p:cNvPr id="26" name="Graphic 25" descr="Checkmark">
              <a:extLst>
                <a:ext uri="{FF2B5EF4-FFF2-40B4-BE49-F238E27FC236}">
                  <a16:creationId xmlns:a16="http://schemas.microsoft.com/office/drawing/2014/main" id="{EEDB80B6-03D2-4044-958C-04968518BC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7222" y="4830970"/>
              <a:ext cx="830997" cy="830997"/>
            </a:xfrm>
            <a:prstGeom prst="rect">
              <a:avLst/>
            </a:prstGeom>
          </p:spPr>
        </p:pic>
      </p:grpSp>
      <p:sp>
        <p:nvSpPr>
          <p:cNvPr id="19" name="Oval 18">
            <a:extLst>
              <a:ext uri="{FF2B5EF4-FFF2-40B4-BE49-F238E27FC236}">
                <a16:creationId xmlns:a16="http://schemas.microsoft.com/office/drawing/2014/main" id="{71236E8C-DE52-4D30-B31C-24442D708617}"/>
              </a:ext>
            </a:extLst>
          </p:cNvPr>
          <p:cNvSpPr/>
          <p:nvPr/>
        </p:nvSpPr>
        <p:spPr bwMode="auto">
          <a:xfrm>
            <a:off x="4339963" y="3116101"/>
            <a:ext cx="768376" cy="795686"/>
          </a:xfrm>
          <a:prstGeom prst="ellipse">
            <a:avLst/>
          </a:prstGeom>
          <a:ln w="38100">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200" b="1" dirty="0">
                <a:solidFill>
                  <a:schemeClr val="accent1"/>
                </a:solidFill>
                <a:latin typeface="+mj-lt"/>
              </a:rPr>
              <a:t>V</a:t>
            </a:r>
            <a:r>
              <a:rPr lang="en-US" sz="3200" b="1" baseline="-25000" dirty="0">
                <a:solidFill>
                  <a:schemeClr val="accent1"/>
                </a:solidFill>
                <a:latin typeface="+mj-lt"/>
              </a:rPr>
              <a:t>0</a:t>
            </a:r>
            <a:endParaRPr kumimoji="0" lang="en-US" sz="2800" b="1" i="0" u="none" strike="noStrike" cap="none" normalizeH="0" baseline="0" dirty="0">
              <a:ln>
                <a:noFill/>
              </a:ln>
              <a:solidFill>
                <a:schemeClr val="accent1"/>
              </a:solidFill>
              <a:effectLst/>
              <a:latin typeface="+mj-lt"/>
            </a:endParaRPr>
          </a:p>
        </p:txBody>
      </p:sp>
      <p:sp>
        <p:nvSpPr>
          <p:cNvPr id="24" name="TextBox 23">
            <a:extLst>
              <a:ext uri="{FF2B5EF4-FFF2-40B4-BE49-F238E27FC236}">
                <a16:creationId xmlns:a16="http://schemas.microsoft.com/office/drawing/2014/main" id="{D2BFC7F6-48F3-45CB-85E5-FC80526C48FD}"/>
              </a:ext>
            </a:extLst>
          </p:cNvPr>
          <p:cNvSpPr txBox="1"/>
          <p:nvPr/>
        </p:nvSpPr>
        <p:spPr>
          <a:xfrm flipH="1">
            <a:off x="3937839" y="3981671"/>
            <a:ext cx="1572624" cy="830997"/>
          </a:xfrm>
          <a:prstGeom prst="rect">
            <a:avLst/>
          </a:prstGeom>
          <a:noFill/>
        </p:spPr>
        <p:txBody>
          <a:bodyPr wrap="square" rtlCol="0">
            <a:spAutoFit/>
          </a:bodyPr>
          <a:lstStyle/>
          <a:p>
            <a:pPr algn="ctr"/>
            <a:r>
              <a:rPr lang="en-US" sz="2400" b="1" dirty="0">
                <a:solidFill>
                  <a:schemeClr val="accent1"/>
                </a:solidFill>
                <a:latin typeface="+mj-lt"/>
              </a:rPr>
              <a:t>Initial Voltage</a:t>
            </a:r>
          </a:p>
        </p:txBody>
      </p:sp>
      <p:grpSp>
        <p:nvGrpSpPr>
          <p:cNvPr id="14" name="Group 13">
            <a:extLst>
              <a:ext uri="{FF2B5EF4-FFF2-40B4-BE49-F238E27FC236}">
                <a16:creationId xmlns:a16="http://schemas.microsoft.com/office/drawing/2014/main" id="{935B51CB-9C7F-49AE-A241-F20FFF96B6D1}"/>
              </a:ext>
            </a:extLst>
          </p:cNvPr>
          <p:cNvGrpSpPr/>
          <p:nvPr/>
        </p:nvGrpSpPr>
        <p:grpSpPr>
          <a:xfrm>
            <a:off x="2001135" y="4929442"/>
            <a:ext cx="5446032" cy="653525"/>
            <a:chOff x="2001135" y="4929442"/>
            <a:chExt cx="5446032" cy="653525"/>
          </a:xfrm>
        </p:grpSpPr>
        <p:pic>
          <p:nvPicPr>
            <p:cNvPr id="45" name="Picture 44" descr="Screen Clipping">
              <a:extLst>
                <a:ext uri="{FF2B5EF4-FFF2-40B4-BE49-F238E27FC236}">
                  <a16:creationId xmlns:a16="http://schemas.microsoft.com/office/drawing/2014/main" id="{CB3D2747-3FC9-43FA-9097-BA7C4924CE6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01135" y="4929442"/>
              <a:ext cx="5446032" cy="653525"/>
            </a:xfrm>
            <a:prstGeom prst="rect">
              <a:avLst/>
            </a:prstGeom>
          </p:spPr>
        </p:pic>
        <p:sp>
          <p:nvSpPr>
            <p:cNvPr id="13" name="TextBox 12">
              <a:extLst>
                <a:ext uri="{FF2B5EF4-FFF2-40B4-BE49-F238E27FC236}">
                  <a16:creationId xmlns:a16="http://schemas.microsoft.com/office/drawing/2014/main" id="{7F488261-2D7F-4882-A9F2-95C4F9241579}"/>
                </a:ext>
              </a:extLst>
            </p:cNvPr>
            <p:cNvSpPr txBox="1"/>
            <p:nvPr/>
          </p:nvSpPr>
          <p:spPr>
            <a:xfrm>
              <a:off x="2003862" y="4992696"/>
              <a:ext cx="561591" cy="461665"/>
            </a:xfrm>
            <a:prstGeom prst="rect">
              <a:avLst/>
            </a:prstGeom>
            <a:solidFill>
              <a:schemeClr val="bg1"/>
            </a:solidFill>
          </p:spPr>
          <p:txBody>
            <a:bodyPr wrap="square" rtlCol="0">
              <a:spAutoFit/>
            </a:bodyPr>
            <a:lstStyle/>
            <a:p>
              <a:pPr algn="r"/>
              <a:r>
                <a:rPr lang="en-US" sz="2400" b="1" i="1" dirty="0">
                  <a:solidFill>
                    <a:schemeClr val="accent1"/>
                  </a:solidFill>
                </a:rPr>
                <a:t>V</a:t>
              </a:r>
              <a:r>
                <a:rPr lang="en-US" sz="2400" b="1" i="1" baseline="-25000" dirty="0">
                  <a:solidFill>
                    <a:schemeClr val="accent1"/>
                  </a:solidFill>
                </a:rPr>
                <a:t>0</a:t>
              </a:r>
              <a:endParaRPr lang="en-US" sz="2400" b="1" i="1" dirty="0">
                <a:solidFill>
                  <a:schemeClr val="accent1"/>
                </a:solidFill>
              </a:endParaRPr>
            </a:p>
          </p:txBody>
        </p:sp>
      </p:grpSp>
      <p:cxnSp>
        <p:nvCxnSpPr>
          <p:cNvPr id="33" name="Straight Connector 32">
            <a:extLst>
              <a:ext uri="{FF2B5EF4-FFF2-40B4-BE49-F238E27FC236}">
                <a16:creationId xmlns:a16="http://schemas.microsoft.com/office/drawing/2014/main" id="{F6EB06B5-0F07-4B3F-B712-859E9D0C054A}"/>
              </a:ext>
            </a:extLst>
          </p:cNvPr>
          <p:cNvCxnSpPr>
            <a:cxnSpLocks/>
            <a:stCxn id="34" idx="5"/>
            <a:endCxn id="19" idx="1"/>
          </p:cNvCxnSpPr>
          <p:nvPr/>
        </p:nvCxnSpPr>
        <p:spPr bwMode="auto">
          <a:xfrm>
            <a:off x="3916960" y="2303610"/>
            <a:ext cx="535529" cy="929017"/>
          </a:xfrm>
          <a:prstGeom prst="line">
            <a:avLst/>
          </a:prstGeom>
          <a:solidFill>
            <a:schemeClr val="accent1"/>
          </a:solidFill>
          <a:ln w="38100" cap="flat" cmpd="sng" algn="ctr">
            <a:solidFill>
              <a:schemeClr val="accent1"/>
            </a:solidFill>
            <a:prstDash val="solid"/>
            <a:round/>
            <a:headEnd type="none" w="med" len="med"/>
            <a:tailEnd type="arrow" w="med" len="med"/>
          </a:ln>
          <a:effectLst/>
        </p:spPr>
      </p:cxnSp>
      <p:cxnSp>
        <p:nvCxnSpPr>
          <p:cNvPr id="36" name="Straight Connector 35">
            <a:extLst>
              <a:ext uri="{FF2B5EF4-FFF2-40B4-BE49-F238E27FC236}">
                <a16:creationId xmlns:a16="http://schemas.microsoft.com/office/drawing/2014/main" id="{C4D8C752-1B04-4CFB-82ED-3E0A66178060}"/>
              </a:ext>
            </a:extLst>
          </p:cNvPr>
          <p:cNvCxnSpPr>
            <a:cxnSpLocks/>
            <a:stCxn id="35" idx="4"/>
          </p:cNvCxnSpPr>
          <p:nvPr/>
        </p:nvCxnSpPr>
        <p:spPr bwMode="auto">
          <a:xfrm>
            <a:off x="4727609" y="2420136"/>
            <a:ext cx="0" cy="812491"/>
          </a:xfrm>
          <a:prstGeom prst="line">
            <a:avLst/>
          </a:prstGeom>
          <a:solidFill>
            <a:schemeClr val="accent1"/>
          </a:solidFill>
          <a:ln w="38100" cap="flat" cmpd="sng" algn="ctr">
            <a:solidFill>
              <a:schemeClr val="accent1"/>
            </a:solidFill>
            <a:prstDash val="solid"/>
            <a:round/>
            <a:headEnd type="none" w="med" len="med"/>
            <a:tailEnd type="arrow" w="med" len="med"/>
          </a:ln>
          <a:effectLst/>
        </p:spPr>
      </p:cxnSp>
    </p:spTree>
    <p:extLst>
      <p:ext uri="{BB962C8B-B14F-4D97-AF65-F5344CB8AC3E}">
        <p14:creationId xmlns:p14="http://schemas.microsoft.com/office/powerpoint/2010/main" val="253623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7C53-197C-496D-B89E-EB4A8273E225}"/>
              </a:ext>
            </a:extLst>
          </p:cNvPr>
          <p:cNvSpPr>
            <a:spLocks noGrp="1"/>
          </p:cNvSpPr>
          <p:nvPr>
            <p:ph type="title"/>
          </p:nvPr>
        </p:nvSpPr>
        <p:spPr>
          <a:xfrm>
            <a:off x="0" y="0"/>
            <a:ext cx="9144000" cy="1085850"/>
          </a:xfrm>
        </p:spPr>
        <p:txBody>
          <a:bodyPr/>
          <a:lstStyle/>
          <a:p>
            <a:r>
              <a:rPr lang="en-US" dirty="0"/>
              <a:t>2. Self-Recovery and Retention Component</a:t>
            </a:r>
          </a:p>
        </p:txBody>
      </p:sp>
      <p:sp>
        <p:nvSpPr>
          <p:cNvPr id="5" name="Slide Number Placeholder 4">
            <a:extLst>
              <a:ext uri="{FF2B5EF4-FFF2-40B4-BE49-F238E27FC236}">
                <a16:creationId xmlns:a16="http://schemas.microsoft.com/office/drawing/2014/main" id="{6CAD5BFB-9348-4802-8350-875BEB7701FA}"/>
              </a:ext>
            </a:extLst>
          </p:cNvPr>
          <p:cNvSpPr>
            <a:spLocks noGrp="1"/>
          </p:cNvSpPr>
          <p:nvPr>
            <p:ph type="sldNum" sz="quarter" idx="12"/>
          </p:nvPr>
        </p:nvSpPr>
        <p:spPr/>
        <p:txBody>
          <a:bodyPr/>
          <a:lstStyle/>
          <a:p>
            <a:fld id="{D1A49D29-CB85-4411-9FDD-91CD7B7D33F2}" type="slidenum">
              <a:rPr lang="en-US" smtClean="0"/>
              <a:t>25</a:t>
            </a:fld>
            <a:endParaRPr lang="en-US" dirty="0"/>
          </a:p>
        </p:txBody>
      </p:sp>
      <p:sp>
        <p:nvSpPr>
          <p:cNvPr id="13" name="Oval 12">
            <a:extLst>
              <a:ext uri="{FF2B5EF4-FFF2-40B4-BE49-F238E27FC236}">
                <a16:creationId xmlns:a16="http://schemas.microsoft.com/office/drawing/2014/main" id="{50BF19C5-8977-48DC-ABDE-1096D8E0891A}"/>
              </a:ext>
            </a:extLst>
          </p:cNvPr>
          <p:cNvSpPr/>
          <p:nvPr/>
        </p:nvSpPr>
        <p:spPr bwMode="auto">
          <a:xfrm>
            <a:off x="2724198" y="2000520"/>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5"/>
                </a:solidFill>
                <a:latin typeface="+mj-lt"/>
              </a:rPr>
              <a:t>t</a:t>
            </a:r>
            <a:r>
              <a:rPr lang="en-US" sz="2400" b="1" baseline="-25000" dirty="0">
                <a:solidFill>
                  <a:schemeClr val="accent5"/>
                </a:solidFill>
                <a:latin typeface="+mj-lt"/>
              </a:rPr>
              <a:t>r</a:t>
            </a:r>
            <a:endParaRPr kumimoji="0" lang="en-US" sz="2400" b="1" i="0" u="none" strike="noStrike" cap="none" normalizeH="0" baseline="0" dirty="0">
              <a:ln>
                <a:noFill/>
              </a:ln>
              <a:solidFill>
                <a:schemeClr val="accent5"/>
              </a:solidFill>
              <a:effectLst/>
              <a:latin typeface="+mj-lt"/>
            </a:endParaRPr>
          </a:p>
        </p:txBody>
      </p:sp>
      <p:sp>
        <p:nvSpPr>
          <p:cNvPr id="34" name="Oval 33">
            <a:extLst>
              <a:ext uri="{FF2B5EF4-FFF2-40B4-BE49-F238E27FC236}">
                <a16:creationId xmlns:a16="http://schemas.microsoft.com/office/drawing/2014/main" id="{59CC2C54-F948-499D-B201-1129DB66B73B}"/>
              </a:ext>
            </a:extLst>
          </p:cNvPr>
          <p:cNvSpPr/>
          <p:nvPr/>
        </p:nvSpPr>
        <p:spPr bwMode="auto">
          <a:xfrm>
            <a:off x="5655256" y="2000520"/>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5"/>
                </a:solidFill>
                <a:latin typeface="+mj-lt"/>
              </a:rPr>
              <a:t>T</a:t>
            </a:r>
            <a:r>
              <a:rPr lang="en-US" sz="2400" b="1" baseline="-25000" dirty="0">
                <a:solidFill>
                  <a:schemeClr val="accent5"/>
                </a:solidFill>
                <a:latin typeface="+mj-lt"/>
              </a:rPr>
              <a:t>d</a:t>
            </a:r>
            <a:endParaRPr kumimoji="0" lang="en-US" sz="2400" b="1" i="0" u="none" strike="noStrike" cap="none" normalizeH="0" baseline="0" dirty="0">
              <a:ln>
                <a:noFill/>
              </a:ln>
              <a:solidFill>
                <a:schemeClr val="accent5"/>
              </a:solidFill>
              <a:effectLst/>
              <a:latin typeface="+mj-lt"/>
            </a:endParaRPr>
          </a:p>
        </p:txBody>
      </p:sp>
      <p:cxnSp>
        <p:nvCxnSpPr>
          <p:cNvPr id="45" name="Straight Connector 44">
            <a:extLst>
              <a:ext uri="{FF2B5EF4-FFF2-40B4-BE49-F238E27FC236}">
                <a16:creationId xmlns:a16="http://schemas.microsoft.com/office/drawing/2014/main" id="{78D97579-5DBC-4B29-B91F-CCB4FF40701F}"/>
              </a:ext>
            </a:extLst>
          </p:cNvPr>
          <p:cNvCxnSpPr>
            <a:cxnSpLocks/>
            <a:stCxn id="34" idx="3"/>
            <a:endCxn id="28" idx="7"/>
          </p:cNvCxnSpPr>
          <p:nvPr/>
        </p:nvCxnSpPr>
        <p:spPr bwMode="auto">
          <a:xfrm flipH="1">
            <a:off x="4849461" y="2679680"/>
            <a:ext cx="918321" cy="929017"/>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sp>
        <p:nvSpPr>
          <p:cNvPr id="57" name="TextBox 56">
            <a:extLst>
              <a:ext uri="{FF2B5EF4-FFF2-40B4-BE49-F238E27FC236}">
                <a16:creationId xmlns:a16="http://schemas.microsoft.com/office/drawing/2014/main" id="{486F2AB9-EBF7-4424-B3D3-4BC43CF3A13E}"/>
              </a:ext>
            </a:extLst>
          </p:cNvPr>
          <p:cNvSpPr txBox="1"/>
          <p:nvPr/>
        </p:nvSpPr>
        <p:spPr>
          <a:xfrm flipH="1">
            <a:off x="5496781" y="1065175"/>
            <a:ext cx="1085326" cy="830997"/>
          </a:xfrm>
          <a:prstGeom prst="rect">
            <a:avLst/>
          </a:prstGeom>
          <a:noFill/>
        </p:spPr>
        <p:txBody>
          <a:bodyPr wrap="square" rtlCol="0">
            <a:spAutoFit/>
          </a:bodyPr>
          <a:lstStyle/>
          <a:p>
            <a:pPr algn="ctr"/>
            <a:r>
              <a:rPr lang="en-US" sz="2400" b="1" dirty="0">
                <a:solidFill>
                  <a:schemeClr val="accent5"/>
                </a:solidFill>
                <a:latin typeface="+mj-lt"/>
              </a:rPr>
              <a:t>Dwell Time</a:t>
            </a:r>
          </a:p>
        </p:txBody>
      </p:sp>
      <p:sp>
        <p:nvSpPr>
          <p:cNvPr id="28" name="Oval 27">
            <a:extLst>
              <a:ext uri="{FF2B5EF4-FFF2-40B4-BE49-F238E27FC236}">
                <a16:creationId xmlns:a16="http://schemas.microsoft.com/office/drawing/2014/main" id="{2039DC86-8162-4327-AFFB-828DE3F03D86}"/>
              </a:ext>
            </a:extLst>
          </p:cNvPr>
          <p:cNvSpPr/>
          <p:nvPr/>
        </p:nvSpPr>
        <p:spPr bwMode="auto">
          <a:xfrm>
            <a:off x="4193611" y="3492171"/>
            <a:ext cx="768376" cy="795686"/>
          </a:xfrm>
          <a:prstGeom prst="ellipse">
            <a:avLst/>
          </a:prstGeom>
          <a:ln w="38100">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l-GR" sz="3200" b="1" dirty="0">
                <a:solidFill>
                  <a:schemeClr val="accent2"/>
                </a:solidFill>
              </a:rPr>
              <a:t>Δ</a:t>
            </a:r>
            <a:r>
              <a:rPr lang="en-US" sz="3200" b="1" dirty="0">
                <a:solidFill>
                  <a:schemeClr val="accent2"/>
                </a:solidFill>
              </a:rPr>
              <a:t>V</a:t>
            </a:r>
            <a:endParaRPr kumimoji="0" lang="en-US" sz="3200" b="1" i="0" u="none" strike="noStrike" cap="none" normalizeH="0" baseline="0" dirty="0">
              <a:ln>
                <a:noFill/>
              </a:ln>
              <a:solidFill>
                <a:schemeClr val="accent2"/>
              </a:solidFill>
              <a:effectLst/>
              <a:latin typeface="+mj-lt"/>
            </a:endParaRPr>
          </a:p>
        </p:txBody>
      </p:sp>
      <p:cxnSp>
        <p:nvCxnSpPr>
          <p:cNvPr id="37" name="Straight Connector 36">
            <a:extLst>
              <a:ext uri="{FF2B5EF4-FFF2-40B4-BE49-F238E27FC236}">
                <a16:creationId xmlns:a16="http://schemas.microsoft.com/office/drawing/2014/main" id="{8F314CCF-CF95-4725-A2B0-A29F960856FC}"/>
              </a:ext>
            </a:extLst>
          </p:cNvPr>
          <p:cNvCxnSpPr>
            <a:cxnSpLocks/>
            <a:stCxn id="13" idx="5"/>
            <a:endCxn id="28" idx="1"/>
          </p:cNvCxnSpPr>
          <p:nvPr/>
        </p:nvCxnSpPr>
        <p:spPr bwMode="auto">
          <a:xfrm>
            <a:off x="3380048" y="2679680"/>
            <a:ext cx="926089" cy="929017"/>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sp>
        <p:nvSpPr>
          <p:cNvPr id="80" name="TextBox 79">
            <a:extLst>
              <a:ext uri="{FF2B5EF4-FFF2-40B4-BE49-F238E27FC236}">
                <a16:creationId xmlns:a16="http://schemas.microsoft.com/office/drawing/2014/main" id="{65B76641-FF4F-4447-8928-0AE423DCB7E7}"/>
              </a:ext>
            </a:extLst>
          </p:cNvPr>
          <p:cNvSpPr txBox="1"/>
          <p:nvPr/>
        </p:nvSpPr>
        <p:spPr>
          <a:xfrm flipH="1">
            <a:off x="3395272" y="4270061"/>
            <a:ext cx="2353456" cy="461665"/>
          </a:xfrm>
          <a:prstGeom prst="rect">
            <a:avLst/>
          </a:prstGeom>
          <a:noFill/>
        </p:spPr>
        <p:txBody>
          <a:bodyPr wrap="square" rtlCol="0">
            <a:spAutoFit/>
          </a:bodyPr>
          <a:lstStyle/>
          <a:p>
            <a:pPr algn="ctr"/>
            <a:r>
              <a:rPr lang="en-US" sz="2400" b="1" dirty="0">
                <a:solidFill>
                  <a:schemeClr val="accent2"/>
                </a:solidFill>
                <a:latin typeface="+mj-lt"/>
              </a:rPr>
              <a:t>Retention Shift</a:t>
            </a:r>
          </a:p>
        </p:txBody>
      </p:sp>
      <p:sp>
        <p:nvSpPr>
          <p:cNvPr id="24" name="TextBox 23">
            <a:extLst>
              <a:ext uri="{FF2B5EF4-FFF2-40B4-BE49-F238E27FC236}">
                <a16:creationId xmlns:a16="http://schemas.microsoft.com/office/drawing/2014/main" id="{A588D898-923D-4C11-ABE4-FCE8DDD41264}"/>
              </a:ext>
            </a:extLst>
          </p:cNvPr>
          <p:cNvSpPr txBox="1"/>
          <p:nvPr/>
        </p:nvSpPr>
        <p:spPr>
          <a:xfrm flipH="1">
            <a:off x="2177210" y="1071125"/>
            <a:ext cx="1862350" cy="830997"/>
          </a:xfrm>
          <a:prstGeom prst="rect">
            <a:avLst/>
          </a:prstGeom>
          <a:noFill/>
        </p:spPr>
        <p:txBody>
          <a:bodyPr wrap="square" rtlCol="0">
            <a:spAutoFit/>
          </a:bodyPr>
          <a:lstStyle/>
          <a:p>
            <a:pPr algn="ctr"/>
            <a:r>
              <a:rPr lang="en-US" sz="2400" b="1" dirty="0">
                <a:solidFill>
                  <a:schemeClr val="accent5"/>
                </a:solidFill>
                <a:latin typeface="+mj-lt"/>
              </a:rPr>
              <a:t>Retention Time</a:t>
            </a:r>
          </a:p>
        </p:txBody>
      </p:sp>
      <p:sp>
        <p:nvSpPr>
          <p:cNvPr id="22" name="Oval 21">
            <a:extLst>
              <a:ext uri="{FF2B5EF4-FFF2-40B4-BE49-F238E27FC236}">
                <a16:creationId xmlns:a16="http://schemas.microsoft.com/office/drawing/2014/main" id="{840BA3D6-94D0-4A3F-9DD2-DE46AC8A3E75}"/>
              </a:ext>
            </a:extLst>
          </p:cNvPr>
          <p:cNvSpPr/>
          <p:nvPr/>
        </p:nvSpPr>
        <p:spPr bwMode="auto">
          <a:xfrm>
            <a:off x="4189727" y="1996846"/>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accent5"/>
                </a:solidFill>
                <a:effectLst/>
                <a:latin typeface="+mj-lt"/>
              </a:rPr>
              <a:t>PEC</a:t>
            </a:r>
          </a:p>
        </p:txBody>
      </p:sp>
      <p:cxnSp>
        <p:nvCxnSpPr>
          <p:cNvPr id="23" name="Straight Connector 22">
            <a:extLst>
              <a:ext uri="{FF2B5EF4-FFF2-40B4-BE49-F238E27FC236}">
                <a16:creationId xmlns:a16="http://schemas.microsoft.com/office/drawing/2014/main" id="{62AE48EB-192D-48A5-8761-7813F439B7D3}"/>
              </a:ext>
            </a:extLst>
          </p:cNvPr>
          <p:cNvCxnSpPr>
            <a:cxnSpLocks/>
            <a:stCxn id="22" idx="4"/>
          </p:cNvCxnSpPr>
          <p:nvPr/>
        </p:nvCxnSpPr>
        <p:spPr bwMode="auto">
          <a:xfrm>
            <a:off x="4573915" y="2792532"/>
            <a:ext cx="0" cy="816165"/>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sp>
        <p:nvSpPr>
          <p:cNvPr id="26" name="TextBox 25">
            <a:extLst>
              <a:ext uri="{FF2B5EF4-FFF2-40B4-BE49-F238E27FC236}">
                <a16:creationId xmlns:a16="http://schemas.microsoft.com/office/drawing/2014/main" id="{FC9B6F0F-B6AC-469D-B49B-EE016F02F64B}"/>
              </a:ext>
            </a:extLst>
          </p:cNvPr>
          <p:cNvSpPr txBox="1"/>
          <p:nvPr/>
        </p:nvSpPr>
        <p:spPr>
          <a:xfrm flipH="1">
            <a:off x="3793067" y="1071125"/>
            <a:ext cx="1557866" cy="830997"/>
          </a:xfrm>
          <a:prstGeom prst="rect">
            <a:avLst/>
          </a:prstGeom>
          <a:noFill/>
        </p:spPr>
        <p:txBody>
          <a:bodyPr wrap="square" rtlCol="0">
            <a:spAutoFit/>
          </a:bodyPr>
          <a:lstStyle/>
          <a:p>
            <a:pPr algn="ctr"/>
            <a:r>
              <a:rPr lang="en-US" sz="2400" b="1" dirty="0">
                <a:solidFill>
                  <a:schemeClr val="accent5"/>
                </a:solidFill>
                <a:latin typeface="+mj-lt"/>
              </a:rPr>
              <a:t>P/E</a:t>
            </a:r>
            <a:br>
              <a:rPr lang="en-US" sz="2400" b="1" dirty="0">
                <a:solidFill>
                  <a:schemeClr val="accent5"/>
                </a:solidFill>
                <a:latin typeface="+mj-lt"/>
              </a:rPr>
            </a:br>
            <a:r>
              <a:rPr lang="en-US" sz="2400" b="1" dirty="0">
                <a:solidFill>
                  <a:schemeClr val="accent5"/>
                </a:solidFill>
                <a:latin typeface="+mj-lt"/>
              </a:rPr>
              <a:t>Cycle</a:t>
            </a:r>
          </a:p>
        </p:txBody>
      </p:sp>
      <p:grpSp>
        <p:nvGrpSpPr>
          <p:cNvPr id="17" name="Group 16">
            <a:extLst>
              <a:ext uri="{FF2B5EF4-FFF2-40B4-BE49-F238E27FC236}">
                <a16:creationId xmlns:a16="http://schemas.microsoft.com/office/drawing/2014/main" id="{0BF488C9-5BCA-44B9-B56D-96ED965EF5AE}"/>
              </a:ext>
            </a:extLst>
          </p:cNvPr>
          <p:cNvGrpSpPr/>
          <p:nvPr/>
        </p:nvGrpSpPr>
        <p:grpSpPr>
          <a:xfrm>
            <a:off x="587748" y="5483393"/>
            <a:ext cx="7754445" cy="1266319"/>
            <a:chOff x="3417214" y="5093978"/>
            <a:chExt cx="7754445" cy="1266319"/>
          </a:xfrm>
        </p:grpSpPr>
        <p:sp>
          <p:nvSpPr>
            <p:cNvPr id="18" name="Rectangle: Rounded Corners 17">
              <a:extLst>
                <a:ext uri="{FF2B5EF4-FFF2-40B4-BE49-F238E27FC236}">
                  <a16:creationId xmlns:a16="http://schemas.microsoft.com/office/drawing/2014/main" id="{8DD7D6A7-24B0-4CD6-9166-F2AAC4B3EA98}"/>
                </a:ext>
              </a:extLst>
            </p:cNvPr>
            <p:cNvSpPr/>
            <p:nvPr/>
          </p:nvSpPr>
          <p:spPr>
            <a:xfrm>
              <a:off x="3672521" y="5421835"/>
              <a:ext cx="7499138" cy="9384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Validation: 3x more accurate</a:t>
              </a:r>
              <a:br>
                <a:rPr lang="en-US" sz="2800" b="1" dirty="0">
                  <a:solidFill>
                    <a:schemeClr val="bg1"/>
                  </a:solidFill>
                </a:rPr>
              </a:br>
              <a:r>
                <a:rPr lang="en-US" sz="2800" b="1" dirty="0">
                  <a:solidFill>
                    <a:schemeClr val="bg1"/>
                  </a:solidFill>
                </a:rPr>
                <a:t>than state-of-the-art model</a:t>
              </a:r>
            </a:p>
          </p:txBody>
        </p:sp>
        <p:pic>
          <p:nvPicPr>
            <p:cNvPr id="19" name="Graphic 18" descr="Checkmark">
              <a:extLst>
                <a:ext uri="{FF2B5EF4-FFF2-40B4-BE49-F238E27FC236}">
                  <a16:creationId xmlns:a16="http://schemas.microsoft.com/office/drawing/2014/main" id="{1AB643D6-AF50-4EFD-8115-822B4413C047}"/>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7214" y="5093978"/>
              <a:ext cx="830997" cy="830997"/>
            </a:xfrm>
            <a:prstGeom prst="rect">
              <a:avLst/>
            </a:prstGeom>
          </p:spPr>
        </p:pic>
      </p:grpSp>
      <p:grpSp>
        <p:nvGrpSpPr>
          <p:cNvPr id="3" name="Group 2">
            <a:extLst>
              <a:ext uri="{FF2B5EF4-FFF2-40B4-BE49-F238E27FC236}">
                <a16:creationId xmlns:a16="http://schemas.microsoft.com/office/drawing/2014/main" id="{7713FD09-CC43-4AF0-80D5-E66310A5B8C3}"/>
              </a:ext>
            </a:extLst>
          </p:cNvPr>
          <p:cNvGrpSpPr/>
          <p:nvPr/>
        </p:nvGrpSpPr>
        <p:grpSpPr>
          <a:xfrm>
            <a:off x="1011038" y="4781352"/>
            <a:ext cx="7121924" cy="1106966"/>
            <a:chOff x="1011038" y="4865576"/>
            <a:chExt cx="7121924" cy="1106966"/>
          </a:xfrm>
        </p:grpSpPr>
        <p:pic>
          <p:nvPicPr>
            <p:cNvPr id="9" name="Picture 8" descr="Screen Clipping">
              <a:extLst>
                <a:ext uri="{FF2B5EF4-FFF2-40B4-BE49-F238E27FC236}">
                  <a16:creationId xmlns:a16="http://schemas.microsoft.com/office/drawing/2014/main" id="{8CC9D61E-C489-4B7A-9FA0-07CDDDB1141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1038" y="4865576"/>
              <a:ext cx="7121924" cy="1106966"/>
            </a:xfrm>
            <a:prstGeom prst="rect">
              <a:avLst/>
            </a:prstGeom>
          </p:spPr>
        </p:pic>
        <p:sp>
          <p:nvSpPr>
            <p:cNvPr id="20" name="TextBox 19">
              <a:extLst>
                <a:ext uri="{FF2B5EF4-FFF2-40B4-BE49-F238E27FC236}">
                  <a16:creationId xmlns:a16="http://schemas.microsoft.com/office/drawing/2014/main" id="{7DEA4264-E3CA-405F-AA6F-DD92CCEE1348}"/>
                </a:ext>
              </a:extLst>
            </p:cNvPr>
            <p:cNvSpPr txBox="1"/>
            <p:nvPr/>
          </p:nvSpPr>
          <p:spPr>
            <a:xfrm>
              <a:off x="1174045" y="5160012"/>
              <a:ext cx="561591" cy="461665"/>
            </a:xfrm>
            <a:prstGeom prst="rect">
              <a:avLst/>
            </a:prstGeom>
            <a:solidFill>
              <a:schemeClr val="bg1"/>
            </a:solidFill>
          </p:spPr>
          <p:txBody>
            <a:bodyPr wrap="square" rtlCol="0">
              <a:spAutoFit/>
            </a:bodyPr>
            <a:lstStyle/>
            <a:p>
              <a:pPr algn="r"/>
              <a:r>
                <a:rPr lang="el-GR" sz="2400" b="1" i="1" dirty="0">
                  <a:solidFill>
                    <a:schemeClr val="accent2"/>
                  </a:solidFill>
                </a:rPr>
                <a:t>Δ</a:t>
              </a:r>
              <a:r>
                <a:rPr lang="en-US" sz="2400" b="1" i="1" dirty="0">
                  <a:solidFill>
                    <a:schemeClr val="accent2"/>
                  </a:solidFill>
                </a:rPr>
                <a:t>V</a:t>
              </a:r>
            </a:p>
          </p:txBody>
        </p:sp>
      </p:grpSp>
    </p:spTree>
    <p:extLst>
      <p:ext uri="{BB962C8B-B14F-4D97-AF65-F5344CB8AC3E}">
        <p14:creationId xmlns:p14="http://schemas.microsoft.com/office/powerpoint/2010/main" val="158418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7C53-197C-496D-B89E-EB4A8273E225}"/>
              </a:ext>
            </a:extLst>
          </p:cNvPr>
          <p:cNvSpPr>
            <a:spLocks noGrp="1"/>
          </p:cNvSpPr>
          <p:nvPr>
            <p:ph type="title"/>
          </p:nvPr>
        </p:nvSpPr>
        <p:spPr/>
        <p:txBody>
          <a:bodyPr/>
          <a:lstStyle/>
          <a:p>
            <a:r>
              <a:rPr lang="en-US" dirty="0"/>
              <a:t>3. Temperature Scaling Component</a:t>
            </a:r>
          </a:p>
        </p:txBody>
      </p:sp>
      <p:sp>
        <p:nvSpPr>
          <p:cNvPr id="5" name="Slide Number Placeholder 4">
            <a:extLst>
              <a:ext uri="{FF2B5EF4-FFF2-40B4-BE49-F238E27FC236}">
                <a16:creationId xmlns:a16="http://schemas.microsoft.com/office/drawing/2014/main" id="{6CAD5BFB-9348-4802-8350-875BEB7701FA}"/>
              </a:ext>
            </a:extLst>
          </p:cNvPr>
          <p:cNvSpPr>
            <a:spLocks noGrp="1"/>
          </p:cNvSpPr>
          <p:nvPr>
            <p:ph type="sldNum" sz="quarter" idx="12"/>
          </p:nvPr>
        </p:nvSpPr>
        <p:spPr/>
        <p:txBody>
          <a:bodyPr/>
          <a:lstStyle/>
          <a:p>
            <a:fld id="{D1A49D29-CB85-4411-9FDD-91CD7B7D33F2}" type="slidenum">
              <a:rPr lang="en-US" smtClean="0"/>
              <a:t>26</a:t>
            </a:fld>
            <a:endParaRPr lang="en-US" dirty="0"/>
          </a:p>
        </p:txBody>
      </p:sp>
      <p:sp>
        <p:nvSpPr>
          <p:cNvPr id="35" name="Oval 34">
            <a:extLst>
              <a:ext uri="{FF2B5EF4-FFF2-40B4-BE49-F238E27FC236}">
                <a16:creationId xmlns:a16="http://schemas.microsoft.com/office/drawing/2014/main" id="{972AE1E9-9356-4E07-8EAA-3BFEA740D7B6}"/>
              </a:ext>
            </a:extLst>
          </p:cNvPr>
          <p:cNvSpPr/>
          <p:nvPr/>
        </p:nvSpPr>
        <p:spPr bwMode="auto">
          <a:xfrm>
            <a:off x="5247976" y="2020498"/>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a:t>
            </a:r>
            <a:endParaRPr kumimoji="0" lang="en-US" sz="2400" b="1" i="0" u="none" strike="noStrike" cap="none" normalizeH="0" baseline="0" dirty="0">
              <a:ln>
                <a:noFill/>
              </a:ln>
              <a:solidFill>
                <a:schemeClr val="accent4">
                  <a:lumMod val="75000"/>
                </a:schemeClr>
              </a:solidFill>
              <a:effectLst/>
              <a:latin typeface="+mj-lt"/>
            </a:endParaRPr>
          </a:p>
        </p:txBody>
      </p:sp>
      <p:sp>
        <p:nvSpPr>
          <p:cNvPr id="44" name="Oval 43">
            <a:extLst>
              <a:ext uri="{FF2B5EF4-FFF2-40B4-BE49-F238E27FC236}">
                <a16:creationId xmlns:a16="http://schemas.microsoft.com/office/drawing/2014/main" id="{5D156367-B4DA-473A-8EF8-606326348E86}"/>
              </a:ext>
            </a:extLst>
          </p:cNvPr>
          <p:cNvSpPr/>
          <p:nvPr/>
        </p:nvSpPr>
        <p:spPr bwMode="auto">
          <a:xfrm>
            <a:off x="7171638" y="2020498"/>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51" name="Straight Connector 50">
            <a:extLst>
              <a:ext uri="{FF2B5EF4-FFF2-40B4-BE49-F238E27FC236}">
                <a16:creationId xmlns:a16="http://schemas.microsoft.com/office/drawing/2014/main" id="{CF10D493-7D31-4068-BDEF-175065471573}"/>
              </a:ext>
            </a:extLst>
          </p:cNvPr>
          <p:cNvCxnSpPr>
            <a:cxnSpLocks/>
            <a:stCxn id="44" idx="3"/>
            <a:endCxn id="25" idx="7"/>
          </p:cNvCxnSpPr>
          <p:nvPr/>
        </p:nvCxnSpPr>
        <p:spPr bwMode="auto">
          <a:xfrm flipH="1">
            <a:off x="6865656" y="2699658"/>
            <a:ext cx="418508" cy="616500"/>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cxnSp>
        <p:nvCxnSpPr>
          <p:cNvPr id="54" name="Straight Connector 53">
            <a:extLst>
              <a:ext uri="{FF2B5EF4-FFF2-40B4-BE49-F238E27FC236}">
                <a16:creationId xmlns:a16="http://schemas.microsoft.com/office/drawing/2014/main" id="{D72F657E-D519-45EC-A8B7-17842173143D}"/>
              </a:ext>
            </a:extLst>
          </p:cNvPr>
          <p:cNvCxnSpPr>
            <a:cxnSpLocks/>
            <a:stCxn id="35" idx="5"/>
            <a:endCxn id="25" idx="1"/>
          </p:cNvCxnSpPr>
          <p:nvPr/>
        </p:nvCxnSpPr>
        <p:spPr bwMode="auto">
          <a:xfrm>
            <a:off x="5903826" y="2699658"/>
            <a:ext cx="418506" cy="616500"/>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58" name="TextBox 57">
            <a:extLst>
              <a:ext uri="{FF2B5EF4-FFF2-40B4-BE49-F238E27FC236}">
                <a16:creationId xmlns:a16="http://schemas.microsoft.com/office/drawing/2014/main" id="{559BE0B6-A4DF-46DE-A0AF-775D891DB97B}"/>
              </a:ext>
            </a:extLst>
          </p:cNvPr>
          <p:cNvSpPr txBox="1"/>
          <p:nvPr/>
        </p:nvSpPr>
        <p:spPr>
          <a:xfrm flipH="1">
            <a:off x="6725940" y="1089952"/>
            <a:ext cx="1659771" cy="830997"/>
          </a:xfrm>
          <a:prstGeom prst="rect">
            <a:avLst/>
          </a:prstGeom>
          <a:noFill/>
        </p:spPr>
        <p:txBody>
          <a:bodyPr wrap="square" rtlCol="0">
            <a:spAutoFit/>
          </a:bodyPr>
          <a:lstStyle/>
          <a:p>
            <a:pPr algn="ctr"/>
            <a:r>
              <a:rPr lang="en-US" sz="2400" b="1" dirty="0">
                <a:solidFill>
                  <a:schemeClr val="accent4">
                    <a:lumMod val="75000"/>
                  </a:schemeClr>
                </a:solidFill>
                <a:latin typeface="+mj-lt"/>
              </a:rPr>
              <a:t>Dwell Temp.</a:t>
            </a:r>
          </a:p>
        </p:txBody>
      </p:sp>
      <p:sp>
        <p:nvSpPr>
          <p:cNvPr id="59" name="TextBox 58">
            <a:extLst>
              <a:ext uri="{FF2B5EF4-FFF2-40B4-BE49-F238E27FC236}">
                <a16:creationId xmlns:a16="http://schemas.microsoft.com/office/drawing/2014/main" id="{45790DC1-B2A0-4084-8B1B-EE712A79999C}"/>
              </a:ext>
            </a:extLst>
          </p:cNvPr>
          <p:cNvSpPr txBox="1"/>
          <p:nvPr/>
        </p:nvSpPr>
        <p:spPr>
          <a:xfrm flipH="1">
            <a:off x="4873563" y="837287"/>
            <a:ext cx="1517203" cy="1200329"/>
          </a:xfrm>
          <a:prstGeom prst="rect">
            <a:avLst/>
          </a:prstGeom>
          <a:noFill/>
        </p:spPr>
        <p:txBody>
          <a:bodyPr wrap="square" rtlCol="0">
            <a:spAutoFit/>
          </a:bodyPr>
          <a:lstStyle/>
          <a:p>
            <a:pPr algn="ctr"/>
            <a:r>
              <a:rPr lang="en-US" sz="2400" b="1" dirty="0">
                <a:solidFill>
                  <a:schemeClr val="accent4">
                    <a:lumMod val="75000"/>
                  </a:schemeClr>
                </a:solidFill>
                <a:latin typeface="+mj-lt"/>
              </a:rPr>
              <a:t>Actual Dwell Time</a:t>
            </a:r>
          </a:p>
        </p:txBody>
      </p:sp>
      <p:sp>
        <p:nvSpPr>
          <p:cNvPr id="25" name="Oval 24">
            <a:extLst>
              <a:ext uri="{FF2B5EF4-FFF2-40B4-BE49-F238E27FC236}">
                <a16:creationId xmlns:a16="http://schemas.microsoft.com/office/drawing/2014/main" id="{D431DC11-ED7C-47FE-8828-6009B4AA04CA}"/>
              </a:ext>
            </a:extLst>
          </p:cNvPr>
          <p:cNvSpPr/>
          <p:nvPr/>
        </p:nvSpPr>
        <p:spPr bwMode="auto">
          <a:xfrm>
            <a:off x="6209806" y="3199632"/>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d,eff</a:t>
            </a:r>
            <a:endParaRPr kumimoji="0" lang="en-US" sz="2400" b="1" i="0" u="none" strike="noStrike" cap="none" normalizeH="0" baseline="0" dirty="0">
              <a:ln>
                <a:noFill/>
              </a:ln>
              <a:solidFill>
                <a:schemeClr val="accent4">
                  <a:lumMod val="75000"/>
                </a:schemeClr>
              </a:solidFill>
              <a:effectLst/>
              <a:latin typeface="+mj-lt"/>
            </a:endParaRPr>
          </a:p>
        </p:txBody>
      </p:sp>
      <p:sp>
        <p:nvSpPr>
          <p:cNvPr id="79" name="TextBox 78">
            <a:extLst>
              <a:ext uri="{FF2B5EF4-FFF2-40B4-BE49-F238E27FC236}">
                <a16:creationId xmlns:a16="http://schemas.microsoft.com/office/drawing/2014/main" id="{DF37868F-7896-4F92-8C96-64BD99AAB723}"/>
              </a:ext>
            </a:extLst>
          </p:cNvPr>
          <p:cNvSpPr txBox="1"/>
          <p:nvPr/>
        </p:nvSpPr>
        <p:spPr>
          <a:xfrm flipH="1">
            <a:off x="5465295" y="4142667"/>
            <a:ext cx="2257398" cy="830997"/>
          </a:xfrm>
          <a:prstGeom prst="rect">
            <a:avLst/>
          </a:prstGeom>
          <a:noFill/>
        </p:spPr>
        <p:txBody>
          <a:bodyPr wrap="square" rtlCol="0">
            <a:spAutoFit/>
          </a:bodyPr>
          <a:lstStyle/>
          <a:p>
            <a:pPr algn="ctr"/>
            <a:r>
              <a:rPr lang="en-US" sz="2400" b="1" dirty="0">
                <a:solidFill>
                  <a:schemeClr val="accent4">
                    <a:lumMod val="75000"/>
                  </a:schemeClr>
                </a:solidFill>
                <a:latin typeface="+mj-lt"/>
              </a:rPr>
              <a:t>Effective Dwell Time</a:t>
            </a:r>
          </a:p>
        </p:txBody>
      </p:sp>
      <p:sp>
        <p:nvSpPr>
          <p:cNvPr id="13" name="Oval 12">
            <a:extLst>
              <a:ext uri="{FF2B5EF4-FFF2-40B4-BE49-F238E27FC236}">
                <a16:creationId xmlns:a16="http://schemas.microsoft.com/office/drawing/2014/main" id="{50BF19C5-8977-48DC-ABDE-1096D8E0891A}"/>
              </a:ext>
            </a:extLst>
          </p:cNvPr>
          <p:cNvSpPr/>
          <p:nvPr/>
        </p:nvSpPr>
        <p:spPr bwMode="auto">
          <a:xfrm>
            <a:off x="1305276" y="2024922"/>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a:t>
            </a:r>
            <a:endParaRPr kumimoji="0" lang="en-US" sz="2400" b="1" i="0" u="none" strike="noStrike" cap="none" normalizeH="0" baseline="0" dirty="0">
              <a:ln>
                <a:noFill/>
              </a:ln>
              <a:solidFill>
                <a:schemeClr val="accent4">
                  <a:lumMod val="75000"/>
                </a:schemeClr>
              </a:solidFill>
              <a:effectLst/>
              <a:latin typeface="+mj-lt"/>
            </a:endParaRPr>
          </a:p>
        </p:txBody>
      </p:sp>
      <p:sp>
        <p:nvSpPr>
          <p:cNvPr id="34" name="Oval 33">
            <a:extLst>
              <a:ext uri="{FF2B5EF4-FFF2-40B4-BE49-F238E27FC236}">
                <a16:creationId xmlns:a16="http://schemas.microsoft.com/office/drawing/2014/main" id="{59CC2C54-F948-499D-B201-1129DB66B73B}"/>
              </a:ext>
            </a:extLst>
          </p:cNvPr>
          <p:cNvSpPr/>
          <p:nvPr/>
        </p:nvSpPr>
        <p:spPr bwMode="auto">
          <a:xfrm>
            <a:off x="3183033" y="2024922"/>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45" name="Straight Connector 44">
            <a:extLst>
              <a:ext uri="{FF2B5EF4-FFF2-40B4-BE49-F238E27FC236}">
                <a16:creationId xmlns:a16="http://schemas.microsoft.com/office/drawing/2014/main" id="{78D97579-5DBC-4B29-B91F-CCB4FF40701F}"/>
              </a:ext>
            </a:extLst>
          </p:cNvPr>
          <p:cNvCxnSpPr>
            <a:cxnSpLocks/>
            <a:stCxn id="34" idx="3"/>
            <a:endCxn id="28" idx="7"/>
          </p:cNvCxnSpPr>
          <p:nvPr/>
        </p:nvCxnSpPr>
        <p:spPr bwMode="auto">
          <a:xfrm flipH="1">
            <a:off x="2900005" y="2704082"/>
            <a:ext cx="395554" cy="616500"/>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57" name="TextBox 56">
            <a:extLst>
              <a:ext uri="{FF2B5EF4-FFF2-40B4-BE49-F238E27FC236}">
                <a16:creationId xmlns:a16="http://schemas.microsoft.com/office/drawing/2014/main" id="{486F2AB9-EBF7-4424-B3D3-4BC43CF3A13E}"/>
              </a:ext>
            </a:extLst>
          </p:cNvPr>
          <p:cNvSpPr txBox="1"/>
          <p:nvPr/>
        </p:nvSpPr>
        <p:spPr>
          <a:xfrm flipH="1">
            <a:off x="2659232" y="1094376"/>
            <a:ext cx="1815979" cy="830997"/>
          </a:xfrm>
          <a:prstGeom prst="rect">
            <a:avLst/>
          </a:prstGeom>
          <a:noFill/>
        </p:spPr>
        <p:txBody>
          <a:bodyPr wrap="square" rtlCol="0">
            <a:spAutoFit/>
          </a:bodyPr>
          <a:lstStyle/>
          <a:p>
            <a:pPr algn="ctr"/>
            <a:r>
              <a:rPr lang="en-US" sz="2400" b="1" dirty="0">
                <a:solidFill>
                  <a:schemeClr val="accent4">
                    <a:lumMod val="75000"/>
                  </a:schemeClr>
                </a:solidFill>
                <a:latin typeface="+mj-lt"/>
              </a:rPr>
              <a:t>Storage Temp.</a:t>
            </a:r>
          </a:p>
        </p:txBody>
      </p:sp>
      <p:sp>
        <p:nvSpPr>
          <p:cNvPr id="28" name="Oval 27">
            <a:extLst>
              <a:ext uri="{FF2B5EF4-FFF2-40B4-BE49-F238E27FC236}">
                <a16:creationId xmlns:a16="http://schemas.microsoft.com/office/drawing/2014/main" id="{2039DC86-8162-4327-AFFB-828DE3F03D86}"/>
              </a:ext>
            </a:extLst>
          </p:cNvPr>
          <p:cNvSpPr/>
          <p:nvPr/>
        </p:nvSpPr>
        <p:spPr bwMode="auto">
          <a:xfrm>
            <a:off x="2244155" y="3204056"/>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r,eff</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37" name="Straight Connector 36">
            <a:extLst>
              <a:ext uri="{FF2B5EF4-FFF2-40B4-BE49-F238E27FC236}">
                <a16:creationId xmlns:a16="http://schemas.microsoft.com/office/drawing/2014/main" id="{8F314CCF-CF95-4725-A2B0-A29F960856FC}"/>
              </a:ext>
            </a:extLst>
          </p:cNvPr>
          <p:cNvCxnSpPr>
            <a:cxnSpLocks/>
            <a:stCxn id="13" idx="5"/>
            <a:endCxn id="28" idx="1"/>
          </p:cNvCxnSpPr>
          <p:nvPr/>
        </p:nvCxnSpPr>
        <p:spPr bwMode="auto">
          <a:xfrm>
            <a:off x="1961126" y="2704082"/>
            <a:ext cx="395555" cy="616500"/>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80" name="TextBox 79">
            <a:extLst>
              <a:ext uri="{FF2B5EF4-FFF2-40B4-BE49-F238E27FC236}">
                <a16:creationId xmlns:a16="http://schemas.microsoft.com/office/drawing/2014/main" id="{65B76641-FF4F-4447-8928-0AE423DCB7E7}"/>
              </a:ext>
            </a:extLst>
          </p:cNvPr>
          <p:cNvSpPr txBox="1"/>
          <p:nvPr/>
        </p:nvSpPr>
        <p:spPr>
          <a:xfrm flipH="1">
            <a:off x="1214126" y="4147091"/>
            <a:ext cx="2813027" cy="830997"/>
          </a:xfrm>
          <a:prstGeom prst="rect">
            <a:avLst/>
          </a:prstGeom>
          <a:noFill/>
        </p:spPr>
        <p:txBody>
          <a:bodyPr wrap="square" rtlCol="0">
            <a:spAutoFit/>
          </a:bodyPr>
          <a:lstStyle/>
          <a:p>
            <a:pPr algn="ctr"/>
            <a:r>
              <a:rPr lang="en-US" sz="2400" b="1" dirty="0">
                <a:solidFill>
                  <a:schemeClr val="accent4">
                    <a:lumMod val="75000"/>
                  </a:schemeClr>
                </a:solidFill>
                <a:latin typeface="+mj-lt"/>
              </a:rPr>
              <a:t>Effective Retention Time</a:t>
            </a:r>
          </a:p>
        </p:txBody>
      </p:sp>
      <p:sp>
        <p:nvSpPr>
          <p:cNvPr id="24" name="TextBox 23">
            <a:extLst>
              <a:ext uri="{FF2B5EF4-FFF2-40B4-BE49-F238E27FC236}">
                <a16:creationId xmlns:a16="http://schemas.microsoft.com/office/drawing/2014/main" id="{A588D898-923D-4C11-ABE4-FCE8DDD41264}"/>
              </a:ext>
            </a:extLst>
          </p:cNvPr>
          <p:cNvSpPr txBox="1"/>
          <p:nvPr/>
        </p:nvSpPr>
        <p:spPr>
          <a:xfrm flipH="1">
            <a:off x="758288" y="837286"/>
            <a:ext cx="1862350" cy="1200329"/>
          </a:xfrm>
          <a:prstGeom prst="rect">
            <a:avLst/>
          </a:prstGeom>
          <a:noFill/>
        </p:spPr>
        <p:txBody>
          <a:bodyPr wrap="square" rtlCol="0">
            <a:spAutoFit/>
          </a:bodyPr>
          <a:lstStyle/>
          <a:p>
            <a:pPr algn="ctr"/>
            <a:r>
              <a:rPr lang="en-US" sz="2400" b="1" dirty="0">
                <a:solidFill>
                  <a:schemeClr val="accent4">
                    <a:lumMod val="75000"/>
                  </a:schemeClr>
                </a:solidFill>
                <a:latin typeface="+mj-lt"/>
              </a:rPr>
              <a:t>Actual Retention Time</a:t>
            </a:r>
          </a:p>
        </p:txBody>
      </p:sp>
      <p:grpSp>
        <p:nvGrpSpPr>
          <p:cNvPr id="21" name="Group 20">
            <a:extLst>
              <a:ext uri="{FF2B5EF4-FFF2-40B4-BE49-F238E27FC236}">
                <a16:creationId xmlns:a16="http://schemas.microsoft.com/office/drawing/2014/main" id="{74B6BD9A-3F03-4D1B-9EFD-EAA7760C193A}"/>
              </a:ext>
            </a:extLst>
          </p:cNvPr>
          <p:cNvGrpSpPr/>
          <p:nvPr/>
        </p:nvGrpSpPr>
        <p:grpSpPr>
          <a:xfrm>
            <a:off x="587748" y="5410401"/>
            <a:ext cx="7754445" cy="1327279"/>
            <a:chOff x="3417214" y="5093978"/>
            <a:chExt cx="7754445" cy="1327279"/>
          </a:xfrm>
        </p:grpSpPr>
        <p:sp>
          <p:nvSpPr>
            <p:cNvPr id="22" name="Rectangle: Rounded Corners 21">
              <a:extLst>
                <a:ext uri="{FF2B5EF4-FFF2-40B4-BE49-F238E27FC236}">
                  <a16:creationId xmlns:a16="http://schemas.microsoft.com/office/drawing/2014/main" id="{D6027B9C-C0B1-482C-9F71-4A02474497C9}"/>
                </a:ext>
              </a:extLst>
            </p:cNvPr>
            <p:cNvSpPr/>
            <p:nvPr/>
          </p:nvSpPr>
          <p:spPr>
            <a:xfrm>
              <a:off x="3672521" y="5445729"/>
              <a:ext cx="7499138" cy="9755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Validation: Adjust an important parameter, E</a:t>
              </a:r>
              <a:r>
                <a:rPr lang="en-US" sz="2800" b="1" baseline="-25000" dirty="0">
                  <a:solidFill>
                    <a:schemeClr val="bg1"/>
                  </a:solidFill>
                </a:rPr>
                <a:t>a</a:t>
              </a:r>
              <a:r>
                <a:rPr lang="en-US" sz="2800" b="1" dirty="0">
                  <a:solidFill>
                    <a:schemeClr val="bg1"/>
                  </a:solidFill>
                </a:rPr>
                <a:t>, from 1.1 eV to 1.04 eV</a:t>
              </a:r>
            </a:p>
          </p:txBody>
        </p:sp>
        <p:pic>
          <p:nvPicPr>
            <p:cNvPr id="23" name="Graphic 22" descr="Checkmark">
              <a:extLst>
                <a:ext uri="{FF2B5EF4-FFF2-40B4-BE49-F238E27FC236}">
                  <a16:creationId xmlns:a16="http://schemas.microsoft.com/office/drawing/2014/main" id="{D8486B75-3F98-47E3-A52A-B7BF444A5AAB}"/>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17214" y="5093978"/>
              <a:ext cx="830997" cy="830997"/>
            </a:xfrm>
            <a:prstGeom prst="rect">
              <a:avLst/>
            </a:prstGeom>
          </p:spPr>
        </p:pic>
      </p:grpSp>
      <p:grpSp>
        <p:nvGrpSpPr>
          <p:cNvPr id="7" name="Group 6">
            <a:extLst>
              <a:ext uri="{FF2B5EF4-FFF2-40B4-BE49-F238E27FC236}">
                <a16:creationId xmlns:a16="http://schemas.microsoft.com/office/drawing/2014/main" id="{F27418C7-3A04-4F4C-BF06-3B7ADDC5F60A}"/>
              </a:ext>
            </a:extLst>
          </p:cNvPr>
          <p:cNvGrpSpPr/>
          <p:nvPr/>
        </p:nvGrpSpPr>
        <p:grpSpPr>
          <a:xfrm>
            <a:off x="805997" y="4954030"/>
            <a:ext cx="7443145" cy="710541"/>
            <a:chOff x="805997" y="5074350"/>
            <a:chExt cx="7443145" cy="710541"/>
          </a:xfrm>
        </p:grpSpPr>
        <p:sp>
          <p:nvSpPr>
            <p:cNvPr id="3" name="TextBox 2">
              <a:extLst>
                <a:ext uri="{FF2B5EF4-FFF2-40B4-BE49-F238E27FC236}">
                  <a16:creationId xmlns:a16="http://schemas.microsoft.com/office/drawing/2014/main" id="{6162E6E6-4F4E-4D73-A53F-C90F1A6F4962}"/>
                </a:ext>
              </a:extLst>
            </p:cNvPr>
            <p:cNvSpPr txBox="1"/>
            <p:nvPr/>
          </p:nvSpPr>
          <p:spPr>
            <a:xfrm>
              <a:off x="805997" y="5155075"/>
              <a:ext cx="3191899" cy="523220"/>
            </a:xfrm>
            <a:prstGeom prst="rect">
              <a:avLst/>
            </a:prstGeom>
            <a:noFill/>
          </p:spPr>
          <p:txBody>
            <a:bodyPr wrap="none" rtlCol="0">
              <a:spAutoFit/>
            </a:bodyPr>
            <a:lstStyle/>
            <a:p>
              <a:pPr algn="ctr"/>
              <a:r>
                <a:rPr lang="en-US" sz="2800" i="1" dirty="0"/>
                <a:t>Arrhenius Equation:</a:t>
              </a:r>
              <a:endParaRPr lang="en-US" sz="2800" dirty="0"/>
            </a:p>
          </p:txBody>
        </p:sp>
        <p:pic>
          <p:nvPicPr>
            <p:cNvPr id="26" name="Picture 25" descr="Screen Clipping">
              <a:extLst>
                <a:ext uri="{FF2B5EF4-FFF2-40B4-BE49-F238E27FC236}">
                  <a16:creationId xmlns:a16="http://schemas.microsoft.com/office/drawing/2014/main" id="{6B5BBDAB-B798-434B-B948-031696C4D2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7016" y="5074350"/>
              <a:ext cx="4272126" cy="710541"/>
            </a:xfrm>
            <a:prstGeom prst="rect">
              <a:avLst/>
            </a:prstGeom>
          </p:spPr>
        </p:pic>
      </p:grpSp>
    </p:spTree>
    <p:extLst>
      <p:ext uri="{BB962C8B-B14F-4D97-AF65-F5344CB8AC3E}">
        <p14:creationId xmlns:p14="http://schemas.microsoft.com/office/powerpoint/2010/main" val="926158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fade">
                                      <p:cBhvr>
                                        <p:cTn id="12" dur="500"/>
                                        <p:tgtEl>
                                          <p:spTgt spid="5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fade">
                                      <p:cBhvr>
                                        <p:cTn id="21" dur="500"/>
                                        <p:tgtEl>
                                          <p:spTgt spid="58"/>
                                        </p:tgtEl>
                                      </p:cBhvr>
                                    </p:animEffect>
                                  </p:childTnLst>
                                </p:cTn>
                              </p:par>
                              <p:par>
                                <p:cTn id="22" presetID="10" presetClass="entr" presetSubtype="0" fill="hold" nodeType="with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fade">
                                      <p:cBhvr>
                                        <p:cTn id="24" dur="500"/>
                                        <p:tgtEl>
                                          <p:spTgt spid="51"/>
                                        </p:tgtEl>
                                      </p:cBhvr>
                                    </p:animEffect>
                                  </p:childTnLst>
                                </p:cTn>
                              </p:par>
                              <p:par>
                                <p:cTn id="25" presetID="10"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500"/>
                                        <p:tgtEl>
                                          <p:spTgt spid="2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4" grpId="0" animBg="1"/>
      <p:bldP spid="58" grpId="0"/>
      <p:bldP spid="59" grpId="0"/>
      <p:bldP spid="25" grpId="0" animBg="1"/>
      <p:bldP spid="7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24C83160-BD72-4F7C-BD5A-E8F1E197BE2F}"/>
              </a:ext>
            </a:extLst>
          </p:cNvPr>
          <p:cNvGrpSpPr/>
          <p:nvPr/>
        </p:nvGrpSpPr>
        <p:grpSpPr>
          <a:xfrm>
            <a:off x="318084" y="4924488"/>
            <a:ext cx="2764298" cy="1741487"/>
            <a:chOff x="2261190" y="4338366"/>
            <a:chExt cx="2764298" cy="1741487"/>
          </a:xfrm>
        </p:grpSpPr>
        <p:sp>
          <p:nvSpPr>
            <p:cNvPr id="47" name="Rectangle: Rounded Corners 46">
              <a:extLst>
                <a:ext uri="{FF2B5EF4-FFF2-40B4-BE49-F238E27FC236}">
                  <a16:creationId xmlns:a16="http://schemas.microsoft.com/office/drawing/2014/main" id="{BC8300DD-4DA4-4033-A112-18CB588F5FBA}"/>
                </a:ext>
              </a:extLst>
            </p:cNvPr>
            <p:cNvSpPr/>
            <p:nvPr/>
          </p:nvSpPr>
          <p:spPr>
            <a:xfrm>
              <a:off x="2261190" y="4933639"/>
              <a:ext cx="2764298" cy="114621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Initial Voltage Before Retention</a:t>
              </a:r>
            </a:p>
          </p:txBody>
        </p:sp>
        <p:cxnSp>
          <p:nvCxnSpPr>
            <p:cNvPr id="48" name="Straight Arrow Connector 47">
              <a:extLst>
                <a:ext uri="{FF2B5EF4-FFF2-40B4-BE49-F238E27FC236}">
                  <a16:creationId xmlns:a16="http://schemas.microsoft.com/office/drawing/2014/main" id="{37FAA6B5-FD79-4E76-B07A-BCC8731558FE}"/>
                </a:ext>
              </a:extLst>
            </p:cNvPr>
            <p:cNvCxnSpPr>
              <a:cxnSpLocks/>
              <a:stCxn id="47" idx="0"/>
            </p:cNvCxnSpPr>
            <p:nvPr/>
          </p:nvCxnSpPr>
          <p:spPr>
            <a:xfrm flipV="1">
              <a:off x="3643339" y="4338366"/>
              <a:ext cx="726670" cy="595273"/>
            </a:xfrm>
            <a:prstGeom prst="straightConnector1">
              <a:avLst/>
            </a:prstGeom>
            <a:ln w="57150">
              <a:solidFill>
                <a:schemeClr val="accent1"/>
              </a:solidFill>
              <a:tailEnd type="triangle"/>
            </a:ln>
          </p:spPr>
          <p:style>
            <a:lnRef idx="1">
              <a:schemeClr val="accent5"/>
            </a:lnRef>
            <a:fillRef idx="0">
              <a:schemeClr val="accent5"/>
            </a:fillRef>
            <a:effectRef idx="0">
              <a:schemeClr val="accent5"/>
            </a:effectRef>
            <a:fontRef idx="minor">
              <a:schemeClr val="tx1"/>
            </a:fontRef>
          </p:style>
        </p:cxnSp>
      </p:grpSp>
      <p:grpSp>
        <p:nvGrpSpPr>
          <p:cNvPr id="49" name="Group 48">
            <a:extLst>
              <a:ext uri="{FF2B5EF4-FFF2-40B4-BE49-F238E27FC236}">
                <a16:creationId xmlns:a16="http://schemas.microsoft.com/office/drawing/2014/main" id="{525B05CA-FE3D-4A88-873B-5761D360F916}"/>
              </a:ext>
            </a:extLst>
          </p:cNvPr>
          <p:cNvGrpSpPr/>
          <p:nvPr/>
        </p:nvGrpSpPr>
        <p:grpSpPr>
          <a:xfrm>
            <a:off x="3398178" y="4924358"/>
            <a:ext cx="2407506" cy="1723766"/>
            <a:chOff x="5539873" y="4338366"/>
            <a:chExt cx="2407506" cy="1723766"/>
          </a:xfrm>
        </p:grpSpPr>
        <p:sp>
          <p:nvSpPr>
            <p:cNvPr id="50" name="Rectangle: Rounded Corners 49">
              <a:extLst>
                <a:ext uri="{FF2B5EF4-FFF2-40B4-BE49-F238E27FC236}">
                  <a16:creationId xmlns:a16="http://schemas.microsoft.com/office/drawing/2014/main" id="{1B027179-92A5-4428-BD23-49EEBE3D73AC}"/>
                </a:ext>
              </a:extLst>
            </p:cNvPr>
            <p:cNvSpPr/>
            <p:nvPr/>
          </p:nvSpPr>
          <p:spPr>
            <a:xfrm>
              <a:off x="5539873" y="4906496"/>
              <a:ext cx="2407506" cy="115563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solidFill>
                    <a:schemeClr val="bg1"/>
                  </a:solidFill>
                </a:rPr>
                <a:t>Voltage Shift Due to Retention Loss</a:t>
              </a:r>
            </a:p>
          </p:txBody>
        </p:sp>
        <p:cxnSp>
          <p:nvCxnSpPr>
            <p:cNvPr id="51" name="Straight Arrow Connector 50">
              <a:extLst>
                <a:ext uri="{FF2B5EF4-FFF2-40B4-BE49-F238E27FC236}">
                  <a16:creationId xmlns:a16="http://schemas.microsoft.com/office/drawing/2014/main" id="{9068200C-6BB8-4B5E-AA01-16436D1B97B5}"/>
                </a:ext>
              </a:extLst>
            </p:cNvPr>
            <p:cNvCxnSpPr>
              <a:cxnSpLocks/>
              <a:stCxn id="50" idx="0"/>
            </p:cNvCxnSpPr>
            <p:nvPr/>
          </p:nvCxnSpPr>
          <p:spPr>
            <a:xfrm flipH="1" flipV="1">
              <a:off x="6028267" y="4338366"/>
              <a:ext cx="715359" cy="568130"/>
            </a:xfrm>
            <a:prstGeom prst="straightConnector1">
              <a:avLst/>
            </a:prstGeom>
            <a:ln w="57150">
              <a:solidFill>
                <a:schemeClr val="accent2"/>
              </a:solidFill>
              <a:tailEnd type="triangle"/>
            </a:ln>
          </p:spPr>
          <p:style>
            <a:lnRef idx="1">
              <a:schemeClr val="accent5"/>
            </a:lnRef>
            <a:fillRef idx="0">
              <a:schemeClr val="accent5"/>
            </a:fillRef>
            <a:effectRef idx="0">
              <a:schemeClr val="accent5"/>
            </a:effectRef>
            <a:fontRef idx="minor">
              <a:schemeClr val="tx1"/>
            </a:fontRef>
          </p:style>
        </p:cxnSp>
      </p:grpSp>
      <p:sp>
        <p:nvSpPr>
          <p:cNvPr id="4" name="Title 3">
            <a:extLst>
              <a:ext uri="{FF2B5EF4-FFF2-40B4-BE49-F238E27FC236}">
                <a16:creationId xmlns:a16="http://schemas.microsoft.com/office/drawing/2014/main" id="{294C19F0-CC0E-4C01-B8A5-4A2CF02A804E}"/>
              </a:ext>
            </a:extLst>
          </p:cNvPr>
          <p:cNvSpPr>
            <a:spLocks noGrp="1"/>
          </p:cNvSpPr>
          <p:nvPr>
            <p:ph type="title"/>
          </p:nvPr>
        </p:nvSpPr>
        <p:spPr/>
        <p:txBody>
          <a:bodyPr>
            <a:normAutofit/>
          </a:bodyPr>
          <a:lstStyle/>
          <a:p>
            <a:r>
              <a:rPr lang="en-US" dirty="0"/>
              <a:t>URT Model Summary</a:t>
            </a:r>
          </a:p>
        </p:txBody>
      </p:sp>
      <p:sp>
        <p:nvSpPr>
          <p:cNvPr id="3" name="Slide Number Placeholder 2">
            <a:extLst>
              <a:ext uri="{FF2B5EF4-FFF2-40B4-BE49-F238E27FC236}">
                <a16:creationId xmlns:a16="http://schemas.microsoft.com/office/drawing/2014/main" id="{EB772C84-B170-4DF1-98D8-68F95818A528}"/>
              </a:ext>
            </a:extLst>
          </p:cNvPr>
          <p:cNvSpPr>
            <a:spLocks noGrp="1"/>
          </p:cNvSpPr>
          <p:nvPr>
            <p:ph type="sldNum" sz="quarter" idx="12"/>
          </p:nvPr>
        </p:nvSpPr>
        <p:spPr/>
        <p:txBody>
          <a:bodyPr/>
          <a:lstStyle/>
          <a:p>
            <a:fld id="{D1A49D29-CB85-4411-9FDD-91CD7B7D33F2}" type="slidenum">
              <a:rPr lang="en-US" smtClean="0"/>
              <a:t>27</a:t>
            </a:fld>
            <a:endParaRPr lang="en-US" dirty="0"/>
          </a:p>
        </p:txBody>
      </p:sp>
      <p:sp>
        <p:nvSpPr>
          <p:cNvPr id="6" name="TextBox 5">
            <a:extLst>
              <a:ext uri="{FF2B5EF4-FFF2-40B4-BE49-F238E27FC236}">
                <a16:creationId xmlns:a16="http://schemas.microsoft.com/office/drawing/2014/main" id="{31EB456D-6957-4ADA-B051-87C9DDA0F3CB}"/>
              </a:ext>
            </a:extLst>
          </p:cNvPr>
          <p:cNvSpPr txBox="1"/>
          <p:nvPr/>
        </p:nvSpPr>
        <p:spPr>
          <a:xfrm>
            <a:off x="933541" y="4069278"/>
            <a:ext cx="3270447" cy="830997"/>
          </a:xfrm>
          <a:prstGeom prst="rect">
            <a:avLst/>
          </a:prstGeom>
          <a:noFill/>
        </p:spPr>
        <p:txBody>
          <a:bodyPr wrap="none" rtlCol="0">
            <a:spAutoFit/>
          </a:bodyPr>
          <a:lstStyle/>
          <a:p>
            <a:pPr algn="ctr"/>
            <a:r>
              <a:rPr lang="en-US" sz="4800" b="1" dirty="0">
                <a:solidFill>
                  <a:schemeClr val="tx1">
                    <a:lumMod val="75000"/>
                    <a:lumOff val="25000"/>
                  </a:schemeClr>
                </a:solidFill>
              </a:rPr>
              <a:t>V =</a:t>
            </a:r>
            <a:r>
              <a:rPr lang="en-US" sz="4800" b="1" dirty="0">
                <a:solidFill>
                  <a:schemeClr val="accent5"/>
                </a:solidFill>
              </a:rPr>
              <a:t> </a:t>
            </a:r>
            <a:r>
              <a:rPr lang="en-US" sz="4800" b="1" dirty="0">
                <a:solidFill>
                  <a:schemeClr val="accent1"/>
                </a:solidFill>
              </a:rPr>
              <a:t>V</a:t>
            </a:r>
            <a:r>
              <a:rPr lang="en-US" sz="4800" b="1" baseline="-25000" dirty="0">
                <a:solidFill>
                  <a:schemeClr val="accent1"/>
                </a:solidFill>
              </a:rPr>
              <a:t>0</a:t>
            </a:r>
            <a:r>
              <a:rPr lang="en-US" sz="4800" b="1" dirty="0">
                <a:solidFill>
                  <a:schemeClr val="accent5"/>
                </a:solidFill>
              </a:rPr>
              <a:t> </a:t>
            </a:r>
            <a:r>
              <a:rPr lang="en-US" sz="4800" b="1" dirty="0">
                <a:solidFill>
                  <a:schemeClr val="tx1">
                    <a:lumMod val="75000"/>
                    <a:lumOff val="25000"/>
                  </a:schemeClr>
                </a:solidFill>
              </a:rPr>
              <a:t>+</a:t>
            </a:r>
            <a:r>
              <a:rPr lang="en-US" sz="4800" b="1" dirty="0">
                <a:solidFill>
                  <a:schemeClr val="accent5"/>
                </a:solidFill>
              </a:rPr>
              <a:t> </a:t>
            </a:r>
            <a:r>
              <a:rPr lang="el-GR" sz="4800" b="1" dirty="0">
                <a:solidFill>
                  <a:schemeClr val="accent2"/>
                </a:solidFill>
              </a:rPr>
              <a:t>Δ</a:t>
            </a:r>
            <a:r>
              <a:rPr lang="en-US" sz="4800" b="1" dirty="0">
                <a:solidFill>
                  <a:schemeClr val="accent2"/>
                </a:solidFill>
              </a:rPr>
              <a:t>V</a:t>
            </a:r>
          </a:p>
        </p:txBody>
      </p:sp>
      <p:grpSp>
        <p:nvGrpSpPr>
          <p:cNvPr id="65" name="Group 64">
            <a:extLst>
              <a:ext uri="{FF2B5EF4-FFF2-40B4-BE49-F238E27FC236}">
                <a16:creationId xmlns:a16="http://schemas.microsoft.com/office/drawing/2014/main" id="{C3313E31-58F3-400D-99B9-5E020191737A}"/>
              </a:ext>
            </a:extLst>
          </p:cNvPr>
          <p:cNvGrpSpPr/>
          <p:nvPr/>
        </p:nvGrpSpPr>
        <p:grpSpPr>
          <a:xfrm>
            <a:off x="518043" y="2764856"/>
            <a:ext cx="1850687" cy="1370221"/>
            <a:chOff x="645365" y="2815666"/>
            <a:chExt cx="1850687" cy="1370221"/>
          </a:xfrm>
        </p:grpSpPr>
        <p:cxnSp>
          <p:nvCxnSpPr>
            <p:cNvPr id="33" name="Straight Connector 32">
              <a:extLst>
                <a:ext uri="{FF2B5EF4-FFF2-40B4-BE49-F238E27FC236}">
                  <a16:creationId xmlns:a16="http://schemas.microsoft.com/office/drawing/2014/main" id="{F6EB06B5-0F07-4B3F-B712-859E9D0C054A}"/>
                </a:ext>
              </a:extLst>
            </p:cNvPr>
            <p:cNvCxnSpPr>
              <a:cxnSpLocks/>
              <a:stCxn id="34" idx="5"/>
            </p:cNvCxnSpPr>
            <p:nvPr/>
          </p:nvCxnSpPr>
          <p:spPr bwMode="auto">
            <a:xfrm>
              <a:off x="1301215" y="3494826"/>
              <a:ext cx="1052653" cy="684656"/>
            </a:xfrm>
            <a:prstGeom prst="line">
              <a:avLst/>
            </a:prstGeom>
            <a:solidFill>
              <a:schemeClr val="accent1"/>
            </a:solidFill>
            <a:ln w="38100" cap="flat" cmpd="sng" algn="ctr">
              <a:solidFill>
                <a:schemeClr val="accent1"/>
              </a:solidFill>
              <a:prstDash val="solid"/>
              <a:round/>
              <a:headEnd type="none" w="med" len="med"/>
              <a:tailEnd type="arrow" w="med" len="med"/>
            </a:ln>
            <a:effectLst/>
          </p:spPr>
        </p:cxnSp>
        <p:sp>
          <p:nvSpPr>
            <p:cNvPr id="34" name="Oval 33">
              <a:extLst>
                <a:ext uri="{FF2B5EF4-FFF2-40B4-BE49-F238E27FC236}">
                  <a16:creationId xmlns:a16="http://schemas.microsoft.com/office/drawing/2014/main" id="{BFB7E043-4480-4EF6-B199-76C01B94DD23}"/>
                </a:ext>
              </a:extLst>
            </p:cNvPr>
            <p:cNvSpPr/>
            <p:nvPr/>
          </p:nvSpPr>
          <p:spPr bwMode="auto">
            <a:xfrm>
              <a:off x="645365" y="2815666"/>
              <a:ext cx="768376" cy="795686"/>
            </a:xfrm>
            <a:prstGeom prst="ellipse">
              <a:avLst/>
            </a:prstGeom>
            <a:ln w="38100">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solidFill>
                  <a:effectLst/>
                  <a:latin typeface="+mj-lt"/>
                </a:rPr>
                <a:t>PEC</a:t>
              </a:r>
            </a:p>
          </p:txBody>
        </p:sp>
        <p:sp>
          <p:nvSpPr>
            <p:cNvPr id="35" name="Oval 34">
              <a:extLst>
                <a:ext uri="{FF2B5EF4-FFF2-40B4-BE49-F238E27FC236}">
                  <a16:creationId xmlns:a16="http://schemas.microsoft.com/office/drawing/2014/main" id="{EEF9F093-007F-4CC4-82AA-21D72D52ED4A}"/>
                </a:ext>
              </a:extLst>
            </p:cNvPr>
            <p:cNvSpPr/>
            <p:nvPr/>
          </p:nvSpPr>
          <p:spPr bwMode="auto">
            <a:xfrm>
              <a:off x="1727676" y="2815666"/>
              <a:ext cx="768376" cy="795686"/>
            </a:xfrm>
            <a:prstGeom prst="ellipse">
              <a:avLst/>
            </a:prstGeom>
            <a:ln w="38100">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1"/>
                  </a:solidFill>
                  <a:latin typeface="+mj-lt"/>
                </a:rPr>
                <a:t>T</a:t>
              </a:r>
              <a:r>
                <a:rPr lang="en-US" sz="2400" b="1" baseline="-25000" dirty="0">
                  <a:solidFill>
                    <a:schemeClr val="accent1"/>
                  </a:solidFill>
                  <a:latin typeface="+mj-lt"/>
                </a:rPr>
                <a:t>p</a:t>
              </a:r>
              <a:endParaRPr kumimoji="0" lang="en-US" sz="2400" b="1" i="0" u="none" strike="noStrike" cap="none" normalizeH="0" baseline="0" dirty="0">
                <a:ln>
                  <a:noFill/>
                </a:ln>
                <a:solidFill>
                  <a:schemeClr val="accent1"/>
                </a:solidFill>
                <a:effectLst/>
                <a:latin typeface="+mj-lt"/>
              </a:endParaRPr>
            </a:p>
          </p:txBody>
        </p:sp>
        <p:cxnSp>
          <p:nvCxnSpPr>
            <p:cNvPr id="36" name="Straight Connector 35">
              <a:extLst>
                <a:ext uri="{FF2B5EF4-FFF2-40B4-BE49-F238E27FC236}">
                  <a16:creationId xmlns:a16="http://schemas.microsoft.com/office/drawing/2014/main" id="{C4D8C752-1B04-4CFB-82ED-3E0A66178060}"/>
                </a:ext>
              </a:extLst>
            </p:cNvPr>
            <p:cNvCxnSpPr>
              <a:cxnSpLocks/>
              <a:stCxn id="35" idx="4"/>
            </p:cNvCxnSpPr>
            <p:nvPr/>
          </p:nvCxnSpPr>
          <p:spPr bwMode="auto">
            <a:xfrm>
              <a:off x="2111864" y="3611352"/>
              <a:ext cx="262538" cy="574535"/>
            </a:xfrm>
            <a:prstGeom prst="line">
              <a:avLst/>
            </a:prstGeom>
            <a:solidFill>
              <a:schemeClr val="accent1"/>
            </a:solidFill>
            <a:ln w="38100" cap="flat" cmpd="sng" algn="ctr">
              <a:solidFill>
                <a:schemeClr val="accent1"/>
              </a:solidFill>
              <a:prstDash val="solid"/>
              <a:round/>
              <a:headEnd type="none" w="med" len="med"/>
              <a:tailEnd type="arrow" w="med" len="med"/>
            </a:ln>
            <a:effectLst/>
          </p:spPr>
        </p:cxnSp>
      </p:grpSp>
      <p:cxnSp>
        <p:nvCxnSpPr>
          <p:cNvPr id="40" name="Straight Connector 39">
            <a:extLst>
              <a:ext uri="{FF2B5EF4-FFF2-40B4-BE49-F238E27FC236}">
                <a16:creationId xmlns:a16="http://schemas.microsoft.com/office/drawing/2014/main" id="{E3D025B4-F29B-4664-92DF-E5893EB951DF}"/>
              </a:ext>
            </a:extLst>
          </p:cNvPr>
          <p:cNvCxnSpPr>
            <a:cxnSpLocks/>
          </p:cNvCxnSpPr>
          <p:nvPr/>
        </p:nvCxnSpPr>
        <p:spPr>
          <a:xfrm>
            <a:off x="2669443" y="1035040"/>
            <a:ext cx="0" cy="3184711"/>
          </a:xfrm>
          <a:prstGeom prst="line">
            <a:avLst/>
          </a:prstGeom>
          <a:ln w="76200">
            <a:solidFill>
              <a:schemeClr val="tx1">
                <a:lumMod val="75000"/>
                <a:lumOff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3" name="Rectangle: Rounded Corners 42">
            <a:extLst>
              <a:ext uri="{FF2B5EF4-FFF2-40B4-BE49-F238E27FC236}">
                <a16:creationId xmlns:a16="http://schemas.microsoft.com/office/drawing/2014/main" id="{7B78E5BD-A04B-4C3A-B539-EEB03F28FA8D}"/>
              </a:ext>
            </a:extLst>
          </p:cNvPr>
          <p:cNvSpPr/>
          <p:nvPr/>
        </p:nvSpPr>
        <p:spPr>
          <a:xfrm>
            <a:off x="318084" y="1188477"/>
            <a:ext cx="2061934" cy="11743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1. Program Variation Component</a:t>
            </a:r>
          </a:p>
        </p:txBody>
      </p:sp>
      <p:grpSp>
        <p:nvGrpSpPr>
          <p:cNvPr id="116" name="Group 115">
            <a:extLst>
              <a:ext uri="{FF2B5EF4-FFF2-40B4-BE49-F238E27FC236}">
                <a16:creationId xmlns:a16="http://schemas.microsoft.com/office/drawing/2014/main" id="{2622469A-479A-4BE9-A311-F1073477141A}"/>
              </a:ext>
            </a:extLst>
          </p:cNvPr>
          <p:cNvGrpSpPr/>
          <p:nvPr/>
        </p:nvGrpSpPr>
        <p:grpSpPr>
          <a:xfrm>
            <a:off x="2860126" y="1183636"/>
            <a:ext cx="3858166" cy="1996323"/>
            <a:chOff x="2860126" y="1183636"/>
            <a:chExt cx="3858166" cy="1996323"/>
          </a:xfrm>
        </p:grpSpPr>
        <p:sp>
          <p:nvSpPr>
            <p:cNvPr id="52" name="Oval 51">
              <a:extLst>
                <a:ext uri="{FF2B5EF4-FFF2-40B4-BE49-F238E27FC236}">
                  <a16:creationId xmlns:a16="http://schemas.microsoft.com/office/drawing/2014/main" id="{DC132938-44A6-40A1-81D1-C1F0AF733B0B}"/>
                </a:ext>
              </a:extLst>
            </p:cNvPr>
            <p:cNvSpPr/>
            <p:nvPr/>
          </p:nvSpPr>
          <p:spPr bwMode="auto">
            <a:xfrm>
              <a:off x="2860126" y="1187671"/>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a:t>
              </a:r>
              <a:endParaRPr kumimoji="0" lang="en-US" sz="2400" b="1" i="0" u="none" strike="noStrike" cap="none" normalizeH="0" baseline="0" dirty="0">
                <a:ln>
                  <a:noFill/>
                </a:ln>
                <a:solidFill>
                  <a:schemeClr val="accent4">
                    <a:lumMod val="75000"/>
                  </a:schemeClr>
                </a:solidFill>
                <a:effectLst/>
                <a:latin typeface="+mj-lt"/>
              </a:endParaRPr>
            </a:p>
          </p:txBody>
        </p:sp>
        <p:sp>
          <p:nvSpPr>
            <p:cNvPr id="53" name="Oval 52">
              <a:extLst>
                <a:ext uri="{FF2B5EF4-FFF2-40B4-BE49-F238E27FC236}">
                  <a16:creationId xmlns:a16="http://schemas.microsoft.com/office/drawing/2014/main" id="{D319554A-839F-4F35-8C44-17E77B0B87B4}"/>
                </a:ext>
              </a:extLst>
            </p:cNvPr>
            <p:cNvSpPr/>
            <p:nvPr/>
          </p:nvSpPr>
          <p:spPr bwMode="auto">
            <a:xfrm>
              <a:off x="3925492" y="1187671"/>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54" name="Straight Connector 53">
              <a:extLst>
                <a:ext uri="{FF2B5EF4-FFF2-40B4-BE49-F238E27FC236}">
                  <a16:creationId xmlns:a16="http://schemas.microsoft.com/office/drawing/2014/main" id="{4D41E203-341E-4067-B667-375EA018B186}"/>
                </a:ext>
              </a:extLst>
            </p:cNvPr>
            <p:cNvCxnSpPr>
              <a:cxnSpLocks/>
              <a:stCxn id="53" idx="4"/>
              <a:endCxn id="55" idx="7"/>
            </p:cNvCxnSpPr>
            <p:nvPr/>
          </p:nvCxnSpPr>
          <p:spPr bwMode="auto">
            <a:xfrm flipH="1">
              <a:off x="4048659" y="1983357"/>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55" name="Oval 54">
              <a:extLst>
                <a:ext uri="{FF2B5EF4-FFF2-40B4-BE49-F238E27FC236}">
                  <a16:creationId xmlns:a16="http://schemas.microsoft.com/office/drawing/2014/main" id="{C47068A5-B08E-4BDD-8D6F-DC0F2DBB9855}"/>
                </a:ext>
              </a:extLst>
            </p:cNvPr>
            <p:cNvSpPr/>
            <p:nvPr/>
          </p:nvSpPr>
          <p:spPr bwMode="auto">
            <a:xfrm>
              <a:off x="3392809" y="2384273"/>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r,eff</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56" name="Straight Connector 55">
              <a:extLst>
                <a:ext uri="{FF2B5EF4-FFF2-40B4-BE49-F238E27FC236}">
                  <a16:creationId xmlns:a16="http://schemas.microsoft.com/office/drawing/2014/main" id="{250B9A85-7EF4-409B-AC69-EC38F7DF2C6A}"/>
                </a:ext>
              </a:extLst>
            </p:cNvPr>
            <p:cNvCxnSpPr>
              <a:cxnSpLocks/>
              <a:stCxn id="52" idx="4"/>
              <a:endCxn id="55" idx="1"/>
            </p:cNvCxnSpPr>
            <p:nvPr/>
          </p:nvCxnSpPr>
          <p:spPr bwMode="auto">
            <a:xfrm>
              <a:off x="3244314" y="1983357"/>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90" name="Oval 89">
              <a:extLst>
                <a:ext uri="{FF2B5EF4-FFF2-40B4-BE49-F238E27FC236}">
                  <a16:creationId xmlns:a16="http://schemas.microsoft.com/office/drawing/2014/main" id="{7DA3B7FD-19A0-48F5-BC04-F8DDAA6B3BCC}"/>
                </a:ext>
              </a:extLst>
            </p:cNvPr>
            <p:cNvSpPr/>
            <p:nvPr/>
          </p:nvSpPr>
          <p:spPr bwMode="auto">
            <a:xfrm>
              <a:off x="4884550" y="1183636"/>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a:t>
              </a:r>
              <a:endParaRPr kumimoji="0" lang="en-US" sz="2400" b="1" i="0" u="none" strike="noStrike" cap="none" normalizeH="0" baseline="0" dirty="0">
                <a:ln>
                  <a:noFill/>
                </a:ln>
                <a:solidFill>
                  <a:schemeClr val="accent4">
                    <a:lumMod val="75000"/>
                  </a:schemeClr>
                </a:solidFill>
                <a:effectLst/>
                <a:latin typeface="+mj-lt"/>
              </a:endParaRPr>
            </a:p>
          </p:txBody>
        </p:sp>
        <p:sp>
          <p:nvSpPr>
            <p:cNvPr id="91" name="Oval 90">
              <a:extLst>
                <a:ext uri="{FF2B5EF4-FFF2-40B4-BE49-F238E27FC236}">
                  <a16:creationId xmlns:a16="http://schemas.microsoft.com/office/drawing/2014/main" id="{9C3B3041-5F55-402B-8A73-E4A350C724B2}"/>
                </a:ext>
              </a:extLst>
            </p:cNvPr>
            <p:cNvSpPr/>
            <p:nvPr/>
          </p:nvSpPr>
          <p:spPr bwMode="auto">
            <a:xfrm>
              <a:off x="5949916" y="1183636"/>
              <a:ext cx="768376" cy="795686"/>
            </a:xfrm>
            <a:prstGeom prst="ellipse">
              <a:avLst/>
            </a:prstGeom>
            <a:ln w="38100">
              <a:solidFill>
                <a:schemeClr val="accent4">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92" name="Straight Connector 91">
              <a:extLst>
                <a:ext uri="{FF2B5EF4-FFF2-40B4-BE49-F238E27FC236}">
                  <a16:creationId xmlns:a16="http://schemas.microsoft.com/office/drawing/2014/main" id="{A77A06C3-EA33-49CF-ADC3-41348EA0999B}"/>
                </a:ext>
              </a:extLst>
            </p:cNvPr>
            <p:cNvCxnSpPr>
              <a:cxnSpLocks/>
              <a:stCxn id="91" idx="4"/>
              <a:endCxn id="93" idx="7"/>
            </p:cNvCxnSpPr>
            <p:nvPr/>
          </p:nvCxnSpPr>
          <p:spPr bwMode="auto">
            <a:xfrm flipH="1">
              <a:off x="6073083" y="1979322"/>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sp>
          <p:nvSpPr>
            <p:cNvPr id="93" name="Oval 92">
              <a:extLst>
                <a:ext uri="{FF2B5EF4-FFF2-40B4-BE49-F238E27FC236}">
                  <a16:creationId xmlns:a16="http://schemas.microsoft.com/office/drawing/2014/main" id="{08A3D451-D091-4756-A2A2-E82045ABFE09}"/>
                </a:ext>
              </a:extLst>
            </p:cNvPr>
            <p:cNvSpPr/>
            <p:nvPr/>
          </p:nvSpPr>
          <p:spPr bwMode="auto">
            <a:xfrm>
              <a:off x="5417233" y="2380238"/>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4">
                      <a:lumMod val="75000"/>
                    </a:schemeClr>
                  </a:solidFill>
                  <a:latin typeface="+mj-lt"/>
                </a:rPr>
                <a:t>t</a:t>
              </a:r>
              <a:r>
                <a:rPr lang="en-US" sz="2400" b="1" baseline="-25000" dirty="0">
                  <a:solidFill>
                    <a:schemeClr val="accent4">
                      <a:lumMod val="75000"/>
                    </a:schemeClr>
                  </a:solidFill>
                  <a:latin typeface="+mj-lt"/>
                </a:rPr>
                <a:t>d,eff</a:t>
              </a:r>
              <a:endParaRPr kumimoji="0" lang="en-US" sz="2400" b="1" i="0" u="none" strike="noStrike" cap="none" normalizeH="0" baseline="0" dirty="0">
                <a:ln>
                  <a:noFill/>
                </a:ln>
                <a:solidFill>
                  <a:schemeClr val="accent4">
                    <a:lumMod val="75000"/>
                  </a:schemeClr>
                </a:solidFill>
                <a:effectLst/>
                <a:latin typeface="+mj-lt"/>
              </a:endParaRPr>
            </a:p>
          </p:txBody>
        </p:sp>
        <p:cxnSp>
          <p:nvCxnSpPr>
            <p:cNvPr id="94" name="Straight Connector 93">
              <a:extLst>
                <a:ext uri="{FF2B5EF4-FFF2-40B4-BE49-F238E27FC236}">
                  <a16:creationId xmlns:a16="http://schemas.microsoft.com/office/drawing/2014/main" id="{6F39F2A2-A175-4CCB-BBAA-3FAD227B9A20}"/>
                </a:ext>
              </a:extLst>
            </p:cNvPr>
            <p:cNvCxnSpPr>
              <a:cxnSpLocks/>
              <a:stCxn id="90" idx="4"/>
              <a:endCxn id="93" idx="1"/>
            </p:cNvCxnSpPr>
            <p:nvPr/>
          </p:nvCxnSpPr>
          <p:spPr bwMode="auto">
            <a:xfrm>
              <a:off x="5268738" y="1979322"/>
              <a:ext cx="261021" cy="517442"/>
            </a:xfrm>
            <a:prstGeom prst="line">
              <a:avLst/>
            </a:prstGeom>
            <a:solidFill>
              <a:schemeClr val="accent1"/>
            </a:solidFill>
            <a:ln w="38100" cap="flat" cmpd="sng" algn="ctr">
              <a:solidFill>
                <a:schemeClr val="accent4">
                  <a:lumMod val="75000"/>
                </a:schemeClr>
              </a:solidFill>
              <a:prstDash val="solid"/>
              <a:round/>
              <a:headEnd type="none" w="med" len="med"/>
              <a:tailEnd type="arrow" w="med" len="med"/>
            </a:ln>
            <a:effectLst/>
          </p:spPr>
        </p:cxnSp>
      </p:grpSp>
      <p:sp>
        <p:nvSpPr>
          <p:cNvPr id="99" name="Oval 98">
            <a:extLst>
              <a:ext uri="{FF2B5EF4-FFF2-40B4-BE49-F238E27FC236}">
                <a16:creationId xmlns:a16="http://schemas.microsoft.com/office/drawing/2014/main" id="{3FCEFF59-8117-4F96-907E-844B1BE344A9}"/>
              </a:ext>
            </a:extLst>
          </p:cNvPr>
          <p:cNvSpPr/>
          <p:nvPr/>
        </p:nvSpPr>
        <p:spPr bwMode="auto">
          <a:xfrm>
            <a:off x="4414705" y="2368242"/>
            <a:ext cx="768376" cy="795686"/>
          </a:xfrm>
          <a:prstGeom prst="ellipse">
            <a:avLst/>
          </a:prstGeom>
          <a:ln w="38100">
            <a:solidFill>
              <a:schemeClr val="accent5"/>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5"/>
                </a:solidFill>
                <a:effectLst/>
                <a:latin typeface="+mj-lt"/>
              </a:rPr>
              <a:t>PEC</a:t>
            </a:r>
          </a:p>
        </p:txBody>
      </p:sp>
      <p:cxnSp>
        <p:nvCxnSpPr>
          <p:cNvPr id="100" name="Straight Connector 99">
            <a:extLst>
              <a:ext uri="{FF2B5EF4-FFF2-40B4-BE49-F238E27FC236}">
                <a16:creationId xmlns:a16="http://schemas.microsoft.com/office/drawing/2014/main" id="{92637AF8-CB4A-4DAD-B3CA-37B8414FB688}"/>
              </a:ext>
            </a:extLst>
          </p:cNvPr>
          <p:cNvCxnSpPr>
            <a:cxnSpLocks/>
            <a:stCxn id="55" idx="4"/>
          </p:cNvCxnSpPr>
          <p:nvPr/>
        </p:nvCxnSpPr>
        <p:spPr bwMode="auto">
          <a:xfrm>
            <a:off x="3776997" y="3179959"/>
            <a:ext cx="46982" cy="948713"/>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cxnSp>
        <p:nvCxnSpPr>
          <p:cNvPr id="103" name="Straight Connector 102">
            <a:extLst>
              <a:ext uri="{FF2B5EF4-FFF2-40B4-BE49-F238E27FC236}">
                <a16:creationId xmlns:a16="http://schemas.microsoft.com/office/drawing/2014/main" id="{D3AEE48A-B4F2-4438-927C-CFE0E3EA2617}"/>
              </a:ext>
            </a:extLst>
          </p:cNvPr>
          <p:cNvCxnSpPr>
            <a:cxnSpLocks/>
            <a:stCxn id="99" idx="3"/>
          </p:cNvCxnSpPr>
          <p:nvPr/>
        </p:nvCxnSpPr>
        <p:spPr bwMode="auto">
          <a:xfrm flipH="1">
            <a:off x="3823979" y="3047402"/>
            <a:ext cx="703252" cy="1081270"/>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cxnSp>
        <p:nvCxnSpPr>
          <p:cNvPr id="106" name="Straight Connector 105">
            <a:extLst>
              <a:ext uri="{FF2B5EF4-FFF2-40B4-BE49-F238E27FC236}">
                <a16:creationId xmlns:a16="http://schemas.microsoft.com/office/drawing/2014/main" id="{F4939D9D-7DDC-4A70-A443-881EA8FEDBB2}"/>
              </a:ext>
            </a:extLst>
          </p:cNvPr>
          <p:cNvCxnSpPr>
            <a:cxnSpLocks/>
            <a:stCxn id="93" idx="4"/>
          </p:cNvCxnSpPr>
          <p:nvPr/>
        </p:nvCxnSpPr>
        <p:spPr bwMode="auto">
          <a:xfrm flipH="1">
            <a:off x="3844513" y="3175924"/>
            <a:ext cx="1956908" cy="952748"/>
          </a:xfrm>
          <a:prstGeom prst="line">
            <a:avLst/>
          </a:prstGeom>
          <a:solidFill>
            <a:schemeClr val="accent1"/>
          </a:solidFill>
          <a:ln w="38100" cap="flat" cmpd="sng" algn="ctr">
            <a:solidFill>
              <a:schemeClr val="accent5"/>
            </a:solidFill>
            <a:prstDash val="solid"/>
            <a:round/>
            <a:headEnd type="none" w="med" len="med"/>
            <a:tailEnd type="arrow" w="med" len="med"/>
          </a:ln>
          <a:effectLst/>
        </p:spPr>
      </p:cxnSp>
      <p:grpSp>
        <p:nvGrpSpPr>
          <p:cNvPr id="2" name="Group 1">
            <a:extLst>
              <a:ext uri="{FF2B5EF4-FFF2-40B4-BE49-F238E27FC236}">
                <a16:creationId xmlns:a16="http://schemas.microsoft.com/office/drawing/2014/main" id="{0E36EE43-6291-42CA-927E-081F4A5C4B90}"/>
              </a:ext>
            </a:extLst>
          </p:cNvPr>
          <p:cNvGrpSpPr/>
          <p:nvPr/>
        </p:nvGrpSpPr>
        <p:grpSpPr>
          <a:xfrm>
            <a:off x="102544" y="5158166"/>
            <a:ext cx="8680511" cy="1495299"/>
            <a:chOff x="102544" y="5110038"/>
            <a:chExt cx="8680511" cy="1495299"/>
          </a:xfrm>
        </p:grpSpPr>
        <p:sp>
          <p:nvSpPr>
            <p:cNvPr id="38" name="Rectangle: Rounded Corners 37">
              <a:extLst>
                <a:ext uri="{FF2B5EF4-FFF2-40B4-BE49-F238E27FC236}">
                  <a16:creationId xmlns:a16="http://schemas.microsoft.com/office/drawing/2014/main" id="{C04D2003-439C-4F94-A664-D93EEE98593E}"/>
                </a:ext>
              </a:extLst>
            </p:cNvPr>
            <p:cNvSpPr/>
            <p:nvPr/>
          </p:nvSpPr>
          <p:spPr>
            <a:xfrm>
              <a:off x="360945" y="5450895"/>
              <a:ext cx="8422110" cy="11544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Validation:</a:t>
              </a:r>
            </a:p>
            <a:p>
              <a:pPr algn="ctr"/>
              <a:r>
                <a:rPr lang="en-US" sz="3200" b="1" dirty="0">
                  <a:solidFill>
                    <a:schemeClr val="bg1"/>
                  </a:solidFill>
                </a:rPr>
                <a:t>Prediction Error Rate = 4.9%</a:t>
              </a:r>
            </a:p>
          </p:txBody>
        </p:sp>
        <p:pic>
          <p:nvPicPr>
            <p:cNvPr id="44" name="Graphic 43" descr="Checkmark">
              <a:extLst>
                <a:ext uri="{FF2B5EF4-FFF2-40B4-BE49-F238E27FC236}">
                  <a16:creationId xmlns:a16="http://schemas.microsoft.com/office/drawing/2014/main" id="{83B5ED8B-DF3D-412C-B82E-A4DB3BE79A3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544" y="5110038"/>
              <a:ext cx="830997" cy="830997"/>
            </a:xfrm>
            <a:prstGeom prst="rect">
              <a:avLst/>
            </a:prstGeom>
          </p:spPr>
        </p:pic>
      </p:grpSp>
      <p:sp>
        <p:nvSpPr>
          <p:cNvPr id="57" name="Rectangle: Rounded Corners 56">
            <a:extLst>
              <a:ext uri="{FF2B5EF4-FFF2-40B4-BE49-F238E27FC236}">
                <a16:creationId xmlns:a16="http://schemas.microsoft.com/office/drawing/2014/main" id="{04421A27-1483-4E64-A3D4-63326EB15513}"/>
              </a:ext>
            </a:extLst>
          </p:cNvPr>
          <p:cNvSpPr/>
          <p:nvPr/>
        </p:nvSpPr>
        <p:spPr>
          <a:xfrm>
            <a:off x="6799163" y="1183636"/>
            <a:ext cx="2171218" cy="1179185"/>
          </a:xfrm>
          <a:prstGeom prst="roundRect">
            <a:avLst>
              <a:gd name="adj" fmla="val 10694"/>
            </a:avLst>
          </a:prstGeom>
          <a:solidFill>
            <a:schemeClr val="accent4">
              <a:lumMod val="75000"/>
            </a:schemeClr>
          </a:solidFill>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2400" b="1" spc="-50" dirty="0">
                <a:solidFill>
                  <a:schemeClr val="bg1"/>
                </a:solidFill>
              </a:rPr>
              <a:t>3. Temperature </a:t>
            </a:r>
            <a:r>
              <a:rPr lang="en-US" sz="2400" b="1" dirty="0">
                <a:solidFill>
                  <a:schemeClr val="bg1"/>
                </a:solidFill>
              </a:rPr>
              <a:t>Scaling Component</a:t>
            </a:r>
          </a:p>
        </p:txBody>
      </p:sp>
      <p:sp>
        <p:nvSpPr>
          <p:cNvPr id="58" name="Rectangle: Rounded Corners 57">
            <a:extLst>
              <a:ext uri="{FF2B5EF4-FFF2-40B4-BE49-F238E27FC236}">
                <a16:creationId xmlns:a16="http://schemas.microsoft.com/office/drawing/2014/main" id="{2309731B-0203-41B1-AB99-50B75AB109F8}"/>
              </a:ext>
            </a:extLst>
          </p:cNvPr>
          <p:cNvSpPr/>
          <p:nvPr/>
        </p:nvSpPr>
        <p:spPr>
          <a:xfrm>
            <a:off x="6425563" y="2609260"/>
            <a:ext cx="2544818" cy="1179185"/>
          </a:xfrm>
          <a:prstGeom prst="roundRect">
            <a:avLst>
              <a:gd name="adj" fmla="val 9786"/>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solidFill>
                  <a:schemeClr val="bg1"/>
                </a:solidFill>
              </a:rPr>
              <a:t>2. Self-Recovery and Retention Component</a:t>
            </a:r>
          </a:p>
        </p:txBody>
      </p:sp>
    </p:spTree>
    <p:extLst>
      <p:ext uri="{BB962C8B-B14F-4D97-AF65-F5344CB8AC3E}">
        <p14:creationId xmlns:p14="http://schemas.microsoft.com/office/powerpoint/2010/main" val="2883637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xit" presetSubtype="0" fill="hold" nodeType="withEffect">
                                  <p:stCondLst>
                                    <p:cond delay="0"/>
                                  </p:stCondLst>
                                  <p:childTnLst>
                                    <p:animEffect transition="out" filter="fade">
                                      <p:cBhvr>
                                        <p:cTn id="9" dur="500"/>
                                        <p:tgtEl>
                                          <p:spTgt spid="46"/>
                                        </p:tgtEl>
                                      </p:cBhvr>
                                    </p:animEffect>
                                    <p:set>
                                      <p:cBhvr>
                                        <p:cTn id="10" dur="1" fill="hold">
                                          <p:stCondLst>
                                            <p:cond delay="499"/>
                                          </p:stCondLst>
                                        </p:cTn>
                                        <p:tgtEl>
                                          <p:spTgt spid="4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9"/>
                                        </p:tgtEl>
                                      </p:cBhvr>
                                    </p:animEffect>
                                    <p:set>
                                      <p:cBhvr>
                                        <p:cTn id="13" dur="1" fill="hold">
                                          <p:stCondLst>
                                            <p:cond delay="499"/>
                                          </p:stCondLst>
                                        </p:cTn>
                                        <p:tgtEl>
                                          <p:spTgt spid="4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Content Placeholder 3"/>
          <p:cNvSpPr>
            <a:spLocks noGrp="1"/>
          </p:cNvSpPr>
          <p:nvPr>
            <p:ph sz="quarter" idx="11"/>
          </p:nvPr>
        </p:nvSpPr>
        <p:spPr/>
        <p:txBody>
          <a:bodyPr>
            <a:normAutofit/>
          </a:bodyPr>
          <a:lstStyle/>
          <a:p>
            <a:pPr>
              <a:lnSpc>
                <a:spcPct val="100000"/>
              </a:lnSpc>
              <a:spcBef>
                <a:spcPts val="1800"/>
              </a:spcBef>
            </a:pPr>
            <a:r>
              <a:rPr lang="en-US" sz="2800" dirty="0"/>
              <a:t>Executive Summary</a:t>
            </a:r>
          </a:p>
          <a:p>
            <a:pPr>
              <a:lnSpc>
                <a:spcPct val="100000"/>
              </a:lnSpc>
              <a:spcBef>
                <a:spcPts val="1800"/>
              </a:spcBef>
            </a:pPr>
            <a:r>
              <a:rPr lang="en-US" sz="2800" dirty="0"/>
              <a:t>Background on NAND Flash Reliability</a:t>
            </a:r>
          </a:p>
          <a:p>
            <a:pPr>
              <a:lnSpc>
                <a:spcPct val="100000"/>
              </a:lnSpc>
              <a:spcBef>
                <a:spcPts val="1800"/>
              </a:spcBef>
            </a:pPr>
            <a:r>
              <a:rPr lang="en-US" sz="2800" dirty="0"/>
              <a:t>Characterization of Self-Recovery and Temperature Effect on Real 3D NAND Flash Memory Chips</a:t>
            </a:r>
          </a:p>
          <a:p>
            <a:pPr>
              <a:lnSpc>
                <a:spcPct val="100000"/>
              </a:lnSpc>
              <a:spcBef>
                <a:spcPts val="1800"/>
              </a:spcBef>
            </a:pPr>
            <a:r>
              <a:rPr lang="en-US" sz="2800" dirty="0"/>
              <a:t>URT: Unified Self-Recovery and Temperature Model</a:t>
            </a:r>
          </a:p>
          <a:p>
            <a:pPr>
              <a:lnSpc>
                <a:spcPct val="100000"/>
              </a:lnSpc>
              <a:spcBef>
                <a:spcPts val="1800"/>
              </a:spcBef>
            </a:pPr>
            <a:r>
              <a:rPr lang="en-US" sz="2800" b="1" dirty="0">
                <a:solidFill>
                  <a:srgbClr val="C00000"/>
                </a:solidFill>
              </a:rPr>
              <a:t>HeatWatch Mechanism</a:t>
            </a:r>
          </a:p>
          <a:p>
            <a:pPr>
              <a:lnSpc>
                <a:spcPct val="100000"/>
              </a:lnSpc>
              <a:spcBef>
                <a:spcPts val="1800"/>
              </a:spcBef>
            </a:pPr>
            <a:r>
              <a:rPr lang="en-US" sz="2800" dirty="0"/>
              <a:t>Conclusion</a:t>
            </a:r>
          </a:p>
        </p:txBody>
      </p:sp>
      <p:sp>
        <p:nvSpPr>
          <p:cNvPr id="3" name="Slide Number Placeholder 2"/>
          <p:cNvSpPr>
            <a:spLocks noGrp="1"/>
          </p:cNvSpPr>
          <p:nvPr>
            <p:ph type="sldNum" sz="quarter" idx="4294967295"/>
          </p:nvPr>
        </p:nvSpPr>
        <p:spPr>
          <a:xfrm>
            <a:off x="8189913" y="6516688"/>
            <a:ext cx="954087" cy="341312"/>
          </a:xfrm>
        </p:spPr>
        <p:txBody>
          <a:bodyPr/>
          <a:lstStyle/>
          <a:p>
            <a:fld id="{656CEE93-C87C-43EF-85C8-C664598978DF}" type="slidenum">
              <a:rPr lang="en-US" smtClean="0"/>
              <a:t>28</a:t>
            </a:fld>
            <a:endParaRPr lang="en-US" dirty="0"/>
          </a:p>
        </p:txBody>
      </p:sp>
    </p:spTree>
    <p:extLst>
      <p:ext uri="{BB962C8B-B14F-4D97-AF65-F5344CB8AC3E}">
        <p14:creationId xmlns:p14="http://schemas.microsoft.com/office/powerpoint/2010/main" val="3822585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0CDE92-FC31-4999-A575-D78BC09A2207}"/>
              </a:ext>
            </a:extLst>
          </p:cNvPr>
          <p:cNvSpPr>
            <a:spLocks noGrp="1"/>
          </p:cNvSpPr>
          <p:nvPr>
            <p:ph type="title"/>
          </p:nvPr>
        </p:nvSpPr>
        <p:spPr/>
        <p:txBody>
          <a:bodyPr/>
          <a:lstStyle/>
          <a:p>
            <a:r>
              <a:rPr lang="en-US" dirty="0"/>
              <a:t>HeatWatch Mechanism</a:t>
            </a:r>
          </a:p>
        </p:txBody>
      </p:sp>
      <p:sp>
        <p:nvSpPr>
          <p:cNvPr id="8" name="Content Placeholder 7">
            <a:extLst>
              <a:ext uri="{FF2B5EF4-FFF2-40B4-BE49-F238E27FC236}">
                <a16:creationId xmlns:a16="http://schemas.microsoft.com/office/drawing/2014/main" id="{1B46D71C-7C50-4704-A6E2-8FF20F0E5558}"/>
              </a:ext>
            </a:extLst>
          </p:cNvPr>
          <p:cNvSpPr>
            <a:spLocks noGrp="1"/>
          </p:cNvSpPr>
          <p:nvPr>
            <p:ph sz="quarter" idx="11"/>
          </p:nvPr>
        </p:nvSpPr>
        <p:spPr/>
        <p:txBody>
          <a:bodyPr>
            <a:normAutofit/>
          </a:bodyPr>
          <a:lstStyle/>
          <a:p>
            <a:r>
              <a:rPr lang="en-US" sz="2600" b="1" dirty="0">
                <a:solidFill>
                  <a:schemeClr val="tx1"/>
                </a:solidFill>
              </a:rPr>
              <a:t>Key Idea</a:t>
            </a:r>
          </a:p>
          <a:p>
            <a:pPr lvl="1"/>
            <a:endParaRPr lang="en-US" sz="2600" b="1" dirty="0">
              <a:solidFill>
                <a:schemeClr val="tx1"/>
              </a:solidFill>
            </a:endParaRPr>
          </a:p>
          <a:p>
            <a:pPr lvl="1">
              <a:spcBef>
                <a:spcPts val="600"/>
              </a:spcBef>
            </a:pPr>
            <a:r>
              <a:rPr lang="en-US" sz="2600" b="1" dirty="0">
                <a:solidFill>
                  <a:schemeClr val="accent6">
                    <a:lumMod val="75000"/>
                  </a:schemeClr>
                </a:solidFill>
              </a:rPr>
              <a:t>Predict change in threshold voltage distribution</a:t>
            </a:r>
            <a:br>
              <a:rPr lang="en-US" sz="2600" dirty="0">
                <a:solidFill>
                  <a:schemeClr val="tx1"/>
                </a:solidFill>
              </a:rPr>
            </a:br>
            <a:r>
              <a:rPr lang="en-US" sz="2600" dirty="0">
                <a:solidFill>
                  <a:schemeClr val="tx1"/>
                </a:solidFill>
              </a:rPr>
              <a:t>by using the URT model</a:t>
            </a:r>
          </a:p>
          <a:p>
            <a:pPr lvl="1">
              <a:spcBef>
                <a:spcPts val="600"/>
              </a:spcBef>
            </a:pPr>
            <a:endParaRPr lang="en-US" sz="2600" dirty="0">
              <a:solidFill>
                <a:schemeClr val="tx1"/>
              </a:solidFill>
            </a:endParaRPr>
          </a:p>
          <a:p>
            <a:pPr lvl="1">
              <a:spcBef>
                <a:spcPts val="600"/>
              </a:spcBef>
            </a:pPr>
            <a:r>
              <a:rPr lang="en-US" sz="2600" b="1" dirty="0">
                <a:solidFill>
                  <a:schemeClr val="accent6">
                    <a:lumMod val="75000"/>
                  </a:schemeClr>
                </a:solidFill>
              </a:rPr>
              <a:t>Adapt read reference voltage to near-optimal </a:t>
            </a:r>
            <a:r>
              <a:rPr lang="en-US" sz="2600" dirty="0">
                <a:solidFill>
                  <a:schemeClr val="tx1"/>
                </a:solidFill>
              </a:rPr>
              <a:t>(V</a:t>
            </a:r>
            <a:r>
              <a:rPr lang="en-US" sz="2600" baseline="-25000" dirty="0">
                <a:solidFill>
                  <a:schemeClr val="tx1"/>
                </a:solidFill>
              </a:rPr>
              <a:t>opt</a:t>
            </a:r>
            <a:r>
              <a:rPr lang="en-US" sz="2600" dirty="0">
                <a:solidFill>
                  <a:schemeClr val="tx1"/>
                </a:solidFill>
              </a:rPr>
              <a:t>)</a:t>
            </a:r>
            <a:br>
              <a:rPr lang="en-US" sz="2600" dirty="0">
                <a:solidFill>
                  <a:schemeClr val="tx1"/>
                </a:solidFill>
              </a:rPr>
            </a:br>
            <a:r>
              <a:rPr lang="en-US" sz="2600" dirty="0">
                <a:solidFill>
                  <a:schemeClr val="tx1"/>
                </a:solidFill>
              </a:rPr>
              <a:t>based on </a:t>
            </a:r>
            <a:r>
              <a:rPr lang="en-US" sz="2600">
                <a:solidFill>
                  <a:schemeClr val="tx1"/>
                </a:solidFill>
              </a:rPr>
              <a:t>predicted change in </a:t>
            </a:r>
            <a:r>
              <a:rPr lang="en-US" sz="2600" dirty="0">
                <a:solidFill>
                  <a:schemeClr val="tx1"/>
                </a:solidFill>
              </a:rPr>
              <a:t>voltage distribution</a:t>
            </a:r>
          </a:p>
        </p:txBody>
      </p:sp>
      <p:sp>
        <p:nvSpPr>
          <p:cNvPr id="3" name="Slide Number Placeholder 2">
            <a:extLst>
              <a:ext uri="{FF2B5EF4-FFF2-40B4-BE49-F238E27FC236}">
                <a16:creationId xmlns:a16="http://schemas.microsoft.com/office/drawing/2014/main" id="{5986F94D-2837-4770-99B1-1F6C6D504ECB}"/>
              </a:ext>
            </a:extLst>
          </p:cNvPr>
          <p:cNvSpPr>
            <a:spLocks noGrp="1"/>
          </p:cNvSpPr>
          <p:nvPr>
            <p:ph type="sldNum" sz="quarter" idx="4"/>
          </p:nvPr>
        </p:nvSpPr>
        <p:spPr/>
        <p:txBody>
          <a:bodyPr/>
          <a:lstStyle/>
          <a:p>
            <a:fld id="{D1A49D29-CB85-4411-9FDD-91CD7B7D33F2}" type="slidenum">
              <a:rPr lang="en-US" smtClean="0"/>
              <a:pPr/>
              <a:t>29</a:t>
            </a:fld>
            <a:endParaRPr lang="en-US" dirty="0"/>
          </a:p>
        </p:txBody>
      </p:sp>
    </p:spTree>
    <p:extLst>
      <p:ext uri="{BB962C8B-B14F-4D97-AF65-F5344CB8AC3E}">
        <p14:creationId xmlns:p14="http://schemas.microsoft.com/office/powerpoint/2010/main" val="419720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4" end="4"/>
                                            </p:txEl>
                                          </p:spTgt>
                                        </p:tgtEl>
                                        <p:attrNameLst>
                                          <p:attrName>style.visibility</p:attrName>
                                        </p:attrNameLst>
                                      </p:cBhvr>
                                      <p:to>
                                        <p:strVal val="visible"/>
                                      </p:to>
                                    </p:set>
                                    <p:animEffect transition="in" filter="fade">
                                      <p:cBhvr>
                                        <p:cTn id="1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F53583-DFA1-405F-A2F8-38AFDF18FD2D}"/>
              </a:ext>
            </a:extLst>
          </p:cNvPr>
          <p:cNvSpPr>
            <a:spLocks noGrp="1"/>
          </p:cNvSpPr>
          <p:nvPr>
            <p:ph type="title"/>
          </p:nvPr>
        </p:nvSpPr>
        <p:spPr>
          <a:xfrm>
            <a:off x="0" y="0"/>
            <a:ext cx="9144000" cy="1085850"/>
          </a:xfrm>
        </p:spPr>
        <p:txBody>
          <a:bodyPr/>
          <a:lstStyle/>
          <a:p>
            <a:r>
              <a:rPr lang="en-US" dirty="0"/>
              <a:t>Executive Summary</a:t>
            </a:r>
          </a:p>
        </p:txBody>
      </p:sp>
      <p:sp>
        <p:nvSpPr>
          <p:cNvPr id="4" name="Content Placeholder 3">
            <a:extLst>
              <a:ext uri="{FF2B5EF4-FFF2-40B4-BE49-F238E27FC236}">
                <a16:creationId xmlns:a16="http://schemas.microsoft.com/office/drawing/2014/main" id="{22F77B6D-3F4B-4A36-85EB-28E38B7BD374}"/>
              </a:ext>
            </a:extLst>
          </p:cNvPr>
          <p:cNvSpPr>
            <a:spLocks noGrp="1"/>
          </p:cNvSpPr>
          <p:nvPr>
            <p:ph sz="quarter" idx="11"/>
          </p:nvPr>
        </p:nvSpPr>
        <p:spPr>
          <a:xfrm>
            <a:off x="123825" y="977030"/>
            <a:ext cx="8897938" cy="5489084"/>
          </a:xfrm>
        </p:spPr>
        <p:txBody>
          <a:bodyPr>
            <a:normAutofit/>
          </a:bodyPr>
          <a:lstStyle/>
          <a:p>
            <a:pPr>
              <a:spcBef>
                <a:spcPts val="600"/>
              </a:spcBef>
            </a:pPr>
            <a:r>
              <a:rPr lang="en-US" sz="2600" dirty="0"/>
              <a:t>3D NAND flash memory susceptible to </a:t>
            </a:r>
            <a:r>
              <a:rPr lang="en-US" sz="2600" b="1" dirty="0">
                <a:solidFill>
                  <a:schemeClr val="accent5"/>
                </a:solidFill>
              </a:rPr>
              <a:t>retention errors</a:t>
            </a:r>
          </a:p>
          <a:p>
            <a:pPr lvl="1">
              <a:spcBef>
                <a:spcPts val="300"/>
              </a:spcBef>
            </a:pPr>
            <a:r>
              <a:rPr lang="en-US" dirty="0"/>
              <a:t>Charge leaks out of flash cell</a:t>
            </a:r>
          </a:p>
          <a:p>
            <a:pPr lvl="1">
              <a:spcBef>
                <a:spcPts val="300"/>
              </a:spcBef>
            </a:pPr>
            <a:r>
              <a:rPr lang="en-US" dirty="0"/>
              <a:t>Two unreported factors: </a:t>
            </a:r>
            <a:r>
              <a:rPr lang="en-US" b="1" dirty="0">
                <a:solidFill>
                  <a:schemeClr val="accent1"/>
                </a:solidFill>
              </a:rPr>
              <a:t>s</a:t>
            </a:r>
            <a:r>
              <a:rPr lang="en-US" b="1" i="1" dirty="0">
                <a:solidFill>
                  <a:schemeClr val="accent1"/>
                </a:solidFill>
              </a:rPr>
              <a:t>elf-recovery </a:t>
            </a:r>
            <a:r>
              <a:rPr lang="en-US" b="1" dirty="0">
                <a:solidFill>
                  <a:schemeClr val="accent1"/>
                </a:solidFill>
              </a:rPr>
              <a:t>and </a:t>
            </a:r>
            <a:r>
              <a:rPr lang="en-US" b="1" i="1" dirty="0">
                <a:solidFill>
                  <a:schemeClr val="accent1"/>
                </a:solidFill>
              </a:rPr>
              <a:t>temperature</a:t>
            </a:r>
          </a:p>
          <a:p>
            <a:pPr>
              <a:spcBef>
                <a:spcPts val="1200"/>
              </a:spcBef>
            </a:pPr>
            <a:r>
              <a:rPr lang="en-US" sz="2600" dirty="0"/>
              <a:t>We study </a:t>
            </a:r>
            <a:r>
              <a:rPr lang="en-US" sz="2600" i="1" dirty="0"/>
              <a:t>self-recovery</a:t>
            </a:r>
            <a:r>
              <a:rPr lang="en-US" sz="2600" dirty="0"/>
              <a:t> and </a:t>
            </a:r>
            <a:r>
              <a:rPr lang="en-US" sz="2600" i="1" dirty="0"/>
              <a:t>temperature</a:t>
            </a:r>
            <a:r>
              <a:rPr lang="en-US" sz="2600" dirty="0"/>
              <a:t> effects</a:t>
            </a:r>
          </a:p>
          <a:p>
            <a:endParaRPr lang="en-US" sz="2600" dirty="0"/>
          </a:p>
          <a:p>
            <a:endParaRPr lang="en-US" sz="2600" dirty="0"/>
          </a:p>
          <a:p>
            <a:endParaRPr lang="en-US" sz="2600" dirty="0"/>
          </a:p>
          <a:p>
            <a:endParaRPr lang="en-US" sz="2600" dirty="0"/>
          </a:p>
          <a:p>
            <a:endParaRPr lang="en-US" sz="2600" dirty="0"/>
          </a:p>
          <a:p>
            <a:pPr>
              <a:spcBef>
                <a:spcPts val="1800"/>
              </a:spcBef>
            </a:pPr>
            <a:r>
              <a:rPr lang="en-US" sz="2600" dirty="0"/>
              <a:t>We develop a new technique to improve flash reliability</a:t>
            </a:r>
          </a:p>
        </p:txBody>
      </p:sp>
      <p:sp>
        <p:nvSpPr>
          <p:cNvPr id="9" name="Slide Number Placeholder 8">
            <a:extLst>
              <a:ext uri="{FF2B5EF4-FFF2-40B4-BE49-F238E27FC236}">
                <a16:creationId xmlns:a16="http://schemas.microsoft.com/office/drawing/2014/main" id="{734D9CFA-E911-4033-A01E-B4A348A421BD}"/>
              </a:ext>
            </a:extLst>
          </p:cNvPr>
          <p:cNvSpPr>
            <a:spLocks noGrp="1"/>
          </p:cNvSpPr>
          <p:nvPr>
            <p:ph type="sldNum" sz="quarter" idx="4"/>
          </p:nvPr>
        </p:nvSpPr>
        <p:spPr/>
        <p:txBody>
          <a:bodyPr/>
          <a:lstStyle/>
          <a:p>
            <a:fld id="{656CEE93-C87C-43EF-85C8-C664598978DF}" type="slidenum">
              <a:rPr lang="en-US" smtClean="0"/>
              <a:t>3</a:t>
            </a:fld>
            <a:endParaRPr lang="en-US" dirty="0"/>
          </a:p>
        </p:txBody>
      </p:sp>
      <p:sp>
        <p:nvSpPr>
          <p:cNvPr id="24" name="Rectangle: Rounded Corners 23">
            <a:extLst>
              <a:ext uri="{FF2B5EF4-FFF2-40B4-BE49-F238E27FC236}">
                <a16:creationId xmlns:a16="http://schemas.microsoft.com/office/drawing/2014/main" id="{A6893842-66A1-42B8-AA89-010822AA556D}"/>
              </a:ext>
            </a:extLst>
          </p:cNvPr>
          <p:cNvSpPr/>
          <p:nvPr/>
        </p:nvSpPr>
        <p:spPr>
          <a:xfrm>
            <a:off x="217710" y="2580392"/>
            <a:ext cx="8708580" cy="518485"/>
          </a:xfrm>
          <a:prstGeom prst="roundRect">
            <a:avLst>
              <a:gd name="adj" fmla="val 8451"/>
            </a:avLst>
          </a:prstGeom>
          <a:solidFill>
            <a:schemeClr val="accent4">
              <a:lumMod val="20000"/>
              <a:lumOff val="80000"/>
            </a:schemeClr>
          </a:solid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tIns="18288" bIns="18288" rtlCol="0" anchor="t"/>
          <a:lstStyle/>
          <a:p>
            <a:pPr marL="285750" lvl="1" indent="-168275">
              <a:buFont typeface="Arial" panose="020B0604020202020204" pitchFamily="34" charset="0"/>
              <a:buChar char="•"/>
            </a:pPr>
            <a:r>
              <a:rPr lang="en-US" sz="2600" b="1" dirty="0">
                <a:solidFill>
                  <a:schemeClr val="accent1"/>
                </a:solidFill>
              </a:rPr>
              <a:t>Experimental characterization </a:t>
            </a:r>
            <a:r>
              <a:rPr lang="en-US" sz="2600" dirty="0"/>
              <a:t>of </a:t>
            </a:r>
            <a:r>
              <a:rPr lang="en-US" sz="2600" i="1" dirty="0"/>
              <a:t>real</a:t>
            </a:r>
            <a:r>
              <a:rPr lang="en-US" sz="2600" dirty="0"/>
              <a:t> 3D NAND chips</a:t>
            </a:r>
          </a:p>
        </p:txBody>
      </p:sp>
      <p:sp>
        <p:nvSpPr>
          <p:cNvPr id="35" name="Rectangle: Rounded Corners 34">
            <a:extLst>
              <a:ext uri="{FF2B5EF4-FFF2-40B4-BE49-F238E27FC236}">
                <a16:creationId xmlns:a16="http://schemas.microsoft.com/office/drawing/2014/main" id="{5A199B65-5FA7-47C2-9F23-1BDDE8EDE311}"/>
              </a:ext>
            </a:extLst>
          </p:cNvPr>
          <p:cNvSpPr/>
          <p:nvPr/>
        </p:nvSpPr>
        <p:spPr>
          <a:xfrm>
            <a:off x="217710" y="3220321"/>
            <a:ext cx="8708580" cy="1514475"/>
          </a:xfrm>
          <a:prstGeom prst="roundRect">
            <a:avLst>
              <a:gd name="adj" fmla="val 8451"/>
            </a:avLst>
          </a:prstGeom>
          <a:solidFill>
            <a:schemeClr val="accent4">
              <a:lumMod val="20000"/>
              <a:lumOff val="80000"/>
            </a:schemeClr>
          </a:solid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tIns="18288" rIns="0" bIns="18288" rtlCol="0" anchor="t"/>
          <a:lstStyle/>
          <a:p>
            <a:pPr marL="285750" lvl="1" indent="-168275">
              <a:buFont typeface="Arial" panose="020B0604020202020204" pitchFamily="34" charset="0"/>
              <a:buChar char="•"/>
            </a:pPr>
            <a:r>
              <a:rPr lang="en-US" sz="2600" b="1" dirty="0">
                <a:solidFill>
                  <a:schemeClr val="accent1"/>
                </a:solidFill>
              </a:rPr>
              <a:t>Unified Self-Recovery and Temperature (URT) Model</a:t>
            </a:r>
            <a:endParaRPr lang="en-US" sz="2600" dirty="0">
              <a:solidFill>
                <a:schemeClr val="accent1"/>
              </a:solidFill>
            </a:endParaRPr>
          </a:p>
          <a:p>
            <a:pPr marL="514350" lvl="2" indent="-171450">
              <a:lnSpc>
                <a:spcPct val="85000"/>
              </a:lnSpc>
              <a:spcBef>
                <a:spcPts val="300"/>
              </a:spcBef>
              <a:buFont typeface="Arial" panose="020B0604020202020204" pitchFamily="34" charset="0"/>
              <a:buChar char="•"/>
            </a:pPr>
            <a:r>
              <a:rPr lang="en-US" sz="2400" dirty="0"/>
              <a:t>Predicts impact of retention loss, wearout, self-recovery, temperature on </a:t>
            </a:r>
            <a:r>
              <a:rPr lang="en-US" sz="2400" b="1" dirty="0">
                <a:solidFill>
                  <a:schemeClr val="tx2">
                    <a:lumMod val="75000"/>
                  </a:schemeClr>
                </a:solidFill>
              </a:rPr>
              <a:t>flash cell voltage</a:t>
            </a:r>
          </a:p>
          <a:p>
            <a:pPr marL="514350" lvl="2" indent="-171450">
              <a:lnSpc>
                <a:spcPct val="85000"/>
              </a:lnSpc>
              <a:spcBef>
                <a:spcPts val="300"/>
              </a:spcBef>
              <a:buFont typeface="Arial" panose="020B0604020202020204" pitchFamily="34" charset="0"/>
              <a:buChar char="•"/>
            </a:pPr>
            <a:r>
              <a:rPr lang="en-US" sz="2400" b="1" dirty="0">
                <a:solidFill>
                  <a:schemeClr val="accent6">
                    <a:lumMod val="75000"/>
                  </a:schemeClr>
                </a:solidFill>
              </a:rPr>
              <a:t>Low prediction error rate: 4.9%</a:t>
            </a:r>
          </a:p>
        </p:txBody>
      </p:sp>
      <p:sp>
        <p:nvSpPr>
          <p:cNvPr id="36" name="Rectangle: Rounded Corners 35">
            <a:extLst>
              <a:ext uri="{FF2B5EF4-FFF2-40B4-BE49-F238E27FC236}">
                <a16:creationId xmlns:a16="http://schemas.microsoft.com/office/drawing/2014/main" id="{B9BA8EFC-8207-4D7C-937A-49F10E46664A}"/>
              </a:ext>
            </a:extLst>
          </p:cNvPr>
          <p:cNvSpPr/>
          <p:nvPr/>
        </p:nvSpPr>
        <p:spPr>
          <a:xfrm>
            <a:off x="217710" y="5300654"/>
            <a:ext cx="8708580" cy="1188451"/>
          </a:xfrm>
          <a:prstGeom prst="roundRect">
            <a:avLst>
              <a:gd name="adj" fmla="val 8451"/>
            </a:avLst>
          </a:prstGeom>
          <a:solidFill>
            <a:schemeClr val="accent4">
              <a:lumMod val="20000"/>
              <a:lumOff val="80000"/>
            </a:schemeClr>
          </a:solid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tIns="18288" rIns="0" bIns="18288" rtlCol="0" anchor="t"/>
          <a:lstStyle/>
          <a:p>
            <a:pPr marL="285750" lvl="1" indent="-168275">
              <a:buFont typeface="Arial" panose="020B0604020202020204" pitchFamily="34" charset="0"/>
              <a:buChar char="•"/>
            </a:pPr>
            <a:r>
              <a:rPr lang="en-US" sz="2600" b="1" dirty="0">
                <a:solidFill>
                  <a:schemeClr val="accent1"/>
                </a:solidFill>
              </a:rPr>
              <a:t>HeatWatch</a:t>
            </a:r>
          </a:p>
          <a:p>
            <a:pPr marL="514350" lvl="2" indent="-171450">
              <a:lnSpc>
                <a:spcPct val="85000"/>
              </a:lnSpc>
              <a:spcBef>
                <a:spcPts val="300"/>
              </a:spcBef>
              <a:buFont typeface="Arial" panose="020B0604020202020204" pitchFamily="34" charset="0"/>
              <a:buChar char="•"/>
            </a:pPr>
            <a:r>
              <a:rPr lang="en-US" sz="2400" spc="-70" dirty="0"/>
              <a:t>Uses URT model to find optimal read voltages for 3D NAND flash</a:t>
            </a:r>
          </a:p>
          <a:p>
            <a:pPr marL="514350" lvl="2" indent="-171450">
              <a:lnSpc>
                <a:spcPct val="85000"/>
              </a:lnSpc>
              <a:spcBef>
                <a:spcPts val="300"/>
              </a:spcBef>
              <a:buFont typeface="Arial" panose="020B0604020202020204" pitchFamily="34" charset="0"/>
              <a:buChar char="•"/>
            </a:pPr>
            <a:r>
              <a:rPr lang="en-US" sz="2400" b="1" dirty="0">
                <a:solidFill>
                  <a:schemeClr val="accent6">
                    <a:lumMod val="75000"/>
                  </a:schemeClr>
                </a:solidFill>
              </a:rPr>
              <a:t>Improves flash lifetime by 3.85x</a:t>
            </a:r>
          </a:p>
        </p:txBody>
      </p:sp>
    </p:spTree>
    <p:extLst>
      <p:ext uri="{BB962C8B-B14F-4D97-AF65-F5344CB8AC3E}">
        <p14:creationId xmlns:p14="http://schemas.microsoft.com/office/powerpoint/2010/main" val="1582522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500"/>
                                        <p:tgtEl>
                                          <p:spTgt spid="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4" grpId="0" animBg="1"/>
      <p:bldP spid="35" grpId="0" animBg="1"/>
      <p:bldP spid="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0CE2ED4-001F-4E0B-8BA9-6E01B96DB147}"/>
              </a:ext>
            </a:extLst>
          </p:cNvPr>
          <p:cNvSpPr>
            <a:spLocks noGrp="1"/>
          </p:cNvSpPr>
          <p:nvPr>
            <p:ph type="title"/>
          </p:nvPr>
        </p:nvSpPr>
        <p:spPr/>
        <p:txBody>
          <a:bodyPr/>
          <a:lstStyle/>
          <a:p>
            <a:r>
              <a:rPr lang="en-US" dirty="0"/>
              <a:t>HeatWatch Mechanism Overview</a:t>
            </a:r>
          </a:p>
        </p:txBody>
      </p:sp>
      <p:sp>
        <p:nvSpPr>
          <p:cNvPr id="4" name="Slide Number Placeholder 3">
            <a:extLst>
              <a:ext uri="{FF2B5EF4-FFF2-40B4-BE49-F238E27FC236}">
                <a16:creationId xmlns:a16="http://schemas.microsoft.com/office/drawing/2014/main" id="{6D993105-75B4-4B99-8A6D-285DDA64A469}"/>
              </a:ext>
            </a:extLst>
          </p:cNvPr>
          <p:cNvSpPr>
            <a:spLocks noGrp="1"/>
          </p:cNvSpPr>
          <p:nvPr>
            <p:ph type="sldNum" sz="quarter" idx="12"/>
          </p:nvPr>
        </p:nvSpPr>
        <p:spPr/>
        <p:txBody>
          <a:bodyPr/>
          <a:lstStyle/>
          <a:p>
            <a:fld id="{656CEE93-C87C-43EF-85C8-C664598978DF}" type="slidenum">
              <a:rPr lang="en-US" smtClean="0"/>
              <a:pPr/>
              <a:t>30</a:t>
            </a:fld>
            <a:endParaRPr lang="en-US" dirty="0"/>
          </a:p>
        </p:txBody>
      </p:sp>
      <p:sp>
        <p:nvSpPr>
          <p:cNvPr id="9" name="Rectangle: Rounded Corners 8">
            <a:extLst>
              <a:ext uri="{FF2B5EF4-FFF2-40B4-BE49-F238E27FC236}">
                <a16:creationId xmlns:a16="http://schemas.microsoft.com/office/drawing/2014/main" id="{16191C26-F913-4E19-BF13-9857F5E59DAC}"/>
              </a:ext>
            </a:extLst>
          </p:cNvPr>
          <p:cNvSpPr/>
          <p:nvPr/>
        </p:nvSpPr>
        <p:spPr>
          <a:xfrm>
            <a:off x="347060" y="1166320"/>
            <a:ext cx="8449880" cy="1637037"/>
          </a:xfrm>
          <a:prstGeom prst="roundRect">
            <a:avLst>
              <a:gd name="adj" fmla="val 14703"/>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solidFill>
              </a:rPr>
              <a:t>Tracking Components</a:t>
            </a:r>
          </a:p>
        </p:txBody>
      </p:sp>
      <p:sp>
        <p:nvSpPr>
          <p:cNvPr id="10" name="Rectangle: Rounded Corners 9">
            <a:extLst>
              <a:ext uri="{FF2B5EF4-FFF2-40B4-BE49-F238E27FC236}">
                <a16:creationId xmlns:a16="http://schemas.microsoft.com/office/drawing/2014/main" id="{C9CD6538-D519-4D73-9192-6D7D300CC3C7}"/>
              </a:ext>
            </a:extLst>
          </p:cNvPr>
          <p:cNvSpPr/>
          <p:nvPr/>
        </p:nvSpPr>
        <p:spPr>
          <a:xfrm>
            <a:off x="565484" y="1840831"/>
            <a:ext cx="2550695" cy="757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SSD Temperature</a:t>
            </a:r>
          </a:p>
        </p:txBody>
      </p:sp>
      <p:sp>
        <p:nvSpPr>
          <p:cNvPr id="11" name="Rectangle: Rounded Corners 10">
            <a:extLst>
              <a:ext uri="{FF2B5EF4-FFF2-40B4-BE49-F238E27FC236}">
                <a16:creationId xmlns:a16="http://schemas.microsoft.com/office/drawing/2014/main" id="{CF954BCC-3312-4837-8CCE-BD5199072E48}"/>
              </a:ext>
            </a:extLst>
          </p:cNvPr>
          <p:cNvSpPr/>
          <p:nvPr/>
        </p:nvSpPr>
        <p:spPr>
          <a:xfrm>
            <a:off x="3296652" y="1840831"/>
            <a:ext cx="2550695" cy="757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Dwell Time</a:t>
            </a:r>
          </a:p>
        </p:txBody>
      </p:sp>
      <p:sp>
        <p:nvSpPr>
          <p:cNvPr id="12" name="Rectangle: Rounded Corners 11">
            <a:extLst>
              <a:ext uri="{FF2B5EF4-FFF2-40B4-BE49-F238E27FC236}">
                <a16:creationId xmlns:a16="http://schemas.microsoft.com/office/drawing/2014/main" id="{FC99A57F-FF91-4B67-862A-FDAAB3AC013F}"/>
              </a:ext>
            </a:extLst>
          </p:cNvPr>
          <p:cNvSpPr/>
          <p:nvPr/>
        </p:nvSpPr>
        <p:spPr>
          <a:xfrm>
            <a:off x="6046796" y="1828799"/>
            <a:ext cx="2550695" cy="757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 Cycles &amp; </a:t>
            </a:r>
            <a:br>
              <a:rPr lang="en-US" sz="2400" b="1" dirty="0"/>
            </a:br>
            <a:r>
              <a:rPr lang="en-US" sz="2400" b="1" dirty="0"/>
              <a:t>Retention Time</a:t>
            </a:r>
          </a:p>
        </p:txBody>
      </p:sp>
      <p:sp>
        <p:nvSpPr>
          <p:cNvPr id="13" name="Rectangle: Rounded Corners 12">
            <a:extLst>
              <a:ext uri="{FF2B5EF4-FFF2-40B4-BE49-F238E27FC236}">
                <a16:creationId xmlns:a16="http://schemas.microsoft.com/office/drawing/2014/main" id="{C4758706-D8B9-4D48-9452-0894DC096A50}"/>
              </a:ext>
            </a:extLst>
          </p:cNvPr>
          <p:cNvSpPr/>
          <p:nvPr/>
        </p:nvSpPr>
        <p:spPr>
          <a:xfrm>
            <a:off x="866272" y="4723137"/>
            <a:ext cx="7411454" cy="1552074"/>
          </a:xfrm>
          <a:prstGeom prst="roundRect">
            <a:avLst>
              <a:gd name="adj" fmla="val 9828"/>
            </a:avLst>
          </a:prstGeom>
          <a:no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6"/>
                </a:solidFill>
              </a:rPr>
              <a:t>Prediction Components</a:t>
            </a:r>
          </a:p>
        </p:txBody>
      </p:sp>
      <p:sp>
        <p:nvSpPr>
          <p:cNvPr id="14" name="Rectangle: Rounded Corners 13">
            <a:extLst>
              <a:ext uri="{FF2B5EF4-FFF2-40B4-BE49-F238E27FC236}">
                <a16:creationId xmlns:a16="http://schemas.microsoft.com/office/drawing/2014/main" id="{2E4038AE-D236-4AA3-85BD-9791ADF10A30}"/>
              </a:ext>
            </a:extLst>
          </p:cNvPr>
          <p:cNvSpPr/>
          <p:nvPr/>
        </p:nvSpPr>
        <p:spPr>
          <a:xfrm>
            <a:off x="1022685" y="5367569"/>
            <a:ext cx="2550695" cy="7579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V</a:t>
            </a:r>
            <a:r>
              <a:rPr lang="en-US" sz="2400" b="1" baseline="-25000" dirty="0"/>
              <a:t>opt</a:t>
            </a:r>
            <a:r>
              <a:rPr lang="en-US" sz="2400" b="1" dirty="0"/>
              <a:t> Prediction</a:t>
            </a:r>
          </a:p>
        </p:txBody>
      </p:sp>
      <p:sp>
        <p:nvSpPr>
          <p:cNvPr id="15" name="Rectangle: Rounded Corners 14">
            <a:extLst>
              <a:ext uri="{FF2B5EF4-FFF2-40B4-BE49-F238E27FC236}">
                <a16:creationId xmlns:a16="http://schemas.microsoft.com/office/drawing/2014/main" id="{DD005849-220B-45FB-BD34-2749D404CE64}"/>
              </a:ext>
            </a:extLst>
          </p:cNvPr>
          <p:cNvSpPr/>
          <p:nvPr/>
        </p:nvSpPr>
        <p:spPr>
          <a:xfrm>
            <a:off x="5570622" y="5367569"/>
            <a:ext cx="2550695" cy="7579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Fine-Tuning URT Parameters</a:t>
            </a:r>
          </a:p>
        </p:txBody>
      </p:sp>
      <p:sp>
        <p:nvSpPr>
          <p:cNvPr id="16" name="Oval 15">
            <a:extLst>
              <a:ext uri="{FF2B5EF4-FFF2-40B4-BE49-F238E27FC236}">
                <a16:creationId xmlns:a16="http://schemas.microsoft.com/office/drawing/2014/main" id="{9208FA7B-59D5-4B5A-85EA-4862814FD209}"/>
              </a:ext>
            </a:extLst>
          </p:cNvPr>
          <p:cNvSpPr/>
          <p:nvPr/>
        </p:nvSpPr>
        <p:spPr>
          <a:xfrm>
            <a:off x="1749394" y="3421320"/>
            <a:ext cx="1097280" cy="10972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URT</a:t>
            </a:r>
          </a:p>
        </p:txBody>
      </p:sp>
      <p:grpSp>
        <p:nvGrpSpPr>
          <p:cNvPr id="61" name="Group 60">
            <a:extLst>
              <a:ext uri="{FF2B5EF4-FFF2-40B4-BE49-F238E27FC236}">
                <a16:creationId xmlns:a16="http://schemas.microsoft.com/office/drawing/2014/main" id="{9A1F2C7E-ECE2-444F-AB78-D88DBD215FD5}"/>
              </a:ext>
            </a:extLst>
          </p:cNvPr>
          <p:cNvGrpSpPr/>
          <p:nvPr/>
        </p:nvGrpSpPr>
        <p:grpSpPr>
          <a:xfrm>
            <a:off x="1840832" y="2586788"/>
            <a:ext cx="5481312" cy="834532"/>
            <a:chOff x="1840832" y="2586788"/>
            <a:chExt cx="5481312" cy="834532"/>
          </a:xfrm>
        </p:grpSpPr>
        <p:cxnSp>
          <p:nvCxnSpPr>
            <p:cNvPr id="31" name="Connector: Elbow 30">
              <a:extLst>
                <a:ext uri="{FF2B5EF4-FFF2-40B4-BE49-F238E27FC236}">
                  <a16:creationId xmlns:a16="http://schemas.microsoft.com/office/drawing/2014/main" id="{7CC6B3BB-B698-4C3B-A305-FADB32D4B763}"/>
                </a:ext>
              </a:extLst>
            </p:cNvPr>
            <p:cNvCxnSpPr>
              <a:stCxn id="10" idx="2"/>
              <a:endCxn id="16" idx="0"/>
            </p:cNvCxnSpPr>
            <p:nvPr/>
          </p:nvCxnSpPr>
          <p:spPr>
            <a:xfrm rot="16200000" flipH="1">
              <a:off x="1658183" y="2781469"/>
              <a:ext cx="822500" cy="457202"/>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18A616BD-7BDE-4278-AF3B-38C44032DF0E}"/>
                </a:ext>
              </a:extLst>
            </p:cNvPr>
            <p:cNvCxnSpPr>
              <a:cxnSpLocks/>
              <a:stCxn id="11" idx="2"/>
              <a:endCxn id="16" idx="0"/>
            </p:cNvCxnSpPr>
            <p:nvPr/>
          </p:nvCxnSpPr>
          <p:spPr>
            <a:xfrm rot="5400000">
              <a:off x="3023767" y="1873087"/>
              <a:ext cx="822500" cy="2273966"/>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07C6545-EEE8-46B4-9D0A-DFADD6C63A68}"/>
                </a:ext>
              </a:extLst>
            </p:cNvPr>
            <p:cNvCxnSpPr>
              <a:cxnSpLocks/>
              <a:stCxn id="12" idx="2"/>
              <a:endCxn id="16" idx="0"/>
            </p:cNvCxnSpPr>
            <p:nvPr/>
          </p:nvCxnSpPr>
          <p:spPr>
            <a:xfrm rot="5400000">
              <a:off x="4392823" y="491999"/>
              <a:ext cx="834532" cy="5024110"/>
            </a:xfrm>
            <a:prstGeom prst="bentConnector3">
              <a:avLst>
                <a:gd name="adj1" fmla="val 51442"/>
              </a:avLst>
            </a:prstGeom>
            <a:ln w="57150">
              <a:tailEnd type="triangle"/>
            </a:ln>
          </p:spPr>
          <p:style>
            <a:lnRef idx="1">
              <a:schemeClr val="dk1"/>
            </a:lnRef>
            <a:fillRef idx="0">
              <a:schemeClr val="dk1"/>
            </a:fillRef>
            <a:effectRef idx="0">
              <a:schemeClr val="dk1"/>
            </a:effectRef>
            <a:fontRef idx="minor">
              <a:schemeClr val="tx1"/>
            </a:fontRef>
          </p:style>
        </p:cxnSp>
      </p:grpSp>
      <p:cxnSp>
        <p:nvCxnSpPr>
          <p:cNvPr id="40" name="Connector: Elbow 39">
            <a:extLst>
              <a:ext uri="{FF2B5EF4-FFF2-40B4-BE49-F238E27FC236}">
                <a16:creationId xmlns:a16="http://schemas.microsoft.com/office/drawing/2014/main" id="{A381AD20-D286-4697-87A8-D66EA6EF99C1}"/>
              </a:ext>
            </a:extLst>
          </p:cNvPr>
          <p:cNvCxnSpPr>
            <a:cxnSpLocks/>
            <a:stCxn id="15" idx="0"/>
            <a:endCxn id="16" idx="6"/>
          </p:cNvCxnSpPr>
          <p:nvPr/>
        </p:nvCxnSpPr>
        <p:spPr>
          <a:xfrm rot="16200000" flipV="1">
            <a:off x="4147518" y="2669117"/>
            <a:ext cx="1397609" cy="3999296"/>
          </a:xfrm>
          <a:prstGeom prst="bentConnector2">
            <a:avLst/>
          </a:prstGeom>
          <a:ln w="57150">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1C598B24-CF5E-40DE-A2FC-C39231858AE5}"/>
              </a:ext>
            </a:extLst>
          </p:cNvPr>
          <p:cNvCxnSpPr>
            <a:cxnSpLocks/>
            <a:stCxn id="16" idx="4"/>
            <a:endCxn id="14" idx="0"/>
          </p:cNvCxnSpPr>
          <p:nvPr/>
        </p:nvCxnSpPr>
        <p:spPr>
          <a:xfrm rot="5400000">
            <a:off x="1873550" y="4943084"/>
            <a:ext cx="848969" cy="1"/>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4965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wipe(up)">
                                      <p:cBhvr>
                                        <p:cTn id="32" dur="500"/>
                                        <p:tgtEl>
                                          <p:spTgt spid="6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wipe(up)">
                                      <p:cBhvr>
                                        <p:cTn id="40" dur="500"/>
                                        <p:tgtEl>
                                          <p:spTgt spid="43"/>
                                        </p:tgtEl>
                                      </p:cBhvr>
                                    </p:animEffect>
                                  </p:childTnLst>
                                </p:cTn>
                              </p:par>
                              <p:par>
                                <p:cTn id="41" presetID="22" presetClass="entr" presetSubtype="4"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down)">
                                      <p:cBhvr>
                                        <p:cTn id="4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0CE2ED4-001F-4E0B-8BA9-6E01B96DB147}"/>
              </a:ext>
            </a:extLst>
          </p:cNvPr>
          <p:cNvSpPr>
            <a:spLocks noGrp="1"/>
          </p:cNvSpPr>
          <p:nvPr>
            <p:ph type="title"/>
          </p:nvPr>
        </p:nvSpPr>
        <p:spPr/>
        <p:txBody>
          <a:bodyPr/>
          <a:lstStyle/>
          <a:p>
            <a:r>
              <a:rPr lang="en-US" dirty="0"/>
              <a:t>Tracking SSD Temperature</a:t>
            </a:r>
          </a:p>
        </p:txBody>
      </p:sp>
      <p:sp>
        <p:nvSpPr>
          <p:cNvPr id="4" name="Slide Number Placeholder 3">
            <a:extLst>
              <a:ext uri="{FF2B5EF4-FFF2-40B4-BE49-F238E27FC236}">
                <a16:creationId xmlns:a16="http://schemas.microsoft.com/office/drawing/2014/main" id="{6D993105-75B4-4B99-8A6D-285DDA64A469}"/>
              </a:ext>
            </a:extLst>
          </p:cNvPr>
          <p:cNvSpPr>
            <a:spLocks noGrp="1"/>
          </p:cNvSpPr>
          <p:nvPr>
            <p:ph type="sldNum" sz="quarter" idx="12"/>
          </p:nvPr>
        </p:nvSpPr>
        <p:spPr/>
        <p:txBody>
          <a:bodyPr/>
          <a:lstStyle/>
          <a:p>
            <a:fld id="{656CEE93-C87C-43EF-85C8-C664598978DF}" type="slidenum">
              <a:rPr lang="en-US" smtClean="0"/>
              <a:pPr/>
              <a:t>31</a:t>
            </a:fld>
            <a:endParaRPr lang="en-US" dirty="0"/>
          </a:p>
        </p:txBody>
      </p:sp>
      <p:sp>
        <p:nvSpPr>
          <p:cNvPr id="9" name="Rectangle: Rounded Corners 8">
            <a:extLst>
              <a:ext uri="{FF2B5EF4-FFF2-40B4-BE49-F238E27FC236}">
                <a16:creationId xmlns:a16="http://schemas.microsoft.com/office/drawing/2014/main" id="{16191C26-F913-4E19-BF13-9857F5E59DAC}"/>
              </a:ext>
            </a:extLst>
          </p:cNvPr>
          <p:cNvSpPr/>
          <p:nvPr/>
        </p:nvSpPr>
        <p:spPr>
          <a:xfrm>
            <a:off x="347060" y="1166320"/>
            <a:ext cx="8449880" cy="1637037"/>
          </a:xfrm>
          <a:prstGeom prst="roundRect">
            <a:avLst>
              <a:gd name="adj" fmla="val 14703"/>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solidFill>
              </a:rPr>
              <a:t>Tracking Components</a:t>
            </a:r>
          </a:p>
        </p:txBody>
      </p:sp>
      <p:sp>
        <p:nvSpPr>
          <p:cNvPr id="10" name="Rectangle: Rounded Corners 9">
            <a:extLst>
              <a:ext uri="{FF2B5EF4-FFF2-40B4-BE49-F238E27FC236}">
                <a16:creationId xmlns:a16="http://schemas.microsoft.com/office/drawing/2014/main" id="{C9CD6538-D519-4D73-9192-6D7D300CC3C7}"/>
              </a:ext>
            </a:extLst>
          </p:cNvPr>
          <p:cNvSpPr/>
          <p:nvPr/>
        </p:nvSpPr>
        <p:spPr>
          <a:xfrm>
            <a:off x="565484" y="1840831"/>
            <a:ext cx="2550695" cy="757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SSD Temperature</a:t>
            </a:r>
          </a:p>
        </p:txBody>
      </p:sp>
      <p:sp>
        <p:nvSpPr>
          <p:cNvPr id="11" name="Rectangle: Rounded Corners 10">
            <a:extLst>
              <a:ext uri="{FF2B5EF4-FFF2-40B4-BE49-F238E27FC236}">
                <a16:creationId xmlns:a16="http://schemas.microsoft.com/office/drawing/2014/main" id="{CF954BCC-3312-4837-8CCE-BD5199072E48}"/>
              </a:ext>
            </a:extLst>
          </p:cNvPr>
          <p:cNvSpPr/>
          <p:nvPr/>
        </p:nvSpPr>
        <p:spPr>
          <a:xfrm>
            <a:off x="3296652"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Dwell Time</a:t>
            </a:r>
          </a:p>
        </p:txBody>
      </p:sp>
      <p:sp>
        <p:nvSpPr>
          <p:cNvPr id="12" name="Rectangle: Rounded Corners 11">
            <a:extLst>
              <a:ext uri="{FF2B5EF4-FFF2-40B4-BE49-F238E27FC236}">
                <a16:creationId xmlns:a16="http://schemas.microsoft.com/office/drawing/2014/main" id="{FC99A57F-FF91-4B67-862A-FDAAB3AC013F}"/>
              </a:ext>
            </a:extLst>
          </p:cNvPr>
          <p:cNvSpPr/>
          <p:nvPr/>
        </p:nvSpPr>
        <p:spPr>
          <a:xfrm>
            <a:off x="6046796" y="1828799"/>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 Cycles &amp; </a:t>
            </a:r>
            <a:br>
              <a:rPr lang="en-US" sz="2400" b="1" dirty="0"/>
            </a:br>
            <a:r>
              <a:rPr lang="en-US" sz="2400" b="1" dirty="0"/>
              <a:t>Retention Time</a:t>
            </a:r>
          </a:p>
        </p:txBody>
      </p:sp>
      <p:sp>
        <p:nvSpPr>
          <p:cNvPr id="13" name="Rectangle: Rounded Corners 12">
            <a:extLst>
              <a:ext uri="{FF2B5EF4-FFF2-40B4-BE49-F238E27FC236}">
                <a16:creationId xmlns:a16="http://schemas.microsoft.com/office/drawing/2014/main" id="{C4758706-D8B9-4D48-9452-0894DC096A50}"/>
              </a:ext>
            </a:extLst>
          </p:cNvPr>
          <p:cNvSpPr/>
          <p:nvPr/>
        </p:nvSpPr>
        <p:spPr>
          <a:xfrm>
            <a:off x="866272" y="4723137"/>
            <a:ext cx="7411454" cy="1552074"/>
          </a:xfrm>
          <a:prstGeom prst="roundRect">
            <a:avLst>
              <a:gd name="adj" fmla="val 9828"/>
            </a:avLst>
          </a:prstGeom>
          <a:noFill/>
          <a:ln w="571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6">
                    <a:lumMod val="20000"/>
                    <a:lumOff val="80000"/>
                  </a:schemeClr>
                </a:solidFill>
              </a:rPr>
              <a:t>Prediction Components</a:t>
            </a:r>
          </a:p>
        </p:txBody>
      </p:sp>
      <p:sp>
        <p:nvSpPr>
          <p:cNvPr id="14" name="Rectangle: Rounded Corners 13">
            <a:extLst>
              <a:ext uri="{FF2B5EF4-FFF2-40B4-BE49-F238E27FC236}">
                <a16:creationId xmlns:a16="http://schemas.microsoft.com/office/drawing/2014/main" id="{2E4038AE-D236-4AA3-85BD-9791ADF10A30}"/>
              </a:ext>
            </a:extLst>
          </p:cNvPr>
          <p:cNvSpPr/>
          <p:nvPr/>
        </p:nvSpPr>
        <p:spPr>
          <a:xfrm>
            <a:off x="1022685"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V</a:t>
            </a:r>
            <a:r>
              <a:rPr lang="en-US" sz="2400" b="1" baseline="-25000" dirty="0"/>
              <a:t>opt</a:t>
            </a:r>
            <a:r>
              <a:rPr lang="en-US" sz="2400" b="1" dirty="0"/>
              <a:t> Prediction</a:t>
            </a:r>
          </a:p>
        </p:txBody>
      </p:sp>
      <p:sp>
        <p:nvSpPr>
          <p:cNvPr id="15" name="Rectangle: Rounded Corners 14">
            <a:extLst>
              <a:ext uri="{FF2B5EF4-FFF2-40B4-BE49-F238E27FC236}">
                <a16:creationId xmlns:a16="http://schemas.microsoft.com/office/drawing/2014/main" id="{DD005849-220B-45FB-BD34-2749D404CE64}"/>
              </a:ext>
            </a:extLst>
          </p:cNvPr>
          <p:cNvSpPr/>
          <p:nvPr/>
        </p:nvSpPr>
        <p:spPr>
          <a:xfrm>
            <a:off x="5570622"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Fine-Tuning URT Parameters</a:t>
            </a:r>
          </a:p>
        </p:txBody>
      </p:sp>
      <p:sp>
        <p:nvSpPr>
          <p:cNvPr id="16" name="Oval 15">
            <a:extLst>
              <a:ext uri="{FF2B5EF4-FFF2-40B4-BE49-F238E27FC236}">
                <a16:creationId xmlns:a16="http://schemas.microsoft.com/office/drawing/2014/main" id="{9208FA7B-59D5-4B5A-85EA-4862814FD209}"/>
              </a:ext>
            </a:extLst>
          </p:cNvPr>
          <p:cNvSpPr/>
          <p:nvPr/>
        </p:nvSpPr>
        <p:spPr>
          <a:xfrm>
            <a:off x="1749394" y="3421320"/>
            <a:ext cx="1097280" cy="109728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URT</a:t>
            </a:r>
          </a:p>
        </p:txBody>
      </p:sp>
      <p:cxnSp>
        <p:nvCxnSpPr>
          <p:cNvPr id="31" name="Connector: Elbow 30">
            <a:extLst>
              <a:ext uri="{FF2B5EF4-FFF2-40B4-BE49-F238E27FC236}">
                <a16:creationId xmlns:a16="http://schemas.microsoft.com/office/drawing/2014/main" id="{7CC6B3BB-B698-4C3B-A305-FADB32D4B763}"/>
              </a:ext>
            </a:extLst>
          </p:cNvPr>
          <p:cNvCxnSpPr>
            <a:stCxn id="10" idx="2"/>
            <a:endCxn id="16" idx="0"/>
          </p:cNvCxnSpPr>
          <p:nvPr/>
        </p:nvCxnSpPr>
        <p:spPr>
          <a:xfrm rot="16200000" flipH="1">
            <a:off x="1658183" y="2781469"/>
            <a:ext cx="822500" cy="457202"/>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18A616BD-7BDE-4278-AF3B-38C44032DF0E}"/>
              </a:ext>
            </a:extLst>
          </p:cNvPr>
          <p:cNvCxnSpPr>
            <a:cxnSpLocks/>
            <a:stCxn id="11" idx="2"/>
            <a:endCxn id="16" idx="0"/>
          </p:cNvCxnSpPr>
          <p:nvPr/>
        </p:nvCxnSpPr>
        <p:spPr>
          <a:xfrm rot="5400000">
            <a:off x="3023767" y="1873087"/>
            <a:ext cx="822500" cy="2273966"/>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07C6545-EEE8-46B4-9D0A-DFADD6C63A68}"/>
              </a:ext>
            </a:extLst>
          </p:cNvPr>
          <p:cNvCxnSpPr>
            <a:cxnSpLocks/>
            <a:stCxn id="12" idx="2"/>
            <a:endCxn id="16" idx="0"/>
          </p:cNvCxnSpPr>
          <p:nvPr/>
        </p:nvCxnSpPr>
        <p:spPr>
          <a:xfrm rot="5400000">
            <a:off x="4392823" y="491999"/>
            <a:ext cx="834532" cy="5024110"/>
          </a:xfrm>
          <a:prstGeom prst="bentConnector3">
            <a:avLst>
              <a:gd name="adj1" fmla="val 5144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A381AD20-D286-4697-87A8-D66EA6EF99C1}"/>
              </a:ext>
            </a:extLst>
          </p:cNvPr>
          <p:cNvCxnSpPr>
            <a:cxnSpLocks/>
            <a:stCxn id="15" idx="0"/>
            <a:endCxn id="16" idx="6"/>
          </p:cNvCxnSpPr>
          <p:nvPr/>
        </p:nvCxnSpPr>
        <p:spPr>
          <a:xfrm rot="16200000" flipV="1">
            <a:off x="4147518" y="2669117"/>
            <a:ext cx="1397609" cy="3999296"/>
          </a:xfrm>
          <a:prstGeom prst="bentConnector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1C598B24-CF5E-40DE-A2FC-C39231858AE5}"/>
              </a:ext>
            </a:extLst>
          </p:cNvPr>
          <p:cNvCxnSpPr>
            <a:cxnSpLocks/>
            <a:stCxn id="16" idx="4"/>
            <a:endCxn id="14" idx="0"/>
          </p:cNvCxnSpPr>
          <p:nvPr/>
        </p:nvCxnSpPr>
        <p:spPr>
          <a:xfrm rot="5400000">
            <a:off x="1873550" y="4943084"/>
            <a:ext cx="848969" cy="1"/>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18" name="Speech Bubble: Rectangle with Corners Rounded 17">
            <a:extLst>
              <a:ext uri="{FF2B5EF4-FFF2-40B4-BE49-F238E27FC236}">
                <a16:creationId xmlns:a16="http://schemas.microsoft.com/office/drawing/2014/main" id="{4529925A-E2EC-443F-A260-6F64A8E88435}"/>
              </a:ext>
            </a:extLst>
          </p:cNvPr>
          <p:cNvSpPr/>
          <p:nvPr/>
        </p:nvSpPr>
        <p:spPr>
          <a:xfrm>
            <a:off x="347060" y="3067943"/>
            <a:ext cx="8449881" cy="1552073"/>
          </a:xfrm>
          <a:prstGeom prst="wedgeRoundRectCallout">
            <a:avLst>
              <a:gd name="adj1" fmla="val -32637"/>
              <a:gd name="adj2" fmla="val -80452"/>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indent="-168275">
              <a:spcBef>
                <a:spcPts val="600"/>
              </a:spcBef>
              <a:buFont typeface="Arial" panose="020B0604020202020204" pitchFamily="34" charset="0"/>
              <a:buChar char="•"/>
            </a:pPr>
            <a:r>
              <a:rPr lang="en-US" sz="2400" dirty="0">
                <a:solidFill>
                  <a:schemeClr val="tx1"/>
                </a:solidFill>
              </a:rPr>
              <a:t>Use existing sensors in the SSD</a:t>
            </a:r>
          </a:p>
          <a:p>
            <a:pPr marL="228600" lvl="1" indent="-168275">
              <a:spcBef>
                <a:spcPts val="600"/>
              </a:spcBef>
              <a:buFont typeface="Arial" panose="020B0604020202020204" pitchFamily="34" charset="0"/>
              <a:buChar char="•"/>
            </a:pPr>
            <a:r>
              <a:rPr lang="en-US" sz="2400" b="1" dirty="0">
                <a:solidFill>
                  <a:schemeClr val="tx1"/>
                </a:solidFill>
              </a:rPr>
              <a:t>Precompute</a:t>
            </a:r>
            <a:r>
              <a:rPr lang="en-US" sz="2400" dirty="0">
                <a:solidFill>
                  <a:schemeClr val="tx1"/>
                </a:solidFill>
              </a:rPr>
              <a:t> temperature scaling factor</a:t>
            </a:r>
            <a:br>
              <a:rPr lang="en-US" sz="2400" dirty="0">
                <a:solidFill>
                  <a:schemeClr val="tx1"/>
                </a:solidFill>
              </a:rPr>
            </a:br>
            <a:r>
              <a:rPr lang="en-US" sz="2400" dirty="0">
                <a:solidFill>
                  <a:schemeClr val="tx1"/>
                </a:solidFill>
              </a:rPr>
              <a:t>at </a:t>
            </a:r>
            <a:r>
              <a:rPr lang="en-US" sz="2400" b="1" dirty="0">
                <a:solidFill>
                  <a:schemeClr val="tx1"/>
                </a:solidFill>
              </a:rPr>
              <a:t>logarithmic time intervals</a:t>
            </a:r>
            <a:endParaRPr lang="en-US" sz="2400" dirty="0">
              <a:solidFill>
                <a:schemeClr val="tx1"/>
              </a:solidFill>
            </a:endParaRPr>
          </a:p>
        </p:txBody>
      </p:sp>
    </p:spTree>
    <p:extLst>
      <p:ext uri="{BB962C8B-B14F-4D97-AF65-F5344CB8AC3E}">
        <p14:creationId xmlns:p14="http://schemas.microsoft.com/office/powerpoint/2010/main" val="9995061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0CE2ED4-001F-4E0B-8BA9-6E01B96DB147}"/>
              </a:ext>
            </a:extLst>
          </p:cNvPr>
          <p:cNvSpPr>
            <a:spLocks noGrp="1"/>
          </p:cNvSpPr>
          <p:nvPr>
            <p:ph type="title"/>
          </p:nvPr>
        </p:nvSpPr>
        <p:spPr/>
        <p:txBody>
          <a:bodyPr/>
          <a:lstStyle/>
          <a:p>
            <a:r>
              <a:rPr lang="en-US" dirty="0"/>
              <a:t>Tracking Dwell Time</a:t>
            </a:r>
          </a:p>
        </p:txBody>
      </p:sp>
      <p:sp>
        <p:nvSpPr>
          <p:cNvPr id="4" name="Slide Number Placeholder 3">
            <a:extLst>
              <a:ext uri="{FF2B5EF4-FFF2-40B4-BE49-F238E27FC236}">
                <a16:creationId xmlns:a16="http://schemas.microsoft.com/office/drawing/2014/main" id="{6D993105-75B4-4B99-8A6D-285DDA64A469}"/>
              </a:ext>
            </a:extLst>
          </p:cNvPr>
          <p:cNvSpPr>
            <a:spLocks noGrp="1"/>
          </p:cNvSpPr>
          <p:nvPr>
            <p:ph type="sldNum" sz="quarter" idx="12"/>
          </p:nvPr>
        </p:nvSpPr>
        <p:spPr/>
        <p:txBody>
          <a:bodyPr/>
          <a:lstStyle/>
          <a:p>
            <a:fld id="{656CEE93-C87C-43EF-85C8-C664598978DF}" type="slidenum">
              <a:rPr lang="en-US" smtClean="0"/>
              <a:pPr/>
              <a:t>32</a:t>
            </a:fld>
            <a:endParaRPr lang="en-US" dirty="0"/>
          </a:p>
        </p:txBody>
      </p:sp>
      <p:sp>
        <p:nvSpPr>
          <p:cNvPr id="9" name="Rectangle: Rounded Corners 8">
            <a:extLst>
              <a:ext uri="{FF2B5EF4-FFF2-40B4-BE49-F238E27FC236}">
                <a16:creationId xmlns:a16="http://schemas.microsoft.com/office/drawing/2014/main" id="{16191C26-F913-4E19-BF13-9857F5E59DAC}"/>
              </a:ext>
            </a:extLst>
          </p:cNvPr>
          <p:cNvSpPr/>
          <p:nvPr/>
        </p:nvSpPr>
        <p:spPr>
          <a:xfrm>
            <a:off x="347060" y="1166320"/>
            <a:ext cx="8449880" cy="1637037"/>
          </a:xfrm>
          <a:prstGeom prst="roundRect">
            <a:avLst>
              <a:gd name="adj" fmla="val 14703"/>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solidFill>
              </a:rPr>
              <a:t>Tracking Components</a:t>
            </a:r>
          </a:p>
        </p:txBody>
      </p:sp>
      <p:sp>
        <p:nvSpPr>
          <p:cNvPr id="10" name="Rectangle: Rounded Corners 9">
            <a:extLst>
              <a:ext uri="{FF2B5EF4-FFF2-40B4-BE49-F238E27FC236}">
                <a16:creationId xmlns:a16="http://schemas.microsoft.com/office/drawing/2014/main" id="{C9CD6538-D519-4D73-9192-6D7D300CC3C7}"/>
              </a:ext>
            </a:extLst>
          </p:cNvPr>
          <p:cNvSpPr/>
          <p:nvPr/>
        </p:nvSpPr>
        <p:spPr>
          <a:xfrm>
            <a:off x="565484"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SSD Temperature</a:t>
            </a:r>
          </a:p>
        </p:txBody>
      </p:sp>
      <p:sp>
        <p:nvSpPr>
          <p:cNvPr id="11" name="Rectangle: Rounded Corners 10">
            <a:extLst>
              <a:ext uri="{FF2B5EF4-FFF2-40B4-BE49-F238E27FC236}">
                <a16:creationId xmlns:a16="http://schemas.microsoft.com/office/drawing/2014/main" id="{CF954BCC-3312-4837-8CCE-BD5199072E48}"/>
              </a:ext>
            </a:extLst>
          </p:cNvPr>
          <p:cNvSpPr/>
          <p:nvPr/>
        </p:nvSpPr>
        <p:spPr>
          <a:xfrm>
            <a:off x="3296652" y="1840831"/>
            <a:ext cx="2550695" cy="75798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Dwell Time</a:t>
            </a:r>
          </a:p>
        </p:txBody>
      </p:sp>
      <p:sp>
        <p:nvSpPr>
          <p:cNvPr id="12" name="Rectangle: Rounded Corners 11">
            <a:extLst>
              <a:ext uri="{FF2B5EF4-FFF2-40B4-BE49-F238E27FC236}">
                <a16:creationId xmlns:a16="http://schemas.microsoft.com/office/drawing/2014/main" id="{FC99A57F-FF91-4B67-862A-FDAAB3AC013F}"/>
              </a:ext>
            </a:extLst>
          </p:cNvPr>
          <p:cNvSpPr/>
          <p:nvPr/>
        </p:nvSpPr>
        <p:spPr>
          <a:xfrm>
            <a:off x="6046796" y="1828799"/>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 Cycles &amp; </a:t>
            </a:r>
            <a:br>
              <a:rPr lang="en-US" sz="2400" b="1" dirty="0"/>
            </a:br>
            <a:r>
              <a:rPr lang="en-US" sz="2400" b="1" dirty="0"/>
              <a:t>Retention Time</a:t>
            </a:r>
          </a:p>
        </p:txBody>
      </p:sp>
      <p:sp>
        <p:nvSpPr>
          <p:cNvPr id="13" name="Rectangle: Rounded Corners 12">
            <a:extLst>
              <a:ext uri="{FF2B5EF4-FFF2-40B4-BE49-F238E27FC236}">
                <a16:creationId xmlns:a16="http://schemas.microsoft.com/office/drawing/2014/main" id="{C4758706-D8B9-4D48-9452-0894DC096A50}"/>
              </a:ext>
            </a:extLst>
          </p:cNvPr>
          <p:cNvSpPr/>
          <p:nvPr/>
        </p:nvSpPr>
        <p:spPr>
          <a:xfrm>
            <a:off x="866272" y="4723137"/>
            <a:ext cx="7411454" cy="1552074"/>
          </a:xfrm>
          <a:prstGeom prst="roundRect">
            <a:avLst>
              <a:gd name="adj" fmla="val 9828"/>
            </a:avLst>
          </a:prstGeom>
          <a:noFill/>
          <a:ln w="571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6">
                    <a:lumMod val="20000"/>
                    <a:lumOff val="80000"/>
                  </a:schemeClr>
                </a:solidFill>
              </a:rPr>
              <a:t>Prediction Components</a:t>
            </a:r>
          </a:p>
        </p:txBody>
      </p:sp>
      <p:sp>
        <p:nvSpPr>
          <p:cNvPr id="14" name="Rectangle: Rounded Corners 13">
            <a:extLst>
              <a:ext uri="{FF2B5EF4-FFF2-40B4-BE49-F238E27FC236}">
                <a16:creationId xmlns:a16="http://schemas.microsoft.com/office/drawing/2014/main" id="{2E4038AE-D236-4AA3-85BD-9791ADF10A30}"/>
              </a:ext>
            </a:extLst>
          </p:cNvPr>
          <p:cNvSpPr/>
          <p:nvPr/>
        </p:nvSpPr>
        <p:spPr>
          <a:xfrm>
            <a:off x="1022685"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V</a:t>
            </a:r>
            <a:r>
              <a:rPr lang="en-US" sz="2400" b="1" baseline="-25000" dirty="0"/>
              <a:t>opt</a:t>
            </a:r>
            <a:r>
              <a:rPr lang="en-US" sz="2400" b="1" dirty="0"/>
              <a:t> Prediction</a:t>
            </a:r>
          </a:p>
        </p:txBody>
      </p:sp>
      <p:sp>
        <p:nvSpPr>
          <p:cNvPr id="15" name="Rectangle: Rounded Corners 14">
            <a:extLst>
              <a:ext uri="{FF2B5EF4-FFF2-40B4-BE49-F238E27FC236}">
                <a16:creationId xmlns:a16="http://schemas.microsoft.com/office/drawing/2014/main" id="{DD005849-220B-45FB-BD34-2749D404CE64}"/>
              </a:ext>
            </a:extLst>
          </p:cNvPr>
          <p:cNvSpPr/>
          <p:nvPr/>
        </p:nvSpPr>
        <p:spPr>
          <a:xfrm>
            <a:off x="5570622"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Fine-Tuning URT Parameters</a:t>
            </a:r>
          </a:p>
        </p:txBody>
      </p:sp>
      <p:sp>
        <p:nvSpPr>
          <p:cNvPr id="16" name="Oval 15">
            <a:extLst>
              <a:ext uri="{FF2B5EF4-FFF2-40B4-BE49-F238E27FC236}">
                <a16:creationId xmlns:a16="http://schemas.microsoft.com/office/drawing/2014/main" id="{9208FA7B-59D5-4B5A-85EA-4862814FD209}"/>
              </a:ext>
            </a:extLst>
          </p:cNvPr>
          <p:cNvSpPr/>
          <p:nvPr/>
        </p:nvSpPr>
        <p:spPr>
          <a:xfrm>
            <a:off x="1749394" y="3421320"/>
            <a:ext cx="1097280" cy="109728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URT</a:t>
            </a:r>
          </a:p>
        </p:txBody>
      </p:sp>
      <p:cxnSp>
        <p:nvCxnSpPr>
          <p:cNvPr id="31" name="Connector: Elbow 30">
            <a:extLst>
              <a:ext uri="{FF2B5EF4-FFF2-40B4-BE49-F238E27FC236}">
                <a16:creationId xmlns:a16="http://schemas.microsoft.com/office/drawing/2014/main" id="{7CC6B3BB-B698-4C3B-A305-FADB32D4B763}"/>
              </a:ext>
            </a:extLst>
          </p:cNvPr>
          <p:cNvCxnSpPr>
            <a:stCxn id="10" idx="2"/>
            <a:endCxn id="16" idx="0"/>
          </p:cNvCxnSpPr>
          <p:nvPr/>
        </p:nvCxnSpPr>
        <p:spPr>
          <a:xfrm rot="16200000" flipH="1">
            <a:off x="1658183" y="2781469"/>
            <a:ext cx="822500" cy="457202"/>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18A616BD-7BDE-4278-AF3B-38C44032DF0E}"/>
              </a:ext>
            </a:extLst>
          </p:cNvPr>
          <p:cNvCxnSpPr>
            <a:cxnSpLocks/>
            <a:stCxn id="11" idx="2"/>
            <a:endCxn id="16" idx="0"/>
          </p:cNvCxnSpPr>
          <p:nvPr/>
        </p:nvCxnSpPr>
        <p:spPr>
          <a:xfrm rot="5400000">
            <a:off x="3023767" y="1873087"/>
            <a:ext cx="822500" cy="2273966"/>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07C6545-EEE8-46B4-9D0A-DFADD6C63A68}"/>
              </a:ext>
            </a:extLst>
          </p:cNvPr>
          <p:cNvCxnSpPr>
            <a:cxnSpLocks/>
            <a:stCxn id="12" idx="2"/>
            <a:endCxn id="16" idx="0"/>
          </p:cNvCxnSpPr>
          <p:nvPr/>
        </p:nvCxnSpPr>
        <p:spPr>
          <a:xfrm rot="5400000">
            <a:off x="4392823" y="491999"/>
            <a:ext cx="834532" cy="5024110"/>
          </a:xfrm>
          <a:prstGeom prst="bentConnector3">
            <a:avLst>
              <a:gd name="adj1" fmla="val 5144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A381AD20-D286-4697-87A8-D66EA6EF99C1}"/>
              </a:ext>
            </a:extLst>
          </p:cNvPr>
          <p:cNvCxnSpPr>
            <a:cxnSpLocks/>
            <a:stCxn id="15" idx="0"/>
            <a:endCxn id="16" idx="6"/>
          </p:cNvCxnSpPr>
          <p:nvPr/>
        </p:nvCxnSpPr>
        <p:spPr>
          <a:xfrm rot="16200000" flipV="1">
            <a:off x="4147518" y="2669117"/>
            <a:ext cx="1397609" cy="3999296"/>
          </a:xfrm>
          <a:prstGeom prst="bentConnector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1C598B24-CF5E-40DE-A2FC-C39231858AE5}"/>
              </a:ext>
            </a:extLst>
          </p:cNvPr>
          <p:cNvCxnSpPr>
            <a:cxnSpLocks/>
            <a:stCxn id="16" idx="4"/>
            <a:endCxn id="14" idx="0"/>
          </p:cNvCxnSpPr>
          <p:nvPr/>
        </p:nvCxnSpPr>
        <p:spPr>
          <a:xfrm rot="5400000">
            <a:off x="1873550" y="4943084"/>
            <a:ext cx="848969" cy="1"/>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18" name="Speech Bubble: Rectangle with Corners Rounded 17">
            <a:extLst>
              <a:ext uri="{FF2B5EF4-FFF2-40B4-BE49-F238E27FC236}">
                <a16:creationId xmlns:a16="http://schemas.microsoft.com/office/drawing/2014/main" id="{4529925A-E2EC-443F-A260-6F64A8E88435}"/>
              </a:ext>
            </a:extLst>
          </p:cNvPr>
          <p:cNvSpPr/>
          <p:nvPr/>
        </p:nvSpPr>
        <p:spPr>
          <a:xfrm>
            <a:off x="347060" y="3067943"/>
            <a:ext cx="8449881" cy="1552073"/>
          </a:xfrm>
          <a:prstGeom prst="wedgeRoundRectCallout">
            <a:avLst>
              <a:gd name="adj1" fmla="val -173"/>
              <a:gd name="adj2" fmla="val -79677"/>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indent="-168275">
              <a:spcBef>
                <a:spcPts val="600"/>
              </a:spcBef>
              <a:buFont typeface="Arial" panose="020B0604020202020204" pitchFamily="34" charset="0"/>
              <a:buChar char="•"/>
            </a:pPr>
            <a:r>
              <a:rPr lang="en-US" sz="2400" dirty="0">
                <a:solidFill>
                  <a:schemeClr val="tx1"/>
                </a:solidFill>
              </a:rPr>
              <a:t>Only need to log the timestamps of </a:t>
            </a:r>
            <a:r>
              <a:rPr lang="en-US" sz="2400" b="1" dirty="0">
                <a:solidFill>
                  <a:schemeClr val="tx1"/>
                </a:solidFill>
              </a:rPr>
              <a:t>last 20 full drive writes</a:t>
            </a:r>
          </a:p>
          <a:p>
            <a:pPr marL="457200" lvl="2" indent="-228600">
              <a:spcBef>
                <a:spcPts val="600"/>
              </a:spcBef>
              <a:buFont typeface="Arial" panose="020B0604020202020204" pitchFamily="34" charset="0"/>
              <a:buChar char="•"/>
            </a:pPr>
            <a:r>
              <a:rPr lang="en-US" sz="2400" dirty="0">
                <a:solidFill>
                  <a:schemeClr val="tx1"/>
                </a:solidFill>
              </a:rPr>
              <a:t>Self-recovery effect diminishes after 20 P/E cycles</a:t>
            </a:r>
          </a:p>
        </p:txBody>
      </p:sp>
    </p:spTree>
    <p:extLst>
      <p:ext uri="{BB962C8B-B14F-4D97-AF65-F5344CB8AC3E}">
        <p14:creationId xmlns:p14="http://schemas.microsoft.com/office/powerpoint/2010/main" val="1178243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0CE2ED4-001F-4E0B-8BA9-6E01B96DB147}"/>
              </a:ext>
            </a:extLst>
          </p:cNvPr>
          <p:cNvSpPr>
            <a:spLocks noGrp="1"/>
          </p:cNvSpPr>
          <p:nvPr>
            <p:ph type="title"/>
          </p:nvPr>
        </p:nvSpPr>
        <p:spPr/>
        <p:txBody>
          <a:bodyPr/>
          <a:lstStyle/>
          <a:p>
            <a:r>
              <a:rPr lang="en-US" dirty="0"/>
              <a:t>Tracking P/E Cycles and Retention Time</a:t>
            </a:r>
          </a:p>
        </p:txBody>
      </p:sp>
      <p:sp>
        <p:nvSpPr>
          <p:cNvPr id="4" name="Slide Number Placeholder 3">
            <a:extLst>
              <a:ext uri="{FF2B5EF4-FFF2-40B4-BE49-F238E27FC236}">
                <a16:creationId xmlns:a16="http://schemas.microsoft.com/office/drawing/2014/main" id="{6D993105-75B4-4B99-8A6D-285DDA64A469}"/>
              </a:ext>
            </a:extLst>
          </p:cNvPr>
          <p:cNvSpPr>
            <a:spLocks noGrp="1"/>
          </p:cNvSpPr>
          <p:nvPr>
            <p:ph type="sldNum" sz="quarter" idx="12"/>
          </p:nvPr>
        </p:nvSpPr>
        <p:spPr/>
        <p:txBody>
          <a:bodyPr/>
          <a:lstStyle/>
          <a:p>
            <a:fld id="{656CEE93-C87C-43EF-85C8-C664598978DF}" type="slidenum">
              <a:rPr lang="en-US" smtClean="0"/>
              <a:pPr/>
              <a:t>33</a:t>
            </a:fld>
            <a:endParaRPr lang="en-US" dirty="0"/>
          </a:p>
        </p:txBody>
      </p:sp>
      <p:sp>
        <p:nvSpPr>
          <p:cNvPr id="9" name="Rectangle: Rounded Corners 8">
            <a:extLst>
              <a:ext uri="{FF2B5EF4-FFF2-40B4-BE49-F238E27FC236}">
                <a16:creationId xmlns:a16="http://schemas.microsoft.com/office/drawing/2014/main" id="{16191C26-F913-4E19-BF13-9857F5E59DAC}"/>
              </a:ext>
            </a:extLst>
          </p:cNvPr>
          <p:cNvSpPr/>
          <p:nvPr/>
        </p:nvSpPr>
        <p:spPr>
          <a:xfrm>
            <a:off x="347060" y="1166320"/>
            <a:ext cx="8449880" cy="1637037"/>
          </a:xfrm>
          <a:prstGeom prst="roundRect">
            <a:avLst>
              <a:gd name="adj" fmla="val 14703"/>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solidFill>
              </a:rPr>
              <a:t>Tracking Components</a:t>
            </a:r>
          </a:p>
        </p:txBody>
      </p:sp>
      <p:sp>
        <p:nvSpPr>
          <p:cNvPr id="10" name="Rectangle: Rounded Corners 9">
            <a:extLst>
              <a:ext uri="{FF2B5EF4-FFF2-40B4-BE49-F238E27FC236}">
                <a16:creationId xmlns:a16="http://schemas.microsoft.com/office/drawing/2014/main" id="{C9CD6538-D519-4D73-9192-6D7D300CC3C7}"/>
              </a:ext>
            </a:extLst>
          </p:cNvPr>
          <p:cNvSpPr/>
          <p:nvPr/>
        </p:nvSpPr>
        <p:spPr>
          <a:xfrm>
            <a:off x="565484"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SSD Temperature</a:t>
            </a:r>
          </a:p>
        </p:txBody>
      </p:sp>
      <p:sp>
        <p:nvSpPr>
          <p:cNvPr id="11" name="Rectangle: Rounded Corners 10">
            <a:extLst>
              <a:ext uri="{FF2B5EF4-FFF2-40B4-BE49-F238E27FC236}">
                <a16:creationId xmlns:a16="http://schemas.microsoft.com/office/drawing/2014/main" id="{CF954BCC-3312-4837-8CCE-BD5199072E48}"/>
              </a:ext>
            </a:extLst>
          </p:cNvPr>
          <p:cNvSpPr/>
          <p:nvPr/>
        </p:nvSpPr>
        <p:spPr>
          <a:xfrm>
            <a:off x="3296652"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Dwell Time</a:t>
            </a:r>
          </a:p>
        </p:txBody>
      </p:sp>
      <p:sp>
        <p:nvSpPr>
          <p:cNvPr id="12" name="Rectangle: Rounded Corners 11">
            <a:extLst>
              <a:ext uri="{FF2B5EF4-FFF2-40B4-BE49-F238E27FC236}">
                <a16:creationId xmlns:a16="http://schemas.microsoft.com/office/drawing/2014/main" id="{FC99A57F-FF91-4B67-862A-FDAAB3AC013F}"/>
              </a:ext>
            </a:extLst>
          </p:cNvPr>
          <p:cNvSpPr/>
          <p:nvPr/>
        </p:nvSpPr>
        <p:spPr>
          <a:xfrm>
            <a:off x="6046796" y="1828799"/>
            <a:ext cx="2550695" cy="757989"/>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 Cycles &amp; </a:t>
            </a:r>
            <a:br>
              <a:rPr lang="en-US" sz="2400" b="1" dirty="0"/>
            </a:br>
            <a:r>
              <a:rPr lang="en-US" sz="2400" b="1" dirty="0"/>
              <a:t>Retention Time</a:t>
            </a:r>
          </a:p>
        </p:txBody>
      </p:sp>
      <p:sp>
        <p:nvSpPr>
          <p:cNvPr id="13" name="Rectangle: Rounded Corners 12">
            <a:extLst>
              <a:ext uri="{FF2B5EF4-FFF2-40B4-BE49-F238E27FC236}">
                <a16:creationId xmlns:a16="http://schemas.microsoft.com/office/drawing/2014/main" id="{C4758706-D8B9-4D48-9452-0894DC096A50}"/>
              </a:ext>
            </a:extLst>
          </p:cNvPr>
          <p:cNvSpPr/>
          <p:nvPr/>
        </p:nvSpPr>
        <p:spPr>
          <a:xfrm>
            <a:off x="866272" y="4723137"/>
            <a:ext cx="7411454" cy="1552074"/>
          </a:xfrm>
          <a:prstGeom prst="roundRect">
            <a:avLst>
              <a:gd name="adj" fmla="val 9828"/>
            </a:avLst>
          </a:prstGeom>
          <a:noFill/>
          <a:ln w="57150">
            <a:solidFill>
              <a:schemeClr val="accent6">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6">
                    <a:lumMod val="20000"/>
                    <a:lumOff val="80000"/>
                  </a:schemeClr>
                </a:solidFill>
              </a:rPr>
              <a:t>Prediction Components</a:t>
            </a:r>
          </a:p>
        </p:txBody>
      </p:sp>
      <p:sp>
        <p:nvSpPr>
          <p:cNvPr id="14" name="Rectangle: Rounded Corners 13">
            <a:extLst>
              <a:ext uri="{FF2B5EF4-FFF2-40B4-BE49-F238E27FC236}">
                <a16:creationId xmlns:a16="http://schemas.microsoft.com/office/drawing/2014/main" id="{2E4038AE-D236-4AA3-85BD-9791ADF10A30}"/>
              </a:ext>
            </a:extLst>
          </p:cNvPr>
          <p:cNvSpPr/>
          <p:nvPr/>
        </p:nvSpPr>
        <p:spPr>
          <a:xfrm>
            <a:off x="1022685"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V</a:t>
            </a:r>
            <a:r>
              <a:rPr lang="en-US" sz="2400" b="1" baseline="-25000" dirty="0"/>
              <a:t>opt</a:t>
            </a:r>
            <a:r>
              <a:rPr lang="en-US" sz="2400" b="1" dirty="0"/>
              <a:t> Prediction</a:t>
            </a:r>
          </a:p>
        </p:txBody>
      </p:sp>
      <p:sp>
        <p:nvSpPr>
          <p:cNvPr id="15" name="Rectangle: Rounded Corners 14">
            <a:extLst>
              <a:ext uri="{FF2B5EF4-FFF2-40B4-BE49-F238E27FC236}">
                <a16:creationId xmlns:a16="http://schemas.microsoft.com/office/drawing/2014/main" id="{DD005849-220B-45FB-BD34-2749D404CE64}"/>
              </a:ext>
            </a:extLst>
          </p:cNvPr>
          <p:cNvSpPr/>
          <p:nvPr/>
        </p:nvSpPr>
        <p:spPr>
          <a:xfrm>
            <a:off x="5570622"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Fine-Tuning URT Parameters</a:t>
            </a:r>
          </a:p>
        </p:txBody>
      </p:sp>
      <p:sp>
        <p:nvSpPr>
          <p:cNvPr id="16" name="Oval 15">
            <a:extLst>
              <a:ext uri="{FF2B5EF4-FFF2-40B4-BE49-F238E27FC236}">
                <a16:creationId xmlns:a16="http://schemas.microsoft.com/office/drawing/2014/main" id="{9208FA7B-59D5-4B5A-85EA-4862814FD209}"/>
              </a:ext>
            </a:extLst>
          </p:cNvPr>
          <p:cNvSpPr/>
          <p:nvPr/>
        </p:nvSpPr>
        <p:spPr>
          <a:xfrm>
            <a:off x="1749394" y="3421320"/>
            <a:ext cx="1097280" cy="109728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URT</a:t>
            </a:r>
          </a:p>
        </p:txBody>
      </p:sp>
      <p:cxnSp>
        <p:nvCxnSpPr>
          <p:cNvPr id="31" name="Connector: Elbow 30">
            <a:extLst>
              <a:ext uri="{FF2B5EF4-FFF2-40B4-BE49-F238E27FC236}">
                <a16:creationId xmlns:a16="http://schemas.microsoft.com/office/drawing/2014/main" id="{7CC6B3BB-B698-4C3B-A305-FADB32D4B763}"/>
              </a:ext>
            </a:extLst>
          </p:cNvPr>
          <p:cNvCxnSpPr>
            <a:stCxn id="10" idx="2"/>
            <a:endCxn id="16" idx="0"/>
          </p:cNvCxnSpPr>
          <p:nvPr/>
        </p:nvCxnSpPr>
        <p:spPr>
          <a:xfrm rot="16200000" flipH="1">
            <a:off x="1658183" y="2781469"/>
            <a:ext cx="822500" cy="457202"/>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18A616BD-7BDE-4278-AF3B-38C44032DF0E}"/>
              </a:ext>
            </a:extLst>
          </p:cNvPr>
          <p:cNvCxnSpPr>
            <a:cxnSpLocks/>
            <a:stCxn id="11" idx="2"/>
            <a:endCxn id="16" idx="0"/>
          </p:cNvCxnSpPr>
          <p:nvPr/>
        </p:nvCxnSpPr>
        <p:spPr>
          <a:xfrm rot="5400000">
            <a:off x="3023767" y="1873087"/>
            <a:ext cx="822500" cy="2273966"/>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07C6545-EEE8-46B4-9D0A-DFADD6C63A68}"/>
              </a:ext>
            </a:extLst>
          </p:cNvPr>
          <p:cNvCxnSpPr>
            <a:cxnSpLocks/>
            <a:stCxn id="12" idx="2"/>
            <a:endCxn id="16" idx="0"/>
          </p:cNvCxnSpPr>
          <p:nvPr/>
        </p:nvCxnSpPr>
        <p:spPr>
          <a:xfrm rot="5400000">
            <a:off x="4392823" y="491999"/>
            <a:ext cx="834532" cy="5024110"/>
          </a:xfrm>
          <a:prstGeom prst="bentConnector3">
            <a:avLst>
              <a:gd name="adj1" fmla="val 5144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A381AD20-D286-4697-87A8-D66EA6EF99C1}"/>
              </a:ext>
            </a:extLst>
          </p:cNvPr>
          <p:cNvCxnSpPr>
            <a:cxnSpLocks/>
            <a:stCxn id="15" idx="0"/>
            <a:endCxn id="16" idx="6"/>
          </p:cNvCxnSpPr>
          <p:nvPr/>
        </p:nvCxnSpPr>
        <p:spPr>
          <a:xfrm rot="16200000" flipV="1">
            <a:off x="4147518" y="2669117"/>
            <a:ext cx="1397609" cy="3999296"/>
          </a:xfrm>
          <a:prstGeom prst="bentConnector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1C598B24-CF5E-40DE-A2FC-C39231858AE5}"/>
              </a:ext>
            </a:extLst>
          </p:cNvPr>
          <p:cNvCxnSpPr>
            <a:cxnSpLocks/>
            <a:stCxn id="16" idx="4"/>
            <a:endCxn id="14" idx="0"/>
          </p:cNvCxnSpPr>
          <p:nvPr/>
        </p:nvCxnSpPr>
        <p:spPr>
          <a:xfrm rot="5400000">
            <a:off x="1873550" y="4943084"/>
            <a:ext cx="848969" cy="1"/>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18" name="Speech Bubble: Rectangle with Corners Rounded 17">
            <a:extLst>
              <a:ext uri="{FF2B5EF4-FFF2-40B4-BE49-F238E27FC236}">
                <a16:creationId xmlns:a16="http://schemas.microsoft.com/office/drawing/2014/main" id="{4529925A-E2EC-443F-A260-6F64A8E88435}"/>
              </a:ext>
            </a:extLst>
          </p:cNvPr>
          <p:cNvSpPr/>
          <p:nvPr/>
        </p:nvSpPr>
        <p:spPr>
          <a:xfrm>
            <a:off x="347060" y="3067943"/>
            <a:ext cx="8449881" cy="1552073"/>
          </a:xfrm>
          <a:prstGeom prst="wedgeRoundRectCallout">
            <a:avLst>
              <a:gd name="adj1" fmla="val 33003"/>
              <a:gd name="adj2" fmla="val -82003"/>
              <a:gd name="adj3" fmla="val 16667"/>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indent="-168275">
              <a:spcBef>
                <a:spcPts val="600"/>
              </a:spcBef>
              <a:buFont typeface="Arial" panose="020B0604020202020204" pitchFamily="34" charset="0"/>
              <a:buChar char="•"/>
            </a:pPr>
            <a:r>
              <a:rPr lang="en-US" sz="2400" dirty="0">
                <a:solidFill>
                  <a:schemeClr val="tx1"/>
                </a:solidFill>
              </a:rPr>
              <a:t>P/E cycle count </a:t>
            </a:r>
            <a:r>
              <a:rPr lang="en-US" sz="2400" b="1" dirty="0">
                <a:solidFill>
                  <a:schemeClr val="tx1"/>
                </a:solidFill>
              </a:rPr>
              <a:t>already recorded </a:t>
            </a:r>
            <a:r>
              <a:rPr lang="en-US" sz="2400" dirty="0">
                <a:solidFill>
                  <a:schemeClr val="tx1"/>
                </a:solidFill>
              </a:rPr>
              <a:t>by SSD</a:t>
            </a:r>
          </a:p>
          <a:p>
            <a:pPr marL="228600" lvl="1" indent="-168275">
              <a:spcBef>
                <a:spcPts val="600"/>
              </a:spcBef>
              <a:buFont typeface="Arial" panose="020B0604020202020204" pitchFamily="34" charset="0"/>
              <a:buChar char="•"/>
            </a:pPr>
            <a:r>
              <a:rPr lang="en-US" sz="2400" b="1" dirty="0">
                <a:solidFill>
                  <a:schemeClr val="tx1"/>
                </a:solidFill>
              </a:rPr>
              <a:t>Log write timestamp </a:t>
            </a:r>
            <a:r>
              <a:rPr lang="en-US" sz="2400" dirty="0">
                <a:solidFill>
                  <a:schemeClr val="tx1"/>
                </a:solidFill>
              </a:rPr>
              <a:t>for each block</a:t>
            </a:r>
          </a:p>
          <a:p>
            <a:pPr marL="228600" lvl="1" indent="-168275">
              <a:spcBef>
                <a:spcPts val="600"/>
              </a:spcBef>
              <a:buFont typeface="Arial" panose="020B0604020202020204" pitchFamily="34" charset="0"/>
              <a:buChar char="•"/>
            </a:pPr>
            <a:r>
              <a:rPr lang="en-US" sz="2400" dirty="0">
                <a:solidFill>
                  <a:schemeClr val="tx1"/>
                </a:solidFill>
              </a:rPr>
              <a:t>Retention time = read timestamp – write timestamp</a:t>
            </a:r>
          </a:p>
        </p:txBody>
      </p:sp>
    </p:spTree>
    <p:extLst>
      <p:ext uri="{BB962C8B-B14F-4D97-AF65-F5344CB8AC3E}">
        <p14:creationId xmlns:p14="http://schemas.microsoft.com/office/powerpoint/2010/main" val="1062519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Connector: Elbow 39">
            <a:extLst>
              <a:ext uri="{FF2B5EF4-FFF2-40B4-BE49-F238E27FC236}">
                <a16:creationId xmlns:a16="http://schemas.microsoft.com/office/drawing/2014/main" id="{A381AD20-D286-4697-87A8-D66EA6EF99C1}"/>
              </a:ext>
            </a:extLst>
          </p:cNvPr>
          <p:cNvCxnSpPr>
            <a:cxnSpLocks/>
            <a:stCxn id="15" idx="0"/>
            <a:endCxn id="16" idx="6"/>
          </p:cNvCxnSpPr>
          <p:nvPr/>
        </p:nvCxnSpPr>
        <p:spPr>
          <a:xfrm rot="16200000" flipV="1">
            <a:off x="4147518" y="2669117"/>
            <a:ext cx="1397609" cy="3999296"/>
          </a:xfrm>
          <a:prstGeom prst="bentConnector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8" name="Title 7">
            <a:extLst>
              <a:ext uri="{FF2B5EF4-FFF2-40B4-BE49-F238E27FC236}">
                <a16:creationId xmlns:a16="http://schemas.microsoft.com/office/drawing/2014/main" id="{D0CE2ED4-001F-4E0B-8BA9-6E01B96DB147}"/>
              </a:ext>
            </a:extLst>
          </p:cNvPr>
          <p:cNvSpPr>
            <a:spLocks noGrp="1"/>
          </p:cNvSpPr>
          <p:nvPr>
            <p:ph type="title"/>
          </p:nvPr>
        </p:nvSpPr>
        <p:spPr/>
        <p:txBody>
          <a:bodyPr/>
          <a:lstStyle/>
          <a:p>
            <a:r>
              <a:rPr lang="en-US" dirty="0"/>
              <a:t>Predicting Optimal Read Reference Voltage</a:t>
            </a:r>
          </a:p>
        </p:txBody>
      </p:sp>
      <p:sp>
        <p:nvSpPr>
          <p:cNvPr id="4" name="Slide Number Placeholder 3">
            <a:extLst>
              <a:ext uri="{FF2B5EF4-FFF2-40B4-BE49-F238E27FC236}">
                <a16:creationId xmlns:a16="http://schemas.microsoft.com/office/drawing/2014/main" id="{6D993105-75B4-4B99-8A6D-285DDA64A469}"/>
              </a:ext>
            </a:extLst>
          </p:cNvPr>
          <p:cNvSpPr>
            <a:spLocks noGrp="1"/>
          </p:cNvSpPr>
          <p:nvPr>
            <p:ph type="sldNum" sz="quarter" idx="12"/>
          </p:nvPr>
        </p:nvSpPr>
        <p:spPr/>
        <p:txBody>
          <a:bodyPr/>
          <a:lstStyle/>
          <a:p>
            <a:fld id="{656CEE93-C87C-43EF-85C8-C664598978DF}" type="slidenum">
              <a:rPr lang="en-US" smtClean="0"/>
              <a:pPr/>
              <a:t>34</a:t>
            </a:fld>
            <a:endParaRPr lang="en-US" dirty="0"/>
          </a:p>
        </p:txBody>
      </p:sp>
      <p:sp>
        <p:nvSpPr>
          <p:cNvPr id="9" name="Rectangle: Rounded Corners 8">
            <a:extLst>
              <a:ext uri="{FF2B5EF4-FFF2-40B4-BE49-F238E27FC236}">
                <a16:creationId xmlns:a16="http://schemas.microsoft.com/office/drawing/2014/main" id="{16191C26-F913-4E19-BF13-9857F5E59DAC}"/>
              </a:ext>
            </a:extLst>
          </p:cNvPr>
          <p:cNvSpPr/>
          <p:nvPr/>
        </p:nvSpPr>
        <p:spPr>
          <a:xfrm>
            <a:off x="347060" y="1166320"/>
            <a:ext cx="8449880" cy="1637037"/>
          </a:xfrm>
          <a:prstGeom prst="roundRect">
            <a:avLst>
              <a:gd name="adj" fmla="val 14703"/>
            </a:avLst>
          </a:prstGeom>
          <a:noFill/>
          <a:ln w="571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lumMod val="20000"/>
                    <a:lumOff val="80000"/>
                  </a:schemeClr>
                </a:solidFill>
              </a:rPr>
              <a:t>Tracking Components</a:t>
            </a:r>
          </a:p>
        </p:txBody>
      </p:sp>
      <p:sp>
        <p:nvSpPr>
          <p:cNvPr id="10" name="Rectangle: Rounded Corners 9">
            <a:extLst>
              <a:ext uri="{FF2B5EF4-FFF2-40B4-BE49-F238E27FC236}">
                <a16:creationId xmlns:a16="http://schemas.microsoft.com/office/drawing/2014/main" id="{C9CD6538-D519-4D73-9192-6D7D300CC3C7}"/>
              </a:ext>
            </a:extLst>
          </p:cNvPr>
          <p:cNvSpPr/>
          <p:nvPr/>
        </p:nvSpPr>
        <p:spPr>
          <a:xfrm>
            <a:off x="565484"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SSD Temperature</a:t>
            </a:r>
          </a:p>
        </p:txBody>
      </p:sp>
      <p:sp>
        <p:nvSpPr>
          <p:cNvPr id="11" name="Rectangle: Rounded Corners 10">
            <a:extLst>
              <a:ext uri="{FF2B5EF4-FFF2-40B4-BE49-F238E27FC236}">
                <a16:creationId xmlns:a16="http://schemas.microsoft.com/office/drawing/2014/main" id="{CF954BCC-3312-4837-8CCE-BD5199072E48}"/>
              </a:ext>
            </a:extLst>
          </p:cNvPr>
          <p:cNvSpPr/>
          <p:nvPr/>
        </p:nvSpPr>
        <p:spPr>
          <a:xfrm>
            <a:off x="3296652"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Dwell Time</a:t>
            </a:r>
          </a:p>
        </p:txBody>
      </p:sp>
      <p:sp>
        <p:nvSpPr>
          <p:cNvPr id="12" name="Rectangle: Rounded Corners 11">
            <a:extLst>
              <a:ext uri="{FF2B5EF4-FFF2-40B4-BE49-F238E27FC236}">
                <a16:creationId xmlns:a16="http://schemas.microsoft.com/office/drawing/2014/main" id="{FC99A57F-FF91-4B67-862A-FDAAB3AC013F}"/>
              </a:ext>
            </a:extLst>
          </p:cNvPr>
          <p:cNvSpPr/>
          <p:nvPr/>
        </p:nvSpPr>
        <p:spPr>
          <a:xfrm>
            <a:off x="6046796" y="1828799"/>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 Cycles &amp; </a:t>
            </a:r>
            <a:br>
              <a:rPr lang="en-US" sz="2400" b="1" dirty="0"/>
            </a:br>
            <a:r>
              <a:rPr lang="en-US" sz="2400" b="1" dirty="0"/>
              <a:t>Retention Time</a:t>
            </a:r>
          </a:p>
        </p:txBody>
      </p:sp>
      <p:sp>
        <p:nvSpPr>
          <p:cNvPr id="13" name="Rectangle: Rounded Corners 12">
            <a:extLst>
              <a:ext uri="{FF2B5EF4-FFF2-40B4-BE49-F238E27FC236}">
                <a16:creationId xmlns:a16="http://schemas.microsoft.com/office/drawing/2014/main" id="{C4758706-D8B9-4D48-9452-0894DC096A50}"/>
              </a:ext>
            </a:extLst>
          </p:cNvPr>
          <p:cNvSpPr/>
          <p:nvPr/>
        </p:nvSpPr>
        <p:spPr>
          <a:xfrm>
            <a:off x="866272" y="4723137"/>
            <a:ext cx="7411454" cy="1552074"/>
          </a:xfrm>
          <a:prstGeom prst="roundRect">
            <a:avLst>
              <a:gd name="adj" fmla="val 9828"/>
            </a:avLst>
          </a:prstGeom>
          <a:no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sz="2800" b="1" dirty="0">
                <a:solidFill>
                  <a:schemeClr val="accent6"/>
                </a:solidFill>
              </a:rPr>
              <a:t>Prediction Components</a:t>
            </a:r>
          </a:p>
        </p:txBody>
      </p:sp>
      <p:sp>
        <p:nvSpPr>
          <p:cNvPr id="14" name="Rectangle: Rounded Corners 13">
            <a:extLst>
              <a:ext uri="{FF2B5EF4-FFF2-40B4-BE49-F238E27FC236}">
                <a16:creationId xmlns:a16="http://schemas.microsoft.com/office/drawing/2014/main" id="{2E4038AE-D236-4AA3-85BD-9791ADF10A30}"/>
              </a:ext>
            </a:extLst>
          </p:cNvPr>
          <p:cNvSpPr/>
          <p:nvPr/>
        </p:nvSpPr>
        <p:spPr>
          <a:xfrm>
            <a:off x="1022685" y="5367569"/>
            <a:ext cx="2550695" cy="75798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V</a:t>
            </a:r>
            <a:r>
              <a:rPr lang="en-US" sz="2400" b="1" baseline="-25000" dirty="0"/>
              <a:t>opt</a:t>
            </a:r>
            <a:r>
              <a:rPr lang="en-US" sz="2400" b="1" dirty="0"/>
              <a:t> Prediction</a:t>
            </a:r>
          </a:p>
        </p:txBody>
      </p:sp>
      <p:sp>
        <p:nvSpPr>
          <p:cNvPr id="15" name="Rectangle: Rounded Corners 14">
            <a:extLst>
              <a:ext uri="{FF2B5EF4-FFF2-40B4-BE49-F238E27FC236}">
                <a16:creationId xmlns:a16="http://schemas.microsoft.com/office/drawing/2014/main" id="{DD005849-220B-45FB-BD34-2749D404CE64}"/>
              </a:ext>
            </a:extLst>
          </p:cNvPr>
          <p:cNvSpPr/>
          <p:nvPr/>
        </p:nvSpPr>
        <p:spPr>
          <a:xfrm>
            <a:off x="5570622"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Fine-Tuning URT Parameters</a:t>
            </a:r>
          </a:p>
        </p:txBody>
      </p:sp>
      <p:sp>
        <p:nvSpPr>
          <p:cNvPr id="16" name="Oval 15">
            <a:extLst>
              <a:ext uri="{FF2B5EF4-FFF2-40B4-BE49-F238E27FC236}">
                <a16:creationId xmlns:a16="http://schemas.microsoft.com/office/drawing/2014/main" id="{9208FA7B-59D5-4B5A-85EA-4862814FD209}"/>
              </a:ext>
            </a:extLst>
          </p:cNvPr>
          <p:cNvSpPr/>
          <p:nvPr/>
        </p:nvSpPr>
        <p:spPr>
          <a:xfrm>
            <a:off x="1749394" y="3421320"/>
            <a:ext cx="1097280" cy="109728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URT</a:t>
            </a:r>
          </a:p>
        </p:txBody>
      </p:sp>
      <p:cxnSp>
        <p:nvCxnSpPr>
          <p:cNvPr id="31" name="Connector: Elbow 30">
            <a:extLst>
              <a:ext uri="{FF2B5EF4-FFF2-40B4-BE49-F238E27FC236}">
                <a16:creationId xmlns:a16="http://schemas.microsoft.com/office/drawing/2014/main" id="{7CC6B3BB-B698-4C3B-A305-FADB32D4B763}"/>
              </a:ext>
            </a:extLst>
          </p:cNvPr>
          <p:cNvCxnSpPr>
            <a:stCxn id="10" idx="2"/>
            <a:endCxn id="16" idx="0"/>
          </p:cNvCxnSpPr>
          <p:nvPr/>
        </p:nvCxnSpPr>
        <p:spPr>
          <a:xfrm rot="16200000" flipH="1">
            <a:off x="1658183" y="2781469"/>
            <a:ext cx="822500" cy="457202"/>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18A616BD-7BDE-4278-AF3B-38C44032DF0E}"/>
              </a:ext>
            </a:extLst>
          </p:cNvPr>
          <p:cNvCxnSpPr>
            <a:cxnSpLocks/>
            <a:stCxn id="11" idx="2"/>
            <a:endCxn id="16" idx="0"/>
          </p:cNvCxnSpPr>
          <p:nvPr/>
        </p:nvCxnSpPr>
        <p:spPr>
          <a:xfrm rot="5400000">
            <a:off x="3023767" y="1873087"/>
            <a:ext cx="822500" cy="2273966"/>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07C6545-EEE8-46B4-9D0A-DFADD6C63A68}"/>
              </a:ext>
            </a:extLst>
          </p:cNvPr>
          <p:cNvCxnSpPr>
            <a:cxnSpLocks/>
            <a:stCxn id="12" idx="2"/>
            <a:endCxn id="16" idx="0"/>
          </p:cNvCxnSpPr>
          <p:nvPr/>
        </p:nvCxnSpPr>
        <p:spPr>
          <a:xfrm rot="5400000">
            <a:off x="4392823" y="491999"/>
            <a:ext cx="834532" cy="5024110"/>
          </a:xfrm>
          <a:prstGeom prst="bentConnector3">
            <a:avLst>
              <a:gd name="adj1" fmla="val 5144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1C598B24-CF5E-40DE-A2FC-C39231858AE5}"/>
              </a:ext>
            </a:extLst>
          </p:cNvPr>
          <p:cNvCxnSpPr>
            <a:cxnSpLocks/>
            <a:stCxn id="16" idx="4"/>
            <a:endCxn id="14" idx="0"/>
          </p:cNvCxnSpPr>
          <p:nvPr/>
        </p:nvCxnSpPr>
        <p:spPr>
          <a:xfrm rot="5400000">
            <a:off x="1873550" y="4943084"/>
            <a:ext cx="848969" cy="1"/>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18" name="Speech Bubble: Rectangle with Corners Rounded 17">
            <a:extLst>
              <a:ext uri="{FF2B5EF4-FFF2-40B4-BE49-F238E27FC236}">
                <a16:creationId xmlns:a16="http://schemas.microsoft.com/office/drawing/2014/main" id="{4529925A-E2EC-443F-A260-6F64A8E88435}"/>
              </a:ext>
            </a:extLst>
          </p:cNvPr>
          <p:cNvSpPr/>
          <p:nvPr/>
        </p:nvSpPr>
        <p:spPr>
          <a:xfrm>
            <a:off x="347060" y="3067943"/>
            <a:ext cx="8449881" cy="1552073"/>
          </a:xfrm>
          <a:prstGeom prst="wedgeRoundRectCallout">
            <a:avLst>
              <a:gd name="adj1" fmla="val -27364"/>
              <a:gd name="adj2" fmla="val 98559"/>
              <a:gd name="adj3" fmla="val 16667"/>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indent="-168275">
              <a:spcBef>
                <a:spcPts val="600"/>
              </a:spcBef>
              <a:buFont typeface="Arial" panose="020B0604020202020204" pitchFamily="34" charset="0"/>
              <a:buChar char="•"/>
            </a:pPr>
            <a:r>
              <a:rPr lang="en-US" sz="2400" b="1" dirty="0">
                <a:solidFill>
                  <a:schemeClr val="tx1"/>
                </a:solidFill>
              </a:rPr>
              <a:t>Calculate URT </a:t>
            </a:r>
            <a:r>
              <a:rPr lang="en-US" sz="2400" dirty="0">
                <a:solidFill>
                  <a:schemeClr val="tx1"/>
                </a:solidFill>
              </a:rPr>
              <a:t>using tracked information</a:t>
            </a:r>
          </a:p>
          <a:p>
            <a:pPr marL="228600" lvl="1" indent="-168275">
              <a:spcBef>
                <a:spcPts val="600"/>
              </a:spcBef>
              <a:buFont typeface="Arial" panose="020B0604020202020204" pitchFamily="34" charset="0"/>
              <a:buChar char="•"/>
            </a:pPr>
            <a:r>
              <a:rPr lang="en-US" sz="2400" dirty="0">
                <a:solidFill>
                  <a:schemeClr val="tx1"/>
                </a:solidFill>
              </a:rPr>
              <a:t>Modeling error: 4.9%</a:t>
            </a:r>
          </a:p>
        </p:txBody>
      </p:sp>
    </p:spTree>
    <p:extLst>
      <p:ext uri="{BB962C8B-B14F-4D97-AF65-F5344CB8AC3E}">
        <p14:creationId xmlns:p14="http://schemas.microsoft.com/office/powerpoint/2010/main" val="34223862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3" name="Connector: Elbow 42">
            <a:extLst>
              <a:ext uri="{FF2B5EF4-FFF2-40B4-BE49-F238E27FC236}">
                <a16:creationId xmlns:a16="http://schemas.microsoft.com/office/drawing/2014/main" id="{1C598B24-CF5E-40DE-A2FC-C39231858AE5}"/>
              </a:ext>
            </a:extLst>
          </p:cNvPr>
          <p:cNvCxnSpPr>
            <a:cxnSpLocks/>
            <a:stCxn id="16" idx="4"/>
            <a:endCxn id="14" idx="0"/>
          </p:cNvCxnSpPr>
          <p:nvPr/>
        </p:nvCxnSpPr>
        <p:spPr>
          <a:xfrm rot="5400000">
            <a:off x="1873550" y="4943084"/>
            <a:ext cx="848969" cy="1"/>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8" name="Title 7">
            <a:extLst>
              <a:ext uri="{FF2B5EF4-FFF2-40B4-BE49-F238E27FC236}">
                <a16:creationId xmlns:a16="http://schemas.microsoft.com/office/drawing/2014/main" id="{D0CE2ED4-001F-4E0B-8BA9-6E01B96DB147}"/>
              </a:ext>
            </a:extLst>
          </p:cNvPr>
          <p:cNvSpPr>
            <a:spLocks noGrp="1"/>
          </p:cNvSpPr>
          <p:nvPr>
            <p:ph type="title"/>
          </p:nvPr>
        </p:nvSpPr>
        <p:spPr/>
        <p:txBody>
          <a:bodyPr/>
          <a:lstStyle/>
          <a:p>
            <a:r>
              <a:rPr lang="en-US" dirty="0"/>
              <a:t>Fine-Tuning URT Parameters Online</a:t>
            </a:r>
          </a:p>
        </p:txBody>
      </p:sp>
      <p:sp>
        <p:nvSpPr>
          <p:cNvPr id="4" name="Slide Number Placeholder 3">
            <a:extLst>
              <a:ext uri="{FF2B5EF4-FFF2-40B4-BE49-F238E27FC236}">
                <a16:creationId xmlns:a16="http://schemas.microsoft.com/office/drawing/2014/main" id="{6D993105-75B4-4B99-8A6D-285DDA64A469}"/>
              </a:ext>
            </a:extLst>
          </p:cNvPr>
          <p:cNvSpPr>
            <a:spLocks noGrp="1"/>
          </p:cNvSpPr>
          <p:nvPr>
            <p:ph type="sldNum" sz="quarter" idx="12"/>
          </p:nvPr>
        </p:nvSpPr>
        <p:spPr/>
        <p:txBody>
          <a:bodyPr/>
          <a:lstStyle/>
          <a:p>
            <a:fld id="{656CEE93-C87C-43EF-85C8-C664598978DF}" type="slidenum">
              <a:rPr lang="en-US" smtClean="0"/>
              <a:pPr/>
              <a:t>35</a:t>
            </a:fld>
            <a:endParaRPr lang="en-US" dirty="0"/>
          </a:p>
        </p:txBody>
      </p:sp>
      <p:sp>
        <p:nvSpPr>
          <p:cNvPr id="9" name="Rectangle: Rounded Corners 8">
            <a:extLst>
              <a:ext uri="{FF2B5EF4-FFF2-40B4-BE49-F238E27FC236}">
                <a16:creationId xmlns:a16="http://schemas.microsoft.com/office/drawing/2014/main" id="{16191C26-F913-4E19-BF13-9857F5E59DAC}"/>
              </a:ext>
            </a:extLst>
          </p:cNvPr>
          <p:cNvSpPr/>
          <p:nvPr/>
        </p:nvSpPr>
        <p:spPr>
          <a:xfrm>
            <a:off x="347060" y="1166320"/>
            <a:ext cx="8449880" cy="1637037"/>
          </a:xfrm>
          <a:prstGeom prst="roundRect">
            <a:avLst>
              <a:gd name="adj" fmla="val 14703"/>
            </a:avLst>
          </a:prstGeom>
          <a:noFill/>
          <a:ln w="57150">
            <a:solidFill>
              <a:schemeClr val="accent1">
                <a:lumMod val="40000"/>
                <a:lumOff val="6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lumMod val="20000"/>
                    <a:lumOff val="80000"/>
                  </a:schemeClr>
                </a:solidFill>
              </a:rPr>
              <a:t>Tracking Components</a:t>
            </a:r>
          </a:p>
        </p:txBody>
      </p:sp>
      <p:sp>
        <p:nvSpPr>
          <p:cNvPr id="10" name="Rectangle: Rounded Corners 9">
            <a:extLst>
              <a:ext uri="{FF2B5EF4-FFF2-40B4-BE49-F238E27FC236}">
                <a16:creationId xmlns:a16="http://schemas.microsoft.com/office/drawing/2014/main" id="{C9CD6538-D519-4D73-9192-6D7D300CC3C7}"/>
              </a:ext>
            </a:extLst>
          </p:cNvPr>
          <p:cNvSpPr/>
          <p:nvPr/>
        </p:nvSpPr>
        <p:spPr>
          <a:xfrm>
            <a:off x="565484"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SSD Temperature</a:t>
            </a:r>
          </a:p>
        </p:txBody>
      </p:sp>
      <p:sp>
        <p:nvSpPr>
          <p:cNvPr id="11" name="Rectangle: Rounded Corners 10">
            <a:extLst>
              <a:ext uri="{FF2B5EF4-FFF2-40B4-BE49-F238E27FC236}">
                <a16:creationId xmlns:a16="http://schemas.microsoft.com/office/drawing/2014/main" id="{CF954BCC-3312-4837-8CCE-BD5199072E48}"/>
              </a:ext>
            </a:extLst>
          </p:cNvPr>
          <p:cNvSpPr/>
          <p:nvPr/>
        </p:nvSpPr>
        <p:spPr>
          <a:xfrm>
            <a:off x="3296652" y="1840831"/>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Dwell Time</a:t>
            </a:r>
          </a:p>
        </p:txBody>
      </p:sp>
      <p:sp>
        <p:nvSpPr>
          <p:cNvPr id="12" name="Rectangle: Rounded Corners 11">
            <a:extLst>
              <a:ext uri="{FF2B5EF4-FFF2-40B4-BE49-F238E27FC236}">
                <a16:creationId xmlns:a16="http://schemas.microsoft.com/office/drawing/2014/main" id="{FC99A57F-FF91-4B67-862A-FDAAB3AC013F}"/>
              </a:ext>
            </a:extLst>
          </p:cNvPr>
          <p:cNvSpPr/>
          <p:nvPr/>
        </p:nvSpPr>
        <p:spPr>
          <a:xfrm>
            <a:off x="6046796" y="1828799"/>
            <a:ext cx="2550695" cy="757989"/>
          </a:xfrm>
          <a:prstGeom prst="roundRect">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 Cycles &amp; </a:t>
            </a:r>
            <a:br>
              <a:rPr lang="en-US" sz="2400" b="1" dirty="0"/>
            </a:br>
            <a:r>
              <a:rPr lang="en-US" sz="2400" b="1" dirty="0"/>
              <a:t>Retention Time</a:t>
            </a:r>
          </a:p>
        </p:txBody>
      </p:sp>
      <p:sp>
        <p:nvSpPr>
          <p:cNvPr id="13" name="Rectangle: Rounded Corners 12">
            <a:extLst>
              <a:ext uri="{FF2B5EF4-FFF2-40B4-BE49-F238E27FC236}">
                <a16:creationId xmlns:a16="http://schemas.microsoft.com/office/drawing/2014/main" id="{C4758706-D8B9-4D48-9452-0894DC096A50}"/>
              </a:ext>
            </a:extLst>
          </p:cNvPr>
          <p:cNvSpPr/>
          <p:nvPr/>
        </p:nvSpPr>
        <p:spPr>
          <a:xfrm>
            <a:off x="866272" y="4723137"/>
            <a:ext cx="7411454" cy="1552074"/>
          </a:xfrm>
          <a:prstGeom prst="roundRect">
            <a:avLst>
              <a:gd name="adj" fmla="val 9828"/>
            </a:avLst>
          </a:prstGeom>
          <a:no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800" b="1" dirty="0">
                <a:solidFill>
                  <a:schemeClr val="accent6"/>
                </a:solidFill>
              </a:rPr>
              <a:t>Prediction Components</a:t>
            </a:r>
          </a:p>
        </p:txBody>
      </p:sp>
      <p:sp>
        <p:nvSpPr>
          <p:cNvPr id="14" name="Rectangle: Rounded Corners 13">
            <a:extLst>
              <a:ext uri="{FF2B5EF4-FFF2-40B4-BE49-F238E27FC236}">
                <a16:creationId xmlns:a16="http://schemas.microsoft.com/office/drawing/2014/main" id="{2E4038AE-D236-4AA3-85BD-9791ADF10A30}"/>
              </a:ext>
            </a:extLst>
          </p:cNvPr>
          <p:cNvSpPr/>
          <p:nvPr/>
        </p:nvSpPr>
        <p:spPr>
          <a:xfrm>
            <a:off x="1022685" y="5367569"/>
            <a:ext cx="2550695" cy="757989"/>
          </a:xfrm>
          <a:prstGeom prst="roundRect">
            <a:avLst/>
          </a:prstGeom>
          <a:solidFill>
            <a:schemeClr val="accent6">
              <a:lumMod val="20000"/>
              <a:lumOff val="80000"/>
            </a:schemeClr>
          </a:solidFill>
          <a:ln>
            <a:solidFill>
              <a:schemeClr val="accent6">
                <a:lumMod val="40000"/>
                <a:lumOff val="6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V</a:t>
            </a:r>
            <a:r>
              <a:rPr lang="en-US" sz="2400" b="1" baseline="-25000" dirty="0"/>
              <a:t>opt</a:t>
            </a:r>
            <a:r>
              <a:rPr lang="en-US" sz="2400" b="1" dirty="0"/>
              <a:t> Prediction</a:t>
            </a:r>
          </a:p>
        </p:txBody>
      </p:sp>
      <p:sp>
        <p:nvSpPr>
          <p:cNvPr id="15" name="Rectangle: Rounded Corners 14">
            <a:extLst>
              <a:ext uri="{FF2B5EF4-FFF2-40B4-BE49-F238E27FC236}">
                <a16:creationId xmlns:a16="http://schemas.microsoft.com/office/drawing/2014/main" id="{DD005849-220B-45FB-BD34-2749D404CE64}"/>
              </a:ext>
            </a:extLst>
          </p:cNvPr>
          <p:cNvSpPr/>
          <p:nvPr/>
        </p:nvSpPr>
        <p:spPr>
          <a:xfrm>
            <a:off x="5570622" y="5367569"/>
            <a:ext cx="2550695" cy="757989"/>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Fine-Tuning URT Parameters</a:t>
            </a:r>
          </a:p>
        </p:txBody>
      </p:sp>
      <p:sp>
        <p:nvSpPr>
          <p:cNvPr id="16" name="Oval 15">
            <a:extLst>
              <a:ext uri="{FF2B5EF4-FFF2-40B4-BE49-F238E27FC236}">
                <a16:creationId xmlns:a16="http://schemas.microsoft.com/office/drawing/2014/main" id="{9208FA7B-59D5-4B5A-85EA-4862814FD209}"/>
              </a:ext>
            </a:extLst>
          </p:cNvPr>
          <p:cNvSpPr/>
          <p:nvPr/>
        </p:nvSpPr>
        <p:spPr>
          <a:xfrm>
            <a:off x="1749394" y="3421320"/>
            <a:ext cx="1097280" cy="1097280"/>
          </a:xfrm>
          <a:prstGeom prst="ellipse">
            <a:avLst/>
          </a:prstGeom>
          <a:solidFill>
            <a:schemeClr val="accent2">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URT</a:t>
            </a:r>
          </a:p>
        </p:txBody>
      </p:sp>
      <p:cxnSp>
        <p:nvCxnSpPr>
          <p:cNvPr id="31" name="Connector: Elbow 30">
            <a:extLst>
              <a:ext uri="{FF2B5EF4-FFF2-40B4-BE49-F238E27FC236}">
                <a16:creationId xmlns:a16="http://schemas.microsoft.com/office/drawing/2014/main" id="{7CC6B3BB-B698-4C3B-A305-FADB32D4B763}"/>
              </a:ext>
            </a:extLst>
          </p:cNvPr>
          <p:cNvCxnSpPr>
            <a:stCxn id="10" idx="2"/>
            <a:endCxn id="16" idx="0"/>
          </p:cNvCxnSpPr>
          <p:nvPr/>
        </p:nvCxnSpPr>
        <p:spPr>
          <a:xfrm rot="16200000" flipH="1">
            <a:off x="1658183" y="2781469"/>
            <a:ext cx="822500" cy="457202"/>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18A616BD-7BDE-4278-AF3B-38C44032DF0E}"/>
              </a:ext>
            </a:extLst>
          </p:cNvPr>
          <p:cNvCxnSpPr>
            <a:cxnSpLocks/>
            <a:stCxn id="11" idx="2"/>
            <a:endCxn id="16" idx="0"/>
          </p:cNvCxnSpPr>
          <p:nvPr/>
        </p:nvCxnSpPr>
        <p:spPr>
          <a:xfrm rot="5400000">
            <a:off x="3023767" y="1873087"/>
            <a:ext cx="822500" cy="2273966"/>
          </a:xfrm>
          <a:prstGeom prst="bentConnector3">
            <a:avLst>
              <a:gd name="adj1" fmla="val 50000"/>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07C6545-EEE8-46B4-9D0A-DFADD6C63A68}"/>
              </a:ext>
            </a:extLst>
          </p:cNvPr>
          <p:cNvCxnSpPr>
            <a:cxnSpLocks/>
            <a:stCxn id="12" idx="2"/>
            <a:endCxn id="16" idx="0"/>
          </p:cNvCxnSpPr>
          <p:nvPr/>
        </p:nvCxnSpPr>
        <p:spPr>
          <a:xfrm rot="5400000">
            <a:off x="4392823" y="491999"/>
            <a:ext cx="834532" cy="5024110"/>
          </a:xfrm>
          <a:prstGeom prst="bentConnector3">
            <a:avLst>
              <a:gd name="adj1" fmla="val 5144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A381AD20-D286-4697-87A8-D66EA6EF99C1}"/>
              </a:ext>
            </a:extLst>
          </p:cNvPr>
          <p:cNvCxnSpPr>
            <a:cxnSpLocks/>
            <a:stCxn id="15" idx="0"/>
            <a:endCxn id="16" idx="6"/>
          </p:cNvCxnSpPr>
          <p:nvPr/>
        </p:nvCxnSpPr>
        <p:spPr>
          <a:xfrm rot="16200000" flipV="1">
            <a:off x="4147518" y="2669117"/>
            <a:ext cx="1397609" cy="3999296"/>
          </a:xfrm>
          <a:prstGeom prst="bentConnector2">
            <a:avLst/>
          </a:prstGeom>
          <a:ln w="76200">
            <a:solidFill>
              <a:schemeClr val="bg2">
                <a:lumMod val="90000"/>
              </a:schemeClr>
            </a:solidFill>
            <a:tailEnd type="triangle"/>
          </a:ln>
        </p:spPr>
        <p:style>
          <a:lnRef idx="1">
            <a:schemeClr val="dk1"/>
          </a:lnRef>
          <a:fillRef idx="0">
            <a:schemeClr val="dk1"/>
          </a:fillRef>
          <a:effectRef idx="0">
            <a:schemeClr val="dk1"/>
          </a:effectRef>
          <a:fontRef idx="minor">
            <a:schemeClr val="tx1"/>
          </a:fontRef>
        </p:style>
      </p:cxnSp>
      <p:sp>
        <p:nvSpPr>
          <p:cNvPr id="18" name="Speech Bubble: Rectangle with Corners Rounded 17">
            <a:extLst>
              <a:ext uri="{FF2B5EF4-FFF2-40B4-BE49-F238E27FC236}">
                <a16:creationId xmlns:a16="http://schemas.microsoft.com/office/drawing/2014/main" id="{4529925A-E2EC-443F-A260-6F64A8E88435}"/>
              </a:ext>
            </a:extLst>
          </p:cNvPr>
          <p:cNvSpPr/>
          <p:nvPr/>
        </p:nvSpPr>
        <p:spPr>
          <a:xfrm>
            <a:off x="347060" y="3067943"/>
            <a:ext cx="8449881" cy="1552073"/>
          </a:xfrm>
          <a:prstGeom prst="wedgeRoundRectCallout">
            <a:avLst>
              <a:gd name="adj1" fmla="val 27307"/>
              <a:gd name="adj2" fmla="val 97842"/>
              <a:gd name="adj3" fmla="val 16667"/>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1" indent="-168275">
              <a:spcBef>
                <a:spcPts val="600"/>
              </a:spcBef>
              <a:buFont typeface="Arial" panose="020B0604020202020204" pitchFamily="34" charset="0"/>
              <a:buChar char="•"/>
            </a:pPr>
            <a:r>
              <a:rPr lang="en-US" sz="2400" dirty="0">
                <a:solidFill>
                  <a:schemeClr val="tx1"/>
                </a:solidFill>
              </a:rPr>
              <a:t>Accommodates </a:t>
            </a:r>
            <a:r>
              <a:rPr lang="en-US" sz="2400" b="1" dirty="0">
                <a:solidFill>
                  <a:schemeClr val="tx1"/>
                </a:solidFill>
              </a:rPr>
              <a:t>chip-to-chip variation</a:t>
            </a:r>
          </a:p>
          <a:p>
            <a:pPr marL="228600" lvl="1" indent="-168275">
              <a:spcBef>
                <a:spcPts val="600"/>
              </a:spcBef>
              <a:buFont typeface="Arial" panose="020B0604020202020204" pitchFamily="34" charset="0"/>
              <a:buChar char="•"/>
            </a:pPr>
            <a:r>
              <a:rPr lang="en-US" sz="2400" dirty="0">
                <a:solidFill>
                  <a:schemeClr val="tx1"/>
                </a:solidFill>
              </a:rPr>
              <a:t>Uses </a:t>
            </a:r>
            <a:r>
              <a:rPr lang="en-US" sz="2400" b="1" dirty="0">
                <a:solidFill>
                  <a:schemeClr val="tx1"/>
                </a:solidFill>
              </a:rPr>
              <a:t>periodic sampling</a:t>
            </a:r>
          </a:p>
        </p:txBody>
      </p:sp>
    </p:spTree>
    <p:extLst>
      <p:ext uri="{BB962C8B-B14F-4D97-AF65-F5344CB8AC3E}">
        <p14:creationId xmlns:p14="http://schemas.microsoft.com/office/powerpoint/2010/main" val="743870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0CE2ED4-001F-4E0B-8BA9-6E01B96DB147}"/>
              </a:ext>
            </a:extLst>
          </p:cNvPr>
          <p:cNvSpPr>
            <a:spLocks noGrp="1"/>
          </p:cNvSpPr>
          <p:nvPr>
            <p:ph type="title"/>
          </p:nvPr>
        </p:nvSpPr>
        <p:spPr/>
        <p:txBody>
          <a:bodyPr/>
          <a:lstStyle/>
          <a:p>
            <a:r>
              <a:rPr lang="en-US" dirty="0"/>
              <a:t>HeatWatch Mechanism Summary</a:t>
            </a:r>
          </a:p>
        </p:txBody>
      </p:sp>
      <p:sp>
        <p:nvSpPr>
          <p:cNvPr id="4" name="Slide Number Placeholder 3">
            <a:extLst>
              <a:ext uri="{FF2B5EF4-FFF2-40B4-BE49-F238E27FC236}">
                <a16:creationId xmlns:a16="http://schemas.microsoft.com/office/drawing/2014/main" id="{6D993105-75B4-4B99-8A6D-285DDA64A469}"/>
              </a:ext>
            </a:extLst>
          </p:cNvPr>
          <p:cNvSpPr>
            <a:spLocks noGrp="1"/>
          </p:cNvSpPr>
          <p:nvPr>
            <p:ph type="sldNum" sz="quarter" idx="12"/>
          </p:nvPr>
        </p:nvSpPr>
        <p:spPr/>
        <p:txBody>
          <a:bodyPr/>
          <a:lstStyle/>
          <a:p>
            <a:fld id="{656CEE93-C87C-43EF-85C8-C664598978DF}" type="slidenum">
              <a:rPr lang="en-US" smtClean="0"/>
              <a:pPr/>
              <a:t>36</a:t>
            </a:fld>
            <a:endParaRPr lang="en-US" dirty="0"/>
          </a:p>
        </p:txBody>
      </p:sp>
      <p:sp>
        <p:nvSpPr>
          <p:cNvPr id="9" name="Rectangle: Rounded Corners 8">
            <a:extLst>
              <a:ext uri="{FF2B5EF4-FFF2-40B4-BE49-F238E27FC236}">
                <a16:creationId xmlns:a16="http://schemas.microsoft.com/office/drawing/2014/main" id="{16191C26-F913-4E19-BF13-9857F5E59DAC}"/>
              </a:ext>
            </a:extLst>
          </p:cNvPr>
          <p:cNvSpPr/>
          <p:nvPr/>
        </p:nvSpPr>
        <p:spPr>
          <a:xfrm>
            <a:off x="347060" y="1166320"/>
            <a:ext cx="8449880" cy="1637037"/>
          </a:xfrm>
          <a:prstGeom prst="roundRect">
            <a:avLst>
              <a:gd name="adj" fmla="val 14703"/>
            </a:avLst>
          </a:prstGeom>
          <a:noFill/>
          <a:ln w="571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1"/>
                </a:solidFill>
              </a:rPr>
              <a:t>Tracking Components</a:t>
            </a:r>
          </a:p>
        </p:txBody>
      </p:sp>
      <p:sp>
        <p:nvSpPr>
          <p:cNvPr id="10" name="Rectangle: Rounded Corners 9">
            <a:extLst>
              <a:ext uri="{FF2B5EF4-FFF2-40B4-BE49-F238E27FC236}">
                <a16:creationId xmlns:a16="http://schemas.microsoft.com/office/drawing/2014/main" id="{C9CD6538-D519-4D73-9192-6D7D300CC3C7}"/>
              </a:ext>
            </a:extLst>
          </p:cNvPr>
          <p:cNvSpPr/>
          <p:nvPr/>
        </p:nvSpPr>
        <p:spPr>
          <a:xfrm>
            <a:off x="565484" y="1840831"/>
            <a:ext cx="2550695" cy="757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SSD Temperature</a:t>
            </a:r>
          </a:p>
        </p:txBody>
      </p:sp>
      <p:sp>
        <p:nvSpPr>
          <p:cNvPr id="11" name="Rectangle: Rounded Corners 10">
            <a:extLst>
              <a:ext uri="{FF2B5EF4-FFF2-40B4-BE49-F238E27FC236}">
                <a16:creationId xmlns:a16="http://schemas.microsoft.com/office/drawing/2014/main" id="{CF954BCC-3312-4837-8CCE-BD5199072E48}"/>
              </a:ext>
            </a:extLst>
          </p:cNvPr>
          <p:cNvSpPr/>
          <p:nvPr/>
        </p:nvSpPr>
        <p:spPr>
          <a:xfrm>
            <a:off x="3296652" y="1840831"/>
            <a:ext cx="2550695" cy="757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Dwell Time</a:t>
            </a:r>
          </a:p>
        </p:txBody>
      </p:sp>
      <p:sp>
        <p:nvSpPr>
          <p:cNvPr id="12" name="Rectangle: Rounded Corners 11">
            <a:extLst>
              <a:ext uri="{FF2B5EF4-FFF2-40B4-BE49-F238E27FC236}">
                <a16:creationId xmlns:a16="http://schemas.microsoft.com/office/drawing/2014/main" id="{FC99A57F-FF91-4B67-862A-FDAAB3AC013F}"/>
              </a:ext>
            </a:extLst>
          </p:cNvPr>
          <p:cNvSpPr/>
          <p:nvPr/>
        </p:nvSpPr>
        <p:spPr>
          <a:xfrm>
            <a:off x="6046796" y="1828799"/>
            <a:ext cx="2550695" cy="7579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P/E Cycles &amp; </a:t>
            </a:r>
            <a:br>
              <a:rPr lang="en-US" sz="2400" b="1" dirty="0"/>
            </a:br>
            <a:r>
              <a:rPr lang="en-US" sz="2400" b="1" dirty="0"/>
              <a:t>Retention Time</a:t>
            </a:r>
          </a:p>
        </p:txBody>
      </p:sp>
      <p:sp>
        <p:nvSpPr>
          <p:cNvPr id="13" name="Rectangle: Rounded Corners 12">
            <a:extLst>
              <a:ext uri="{FF2B5EF4-FFF2-40B4-BE49-F238E27FC236}">
                <a16:creationId xmlns:a16="http://schemas.microsoft.com/office/drawing/2014/main" id="{C4758706-D8B9-4D48-9452-0894DC096A50}"/>
              </a:ext>
            </a:extLst>
          </p:cNvPr>
          <p:cNvSpPr/>
          <p:nvPr/>
        </p:nvSpPr>
        <p:spPr>
          <a:xfrm>
            <a:off x="866272" y="4723137"/>
            <a:ext cx="7411454" cy="1552074"/>
          </a:xfrm>
          <a:prstGeom prst="roundRect">
            <a:avLst>
              <a:gd name="adj" fmla="val 9828"/>
            </a:avLst>
          </a:prstGeom>
          <a:noFill/>
          <a:ln w="57150">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dirty="0">
                <a:solidFill>
                  <a:schemeClr val="accent6"/>
                </a:solidFill>
              </a:rPr>
              <a:t>Prediction Components</a:t>
            </a:r>
          </a:p>
        </p:txBody>
      </p:sp>
      <p:sp>
        <p:nvSpPr>
          <p:cNvPr id="14" name="Rectangle: Rounded Corners 13">
            <a:extLst>
              <a:ext uri="{FF2B5EF4-FFF2-40B4-BE49-F238E27FC236}">
                <a16:creationId xmlns:a16="http://schemas.microsoft.com/office/drawing/2014/main" id="{2E4038AE-D236-4AA3-85BD-9791ADF10A30}"/>
              </a:ext>
            </a:extLst>
          </p:cNvPr>
          <p:cNvSpPr/>
          <p:nvPr/>
        </p:nvSpPr>
        <p:spPr>
          <a:xfrm>
            <a:off x="1022685" y="5367569"/>
            <a:ext cx="2550695" cy="7579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V</a:t>
            </a:r>
            <a:r>
              <a:rPr lang="en-US" sz="2400" b="1" baseline="-25000" dirty="0"/>
              <a:t>opt</a:t>
            </a:r>
            <a:r>
              <a:rPr lang="en-US" sz="2400" b="1" dirty="0"/>
              <a:t> Prediction</a:t>
            </a:r>
          </a:p>
        </p:txBody>
      </p:sp>
      <p:sp>
        <p:nvSpPr>
          <p:cNvPr id="15" name="Rectangle: Rounded Corners 14">
            <a:extLst>
              <a:ext uri="{FF2B5EF4-FFF2-40B4-BE49-F238E27FC236}">
                <a16:creationId xmlns:a16="http://schemas.microsoft.com/office/drawing/2014/main" id="{DD005849-220B-45FB-BD34-2749D404CE64}"/>
              </a:ext>
            </a:extLst>
          </p:cNvPr>
          <p:cNvSpPr/>
          <p:nvPr/>
        </p:nvSpPr>
        <p:spPr>
          <a:xfrm>
            <a:off x="5570622" y="5367569"/>
            <a:ext cx="2550695" cy="757989"/>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Fine-Tuning URT Parameters</a:t>
            </a:r>
          </a:p>
        </p:txBody>
      </p:sp>
      <p:sp>
        <p:nvSpPr>
          <p:cNvPr id="16" name="Oval 15">
            <a:extLst>
              <a:ext uri="{FF2B5EF4-FFF2-40B4-BE49-F238E27FC236}">
                <a16:creationId xmlns:a16="http://schemas.microsoft.com/office/drawing/2014/main" id="{9208FA7B-59D5-4B5A-85EA-4862814FD209}"/>
              </a:ext>
            </a:extLst>
          </p:cNvPr>
          <p:cNvSpPr/>
          <p:nvPr/>
        </p:nvSpPr>
        <p:spPr>
          <a:xfrm>
            <a:off x="1749394" y="3421320"/>
            <a:ext cx="1097280" cy="109728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a:t>URT</a:t>
            </a:r>
          </a:p>
        </p:txBody>
      </p:sp>
      <p:cxnSp>
        <p:nvCxnSpPr>
          <p:cNvPr id="31" name="Connector: Elbow 30">
            <a:extLst>
              <a:ext uri="{FF2B5EF4-FFF2-40B4-BE49-F238E27FC236}">
                <a16:creationId xmlns:a16="http://schemas.microsoft.com/office/drawing/2014/main" id="{7CC6B3BB-B698-4C3B-A305-FADB32D4B763}"/>
              </a:ext>
            </a:extLst>
          </p:cNvPr>
          <p:cNvCxnSpPr>
            <a:stCxn id="10" idx="2"/>
            <a:endCxn id="16" idx="0"/>
          </p:cNvCxnSpPr>
          <p:nvPr/>
        </p:nvCxnSpPr>
        <p:spPr>
          <a:xfrm rot="16200000" flipH="1">
            <a:off x="1658183" y="2781469"/>
            <a:ext cx="822500" cy="457202"/>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cxnSp>
        <p:nvCxnSpPr>
          <p:cNvPr id="33" name="Connector: Elbow 32">
            <a:extLst>
              <a:ext uri="{FF2B5EF4-FFF2-40B4-BE49-F238E27FC236}">
                <a16:creationId xmlns:a16="http://schemas.microsoft.com/office/drawing/2014/main" id="{18A616BD-7BDE-4278-AF3B-38C44032DF0E}"/>
              </a:ext>
            </a:extLst>
          </p:cNvPr>
          <p:cNvCxnSpPr>
            <a:cxnSpLocks/>
            <a:stCxn id="11" idx="2"/>
            <a:endCxn id="16" idx="0"/>
          </p:cNvCxnSpPr>
          <p:nvPr/>
        </p:nvCxnSpPr>
        <p:spPr>
          <a:xfrm rot="5400000">
            <a:off x="3023767" y="1873087"/>
            <a:ext cx="822500" cy="2273966"/>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cxnSp>
        <p:nvCxnSpPr>
          <p:cNvPr id="36" name="Connector: Elbow 35">
            <a:extLst>
              <a:ext uri="{FF2B5EF4-FFF2-40B4-BE49-F238E27FC236}">
                <a16:creationId xmlns:a16="http://schemas.microsoft.com/office/drawing/2014/main" id="{F07C6545-EEE8-46B4-9D0A-DFADD6C63A68}"/>
              </a:ext>
            </a:extLst>
          </p:cNvPr>
          <p:cNvCxnSpPr>
            <a:cxnSpLocks/>
            <a:stCxn id="12" idx="2"/>
            <a:endCxn id="16" idx="0"/>
          </p:cNvCxnSpPr>
          <p:nvPr/>
        </p:nvCxnSpPr>
        <p:spPr>
          <a:xfrm rot="5400000">
            <a:off x="4392823" y="491999"/>
            <a:ext cx="834532" cy="5024110"/>
          </a:xfrm>
          <a:prstGeom prst="bentConnector3">
            <a:avLst>
              <a:gd name="adj1" fmla="val 51442"/>
            </a:avLst>
          </a:prstGeom>
          <a:ln w="57150">
            <a:tailEnd type="triangle"/>
          </a:ln>
        </p:spPr>
        <p:style>
          <a:lnRef idx="1">
            <a:schemeClr val="dk1"/>
          </a:lnRef>
          <a:fillRef idx="0">
            <a:schemeClr val="dk1"/>
          </a:fillRef>
          <a:effectRef idx="0">
            <a:schemeClr val="dk1"/>
          </a:effectRef>
          <a:fontRef idx="minor">
            <a:schemeClr val="tx1"/>
          </a:fontRef>
        </p:style>
      </p:cxnSp>
      <p:cxnSp>
        <p:nvCxnSpPr>
          <p:cNvPr id="40" name="Connector: Elbow 39">
            <a:extLst>
              <a:ext uri="{FF2B5EF4-FFF2-40B4-BE49-F238E27FC236}">
                <a16:creationId xmlns:a16="http://schemas.microsoft.com/office/drawing/2014/main" id="{A381AD20-D286-4697-87A8-D66EA6EF99C1}"/>
              </a:ext>
            </a:extLst>
          </p:cNvPr>
          <p:cNvCxnSpPr>
            <a:cxnSpLocks/>
            <a:stCxn id="15" idx="0"/>
            <a:endCxn id="16" idx="6"/>
          </p:cNvCxnSpPr>
          <p:nvPr/>
        </p:nvCxnSpPr>
        <p:spPr>
          <a:xfrm rot="16200000" flipV="1">
            <a:off x="4147518" y="2669117"/>
            <a:ext cx="1397609" cy="3999296"/>
          </a:xfrm>
          <a:prstGeom prst="bentConnector2">
            <a:avLst/>
          </a:prstGeom>
          <a:ln w="57150">
            <a:tailEnd type="triangle"/>
          </a:ln>
        </p:spPr>
        <p:style>
          <a:lnRef idx="1">
            <a:schemeClr val="dk1"/>
          </a:lnRef>
          <a:fillRef idx="0">
            <a:schemeClr val="dk1"/>
          </a:fillRef>
          <a:effectRef idx="0">
            <a:schemeClr val="dk1"/>
          </a:effectRef>
          <a:fontRef idx="minor">
            <a:schemeClr val="tx1"/>
          </a:fontRef>
        </p:style>
      </p:cxnSp>
      <p:cxnSp>
        <p:nvCxnSpPr>
          <p:cNvPr id="43" name="Connector: Elbow 42">
            <a:extLst>
              <a:ext uri="{FF2B5EF4-FFF2-40B4-BE49-F238E27FC236}">
                <a16:creationId xmlns:a16="http://schemas.microsoft.com/office/drawing/2014/main" id="{1C598B24-CF5E-40DE-A2FC-C39231858AE5}"/>
              </a:ext>
            </a:extLst>
          </p:cNvPr>
          <p:cNvCxnSpPr>
            <a:cxnSpLocks/>
            <a:stCxn id="16" idx="4"/>
            <a:endCxn id="14" idx="0"/>
          </p:cNvCxnSpPr>
          <p:nvPr/>
        </p:nvCxnSpPr>
        <p:spPr>
          <a:xfrm rot="5400000">
            <a:off x="1873550" y="4943084"/>
            <a:ext cx="848969" cy="1"/>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sp>
        <p:nvSpPr>
          <p:cNvPr id="17" name="Rectangle: Rounded Corners 16">
            <a:extLst>
              <a:ext uri="{FF2B5EF4-FFF2-40B4-BE49-F238E27FC236}">
                <a16:creationId xmlns:a16="http://schemas.microsoft.com/office/drawing/2014/main" id="{2ECD9C6E-30B0-440C-9BFE-4C63E96C58E2}"/>
              </a:ext>
            </a:extLst>
          </p:cNvPr>
          <p:cNvSpPr/>
          <p:nvPr/>
        </p:nvSpPr>
        <p:spPr>
          <a:xfrm>
            <a:off x="755119" y="2672374"/>
            <a:ext cx="7633760" cy="54864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lvl="1" algn="ctr">
              <a:spcBef>
                <a:spcPts val="600"/>
              </a:spcBef>
            </a:pPr>
            <a:r>
              <a:rPr lang="en-US" sz="2400" b="1" dirty="0">
                <a:solidFill>
                  <a:schemeClr val="tx1"/>
                </a:solidFill>
              </a:rPr>
              <a:t>Storage Overhead: 0.16% of DRAM in 1TB SSD</a:t>
            </a:r>
          </a:p>
        </p:txBody>
      </p:sp>
      <p:sp>
        <p:nvSpPr>
          <p:cNvPr id="18" name="Rectangle: Rounded Corners 17">
            <a:extLst>
              <a:ext uri="{FF2B5EF4-FFF2-40B4-BE49-F238E27FC236}">
                <a16:creationId xmlns:a16="http://schemas.microsoft.com/office/drawing/2014/main" id="{D78387DF-D3C3-4D9C-A962-35D720DF672B}"/>
              </a:ext>
            </a:extLst>
          </p:cNvPr>
          <p:cNvSpPr/>
          <p:nvPr/>
        </p:nvSpPr>
        <p:spPr>
          <a:xfrm>
            <a:off x="755119" y="6205428"/>
            <a:ext cx="7633760" cy="54864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0325" lvl="1" algn="ctr">
              <a:spcBef>
                <a:spcPts val="600"/>
              </a:spcBef>
            </a:pPr>
            <a:r>
              <a:rPr lang="en-US" sz="2400" b="1" dirty="0">
                <a:solidFill>
                  <a:schemeClr val="tx1"/>
                </a:solidFill>
              </a:rPr>
              <a:t>Latency Overhead: &lt; 1% of flash read latency</a:t>
            </a:r>
          </a:p>
        </p:txBody>
      </p:sp>
    </p:spTree>
    <p:extLst>
      <p:ext uri="{BB962C8B-B14F-4D97-AF65-F5344CB8AC3E}">
        <p14:creationId xmlns:p14="http://schemas.microsoft.com/office/powerpoint/2010/main" val="284508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80257-DD89-4E4C-A951-8698A95BBC91}"/>
              </a:ext>
            </a:extLst>
          </p:cNvPr>
          <p:cNvSpPr>
            <a:spLocks noGrp="1"/>
          </p:cNvSpPr>
          <p:nvPr>
            <p:ph type="title"/>
          </p:nvPr>
        </p:nvSpPr>
        <p:spPr/>
        <p:txBody>
          <a:bodyPr/>
          <a:lstStyle/>
          <a:p>
            <a:r>
              <a:rPr lang="en-US" dirty="0"/>
              <a:t>HeatWatch Evaluation Methodology</a:t>
            </a:r>
          </a:p>
        </p:txBody>
      </p:sp>
      <p:sp>
        <p:nvSpPr>
          <p:cNvPr id="3" name="Content Placeholder 2">
            <a:extLst>
              <a:ext uri="{FF2B5EF4-FFF2-40B4-BE49-F238E27FC236}">
                <a16:creationId xmlns:a16="http://schemas.microsoft.com/office/drawing/2014/main" id="{F865CD3B-FDDA-49EA-A113-2757268CE6C8}"/>
              </a:ext>
            </a:extLst>
          </p:cNvPr>
          <p:cNvSpPr>
            <a:spLocks noGrp="1"/>
          </p:cNvSpPr>
          <p:nvPr>
            <p:ph sz="quarter" idx="11"/>
          </p:nvPr>
        </p:nvSpPr>
        <p:spPr/>
        <p:txBody>
          <a:bodyPr>
            <a:normAutofit/>
          </a:bodyPr>
          <a:lstStyle/>
          <a:p>
            <a:r>
              <a:rPr lang="en-US" sz="2800" b="1" dirty="0"/>
              <a:t>28 real workload storage traces</a:t>
            </a:r>
          </a:p>
          <a:p>
            <a:pPr lvl="1">
              <a:spcBef>
                <a:spcPts val="600"/>
              </a:spcBef>
            </a:pPr>
            <a:r>
              <a:rPr lang="en-US" sz="2800" dirty="0"/>
              <a:t>MSR-Cambridge</a:t>
            </a:r>
          </a:p>
          <a:p>
            <a:pPr lvl="1">
              <a:spcBef>
                <a:spcPts val="600"/>
              </a:spcBef>
            </a:pPr>
            <a:r>
              <a:rPr lang="en-US" sz="2800" dirty="0"/>
              <a:t>We use </a:t>
            </a:r>
            <a:r>
              <a:rPr lang="en-US" sz="2800" b="1" dirty="0">
                <a:solidFill>
                  <a:schemeClr val="accent1"/>
                </a:solidFill>
              </a:rPr>
              <a:t>real dwell time, retention time values</a:t>
            </a:r>
            <a:br>
              <a:rPr lang="en-US" sz="2800" dirty="0"/>
            </a:br>
            <a:r>
              <a:rPr lang="en-US" sz="2800" dirty="0"/>
              <a:t>obtained from traces</a:t>
            </a:r>
          </a:p>
          <a:p>
            <a:pPr>
              <a:spcBef>
                <a:spcPts val="2400"/>
              </a:spcBef>
            </a:pPr>
            <a:endParaRPr lang="en-US" sz="2800" dirty="0">
              <a:solidFill>
                <a:schemeClr val="accent5"/>
              </a:solidFill>
            </a:endParaRPr>
          </a:p>
          <a:p>
            <a:pPr>
              <a:spcBef>
                <a:spcPts val="2400"/>
              </a:spcBef>
            </a:pPr>
            <a:r>
              <a:rPr lang="en-US" sz="2800" b="1" dirty="0"/>
              <a:t>Temperature Model:</a:t>
            </a:r>
            <a:br>
              <a:rPr lang="en-US" sz="2800" dirty="0"/>
            </a:br>
            <a:r>
              <a:rPr lang="en-US" sz="2800" dirty="0">
                <a:solidFill>
                  <a:schemeClr val="accent2"/>
                </a:solidFill>
              </a:rPr>
              <a:t>Trigonometric function </a:t>
            </a:r>
            <a:r>
              <a:rPr lang="en-US" sz="2800" dirty="0"/>
              <a:t>+ </a:t>
            </a:r>
            <a:r>
              <a:rPr lang="en-US" sz="2800" dirty="0">
                <a:solidFill>
                  <a:schemeClr val="accent5"/>
                </a:solidFill>
              </a:rPr>
              <a:t>Gaussian noise</a:t>
            </a:r>
          </a:p>
          <a:p>
            <a:pPr lvl="1">
              <a:spcBef>
                <a:spcPts val="600"/>
              </a:spcBef>
            </a:pPr>
            <a:r>
              <a:rPr lang="en-US" sz="2800" dirty="0"/>
              <a:t>Represents </a:t>
            </a:r>
            <a:r>
              <a:rPr lang="en-US" sz="2800" dirty="0">
                <a:solidFill>
                  <a:schemeClr val="accent2"/>
                </a:solidFill>
              </a:rPr>
              <a:t>periodic temperature variation </a:t>
            </a:r>
            <a:r>
              <a:rPr lang="en-US" sz="2800" dirty="0"/>
              <a:t>in each day</a:t>
            </a:r>
          </a:p>
          <a:p>
            <a:pPr lvl="1">
              <a:spcBef>
                <a:spcPts val="600"/>
              </a:spcBef>
            </a:pPr>
            <a:r>
              <a:rPr lang="en-US" sz="2800" dirty="0"/>
              <a:t>Includes </a:t>
            </a:r>
            <a:r>
              <a:rPr lang="en-US" sz="2800" dirty="0">
                <a:solidFill>
                  <a:schemeClr val="accent5"/>
                </a:solidFill>
              </a:rPr>
              <a:t>small transient temperature variation</a:t>
            </a:r>
          </a:p>
        </p:txBody>
      </p:sp>
      <p:sp>
        <p:nvSpPr>
          <p:cNvPr id="5" name="Slide Number Placeholder 4">
            <a:extLst>
              <a:ext uri="{FF2B5EF4-FFF2-40B4-BE49-F238E27FC236}">
                <a16:creationId xmlns:a16="http://schemas.microsoft.com/office/drawing/2014/main" id="{405D25FD-5344-418E-AF99-D5BE5F4BB4E0}"/>
              </a:ext>
            </a:extLst>
          </p:cNvPr>
          <p:cNvSpPr>
            <a:spLocks noGrp="1"/>
          </p:cNvSpPr>
          <p:nvPr>
            <p:ph type="sldNum" sz="quarter" idx="4"/>
          </p:nvPr>
        </p:nvSpPr>
        <p:spPr/>
        <p:txBody>
          <a:bodyPr/>
          <a:lstStyle/>
          <a:p>
            <a:fld id="{D1A49D29-CB85-4411-9FDD-91CD7B7D33F2}" type="slidenum">
              <a:rPr lang="en-US" smtClean="0"/>
              <a:t>37</a:t>
            </a:fld>
            <a:endParaRPr lang="en-US" dirty="0"/>
          </a:p>
        </p:txBody>
      </p:sp>
    </p:spTree>
    <p:extLst>
      <p:ext uri="{BB962C8B-B14F-4D97-AF65-F5344CB8AC3E}">
        <p14:creationId xmlns:p14="http://schemas.microsoft.com/office/powerpoint/2010/main" val="1080698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Content Placeholder 7" descr="A close up of a map&#10;&#10;Description generated with high confidence">
            <a:extLst>
              <a:ext uri="{FF2B5EF4-FFF2-40B4-BE49-F238E27FC236}">
                <a16:creationId xmlns:a16="http://schemas.microsoft.com/office/drawing/2014/main" id="{55FDBA26-63FA-4528-AFA5-700B628BB32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5693" y="1078296"/>
            <a:ext cx="8581072" cy="4022376"/>
          </a:xfrm>
          <a:prstGeom prst="rect">
            <a:avLst/>
          </a:prstGeom>
        </p:spPr>
      </p:pic>
      <p:sp>
        <p:nvSpPr>
          <p:cNvPr id="5" name="Title 4">
            <a:extLst>
              <a:ext uri="{FF2B5EF4-FFF2-40B4-BE49-F238E27FC236}">
                <a16:creationId xmlns:a16="http://schemas.microsoft.com/office/drawing/2014/main" id="{54A871E4-9DE6-4795-95E5-E8FD9FAD1938}"/>
              </a:ext>
            </a:extLst>
          </p:cNvPr>
          <p:cNvSpPr>
            <a:spLocks noGrp="1"/>
          </p:cNvSpPr>
          <p:nvPr>
            <p:ph type="title"/>
          </p:nvPr>
        </p:nvSpPr>
        <p:spPr>
          <a:xfrm>
            <a:off x="0" y="0"/>
            <a:ext cx="9144000" cy="1085850"/>
          </a:xfrm>
        </p:spPr>
        <p:txBody>
          <a:bodyPr/>
          <a:lstStyle/>
          <a:p>
            <a:r>
              <a:rPr lang="en-US" dirty="0"/>
              <a:t>HeatWatch Greatly Improves Flash Lifetime</a:t>
            </a:r>
          </a:p>
        </p:txBody>
      </p:sp>
      <p:sp>
        <p:nvSpPr>
          <p:cNvPr id="4" name="Slide Number Placeholder 3">
            <a:extLst>
              <a:ext uri="{FF2B5EF4-FFF2-40B4-BE49-F238E27FC236}">
                <a16:creationId xmlns:a16="http://schemas.microsoft.com/office/drawing/2014/main" id="{FF1431DD-F99B-468F-A9CF-8070DAD6EA12}"/>
              </a:ext>
            </a:extLst>
          </p:cNvPr>
          <p:cNvSpPr>
            <a:spLocks noGrp="1"/>
          </p:cNvSpPr>
          <p:nvPr>
            <p:ph type="sldNum" sz="quarter" idx="12"/>
          </p:nvPr>
        </p:nvSpPr>
        <p:spPr>
          <a:xfrm>
            <a:off x="8189793" y="6516624"/>
            <a:ext cx="954209" cy="341376"/>
          </a:xfrm>
        </p:spPr>
        <p:txBody>
          <a:bodyPr/>
          <a:lstStyle/>
          <a:p>
            <a:fld id="{D1A49D29-CB85-4411-9FDD-91CD7B7D33F2}" type="slidenum">
              <a:rPr lang="en-US" smtClean="0"/>
              <a:t>38</a:t>
            </a:fld>
            <a:endParaRPr lang="en-US" dirty="0"/>
          </a:p>
        </p:txBody>
      </p:sp>
      <p:sp>
        <p:nvSpPr>
          <p:cNvPr id="8" name="Freeform: Shape 7">
            <a:extLst>
              <a:ext uri="{FF2B5EF4-FFF2-40B4-BE49-F238E27FC236}">
                <a16:creationId xmlns:a16="http://schemas.microsoft.com/office/drawing/2014/main" id="{94F9C45A-1DE7-4134-92B4-270DC9B553BC}"/>
              </a:ext>
            </a:extLst>
          </p:cNvPr>
          <p:cNvSpPr/>
          <p:nvPr/>
        </p:nvSpPr>
        <p:spPr>
          <a:xfrm>
            <a:off x="1813560" y="1447795"/>
            <a:ext cx="6309360" cy="1630680"/>
          </a:xfrm>
          <a:custGeom>
            <a:avLst/>
            <a:gdLst>
              <a:gd name="connsiteX0" fmla="*/ 1691640 w 6309360"/>
              <a:gd name="connsiteY0" fmla="*/ 1264920 h 1630680"/>
              <a:gd name="connsiteX1" fmla="*/ 15240 w 6309360"/>
              <a:gd name="connsiteY1" fmla="*/ 1630680 h 1630680"/>
              <a:gd name="connsiteX2" fmla="*/ 0 w 6309360"/>
              <a:gd name="connsiteY2" fmla="*/ 1531620 h 1630680"/>
              <a:gd name="connsiteX3" fmla="*/ 1531620 w 6309360"/>
              <a:gd name="connsiteY3" fmla="*/ 1226820 h 1630680"/>
              <a:gd name="connsiteX4" fmla="*/ 2811780 w 6309360"/>
              <a:gd name="connsiteY4" fmla="*/ 906780 h 1630680"/>
              <a:gd name="connsiteX5" fmla="*/ 4107180 w 6309360"/>
              <a:gd name="connsiteY5" fmla="*/ 609600 h 1630680"/>
              <a:gd name="connsiteX6" fmla="*/ 6309360 w 6309360"/>
              <a:gd name="connsiteY6" fmla="*/ 0 h 1630680"/>
              <a:gd name="connsiteX7" fmla="*/ 6301740 w 6309360"/>
              <a:gd name="connsiteY7" fmla="*/ 121920 h 1630680"/>
              <a:gd name="connsiteX8" fmla="*/ 1691640 w 6309360"/>
              <a:gd name="connsiteY8" fmla="*/ 1264920 h 16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09360" h="1630680">
                <a:moveTo>
                  <a:pt x="1691640" y="1264920"/>
                </a:moveTo>
                <a:lnTo>
                  <a:pt x="15240" y="1630680"/>
                </a:lnTo>
                <a:lnTo>
                  <a:pt x="0" y="1531620"/>
                </a:lnTo>
                <a:lnTo>
                  <a:pt x="1531620" y="1226820"/>
                </a:lnTo>
                <a:lnTo>
                  <a:pt x="2811780" y="906780"/>
                </a:lnTo>
                <a:lnTo>
                  <a:pt x="4107180" y="609600"/>
                </a:lnTo>
                <a:lnTo>
                  <a:pt x="6309360" y="0"/>
                </a:lnTo>
                <a:lnTo>
                  <a:pt x="6301740" y="121920"/>
                </a:lnTo>
                <a:lnTo>
                  <a:pt x="1691640" y="12649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1BA35B2B-496B-4605-9845-7E6D16F465E2}"/>
              </a:ext>
            </a:extLst>
          </p:cNvPr>
          <p:cNvSpPr/>
          <p:nvPr/>
        </p:nvSpPr>
        <p:spPr>
          <a:xfrm>
            <a:off x="1813560" y="2026915"/>
            <a:ext cx="6324600" cy="1851660"/>
          </a:xfrm>
          <a:custGeom>
            <a:avLst/>
            <a:gdLst>
              <a:gd name="connsiteX0" fmla="*/ 1684020 w 6324600"/>
              <a:gd name="connsiteY0" fmla="*/ 1455420 h 1851660"/>
              <a:gd name="connsiteX1" fmla="*/ 30480 w 6324600"/>
              <a:gd name="connsiteY1" fmla="*/ 1851660 h 1851660"/>
              <a:gd name="connsiteX2" fmla="*/ 0 w 6324600"/>
              <a:gd name="connsiteY2" fmla="*/ 1744980 h 1851660"/>
              <a:gd name="connsiteX3" fmla="*/ 1021080 w 6324600"/>
              <a:gd name="connsiteY3" fmla="*/ 1569720 h 1851660"/>
              <a:gd name="connsiteX4" fmla="*/ 4183380 w 6324600"/>
              <a:gd name="connsiteY4" fmla="*/ 624840 h 1851660"/>
              <a:gd name="connsiteX5" fmla="*/ 6294120 w 6324600"/>
              <a:gd name="connsiteY5" fmla="*/ 0 h 1851660"/>
              <a:gd name="connsiteX6" fmla="*/ 6324600 w 6324600"/>
              <a:gd name="connsiteY6" fmla="*/ 76200 h 1851660"/>
              <a:gd name="connsiteX7" fmla="*/ 4457700 w 6324600"/>
              <a:gd name="connsiteY7" fmla="*/ 601980 h 1851660"/>
              <a:gd name="connsiteX8" fmla="*/ 1684020 w 6324600"/>
              <a:gd name="connsiteY8" fmla="*/ 1455420 h 1851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4600" h="1851660">
                <a:moveTo>
                  <a:pt x="1684020" y="1455420"/>
                </a:moveTo>
                <a:lnTo>
                  <a:pt x="30480" y="1851660"/>
                </a:lnTo>
                <a:lnTo>
                  <a:pt x="0" y="1744980"/>
                </a:lnTo>
                <a:lnTo>
                  <a:pt x="1021080" y="1569720"/>
                </a:lnTo>
                <a:lnTo>
                  <a:pt x="4183380" y="624840"/>
                </a:lnTo>
                <a:lnTo>
                  <a:pt x="6294120" y="0"/>
                </a:lnTo>
                <a:lnTo>
                  <a:pt x="6324600" y="76200"/>
                </a:lnTo>
                <a:lnTo>
                  <a:pt x="4457700" y="601980"/>
                </a:lnTo>
                <a:lnTo>
                  <a:pt x="1684020" y="145542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A34E469-1182-4B6E-8ED1-64713122F497}"/>
              </a:ext>
            </a:extLst>
          </p:cNvPr>
          <p:cNvSpPr/>
          <p:nvPr/>
        </p:nvSpPr>
        <p:spPr>
          <a:xfrm>
            <a:off x="1821180" y="2354575"/>
            <a:ext cx="6324600" cy="1836420"/>
          </a:xfrm>
          <a:custGeom>
            <a:avLst/>
            <a:gdLst>
              <a:gd name="connsiteX0" fmla="*/ 1485900 w 6324600"/>
              <a:gd name="connsiteY0" fmla="*/ 1447800 h 1836420"/>
              <a:gd name="connsiteX1" fmla="*/ 0 w 6324600"/>
              <a:gd name="connsiteY1" fmla="*/ 1699260 h 1836420"/>
              <a:gd name="connsiteX2" fmla="*/ 15240 w 6324600"/>
              <a:gd name="connsiteY2" fmla="*/ 1836420 h 1836420"/>
              <a:gd name="connsiteX3" fmla="*/ 1013460 w 6324600"/>
              <a:gd name="connsiteY3" fmla="*/ 1684020 h 1836420"/>
              <a:gd name="connsiteX4" fmla="*/ 1767840 w 6324600"/>
              <a:gd name="connsiteY4" fmla="*/ 1524000 h 1836420"/>
              <a:gd name="connsiteX5" fmla="*/ 2971800 w 6324600"/>
              <a:gd name="connsiteY5" fmla="*/ 1188720 h 1836420"/>
              <a:gd name="connsiteX6" fmla="*/ 6324600 w 6324600"/>
              <a:gd name="connsiteY6" fmla="*/ 76200 h 1836420"/>
              <a:gd name="connsiteX7" fmla="*/ 6294120 w 6324600"/>
              <a:gd name="connsiteY7" fmla="*/ 0 h 1836420"/>
              <a:gd name="connsiteX8" fmla="*/ 5532120 w 6324600"/>
              <a:gd name="connsiteY8" fmla="*/ 259080 h 1836420"/>
              <a:gd name="connsiteX9" fmla="*/ 3086100 w 6324600"/>
              <a:gd name="connsiteY9" fmla="*/ 1036320 h 1836420"/>
              <a:gd name="connsiteX10" fmla="*/ 1432560 w 6324600"/>
              <a:gd name="connsiteY10" fmla="*/ 1455420 h 1836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4600" h="1836420">
                <a:moveTo>
                  <a:pt x="1485900" y="1447800"/>
                </a:moveTo>
                <a:lnTo>
                  <a:pt x="0" y="1699260"/>
                </a:lnTo>
                <a:lnTo>
                  <a:pt x="15240" y="1836420"/>
                </a:lnTo>
                <a:lnTo>
                  <a:pt x="1013460" y="1684020"/>
                </a:lnTo>
                <a:lnTo>
                  <a:pt x="1767840" y="1524000"/>
                </a:lnTo>
                <a:lnTo>
                  <a:pt x="2971800" y="1188720"/>
                </a:lnTo>
                <a:lnTo>
                  <a:pt x="6324600" y="76200"/>
                </a:lnTo>
                <a:lnTo>
                  <a:pt x="6294120" y="0"/>
                </a:lnTo>
                <a:lnTo>
                  <a:pt x="5532120" y="259080"/>
                </a:lnTo>
                <a:lnTo>
                  <a:pt x="3086100" y="1036320"/>
                </a:lnTo>
                <a:lnTo>
                  <a:pt x="1432560" y="1455420"/>
                </a:ln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5714846-0246-4043-9BEC-13CEE58E86DA}"/>
              </a:ext>
            </a:extLst>
          </p:cNvPr>
          <p:cNvSpPr/>
          <p:nvPr/>
        </p:nvSpPr>
        <p:spPr>
          <a:xfrm>
            <a:off x="1686560" y="1554474"/>
            <a:ext cx="1960880" cy="22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22B4A933-CCE4-4F7A-91E0-3D80C9146187}"/>
              </a:ext>
            </a:extLst>
          </p:cNvPr>
          <p:cNvSpPr/>
          <p:nvPr/>
        </p:nvSpPr>
        <p:spPr>
          <a:xfrm>
            <a:off x="1686560" y="1889142"/>
            <a:ext cx="2214880" cy="2889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6FFEBAAB-EB83-472A-8BFF-386B228396BF}"/>
              </a:ext>
            </a:extLst>
          </p:cNvPr>
          <p:cNvSpPr/>
          <p:nvPr/>
        </p:nvSpPr>
        <p:spPr>
          <a:xfrm>
            <a:off x="1671320" y="2194561"/>
            <a:ext cx="1960880" cy="22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CAE6F159-D9A2-40F9-923C-B02E5A4C9FBD}"/>
              </a:ext>
            </a:extLst>
          </p:cNvPr>
          <p:cNvSpPr/>
          <p:nvPr/>
        </p:nvSpPr>
        <p:spPr>
          <a:xfrm>
            <a:off x="4231640" y="1571895"/>
            <a:ext cx="1513840" cy="227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Content Placeholder 7" descr="A close up of a map&#10;&#10;Description generated with high confidence">
            <a:extLst>
              <a:ext uri="{FF2B5EF4-FFF2-40B4-BE49-F238E27FC236}">
                <a16:creationId xmlns:a16="http://schemas.microsoft.com/office/drawing/2014/main" id="{043B19B0-C86A-4B22-8FB6-9505EC4B18D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9888" y="1078296"/>
            <a:ext cx="8581072" cy="4022376"/>
          </a:xfrm>
          <a:prstGeom prst="rect">
            <a:avLst/>
          </a:prstGeom>
        </p:spPr>
      </p:pic>
      <p:sp>
        <p:nvSpPr>
          <p:cNvPr id="23" name="Rectangle 22">
            <a:extLst>
              <a:ext uri="{FF2B5EF4-FFF2-40B4-BE49-F238E27FC236}">
                <a16:creationId xmlns:a16="http://schemas.microsoft.com/office/drawing/2014/main" id="{C80E006B-021B-4206-831A-42DAF9E65DF7}"/>
              </a:ext>
            </a:extLst>
          </p:cNvPr>
          <p:cNvSpPr/>
          <p:nvPr/>
        </p:nvSpPr>
        <p:spPr>
          <a:xfrm>
            <a:off x="4918168" y="1887237"/>
            <a:ext cx="1033052" cy="1904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latin typeface="Calibri" panose="020F0502020204030204" pitchFamily="34" charset="0"/>
                <a:cs typeface="Calibri" panose="020F0502020204030204" pitchFamily="34" charset="0"/>
              </a:rPr>
              <a:t>ECC limit</a:t>
            </a:r>
          </a:p>
        </p:txBody>
      </p:sp>
      <p:sp>
        <p:nvSpPr>
          <p:cNvPr id="2" name="Rectangle 1">
            <a:extLst>
              <a:ext uri="{FF2B5EF4-FFF2-40B4-BE49-F238E27FC236}">
                <a16:creationId xmlns:a16="http://schemas.microsoft.com/office/drawing/2014/main" id="{B2544446-822C-437C-92D3-058D1A06CC79}"/>
              </a:ext>
            </a:extLst>
          </p:cNvPr>
          <p:cNvSpPr/>
          <p:nvPr/>
        </p:nvSpPr>
        <p:spPr>
          <a:xfrm>
            <a:off x="445168" y="1912130"/>
            <a:ext cx="433137" cy="19259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solidFill>
                  <a:schemeClr val="tx1"/>
                </a:solidFill>
                <a:latin typeface="Calibri" panose="020F0502020204030204" pitchFamily="34" charset="0"/>
                <a:cs typeface="Calibri" panose="020F0502020204030204" pitchFamily="34" charset="0"/>
              </a:rPr>
              <a:t>Error Rate</a:t>
            </a:r>
          </a:p>
        </p:txBody>
      </p:sp>
      <p:cxnSp>
        <p:nvCxnSpPr>
          <p:cNvPr id="17" name="Straight Connector 16">
            <a:extLst>
              <a:ext uri="{FF2B5EF4-FFF2-40B4-BE49-F238E27FC236}">
                <a16:creationId xmlns:a16="http://schemas.microsoft.com/office/drawing/2014/main" id="{C253988E-47D0-4D11-8CB7-EA56C753032C}"/>
              </a:ext>
            </a:extLst>
          </p:cNvPr>
          <p:cNvCxnSpPr>
            <a:cxnSpLocks/>
          </p:cNvCxnSpPr>
          <p:nvPr/>
        </p:nvCxnSpPr>
        <p:spPr>
          <a:xfrm>
            <a:off x="1762760" y="2643388"/>
            <a:ext cx="6626230" cy="0"/>
          </a:xfrm>
          <a:prstGeom prst="line">
            <a:avLst/>
          </a:prstGeom>
          <a:ln w="571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2" name="Rectangle: Rounded Corners 53">
            <a:extLst>
              <a:ext uri="{FF2B5EF4-FFF2-40B4-BE49-F238E27FC236}">
                <a16:creationId xmlns:a16="http://schemas.microsoft.com/office/drawing/2014/main" id="{3C28FE1D-EFB7-4B1C-9A24-ACC61C58721F}"/>
              </a:ext>
            </a:extLst>
          </p:cNvPr>
          <p:cNvSpPr/>
          <p:nvPr/>
        </p:nvSpPr>
        <p:spPr>
          <a:xfrm>
            <a:off x="496303" y="5225615"/>
            <a:ext cx="8151394" cy="137950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HeatWatch improves lifetime by</a:t>
            </a:r>
            <a:br>
              <a:rPr lang="en-US" sz="2800" b="1" dirty="0">
                <a:solidFill>
                  <a:schemeClr val="bg1"/>
                </a:solidFill>
              </a:rPr>
            </a:br>
            <a:r>
              <a:rPr lang="en-US" sz="2800" b="1" dirty="0">
                <a:solidFill>
                  <a:schemeClr val="bg1"/>
                </a:solidFill>
              </a:rPr>
              <a:t>capturing the effect of</a:t>
            </a:r>
            <a:br>
              <a:rPr lang="en-US" sz="2800" b="1" dirty="0">
                <a:solidFill>
                  <a:schemeClr val="bg1"/>
                </a:solidFill>
              </a:rPr>
            </a:br>
            <a:r>
              <a:rPr lang="en-US" sz="2800" b="1" dirty="0">
                <a:solidFill>
                  <a:schemeClr val="bg1"/>
                </a:solidFill>
              </a:rPr>
              <a:t>retention, wearout, self-recovery, temperature</a:t>
            </a:r>
          </a:p>
        </p:txBody>
      </p:sp>
      <p:sp>
        <p:nvSpPr>
          <p:cNvPr id="25" name="Rectangle 24">
            <a:extLst>
              <a:ext uri="{FF2B5EF4-FFF2-40B4-BE49-F238E27FC236}">
                <a16:creationId xmlns:a16="http://schemas.microsoft.com/office/drawing/2014/main" id="{B2544446-822C-437C-92D3-058D1A06CC79}"/>
              </a:ext>
            </a:extLst>
          </p:cNvPr>
          <p:cNvSpPr/>
          <p:nvPr/>
        </p:nvSpPr>
        <p:spPr>
          <a:xfrm rot="5400000">
            <a:off x="4759292" y="3317019"/>
            <a:ext cx="433137" cy="2999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b="1" dirty="0">
                <a:solidFill>
                  <a:schemeClr val="tx1"/>
                </a:solidFill>
                <a:latin typeface="Calibri" panose="020F0502020204030204" pitchFamily="34" charset="0"/>
                <a:cs typeface="Calibri" panose="020F0502020204030204" pitchFamily="34" charset="0"/>
              </a:rPr>
              <a:t>Lifetime </a:t>
            </a:r>
            <a:r>
              <a:rPr lang="en-US" sz="2400" dirty="0">
                <a:solidFill>
                  <a:schemeClr val="tx1"/>
                </a:solidFill>
                <a:latin typeface="Calibri" panose="020F0502020204030204" pitchFamily="34" charset="0"/>
                <a:cs typeface="Calibri" panose="020F0502020204030204" pitchFamily="34" charset="0"/>
              </a:rPr>
              <a:t>(P/E Cycles)</a:t>
            </a:r>
            <a:endParaRPr lang="en-US" sz="2400" b="1" dirty="0">
              <a:solidFill>
                <a:schemeClr val="tx1"/>
              </a:solidFill>
              <a:latin typeface="Calibri" panose="020F0502020204030204" pitchFamily="34" charset="0"/>
              <a:cs typeface="Calibri" panose="020F0502020204030204" pitchFamily="34" charset="0"/>
            </a:endParaRPr>
          </a:p>
        </p:txBody>
      </p:sp>
      <p:sp>
        <p:nvSpPr>
          <p:cNvPr id="27" name="Freeform 26"/>
          <p:cNvSpPr/>
          <p:nvPr/>
        </p:nvSpPr>
        <p:spPr>
          <a:xfrm>
            <a:off x="1839036" y="2381533"/>
            <a:ext cx="6267734" cy="1702559"/>
          </a:xfrm>
          <a:custGeom>
            <a:avLst/>
            <a:gdLst>
              <a:gd name="connsiteX0" fmla="*/ 0 w 6260910"/>
              <a:gd name="connsiteY0" fmla="*/ 1726442 h 1726442"/>
              <a:gd name="connsiteX1" fmla="*/ 2002809 w 6260910"/>
              <a:gd name="connsiteY1" fmla="*/ 1351128 h 1726442"/>
              <a:gd name="connsiteX2" fmla="*/ 6260910 w 6260910"/>
              <a:gd name="connsiteY2" fmla="*/ 0 h 1726442"/>
              <a:gd name="connsiteX0" fmla="*/ 0 w 6260910"/>
              <a:gd name="connsiteY0" fmla="*/ 1726442 h 1726442"/>
              <a:gd name="connsiteX1" fmla="*/ 1235122 w 6260910"/>
              <a:gd name="connsiteY1" fmla="*/ 1538785 h 1726442"/>
              <a:gd name="connsiteX2" fmla="*/ 6260910 w 6260910"/>
              <a:gd name="connsiteY2" fmla="*/ 0 h 1726442"/>
              <a:gd name="connsiteX0" fmla="*/ 0 w 6260910"/>
              <a:gd name="connsiteY0" fmla="*/ 1726442 h 1726442"/>
              <a:gd name="connsiteX1" fmla="*/ 1235122 w 6260910"/>
              <a:gd name="connsiteY1" fmla="*/ 1538785 h 1726442"/>
              <a:gd name="connsiteX2" fmla="*/ 6260910 w 6260910"/>
              <a:gd name="connsiteY2" fmla="*/ 0 h 1726442"/>
              <a:gd name="connsiteX0" fmla="*/ 0 w 6260910"/>
              <a:gd name="connsiteY0" fmla="*/ 1726442 h 1726442"/>
              <a:gd name="connsiteX1" fmla="*/ 1235122 w 6260910"/>
              <a:gd name="connsiteY1" fmla="*/ 1538785 h 1726442"/>
              <a:gd name="connsiteX2" fmla="*/ 6260910 w 6260910"/>
              <a:gd name="connsiteY2" fmla="*/ 0 h 1726442"/>
              <a:gd name="connsiteX0" fmla="*/ 0 w 6260910"/>
              <a:gd name="connsiteY0" fmla="*/ 1726442 h 1726442"/>
              <a:gd name="connsiteX1" fmla="*/ 1235122 w 6260910"/>
              <a:gd name="connsiteY1" fmla="*/ 1538785 h 1726442"/>
              <a:gd name="connsiteX2" fmla="*/ 6260910 w 6260910"/>
              <a:gd name="connsiteY2" fmla="*/ 0 h 1726442"/>
              <a:gd name="connsiteX0" fmla="*/ 0 w 6260910"/>
              <a:gd name="connsiteY0" fmla="*/ 1726442 h 1726442"/>
              <a:gd name="connsiteX1" fmla="*/ 1235122 w 6260910"/>
              <a:gd name="connsiteY1" fmla="*/ 1538785 h 1726442"/>
              <a:gd name="connsiteX2" fmla="*/ 6260910 w 6260910"/>
              <a:gd name="connsiteY2" fmla="*/ 0 h 1726442"/>
              <a:gd name="connsiteX0" fmla="*/ 0 w 6260910"/>
              <a:gd name="connsiteY0" fmla="*/ 1726442 h 1726442"/>
              <a:gd name="connsiteX1" fmla="*/ 1323832 w 6260910"/>
              <a:gd name="connsiteY1" fmla="*/ 1531962 h 1726442"/>
              <a:gd name="connsiteX2" fmla="*/ 6260910 w 6260910"/>
              <a:gd name="connsiteY2" fmla="*/ 0 h 1726442"/>
              <a:gd name="connsiteX0" fmla="*/ 0 w 6260910"/>
              <a:gd name="connsiteY0" fmla="*/ 1726442 h 1726442"/>
              <a:gd name="connsiteX1" fmla="*/ 1323832 w 6260910"/>
              <a:gd name="connsiteY1" fmla="*/ 1531962 h 1726442"/>
              <a:gd name="connsiteX2" fmla="*/ 6260910 w 6260910"/>
              <a:gd name="connsiteY2" fmla="*/ 0 h 1726442"/>
              <a:gd name="connsiteX0" fmla="*/ 0 w 6260910"/>
              <a:gd name="connsiteY0" fmla="*/ 1726442 h 1726442"/>
              <a:gd name="connsiteX1" fmla="*/ 1293125 w 6260910"/>
              <a:gd name="connsiteY1" fmla="*/ 1528550 h 1726442"/>
              <a:gd name="connsiteX2" fmla="*/ 6260910 w 6260910"/>
              <a:gd name="connsiteY2" fmla="*/ 0 h 1726442"/>
              <a:gd name="connsiteX0" fmla="*/ 0 w 6260910"/>
              <a:gd name="connsiteY0" fmla="*/ 1726442 h 1726442"/>
              <a:gd name="connsiteX1" fmla="*/ 1293125 w 6260910"/>
              <a:gd name="connsiteY1" fmla="*/ 1528550 h 1726442"/>
              <a:gd name="connsiteX2" fmla="*/ 6260910 w 6260910"/>
              <a:gd name="connsiteY2" fmla="*/ 0 h 1726442"/>
              <a:gd name="connsiteX0" fmla="*/ 0 w 6260910"/>
              <a:gd name="connsiteY0" fmla="*/ 1726442 h 1726442"/>
              <a:gd name="connsiteX1" fmla="*/ 1293125 w 6260910"/>
              <a:gd name="connsiteY1" fmla="*/ 1528550 h 1726442"/>
              <a:gd name="connsiteX2" fmla="*/ 2627194 w 6260910"/>
              <a:gd name="connsiteY2" fmla="*/ 1170295 h 1726442"/>
              <a:gd name="connsiteX3" fmla="*/ 6260910 w 6260910"/>
              <a:gd name="connsiteY3" fmla="*/ 0 h 1726442"/>
              <a:gd name="connsiteX0" fmla="*/ 0 w 6260910"/>
              <a:gd name="connsiteY0" fmla="*/ 1726442 h 1726442"/>
              <a:gd name="connsiteX1" fmla="*/ 1293125 w 6260910"/>
              <a:gd name="connsiteY1" fmla="*/ 1528550 h 1726442"/>
              <a:gd name="connsiteX2" fmla="*/ 2896738 w 6260910"/>
              <a:gd name="connsiteY2" fmla="*/ 1105468 h 1726442"/>
              <a:gd name="connsiteX3" fmla="*/ 6260910 w 6260910"/>
              <a:gd name="connsiteY3" fmla="*/ 0 h 1726442"/>
              <a:gd name="connsiteX0" fmla="*/ 0 w 6260910"/>
              <a:gd name="connsiteY0" fmla="*/ 1726442 h 1726442"/>
              <a:gd name="connsiteX1" fmla="*/ 1293125 w 6260910"/>
              <a:gd name="connsiteY1" fmla="*/ 1528550 h 1726442"/>
              <a:gd name="connsiteX2" fmla="*/ 2896738 w 6260910"/>
              <a:gd name="connsiteY2" fmla="*/ 1105468 h 1726442"/>
              <a:gd name="connsiteX3" fmla="*/ 6260910 w 6260910"/>
              <a:gd name="connsiteY3" fmla="*/ 0 h 1726442"/>
              <a:gd name="connsiteX0" fmla="*/ 0 w 6260910"/>
              <a:gd name="connsiteY0" fmla="*/ 1726442 h 1726442"/>
              <a:gd name="connsiteX1" fmla="*/ 1293125 w 6260910"/>
              <a:gd name="connsiteY1" fmla="*/ 1528550 h 1726442"/>
              <a:gd name="connsiteX2" fmla="*/ 2896738 w 6260910"/>
              <a:gd name="connsiteY2" fmla="*/ 1105468 h 1726442"/>
              <a:gd name="connsiteX3" fmla="*/ 6260910 w 6260910"/>
              <a:gd name="connsiteY3" fmla="*/ 0 h 1726442"/>
              <a:gd name="connsiteX0" fmla="*/ 0 w 6281382"/>
              <a:gd name="connsiteY0" fmla="*/ 1593377 h 1593377"/>
              <a:gd name="connsiteX1" fmla="*/ 1293125 w 6281382"/>
              <a:gd name="connsiteY1" fmla="*/ 1395485 h 1593377"/>
              <a:gd name="connsiteX2" fmla="*/ 2896738 w 6281382"/>
              <a:gd name="connsiteY2" fmla="*/ 972403 h 1593377"/>
              <a:gd name="connsiteX3" fmla="*/ 6281382 w 6281382"/>
              <a:gd name="connsiteY3" fmla="*/ 0 h 1593377"/>
              <a:gd name="connsiteX0" fmla="*/ 0 w 6250674"/>
              <a:gd name="connsiteY0" fmla="*/ 1702559 h 1702559"/>
              <a:gd name="connsiteX1" fmla="*/ 1293125 w 6250674"/>
              <a:gd name="connsiteY1" fmla="*/ 1504667 h 1702559"/>
              <a:gd name="connsiteX2" fmla="*/ 2896738 w 6250674"/>
              <a:gd name="connsiteY2" fmla="*/ 1081585 h 1702559"/>
              <a:gd name="connsiteX3" fmla="*/ 6250674 w 6250674"/>
              <a:gd name="connsiteY3" fmla="*/ 0 h 1702559"/>
              <a:gd name="connsiteX0" fmla="*/ 0 w 6250674"/>
              <a:gd name="connsiteY0" fmla="*/ 1702559 h 1702559"/>
              <a:gd name="connsiteX1" fmla="*/ 1293125 w 6250674"/>
              <a:gd name="connsiteY1" fmla="*/ 1504667 h 1702559"/>
              <a:gd name="connsiteX2" fmla="*/ 2896738 w 6250674"/>
              <a:gd name="connsiteY2" fmla="*/ 1081585 h 1702559"/>
              <a:gd name="connsiteX3" fmla="*/ 6250674 w 6250674"/>
              <a:gd name="connsiteY3" fmla="*/ 0 h 1702559"/>
              <a:gd name="connsiteX0" fmla="*/ 0 w 6250674"/>
              <a:gd name="connsiteY0" fmla="*/ 1702559 h 1702559"/>
              <a:gd name="connsiteX1" fmla="*/ 1293125 w 6250674"/>
              <a:gd name="connsiteY1" fmla="*/ 1504667 h 1702559"/>
              <a:gd name="connsiteX2" fmla="*/ 2903562 w 6250674"/>
              <a:gd name="connsiteY2" fmla="*/ 1108881 h 1702559"/>
              <a:gd name="connsiteX3" fmla="*/ 6250674 w 6250674"/>
              <a:gd name="connsiteY3" fmla="*/ 0 h 1702559"/>
              <a:gd name="connsiteX0" fmla="*/ 0 w 6250674"/>
              <a:gd name="connsiteY0" fmla="*/ 1702559 h 1702559"/>
              <a:gd name="connsiteX1" fmla="*/ 1296537 w 6250674"/>
              <a:gd name="connsiteY1" fmla="*/ 1528551 h 1702559"/>
              <a:gd name="connsiteX2" fmla="*/ 2903562 w 6250674"/>
              <a:gd name="connsiteY2" fmla="*/ 1108881 h 1702559"/>
              <a:gd name="connsiteX3" fmla="*/ 6250674 w 6250674"/>
              <a:gd name="connsiteY3" fmla="*/ 0 h 1702559"/>
              <a:gd name="connsiteX0" fmla="*/ 0 w 6250674"/>
              <a:gd name="connsiteY0" fmla="*/ 1702559 h 1702559"/>
              <a:gd name="connsiteX1" fmla="*/ 1289713 w 6250674"/>
              <a:gd name="connsiteY1" fmla="*/ 1511491 h 1702559"/>
              <a:gd name="connsiteX2" fmla="*/ 2903562 w 6250674"/>
              <a:gd name="connsiteY2" fmla="*/ 1108881 h 1702559"/>
              <a:gd name="connsiteX3" fmla="*/ 6250674 w 6250674"/>
              <a:gd name="connsiteY3" fmla="*/ 0 h 1702559"/>
              <a:gd name="connsiteX0" fmla="*/ 0 w 6250674"/>
              <a:gd name="connsiteY0" fmla="*/ 1702559 h 1702559"/>
              <a:gd name="connsiteX1" fmla="*/ 1289713 w 6250674"/>
              <a:gd name="connsiteY1" fmla="*/ 1511491 h 1702559"/>
              <a:gd name="connsiteX2" fmla="*/ 2893326 w 6250674"/>
              <a:gd name="connsiteY2" fmla="*/ 1091821 h 1702559"/>
              <a:gd name="connsiteX3" fmla="*/ 6250674 w 6250674"/>
              <a:gd name="connsiteY3" fmla="*/ 0 h 1702559"/>
              <a:gd name="connsiteX0" fmla="*/ 0 w 6250674"/>
              <a:gd name="connsiteY0" fmla="*/ 1702559 h 1702559"/>
              <a:gd name="connsiteX1" fmla="*/ 1289713 w 6250674"/>
              <a:gd name="connsiteY1" fmla="*/ 1511491 h 1702559"/>
              <a:gd name="connsiteX2" fmla="*/ 2893326 w 6250674"/>
              <a:gd name="connsiteY2" fmla="*/ 1091821 h 1702559"/>
              <a:gd name="connsiteX3" fmla="*/ 6250674 w 6250674"/>
              <a:gd name="connsiteY3" fmla="*/ 0 h 1702559"/>
            </a:gdLst>
            <a:ahLst/>
            <a:cxnLst>
              <a:cxn ang="0">
                <a:pos x="connsiteX0" y="connsiteY0"/>
              </a:cxn>
              <a:cxn ang="0">
                <a:pos x="connsiteX1" y="connsiteY1"/>
              </a:cxn>
              <a:cxn ang="0">
                <a:pos x="connsiteX2" y="connsiteY2"/>
              </a:cxn>
              <a:cxn ang="0">
                <a:pos x="connsiteX3" y="connsiteY3"/>
              </a:cxn>
            </a:cxnLst>
            <a:rect l="l" t="t" r="r" b="b"/>
            <a:pathLst>
              <a:path w="6250674" h="1702559">
                <a:moveTo>
                  <a:pt x="0" y="1702559"/>
                </a:moveTo>
                <a:cubicBezTo>
                  <a:pt x="479662" y="1658772"/>
                  <a:pt x="807492" y="1613281"/>
                  <a:pt x="1289713" y="1511491"/>
                </a:cubicBezTo>
                <a:cubicBezTo>
                  <a:pt x="1771934" y="1409701"/>
                  <a:pt x="2065362" y="1336344"/>
                  <a:pt x="2893326" y="1091821"/>
                </a:cubicBezTo>
                <a:cubicBezTo>
                  <a:pt x="3902123" y="789296"/>
                  <a:pt x="5139519" y="391236"/>
                  <a:pt x="6250674" y="0"/>
                </a:cubicBezTo>
              </a:path>
            </a:pathLst>
          </a:cu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E576EB12-A2D2-4885-949F-57EBC6B580B9}"/>
              </a:ext>
            </a:extLst>
          </p:cNvPr>
          <p:cNvSpPr/>
          <p:nvPr/>
        </p:nvSpPr>
        <p:spPr>
          <a:xfrm>
            <a:off x="2365836" y="1565310"/>
            <a:ext cx="1119770" cy="250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latin typeface="Calibri" panose="020F0502020204030204" pitchFamily="34" charset="0"/>
                <a:cs typeface="Calibri" panose="020F0502020204030204" pitchFamily="34" charset="0"/>
              </a:rPr>
              <a:t>Fixed V</a:t>
            </a:r>
            <a:r>
              <a:rPr lang="en-US" sz="2000" baseline="-25000" dirty="0">
                <a:solidFill>
                  <a:schemeClr val="tx1"/>
                </a:solidFill>
                <a:latin typeface="Calibri" panose="020F0502020204030204" pitchFamily="34" charset="0"/>
                <a:cs typeface="Calibri" panose="020F0502020204030204" pitchFamily="34" charset="0"/>
              </a:rPr>
              <a:t>ref</a:t>
            </a:r>
            <a:endParaRPr lang="en-US" sz="2000" dirty="0">
              <a:solidFill>
                <a:schemeClr val="tx1"/>
              </a:solidFill>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D8B1B01E-6765-4769-8BA4-E2E6E6B3BB36}"/>
              </a:ext>
            </a:extLst>
          </p:cNvPr>
          <p:cNvSpPr/>
          <p:nvPr/>
        </p:nvSpPr>
        <p:spPr>
          <a:xfrm>
            <a:off x="2365836" y="1889864"/>
            <a:ext cx="1662604" cy="250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latin typeface="Calibri" panose="020F0502020204030204" pitchFamily="34" charset="0"/>
                <a:cs typeface="Calibri" panose="020F0502020204030204" pitchFamily="34" charset="0"/>
              </a:rPr>
              <a:t>State-of-the-art</a:t>
            </a:r>
          </a:p>
        </p:txBody>
      </p:sp>
      <p:sp>
        <p:nvSpPr>
          <p:cNvPr id="28" name="Rectangle 27">
            <a:extLst>
              <a:ext uri="{FF2B5EF4-FFF2-40B4-BE49-F238E27FC236}">
                <a16:creationId xmlns:a16="http://schemas.microsoft.com/office/drawing/2014/main" id="{7430558F-A582-41E7-ABF7-54C7BB1E3727}"/>
              </a:ext>
            </a:extLst>
          </p:cNvPr>
          <p:cNvSpPr/>
          <p:nvPr/>
        </p:nvSpPr>
        <p:spPr>
          <a:xfrm>
            <a:off x="2365836" y="2204691"/>
            <a:ext cx="1274980" cy="250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latin typeface="Calibri" panose="020F0502020204030204" pitchFamily="34" charset="0"/>
                <a:cs typeface="Calibri" panose="020F0502020204030204" pitchFamily="34" charset="0"/>
              </a:rPr>
              <a:t>HeatWatch</a:t>
            </a:r>
          </a:p>
        </p:txBody>
      </p:sp>
      <p:sp>
        <p:nvSpPr>
          <p:cNvPr id="30" name="Rectangle 29">
            <a:extLst>
              <a:ext uri="{FF2B5EF4-FFF2-40B4-BE49-F238E27FC236}">
                <a16:creationId xmlns:a16="http://schemas.microsoft.com/office/drawing/2014/main" id="{D47F050E-84A9-4802-BD7C-B31284F845EB}"/>
              </a:ext>
            </a:extLst>
          </p:cNvPr>
          <p:cNvSpPr/>
          <p:nvPr/>
        </p:nvSpPr>
        <p:spPr>
          <a:xfrm>
            <a:off x="4918167" y="1559124"/>
            <a:ext cx="735248" cy="2509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r>
              <a:rPr lang="en-US" sz="2000" dirty="0">
                <a:solidFill>
                  <a:schemeClr val="tx1"/>
                </a:solidFill>
                <a:latin typeface="Calibri" panose="020F0502020204030204" pitchFamily="34" charset="0"/>
                <a:cs typeface="Calibri" panose="020F0502020204030204" pitchFamily="34" charset="0"/>
              </a:rPr>
              <a:t>Oracle</a:t>
            </a:r>
          </a:p>
        </p:txBody>
      </p:sp>
      <p:cxnSp>
        <p:nvCxnSpPr>
          <p:cNvPr id="31" name="Straight Connector 30">
            <a:extLst>
              <a:ext uri="{FF2B5EF4-FFF2-40B4-BE49-F238E27FC236}">
                <a16:creationId xmlns:a16="http://schemas.microsoft.com/office/drawing/2014/main" id="{5FCE4D00-DFC3-4305-9A7A-959DF9FFC988}"/>
              </a:ext>
            </a:extLst>
          </p:cNvPr>
          <p:cNvCxnSpPr>
            <a:cxnSpLocks/>
          </p:cNvCxnSpPr>
          <p:nvPr/>
        </p:nvCxnSpPr>
        <p:spPr>
          <a:xfrm>
            <a:off x="1762760" y="2643388"/>
            <a:ext cx="6626230" cy="0"/>
          </a:xfrm>
          <a:prstGeom prst="line">
            <a:avLst/>
          </a:prstGeom>
          <a:ln w="57150">
            <a:solidFill>
              <a:srgbClr val="8C5CB8"/>
            </a:solidFill>
            <a:prstDash val="sysDash"/>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1F2EA956-C84D-463B-A1F7-A131E3E9F103}"/>
              </a:ext>
            </a:extLst>
          </p:cNvPr>
          <p:cNvGrpSpPr/>
          <p:nvPr/>
        </p:nvGrpSpPr>
        <p:grpSpPr>
          <a:xfrm>
            <a:off x="3573710" y="1379039"/>
            <a:ext cx="4514779" cy="1268939"/>
            <a:chOff x="3573710" y="1272925"/>
            <a:chExt cx="4514779" cy="1268939"/>
          </a:xfrm>
        </p:grpSpPr>
        <p:cxnSp>
          <p:nvCxnSpPr>
            <p:cNvPr id="6" name="Straight Arrow Connector 5">
              <a:extLst>
                <a:ext uri="{FF2B5EF4-FFF2-40B4-BE49-F238E27FC236}">
                  <a16:creationId xmlns:a16="http://schemas.microsoft.com/office/drawing/2014/main" id="{3C8A35E5-0665-409A-B65F-D09A29C2A0B1}"/>
                </a:ext>
              </a:extLst>
            </p:cNvPr>
            <p:cNvCxnSpPr/>
            <p:nvPr/>
          </p:nvCxnSpPr>
          <p:spPr bwMode="auto">
            <a:xfrm>
              <a:off x="3573710" y="2541864"/>
              <a:ext cx="3749879" cy="0"/>
            </a:xfrm>
            <a:prstGeom prst="straightConnector1">
              <a:avLst/>
            </a:prstGeom>
            <a:solidFill>
              <a:schemeClr val="accent1"/>
            </a:solidFill>
            <a:ln w="76200" cap="flat" cmpd="sng" algn="ctr">
              <a:solidFill>
                <a:srgbClr val="FF0000"/>
              </a:solidFill>
              <a:prstDash val="solid"/>
              <a:round/>
              <a:headEnd type="none" w="med" len="med"/>
              <a:tailEnd type="triangle"/>
            </a:ln>
            <a:effectLst/>
          </p:spPr>
        </p:cxnSp>
        <p:sp>
          <p:nvSpPr>
            <p:cNvPr id="9" name="TextBox 8">
              <a:extLst>
                <a:ext uri="{FF2B5EF4-FFF2-40B4-BE49-F238E27FC236}">
                  <a16:creationId xmlns:a16="http://schemas.microsoft.com/office/drawing/2014/main" id="{E3EAC92A-85A6-445B-A07F-6588B8D7AB53}"/>
                </a:ext>
              </a:extLst>
            </p:cNvPr>
            <p:cNvSpPr txBox="1"/>
            <p:nvPr/>
          </p:nvSpPr>
          <p:spPr>
            <a:xfrm rot="20798593">
              <a:off x="5496291" y="1272925"/>
              <a:ext cx="2592198" cy="954107"/>
            </a:xfrm>
            <a:prstGeom prst="rect">
              <a:avLst/>
            </a:prstGeom>
            <a:noFill/>
          </p:spPr>
          <p:txBody>
            <a:bodyPr wrap="square" rtlCol="0">
              <a:spAutoFit/>
            </a:bodyPr>
            <a:lstStyle/>
            <a:p>
              <a:pPr algn="ctr"/>
              <a:r>
                <a:rPr lang="en-US" sz="2800" b="1" dirty="0">
                  <a:solidFill>
                    <a:srgbClr val="FF0000"/>
                  </a:solidFill>
                  <a:latin typeface="+mj-lt"/>
                </a:rPr>
                <a:t>3.85x over Fixed V</a:t>
              </a:r>
              <a:r>
                <a:rPr lang="en-US" sz="2800" b="1" baseline="-25000" dirty="0">
                  <a:solidFill>
                    <a:srgbClr val="FF0000"/>
                  </a:solidFill>
                  <a:latin typeface="+mj-lt"/>
                </a:rPr>
                <a:t>ref</a:t>
              </a:r>
              <a:endParaRPr lang="en-US" sz="2800" b="1" dirty="0">
                <a:solidFill>
                  <a:srgbClr val="FF0000"/>
                </a:solidFill>
                <a:latin typeface="+mj-lt"/>
              </a:endParaRPr>
            </a:p>
          </p:txBody>
        </p:sp>
      </p:grpSp>
      <p:grpSp>
        <p:nvGrpSpPr>
          <p:cNvPr id="12" name="Group 11">
            <a:extLst>
              <a:ext uri="{FF2B5EF4-FFF2-40B4-BE49-F238E27FC236}">
                <a16:creationId xmlns:a16="http://schemas.microsoft.com/office/drawing/2014/main" id="{59C51200-F1B0-496A-81C1-DA69A04687FC}"/>
              </a:ext>
            </a:extLst>
          </p:cNvPr>
          <p:cNvGrpSpPr/>
          <p:nvPr/>
        </p:nvGrpSpPr>
        <p:grpSpPr>
          <a:xfrm>
            <a:off x="5285791" y="2688185"/>
            <a:ext cx="3033728" cy="1502810"/>
            <a:chOff x="5285791" y="2592198"/>
            <a:chExt cx="3033728" cy="1502810"/>
          </a:xfrm>
        </p:grpSpPr>
        <p:sp>
          <p:nvSpPr>
            <p:cNvPr id="7" name="Freeform: Shape 6">
              <a:extLst>
                <a:ext uri="{FF2B5EF4-FFF2-40B4-BE49-F238E27FC236}">
                  <a16:creationId xmlns:a16="http://schemas.microsoft.com/office/drawing/2014/main" id="{877F4B06-3A9A-4FA8-A113-477714AD11B6}"/>
                </a:ext>
              </a:extLst>
            </p:cNvPr>
            <p:cNvSpPr/>
            <p:nvPr/>
          </p:nvSpPr>
          <p:spPr bwMode="auto">
            <a:xfrm>
              <a:off x="6090407" y="2592198"/>
              <a:ext cx="1208015" cy="562068"/>
            </a:xfrm>
            <a:custGeom>
              <a:avLst/>
              <a:gdLst>
                <a:gd name="connsiteX0" fmla="*/ 0 w 1208015"/>
                <a:gd name="connsiteY0" fmla="*/ 0 h 562068"/>
                <a:gd name="connsiteX1" fmla="*/ 469784 w 1208015"/>
                <a:gd name="connsiteY1" fmla="*/ 562063 h 562068"/>
                <a:gd name="connsiteX2" fmla="*/ 1208015 w 1208015"/>
                <a:gd name="connsiteY2" fmla="*/ 8389 h 562068"/>
              </a:gdLst>
              <a:ahLst/>
              <a:cxnLst>
                <a:cxn ang="0">
                  <a:pos x="connsiteX0" y="connsiteY0"/>
                </a:cxn>
                <a:cxn ang="0">
                  <a:pos x="connsiteX1" y="connsiteY1"/>
                </a:cxn>
                <a:cxn ang="0">
                  <a:pos x="connsiteX2" y="connsiteY2"/>
                </a:cxn>
              </a:cxnLst>
              <a:rect l="l" t="t" r="r" b="b"/>
              <a:pathLst>
                <a:path w="1208015" h="562068">
                  <a:moveTo>
                    <a:pt x="0" y="0"/>
                  </a:moveTo>
                  <a:cubicBezTo>
                    <a:pt x="134224" y="280332"/>
                    <a:pt x="268448" y="560665"/>
                    <a:pt x="469784" y="562063"/>
                  </a:cubicBezTo>
                  <a:cubicBezTo>
                    <a:pt x="671120" y="563461"/>
                    <a:pt x="939567" y="285925"/>
                    <a:pt x="1208015" y="8389"/>
                  </a:cubicBezTo>
                </a:path>
              </a:pathLst>
            </a:custGeom>
            <a:noFill/>
            <a:ln w="76200" cap="flat" cmpd="sng" algn="ctr">
              <a:solidFill>
                <a:schemeClr val="accent6">
                  <a:lumMod val="75000"/>
                </a:schemeClr>
              </a:solid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1" i="0" u="none" strike="noStrike" cap="none" normalizeH="0" baseline="0" dirty="0">
                <a:ln>
                  <a:noFill/>
                </a:ln>
                <a:solidFill>
                  <a:schemeClr val="tx1"/>
                </a:solidFill>
                <a:effectLst/>
                <a:latin typeface="+mj-lt"/>
              </a:endParaRPr>
            </a:p>
          </p:txBody>
        </p:sp>
        <p:sp>
          <p:nvSpPr>
            <p:cNvPr id="10" name="TextBox 9">
              <a:extLst>
                <a:ext uri="{FF2B5EF4-FFF2-40B4-BE49-F238E27FC236}">
                  <a16:creationId xmlns:a16="http://schemas.microsoft.com/office/drawing/2014/main" id="{B906D497-066E-4A46-81F2-849912788538}"/>
                </a:ext>
              </a:extLst>
            </p:cNvPr>
            <p:cNvSpPr txBox="1"/>
            <p:nvPr/>
          </p:nvSpPr>
          <p:spPr>
            <a:xfrm>
              <a:off x="5285791" y="3140901"/>
              <a:ext cx="3033728" cy="954107"/>
            </a:xfrm>
            <a:prstGeom prst="rect">
              <a:avLst/>
            </a:prstGeom>
            <a:noFill/>
          </p:spPr>
          <p:txBody>
            <a:bodyPr wrap="square" rtlCol="0">
              <a:spAutoFit/>
            </a:bodyPr>
            <a:lstStyle/>
            <a:p>
              <a:pPr algn="ctr"/>
              <a:r>
                <a:rPr lang="en-US" sz="2800" b="1" dirty="0">
                  <a:solidFill>
                    <a:schemeClr val="accent6">
                      <a:lumMod val="75000"/>
                    </a:schemeClr>
                  </a:solidFill>
                  <a:latin typeface="+mj-lt"/>
                </a:rPr>
                <a:t>24% over</a:t>
              </a:r>
              <a:br>
                <a:rPr lang="en-US" sz="2800" b="1" dirty="0">
                  <a:solidFill>
                    <a:schemeClr val="accent6">
                      <a:lumMod val="75000"/>
                    </a:schemeClr>
                  </a:solidFill>
                  <a:latin typeface="+mj-lt"/>
                </a:rPr>
              </a:br>
              <a:r>
                <a:rPr lang="en-US" sz="2800" b="1" dirty="0">
                  <a:solidFill>
                    <a:schemeClr val="accent6">
                      <a:lumMod val="75000"/>
                    </a:schemeClr>
                  </a:solidFill>
                  <a:latin typeface="+mj-lt"/>
                </a:rPr>
                <a:t>state-of-the-art</a:t>
              </a:r>
            </a:p>
          </p:txBody>
        </p:sp>
      </p:grpSp>
    </p:spTree>
    <p:extLst>
      <p:ext uri="{BB962C8B-B14F-4D97-AF65-F5344CB8AC3E}">
        <p14:creationId xmlns:p14="http://schemas.microsoft.com/office/powerpoint/2010/main" val="282669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4"/>
                                        </p:tgtEl>
                                      </p:cBhvr>
                                    </p:animEffect>
                                    <p:set>
                                      <p:cBhvr>
                                        <p:cTn id="18" dur="1" fill="hold">
                                          <p:stCondLst>
                                            <p:cond delay="499"/>
                                          </p:stCondLst>
                                        </p:cTn>
                                        <p:tgtEl>
                                          <p:spTgt spid="14"/>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19"/>
                                        </p:tgtEl>
                                      </p:cBhvr>
                                    </p:animEffect>
                                    <p:set>
                                      <p:cBhvr>
                                        <p:cTn id="21" dur="1" fill="hold">
                                          <p:stCondLst>
                                            <p:cond delay="499"/>
                                          </p:stCondLst>
                                        </p:cTn>
                                        <p:tgtEl>
                                          <p:spTgt spid="19"/>
                                        </p:tgtEl>
                                        <p:attrNameLst>
                                          <p:attrName>style.visibility</p:attrName>
                                        </p:attrNameLst>
                                      </p:cBhvr>
                                      <p:to>
                                        <p:strVal val="hidden"/>
                                      </p:to>
                                    </p:se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xit" presetSubtype="0" fill="hold" grpId="0" nodeType="withEffect">
                                  <p:stCondLst>
                                    <p:cond delay="0"/>
                                  </p:stCondLst>
                                  <p:childTnLst>
                                    <p:animEffect transition="out" filter="fad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10" presetClass="exit" presetSubtype="0" fill="hold" grpId="0" nodeType="with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par>
                                <p:cTn id="44" presetID="10" presetClass="entr" presetSubtype="0" fill="hold" grpId="0" nodeType="with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fade">
                                      <p:cBhvr>
                                        <p:cTn id="46" dur="500"/>
                                        <p:tgtEl>
                                          <p:spTgt spid="30"/>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5" grpId="0" animBg="1"/>
      <p:bldP spid="18" grpId="0" animBg="1"/>
      <p:bldP spid="19" grpId="0" animBg="1"/>
      <p:bldP spid="20" grpId="0" animBg="1"/>
      <p:bldP spid="21" grpId="0" animBg="1"/>
      <p:bldP spid="22" grpId="0" animBg="1"/>
      <p:bldP spid="27" grpId="0" animBg="1"/>
      <p:bldP spid="3" grpId="0" animBg="1"/>
      <p:bldP spid="26" grpId="0" animBg="1"/>
      <p:bldP spid="28" grpId="0" animBg="1"/>
      <p:bldP spid="3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Content Placeholder 3"/>
          <p:cNvSpPr>
            <a:spLocks noGrp="1"/>
          </p:cNvSpPr>
          <p:nvPr>
            <p:ph sz="quarter" idx="11"/>
          </p:nvPr>
        </p:nvSpPr>
        <p:spPr/>
        <p:txBody>
          <a:bodyPr>
            <a:normAutofit/>
          </a:bodyPr>
          <a:lstStyle/>
          <a:p>
            <a:pPr>
              <a:lnSpc>
                <a:spcPct val="100000"/>
              </a:lnSpc>
              <a:spcBef>
                <a:spcPts val="1800"/>
              </a:spcBef>
            </a:pPr>
            <a:r>
              <a:rPr lang="en-US" sz="2800" dirty="0"/>
              <a:t>Executive Summary</a:t>
            </a:r>
          </a:p>
          <a:p>
            <a:pPr>
              <a:lnSpc>
                <a:spcPct val="100000"/>
              </a:lnSpc>
              <a:spcBef>
                <a:spcPts val="1800"/>
              </a:spcBef>
            </a:pPr>
            <a:r>
              <a:rPr lang="en-US" sz="2800" dirty="0"/>
              <a:t>Background on NAND Flash Reliability</a:t>
            </a:r>
          </a:p>
          <a:p>
            <a:pPr>
              <a:lnSpc>
                <a:spcPct val="100000"/>
              </a:lnSpc>
              <a:spcBef>
                <a:spcPts val="1800"/>
              </a:spcBef>
            </a:pPr>
            <a:r>
              <a:rPr lang="en-US" sz="2800" dirty="0"/>
              <a:t>Characterization of Self-Recovery and Temperature Effect on Real 3D NAND Flash Memory Chips</a:t>
            </a:r>
          </a:p>
          <a:p>
            <a:pPr>
              <a:lnSpc>
                <a:spcPct val="100000"/>
              </a:lnSpc>
              <a:spcBef>
                <a:spcPts val="1800"/>
              </a:spcBef>
            </a:pPr>
            <a:r>
              <a:rPr lang="en-US" sz="2800" dirty="0"/>
              <a:t>URT: Unified Self-Recovery and Temperature Model</a:t>
            </a:r>
          </a:p>
          <a:p>
            <a:pPr>
              <a:lnSpc>
                <a:spcPct val="100000"/>
              </a:lnSpc>
              <a:spcBef>
                <a:spcPts val="1800"/>
              </a:spcBef>
            </a:pPr>
            <a:r>
              <a:rPr lang="en-US" sz="2800" dirty="0"/>
              <a:t>HeatWatch Mechanism</a:t>
            </a:r>
          </a:p>
          <a:p>
            <a:pPr>
              <a:lnSpc>
                <a:spcPct val="100000"/>
              </a:lnSpc>
              <a:spcBef>
                <a:spcPts val="1800"/>
              </a:spcBef>
            </a:pPr>
            <a:r>
              <a:rPr lang="en-US" sz="2800" b="1" dirty="0">
                <a:solidFill>
                  <a:srgbClr val="C00000"/>
                </a:solidFill>
              </a:rPr>
              <a:t>Conclusion</a:t>
            </a:r>
          </a:p>
        </p:txBody>
      </p:sp>
      <p:sp>
        <p:nvSpPr>
          <p:cNvPr id="3" name="Slide Number Placeholder 2"/>
          <p:cNvSpPr>
            <a:spLocks noGrp="1"/>
          </p:cNvSpPr>
          <p:nvPr>
            <p:ph type="sldNum" sz="quarter" idx="4294967295"/>
          </p:nvPr>
        </p:nvSpPr>
        <p:spPr>
          <a:xfrm>
            <a:off x="8189913" y="6516688"/>
            <a:ext cx="954087" cy="341312"/>
          </a:xfrm>
        </p:spPr>
        <p:txBody>
          <a:bodyPr/>
          <a:lstStyle/>
          <a:p>
            <a:fld id="{656CEE93-C87C-43EF-85C8-C664598978DF}" type="slidenum">
              <a:rPr lang="en-US" smtClean="0"/>
              <a:t>39</a:t>
            </a:fld>
            <a:endParaRPr lang="en-US" dirty="0"/>
          </a:p>
        </p:txBody>
      </p:sp>
    </p:spTree>
    <p:extLst>
      <p:ext uri="{BB962C8B-B14F-4D97-AF65-F5344CB8AC3E}">
        <p14:creationId xmlns:p14="http://schemas.microsoft.com/office/powerpoint/2010/main" val="795067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4" name="Content Placeholder 3"/>
          <p:cNvSpPr>
            <a:spLocks noGrp="1"/>
          </p:cNvSpPr>
          <p:nvPr>
            <p:ph sz="quarter" idx="11"/>
          </p:nvPr>
        </p:nvSpPr>
        <p:spPr/>
        <p:txBody>
          <a:bodyPr>
            <a:normAutofit/>
          </a:bodyPr>
          <a:lstStyle/>
          <a:p>
            <a:pPr>
              <a:lnSpc>
                <a:spcPct val="100000"/>
              </a:lnSpc>
              <a:spcBef>
                <a:spcPts val="1800"/>
              </a:spcBef>
            </a:pPr>
            <a:r>
              <a:rPr lang="en-US" sz="2800" dirty="0"/>
              <a:t>Executive Summary</a:t>
            </a:r>
          </a:p>
          <a:p>
            <a:pPr>
              <a:lnSpc>
                <a:spcPct val="100000"/>
              </a:lnSpc>
              <a:spcBef>
                <a:spcPts val="1800"/>
              </a:spcBef>
            </a:pPr>
            <a:r>
              <a:rPr lang="en-US" sz="2800" b="1" dirty="0">
                <a:solidFill>
                  <a:srgbClr val="C00000"/>
                </a:solidFill>
              </a:rPr>
              <a:t>Background on NAND Flash Reliability</a:t>
            </a:r>
          </a:p>
          <a:p>
            <a:pPr>
              <a:lnSpc>
                <a:spcPct val="100000"/>
              </a:lnSpc>
              <a:spcBef>
                <a:spcPts val="1800"/>
              </a:spcBef>
            </a:pPr>
            <a:r>
              <a:rPr lang="en-US" sz="2800" dirty="0"/>
              <a:t>Characterization of Self-Recovery and Temperature Effect on Real 3D NAND Flash Memory Chips</a:t>
            </a:r>
          </a:p>
          <a:p>
            <a:pPr>
              <a:lnSpc>
                <a:spcPct val="100000"/>
              </a:lnSpc>
              <a:spcBef>
                <a:spcPts val="1800"/>
              </a:spcBef>
            </a:pPr>
            <a:r>
              <a:rPr lang="en-US" sz="2800" dirty="0"/>
              <a:t>URT: Unified Self-Recovery and Temperature Model</a:t>
            </a:r>
          </a:p>
          <a:p>
            <a:pPr>
              <a:lnSpc>
                <a:spcPct val="100000"/>
              </a:lnSpc>
              <a:spcBef>
                <a:spcPts val="1800"/>
              </a:spcBef>
            </a:pPr>
            <a:r>
              <a:rPr lang="en-US" sz="2800" dirty="0"/>
              <a:t>HeatWatch Mechanism</a:t>
            </a:r>
          </a:p>
          <a:p>
            <a:pPr>
              <a:lnSpc>
                <a:spcPct val="100000"/>
              </a:lnSpc>
              <a:spcBef>
                <a:spcPts val="1800"/>
              </a:spcBef>
            </a:pPr>
            <a:r>
              <a:rPr lang="en-US" sz="2800" dirty="0"/>
              <a:t>Conclusion</a:t>
            </a:r>
          </a:p>
        </p:txBody>
      </p:sp>
      <p:sp>
        <p:nvSpPr>
          <p:cNvPr id="3" name="Slide Number Placeholder 2"/>
          <p:cNvSpPr>
            <a:spLocks noGrp="1"/>
          </p:cNvSpPr>
          <p:nvPr>
            <p:ph type="sldNum" sz="quarter" idx="4294967295"/>
          </p:nvPr>
        </p:nvSpPr>
        <p:spPr>
          <a:xfrm>
            <a:off x="8189913" y="6516688"/>
            <a:ext cx="954087" cy="341312"/>
          </a:xfrm>
        </p:spPr>
        <p:txBody>
          <a:bodyPr/>
          <a:lstStyle/>
          <a:p>
            <a:fld id="{656CEE93-C87C-43EF-85C8-C664598978DF}" type="slidenum">
              <a:rPr lang="en-US" smtClean="0"/>
              <a:t>4</a:t>
            </a:fld>
            <a:endParaRPr lang="en-US" dirty="0"/>
          </a:p>
        </p:txBody>
      </p:sp>
    </p:spTree>
    <p:extLst>
      <p:ext uri="{BB962C8B-B14F-4D97-AF65-F5344CB8AC3E}">
        <p14:creationId xmlns:p14="http://schemas.microsoft.com/office/powerpoint/2010/main" val="39185312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F53583-DFA1-405F-A2F8-38AFDF18FD2D}"/>
              </a:ext>
            </a:extLst>
          </p:cNvPr>
          <p:cNvSpPr>
            <a:spLocks noGrp="1"/>
          </p:cNvSpPr>
          <p:nvPr>
            <p:ph type="title"/>
          </p:nvPr>
        </p:nvSpPr>
        <p:spPr>
          <a:xfrm>
            <a:off x="0" y="0"/>
            <a:ext cx="9144000" cy="1085850"/>
          </a:xfrm>
        </p:spPr>
        <p:txBody>
          <a:bodyPr/>
          <a:lstStyle/>
          <a:p>
            <a:r>
              <a:rPr lang="en-US" dirty="0"/>
              <a:t>Conclusion</a:t>
            </a:r>
          </a:p>
        </p:txBody>
      </p:sp>
      <p:sp>
        <p:nvSpPr>
          <p:cNvPr id="4" name="Content Placeholder 3">
            <a:extLst>
              <a:ext uri="{FF2B5EF4-FFF2-40B4-BE49-F238E27FC236}">
                <a16:creationId xmlns:a16="http://schemas.microsoft.com/office/drawing/2014/main" id="{22F77B6D-3F4B-4A36-85EB-28E38B7BD374}"/>
              </a:ext>
            </a:extLst>
          </p:cNvPr>
          <p:cNvSpPr>
            <a:spLocks noGrp="1"/>
          </p:cNvSpPr>
          <p:nvPr>
            <p:ph sz="quarter" idx="11"/>
          </p:nvPr>
        </p:nvSpPr>
        <p:spPr>
          <a:xfrm>
            <a:off x="123825" y="977030"/>
            <a:ext cx="8897938" cy="5489084"/>
          </a:xfrm>
        </p:spPr>
        <p:txBody>
          <a:bodyPr>
            <a:normAutofit/>
          </a:bodyPr>
          <a:lstStyle/>
          <a:p>
            <a:pPr>
              <a:spcBef>
                <a:spcPts val="600"/>
              </a:spcBef>
            </a:pPr>
            <a:r>
              <a:rPr lang="en-US" sz="2600" dirty="0"/>
              <a:t>3D NAND flash memory susceptible to </a:t>
            </a:r>
            <a:r>
              <a:rPr lang="en-US" sz="2600" b="1" dirty="0">
                <a:solidFill>
                  <a:schemeClr val="accent5"/>
                </a:solidFill>
              </a:rPr>
              <a:t>retention errors</a:t>
            </a:r>
          </a:p>
          <a:p>
            <a:pPr lvl="1">
              <a:spcBef>
                <a:spcPts val="300"/>
              </a:spcBef>
            </a:pPr>
            <a:r>
              <a:rPr lang="en-US" dirty="0"/>
              <a:t>Charge leaks out of flash cell</a:t>
            </a:r>
          </a:p>
          <a:p>
            <a:pPr lvl="1">
              <a:spcBef>
                <a:spcPts val="300"/>
              </a:spcBef>
            </a:pPr>
            <a:r>
              <a:rPr lang="en-US" dirty="0"/>
              <a:t>Two unreported factors: </a:t>
            </a:r>
            <a:r>
              <a:rPr lang="en-US" b="1" dirty="0">
                <a:solidFill>
                  <a:schemeClr val="accent1"/>
                </a:solidFill>
              </a:rPr>
              <a:t>s</a:t>
            </a:r>
            <a:r>
              <a:rPr lang="en-US" b="1" i="1" dirty="0">
                <a:solidFill>
                  <a:schemeClr val="accent1"/>
                </a:solidFill>
              </a:rPr>
              <a:t>elf-recovery </a:t>
            </a:r>
            <a:r>
              <a:rPr lang="en-US" b="1" dirty="0">
                <a:solidFill>
                  <a:schemeClr val="accent1"/>
                </a:solidFill>
              </a:rPr>
              <a:t>and </a:t>
            </a:r>
            <a:r>
              <a:rPr lang="en-US" b="1" i="1" dirty="0">
                <a:solidFill>
                  <a:schemeClr val="accent1"/>
                </a:solidFill>
              </a:rPr>
              <a:t>temperature</a:t>
            </a:r>
          </a:p>
          <a:p>
            <a:pPr>
              <a:spcBef>
                <a:spcPts val="1200"/>
              </a:spcBef>
            </a:pPr>
            <a:r>
              <a:rPr lang="en-US" sz="2600" dirty="0"/>
              <a:t>We study </a:t>
            </a:r>
            <a:r>
              <a:rPr lang="en-US" sz="2600" i="1" dirty="0"/>
              <a:t>self-recovery</a:t>
            </a:r>
            <a:r>
              <a:rPr lang="en-US" sz="2600" dirty="0"/>
              <a:t> and </a:t>
            </a:r>
            <a:r>
              <a:rPr lang="en-US" sz="2600" i="1" dirty="0"/>
              <a:t>temperature</a:t>
            </a:r>
            <a:r>
              <a:rPr lang="en-US" sz="2600" dirty="0"/>
              <a:t> effects</a:t>
            </a:r>
          </a:p>
          <a:p>
            <a:endParaRPr lang="en-US" sz="2600" dirty="0"/>
          </a:p>
          <a:p>
            <a:endParaRPr lang="en-US" sz="2600" dirty="0"/>
          </a:p>
          <a:p>
            <a:endParaRPr lang="en-US" sz="2600" dirty="0"/>
          </a:p>
          <a:p>
            <a:endParaRPr lang="en-US" sz="2600" dirty="0"/>
          </a:p>
          <a:p>
            <a:endParaRPr lang="en-US" sz="2600" dirty="0"/>
          </a:p>
          <a:p>
            <a:pPr>
              <a:spcBef>
                <a:spcPts val="1800"/>
              </a:spcBef>
            </a:pPr>
            <a:r>
              <a:rPr lang="en-US" sz="2600" dirty="0"/>
              <a:t>We develop a new technique to improve flash reliability</a:t>
            </a:r>
          </a:p>
        </p:txBody>
      </p:sp>
      <p:sp>
        <p:nvSpPr>
          <p:cNvPr id="9" name="Slide Number Placeholder 8">
            <a:extLst>
              <a:ext uri="{FF2B5EF4-FFF2-40B4-BE49-F238E27FC236}">
                <a16:creationId xmlns:a16="http://schemas.microsoft.com/office/drawing/2014/main" id="{734D9CFA-E911-4033-A01E-B4A348A421BD}"/>
              </a:ext>
            </a:extLst>
          </p:cNvPr>
          <p:cNvSpPr>
            <a:spLocks noGrp="1"/>
          </p:cNvSpPr>
          <p:nvPr>
            <p:ph type="sldNum" sz="quarter" idx="4"/>
          </p:nvPr>
        </p:nvSpPr>
        <p:spPr/>
        <p:txBody>
          <a:bodyPr/>
          <a:lstStyle/>
          <a:p>
            <a:fld id="{656CEE93-C87C-43EF-85C8-C664598978DF}" type="slidenum">
              <a:rPr lang="en-US" smtClean="0"/>
              <a:t>40</a:t>
            </a:fld>
            <a:endParaRPr lang="en-US" dirty="0"/>
          </a:p>
        </p:txBody>
      </p:sp>
      <p:sp>
        <p:nvSpPr>
          <p:cNvPr id="24" name="Rectangle: Rounded Corners 23">
            <a:extLst>
              <a:ext uri="{FF2B5EF4-FFF2-40B4-BE49-F238E27FC236}">
                <a16:creationId xmlns:a16="http://schemas.microsoft.com/office/drawing/2014/main" id="{A6893842-66A1-42B8-AA89-010822AA556D}"/>
              </a:ext>
            </a:extLst>
          </p:cNvPr>
          <p:cNvSpPr/>
          <p:nvPr/>
        </p:nvSpPr>
        <p:spPr>
          <a:xfrm>
            <a:off x="217710" y="2580392"/>
            <a:ext cx="8708580" cy="518485"/>
          </a:xfrm>
          <a:prstGeom prst="roundRect">
            <a:avLst>
              <a:gd name="adj" fmla="val 8451"/>
            </a:avLst>
          </a:prstGeom>
          <a:solidFill>
            <a:schemeClr val="accent4">
              <a:lumMod val="20000"/>
              <a:lumOff val="80000"/>
            </a:schemeClr>
          </a:solid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tIns="18288" bIns="18288" rtlCol="0" anchor="t"/>
          <a:lstStyle/>
          <a:p>
            <a:pPr marL="285750" lvl="1" indent="-168275">
              <a:buFont typeface="Arial" panose="020B0604020202020204" pitchFamily="34" charset="0"/>
              <a:buChar char="•"/>
            </a:pPr>
            <a:r>
              <a:rPr lang="en-US" sz="2600" b="1" dirty="0">
                <a:solidFill>
                  <a:schemeClr val="accent1"/>
                </a:solidFill>
              </a:rPr>
              <a:t>Experimental characterization </a:t>
            </a:r>
            <a:r>
              <a:rPr lang="en-US" sz="2600" dirty="0"/>
              <a:t>of </a:t>
            </a:r>
            <a:r>
              <a:rPr lang="en-US" sz="2600" i="1" dirty="0"/>
              <a:t>real</a:t>
            </a:r>
            <a:r>
              <a:rPr lang="en-US" sz="2600" dirty="0"/>
              <a:t> 3D NAND chips</a:t>
            </a:r>
          </a:p>
        </p:txBody>
      </p:sp>
      <p:sp>
        <p:nvSpPr>
          <p:cNvPr id="35" name="Rectangle: Rounded Corners 34">
            <a:extLst>
              <a:ext uri="{FF2B5EF4-FFF2-40B4-BE49-F238E27FC236}">
                <a16:creationId xmlns:a16="http://schemas.microsoft.com/office/drawing/2014/main" id="{5A199B65-5FA7-47C2-9F23-1BDDE8EDE311}"/>
              </a:ext>
            </a:extLst>
          </p:cNvPr>
          <p:cNvSpPr/>
          <p:nvPr/>
        </p:nvSpPr>
        <p:spPr>
          <a:xfrm>
            <a:off x="217710" y="3220321"/>
            <a:ext cx="8708580" cy="1514475"/>
          </a:xfrm>
          <a:prstGeom prst="roundRect">
            <a:avLst>
              <a:gd name="adj" fmla="val 8451"/>
            </a:avLst>
          </a:prstGeom>
          <a:solidFill>
            <a:schemeClr val="accent4">
              <a:lumMod val="20000"/>
              <a:lumOff val="80000"/>
            </a:schemeClr>
          </a:solid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tIns="18288" rIns="0" bIns="18288" rtlCol="0" anchor="t"/>
          <a:lstStyle/>
          <a:p>
            <a:pPr marL="285750" lvl="1" indent="-168275">
              <a:buFont typeface="Arial" panose="020B0604020202020204" pitchFamily="34" charset="0"/>
              <a:buChar char="•"/>
            </a:pPr>
            <a:r>
              <a:rPr lang="en-US" sz="2600" b="1" dirty="0">
                <a:solidFill>
                  <a:schemeClr val="accent1"/>
                </a:solidFill>
              </a:rPr>
              <a:t>Unified Self-Recovery and Temperature (URT) Model</a:t>
            </a:r>
            <a:endParaRPr lang="en-US" sz="2600" dirty="0">
              <a:solidFill>
                <a:schemeClr val="accent1"/>
              </a:solidFill>
            </a:endParaRPr>
          </a:p>
          <a:p>
            <a:pPr marL="514350" lvl="2" indent="-171450">
              <a:lnSpc>
                <a:spcPct val="85000"/>
              </a:lnSpc>
              <a:spcBef>
                <a:spcPts val="300"/>
              </a:spcBef>
              <a:buFont typeface="Arial" panose="020B0604020202020204" pitchFamily="34" charset="0"/>
              <a:buChar char="•"/>
            </a:pPr>
            <a:r>
              <a:rPr lang="en-US" sz="2400" dirty="0"/>
              <a:t>Predicts impact of retention loss, wearout, self-recovery, temperature on </a:t>
            </a:r>
            <a:r>
              <a:rPr lang="en-US" sz="2400" b="1" dirty="0">
                <a:solidFill>
                  <a:schemeClr val="tx2">
                    <a:lumMod val="75000"/>
                  </a:schemeClr>
                </a:solidFill>
              </a:rPr>
              <a:t>flash cell voltage</a:t>
            </a:r>
          </a:p>
          <a:p>
            <a:pPr marL="514350" lvl="2" indent="-171450">
              <a:lnSpc>
                <a:spcPct val="85000"/>
              </a:lnSpc>
              <a:spcBef>
                <a:spcPts val="300"/>
              </a:spcBef>
              <a:buFont typeface="Arial" panose="020B0604020202020204" pitchFamily="34" charset="0"/>
              <a:buChar char="•"/>
            </a:pPr>
            <a:r>
              <a:rPr lang="en-US" sz="2400" b="1" dirty="0">
                <a:solidFill>
                  <a:schemeClr val="accent6">
                    <a:lumMod val="75000"/>
                  </a:schemeClr>
                </a:solidFill>
              </a:rPr>
              <a:t>Low prediction error rate: 4.9%</a:t>
            </a:r>
          </a:p>
        </p:txBody>
      </p:sp>
      <p:sp>
        <p:nvSpPr>
          <p:cNvPr id="36" name="Rectangle: Rounded Corners 35">
            <a:extLst>
              <a:ext uri="{FF2B5EF4-FFF2-40B4-BE49-F238E27FC236}">
                <a16:creationId xmlns:a16="http://schemas.microsoft.com/office/drawing/2014/main" id="{B9BA8EFC-8207-4D7C-937A-49F10E46664A}"/>
              </a:ext>
            </a:extLst>
          </p:cNvPr>
          <p:cNvSpPr/>
          <p:nvPr/>
        </p:nvSpPr>
        <p:spPr>
          <a:xfrm>
            <a:off x="217710" y="5300654"/>
            <a:ext cx="8708580" cy="1188451"/>
          </a:xfrm>
          <a:prstGeom prst="roundRect">
            <a:avLst>
              <a:gd name="adj" fmla="val 8451"/>
            </a:avLst>
          </a:prstGeom>
          <a:solidFill>
            <a:schemeClr val="accent4">
              <a:lumMod val="20000"/>
              <a:lumOff val="80000"/>
            </a:schemeClr>
          </a:solid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tIns="18288" rIns="0" bIns="18288" rtlCol="0" anchor="t"/>
          <a:lstStyle/>
          <a:p>
            <a:pPr marL="285750" lvl="1" indent="-168275">
              <a:buFont typeface="Arial" panose="020B0604020202020204" pitchFamily="34" charset="0"/>
              <a:buChar char="•"/>
            </a:pPr>
            <a:r>
              <a:rPr lang="en-US" sz="2600" b="1" dirty="0">
                <a:solidFill>
                  <a:schemeClr val="accent1"/>
                </a:solidFill>
              </a:rPr>
              <a:t>HeatWatch</a:t>
            </a:r>
          </a:p>
          <a:p>
            <a:pPr marL="514350" lvl="2" indent="-171450">
              <a:lnSpc>
                <a:spcPct val="85000"/>
              </a:lnSpc>
              <a:spcBef>
                <a:spcPts val="300"/>
              </a:spcBef>
              <a:buFont typeface="Arial" panose="020B0604020202020204" pitchFamily="34" charset="0"/>
              <a:buChar char="•"/>
            </a:pPr>
            <a:r>
              <a:rPr lang="en-US" sz="2400" spc="-70" dirty="0"/>
              <a:t>Uses URT model to find optimal read voltages for 3D NAND flash</a:t>
            </a:r>
          </a:p>
          <a:p>
            <a:pPr marL="514350" lvl="2" indent="-171450">
              <a:lnSpc>
                <a:spcPct val="85000"/>
              </a:lnSpc>
              <a:spcBef>
                <a:spcPts val="300"/>
              </a:spcBef>
              <a:buFont typeface="Arial" panose="020B0604020202020204" pitchFamily="34" charset="0"/>
              <a:buChar char="•"/>
            </a:pPr>
            <a:r>
              <a:rPr lang="en-US" sz="2400" b="1" dirty="0">
                <a:solidFill>
                  <a:schemeClr val="accent6">
                    <a:lumMod val="75000"/>
                  </a:schemeClr>
                </a:solidFill>
              </a:rPr>
              <a:t>Improves flash lifetime by 3.85x</a:t>
            </a:r>
          </a:p>
        </p:txBody>
      </p:sp>
    </p:spTree>
    <p:extLst>
      <p:ext uri="{BB962C8B-B14F-4D97-AF65-F5344CB8AC3E}">
        <p14:creationId xmlns:p14="http://schemas.microsoft.com/office/powerpoint/2010/main" val="360376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9" end="9"/>
                                            </p:txEl>
                                          </p:spTgt>
                                        </p:tgtEl>
                                        <p:attrNameLst>
                                          <p:attrName>style.visibility</p:attrName>
                                        </p:attrNameLst>
                                      </p:cBhvr>
                                      <p:to>
                                        <p:strVal val="visible"/>
                                      </p:to>
                                    </p:set>
                                    <p:animEffect transition="in" filter="fade">
                                      <p:cBhvr>
                                        <p:cTn id="33" dur="500"/>
                                        <p:tgtEl>
                                          <p:spTgt spid="4">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24" grpId="0" animBg="1"/>
      <p:bldP spid="35"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8FE1449A-021B-4DDA-93D8-BE8490C5C507}"/>
              </a:ext>
            </a:extLst>
          </p:cNvPr>
          <p:cNvSpPr txBox="1">
            <a:spLocks/>
          </p:cNvSpPr>
          <p:nvPr/>
        </p:nvSpPr>
        <p:spPr>
          <a:xfrm>
            <a:off x="0" y="-97736"/>
            <a:ext cx="9144000" cy="3158292"/>
          </a:xfrm>
          <a:prstGeom prst="rect">
            <a:avLst/>
          </a:prstGeom>
          <a:solidFill>
            <a:schemeClr val="accent6">
              <a:lumMod val="75000"/>
            </a:schemeClr>
          </a:solidFill>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4950" b="1" dirty="0">
              <a:solidFill>
                <a:srgbClr val="70AD47"/>
              </a:solidFill>
            </a:endParaRPr>
          </a:p>
        </p:txBody>
      </p:sp>
      <p:sp>
        <p:nvSpPr>
          <p:cNvPr id="2" name="Title 1">
            <a:extLst>
              <a:ext uri="{FF2B5EF4-FFF2-40B4-BE49-F238E27FC236}">
                <a16:creationId xmlns:a16="http://schemas.microsoft.com/office/drawing/2014/main" id="{747A3292-70A5-4D27-B7B2-321A43A49A3E}"/>
              </a:ext>
            </a:extLst>
          </p:cNvPr>
          <p:cNvSpPr>
            <a:spLocks noGrp="1"/>
          </p:cNvSpPr>
          <p:nvPr>
            <p:ph type="ctrTitle"/>
          </p:nvPr>
        </p:nvSpPr>
        <p:spPr>
          <a:xfrm>
            <a:off x="228595" y="1832262"/>
            <a:ext cx="8686806" cy="804650"/>
          </a:xfrm>
        </p:spPr>
        <p:txBody>
          <a:bodyPr/>
          <a:lstStyle/>
          <a:p>
            <a:pPr algn="ctr"/>
            <a:r>
              <a:rPr lang="en-US" sz="2800" dirty="0">
                <a:solidFill>
                  <a:schemeClr val="bg1"/>
                </a:solidFill>
              </a:rPr>
              <a:t>Improving 3D NAND Flash Memory Device Reliability by </a:t>
            </a:r>
            <a:br>
              <a:rPr lang="en-US" sz="2800" dirty="0">
                <a:solidFill>
                  <a:schemeClr val="bg1"/>
                </a:solidFill>
              </a:rPr>
            </a:br>
            <a:r>
              <a:rPr lang="en-US" sz="2800" dirty="0">
                <a:solidFill>
                  <a:schemeClr val="bg1"/>
                </a:solidFill>
              </a:rPr>
              <a:t>Exploiting Self-Recovery and Temperature Awareness</a:t>
            </a:r>
          </a:p>
        </p:txBody>
      </p:sp>
      <p:sp>
        <p:nvSpPr>
          <p:cNvPr id="3" name="Subtitle 2">
            <a:extLst>
              <a:ext uri="{FF2B5EF4-FFF2-40B4-BE49-F238E27FC236}">
                <a16:creationId xmlns:a16="http://schemas.microsoft.com/office/drawing/2014/main" id="{7752D3DA-FE55-4C49-877F-A626759B9D49}"/>
              </a:ext>
            </a:extLst>
          </p:cNvPr>
          <p:cNvSpPr>
            <a:spLocks noGrp="1"/>
          </p:cNvSpPr>
          <p:nvPr>
            <p:ph type="subTitle" idx="1"/>
          </p:nvPr>
        </p:nvSpPr>
        <p:spPr>
          <a:xfrm>
            <a:off x="228592" y="3599886"/>
            <a:ext cx="8686808" cy="384163"/>
          </a:xfrm>
        </p:spPr>
        <p:txBody>
          <a:bodyPr>
            <a:normAutofit/>
          </a:bodyPr>
          <a:lstStyle/>
          <a:p>
            <a:pPr algn="ctr"/>
            <a:r>
              <a:rPr lang="en-US" sz="2100" b="1" dirty="0">
                <a:solidFill>
                  <a:schemeClr val="tx1"/>
                </a:solidFill>
              </a:rPr>
              <a:t>Yixin Luo</a:t>
            </a:r>
            <a:r>
              <a:rPr lang="en-US" sz="2100" b="1" dirty="0">
                <a:solidFill>
                  <a:schemeClr val="tx1">
                    <a:lumMod val="75000"/>
                    <a:lumOff val="25000"/>
                  </a:schemeClr>
                </a:solidFill>
              </a:rPr>
              <a:t>     Saugata Ghose     Yu Cai     Erich F. Haratsch     Onur Mutlu</a:t>
            </a:r>
          </a:p>
        </p:txBody>
      </p:sp>
      <p:sp>
        <p:nvSpPr>
          <p:cNvPr id="13" name="Rectangle 12">
            <a:extLst>
              <a:ext uri="{FF2B5EF4-FFF2-40B4-BE49-F238E27FC236}">
                <a16:creationId xmlns:a16="http://schemas.microsoft.com/office/drawing/2014/main" id="{EB17857E-3343-4F26-AB76-3AC2256AAF27}"/>
              </a:ext>
            </a:extLst>
          </p:cNvPr>
          <p:cNvSpPr/>
          <p:nvPr/>
        </p:nvSpPr>
        <p:spPr>
          <a:xfrm>
            <a:off x="2261128" y="598984"/>
            <a:ext cx="4621736" cy="1107996"/>
          </a:xfrm>
          <a:prstGeom prst="rect">
            <a:avLst/>
          </a:prstGeom>
        </p:spPr>
        <p:txBody>
          <a:bodyPr wrap="square">
            <a:spAutoFit/>
          </a:bodyPr>
          <a:lstStyle/>
          <a:p>
            <a:pPr algn="ctr"/>
            <a:r>
              <a:rPr lang="en-US" sz="6600" b="1" i="1" dirty="0">
                <a:solidFill>
                  <a:schemeClr val="bg1"/>
                </a:solidFill>
              </a:rPr>
              <a:t>HeatWatch</a:t>
            </a:r>
            <a:endParaRPr lang="en-US" sz="6600" i="1" dirty="0">
              <a:solidFill>
                <a:schemeClr val="bg1"/>
              </a:solidFill>
            </a:endParaRPr>
          </a:p>
        </p:txBody>
      </p:sp>
      <p:grpSp>
        <p:nvGrpSpPr>
          <p:cNvPr id="4" name="Group 3">
            <a:extLst>
              <a:ext uri="{FF2B5EF4-FFF2-40B4-BE49-F238E27FC236}">
                <a16:creationId xmlns:a16="http://schemas.microsoft.com/office/drawing/2014/main" id="{5D76EAC0-416E-4F19-AC48-6A97BB4F5705}"/>
              </a:ext>
            </a:extLst>
          </p:cNvPr>
          <p:cNvGrpSpPr/>
          <p:nvPr/>
        </p:nvGrpSpPr>
        <p:grpSpPr>
          <a:xfrm>
            <a:off x="667317" y="4559475"/>
            <a:ext cx="7815822" cy="1647300"/>
            <a:chOff x="888222" y="4606033"/>
            <a:chExt cx="7374011" cy="1554183"/>
          </a:xfrm>
        </p:grpSpPr>
        <p:pic>
          <p:nvPicPr>
            <p:cNvPr id="5" name="Picture 4" descr="Burgundy_CMU_JPG_Logo.jpg">
              <a:extLst>
                <a:ext uri="{FF2B5EF4-FFF2-40B4-BE49-F238E27FC236}">
                  <a16:creationId xmlns:a16="http://schemas.microsoft.com/office/drawing/2014/main" id="{CEA55B19-CFC8-4078-B3FB-182E66F3017E}"/>
                </a:ext>
              </a:extLst>
            </p:cNvPr>
            <p:cNvPicPr>
              <a:picLocks noChangeAspect="1"/>
            </p:cNvPicPr>
            <p:nvPr/>
          </p:nvPicPr>
          <p:blipFill rotWithShape="1">
            <a:blip r:embed="rId3" cstate="print">
              <a:clrChange>
                <a:clrFrom>
                  <a:srgbClr val="FFFFFF"/>
                </a:clrFrom>
                <a:clrTo>
                  <a:srgbClr val="FFFFFF">
                    <a:alpha val="0"/>
                  </a:srgbClr>
                </a:clrTo>
              </a:clrChange>
            </a:blip>
            <a:srcRect t="26333" b="26267"/>
            <a:stretch/>
          </p:blipFill>
          <p:spPr>
            <a:xfrm>
              <a:off x="888222" y="4777890"/>
              <a:ext cx="2544303" cy="435499"/>
            </a:xfrm>
            <a:prstGeom prst="rect">
              <a:avLst/>
            </a:prstGeom>
          </p:spPr>
        </p:pic>
        <p:pic>
          <p:nvPicPr>
            <p:cNvPr id="6" name="Picture 5" descr="safari.png">
              <a:extLst>
                <a:ext uri="{FF2B5EF4-FFF2-40B4-BE49-F238E27FC236}">
                  <a16:creationId xmlns:a16="http://schemas.microsoft.com/office/drawing/2014/main" id="{E9675C6F-0484-469F-9C84-8B906B21FCE7}"/>
                </a:ext>
              </a:extLst>
            </p:cNvPr>
            <p:cNvPicPr>
              <a:picLocks noChangeAspect="1"/>
            </p:cNvPicPr>
            <p:nvPr/>
          </p:nvPicPr>
          <p:blipFill>
            <a:blip r:embed="rId4" cstate="print"/>
            <a:srcRect/>
            <a:stretch>
              <a:fillRect/>
            </a:stretch>
          </p:blipFill>
          <p:spPr bwMode="auto">
            <a:xfrm>
              <a:off x="1413271" y="5529552"/>
              <a:ext cx="1494206" cy="432334"/>
            </a:xfrm>
            <a:prstGeom prst="rect">
              <a:avLst/>
            </a:prstGeom>
            <a:noFill/>
            <a:ln w="9525">
              <a:noFill/>
              <a:miter lim="800000"/>
              <a:headEnd/>
              <a:tailEnd/>
            </a:ln>
          </p:spPr>
        </p:pic>
        <p:pic>
          <p:nvPicPr>
            <p:cNvPr id="7" name="Picture 4" descr="Image result for eth zurich (swiss federal institute of technology) logo">
              <a:extLst>
                <a:ext uri="{FF2B5EF4-FFF2-40B4-BE49-F238E27FC236}">
                  <a16:creationId xmlns:a16="http://schemas.microsoft.com/office/drawing/2014/main" id="{C7CFE395-C732-4687-80AF-6FC338BA4CA4}"/>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18277" b="18277"/>
            <a:stretch/>
          </p:blipFill>
          <p:spPr bwMode="auto">
            <a:xfrm>
              <a:off x="6537035" y="4777892"/>
              <a:ext cx="1725198" cy="437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Image result for sk hynix logo">
              <a:extLst>
                <a:ext uri="{FF2B5EF4-FFF2-40B4-BE49-F238E27FC236}">
                  <a16:creationId xmlns:a16="http://schemas.microsoft.com/office/drawing/2014/main" id="{C40596BB-A6B6-4277-AE13-644FE6899EC7}"/>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264148" y="4606033"/>
              <a:ext cx="1229307" cy="60735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s://www.seagate.com/files/www-content/about-seagate/_shared/images/presskit/hi-res/seagate-green-horizontal.jpg">
              <a:extLst>
                <a:ext uri="{FF2B5EF4-FFF2-40B4-BE49-F238E27FC236}">
                  <a16:creationId xmlns:a16="http://schemas.microsoft.com/office/drawing/2014/main" id="{0392314F-9D7C-4C12-882F-7C039695944E}"/>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3193" y="5331219"/>
              <a:ext cx="2481819" cy="828997"/>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a:extLst>
              <a:ext uri="{FF2B5EF4-FFF2-40B4-BE49-F238E27FC236}">
                <a16:creationId xmlns:a16="http://schemas.microsoft.com/office/drawing/2014/main" id="{631A030F-8564-4FFA-8E6E-0E2362AA7CBD}"/>
              </a:ext>
            </a:extLst>
          </p:cNvPr>
          <p:cNvSpPr>
            <a:spLocks noGrp="1"/>
          </p:cNvSpPr>
          <p:nvPr>
            <p:ph type="sldNum" sz="quarter" idx="12"/>
          </p:nvPr>
        </p:nvSpPr>
        <p:spPr/>
        <p:txBody>
          <a:bodyPr/>
          <a:lstStyle/>
          <a:p>
            <a:fld id="{656CEE93-C87C-43EF-85C8-C664598978DF}" type="slidenum">
              <a:rPr lang="en-US" smtClean="0"/>
              <a:t>41</a:t>
            </a:fld>
            <a:endParaRPr lang="en-US" dirty="0"/>
          </a:p>
        </p:txBody>
      </p:sp>
    </p:spTree>
    <p:extLst>
      <p:ext uri="{BB962C8B-B14F-4D97-AF65-F5344CB8AC3E}">
        <p14:creationId xmlns:p14="http://schemas.microsoft.com/office/powerpoint/2010/main" val="2914130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A416E3-7012-469B-8DE8-88CF5B2A0841}"/>
              </a:ext>
            </a:extLst>
          </p:cNvPr>
          <p:cNvSpPr>
            <a:spLocks noGrp="1"/>
          </p:cNvSpPr>
          <p:nvPr>
            <p:ph type="ctrTitle"/>
          </p:nvPr>
        </p:nvSpPr>
        <p:spPr/>
        <p:txBody>
          <a:bodyPr/>
          <a:lstStyle/>
          <a:p>
            <a:r>
              <a:rPr lang="en-US" sz="6000" dirty="0"/>
              <a:t>Backup Slides</a:t>
            </a:r>
          </a:p>
        </p:txBody>
      </p:sp>
      <p:sp>
        <p:nvSpPr>
          <p:cNvPr id="6" name="Subtitle 5">
            <a:extLst>
              <a:ext uri="{FF2B5EF4-FFF2-40B4-BE49-F238E27FC236}">
                <a16:creationId xmlns:a16="http://schemas.microsoft.com/office/drawing/2014/main" id="{0AA20A2D-26FB-4AD3-83A3-1FF1677EB4AB}"/>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C3BF1641-1B4F-4292-8A8C-D2A2B128E081}"/>
              </a:ext>
            </a:extLst>
          </p:cNvPr>
          <p:cNvSpPr>
            <a:spLocks noGrp="1"/>
          </p:cNvSpPr>
          <p:nvPr>
            <p:ph type="sldNum" sz="quarter" idx="12"/>
          </p:nvPr>
        </p:nvSpPr>
        <p:spPr/>
        <p:txBody>
          <a:bodyPr/>
          <a:lstStyle/>
          <a:p>
            <a:fld id="{656CEE93-C87C-43EF-85C8-C664598978DF}" type="slidenum">
              <a:rPr lang="en-US" smtClean="0"/>
              <a:pPr/>
              <a:t>42</a:t>
            </a:fld>
            <a:endParaRPr lang="en-US" dirty="0"/>
          </a:p>
        </p:txBody>
      </p:sp>
    </p:spTree>
    <p:extLst>
      <p:ext uri="{BB962C8B-B14F-4D97-AF65-F5344CB8AC3E}">
        <p14:creationId xmlns:p14="http://schemas.microsoft.com/office/powerpoint/2010/main" val="4254357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8595F0-586A-4C31-9B9F-B6A81922C7CA}"/>
              </a:ext>
            </a:extLst>
          </p:cNvPr>
          <p:cNvSpPr>
            <a:spLocks noGrp="1"/>
          </p:cNvSpPr>
          <p:nvPr>
            <p:ph type="title"/>
          </p:nvPr>
        </p:nvSpPr>
        <p:spPr/>
        <p:txBody>
          <a:bodyPr/>
          <a:lstStyle/>
          <a:p>
            <a:r>
              <a:rPr lang="en-US" dirty="0"/>
              <a:t>SSD Architecture</a:t>
            </a:r>
          </a:p>
        </p:txBody>
      </p:sp>
      <p:sp>
        <p:nvSpPr>
          <p:cNvPr id="4" name="Slide Number Placeholder 3">
            <a:extLst>
              <a:ext uri="{FF2B5EF4-FFF2-40B4-BE49-F238E27FC236}">
                <a16:creationId xmlns:a16="http://schemas.microsoft.com/office/drawing/2014/main" id="{EDF77A61-CAE9-4672-80E4-50C3B19AEC1E}"/>
              </a:ext>
            </a:extLst>
          </p:cNvPr>
          <p:cNvSpPr>
            <a:spLocks noGrp="1"/>
          </p:cNvSpPr>
          <p:nvPr>
            <p:ph type="sldNum" sz="quarter" idx="12"/>
          </p:nvPr>
        </p:nvSpPr>
        <p:spPr/>
        <p:txBody>
          <a:bodyPr/>
          <a:lstStyle/>
          <a:p>
            <a:fld id="{656CEE93-C87C-43EF-85C8-C664598978DF}" type="slidenum">
              <a:rPr lang="en-US" smtClean="0"/>
              <a:pPr/>
              <a:t>43</a:t>
            </a:fld>
            <a:endParaRPr lang="en-US" dirty="0"/>
          </a:p>
        </p:txBody>
      </p:sp>
      <p:pic>
        <p:nvPicPr>
          <p:cNvPr id="6" name="Picture 5">
            <a:extLst>
              <a:ext uri="{FF2B5EF4-FFF2-40B4-BE49-F238E27FC236}">
                <a16:creationId xmlns:a16="http://schemas.microsoft.com/office/drawing/2014/main" id="{9B1643EE-0975-4D1C-89C9-5A7430280A86}"/>
              </a:ext>
            </a:extLst>
          </p:cNvPr>
          <p:cNvPicPr>
            <a:picLocks noChangeAspect="1"/>
          </p:cNvPicPr>
          <p:nvPr/>
        </p:nvPicPr>
        <p:blipFill>
          <a:blip r:embed="rId2"/>
          <a:stretch>
            <a:fillRect/>
          </a:stretch>
        </p:blipFill>
        <p:spPr>
          <a:xfrm>
            <a:off x="294780" y="1800987"/>
            <a:ext cx="6400800" cy="2000250"/>
          </a:xfrm>
          <a:prstGeom prst="rect">
            <a:avLst/>
          </a:prstGeom>
        </p:spPr>
      </p:pic>
      <p:sp>
        <p:nvSpPr>
          <p:cNvPr id="7" name="Rectangle 6">
            <a:extLst>
              <a:ext uri="{FF2B5EF4-FFF2-40B4-BE49-F238E27FC236}">
                <a16:creationId xmlns:a16="http://schemas.microsoft.com/office/drawing/2014/main" id="{FFD2779C-7882-4606-A82B-A231AC41608A}"/>
              </a:ext>
            </a:extLst>
          </p:cNvPr>
          <p:cNvSpPr/>
          <p:nvPr/>
        </p:nvSpPr>
        <p:spPr>
          <a:xfrm>
            <a:off x="441559" y="1938943"/>
            <a:ext cx="6126229" cy="1678305"/>
          </a:xfrm>
          <a:prstGeom prst="rect">
            <a:avLst/>
          </a:prstGeom>
          <a:solidFill>
            <a:schemeClr val="accent6">
              <a:alpha val="4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t>SSD</a:t>
            </a:r>
          </a:p>
        </p:txBody>
      </p:sp>
      <p:grpSp>
        <p:nvGrpSpPr>
          <p:cNvPr id="8" name="Group 7">
            <a:extLst>
              <a:ext uri="{FF2B5EF4-FFF2-40B4-BE49-F238E27FC236}">
                <a16:creationId xmlns:a16="http://schemas.microsoft.com/office/drawing/2014/main" id="{5763035F-1E81-4811-B814-C05FF9ACC2CA}"/>
              </a:ext>
            </a:extLst>
          </p:cNvPr>
          <p:cNvGrpSpPr/>
          <p:nvPr/>
        </p:nvGrpSpPr>
        <p:grpSpPr>
          <a:xfrm>
            <a:off x="734202" y="2031678"/>
            <a:ext cx="7987491" cy="1464102"/>
            <a:chOff x="818423" y="1119530"/>
            <a:chExt cx="7987491" cy="1464102"/>
          </a:xfrm>
        </p:grpSpPr>
        <p:sp>
          <p:nvSpPr>
            <p:cNvPr id="9" name="Rectangle: Rounded Corners 8">
              <a:extLst>
                <a:ext uri="{FF2B5EF4-FFF2-40B4-BE49-F238E27FC236}">
                  <a16:creationId xmlns:a16="http://schemas.microsoft.com/office/drawing/2014/main" id="{FB2A0BD4-1309-4FB5-BD24-CACBEA848219}"/>
                </a:ext>
              </a:extLst>
            </p:cNvPr>
            <p:cNvSpPr/>
            <p:nvPr/>
          </p:nvSpPr>
          <p:spPr bwMode="auto">
            <a:xfrm flipH="1">
              <a:off x="6977114" y="1119864"/>
              <a:ext cx="1828800" cy="762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b="1" kern="0" dirty="0">
                  <a:solidFill>
                    <a:schemeClr val="bg1"/>
                  </a:solidFill>
                  <a:latin typeface="+mj-lt"/>
                </a:rPr>
                <a:t>HOST</a:t>
              </a:r>
            </a:p>
          </p:txBody>
        </p:sp>
        <p:grpSp>
          <p:nvGrpSpPr>
            <p:cNvPr id="10" name="Group 9">
              <a:extLst>
                <a:ext uri="{FF2B5EF4-FFF2-40B4-BE49-F238E27FC236}">
                  <a16:creationId xmlns:a16="http://schemas.microsoft.com/office/drawing/2014/main" id="{53B1D8B3-A2F9-4118-8A51-35015D7F810D}"/>
                </a:ext>
              </a:extLst>
            </p:cNvPr>
            <p:cNvGrpSpPr/>
            <p:nvPr/>
          </p:nvGrpSpPr>
          <p:grpSpPr>
            <a:xfrm flipH="1">
              <a:off x="1931244" y="1119864"/>
              <a:ext cx="5045870" cy="762000"/>
              <a:chOff x="2397037" y="3625886"/>
              <a:chExt cx="5045870" cy="762000"/>
            </a:xfrm>
          </p:grpSpPr>
          <p:sp>
            <p:nvSpPr>
              <p:cNvPr id="14" name="Rectangle: Rounded Corners 13">
                <a:extLst>
                  <a:ext uri="{FF2B5EF4-FFF2-40B4-BE49-F238E27FC236}">
                    <a16:creationId xmlns:a16="http://schemas.microsoft.com/office/drawing/2014/main" id="{8121A4BC-9C2E-4909-BACA-D8BBEFCA4DE5}"/>
                  </a:ext>
                </a:extLst>
              </p:cNvPr>
              <p:cNvSpPr/>
              <p:nvPr/>
            </p:nvSpPr>
            <p:spPr bwMode="auto">
              <a:xfrm>
                <a:off x="3054321" y="3625886"/>
                <a:ext cx="1651697" cy="762000"/>
              </a:xfrm>
              <a:prstGeom prst="round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algn="ctr" fontAlgn="base">
                  <a:spcBef>
                    <a:spcPct val="0"/>
                  </a:spcBef>
                  <a:spcAft>
                    <a:spcPct val="0"/>
                  </a:spcAft>
                </a:pPr>
                <a:r>
                  <a:rPr lang="en-US" sz="2400" b="1" kern="0" dirty="0">
                    <a:solidFill>
                      <a:schemeClr val="bg1"/>
                    </a:solidFill>
                    <a:latin typeface="+mj-lt"/>
                  </a:rPr>
                  <a:t>SSD Controller</a:t>
                </a:r>
              </a:p>
            </p:txBody>
          </p:sp>
          <p:cxnSp>
            <p:nvCxnSpPr>
              <p:cNvPr id="15" name="Straight Connector 14">
                <a:extLst>
                  <a:ext uri="{FF2B5EF4-FFF2-40B4-BE49-F238E27FC236}">
                    <a16:creationId xmlns:a16="http://schemas.microsoft.com/office/drawing/2014/main" id="{ECB24242-19AC-475F-8656-F7E1B717F36B}"/>
                  </a:ext>
                </a:extLst>
              </p:cNvPr>
              <p:cNvCxnSpPr>
                <a:cxnSpLocks/>
                <a:stCxn id="9" idx="3"/>
                <a:endCxn id="14" idx="1"/>
              </p:cNvCxnSpPr>
              <p:nvPr/>
            </p:nvCxnSpPr>
            <p:spPr bwMode="auto">
              <a:xfrm>
                <a:off x="2397037" y="4006886"/>
                <a:ext cx="657284" cy="0"/>
              </a:xfrm>
              <a:prstGeom prst="line">
                <a:avLst/>
              </a:prstGeom>
              <a:solidFill>
                <a:srgbClr val="00CC99"/>
              </a:solidFill>
              <a:ln w="38100" cap="flat" cmpd="sng" algn="ctr">
                <a:solidFill>
                  <a:srgbClr val="0000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68D34103-FC8F-4517-A990-357C5D949382}"/>
                  </a:ext>
                </a:extLst>
              </p:cNvPr>
              <p:cNvCxnSpPr>
                <a:cxnSpLocks/>
                <a:stCxn id="14" idx="3"/>
              </p:cNvCxnSpPr>
              <p:nvPr/>
            </p:nvCxnSpPr>
            <p:spPr bwMode="auto">
              <a:xfrm>
                <a:off x="4706018" y="4006886"/>
                <a:ext cx="2736889" cy="0"/>
              </a:xfrm>
              <a:prstGeom prst="line">
                <a:avLst/>
              </a:prstGeom>
              <a:solidFill>
                <a:srgbClr val="00CC99"/>
              </a:solidFill>
              <a:ln w="38100" cap="flat" cmpd="sng" algn="ctr">
                <a:solidFill>
                  <a:srgbClr val="000000"/>
                </a:solidFill>
                <a:prstDash val="solid"/>
                <a:round/>
                <a:headEnd type="none" w="med" len="med"/>
                <a:tailEnd type="none" w="med" len="med"/>
              </a:ln>
              <a:effectLst/>
            </p:spPr>
          </p:cxnSp>
        </p:grpSp>
        <p:sp>
          <p:nvSpPr>
            <p:cNvPr id="11" name="Rectangle: Rounded Corners 10">
              <a:extLst>
                <a:ext uri="{FF2B5EF4-FFF2-40B4-BE49-F238E27FC236}">
                  <a16:creationId xmlns:a16="http://schemas.microsoft.com/office/drawing/2014/main" id="{5C83B0D6-E03B-4A9E-A02C-C27F280EDF5C}"/>
                </a:ext>
              </a:extLst>
            </p:cNvPr>
            <p:cNvSpPr/>
            <p:nvPr/>
          </p:nvSpPr>
          <p:spPr>
            <a:xfrm>
              <a:off x="818423" y="1119530"/>
              <a:ext cx="1112821" cy="1464102"/>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400" b="1" dirty="0">
                  <a:solidFill>
                    <a:schemeClr val="tx1">
                      <a:lumMod val="75000"/>
                      <a:lumOff val="25000"/>
                    </a:schemeClr>
                  </a:solidFill>
                </a:rPr>
                <a:t>NAND</a:t>
              </a:r>
            </a:p>
          </p:txBody>
        </p:sp>
        <p:sp>
          <p:nvSpPr>
            <p:cNvPr id="12" name="Rectangle: Rounded Corners 11">
              <a:extLst>
                <a:ext uri="{FF2B5EF4-FFF2-40B4-BE49-F238E27FC236}">
                  <a16:creationId xmlns:a16="http://schemas.microsoft.com/office/drawing/2014/main" id="{BB066698-0E20-421A-A530-28BCA369E44F}"/>
                </a:ext>
              </a:extLst>
            </p:cNvPr>
            <p:cNvSpPr/>
            <p:nvPr/>
          </p:nvSpPr>
          <p:spPr>
            <a:xfrm>
              <a:off x="1954070" y="1119530"/>
              <a:ext cx="1112821" cy="1464102"/>
            </a:xfrm>
            <a:prstGeom prst="roundRect">
              <a:avLst>
                <a:gd name="adj" fmla="val 8549"/>
              </a:avLst>
            </a:prstGeom>
            <a:solidFill>
              <a:schemeClr val="bg2">
                <a:lumMod val="90000"/>
              </a:schemeClr>
            </a:solidFill>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2400" b="1" dirty="0">
                  <a:solidFill>
                    <a:schemeClr val="tx1">
                      <a:lumMod val="75000"/>
                      <a:lumOff val="25000"/>
                    </a:schemeClr>
                  </a:solidFill>
                </a:rPr>
                <a:t>NAND</a:t>
              </a:r>
            </a:p>
          </p:txBody>
        </p:sp>
        <p:sp>
          <p:nvSpPr>
            <p:cNvPr id="13" name="Rectangle: Rounded Corners 12">
              <a:extLst>
                <a:ext uri="{FF2B5EF4-FFF2-40B4-BE49-F238E27FC236}">
                  <a16:creationId xmlns:a16="http://schemas.microsoft.com/office/drawing/2014/main" id="{C96FA265-30F2-4308-AA38-6134108851BE}"/>
                </a:ext>
              </a:extLst>
            </p:cNvPr>
            <p:cNvSpPr/>
            <p:nvPr/>
          </p:nvSpPr>
          <p:spPr>
            <a:xfrm>
              <a:off x="3148137" y="1163424"/>
              <a:ext cx="1342893" cy="1308466"/>
            </a:xfrm>
            <a:prstGeom prst="roundRect">
              <a:avLst>
                <a:gd name="adj" fmla="val 8549"/>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t>DRAM</a:t>
              </a:r>
            </a:p>
          </p:txBody>
        </p:sp>
      </p:grpSp>
    </p:spTree>
    <p:extLst>
      <p:ext uri="{BB962C8B-B14F-4D97-AF65-F5344CB8AC3E}">
        <p14:creationId xmlns:p14="http://schemas.microsoft.com/office/powerpoint/2010/main" val="28598396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593CA1-16D2-42FB-901E-E149119F807F}"/>
              </a:ext>
            </a:extLst>
          </p:cNvPr>
          <p:cNvSpPr>
            <a:spLocks noGrp="1"/>
          </p:cNvSpPr>
          <p:nvPr>
            <p:ph type="title"/>
          </p:nvPr>
        </p:nvSpPr>
        <p:spPr/>
        <p:txBody>
          <a:bodyPr>
            <a:normAutofit/>
          </a:bodyPr>
          <a:lstStyle/>
          <a:p>
            <a:r>
              <a:rPr lang="en-US" dirty="0"/>
              <a:t>3D vs. 2D Flash Cell Design</a:t>
            </a:r>
          </a:p>
        </p:txBody>
      </p:sp>
      <p:sp>
        <p:nvSpPr>
          <p:cNvPr id="222" name="Slide Number Placeholder 221">
            <a:extLst>
              <a:ext uri="{FF2B5EF4-FFF2-40B4-BE49-F238E27FC236}">
                <a16:creationId xmlns:a16="http://schemas.microsoft.com/office/drawing/2014/main" id="{71F56B0A-289D-4F63-ADFA-735BB67DD154}"/>
              </a:ext>
            </a:extLst>
          </p:cNvPr>
          <p:cNvSpPr>
            <a:spLocks noGrp="1"/>
          </p:cNvSpPr>
          <p:nvPr>
            <p:ph type="sldNum" sz="quarter" idx="12"/>
          </p:nvPr>
        </p:nvSpPr>
        <p:spPr/>
        <p:txBody>
          <a:bodyPr/>
          <a:lstStyle/>
          <a:p>
            <a:fld id="{D1A49D29-CB85-4411-9FDD-91CD7B7D33F2}" type="slidenum">
              <a:rPr lang="en-US" smtClean="0"/>
              <a:t>44</a:t>
            </a:fld>
            <a:endParaRPr lang="en-US" dirty="0"/>
          </a:p>
        </p:txBody>
      </p:sp>
      <p:grpSp>
        <p:nvGrpSpPr>
          <p:cNvPr id="2" name="Group 1">
            <a:extLst>
              <a:ext uri="{FF2B5EF4-FFF2-40B4-BE49-F238E27FC236}">
                <a16:creationId xmlns:a16="http://schemas.microsoft.com/office/drawing/2014/main" id="{1D0FFA56-81A1-4E14-B9F5-AF5E038AD230}"/>
              </a:ext>
            </a:extLst>
          </p:cNvPr>
          <p:cNvGrpSpPr/>
          <p:nvPr/>
        </p:nvGrpSpPr>
        <p:grpSpPr>
          <a:xfrm>
            <a:off x="4526280" y="1299560"/>
            <a:ext cx="4407993" cy="2610649"/>
            <a:chOff x="4526280" y="1299560"/>
            <a:chExt cx="4407993" cy="2610649"/>
          </a:xfrm>
        </p:grpSpPr>
        <p:grpSp>
          <p:nvGrpSpPr>
            <p:cNvPr id="123" name="Group 122">
              <a:extLst>
                <a:ext uri="{FF2B5EF4-FFF2-40B4-BE49-F238E27FC236}">
                  <a16:creationId xmlns:a16="http://schemas.microsoft.com/office/drawing/2014/main" id="{8BBD9B70-A7A2-4A54-8C63-045C478E6F19}"/>
                </a:ext>
              </a:extLst>
            </p:cNvPr>
            <p:cNvGrpSpPr/>
            <p:nvPr/>
          </p:nvGrpSpPr>
          <p:grpSpPr>
            <a:xfrm>
              <a:off x="4526280" y="1869861"/>
              <a:ext cx="2960812" cy="1326647"/>
              <a:chOff x="1281282" y="1145826"/>
              <a:chExt cx="2645264" cy="1326647"/>
            </a:xfrm>
            <a:solidFill>
              <a:schemeClr val="accent2"/>
            </a:solidFill>
          </p:grpSpPr>
          <p:sp>
            <p:nvSpPr>
              <p:cNvPr id="124" name="Oval 123">
                <a:extLst>
                  <a:ext uri="{FF2B5EF4-FFF2-40B4-BE49-F238E27FC236}">
                    <a16:creationId xmlns:a16="http://schemas.microsoft.com/office/drawing/2014/main" id="{77D3CE2F-510B-4104-ACD2-F86B2D712402}"/>
                  </a:ext>
                </a:extLst>
              </p:cNvPr>
              <p:cNvSpPr/>
              <p:nvPr/>
            </p:nvSpPr>
            <p:spPr>
              <a:xfrm>
                <a:off x="1281282" y="1145826"/>
                <a:ext cx="2645264" cy="846481"/>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5" name="Rectangle 124">
                <a:extLst>
                  <a:ext uri="{FF2B5EF4-FFF2-40B4-BE49-F238E27FC236}">
                    <a16:creationId xmlns:a16="http://schemas.microsoft.com/office/drawing/2014/main" id="{ED9E4CA8-894E-46FA-B67E-975490FA477D}"/>
                  </a:ext>
                </a:extLst>
              </p:cNvPr>
              <p:cNvSpPr/>
              <p:nvPr/>
            </p:nvSpPr>
            <p:spPr>
              <a:xfrm>
                <a:off x="1281282" y="1572235"/>
                <a:ext cx="2645264" cy="900238"/>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126" name="Group 125">
              <a:extLst>
                <a:ext uri="{FF2B5EF4-FFF2-40B4-BE49-F238E27FC236}">
                  <a16:creationId xmlns:a16="http://schemas.microsoft.com/office/drawing/2014/main" id="{3A87B846-B19B-4DB7-9490-05677ED88C2C}"/>
                </a:ext>
              </a:extLst>
            </p:cNvPr>
            <p:cNvGrpSpPr/>
            <p:nvPr/>
          </p:nvGrpSpPr>
          <p:grpSpPr>
            <a:xfrm>
              <a:off x="5257799" y="1299560"/>
              <a:ext cx="1497774" cy="529476"/>
              <a:chOff x="1923607" y="262890"/>
              <a:chExt cx="1497774" cy="529476"/>
            </a:xfrm>
          </p:grpSpPr>
          <p:sp>
            <p:nvSpPr>
              <p:cNvPr id="127" name="Oval 126">
                <a:extLst>
                  <a:ext uri="{FF2B5EF4-FFF2-40B4-BE49-F238E27FC236}">
                    <a16:creationId xmlns:a16="http://schemas.microsoft.com/office/drawing/2014/main" id="{04605E91-1F30-48EC-9FDF-3C23366A3E81}"/>
                  </a:ext>
                </a:extLst>
              </p:cNvPr>
              <p:cNvSpPr/>
              <p:nvPr/>
            </p:nvSpPr>
            <p:spPr>
              <a:xfrm>
                <a:off x="1923607" y="262890"/>
                <a:ext cx="1497774" cy="529476"/>
              </a:xfrm>
              <a:prstGeom prst="ellipse">
                <a:avLst/>
              </a:prstGeom>
              <a:solidFill>
                <a:srgbClr val="4BACC6"/>
              </a:solidFill>
              <a:ln w="12700" cap="flat" cmpd="sng" algn="ctr">
                <a:solidFill>
                  <a:srgbClr val="4BACC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8" name="Oval 127">
                <a:extLst>
                  <a:ext uri="{FF2B5EF4-FFF2-40B4-BE49-F238E27FC236}">
                    <a16:creationId xmlns:a16="http://schemas.microsoft.com/office/drawing/2014/main" id="{16A391F2-8B81-44A2-A623-84B0CE549256}"/>
                  </a:ext>
                </a:extLst>
              </p:cNvPr>
              <p:cNvSpPr/>
              <p:nvPr/>
            </p:nvSpPr>
            <p:spPr>
              <a:xfrm>
                <a:off x="2021914" y="312440"/>
                <a:ext cx="1301160" cy="430376"/>
              </a:xfrm>
              <a:prstGeom prst="ellipse">
                <a:avLst/>
              </a:prstGeom>
              <a:solidFill>
                <a:srgbClr val="4F81BD"/>
              </a:solidFill>
              <a:ln w="12700" cap="flat" cmpd="sng" algn="ctr">
                <a:solidFill>
                  <a:srgbClr val="4F81BD">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9" name="Oval 128">
                <a:extLst>
                  <a:ext uri="{FF2B5EF4-FFF2-40B4-BE49-F238E27FC236}">
                    <a16:creationId xmlns:a16="http://schemas.microsoft.com/office/drawing/2014/main" id="{D941CA4C-CD1E-4EC6-9CD2-1F85278BB608}"/>
                  </a:ext>
                </a:extLst>
              </p:cNvPr>
              <p:cNvSpPr/>
              <p:nvPr/>
            </p:nvSpPr>
            <p:spPr>
              <a:xfrm>
                <a:off x="2251267" y="399153"/>
                <a:ext cx="842454" cy="256950"/>
              </a:xfrm>
              <a:prstGeom prst="ellipse">
                <a:avLst/>
              </a:prstGeom>
              <a:solidFill>
                <a:srgbClr val="4BACC6"/>
              </a:solidFill>
              <a:ln w="12700" cap="flat" cmpd="sng" algn="ctr">
                <a:solidFill>
                  <a:srgbClr val="4BACC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0" name="Oval 129">
                <a:extLst>
                  <a:ext uri="{FF2B5EF4-FFF2-40B4-BE49-F238E27FC236}">
                    <a16:creationId xmlns:a16="http://schemas.microsoft.com/office/drawing/2014/main" id="{E9221EE4-EBC2-4C4C-BFB5-24E8C5EA27F5}"/>
                  </a:ext>
                </a:extLst>
              </p:cNvPr>
              <p:cNvSpPr/>
              <p:nvPr/>
            </p:nvSpPr>
            <p:spPr>
              <a:xfrm>
                <a:off x="2347204" y="443018"/>
                <a:ext cx="650580" cy="169220"/>
              </a:xfrm>
              <a:prstGeom prst="ellipse">
                <a:avLst/>
              </a:prstGeom>
              <a:solidFill>
                <a:schemeClr val="bg1">
                  <a:lumMod val="65000"/>
                </a:schemeClr>
              </a:solidFill>
              <a:ln w="12700" cap="flat" cmpd="sng" algn="ctr">
                <a:solidFill>
                  <a:srgbClr val="4BACC6">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sp>
          <p:nvSpPr>
            <p:cNvPr id="131" name="Rectangle 130">
              <a:extLst>
                <a:ext uri="{FF2B5EF4-FFF2-40B4-BE49-F238E27FC236}">
                  <a16:creationId xmlns:a16="http://schemas.microsoft.com/office/drawing/2014/main" id="{F185938F-2794-4819-9311-D04E48BF3E7D}"/>
                </a:ext>
              </a:extLst>
            </p:cNvPr>
            <p:cNvSpPr/>
            <p:nvPr/>
          </p:nvSpPr>
          <p:spPr>
            <a:xfrm>
              <a:off x="5257799" y="1564298"/>
              <a:ext cx="1497774" cy="2304546"/>
            </a:xfrm>
            <a:prstGeom prst="rect">
              <a:avLst/>
            </a:prstGeom>
            <a:solidFill>
              <a:srgbClr val="4BACC6"/>
            </a:solidFill>
            <a:ln w="12700" cap="flat" cmpd="sng" algn="ctr">
              <a:solidFill>
                <a:srgbClr val="4BACC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2" name="Rectangle 131">
              <a:extLst>
                <a:ext uri="{FF2B5EF4-FFF2-40B4-BE49-F238E27FC236}">
                  <a16:creationId xmlns:a16="http://schemas.microsoft.com/office/drawing/2014/main" id="{EE5A1935-8776-48ED-B79F-B58166D9EDE4}"/>
                </a:ext>
              </a:extLst>
            </p:cNvPr>
            <p:cNvSpPr/>
            <p:nvPr/>
          </p:nvSpPr>
          <p:spPr>
            <a:xfrm>
              <a:off x="5356106" y="1564298"/>
              <a:ext cx="1301160" cy="2304546"/>
            </a:xfrm>
            <a:prstGeom prst="rect">
              <a:avLst/>
            </a:prstGeom>
            <a:solidFill>
              <a:srgbClr val="4F81BD"/>
            </a:solidFill>
            <a:ln w="12700" cap="flat" cmpd="sng" algn="ctr">
              <a:solidFill>
                <a:srgbClr val="4F81BD">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3" name="Rectangle 132">
              <a:extLst>
                <a:ext uri="{FF2B5EF4-FFF2-40B4-BE49-F238E27FC236}">
                  <a16:creationId xmlns:a16="http://schemas.microsoft.com/office/drawing/2014/main" id="{714C5FEB-083A-4981-ADCF-3711DF55DA1E}"/>
                </a:ext>
              </a:extLst>
            </p:cNvPr>
            <p:cNvSpPr/>
            <p:nvPr/>
          </p:nvSpPr>
          <p:spPr>
            <a:xfrm>
              <a:off x="5681396" y="1564298"/>
              <a:ext cx="650580" cy="2304546"/>
            </a:xfrm>
            <a:prstGeom prst="rect">
              <a:avLst/>
            </a:prstGeom>
            <a:solidFill>
              <a:schemeClr val="bg1">
                <a:lumMod val="65000"/>
              </a:schemeClr>
            </a:solidFill>
            <a:ln w="12700" cap="flat" cmpd="sng" algn="ctr">
              <a:solidFill>
                <a:schemeClr val="bg2">
                  <a:lumMod val="50000"/>
                </a:schemeClr>
              </a:solidFill>
              <a:prstDash val="solid"/>
              <a:miter lim="800000"/>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mn-cs"/>
                </a:rPr>
                <a:t>Substrate</a:t>
              </a:r>
            </a:p>
          </p:txBody>
        </p:sp>
        <p:sp>
          <p:nvSpPr>
            <p:cNvPr id="134" name="Rectangle 133">
              <a:extLst>
                <a:ext uri="{FF2B5EF4-FFF2-40B4-BE49-F238E27FC236}">
                  <a16:creationId xmlns:a16="http://schemas.microsoft.com/office/drawing/2014/main" id="{71C96472-3AE0-4A78-974A-191EC6CBBFFC}"/>
                </a:ext>
              </a:extLst>
            </p:cNvPr>
            <p:cNvSpPr/>
            <p:nvPr/>
          </p:nvSpPr>
          <p:spPr>
            <a:xfrm>
              <a:off x="5681396" y="1716698"/>
              <a:ext cx="650580" cy="292681"/>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S</a:t>
              </a:r>
            </a:p>
          </p:txBody>
        </p:sp>
        <p:sp>
          <p:nvSpPr>
            <p:cNvPr id="135" name="Rectangle 134">
              <a:extLst>
                <a:ext uri="{FF2B5EF4-FFF2-40B4-BE49-F238E27FC236}">
                  <a16:creationId xmlns:a16="http://schemas.microsoft.com/office/drawing/2014/main" id="{33A63764-26AE-4C5D-A7F7-D156BB03F9AF}"/>
                </a:ext>
              </a:extLst>
            </p:cNvPr>
            <p:cNvSpPr/>
            <p:nvPr/>
          </p:nvSpPr>
          <p:spPr>
            <a:xfrm>
              <a:off x="5681396" y="3479352"/>
              <a:ext cx="650580" cy="292681"/>
            </a:xfrm>
            <a:prstGeom prst="rect">
              <a:avLst/>
            </a:prstGeom>
            <a:solidFill>
              <a:schemeClr val="bg2">
                <a:lumMod val="50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D</a:t>
              </a:r>
            </a:p>
          </p:txBody>
        </p:sp>
        <p:sp>
          <p:nvSpPr>
            <p:cNvPr id="136" name="TextBox 135">
              <a:extLst>
                <a:ext uri="{FF2B5EF4-FFF2-40B4-BE49-F238E27FC236}">
                  <a16:creationId xmlns:a16="http://schemas.microsoft.com/office/drawing/2014/main" id="{7C30317D-84C1-41C2-B34E-CC453515AB5F}"/>
                </a:ext>
              </a:extLst>
            </p:cNvPr>
            <p:cNvSpPr txBox="1"/>
            <p:nvPr/>
          </p:nvSpPr>
          <p:spPr>
            <a:xfrm>
              <a:off x="7429533" y="1575756"/>
              <a:ext cx="1447832" cy="707886"/>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Charge Trap</a:t>
              </a:r>
              <a:br>
                <a:rPr kumimoji="0" lang="en-US" sz="2000" b="0" i="0" u="none" strike="noStrike" kern="0" cap="none" spc="0" normalizeH="0" baseline="0" noProof="0" dirty="0">
                  <a:ln>
                    <a:noFill/>
                  </a:ln>
                  <a:solidFill>
                    <a:prstClr val="black"/>
                  </a:solidFill>
                  <a:effectLst/>
                  <a:uLnTx/>
                  <a:uFillTx/>
                </a:rPr>
              </a:br>
              <a:r>
                <a:rPr kumimoji="0" lang="en-US" sz="2000" b="0" i="0" u="none" strike="noStrike" kern="0" cap="none" spc="0" normalizeH="0" baseline="0" noProof="0" dirty="0">
                  <a:ln>
                    <a:noFill/>
                  </a:ln>
                  <a:solidFill>
                    <a:prstClr val="black"/>
                  </a:solidFill>
                  <a:effectLst/>
                  <a:uLnTx/>
                  <a:uFillTx/>
                </a:rPr>
                <a:t>(</a:t>
              </a:r>
              <a:r>
                <a:rPr kumimoji="0" lang="en-US" sz="2000" b="1" i="0" u="none" strike="noStrike" kern="0" cap="none" spc="0" normalizeH="0" baseline="0" noProof="0" dirty="0">
                  <a:ln>
                    <a:noFill/>
                  </a:ln>
                  <a:solidFill>
                    <a:srgbClr val="FF0000"/>
                  </a:solidFill>
                  <a:effectLst/>
                  <a:uLnTx/>
                  <a:uFillTx/>
                </a:rPr>
                <a:t>Insulator</a:t>
              </a:r>
              <a:r>
                <a:rPr kumimoji="0" lang="en-US" sz="2000" b="0" i="0" u="none" strike="noStrike" kern="0" cap="none" spc="0" normalizeH="0" baseline="0" noProof="0" dirty="0">
                  <a:ln>
                    <a:noFill/>
                  </a:ln>
                  <a:solidFill>
                    <a:prstClr val="black"/>
                  </a:solidFill>
                  <a:effectLst/>
                  <a:uLnTx/>
                  <a:uFillTx/>
                </a:rPr>
                <a:t>)</a:t>
              </a:r>
            </a:p>
          </p:txBody>
        </p:sp>
        <p:cxnSp>
          <p:nvCxnSpPr>
            <p:cNvPr id="137" name="Straight Arrow Connector 136">
              <a:extLst>
                <a:ext uri="{FF2B5EF4-FFF2-40B4-BE49-F238E27FC236}">
                  <a16:creationId xmlns:a16="http://schemas.microsoft.com/office/drawing/2014/main" id="{9F428670-872A-44DF-9CE0-1278EFBC2C67}"/>
                </a:ext>
              </a:extLst>
            </p:cNvPr>
            <p:cNvCxnSpPr>
              <a:cxnSpLocks/>
              <a:endCxn id="136" idx="1"/>
            </p:cNvCxnSpPr>
            <p:nvPr/>
          </p:nvCxnSpPr>
          <p:spPr>
            <a:xfrm flipV="1">
              <a:off x="6549170" y="1929699"/>
              <a:ext cx="880363" cy="1"/>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sp>
          <p:nvSpPr>
            <p:cNvPr id="138" name="TextBox 137">
              <a:extLst>
                <a:ext uri="{FF2B5EF4-FFF2-40B4-BE49-F238E27FC236}">
                  <a16:creationId xmlns:a16="http://schemas.microsoft.com/office/drawing/2014/main" id="{B2C59247-9AA5-4715-8A8C-D078C850359B}"/>
                </a:ext>
              </a:extLst>
            </p:cNvPr>
            <p:cNvSpPr txBox="1"/>
            <p:nvPr/>
          </p:nvSpPr>
          <p:spPr>
            <a:xfrm>
              <a:off x="7673189" y="2421896"/>
              <a:ext cx="960519" cy="707886"/>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Control</a:t>
              </a:r>
              <a:br>
                <a:rPr kumimoji="0" lang="en-US" sz="2000" b="0" i="0" u="none" strike="noStrike" kern="0" cap="none" spc="0" normalizeH="0" baseline="0" noProof="0" dirty="0">
                  <a:ln>
                    <a:noFill/>
                  </a:ln>
                  <a:solidFill>
                    <a:prstClr val="black"/>
                  </a:solidFill>
                  <a:effectLst/>
                  <a:uLnTx/>
                  <a:uFillTx/>
                </a:rPr>
              </a:br>
              <a:r>
                <a:rPr kumimoji="0" lang="en-US" sz="2000" b="0" i="0" u="none" strike="noStrike" kern="0" cap="none" spc="0" normalizeH="0" baseline="0" noProof="0" dirty="0">
                  <a:ln>
                    <a:noFill/>
                  </a:ln>
                  <a:solidFill>
                    <a:prstClr val="black"/>
                  </a:solidFill>
                  <a:effectLst/>
                  <a:uLnTx/>
                  <a:uFillTx/>
                </a:rPr>
                <a:t>Gate</a:t>
              </a:r>
            </a:p>
          </p:txBody>
        </p:sp>
        <p:cxnSp>
          <p:nvCxnSpPr>
            <p:cNvPr id="139" name="Straight Arrow Connector 138">
              <a:extLst>
                <a:ext uri="{FF2B5EF4-FFF2-40B4-BE49-F238E27FC236}">
                  <a16:creationId xmlns:a16="http://schemas.microsoft.com/office/drawing/2014/main" id="{F8A34389-F209-4037-ABF7-34B314A122BF}"/>
                </a:ext>
              </a:extLst>
            </p:cNvPr>
            <p:cNvCxnSpPr>
              <a:cxnSpLocks/>
              <a:endCxn id="138" idx="1"/>
            </p:cNvCxnSpPr>
            <p:nvPr/>
          </p:nvCxnSpPr>
          <p:spPr>
            <a:xfrm flipV="1">
              <a:off x="7128290" y="2775839"/>
              <a:ext cx="544899" cy="1"/>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sp>
          <p:nvSpPr>
            <p:cNvPr id="140" name="Rectangle 139">
              <a:extLst>
                <a:ext uri="{FF2B5EF4-FFF2-40B4-BE49-F238E27FC236}">
                  <a16:creationId xmlns:a16="http://schemas.microsoft.com/office/drawing/2014/main" id="{5518C5CF-FDC4-4D61-BC26-E22E0E9B22AC}"/>
                </a:ext>
              </a:extLst>
            </p:cNvPr>
            <p:cNvSpPr/>
            <p:nvPr/>
          </p:nvSpPr>
          <p:spPr>
            <a:xfrm>
              <a:off x="6331975" y="1564298"/>
              <a:ext cx="95937" cy="2304546"/>
            </a:xfrm>
            <a:prstGeom prst="rect">
              <a:avLst/>
            </a:prstGeom>
            <a:solidFill>
              <a:srgbClr val="4BACC6"/>
            </a:solidFill>
            <a:ln w="12700" cap="flat" cmpd="sng" algn="ctr">
              <a:solidFill>
                <a:srgbClr val="4BACC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1" name="Rectangle 140">
              <a:extLst>
                <a:ext uri="{FF2B5EF4-FFF2-40B4-BE49-F238E27FC236}">
                  <a16:creationId xmlns:a16="http://schemas.microsoft.com/office/drawing/2014/main" id="{50068848-4B89-478E-BAFA-EE9C4599D858}"/>
                </a:ext>
              </a:extLst>
            </p:cNvPr>
            <p:cNvSpPr/>
            <p:nvPr/>
          </p:nvSpPr>
          <p:spPr>
            <a:xfrm>
              <a:off x="5585884" y="1564298"/>
              <a:ext cx="95937" cy="2304546"/>
            </a:xfrm>
            <a:prstGeom prst="rect">
              <a:avLst/>
            </a:prstGeom>
            <a:solidFill>
              <a:srgbClr val="4BACC6"/>
            </a:solidFill>
            <a:ln w="12700" cap="flat" cmpd="sng" algn="ctr">
              <a:solidFill>
                <a:srgbClr val="4BACC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142" name="Group 141">
              <a:extLst>
                <a:ext uri="{FF2B5EF4-FFF2-40B4-BE49-F238E27FC236}">
                  <a16:creationId xmlns:a16="http://schemas.microsoft.com/office/drawing/2014/main" id="{D32E133B-40C0-4275-BB5C-B66D2A97B9BB}"/>
                </a:ext>
              </a:extLst>
            </p:cNvPr>
            <p:cNvGrpSpPr/>
            <p:nvPr/>
          </p:nvGrpSpPr>
          <p:grpSpPr>
            <a:xfrm>
              <a:off x="6428667" y="2343731"/>
              <a:ext cx="228600" cy="805315"/>
              <a:chOff x="2977549" y="1597597"/>
              <a:chExt cx="228600" cy="805315"/>
            </a:xfrm>
          </p:grpSpPr>
          <p:sp>
            <p:nvSpPr>
              <p:cNvPr id="143" name="Oval 142">
                <a:extLst>
                  <a:ext uri="{FF2B5EF4-FFF2-40B4-BE49-F238E27FC236}">
                    <a16:creationId xmlns:a16="http://schemas.microsoft.com/office/drawing/2014/main" id="{8280F1D4-8962-44C1-B904-EBAC47031419}"/>
                  </a:ext>
                </a:extLst>
              </p:cNvPr>
              <p:cNvSpPr/>
              <p:nvPr/>
            </p:nvSpPr>
            <p:spPr>
              <a:xfrm>
                <a:off x="2977549" y="1597597"/>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144" name="Oval 143">
                <a:extLst>
                  <a:ext uri="{FF2B5EF4-FFF2-40B4-BE49-F238E27FC236}">
                    <a16:creationId xmlns:a16="http://schemas.microsoft.com/office/drawing/2014/main" id="{087D58E4-0549-4148-89AB-E394EA783765}"/>
                  </a:ext>
                </a:extLst>
              </p:cNvPr>
              <p:cNvSpPr/>
              <p:nvPr/>
            </p:nvSpPr>
            <p:spPr>
              <a:xfrm>
                <a:off x="2977549" y="1885954"/>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145" name="Oval 144">
                <a:extLst>
                  <a:ext uri="{FF2B5EF4-FFF2-40B4-BE49-F238E27FC236}">
                    <a16:creationId xmlns:a16="http://schemas.microsoft.com/office/drawing/2014/main" id="{33124223-256F-41CB-B866-4009C812FA9A}"/>
                  </a:ext>
                </a:extLst>
              </p:cNvPr>
              <p:cNvSpPr/>
              <p:nvPr/>
            </p:nvSpPr>
            <p:spPr>
              <a:xfrm>
                <a:off x="2977549" y="2174312"/>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grpSp>
        <p:grpSp>
          <p:nvGrpSpPr>
            <p:cNvPr id="146" name="Group 145">
              <a:extLst>
                <a:ext uri="{FF2B5EF4-FFF2-40B4-BE49-F238E27FC236}">
                  <a16:creationId xmlns:a16="http://schemas.microsoft.com/office/drawing/2014/main" id="{70A1CB9D-F766-40A9-A1E3-1E71F7BE152E}"/>
                </a:ext>
              </a:extLst>
            </p:cNvPr>
            <p:cNvGrpSpPr/>
            <p:nvPr/>
          </p:nvGrpSpPr>
          <p:grpSpPr>
            <a:xfrm>
              <a:off x="5356105" y="2343731"/>
              <a:ext cx="228600" cy="805315"/>
              <a:chOff x="2977549" y="1597597"/>
              <a:chExt cx="228600" cy="805315"/>
            </a:xfrm>
          </p:grpSpPr>
          <p:sp>
            <p:nvSpPr>
              <p:cNvPr id="147" name="Oval 146">
                <a:extLst>
                  <a:ext uri="{FF2B5EF4-FFF2-40B4-BE49-F238E27FC236}">
                    <a16:creationId xmlns:a16="http://schemas.microsoft.com/office/drawing/2014/main" id="{AA4C4452-B163-4A70-A157-57C9151850DF}"/>
                  </a:ext>
                </a:extLst>
              </p:cNvPr>
              <p:cNvSpPr/>
              <p:nvPr/>
            </p:nvSpPr>
            <p:spPr>
              <a:xfrm>
                <a:off x="2977549" y="1597597"/>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148" name="Oval 147">
                <a:extLst>
                  <a:ext uri="{FF2B5EF4-FFF2-40B4-BE49-F238E27FC236}">
                    <a16:creationId xmlns:a16="http://schemas.microsoft.com/office/drawing/2014/main" id="{9ACD4F01-E49A-4446-9A0E-29A645CFD93A}"/>
                  </a:ext>
                </a:extLst>
              </p:cNvPr>
              <p:cNvSpPr/>
              <p:nvPr/>
            </p:nvSpPr>
            <p:spPr>
              <a:xfrm>
                <a:off x="2977549" y="1885954"/>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149" name="Oval 148">
                <a:extLst>
                  <a:ext uri="{FF2B5EF4-FFF2-40B4-BE49-F238E27FC236}">
                    <a16:creationId xmlns:a16="http://schemas.microsoft.com/office/drawing/2014/main" id="{077ABFBE-F564-4231-98EB-EA58C209729F}"/>
                  </a:ext>
                </a:extLst>
              </p:cNvPr>
              <p:cNvSpPr/>
              <p:nvPr/>
            </p:nvSpPr>
            <p:spPr>
              <a:xfrm>
                <a:off x="2977549" y="2174312"/>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grpSp>
        <p:sp>
          <p:nvSpPr>
            <p:cNvPr id="150" name="TextBox 149">
              <a:extLst>
                <a:ext uri="{FF2B5EF4-FFF2-40B4-BE49-F238E27FC236}">
                  <a16:creationId xmlns:a16="http://schemas.microsoft.com/office/drawing/2014/main" id="{2D4843B5-16AB-4097-B454-73A77ECCBDC9}"/>
                </a:ext>
              </a:extLst>
            </p:cNvPr>
            <p:cNvSpPr txBox="1"/>
            <p:nvPr/>
          </p:nvSpPr>
          <p:spPr>
            <a:xfrm>
              <a:off x="7480828" y="3168783"/>
              <a:ext cx="1345240" cy="40011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Gate Oxide</a:t>
              </a:r>
            </a:p>
          </p:txBody>
        </p:sp>
        <p:cxnSp>
          <p:nvCxnSpPr>
            <p:cNvPr id="151" name="Straight Arrow Connector 150">
              <a:extLst>
                <a:ext uri="{FF2B5EF4-FFF2-40B4-BE49-F238E27FC236}">
                  <a16:creationId xmlns:a16="http://schemas.microsoft.com/office/drawing/2014/main" id="{485DC3EC-C244-4601-B4A3-A73055B138EA}"/>
                </a:ext>
              </a:extLst>
            </p:cNvPr>
            <p:cNvCxnSpPr>
              <a:cxnSpLocks/>
              <a:endCxn id="150" idx="1"/>
            </p:cNvCxnSpPr>
            <p:nvPr/>
          </p:nvCxnSpPr>
          <p:spPr>
            <a:xfrm flipV="1">
              <a:off x="6707285" y="3368838"/>
              <a:ext cx="773543" cy="1"/>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sp>
          <p:nvSpPr>
            <p:cNvPr id="152" name="TextBox 151">
              <a:extLst>
                <a:ext uri="{FF2B5EF4-FFF2-40B4-BE49-F238E27FC236}">
                  <a16:creationId xmlns:a16="http://schemas.microsoft.com/office/drawing/2014/main" id="{466C533E-35CB-402D-AC07-24BDBEEE8B36}"/>
                </a:ext>
              </a:extLst>
            </p:cNvPr>
            <p:cNvSpPr txBox="1"/>
            <p:nvPr/>
          </p:nvSpPr>
          <p:spPr>
            <a:xfrm>
              <a:off x="7372628" y="3510099"/>
              <a:ext cx="1561645" cy="40011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Tunnel Oxide</a:t>
              </a:r>
            </a:p>
          </p:txBody>
        </p:sp>
        <p:cxnSp>
          <p:nvCxnSpPr>
            <p:cNvPr id="153" name="Straight Arrow Connector 152">
              <a:extLst>
                <a:ext uri="{FF2B5EF4-FFF2-40B4-BE49-F238E27FC236}">
                  <a16:creationId xmlns:a16="http://schemas.microsoft.com/office/drawing/2014/main" id="{EFE23141-587E-446A-8999-BACD2340098E}"/>
                </a:ext>
              </a:extLst>
            </p:cNvPr>
            <p:cNvCxnSpPr>
              <a:cxnSpLocks/>
              <a:endCxn id="152" idx="1"/>
            </p:cNvCxnSpPr>
            <p:nvPr/>
          </p:nvCxnSpPr>
          <p:spPr>
            <a:xfrm flipV="1">
              <a:off x="6381530" y="3710154"/>
              <a:ext cx="991098" cy="1"/>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grpSp>
      <p:sp>
        <p:nvSpPr>
          <p:cNvPr id="193" name="TextBox 192">
            <a:extLst>
              <a:ext uri="{FF2B5EF4-FFF2-40B4-BE49-F238E27FC236}">
                <a16:creationId xmlns:a16="http://schemas.microsoft.com/office/drawing/2014/main" id="{276C3BE4-8486-4AE4-B7EA-A2A149D54123}"/>
              </a:ext>
            </a:extLst>
          </p:cNvPr>
          <p:cNvSpPr txBox="1"/>
          <p:nvPr/>
        </p:nvSpPr>
        <p:spPr>
          <a:xfrm>
            <a:off x="562234" y="4147524"/>
            <a:ext cx="2404824"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Floating-Gate Cell</a:t>
            </a:r>
          </a:p>
        </p:txBody>
      </p:sp>
      <p:grpSp>
        <p:nvGrpSpPr>
          <p:cNvPr id="3" name="Group 2">
            <a:extLst>
              <a:ext uri="{FF2B5EF4-FFF2-40B4-BE49-F238E27FC236}">
                <a16:creationId xmlns:a16="http://schemas.microsoft.com/office/drawing/2014/main" id="{F2884BC5-C84E-4228-8E15-655B9C8E2B5D}"/>
              </a:ext>
            </a:extLst>
          </p:cNvPr>
          <p:cNvGrpSpPr/>
          <p:nvPr/>
        </p:nvGrpSpPr>
        <p:grpSpPr>
          <a:xfrm>
            <a:off x="488451" y="1537182"/>
            <a:ext cx="3674099" cy="2365969"/>
            <a:chOff x="488451" y="1537182"/>
            <a:chExt cx="3674099" cy="2365969"/>
          </a:xfrm>
        </p:grpSpPr>
        <p:sp>
          <p:nvSpPr>
            <p:cNvPr id="177" name="Rectangle 992">
              <a:extLst>
                <a:ext uri="{FF2B5EF4-FFF2-40B4-BE49-F238E27FC236}">
                  <a16:creationId xmlns:a16="http://schemas.microsoft.com/office/drawing/2014/main" id="{74ABE316-F500-4667-94BB-0FAB964E1FD0}"/>
                </a:ext>
              </a:extLst>
            </p:cNvPr>
            <p:cNvSpPr>
              <a:spLocks noChangeArrowheads="1"/>
            </p:cNvSpPr>
            <p:nvPr/>
          </p:nvSpPr>
          <p:spPr bwMode="auto">
            <a:xfrm>
              <a:off x="1090550" y="2085571"/>
              <a:ext cx="1348197" cy="1155859"/>
            </a:xfrm>
            <a:prstGeom prst="rect">
              <a:avLst/>
            </a:prstGeom>
            <a:solidFill>
              <a:srgbClr val="4BACC6"/>
            </a:solidFill>
            <a:ln>
              <a:solidFill>
                <a:srgbClr val="3F869A"/>
              </a:solidFill>
              <a:headEnd/>
              <a:tailEnd/>
            </a:ln>
          </p:spPr>
          <p:style>
            <a:lnRef idx="2">
              <a:schemeClr val="accent3">
                <a:shade val="50000"/>
              </a:schemeClr>
            </a:lnRef>
            <a:fillRef idx="1">
              <a:schemeClr val="accent3"/>
            </a:fillRef>
            <a:effectRef idx="0">
              <a:schemeClr val="accent3"/>
            </a:effectRef>
            <a:fontRef idx="minor">
              <a:schemeClr val="lt1"/>
            </a:fontRef>
          </p:style>
          <p:txBody>
            <a:bodyPr wrap="square" lIns="0" tIns="0" rIns="0" bIns="0" anchor="b">
              <a:no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1" fontAlgn="auto" latinLnBrk="0" hangingPunct="1">
                <a:lnSpc>
                  <a:spcPts val="2000"/>
                </a:lnSpc>
                <a:spcBef>
                  <a:spcPts val="0"/>
                </a:spcBef>
                <a:spcAft>
                  <a:spcPts val="0"/>
                </a:spcAft>
                <a:buClrTx/>
                <a:buSzTx/>
                <a:buFontTx/>
                <a:buNone/>
                <a:tabLst/>
                <a:defRPr/>
              </a:pPr>
              <a:endParaRPr kumimoji="0" lang="en-US" sz="2400" b="0" i="0" u="none" strike="noStrike" kern="0" cap="none" spc="0" normalizeH="0" baseline="0" noProof="0" dirty="0">
                <a:ln>
                  <a:noFill/>
                </a:ln>
                <a:solidFill>
                  <a:prstClr val="white"/>
                </a:solidFill>
                <a:effectLst/>
                <a:uLnTx/>
                <a:uFillTx/>
                <a:latin typeface="Calibri" panose="020F0502020204030204"/>
                <a:ea typeface="ＭＳ Ｐゴシック" pitchFamily="34" charset="-128"/>
              </a:endParaRPr>
            </a:p>
          </p:txBody>
        </p:sp>
        <p:sp>
          <p:nvSpPr>
            <p:cNvPr id="178" name="Rounded Rectangle 14">
              <a:extLst>
                <a:ext uri="{FF2B5EF4-FFF2-40B4-BE49-F238E27FC236}">
                  <a16:creationId xmlns:a16="http://schemas.microsoft.com/office/drawing/2014/main" id="{94DD3FD1-E4D7-4097-BFE3-77325B2D280E}"/>
                </a:ext>
              </a:extLst>
            </p:cNvPr>
            <p:cNvSpPr/>
            <p:nvPr/>
          </p:nvSpPr>
          <p:spPr>
            <a:xfrm>
              <a:off x="488451" y="3229043"/>
              <a:ext cx="2552395" cy="674108"/>
            </a:xfrm>
            <a:prstGeom prst="roundRect">
              <a:avLst/>
            </a:prstGeom>
            <a:solidFill>
              <a:schemeClr val="bg1">
                <a:lumMod val="65000"/>
              </a:schemeClr>
            </a:solidFill>
            <a:ln w="12700" cap="flat" cmpd="sng" algn="ctr">
              <a:noFill/>
              <a:prstDash val="solid"/>
              <a:miter lim="800000"/>
            </a:ln>
            <a:effectLst/>
          </p:spPr>
          <p:txBody>
            <a:bodyPr rtlCol="0" anchor="b"/>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chemeClr val="bg1"/>
                  </a:solidFill>
                  <a:effectLst/>
                  <a:uLnTx/>
                  <a:uFillTx/>
                  <a:latin typeface="Calibri" panose="020F0502020204030204"/>
                  <a:ea typeface="+mn-ea"/>
                  <a:cs typeface="+mn-cs"/>
                </a:rPr>
                <a:t>Substrate</a:t>
              </a:r>
            </a:p>
          </p:txBody>
        </p:sp>
        <p:sp>
          <p:nvSpPr>
            <p:cNvPr id="179" name="Rectangle 990">
              <a:extLst>
                <a:ext uri="{FF2B5EF4-FFF2-40B4-BE49-F238E27FC236}">
                  <a16:creationId xmlns:a16="http://schemas.microsoft.com/office/drawing/2014/main" id="{DBF1C0B4-EF92-4BDA-B621-9CA77F83120F}"/>
                </a:ext>
              </a:extLst>
            </p:cNvPr>
            <p:cNvSpPr>
              <a:spLocks noChangeArrowheads="1"/>
            </p:cNvSpPr>
            <p:nvPr/>
          </p:nvSpPr>
          <p:spPr bwMode="auto">
            <a:xfrm>
              <a:off x="1090550" y="2276001"/>
              <a:ext cx="1348197" cy="787208"/>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ctr">
              <a:no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0" fontAlgn="auto" latinLnBrk="0" hangingPunct="0">
                <a:lnSpc>
                  <a:spcPts val="2000"/>
                </a:lnSpc>
                <a:spcBef>
                  <a:spcPts val="0"/>
                </a:spcBef>
                <a:spcAft>
                  <a:spcPts val="0"/>
                </a:spcAft>
                <a:buClrTx/>
                <a:buSzTx/>
                <a:buFontTx/>
                <a:buNone/>
                <a:tabLst/>
                <a:defRPr/>
              </a:pPr>
              <a:endParaRPr kumimoji="0" lang="ko-KR" altLang="ko-KR" sz="2400" b="0" i="0" u="none" strike="noStrike" kern="0" cap="none" spc="0" normalizeH="0" baseline="0" noProof="0" dirty="0">
                <a:ln>
                  <a:noFill/>
                </a:ln>
                <a:solidFill>
                  <a:prstClr val="white"/>
                </a:solidFill>
                <a:effectLst/>
                <a:uLnTx/>
                <a:uFillTx/>
                <a:latin typeface="Calibri" panose="020F0502020204030204"/>
                <a:ea typeface="Dotum" pitchFamily="34" charset="-127"/>
              </a:endParaRPr>
            </a:p>
          </p:txBody>
        </p:sp>
        <p:sp>
          <p:nvSpPr>
            <p:cNvPr id="180" name="Freeform 18">
              <a:extLst>
                <a:ext uri="{FF2B5EF4-FFF2-40B4-BE49-F238E27FC236}">
                  <a16:creationId xmlns:a16="http://schemas.microsoft.com/office/drawing/2014/main" id="{E3F4D5F5-B04B-4445-9D54-72511F47E15F}"/>
                </a:ext>
              </a:extLst>
            </p:cNvPr>
            <p:cNvSpPr/>
            <p:nvPr/>
          </p:nvSpPr>
          <p:spPr>
            <a:xfrm>
              <a:off x="2266257" y="3227830"/>
              <a:ext cx="774589" cy="282484"/>
            </a:xfrm>
            <a:custGeom>
              <a:avLst/>
              <a:gdLst>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98120 w 1346200"/>
                <a:gd name="connsiteY4" fmla="*/ 238760 h 355600"/>
                <a:gd name="connsiteX5" fmla="*/ 0 w 1346200"/>
                <a:gd name="connsiteY5" fmla="*/ 0 h 355600"/>
                <a:gd name="connsiteX0" fmla="*/ 61695 w 1407895"/>
                <a:gd name="connsiteY0" fmla="*/ 0 h 355600"/>
                <a:gd name="connsiteX1" fmla="*/ 1407895 w 1407895"/>
                <a:gd name="connsiteY1" fmla="*/ 0 h 355600"/>
                <a:gd name="connsiteX2" fmla="*/ 1407895 w 1407895"/>
                <a:gd name="connsiteY2" fmla="*/ 355600 h 355600"/>
                <a:gd name="connsiteX3" fmla="*/ 554455 w 1407895"/>
                <a:gd name="connsiteY3" fmla="*/ 355600 h 355600"/>
                <a:gd name="connsiteX4" fmla="*/ 259815 w 1407895"/>
                <a:gd name="connsiteY4" fmla="*/ 238760 h 355600"/>
                <a:gd name="connsiteX5" fmla="*/ 61695 w 1407895"/>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98120 w 1346200"/>
                <a:gd name="connsiteY4" fmla="*/ 23876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72720 w 1346200"/>
                <a:gd name="connsiteY4" fmla="*/ 23622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80340 w 1346200"/>
                <a:gd name="connsiteY4" fmla="*/ 23622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80340 w 1346200"/>
                <a:gd name="connsiteY4" fmla="*/ 236220 h 355600"/>
                <a:gd name="connsiteX5" fmla="*/ 0 w 1346200"/>
                <a:gd name="connsiteY5"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00" h="355600">
                  <a:moveTo>
                    <a:pt x="0" y="0"/>
                  </a:moveTo>
                  <a:lnTo>
                    <a:pt x="1346200" y="0"/>
                  </a:lnTo>
                  <a:lnTo>
                    <a:pt x="1346200" y="355600"/>
                  </a:lnTo>
                  <a:lnTo>
                    <a:pt x="492760" y="355600"/>
                  </a:lnTo>
                  <a:cubicBezTo>
                    <a:pt x="301413" y="336127"/>
                    <a:pt x="188806" y="242147"/>
                    <a:pt x="180340" y="236220"/>
                  </a:cubicBezTo>
                  <a:cubicBezTo>
                    <a:pt x="171874" y="230293"/>
                    <a:pt x="29633" y="143933"/>
                    <a:pt x="0" y="0"/>
                  </a:cubicBezTo>
                  <a:close/>
                </a:path>
              </a:pathLst>
            </a:custGeom>
            <a:solidFill>
              <a:schemeClr val="bg2">
                <a:lumMod val="50000"/>
              </a:schemeClr>
            </a:solidFill>
            <a:ln w="12700" cap="flat" cmpd="sng" algn="ctr">
              <a:noFill/>
              <a:prstDash val="solid"/>
              <a:miter lim="800000"/>
            </a:ln>
            <a:effectLst/>
          </p:spPr>
          <p:txBody>
            <a:bodyPr rtlCol="0" anchor="ct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D</a:t>
              </a:r>
            </a:p>
          </p:txBody>
        </p:sp>
        <p:sp>
          <p:nvSpPr>
            <p:cNvPr id="181" name="Freeform 19">
              <a:extLst>
                <a:ext uri="{FF2B5EF4-FFF2-40B4-BE49-F238E27FC236}">
                  <a16:creationId xmlns:a16="http://schemas.microsoft.com/office/drawing/2014/main" id="{6BD0718C-4A67-47FE-8EF9-87A68A6C9543}"/>
                </a:ext>
              </a:extLst>
            </p:cNvPr>
            <p:cNvSpPr/>
            <p:nvPr/>
          </p:nvSpPr>
          <p:spPr>
            <a:xfrm flipH="1">
              <a:off x="488451" y="3226709"/>
              <a:ext cx="776518" cy="282484"/>
            </a:xfrm>
            <a:custGeom>
              <a:avLst/>
              <a:gdLst>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98120 w 1346200"/>
                <a:gd name="connsiteY4" fmla="*/ 238760 h 355600"/>
                <a:gd name="connsiteX5" fmla="*/ 0 w 1346200"/>
                <a:gd name="connsiteY5" fmla="*/ 0 h 355600"/>
                <a:gd name="connsiteX0" fmla="*/ 61695 w 1407895"/>
                <a:gd name="connsiteY0" fmla="*/ 0 h 355600"/>
                <a:gd name="connsiteX1" fmla="*/ 1407895 w 1407895"/>
                <a:gd name="connsiteY1" fmla="*/ 0 h 355600"/>
                <a:gd name="connsiteX2" fmla="*/ 1407895 w 1407895"/>
                <a:gd name="connsiteY2" fmla="*/ 355600 h 355600"/>
                <a:gd name="connsiteX3" fmla="*/ 554455 w 1407895"/>
                <a:gd name="connsiteY3" fmla="*/ 355600 h 355600"/>
                <a:gd name="connsiteX4" fmla="*/ 259815 w 1407895"/>
                <a:gd name="connsiteY4" fmla="*/ 238760 h 355600"/>
                <a:gd name="connsiteX5" fmla="*/ 61695 w 1407895"/>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98120 w 1346200"/>
                <a:gd name="connsiteY4" fmla="*/ 23876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72720 w 1346200"/>
                <a:gd name="connsiteY4" fmla="*/ 23622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80340 w 1346200"/>
                <a:gd name="connsiteY4" fmla="*/ 236220 h 355600"/>
                <a:gd name="connsiteX5" fmla="*/ 0 w 1346200"/>
                <a:gd name="connsiteY5" fmla="*/ 0 h 355600"/>
                <a:gd name="connsiteX0" fmla="*/ 0 w 1346200"/>
                <a:gd name="connsiteY0" fmla="*/ 0 h 355600"/>
                <a:gd name="connsiteX1" fmla="*/ 1346200 w 1346200"/>
                <a:gd name="connsiteY1" fmla="*/ 0 h 355600"/>
                <a:gd name="connsiteX2" fmla="*/ 1346200 w 1346200"/>
                <a:gd name="connsiteY2" fmla="*/ 355600 h 355600"/>
                <a:gd name="connsiteX3" fmla="*/ 492760 w 1346200"/>
                <a:gd name="connsiteY3" fmla="*/ 355600 h 355600"/>
                <a:gd name="connsiteX4" fmla="*/ 180340 w 1346200"/>
                <a:gd name="connsiteY4" fmla="*/ 236220 h 355600"/>
                <a:gd name="connsiteX5" fmla="*/ 0 w 1346200"/>
                <a:gd name="connsiteY5"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00" h="355600">
                  <a:moveTo>
                    <a:pt x="0" y="0"/>
                  </a:moveTo>
                  <a:lnTo>
                    <a:pt x="1346200" y="0"/>
                  </a:lnTo>
                  <a:lnTo>
                    <a:pt x="1346200" y="355600"/>
                  </a:lnTo>
                  <a:lnTo>
                    <a:pt x="492760" y="355600"/>
                  </a:lnTo>
                  <a:cubicBezTo>
                    <a:pt x="301413" y="336127"/>
                    <a:pt x="188806" y="242147"/>
                    <a:pt x="180340" y="236220"/>
                  </a:cubicBezTo>
                  <a:cubicBezTo>
                    <a:pt x="171874" y="230293"/>
                    <a:pt x="29633" y="143933"/>
                    <a:pt x="0" y="0"/>
                  </a:cubicBezTo>
                  <a:close/>
                </a:path>
              </a:pathLst>
            </a:custGeom>
            <a:solidFill>
              <a:schemeClr val="bg2">
                <a:lumMod val="5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white"/>
                  </a:solidFill>
                  <a:effectLst/>
                  <a:uLnTx/>
                  <a:uFillTx/>
                  <a:latin typeface="Calibri" panose="020F0502020204030204"/>
                  <a:ea typeface="+mn-ea"/>
                  <a:cs typeface="+mn-cs"/>
                </a:rPr>
                <a:t>S</a:t>
              </a:r>
            </a:p>
          </p:txBody>
        </p:sp>
        <p:sp>
          <p:nvSpPr>
            <p:cNvPr id="182" name="Rectangle 992">
              <a:extLst>
                <a:ext uri="{FF2B5EF4-FFF2-40B4-BE49-F238E27FC236}">
                  <a16:creationId xmlns:a16="http://schemas.microsoft.com/office/drawing/2014/main" id="{77D62285-1FAC-48B8-8788-A5C7996BB10C}"/>
                </a:ext>
              </a:extLst>
            </p:cNvPr>
            <p:cNvSpPr>
              <a:spLocks noChangeArrowheads="1"/>
            </p:cNvSpPr>
            <p:nvPr/>
          </p:nvSpPr>
          <p:spPr bwMode="auto">
            <a:xfrm>
              <a:off x="1090550" y="1537182"/>
              <a:ext cx="1348197" cy="552862"/>
            </a:xfrm>
            <a:prstGeom prst="rect">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square" lIns="0" tIns="0" rIns="0" bIns="0" anchor="b">
              <a:no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eaLnBrk="1" fontAlgn="auto" latinLnBrk="0" hangingPunct="1">
                <a:lnSpc>
                  <a:spcPts val="2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latin typeface="Calibri" panose="020F0502020204030204"/>
                  <a:ea typeface="ＭＳ Ｐゴシック" pitchFamily="34" charset="-128"/>
                </a:rPr>
                <a:t>Control Gate</a:t>
              </a:r>
            </a:p>
          </p:txBody>
        </p:sp>
        <p:sp>
          <p:nvSpPr>
            <p:cNvPr id="194" name="TextBox 193">
              <a:extLst>
                <a:ext uri="{FF2B5EF4-FFF2-40B4-BE49-F238E27FC236}">
                  <a16:creationId xmlns:a16="http://schemas.microsoft.com/office/drawing/2014/main" id="{06879C60-A116-47AD-B57F-A5B4FFF8B663}"/>
                </a:ext>
              </a:extLst>
            </p:cNvPr>
            <p:cNvSpPr txBox="1"/>
            <p:nvPr/>
          </p:nvSpPr>
          <p:spPr>
            <a:xfrm>
              <a:off x="2590773" y="2288648"/>
              <a:ext cx="1571777" cy="707886"/>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Floating Gate</a:t>
              </a:r>
              <a:br>
                <a:rPr kumimoji="0" lang="en-US" sz="2000" b="0" i="0" u="none" strike="noStrike" kern="0" cap="none" spc="0" normalizeH="0" baseline="0" noProof="0" dirty="0">
                  <a:ln>
                    <a:noFill/>
                  </a:ln>
                  <a:solidFill>
                    <a:prstClr val="black"/>
                  </a:solidFill>
                  <a:effectLst/>
                  <a:uLnTx/>
                  <a:uFillTx/>
                </a:rPr>
              </a:br>
              <a:r>
                <a:rPr kumimoji="0" lang="en-US" sz="2000" b="0" i="0" u="none" strike="noStrike" kern="0" cap="none" spc="0" normalizeH="0" baseline="0" noProof="0" dirty="0">
                  <a:ln>
                    <a:noFill/>
                  </a:ln>
                  <a:solidFill>
                    <a:prstClr val="black"/>
                  </a:solidFill>
                  <a:effectLst/>
                  <a:uLnTx/>
                  <a:uFillTx/>
                </a:rPr>
                <a:t>(</a:t>
              </a:r>
              <a:r>
                <a:rPr kumimoji="0" lang="en-US" sz="2000" b="1" i="0" u="none" strike="noStrike" kern="0" cap="none" spc="0" normalizeH="0" baseline="0" noProof="0" dirty="0">
                  <a:ln>
                    <a:noFill/>
                  </a:ln>
                  <a:solidFill>
                    <a:srgbClr val="FF0000"/>
                  </a:solidFill>
                  <a:effectLst/>
                  <a:uLnTx/>
                  <a:uFillTx/>
                </a:rPr>
                <a:t>Conductor</a:t>
              </a:r>
              <a:r>
                <a:rPr kumimoji="0" lang="en-US" sz="2000" b="0" i="0" u="none" strike="noStrike" kern="0" cap="none" spc="0" normalizeH="0" baseline="0" noProof="0" dirty="0">
                  <a:ln>
                    <a:noFill/>
                  </a:ln>
                  <a:solidFill>
                    <a:prstClr val="black"/>
                  </a:solidFill>
                  <a:effectLst/>
                  <a:uLnTx/>
                  <a:uFillTx/>
                </a:rPr>
                <a:t>)</a:t>
              </a:r>
            </a:p>
          </p:txBody>
        </p:sp>
        <p:cxnSp>
          <p:nvCxnSpPr>
            <p:cNvPr id="195" name="Straight Arrow Connector 194">
              <a:extLst>
                <a:ext uri="{FF2B5EF4-FFF2-40B4-BE49-F238E27FC236}">
                  <a16:creationId xmlns:a16="http://schemas.microsoft.com/office/drawing/2014/main" id="{428C852B-B46C-4796-A684-A295E09A18E7}"/>
                </a:ext>
              </a:extLst>
            </p:cNvPr>
            <p:cNvCxnSpPr>
              <a:endCxn id="194" idx="1"/>
            </p:cNvCxnSpPr>
            <p:nvPr/>
          </p:nvCxnSpPr>
          <p:spPr>
            <a:xfrm>
              <a:off x="2112624" y="2642591"/>
              <a:ext cx="478149" cy="0"/>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sp>
          <p:nvSpPr>
            <p:cNvPr id="196" name="TextBox 195">
              <a:extLst>
                <a:ext uri="{FF2B5EF4-FFF2-40B4-BE49-F238E27FC236}">
                  <a16:creationId xmlns:a16="http://schemas.microsoft.com/office/drawing/2014/main" id="{FA365C2A-D904-41E4-9114-55BB9F468A0D}"/>
                </a:ext>
              </a:extLst>
            </p:cNvPr>
            <p:cNvSpPr txBox="1"/>
            <p:nvPr/>
          </p:nvSpPr>
          <p:spPr>
            <a:xfrm>
              <a:off x="2599759" y="1979961"/>
              <a:ext cx="1553804" cy="400110"/>
            </a:xfrm>
            <a:prstGeom prst="rect">
              <a:avLst/>
            </a:prstGeom>
            <a:noFill/>
          </p:spPr>
          <p:txBody>
            <a:bodyPr wrap="square" rtlCol="0">
              <a:spAutoFit/>
            </a:bodyPr>
            <a:lstStyle/>
            <a:p>
              <a:pPr lvl="0" algn="ctr" defTabSz="914400">
                <a:defRPr/>
              </a:pPr>
              <a:r>
                <a:rPr lang="en-US" sz="2000" b="0" kern="0" dirty="0">
                  <a:solidFill>
                    <a:prstClr val="black"/>
                  </a:solidFill>
                </a:rPr>
                <a:t>Gate Oxide</a:t>
              </a:r>
            </a:p>
          </p:txBody>
        </p:sp>
        <p:cxnSp>
          <p:nvCxnSpPr>
            <p:cNvPr id="197" name="Straight Arrow Connector 196">
              <a:extLst>
                <a:ext uri="{FF2B5EF4-FFF2-40B4-BE49-F238E27FC236}">
                  <a16:creationId xmlns:a16="http://schemas.microsoft.com/office/drawing/2014/main" id="{0F9B9719-B886-44AC-A065-A78DEDD39935}"/>
                </a:ext>
              </a:extLst>
            </p:cNvPr>
            <p:cNvCxnSpPr>
              <a:cxnSpLocks/>
              <a:endCxn id="196" idx="1"/>
            </p:cNvCxnSpPr>
            <p:nvPr/>
          </p:nvCxnSpPr>
          <p:spPr>
            <a:xfrm>
              <a:off x="2194729" y="2180016"/>
              <a:ext cx="405030" cy="0"/>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cxnSp>
          <p:nvCxnSpPr>
            <p:cNvPr id="198" name="Straight Arrow Connector 197">
              <a:extLst>
                <a:ext uri="{FF2B5EF4-FFF2-40B4-BE49-F238E27FC236}">
                  <a16:creationId xmlns:a16="http://schemas.microsoft.com/office/drawing/2014/main" id="{8157D58A-9640-4C08-BFBB-3F793851CB81}"/>
                </a:ext>
              </a:extLst>
            </p:cNvPr>
            <p:cNvCxnSpPr>
              <a:cxnSpLocks/>
              <a:endCxn id="205" idx="1"/>
            </p:cNvCxnSpPr>
            <p:nvPr/>
          </p:nvCxnSpPr>
          <p:spPr>
            <a:xfrm flipV="1">
              <a:off x="2203176" y="3131353"/>
              <a:ext cx="392663" cy="3117"/>
            </a:xfrm>
            <a:prstGeom prst="straightConnector1">
              <a:avLst/>
            </a:prstGeom>
            <a:noFill/>
            <a:ln w="28575" cap="flat" cmpd="sng" algn="ctr">
              <a:solidFill>
                <a:sysClr val="windowText" lastClr="000000"/>
              </a:solidFill>
              <a:prstDash val="solid"/>
              <a:miter lim="800000"/>
              <a:headEnd type="oval" w="med" len="med"/>
              <a:tailEnd type="triangle" w="med" len="med"/>
            </a:ln>
            <a:effectLst/>
          </p:spPr>
        </p:cxnSp>
        <p:sp>
          <p:nvSpPr>
            <p:cNvPr id="205" name="TextBox 204">
              <a:extLst>
                <a:ext uri="{FF2B5EF4-FFF2-40B4-BE49-F238E27FC236}">
                  <a16:creationId xmlns:a16="http://schemas.microsoft.com/office/drawing/2014/main" id="{8C374B4B-1020-4B5F-BD1A-70F080C9ACE6}"/>
                </a:ext>
              </a:extLst>
            </p:cNvPr>
            <p:cNvSpPr txBox="1"/>
            <p:nvPr/>
          </p:nvSpPr>
          <p:spPr>
            <a:xfrm>
              <a:off x="2595839" y="2931298"/>
              <a:ext cx="1561645" cy="400110"/>
            </a:xfrm>
            <a:prstGeom prst="rect">
              <a:avLst/>
            </a:prstGeom>
            <a:noFill/>
          </p:spPr>
          <p:txBody>
            <a:bodyPr wrap="non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prstClr val="black"/>
                  </a:solidFill>
                  <a:effectLst/>
                  <a:uLnTx/>
                  <a:uFillTx/>
                </a:rPr>
                <a:t>Tunnel Oxide</a:t>
              </a:r>
            </a:p>
          </p:txBody>
        </p:sp>
        <p:sp>
          <p:nvSpPr>
            <p:cNvPr id="211" name="Oval 210">
              <a:extLst>
                <a:ext uri="{FF2B5EF4-FFF2-40B4-BE49-F238E27FC236}">
                  <a16:creationId xmlns:a16="http://schemas.microsoft.com/office/drawing/2014/main" id="{ECD04458-A489-4557-8661-AACF75EA2A3D}"/>
                </a:ext>
              </a:extLst>
            </p:cNvPr>
            <p:cNvSpPr/>
            <p:nvPr/>
          </p:nvSpPr>
          <p:spPr>
            <a:xfrm>
              <a:off x="1153759" y="2277985"/>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2" name="Oval 211">
              <a:extLst>
                <a:ext uri="{FF2B5EF4-FFF2-40B4-BE49-F238E27FC236}">
                  <a16:creationId xmlns:a16="http://schemas.microsoft.com/office/drawing/2014/main" id="{6D9D636B-58DF-4E2E-AF96-BA73F75FB7AC}"/>
                </a:ext>
              </a:extLst>
            </p:cNvPr>
            <p:cNvSpPr/>
            <p:nvPr/>
          </p:nvSpPr>
          <p:spPr>
            <a:xfrm>
              <a:off x="1476388" y="2282771"/>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5" name="Oval 214">
              <a:extLst>
                <a:ext uri="{FF2B5EF4-FFF2-40B4-BE49-F238E27FC236}">
                  <a16:creationId xmlns:a16="http://schemas.microsoft.com/office/drawing/2014/main" id="{D017D3F9-2DA7-4986-8A07-456E684CF446}"/>
                </a:ext>
              </a:extLst>
            </p:cNvPr>
            <p:cNvSpPr/>
            <p:nvPr/>
          </p:nvSpPr>
          <p:spPr>
            <a:xfrm>
              <a:off x="1799017" y="2276588"/>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6" name="Oval 215">
              <a:extLst>
                <a:ext uri="{FF2B5EF4-FFF2-40B4-BE49-F238E27FC236}">
                  <a16:creationId xmlns:a16="http://schemas.microsoft.com/office/drawing/2014/main" id="{119822D6-95EE-4DE9-9C8A-8CD6DCE34BC6}"/>
                </a:ext>
              </a:extLst>
            </p:cNvPr>
            <p:cNvSpPr/>
            <p:nvPr/>
          </p:nvSpPr>
          <p:spPr>
            <a:xfrm>
              <a:off x="2121646" y="2281374"/>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7" name="Oval 216">
              <a:extLst>
                <a:ext uri="{FF2B5EF4-FFF2-40B4-BE49-F238E27FC236}">
                  <a16:creationId xmlns:a16="http://schemas.microsoft.com/office/drawing/2014/main" id="{90BB6D03-473D-419E-BCE7-1AE272621BDB}"/>
                </a:ext>
              </a:extLst>
            </p:cNvPr>
            <p:cNvSpPr/>
            <p:nvPr/>
          </p:nvSpPr>
          <p:spPr>
            <a:xfrm>
              <a:off x="1153759" y="2831841"/>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8" name="Oval 217">
              <a:extLst>
                <a:ext uri="{FF2B5EF4-FFF2-40B4-BE49-F238E27FC236}">
                  <a16:creationId xmlns:a16="http://schemas.microsoft.com/office/drawing/2014/main" id="{A9D09667-B3C4-46B0-A536-6A8CF0D1CCE3}"/>
                </a:ext>
              </a:extLst>
            </p:cNvPr>
            <p:cNvSpPr/>
            <p:nvPr/>
          </p:nvSpPr>
          <p:spPr>
            <a:xfrm>
              <a:off x="1476388" y="2836627"/>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19" name="Oval 218">
              <a:extLst>
                <a:ext uri="{FF2B5EF4-FFF2-40B4-BE49-F238E27FC236}">
                  <a16:creationId xmlns:a16="http://schemas.microsoft.com/office/drawing/2014/main" id="{3087B616-1AB9-43AF-A090-4319D613EBB7}"/>
                </a:ext>
              </a:extLst>
            </p:cNvPr>
            <p:cNvSpPr/>
            <p:nvPr/>
          </p:nvSpPr>
          <p:spPr>
            <a:xfrm>
              <a:off x="1799017" y="2830444"/>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sp>
          <p:nvSpPr>
            <p:cNvPr id="220" name="Oval 219">
              <a:extLst>
                <a:ext uri="{FF2B5EF4-FFF2-40B4-BE49-F238E27FC236}">
                  <a16:creationId xmlns:a16="http://schemas.microsoft.com/office/drawing/2014/main" id="{7680BCCF-FF8B-41C3-A6C6-0C2976193670}"/>
                </a:ext>
              </a:extLst>
            </p:cNvPr>
            <p:cNvSpPr/>
            <p:nvPr/>
          </p:nvSpPr>
          <p:spPr>
            <a:xfrm>
              <a:off x="2121646" y="2835230"/>
              <a:ext cx="228600" cy="228600"/>
            </a:xfrm>
            <a:prstGeom prst="ellipse">
              <a:avLst/>
            </a:prstGeom>
            <a:solidFill>
              <a:srgbClr val="F79646"/>
            </a:solidFill>
            <a:ln w="12700" cap="flat" cmpd="sng" algn="ctr">
              <a:solidFill>
                <a:srgbClr val="F79646">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1" u="none" strike="noStrike" kern="0" cap="none" spc="0" normalizeH="0" baseline="0" noProof="0" dirty="0">
                  <a:ln>
                    <a:noFill/>
                  </a:ln>
                  <a:solidFill>
                    <a:prstClr val="white"/>
                  </a:solidFill>
                  <a:effectLst/>
                  <a:uLnTx/>
                  <a:uFillTx/>
                  <a:latin typeface="Calibri" panose="020F0502020204030204"/>
                  <a:ea typeface="+mn-ea"/>
                  <a:cs typeface="+mn-cs"/>
                </a:rPr>
                <a:t>e</a:t>
              </a:r>
            </a:p>
          </p:txBody>
        </p:sp>
      </p:grpSp>
      <p:sp>
        <p:nvSpPr>
          <p:cNvPr id="221" name="TextBox 220">
            <a:extLst>
              <a:ext uri="{FF2B5EF4-FFF2-40B4-BE49-F238E27FC236}">
                <a16:creationId xmlns:a16="http://schemas.microsoft.com/office/drawing/2014/main" id="{6EA0D975-5E69-48F4-BE59-8980CCF3CEB2}"/>
              </a:ext>
            </a:extLst>
          </p:cNvPr>
          <p:cNvSpPr txBox="1"/>
          <p:nvPr/>
        </p:nvSpPr>
        <p:spPr>
          <a:xfrm>
            <a:off x="4686456" y="4147524"/>
            <a:ext cx="2640467" cy="461665"/>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3D Charge-Trap Cell</a:t>
            </a:r>
          </a:p>
        </p:txBody>
      </p:sp>
      <p:sp>
        <p:nvSpPr>
          <p:cNvPr id="225" name="Rectangle: Rounded Corners 224">
            <a:extLst>
              <a:ext uri="{FF2B5EF4-FFF2-40B4-BE49-F238E27FC236}">
                <a16:creationId xmlns:a16="http://schemas.microsoft.com/office/drawing/2014/main" id="{9AEA6DC9-211C-446F-946C-2D6C5B046C65}"/>
              </a:ext>
            </a:extLst>
          </p:cNvPr>
          <p:cNvSpPr/>
          <p:nvPr/>
        </p:nvSpPr>
        <p:spPr bwMode="auto">
          <a:xfrm>
            <a:off x="467833" y="4662442"/>
            <a:ext cx="8208334" cy="1641702"/>
          </a:xfrm>
          <a:prstGeom prst="round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5"/>
                </a:solidFill>
                <a:effectLst/>
                <a:latin typeface="+mj-lt"/>
              </a:rPr>
              <a:t>Charges stored in insulator, t</a:t>
            </a:r>
            <a:r>
              <a:rPr lang="en-US" sz="2400" b="1" dirty="0">
                <a:solidFill>
                  <a:schemeClr val="accent5"/>
                </a:solidFill>
                <a:latin typeface="+mj-lt"/>
              </a:rPr>
              <a:t>hinner tunnel oxide</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5"/>
                </a:solidFill>
                <a:effectLst/>
                <a:latin typeface="+mj-lt"/>
                <a:sym typeface="Wingdings" panose="05000000000000000000" pitchFamily="2" charset="2"/>
              </a:rPr>
              <a:t> Faster data retention</a:t>
            </a:r>
            <a:endParaRPr kumimoji="0" lang="en-US" sz="4000" b="1" i="0" u="none" strike="noStrike" cap="none" normalizeH="0" baseline="0" dirty="0">
              <a:ln>
                <a:noFill/>
              </a:ln>
              <a:solidFill>
                <a:schemeClr val="accent5"/>
              </a:solidFill>
              <a:effectLst/>
              <a:latin typeface="+mj-lt"/>
            </a:endParaRPr>
          </a:p>
        </p:txBody>
      </p:sp>
    </p:spTree>
    <p:extLst>
      <p:ext uri="{BB962C8B-B14F-4D97-AF65-F5344CB8AC3E}">
        <p14:creationId xmlns:p14="http://schemas.microsoft.com/office/powerpoint/2010/main" val="99061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fade">
                                      <p:cBhvr>
                                        <p:cTn id="10" dur="500"/>
                                        <p:tgtEl>
                                          <p:spTgt spid="19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1"/>
                                        </p:tgtEl>
                                        <p:attrNameLst>
                                          <p:attrName>style.visibility</p:attrName>
                                        </p:attrNameLst>
                                      </p:cBhvr>
                                      <p:to>
                                        <p:strVal val="visible"/>
                                      </p:to>
                                    </p:set>
                                    <p:animEffect transition="in" filter="fade">
                                      <p:cBhvr>
                                        <p:cTn id="18" dur="500"/>
                                        <p:tgtEl>
                                          <p:spTgt spid="22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5"/>
                                        </p:tgtEl>
                                        <p:attrNameLst>
                                          <p:attrName>style.visibility</p:attrName>
                                        </p:attrNameLst>
                                      </p:cBhvr>
                                      <p:to>
                                        <p:strVal val="visible"/>
                                      </p:to>
                                    </p:set>
                                    <p:animEffect transition="in" filter="fade">
                                      <p:cBhvr>
                                        <p:cTn id="23" dur="5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221" grpId="0"/>
      <p:bldP spid="22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E8B56-0FD5-4618-8DE4-98F46D25004B}"/>
              </a:ext>
            </a:extLst>
          </p:cNvPr>
          <p:cNvSpPr>
            <a:spLocks noGrp="1"/>
          </p:cNvSpPr>
          <p:nvPr>
            <p:ph type="title"/>
          </p:nvPr>
        </p:nvSpPr>
        <p:spPr/>
        <p:txBody>
          <a:bodyPr/>
          <a:lstStyle/>
          <a:p>
            <a:r>
              <a:rPr lang="en-US" dirty="0"/>
              <a:t>3D vs. 2D Retention Characteristics</a:t>
            </a:r>
            <a:endParaRPr lang="en-US" sz="3600" dirty="0"/>
          </a:p>
        </p:txBody>
      </p:sp>
      <p:pic>
        <p:nvPicPr>
          <p:cNvPr id="7" name="Picture 6" descr="Screen Clipping">
            <a:extLst>
              <a:ext uri="{FF2B5EF4-FFF2-40B4-BE49-F238E27FC236}">
                <a16:creationId xmlns:a16="http://schemas.microsoft.com/office/drawing/2014/main" id="{41946F9D-335F-469C-B176-FBA12AAB1E5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5300" y="1727074"/>
            <a:ext cx="8446007" cy="3322446"/>
          </a:xfrm>
          <a:prstGeom prst="rect">
            <a:avLst/>
          </a:prstGeom>
        </p:spPr>
      </p:pic>
      <p:sp>
        <p:nvSpPr>
          <p:cNvPr id="8" name="TextBox 7">
            <a:extLst>
              <a:ext uri="{FF2B5EF4-FFF2-40B4-BE49-F238E27FC236}">
                <a16:creationId xmlns:a16="http://schemas.microsoft.com/office/drawing/2014/main" id="{2605D273-823E-4E9E-9D0D-3958862D0D01}"/>
              </a:ext>
            </a:extLst>
          </p:cNvPr>
          <p:cNvSpPr txBox="1"/>
          <p:nvPr/>
        </p:nvSpPr>
        <p:spPr>
          <a:xfrm>
            <a:off x="2103120" y="6133127"/>
            <a:ext cx="6077305" cy="215444"/>
          </a:xfrm>
          <a:prstGeom prst="rect">
            <a:avLst/>
          </a:prstGeom>
          <a:noFill/>
        </p:spPr>
        <p:txBody>
          <a:bodyPr wrap="none" rtlCol="0">
            <a:spAutoFit/>
          </a:bodyPr>
          <a:lstStyle/>
          <a:p>
            <a:r>
              <a:rPr lang="en-US" sz="800" b="0" dirty="0"/>
              <a:t>Source: K. Mizoguchi, et al., “Data-Retention Characteristics Comparison of 2D and 3D TLC NAND Flash Memories,” IMW, 2017.</a:t>
            </a:r>
          </a:p>
        </p:txBody>
      </p:sp>
      <p:grpSp>
        <p:nvGrpSpPr>
          <p:cNvPr id="13" name="Group 12">
            <a:extLst>
              <a:ext uri="{FF2B5EF4-FFF2-40B4-BE49-F238E27FC236}">
                <a16:creationId xmlns:a16="http://schemas.microsoft.com/office/drawing/2014/main" id="{BD94F838-E458-46BA-A187-FF23AECCB61A}"/>
              </a:ext>
            </a:extLst>
          </p:cNvPr>
          <p:cNvGrpSpPr/>
          <p:nvPr/>
        </p:nvGrpSpPr>
        <p:grpSpPr>
          <a:xfrm>
            <a:off x="5330470" y="2875280"/>
            <a:ext cx="3630837" cy="3049668"/>
            <a:chOff x="5330470" y="2875280"/>
            <a:chExt cx="3630837" cy="3049668"/>
          </a:xfrm>
        </p:grpSpPr>
        <p:sp>
          <p:nvSpPr>
            <p:cNvPr id="9" name="Rectangle 8">
              <a:extLst>
                <a:ext uri="{FF2B5EF4-FFF2-40B4-BE49-F238E27FC236}">
                  <a16:creationId xmlns:a16="http://schemas.microsoft.com/office/drawing/2014/main" id="{A23FF852-51CB-4F74-9A26-70ECBB25A4B6}"/>
                </a:ext>
              </a:extLst>
            </p:cNvPr>
            <p:cNvSpPr/>
            <p:nvPr/>
          </p:nvSpPr>
          <p:spPr bwMode="auto">
            <a:xfrm>
              <a:off x="7447280" y="2875280"/>
              <a:ext cx="1514027" cy="985520"/>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Arial" charset="0"/>
              </a:endParaRPr>
            </a:p>
          </p:txBody>
        </p:sp>
        <p:sp>
          <p:nvSpPr>
            <p:cNvPr id="11" name="Speech Bubble: Oval 10">
              <a:extLst>
                <a:ext uri="{FF2B5EF4-FFF2-40B4-BE49-F238E27FC236}">
                  <a16:creationId xmlns:a16="http://schemas.microsoft.com/office/drawing/2014/main" id="{4BBB8C33-DF91-402E-9DF4-49C92EBB1A94}"/>
                </a:ext>
              </a:extLst>
            </p:cNvPr>
            <p:cNvSpPr/>
            <p:nvPr/>
          </p:nvSpPr>
          <p:spPr bwMode="auto">
            <a:xfrm>
              <a:off x="5330470" y="4262676"/>
              <a:ext cx="3127730" cy="1662272"/>
            </a:xfrm>
            <a:prstGeom prst="wedgeEllipseCallout">
              <a:avLst>
                <a:gd name="adj1" fmla="val 26461"/>
                <a:gd name="adj2" fmla="val -74538"/>
              </a:avLst>
            </a:prstGeom>
            <a:solidFill>
              <a:schemeClr val="accent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i="0" u="none" strike="noStrike" cap="none" normalizeH="0" baseline="0" dirty="0">
                  <a:ln>
                    <a:noFill/>
                  </a:ln>
                  <a:solidFill>
                    <a:schemeClr val="bg1"/>
                  </a:solidFill>
                  <a:effectLst/>
                  <a:latin typeface="Arial" charset="0"/>
                </a:rPr>
                <a:t>2D NAND very sensitive to wearout</a:t>
              </a:r>
            </a:p>
          </p:txBody>
        </p:sp>
      </p:grpSp>
      <p:grpSp>
        <p:nvGrpSpPr>
          <p:cNvPr id="6" name="Group 5">
            <a:extLst>
              <a:ext uri="{FF2B5EF4-FFF2-40B4-BE49-F238E27FC236}">
                <a16:creationId xmlns:a16="http://schemas.microsoft.com/office/drawing/2014/main" id="{D5E3E6B1-CC32-4C45-8323-C77DA3923001}"/>
              </a:ext>
            </a:extLst>
          </p:cNvPr>
          <p:cNvGrpSpPr/>
          <p:nvPr/>
        </p:nvGrpSpPr>
        <p:grpSpPr>
          <a:xfrm>
            <a:off x="867183" y="3048000"/>
            <a:ext cx="3784064" cy="2891215"/>
            <a:chOff x="867183" y="3048000"/>
            <a:chExt cx="3784064" cy="2891215"/>
          </a:xfrm>
        </p:grpSpPr>
        <p:sp>
          <p:nvSpPr>
            <p:cNvPr id="10" name="Rectangle 9">
              <a:extLst>
                <a:ext uri="{FF2B5EF4-FFF2-40B4-BE49-F238E27FC236}">
                  <a16:creationId xmlns:a16="http://schemas.microsoft.com/office/drawing/2014/main" id="{A7F505DC-B596-4D27-B009-DB5FC2A33670}"/>
                </a:ext>
              </a:extLst>
            </p:cNvPr>
            <p:cNvSpPr/>
            <p:nvPr/>
          </p:nvSpPr>
          <p:spPr bwMode="auto">
            <a:xfrm>
              <a:off x="3137220" y="3048000"/>
              <a:ext cx="1514027" cy="812800"/>
            </a:xfrm>
            <a:prstGeom prst="rect">
              <a:avLst/>
            </a:prstGeom>
            <a:noFill/>
            <a:ln w="5715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1" i="0" u="none" strike="noStrike" cap="none" normalizeH="0" baseline="0" dirty="0">
                <a:ln>
                  <a:noFill/>
                </a:ln>
                <a:solidFill>
                  <a:schemeClr val="tx1"/>
                </a:solidFill>
                <a:effectLst/>
                <a:latin typeface="Arial" charset="0"/>
              </a:endParaRPr>
            </a:p>
          </p:txBody>
        </p:sp>
        <p:sp>
          <p:nvSpPr>
            <p:cNvPr id="12" name="Speech Bubble: Oval 11">
              <a:extLst>
                <a:ext uri="{FF2B5EF4-FFF2-40B4-BE49-F238E27FC236}">
                  <a16:creationId xmlns:a16="http://schemas.microsoft.com/office/drawing/2014/main" id="{AF407878-4A86-4092-ADE9-A906675FC5F4}"/>
                </a:ext>
              </a:extLst>
            </p:cNvPr>
            <p:cNvSpPr/>
            <p:nvPr/>
          </p:nvSpPr>
          <p:spPr bwMode="auto">
            <a:xfrm>
              <a:off x="867183" y="4276943"/>
              <a:ext cx="3784064" cy="1662272"/>
            </a:xfrm>
            <a:prstGeom prst="wedgeEllipseCallout">
              <a:avLst>
                <a:gd name="adj1" fmla="val 26461"/>
                <a:gd name="adj2" fmla="val -74538"/>
              </a:avLst>
            </a:prstGeom>
            <a:solidFill>
              <a:schemeClr val="accent1"/>
            </a:solidFill>
            <a:ln>
              <a:solidFill>
                <a:schemeClr val="accent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20" rIns="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dirty="0">
                  <a:solidFill>
                    <a:schemeClr val="bg1"/>
                  </a:solidFill>
                  <a:latin typeface="Arial" charset="0"/>
                </a:rPr>
                <a:t>3</a:t>
              </a:r>
              <a:r>
                <a:rPr kumimoji="0" lang="en-US" sz="2400" i="0" u="none" strike="noStrike" cap="none" normalizeH="0" baseline="0" dirty="0">
                  <a:ln>
                    <a:noFill/>
                  </a:ln>
                  <a:solidFill>
                    <a:schemeClr val="bg1"/>
                  </a:solidFill>
                  <a:effectLst/>
                  <a:latin typeface="Arial" charset="0"/>
                </a:rPr>
                <a:t>D NAND uniformly affected by wearout</a:t>
              </a:r>
            </a:p>
          </p:txBody>
        </p:sp>
      </p:grpSp>
    </p:spTree>
    <p:extLst>
      <p:ext uri="{BB962C8B-B14F-4D97-AF65-F5344CB8AC3E}">
        <p14:creationId xmlns:p14="http://schemas.microsoft.com/office/powerpoint/2010/main" val="2863049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A0D73-CEDE-4BEE-903C-FDA877365E8E}"/>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A0F01A0E-3FC3-4FA9-9596-2DAFC45F43F0}"/>
              </a:ext>
            </a:extLst>
          </p:cNvPr>
          <p:cNvSpPr>
            <a:spLocks noGrp="1"/>
          </p:cNvSpPr>
          <p:nvPr>
            <p:ph sz="quarter" idx="11"/>
          </p:nvPr>
        </p:nvSpPr>
        <p:spPr/>
        <p:txBody>
          <a:bodyPr/>
          <a:lstStyle/>
          <a:p>
            <a:r>
              <a:rPr lang="en-US" dirty="0"/>
              <a:t>Vendor-to-vendor variation</a:t>
            </a:r>
          </a:p>
          <a:p>
            <a:pPr lvl="1"/>
            <a:r>
              <a:rPr lang="en-US" dirty="0"/>
              <a:t>Self-recovery and temperature effect should be similar for</a:t>
            </a:r>
            <a:br>
              <a:rPr lang="en-US" dirty="0"/>
            </a:br>
            <a:r>
              <a:rPr lang="en-US" dirty="0"/>
              <a:t>3D charge trap NAND (Samsung, Hynix, Toshiba, Sandisk)</a:t>
            </a:r>
          </a:p>
          <a:p>
            <a:endParaRPr lang="en-US" dirty="0"/>
          </a:p>
          <a:p>
            <a:r>
              <a:rPr lang="en-US" dirty="0"/>
              <a:t>Chip-to-chip variation</a:t>
            </a:r>
          </a:p>
          <a:p>
            <a:pPr lvl="1"/>
            <a:r>
              <a:rPr lang="en-US" dirty="0"/>
              <a:t>Each of our experiments takes several months</a:t>
            </a:r>
          </a:p>
          <a:p>
            <a:pPr lvl="1"/>
            <a:r>
              <a:rPr lang="en-US" dirty="0"/>
              <a:t>Expect future large-scale study on 3D NAND errors</a:t>
            </a:r>
          </a:p>
          <a:p>
            <a:endParaRPr lang="en-US" dirty="0"/>
          </a:p>
          <a:p>
            <a:pPr marL="0" indent="0">
              <a:buNone/>
            </a:pPr>
            <a:r>
              <a:rPr lang="en-US" dirty="0"/>
              <a:t>Not our limitation:</a:t>
            </a:r>
          </a:p>
          <a:p>
            <a:r>
              <a:rPr lang="en-US" dirty="0"/>
              <a:t>Any process variation within a chip</a:t>
            </a:r>
          </a:p>
          <a:p>
            <a:pPr lvl="1"/>
            <a:r>
              <a:rPr lang="en-US" dirty="0"/>
              <a:t>Our results include tens of randomly selected flash blocks</a:t>
            </a:r>
          </a:p>
          <a:p>
            <a:pPr lvl="1"/>
            <a:r>
              <a:rPr lang="en-US" dirty="0"/>
              <a:t>~1 million cells</a:t>
            </a:r>
          </a:p>
        </p:txBody>
      </p:sp>
      <p:sp>
        <p:nvSpPr>
          <p:cNvPr id="4" name="Slide Number Placeholder 3">
            <a:extLst>
              <a:ext uri="{FF2B5EF4-FFF2-40B4-BE49-F238E27FC236}">
                <a16:creationId xmlns:a16="http://schemas.microsoft.com/office/drawing/2014/main" id="{6B68885B-EFF7-4609-9707-937AC03D74FE}"/>
              </a:ext>
            </a:extLst>
          </p:cNvPr>
          <p:cNvSpPr>
            <a:spLocks noGrp="1"/>
          </p:cNvSpPr>
          <p:nvPr>
            <p:ph type="sldNum" sz="quarter" idx="4"/>
          </p:nvPr>
        </p:nvSpPr>
        <p:spPr/>
        <p:txBody>
          <a:bodyPr/>
          <a:lstStyle/>
          <a:p>
            <a:fld id="{656CEE93-C87C-43EF-85C8-C664598978DF}" type="slidenum">
              <a:rPr lang="en-US" smtClean="0"/>
              <a:pPr/>
              <a:t>46</a:t>
            </a:fld>
            <a:endParaRPr lang="en-US" dirty="0"/>
          </a:p>
        </p:txBody>
      </p:sp>
    </p:spTree>
    <p:extLst>
      <p:ext uri="{BB962C8B-B14F-4D97-AF65-F5344CB8AC3E}">
        <p14:creationId xmlns:p14="http://schemas.microsoft.com/office/powerpoint/2010/main" val="21787872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F5C02-885B-4871-A6C5-96E80D6C9798}"/>
              </a:ext>
            </a:extLst>
          </p:cNvPr>
          <p:cNvSpPr>
            <a:spLocks noGrp="1"/>
          </p:cNvSpPr>
          <p:nvPr>
            <p:ph type="title"/>
          </p:nvPr>
        </p:nvSpPr>
        <p:spPr/>
        <p:txBody>
          <a:bodyPr/>
          <a:lstStyle/>
          <a:p>
            <a:r>
              <a:rPr lang="en-US" dirty="0"/>
              <a:t>Generalizability of Results</a:t>
            </a:r>
          </a:p>
        </p:txBody>
      </p:sp>
      <p:sp>
        <p:nvSpPr>
          <p:cNvPr id="3" name="Content Placeholder 2">
            <a:extLst>
              <a:ext uri="{FF2B5EF4-FFF2-40B4-BE49-F238E27FC236}">
                <a16:creationId xmlns:a16="http://schemas.microsoft.com/office/drawing/2014/main" id="{D4BAA02A-0852-4A66-861E-6842D6748A89}"/>
              </a:ext>
            </a:extLst>
          </p:cNvPr>
          <p:cNvSpPr>
            <a:spLocks noGrp="1"/>
          </p:cNvSpPr>
          <p:nvPr>
            <p:ph sz="quarter" idx="11"/>
          </p:nvPr>
        </p:nvSpPr>
        <p:spPr/>
        <p:txBody>
          <a:bodyPr/>
          <a:lstStyle/>
          <a:p>
            <a:r>
              <a:rPr lang="en-US" dirty="0"/>
              <a:t>Should apply to other 3D NAND flash memory that uses charge trap cells (Samsung, Hynix, Toshiba, Sandisk)</a:t>
            </a:r>
          </a:p>
          <a:p>
            <a:pPr lvl="1"/>
            <a:endParaRPr lang="en-US" dirty="0"/>
          </a:p>
        </p:txBody>
      </p:sp>
      <p:sp>
        <p:nvSpPr>
          <p:cNvPr id="4" name="Slide Number Placeholder 3">
            <a:extLst>
              <a:ext uri="{FF2B5EF4-FFF2-40B4-BE49-F238E27FC236}">
                <a16:creationId xmlns:a16="http://schemas.microsoft.com/office/drawing/2014/main" id="{19BB4188-A740-4F56-AD94-81773A562B33}"/>
              </a:ext>
            </a:extLst>
          </p:cNvPr>
          <p:cNvSpPr>
            <a:spLocks noGrp="1"/>
          </p:cNvSpPr>
          <p:nvPr>
            <p:ph type="sldNum" sz="quarter" idx="4"/>
          </p:nvPr>
        </p:nvSpPr>
        <p:spPr/>
        <p:txBody>
          <a:bodyPr/>
          <a:lstStyle/>
          <a:p>
            <a:fld id="{656CEE93-C87C-43EF-85C8-C664598978DF}" type="slidenum">
              <a:rPr lang="en-US" smtClean="0"/>
              <a:pPr/>
              <a:t>47</a:t>
            </a:fld>
            <a:endParaRPr lang="en-US" dirty="0"/>
          </a:p>
        </p:txBody>
      </p:sp>
    </p:spTree>
    <p:extLst>
      <p:ext uri="{BB962C8B-B14F-4D97-AF65-F5344CB8AC3E}">
        <p14:creationId xmlns:p14="http://schemas.microsoft.com/office/powerpoint/2010/main" val="22808668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6A3DD-B912-495F-9BA0-2FEA4E40BCC1}"/>
              </a:ext>
            </a:extLst>
          </p:cNvPr>
          <p:cNvSpPr>
            <a:spLocks noGrp="1"/>
          </p:cNvSpPr>
          <p:nvPr>
            <p:ph type="title"/>
          </p:nvPr>
        </p:nvSpPr>
        <p:spPr/>
        <p:txBody>
          <a:bodyPr>
            <a:normAutofit/>
          </a:bodyPr>
          <a:lstStyle/>
          <a:p>
            <a:r>
              <a:rPr lang="en-US" sz="3200" dirty="0"/>
              <a:t>Self-Recovery and Temperature in Planar NAND</a:t>
            </a:r>
          </a:p>
        </p:txBody>
      </p:sp>
      <p:sp>
        <p:nvSpPr>
          <p:cNvPr id="3" name="Content Placeholder 2">
            <a:extLst>
              <a:ext uri="{FF2B5EF4-FFF2-40B4-BE49-F238E27FC236}">
                <a16:creationId xmlns:a16="http://schemas.microsoft.com/office/drawing/2014/main" id="{2BB50B7A-DB91-4B67-88D9-DE3BDA9C41A7}"/>
              </a:ext>
            </a:extLst>
          </p:cNvPr>
          <p:cNvSpPr>
            <a:spLocks noGrp="1"/>
          </p:cNvSpPr>
          <p:nvPr>
            <p:ph sz="quarter" idx="11"/>
          </p:nvPr>
        </p:nvSpPr>
        <p:spPr/>
        <p:txBody>
          <a:bodyPr>
            <a:normAutofit/>
          </a:bodyPr>
          <a:lstStyle/>
          <a:p>
            <a:r>
              <a:rPr lang="en-US" dirty="0"/>
              <a:t>UDM [Mielke 2006]</a:t>
            </a:r>
          </a:p>
          <a:p>
            <a:r>
              <a:rPr lang="en-US" dirty="0"/>
              <a:t>Only models retention shift, no initial voltage</a:t>
            </a:r>
          </a:p>
          <a:p>
            <a:r>
              <a:rPr lang="en-US" dirty="0"/>
              <a:t>Exponential P/E cycle effect</a:t>
            </a:r>
          </a:p>
          <a:p>
            <a:r>
              <a:rPr lang="en-US" dirty="0"/>
              <a:t>Activation energy for planar NAND</a:t>
            </a:r>
          </a:p>
          <a:p>
            <a:endParaRPr lang="en-US" dirty="0"/>
          </a:p>
          <a:p>
            <a:r>
              <a:rPr lang="en-US" dirty="0"/>
              <a:t>3 other works propose mechanism and speculate different lifetime improvements</a:t>
            </a:r>
          </a:p>
          <a:p>
            <a:pPr lvl="1"/>
            <a:r>
              <a:rPr lang="en-US" dirty="0"/>
              <a:t>211x [Mohan+ HotStorage10]</a:t>
            </a:r>
          </a:p>
          <a:p>
            <a:pPr lvl="1"/>
            <a:r>
              <a:rPr lang="en-US" dirty="0"/>
              <a:t>5.8x [Wu+ HotStorage11]</a:t>
            </a:r>
          </a:p>
          <a:p>
            <a:pPr lvl="1"/>
            <a:r>
              <a:rPr lang="en-US" dirty="0"/>
              <a:t>2.8x [Lee+ FAST12]</a:t>
            </a:r>
            <a:endParaRPr lang="en-US" dirty="0">
              <a:solidFill>
                <a:schemeClr val="accent5"/>
              </a:solidFill>
            </a:endParaRPr>
          </a:p>
        </p:txBody>
      </p:sp>
      <p:sp>
        <p:nvSpPr>
          <p:cNvPr id="4" name="Slide Number Placeholder 3">
            <a:extLst>
              <a:ext uri="{FF2B5EF4-FFF2-40B4-BE49-F238E27FC236}">
                <a16:creationId xmlns:a16="http://schemas.microsoft.com/office/drawing/2014/main" id="{A981421F-5A0E-488B-ABD9-A6E3C8F76783}"/>
              </a:ext>
            </a:extLst>
          </p:cNvPr>
          <p:cNvSpPr>
            <a:spLocks noGrp="1"/>
          </p:cNvSpPr>
          <p:nvPr>
            <p:ph type="sldNum" sz="quarter" idx="4"/>
          </p:nvPr>
        </p:nvSpPr>
        <p:spPr/>
        <p:txBody>
          <a:bodyPr/>
          <a:lstStyle/>
          <a:p>
            <a:fld id="{656CEE93-C87C-43EF-85C8-C664598978DF}" type="slidenum">
              <a:rPr lang="en-US" smtClean="0"/>
              <a:pPr/>
              <a:t>48</a:t>
            </a:fld>
            <a:endParaRPr lang="en-US" dirty="0"/>
          </a:p>
        </p:txBody>
      </p:sp>
    </p:spTree>
    <p:extLst>
      <p:ext uri="{BB962C8B-B14F-4D97-AF65-F5344CB8AC3E}">
        <p14:creationId xmlns:p14="http://schemas.microsoft.com/office/powerpoint/2010/main" val="1019438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C67C6-5330-4AD9-8F32-72CB289C2284}"/>
              </a:ext>
            </a:extLst>
          </p:cNvPr>
          <p:cNvSpPr>
            <a:spLocks noGrp="1"/>
          </p:cNvSpPr>
          <p:nvPr>
            <p:ph type="title"/>
          </p:nvPr>
        </p:nvSpPr>
        <p:spPr/>
        <p:txBody>
          <a:bodyPr/>
          <a:lstStyle/>
          <a:p>
            <a:r>
              <a:rPr lang="en-US" dirty="0"/>
              <a:t>Novelty vs. UDM</a:t>
            </a:r>
          </a:p>
        </p:txBody>
      </p:sp>
      <p:sp>
        <p:nvSpPr>
          <p:cNvPr id="3" name="Content Placeholder 2">
            <a:extLst>
              <a:ext uri="{FF2B5EF4-FFF2-40B4-BE49-F238E27FC236}">
                <a16:creationId xmlns:a16="http://schemas.microsoft.com/office/drawing/2014/main" id="{73935E4F-7785-4E81-9DF9-E0A60086C14B}"/>
              </a:ext>
            </a:extLst>
          </p:cNvPr>
          <p:cNvSpPr>
            <a:spLocks noGrp="1"/>
          </p:cNvSpPr>
          <p:nvPr>
            <p:ph sz="quarter" idx="11"/>
          </p:nvPr>
        </p:nvSpPr>
        <p:spPr/>
        <p:txBody>
          <a:bodyPr/>
          <a:lstStyle/>
          <a:p>
            <a:r>
              <a:rPr lang="en-US" dirty="0"/>
              <a:t>3D charge trap cells are more resilient to P/E cycling than floating-gate cells in planar NAND</a:t>
            </a:r>
          </a:p>
          <a:p>
            <a:r>
              <a:rPr lang="en-US" dirty="0"/>
              <a:t>Different activation energy</a:t>
            </a:r>
          </a:p>
          <a:p>
            <a:r>
              <a:rPr lang="en-US" dirty="0"/>
              <a:t>Program temperature effect not discussed in planar NAND</a:t>
            </a:r>
          </a:p>
        </p:txBody>
      </p:sp>
      <p:sp>
        <p:nvSpPr>
          <p:cNvPr id="4" name="Slide Number Placeholder 3">
            <a:extLst>
              <a:ext uri="{FF2B5EF4-FFF2-40B4-BE49-F238E27FC236}">
                <a16:creationId xmlns:a16="http://schemas.microsoft.com/office/drawing/2014/main" id="{88A9AD14-E121-47ED-8E29-D36DD27B241F}"/>
              </a:ext>
            </a:extLst>
          </p:cNvPr>
          <p:cNvSpPr>
            <a:spLocks noGrp="1"/>
          </p:cNvSpPr>
          <p:nvPr>
            <p:ph type="sldNum" sz="quarter" idx="4"/>
          </p:nvPr>
        </p:nvSpPr>
        <p:spPr/>
        <p:txBody>
          <a:bodyPr/>
          <a:lstStyle/>
          <a:p>
            <a:fld id="{656CEE93-C87C-43EF-85C8-C664598978DF}" type="slidenum">
              <a:rPr lang="en-US" smtClean="0"/>
              <a:pPr/>
              <a:t>49</a:t>
            </a:fld>
            <a:endParaRPr lang="en-US" dirty="0"/>
          </a:p>
        </p:txBody>
      </p:sp>
    </p:spTree>
    <p:extLst>
      <p:ext uri="{BB962C8B-B14F-4D97-AF65-F5344CB8AC3E}">
        <p14:creationId xmlns:p14="http://schemas.microsoft.com/office/powerpoint/2010/main" val="348597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2861A8-E798-4409-ADA2-A189441B2DF8}"/>
              </a:ext>
            </a:extLst>
          </p:cNvPr>
          <p:cNvGrpSpPr/>
          <p:nvPr/>
        </p:nvGrpSpPr>
        <p:grpSpPr>
          <a:xfrm>
            <a:off x="354092" y="2995316"/>
            <a:ext cx="2362200" cy="2362200"/>
            <a:chOff x="354092" y="2995316"/>
            <a:chExt cx="2362200" cy="2362200"/>
          </a:xfrm>
        </p:grpSpPr>
        <p:sp>
          <p:nvSpPr>
            <p:cNvPr id="60" name="Rectangle: Rounded Corners 59">
              <a:extLst>
                <a:ext uri="{FF2B5EF4-FFF2-40B4-BE49-F238E27FC236}">
                  <a16:creationId xmlns:a16="http://schemas.microsoft.com/office/drawing/2014/main" id="{B0B05EAA-95CD-491D-9F25-8268B8F8C4C3}"/>
                </a:ext>
              </a:extLst>
            </p:cNvPr>
            <p:cNvSpPr/>
            <p:nvPr/>
          </p:nvSpPr>
          <p:spPr>
            <a:xfrm>
              <a:off x="658892" y="3300116"/>
              <a:ext cx="2057400" cy="2057400"/>
            </a:xfrm>
            <a:prstGeom prst="roundRect">
              <a:avLst>
                <a:gd name="adj" fmla="val 8549"/>
              </a:avLst>
            </a:prstGeom>
            <a:solidFill>
              <a:schemeClr val="bg2">
                <a:lumMod val="90000"/>
              </a:schemeClr>
            </a:solidFill>
            <a:scene3d>
              <a:camera prst="orthographicFront"/>
              <a:lightRig rig="threePt"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sp>
          <p:nvSpPr>
            <p:cNvPr id="59" name="Rectangle: Rounded Corners 58">
              <a:extLst>
                <a:ext uri="{FF2B5EF4-FFF2-40B4-BE49-F238E27FC236}">
                  <a16:creationId xmlns:a16="http://schemas.microsoft.com/office/drawing/2014/main" id="{CFEAD5EB-BCC6-45CC-9BD4-675149A9A410}"/>
                </a:ext>
              </a:extLst>
            </p:cNvPr>
            <p:cNvSpPr/>
            <p:nvPr/>
          </p:nvSpPr>
          <p:spPr>
            <a:xfrm>
              <a:off x="506492" y="3147716"/>
              <a:ext cx="2057400" cy="2057400"/>
            </a:xfrm>
            <a:prstGeom prst="roundRect">
              <a:avLst>
                <a:gd name="adj" fmla="val 8549"/>
              </a:avLst>
            </a:prstGeom>
            <a:solidFill>
              <a:schemeClr val="bg2">
                <a:lumMod val="90000"/>
              </a:schemeClr>
            </a:solidFill>
            <a:scene3d>
              <a:camera prst="orthographicFront"/>
              <a:lightRig rig="threePt"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sp>
          <p:nvSpPr>
            <p:cNvPr id="7" name="Rectangle: Rounded Corners 6">
              <a:extLst>
                <a:ext uri="{FF2B5EF4-FFF2-40B4-BE49-F238E27FC236}">
                  <a16:creationId xmlns:a16="http://schemas.microsoft.com/office/drawing/2014/main" id="{95CD7F90-F008-4360-9F50-5BB18CC36691}"/>
                </a:ext>
              </a:extLst>
            </p:cNvPr>
            <p:cNvSpPr/>
            <p:nvPr/>
          </p:nvSpPr>
          <p:spPr>
            <a:xfrm>
              <a:off x="354092" y="2995316"/>
              <a:ext cx="2057400" cy="2057400"/>
            </a:xfrm>
            <a:prstGeom prst="roundRect">
              <a:avLst>
                <a:gd name="adj" fmla="val 8549"/>
              </a:avLst>
            </a:prstGeom>
            <a:solidFill>
              <a:schemeClr val="bg2">
                <a:lumMod val="90000"/>
              </a:schemeClr>
            </a:solidFill>
            <a:scene3d>
              <a:camera prst="orthographicFront"/>
              <a:lightRig rig="threePt" dir="t"/>
            </a:scene3d>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2400" dirty="0"/>
            </a:p>
          </p:txBody>
        </p:sp>
        <p:grpSp>
          <p:nvGrpSpPr>
            <p:cNvPr id="8" name="Group 7">
              <a:extLst>
                <a:ext uri="{FF2B5EF4-FFF2-40B4-BE49-F238E27FC236}">
                  <a16:creationId xmlns:a16="http://schemas.microsoft.com/office/drawing/2014/main" id="{16054A01-DF07-4C6C-92AD-250BBEB3C6C2}"/>
                </a:ext>
              </a:extLst>
            </p:cNvPr>
            <p:cNvGrpSpPr/>
            <p:nvPr/>
          </p:nvGrpSpPr>
          <p:grpSpPr>
            <a:xfrm>
              <a:off x="594652" y="3216534"/>
              <a:ext cx="1614380" cy="1614964"/>
              <a:chOff x="5487711" y="2054238"/>
              <a:chExt cx="2152507" cy="2153285"/>
            </a:xfrm>
          </p:grpSpPr>
          <p:grpSp>
            <p:nvGrpSpPr>
              <p:cNvPr id="9" name="Group 8">
                <a:extLst>
                  <a:ext uri="{FF2B5EF4-FFF2-40B4-BE49-F238E27FC236}">
                    <a16:creationId xmlns:a16="http://schemas.microsoft.com/office/drawing/2014/main" id="{704567AF-DEA6-4807-AA71-45ACA19D974D}"/>
                  </a:ext>
                </a:extLst>
              </p:cNvPr>
              <p:cNvGrpSpPr/>
              <p:nvPr/>
            </p:nvGrpSpPr>
            <p:grpSpPr>
              <a:xfrm>
                <a:off x="5487711" y="2054238"/>
                <a:ext cx="274320" cy="2153285"/>
                <a:chOff x="5375951" y="2054238"/>
                <a:chExt cx="274320" cy="2153285"/>
              </a:xfrm>
            </p:grpSpPr>
            <p:sp>
              <p:nvSpPr>
                <p:cNvPr id="34" name="Oval 33">
                  <a:extLst>
                    <a:ext uri="{FF2B5EF4-FFF2-40B4-BE49-F238E27FC236}">
                      <a16:creationId xmlns:a16="http://schemas.microsoft.com/office/drawing/2014/main" id="{9166581A-D756-4BAF-A1AE-C64E17452CCF}"/>
                    </a:ext>
                  </a:extLst>
                </p:cNvPr>
                <p:cNvSpPr/>
                <p:nvPr/>
              </p:nvSpPr>
              <p:spPr bwMode="auto">
                <a:xfrm>
                  <a:off x="5375951"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5" name="Oval 34">
                  <a:extLst>
                    <a:ext uri="{FF2B5EF4-FFF2-40B4-BE49-F238E27FC236}">
                      <a16:creationId xmlns:a16="http://schemas.microsoft.com/office/drawing/2014/main" id="{49ED2414-450C-41A0-8F27-0A3DE9CD182E}"/>
                    </a:ext>
                  </a:extLst>
                </p:cNvPr>
                <p:cNvSpPr/>
                <p:nvPr/>
              </p:nvSpPr>
              <p:spPr bwMode="auto">
                <a:xfrm>
                  <a:off x="5375951"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6" name="Oval 35">
                  <a:extLst>
                    <a:ext uri="{FF2B5EF4-FFF2-40B4-BE49-F238E27FC236}">
                      <a16:creationId xmlns:a16="http://schemas.microsoft.com/office/drawing/2014/main" id="{10D8B1A8-9C72-4B13-9CC2-E627C5A8DE6C}"/>
                    </a:ext>
                  </a:extLst>
                </p:cNvPr>
                <p:cNvSpPr/>
                <p:nvPr/>
              </p:nvSpPr>
              <p:spPr bwMode="auto">
                <a:xfrm>
                  <a:off x="5375951"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7" name="Oval 36">
                  <a:extLst>
                    <a:ext uri="{FF2B5EF4-FFF2-40B4-BE49-F238E27FC236}">
                      <a16:creationId xmlns:a16="http://schemas.microsoft.com/office/drawing/2014/main" id="{83D520F4-42E0-48E4-8934-701392121B81}"/>
                    </a:ext>
                  </a:extLst>
                </p:cNvPr>
                <p:cNvSpPr/>
                <p:nvPr/>
              </p:nvSpPr>
              <p:spPr bwMode="auto">
                <a:xfrm>
                  <a:off x="5375951"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8" name="Oval 37">
                  <a:extLst>
                    <a:ext uri="{FF2B5EF4-FFF2-40B4-BE49-F238E27FC236}">
                      <a16:creationId xmlns:a16="http://schemas.microsoft.com/office/drawing/2014/main" id="{5460E2AC-4445-4558-BDBF-76B46D97D993}"/>
                    </a:ext>
                  </a:extLst>
                </p:cNvPr>
                <p:cNvSpPr/>
                <p:nvPr/>
              </p:nvSpPr>
              <p:spPr bwMode="auto">
                <a:xfrm>
                  <a:off x="5375951"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10" name="Group 9">
                <a:extLst>
                  <a:ext uri="{FF2B5EF4-FFF2-40B4-BE49-F238E27FC236}">
                    <a16:creationId xmlns:a16="http://schemas.microsoft.com/office/drawing/2014/main" id="{C34719F1-8AB2-44AB-8822-89336217BD9E}"/>
                  </a:ext>
                </a:extLst>
              </p:cNvPr>
              <p:cNvGrpSpPr/>
              <p:nvPr/>
            </p:nvGrpSpPr>
            <p:grpSpPr>
              <a:xfrm>
                <a:off x="5957258" y="2054238"/>
                <a:ext cx="274320" cy="2153285"/>
                <a:chOff x="5888678" y="2054238"/>
                <a:chExt cx="274320" cy="2153285"/>
              </a:xfrm>
            </p:grpSpPr>
            <p:sp>
              <p:nvSpPr>
                <p:cNvPr id="29" name="Oval 28">
                  <a:extLst>
                    <a:ext uri="{FF2B5EF4-FFF2-40B4-BE49-F238E27FC236}">
                      <a16:creationId xmlns:a16="http://schemas.microsoft.com/office/drawing/2014/main" id="{5FC0B36B-672D-4F81-90B2-7E431A62B901}"/>
                    </a:ext>
                  </a:extLst>
                </p:cNvPr>
                <p:cNvSpPr/>
                <p:nvPr/>
              </p:nvSpPr>
              <p:spPr bwMode="auto">
                <a:xfrm>
                  <a:off x="5888678"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0" name="Oval 29">
                  <a:extLst>
                    <a:ext uri="{FF2B5EF4-FFF2-40B4-BE49-F238E27FC236}">
                      <a16:creationId xmlns:a16="http://schemas.microsoft.com/office/drawing/2014/main" id="{F53C73F0-5C44-4F31-9F6B-68397E8C9408}"/>
                    </a:ext>
                  </a:extLst>
                </p:cNvPr>
                <p:cNvSpPr/>
                <p:nvPr/>
              </p:nvSpPr>
              <p:spPr bwMode="auto">
                <a:xfrm>
                  <a:off x="5888678"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1" name="Oval 30">
                  <a:extLst>
                    <a:ext uri="{FF2B5EF4-FFF2-40B4-BE49-F238E27FC236}">
                      <a16:creationId xmlns:a16="http://schemas.microsoft.com/office/drawing/2014/main" id="{D1A02EF9-BB37-427E-9F0B-CAB6A2A7A434}"/>
                    </a:ext>
                  </a:extLst>
                </p:cNvPr>
                <p:cNvSpPr/>
                <p:nvPr/>
              </p:nvSpPr>
              <p:spPr bwMode="auto">
                <a:xfrm>
                  <a:off x="5888678"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2" name="Oval 31">
                  <a:extLst>
                    <a:ext uri="{FF2B5EF4-FFF2-40B4-BE49-F238E27FC236}">
                      <a16:creationId xmlns:a16="http://schemas.microsoft.com/office/drawing/2014/main" id="{320BCDEE-DEE7-429E-93ED-F943045B13E2}"/>
                    </a:ext>
                  </a:extLst>
                </p:cNvPr>
                <p:cNvSpPr/>
                <p:nvPr/>
              </p:nvSpPr>
              <p:spPr bwMode="auto">
                <a:xfrm>
                  <a:off x="5888678"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33" name="Oval 32">
                  <a:extLst>
                    <a:ext uri="{FF2B5EF4-FFF2-40B4-BE49-F238E27FC236}">
                      <a16:creationId xmlns:a16="http://schemas.microsoft.com/office/drawing/2014/main" id="{CBCC285C-CA2F-4B75-B227-7ED7038AA78A}"/>
                    </a:ext>
                  </a:extLst>
                </p:cNvPr>
                <p:cNvSpPr/>
                <p:nvPr/>
              </p:nvSpPr>
              <p:spPr bwMode="auto">
                <a:xfrm>
                  <a:off x="5888678"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11" name="Group 10">
                <a:extLst>
                  <a:ext uri="{FF2B5EF4-FFF2-40B4-BE49-F238E27FC236}">
                    <a16:creationId xmlns:a16="http://schemas.microsoft.com/office/drawing/2014/main" id="{5B26E287-5ABD-496A-AFC6-BF0098D09D41}"/>
                  </a:ext>
                </a:extLst>
              </p:cNvPr>
              <p:cNvGrpSpPr/>
              <p:nvPr/>
            </p:nvGrpSpPr>
            <p:grpSpPr>
              <a:xfrm>
                <a:off x="6426805" y="2054238"/>
                <a:ext cx="274320" cy="2153285"/>
                <a:chOff x="6401405" y="2054238"/>
                <a:chExt cx="274320" cy="2153285"/>
              </a:xfrm>
            </p:grpSpPr>
            <p:sp>
              <p:nvSpPr>
                <p:cNvPr id="24" name="Oval 23">
                  <a:extLst>
                    <a:ext uri="{FF2B5EF4-FFF2-40B4-BE49-F238E27FC236}">
                      <a16:creationId xmlns:a16="http://schemas.microsoft.com/office/drawing/2014/main" id="{9305A93E-F34D-40E1-AE88-4F8850A9B107}"/>
                    </a:ext>
                  </a:extLst>
                </p:cNvPr>
                <p:cNvSpPr/>
                <p:nvPr/>
              </p:nvSpPr>
              <p:spPr bwMode="auto">
                <a:xfrm>
                  <a:off x="6401405"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5" name="Oval 24">
                  <a:extLst>
                    <a:ext uri="{FF2B5EF4-FFF2-40B4-BE49-F238E27FC236}">
                      <a16:creationId xmlns:a16="http://schemas.microsoft.com/office/drawing/2014/main" id="{F7B09000-A175-40A6-A9D1-6166E91E5910}"/>
                    </a:ext>
                  </a:extLst>
                </p:cNvPr>
                <p:cNvSpPr/>
                <p:nvPr/>
              </p:nvSpPr>
              <p:spPr bwMode="auto">
                <a:xfrm>
                  <a:off x="6401405"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6" name="Oval 25">
                  <a:extLst>
                    <a:ext uri="{FF2B5EF4-FFF2-40B4-BE49-F238E27FC236}">
                      <a16:creationId xmlns:a16="http://schemas.microsoft.com/office/drawing/2014/main" id="{27BEA30E-D18B-46A8-9C24-51D138C9034A}"/>
                    </a:ext>
                  </a:extLst>
                </p:cNvPr>
                <p:cNvSpPr/>
                <p:nvPr/>
              </p:nvSpPr>
              <p:spPr bwMode="auto">
                <a:xfrm>
                  <a:off x="6401405"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7" name="Oval 26">
                  <a:extLst>
                    <a:ext uri="{FF2B5EF4-FFF2-40B4-BE49-F238E27FC236}">
                      <a16:creationId xmlns:a16="http://schemas.microsoft.com/office/drawing/2014/main" id="{3EFC82F2-EB6D-4C26-9D33-95E582454888}"/>
                    </a:ext>
                  </a:extLst>
                </p:cNvPr>
                <p:cNvSpPr/>
                <p:nvPr/>
              </p:nvSpPr>
              <p:spPr bwMode="auto">
                <a:xfrm>
                  <a:off x="6401405"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8" name="Oval 27">
                  <a:extLst>
                    <a:ext uri="{FF2B5EF4-FFF2-40B4-BE49-F238E27FC236}">
                      <a16:creationId xmlns:a16="http://schemas.microsoft.com/office/drawing/2014/main" id="{C06A1186-D3B7-443F-AFDD-CAB370B452D1}"/>
                    </a:ext>
                  </a:extLst>
                </p:cNvPr>
                <p:cNvSpPr/>
                <p:nvPr/>
              </p:nvSpPr>
              <p:spPr bwMode="auto">
                <a:xfrm>
                  <a:off x="6401405"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12" name="Group 11">
                <a:extLst>
                  <a:ext uri="{FF2B5EF4-FFF2-40B4-BE49-F238E27FC236}">
                    <a16:creationId xmlns:a16="http://schemas.microsoft.com/office/drawing/2014/main" id="{80619FDF-B110-4FD9-8F67-0824EB680241}"/>
                  </a:ext>
                </a:extLst>
              </p:cNvPr>
              <p:cNvGrpSpPr/>
              <p:nvPr/>
            </p:nvGrpSpPr>
            <p:grpSpPr>
              <a:xfrm>
                <a:off x="6896352" y="2054238"/>
                <a:ext cx="274320" cy="2153285"/>
                <a:chOff x="6914132" y="2054238"/>
                <a:chExt cx="274320" cy="2153285"/>
              </a:xfrm>
            </p:grpSpPr>
            <p:sp>
              <p:nvSpPr>
                <p:cNvPr id="19" name="Oval 18">
                  <a:extLst>
                    <a:ext uri="{FF2B5EF4-FFF2-40B4-BE49-F238E27FC236}">
                      <a16:creationId xmlns:a16="http://schemas.microsoft.com/office/drawing/2014/main" id="{49593832-A12B-4F35-8C5C-28CB8F964C30}"/>
                    </a:ext>
                  </a:extLst>
                </p:cNvPr>
                <p:cNvSpPr/>
                <p:nvPr/>
              </p:nvSpPr>
              <p:spPr bwMode="auto">
                <a:xfrm>
                  <a:off x="6914132"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0" name="Oval 19">
                  <a:extLst>
                    <a:ext uri="{FF2B5EF4-FFF2-40B4-BE49-F238E27FC236}">
                      <a16:creationId xmlns:a16="http://schemas.microsoft.com/office/drawing/2014/main" id="{A5CD25BB-5175-48D7-8B8B-26886435CEA2}"/>
                    </a:ext>
                  </a:extLst>
                </p:cNvPr>
                <p:cNvSpPr/>
                <p:nvPr/>
              </p:nvSpPr>
              <p:spPr bwMode="auto">
                <a:xfrm>
                  <a:off x="6914132"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1" name="Oval 20">
                  <a:extLst>
                    <a:ext uri="{FF2B5EF4-FFF2-40B4-BE49-F238E27FC236}">
                      <a16:creationId xmlns:a16="http://schemas.microsoft.com/office/drawing/2014/main" id="{A597427E-6B2C-48A1-9AEA-00C645C7B12B}"/>
                    </a:ext>
                  </a:extLst>
                </p:cNvPr>
                <p:cNvSpPr/>
                <p:nvPr/>
              </p:nvSpPr>
              <p:spPr bwMode="auto">
                <a:xfrm>
                  <a:off x="6914132"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2" name="Oval 21">
                  <a:extLst>
                    <a:ext uri="{FF2B5EF4-FFF2-40B4-BE49-F238E27FC236}">
                      <a16:creationId xmlns:a16="http://schemas.microsoft.com/office/drawing/2014/main" id="{E38AC1DA-9093-458C-8B45-5F546BFD0704}"/>
                    </a:ext>
                  </a:extLst>
                </p:cNvPr>
                <p:cNvSpPr/>
                <p:nvPr/>
              </p:nvSpPr>
              <p:spPr bwMode="auto">
                <a:xfrm>
                  <a:off x="6914132"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23" name="Oval 22">
                  <a:extLst>
                    <a:ext uri="{FF2B5EF4-FFF2-40B4-BE49-F238E27FC236}">
                      <a16:creationId xmlns:a16="http://schemas.microsoft.com/office/drawing/2014/main" id="{6A3A2FDE-724E-4B81-AA41-6E303593C24E}"/>
                    </a:ext>
                  </a:extLst>
                </p:cNvPr>
                <p:cNvSpPr/>
                <p:nvPr/>
              </p:nvSpPr>
              <p:spPr bwMode="auto">
                <a:xfrm>
                  <a:off x="6914132"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nvGrpSpPr>
              <p:cNvPr id="13" name="Group 12">
                <a:extLst>
                  <a:ext uri="{FF2B5EF4-FFF2-40B4-BE49-F238E27FC236}">
                    <a16:creationId xmlns:a16="http://schemas.microsoft.com/office/drawing/2014/main" id="{236B1212-70F3-440F-A728-C3B92F4BA189}"/>
                  </a:ext>
                </a:extLst>
              </p:cNvPr>
              <p:cNvGrpSpPr/>
              <p:nvPr/>
            </p:nvGrpSpPr>
            <p:grpSpPr>
              <a:xfrm>
                <a:off x="7365898" y="2054238"/>
                <a:ext cx="274320" cy="2153285"/>
                <a:chOff x="7426858" y="2054238"/>
                <a:chExt cx="274320" cy="2153285"/>
              </a:xfrm>
            </p:grpSpPr>
            <p:sp>
              <p:nvSpPr>
                <p:cNvPr id="14" name="Oval 13">
                  <a:extLst>
                    <a:ext uri="{FF2B5EF4-FFF2-40B4-BE49-F238E27FC236}">
                      <a16:creationId xmlns:a16="http://schemas.microsoft.com/office/drawing/2014/main" id="{93AEEB69-C4CA-4D4E-A261-91ADA888DAE3}"/>
                    </a:ext>
                  </a:extLst>
                </p:cNvPr>
                <p:cNvSpPr/>
                <p:nvPr/>
              </p:nvSpPr>
              <p:spPr bwMode="auto">
                <a:xfrm>
                  <a:off x="7426858" y="2993720"/>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5" name="Oval 14">
                  <a:extLst>
                    <a:ext uri="{FF2B5EF4-FFF2-40B4-BE49-F238E27FC236}">
                      <a16:creationId xmlns:a16="http://schemas.microsoft.com/office/drawing/2014/main" id="{8C48017A-2923-43FC-85FB-F2E8ED21389D}"/>
                    </a:ext>
                  </a:extLst>
                </p:cNvPr>
                <p:cNvSpPr/>
                <p:nvPr/>
              </p:nvSpPr>
              <p:spPr bwMode="auto">
                <a:xfrm>
                  <a:off x="7426858" y="2523979"/>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6" name="Oval 15">
                  <a:extLst>
                    <a:ext uri="{FF2B5EF4-FFF2-40B4-BE49-F238E27FC236}">
                      <a16:creationId xmlns:a16="http://schemas.microsoft.com/office/drawing/2014/main" id="{750963E9-6903-4292-ADCF-DF81AEA33FD9}"/>
                    </a:ext>
                  </a:extLst>
                </p:cNvPr>
                <p:cNvSpPr/>
                <p:nvPr/>
              </p:nvSpPr>
              <p:spPr bwMode="auto">
                <a:xfrm>
                  <a:off x="7426858" y="2054238"/>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7" name="Oval 16">
                  <a:extLst>
                    <a:ext uri="{FF2B5EF4-FFF2-40B4-BE49-F238E27FC236}">
                      <a16:creationId xmlns:a16="http://schemas.microsoft.com/office/drawing/2014/main" id="{2BEC9C0A-9F1E-4229-A277-1F3F10A50517}"/>
                    </a:ext>
                  </a:extLst>
                </p:cNvPr>
                <p:cNvSpPr/>
                <p:nvPr/>
              </p:nvSpPr>
              <p:spPr bwMode="auto">
                <a:xfrm>
                  <a:off x="7426858" y="3933203"/>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18" name="Oval 17">
                  <a:extLst>
                    <a:ext uri="{FF2B5EF4-FFF2-40B4-BE49-F238E27FC236}">
                      <a16:creationId xmlns:a16="http://schemas.microsoft.com/office/drawing/2014/main" id="{74088583-5C18-48C8-AFA6-6BD66AA6BD70}"/>
                    </a:ext>
                  </a:extLst>
                </p:cNvPr>
                <p:cNvSpPr/>
                <p:nvPr/>
              </p:nvSpPr>
              <p:spPr bwMode="auto">
                <a:xfrm>
                  <a:off x="7426858" y="3463461"/>
                  <a:ext cx="274320" cy="274320"/>
                </a:xfrm>
                <a:prstGeom prst="ellipse">
                  <a:avLst/>
                </a:prstGeom>
                <a:ln>
                  <a:headEnd type="none" w="med" len="med"/>
                  <a:tailEnd type="none" w="med" len="med"/>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grpSp>
        </p:grpSp>
      </p:grpSp>
      <p:sp>
        <p:nvSpPr>
          <p:cNvPr id="39" name="TextBox 38">
            <a:extLst>
              <a:ext uri="{FF2B5EF4-FFF2-40B4-BE49-F238E27FC236}">
                <a16:creationId xmlns:a16="http://schemas.microsoft.com/office/drawing/2014/main" id="{EFA9A4C1-1A59-47E8-9B48-55C4A69AEC75}"/>
              </a:ext>
            </a:extLst>
          </p:cNvPr>
          <p:cNvSpPr txBox="1"/>
          <p:nvPr/>
        </p:nvSpPr>
        <p:spPr>
          <a:xfrm>
            <a:off x="354092" y="2088786"/>
            <a:ext cx="2216724" cy="830997"/>
          </a:xfrm>
          <a:prstGeom prst="rect">
            <a:avLst/>
          </a:prstGeom>
          <a:noFill/>
        </p:spPr>
        <p:txBody>
          <a:bodyPr wrap="square" rtlCol="0">
            <a:spAutoFit/>
          </a:bodyPr>
          <a:lstStyle/>
          <a:p>
            <a:pPr algn="ctr"/>
            <a:r>
              <a:rPr lang="en-US" sz="2400" b="1" dirty="0"/>
              <a:t>3D NAND Flash Memory</a:t>
            </a:r>
          </a:p>
        </p:txBody>
      </p:sp>
      <p:grpSp>
        <p:nvGrpSpPr>
          <p:cNvPr id="5" name="Group 4">
            <a:extLst>
              <a:ext uri="{FF2B5EF4-FFF2-40B4-BE49-F238E27FC236}">
                <a16:creationId xmlns:a16="http://schemas.microsoft.com/office/drawing/2014/main" id="{506B6942-D30C-4688-98F4-F0B9B0D05DCF}"/>
              </a:ext>
            </a:extLst>
          </p:cNvPr>
          <p:cNvGrpSpPr/>
          <p:nvPr/>
        </p:nvGrpSpPr>
        <p:grpSpPr>
          <a:xfrm>
            <a:off x="2103896" y="3170158"/>
            <a:ext cx="2190531" cy="2370536"/>
            <a:chOff x="3418804" y="1928845"/>
            <a:chExt cx="2920707" cy="3160715"/>
          </a:xfrm>
        </p:grpSpPr>
        <p:sp>
          <p:nvSpPr>
            <p:cNvPr id="41" name="Freeform: Shape 40">
              <a:extLst>
                <a:ext uri="{FF2B5EF4-FFF2-40B4-BE49-F238E27FC236}">
                  <a16:creationId xmlns:a16="http://schemas.microsoft.com/office/drawing/2014/main" id="{7FBCA329-53CA-407B-A3B4-1373878A3507}"/>
                </a:ext>
              </a:extLst>
            </p:cNvPr>
            <p:cNvSpPr/>
            <p:nvPr/>
          </p:nvSpPr>
          <p:spPr>
            <a:xfrm>
              <a:off x="3418804" y="3983712"/>
              <a:ext cx="1793415" cy="1105848"/>
            </a:xfrm>
            <a:custGeom>
              <a:avLst/>
              <a:gdLst>
                <a:gd name="connsiteX0" fmla="*/ 0 w 3933825"/>
                <a:gd name="connsiteY0" fmla="*/ 152400 h 1105848"/>
                <a:gd name="connsiteX1" fmla="*/ 1952625 w 3933825"/>
                <a:gd name="connsiteY1" fmla="*/ 1104900 h 1105848"/>
                <a:gd name="connsiteX2" fmla="*/ 3933825 w 3933825"/>
                <a:gd name="connsiteY2" fmla="*/ 0 h 1105848"/>
              </a:gdLst>
              <a:ahLst/>
              <a:cxnLst>
                <a:cxn ang="0">
                  <a:pos x="connsiteX0" y="connsiteY0"/>
                </a:cxn>
                <a:cxn ang="0">
                  <a:pos x="connsiteX1" y="connsiteY1"/>
                </a:cxn>
                <a:cxn ang="0">
                  <a:pos x="connsiteX2" y="connsiteY2"/>
                </a:cxn>
              </a:cxnLst>
              <a:rect l="l" t="t" r="r" b="b"/>
              <a:pathLst>
                <a:path w="3933825" h="1105848">
                  <a:moveTo>
                    <a:pt x="0" y="152400"/>
                  </a:moveTo>
                  <a:cubicBezTo>
                    <a:pt x="648493" y="641350"/>
                    <a:pt x="1296987" y="1130300"/>
                    <a:pt x="1952625" y="1104900"/>
                  </a:cubicBezTo>
                  <a:cubicBezTo>
                    <a:pt x="2608263" y="1079500"/>
                    <a:pt x="3613150" y="552450"/>
                    <a:pt x="3933825" y="0"/>
                  </a:cubicBezTo>
                </a:path>
              </a:pathLst>
            </a:custGeom>
            <a:noFill/>
            <a:ln w="57150">
              <a:solidFill>
                <a:schemeClr val="tx1">
                  <a:lumMod val="75000"/>
                  <a:lumOff val="25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p>
          </p:txBody>
        </p:sp>
        <p:sp>
          <p:nvSpPr>
            <p:cNvPr id="40" name="Oval 39">
              <a:extLst>
                <a:ext uri="{FF2B5EF4-FFF2-40B4-BE49-F238E27FC236}">
                  <a16:creationId xmlns:a16="http://schemas.microsoft.com/office/drawing/2014/main" id="{9E2C577B-6870-441F-85FB-90C7B3CEE655}"/>
                </a:ext>
              </a:extLst>
            </p:cNvPr>
            <p:cNvSpPr/>
            <p:nvPr/>
          </p:nvSpPr>
          <p:spPr bwMode="auto">
            <a:xfrm>
              <a:off x="4627844" y="2606808"/>
              <a:ext cx="1378163" cy="1378163"/>
            </a:xfrm>
            <a:prstGeom prst="ellipse">
              <a:avLst/>
            </a:prstGeom>
            <a:ln w="762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43" name="TextBox 42">
              <a:extLst>
                <a:ext uri="{FF2B5EF4-FFF2-40B4-BE49-F238E27FC236}">
                  <a16:creationId xmlns:a16="http://schemas.microsoft.com/office/drawing/2014/main" id="{26EBF9EF-B863-426A-BFA8-900B9D615DF3}"/>
                </a:ext>
              </a:extLst>
            </p:cNvPr>
            <p:cNvSpPr txBox="1"/>
            <p:nvPr/>
          </p:nvSpPr>
          <p:spPr>
            <a:xfrm>
              <a:off x="4294337" y="1928845"/>
              <a:ext cx="2045174" cy="615553"/>
            </a:xfrm>
            <a:prstGeom prst="rect">
              <a:avLst/>
            </a:prstGeom>
            <a:noFill/>
          </p:spPr>
          <p:txBody>
            <a:bodyPr wrap="none" rtlCol="0">
              <a:spAutoFit/>
            </a:bodyPr>
            <a:lstStyle/>
            <a:p>
              <a:pPr algn="ctr"/>
              <a:r>
                <a:rPr lang="en-US" sz="2400" b="1" dirty="0"/>
                <a:t>Flash Cell</a:t>
              </a:r>
            </a:p>
          </p:txBody>
        </p:sp>
      </p:grpSp>
      <p:grpSp>
        <p:nvGrpSpPr>
          <p:cNvPr id="55" name="Group 54">
            <a:extLst>
              <a:ext uri="{FF2B5EF4-FFF2-40B4-BE49-F238E27FC236}">
                <a16:creationId xmlns:a16="http://schemas.microsoft.com/office/drawing/2014/main" id="{D190271F-F33A-4DD2-BC21-63EAD0F98CCD}"/>
              </a:ext>
            </a:extLst>
          </p:cNvPr>
          <p:cNvGrpSpPr/>
          <p:nvPr/>
        </p:nvGrpSpPr>
        <p:grpSpPr>
          <a:xfrm>
            <a:off x="5942151" y="2477617"/>
            <a:ext cx="3037242" cy="3474130"/>
            <a:chOff x="5942151" y="2477617"/>
            <a:chExt cx="3037242" cy="3474130"/>
          </a:xfrm>
        </p:grpSpPr>
        <p:sp>
          <p:nvSpPr>
            <p:cNvPr id="52" name="TextBox 51">
              <a:extLst>
                <a:ext uri="{FF2B5EF4-FFF2-40B4-BE49-F238E27FC236}">
                  <a16:creationId xmlns:a16="http://schemas.microsoft.com/office/drawing/2014/main" id="{B5DFD446-6E34-40E5-86FF-A459394D7C2F}"/>
                </a:ext>
              </a:extLst>
            </p:cNvPr>
            <p:cNvSpPr txBox="1"/>
            <p:nvPr/>
          </p:nvSpPr>
          <p:spPr>
            <a:xfrm>
              <a:off x="5942151" y="2477617"/>
              <a:ext cx="3037242" cy="461665"/>
            </a:xfrm>
            <a:prstGeom prst="rect">
              <a:avLst/>
            </a:prstGeom>
            <a:noFill/>
          </p:spPr>
          <p:txBody>
            <a:bodyPr wrap="none" rtlCol="0">
              <a:spAutoFit/>
            </a:bodyPr>
            <a:lstStyle/>
            <a:p>
              <a:pPr algn="ctr"/>
              <a:r>
                <a:rPr lang="en-US" sz="2400" b="1" dirty="0"/>
                <a:t>Higher Voltage State</a:t>
              </a:r>
            </a:p>
          </p:txBody>
        </p:sp>
        <p:sp>
          <p:nvSpPr>
            <p:cNvPr id="53" name="TextBox 52">
              <a:extLst>
                <a:ext uri="{FF2B5EF4-FFF2-40B4-BE49-F238E27FC236}">
                  <a16:creationId xmlns:a16="http://schemas.microsoft.com/office/drawing/2014/main" id="{ABA0B576-8CE9-42B2-B786-17CA197514D9}"/>
                </a:ext>
              </a:extLst>
            </p:cNvPr>
            <p:cNvSpPr txBox="1"/>
            <p:nvPr/>
          </p:nvSpPr>
          <p:spPr>
            <a:xfrm>
              <a:off x="5956384" y="5051291"/>
              <a:ext cx="2951642" cy="461665"/>
            </a:xfrm>
            <a:prstGeom prst="rect">
              <a:avLst/>
            </a:prstGeom>
            <a:noFill/>
          </p:spPr>
          <p:txBody>
            <a:bodyPr wrap="none" rtlCol="0">
              <a:spAutoFit/>
            </a:bodyPr>
            <a:lstStyle/>
            <a:p>
              <a:pPr algn="ctr"/>
              <a:r>
                <a:rPr lang="en-US" sz="2400" b="1" dirty="0"/>
                <a:t>Lower Voltage State</a:t>
              </a:r>
            </a:p>
          </p:txBody>
        </p:sp>
        <p:sp>
          <p:nvSpPr>
            <p:cNvPr id="56" name="TextBox 55">
              <a:extLst>
                <a:ext uri="{FF2B5EF4-FFF2-40B4-BE49-F238E27FC236}">
                  <a16:creationId xmlns:a16="http://schemas.microsoft.com/office/drawing/2014/main" id="{8E87F0D4-4986-4EBE-9DC1-46831C39C402}"/>
                </a:ext>
              </a:extLst>
            </p:cNvPr>
            <p:cNvSpPr txBox="1"/>
            <p:nvPr/>
          </p:nvSpPr>
          <p:spPr>
            <a:xfrm>
              <a:off x="6379091" y="2946123"/>
              <a:ext cx="2193934" cy="461665"/>
            </a:xfrm>
            <a:prstGeom prst="rect">
              <a:avLst/>
            </a:prstGeom>
            <a:noFill/>
          </p:spPr>
          <p:txBody>
            <a:bodyPr wrap="none" rtlCol="0">
              <a:spAutoFit/>
            </a:bodyPr>
            <a:lstStyle/>
            <a:p>
              <a:pPr algn="ctr"/>
              <a:r>
                <a:rPr lang="en-US" sz="2400" b="1" dirty="0"/>
                <a:t>Data Value = </a:t>
              </a:r>
              <a:r>
                <a:rPr lang="en-US" sz="2400" b="1" dirty="0">
                  <a:solidFill>
                    <a:schemeClr val="accent1"/>
                  </a:solidFill>
                </a:rPr>
                <a:t>0</a:t>
              </a:r>
            </a:p>
          </p:txBody>
        </p:sp>
        <p:sp>
          <p:nvSpPr>
            <p:cNvPr id="57" name="TextBox 56">
              <a:extLst>
                <a:ext uri="{FF2B5EF4-FFF2-40B4-BE49-F238E27FC236}">
                  <a16:creationId xmlns:a16="http://schemas.microsoft.com/office/drawing/2014/main" id="{6BDD27F0-3BD5-4F3B-8869-1B61C2FA24A1}"/>
                </a:ext>
              </a:extLst>
            </p:cNvPr>
            <p:cNvSpPr txBox="1"/>
            <p:nvPr/>
          </p:nvSpPr>
          <p:spPr>
            <a:xfrm>
              <a:off x="6363805" y="5490082"/>
              <a:ext cx="2193934" cy="461665"/>
            </a:xfrm>
            <a:prstGeom prst="rect">
              <a:avLst/>
            </a:prstGeom>
            <a:noFill/>
          </p:spPr>
          <p:txBody>
            <a:bodyPr wrap="none" rtlCol="0">
              <a:spAutoFit/>
            </a:bodyPr>
            <a:lstStyle/>
            <a:p>
              <a:pPr algn="ctr"/>
              <a:r>
                <a:rPr lang="en-US" sz="2400" b="1" dirty="0"/>
                <a:t>Data Value = </a:t>
              </a:r>
              <a:r>
                <a:rPr lang="en-US" sz="2400" b="1" dirty="0">
                  <a:solidFill>
                    <a:schemeClr val="accent1"/>
                  </a:solidFill>
                </a:rPr>
                <a:t>1</a:t>
              </a:r>
            </a:p>
          </p:txBody>
        </p:sp>
      </p:grpSp>
      <p:grpSp>
        <p:nvGrpSpPr>
          <p:cNvPr id="47" name="Group 46">
            <a:extLst>
              <a:ext uri="{FF2B5EF4-FFF2-40B4-BE49-F238E27FC236}">
                <a16:creationId xmlns:a16="http://schemas.microsoft.com/office/drawing/2014/main" id="{5E4CDC93-E4E4-403E-81F8-F276FA0DC55D}"/>
              </a:ext>
            </a:extLst>
          </p:cNvPr>
          <p:cNvGrpSpPr/>
          <p:nvPr/>
        </p:nvGrpSpPr>
        <p:grpSpPr>
          <a:xfrm>
            <a:off x="4044299" y="2421966"/>
            <a:ext cx="1820784" cy="3546948"/>
            <a:chOff x="4044299" y="2421966"/>
            <a:chExt cx="1820784" cy="3546948"/>
          </a:xfrm>
        </p:grpSpPr>
        <p:grpSp>
          <p:nvGrpSpPr>
            <p:cNvPr id="4" name="Group 3">
              <a:extLst>
                <a:ext uri="{FF2B5EF4-FFF2-40B4-BE49-F238E27FC236}">
                  <a16:creationId xmlns:a16="http://schemas.microsoft.com/office/drawing/2014/main" id="{5BFC2EAD-F9CF-4E69-8557-EA56EF759416}"/>
                </a:ext>
              </a:extLst>
            </p:cNvPr>
            <p:cNvGrpSpPr/>
            <p:nvPr/>
          </p:nvGrpSpPr>
          <p:grpSpPr>
            <a:xfrm>
              <a:off x="4831461" y="2421966"/>
              <a:ext cx="1033622" cy="1033622"/>
              <a:chOff x="7547634" y="1460987"/>
              <a:chExt cx="1378163" cy="1378163"/>
            </a:xfrm>
          </p:grpSpPr>
          <p:sp>
            <p:nvSpPr>
              <p:cNvPr id="48" name="Oval 47">
                <a:extLst>
                  <a:ext uri="{FF2B5EF4-FFF2-40B4-BE49-F238E27FC236}">
                    <a16:creationId xmlns:a16="http://schemas.microsoft.com/office/drawing/2014/main" id="{28D6799C-CD4D-47E5-A4E9-D4086925795F}"/>
                  </a:ext>
                </a:extLst>
              </p:cNvPr>
              <p:cNvSpPr/>
              <p:nvPr/>
            </p:nvSpPr>
            <p:spPr bwMode="auto">
              <a:xfrm>
                <a:off x="7547634" y="1460987"/>
                <a:ext cx="1378163" cy="1378163"/>
              </a:xfrm>
              <a:prstGeom prst="ellipse">
                <a:avLst/>
              </a:prstGeom>
              <a:ln w="762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49" name="Oval 48">
                <a:extLst>
                  <a:ext uri="{FF2B5EF4-FFF2-40B4-BE49-F238E27FC236}">
                    <a16:creationId xmlns:a16="http://schemas.microsoft.com/office/drawing/2014/main" id="{4EE89E62-7A21-484A-B125-B3FB541A156F}"/>
                  </a:ext>
                </a:extLst>
              </p:cNvPr>
              <p:cNvSpPr/>
              <p:nvPr/>
            </p:nvSpPr>
            <p:spPr>
              <a:xfrm>
                <a:off x="7760076" y="179679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50" name="Oval 49">
                <a:extLst>
                  <a:ext uri="{FF2B5EF4-FFF2-40B4-BE49-F238E27FC236}">
                    <a16:creationId xmlns:a16="http://schemas.microsoft.com/office/drawing/2014/main" id="{C7FA13A7-73E8-4091-9837-92DD420EA0FD}"/>
                  </a:ext>
                </a:extLst>
              </p:cNvPr>
              <p:cNvSpPr/>
              <p:nvPr/>
            </p:nvSpPr>
            <p:spPr>
              <a:xfrm>
                <a:off x="8426826" y="178155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51" name="Oval 50">
                <a:extLst>
                  <a:ext uri="{FF2B5EF4-FFF2-40B4-BE49-F238E27FC236}">
                    <a16:creationId xmlns:a16="http://schemas.microsoft.com/office/drawing/2014/main" id="{5CA3FC00-43F4-49C4-89A7-F0B3DA84E43E}"/>
                  </a:ext>
                </a:extLst>
              </p:cNvPr>
              <p:cNvSpPr/>
              <p:nvPr/>
            </p:nvSpPr>
            <p:spPr>
              <a:xfrm>
                <a:off x="8084314" y="2326706"/>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54" name="Oval 53">
              <a:extLst>
                <a:ext uri="{FF2B5EF4-FFF2-40B4-BE49-F238E27FC236}">
                  <a16:creationId xmlns:a16="http://schemas.microsoft.com/office/drawing/2014/main" id="{5A4DAF98-7D4A-4285-928F-73D7AE27633B}"/>
                </a:ext>
              </a:extLst>
            </p:cNvPr>
            <p:cNvSpPr/>
            <p:nvPr/>
          </p:nvSpPr>
          <p:spPr bwMode="auto">
            <a:xfrm>
              <a:off x="4831461" y="4935292"/>
              <a:ext cx="1033622" cy="1033622"/>
            </a:xfrm>
            <a:prstGeom prst="ellipse">
              <a:avLst/>
            </a:prstGeom>
            <a:solidFill>
              <a:schemeClr val="accent1">
                <a:lumMod val="40000"/>
                <a:lumOff val="60000"/>
              </a:schemeClr>
            </a:solidFill>
            <a:ln w="762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cxnSp>
          <p:nvCxnSpPr>
            <p:cNvPr id="64" name="Connector: Curved 63">
              <a:extLst>
                <a:ext uri="{FF2B5EF4-FFF2-40B4-BE49-F238E27FC236}">
                  <a16:creationId xmlns:a16="http://schemas.microsoft.com/office/drawing/2014/main" id="{7FEB66BD-C66E-4E41-8BFB-6F7C1D42D9B5}"/>
                </a:ext>
              </a:extLst>
            </p:cNvPr>
            <p:cNvCxnSpPr>
              <a:stCxn id="40" idx="6"/>
              <a:endCxn id="48" idx="2"/>
            </p:cNvCxnSpPr>
            <p:nvPr/>
          </p:nvCxnSpPr>
          <p:spPr>
            <a:xfrm flipV="1">
              <a:off x="4044299" y="2938777"/>
              <a:ext cx="787162" cy="1256664"/>
            </a:xfrm>
            <a:prstGeom prst="curvedConnector3">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65" name="Connector: Curved 64">
              <a:extLst>
                <a:ext uri="{FF2B5EF4-FFF2-40B4-BE49-F238E27FC236}">
                  <a16:creationId xmlns:a16="http://schemas.microsoft.com/office/drawing/2014/main" id="{0B806CE7-B320-4055-B7EB-1579A67ECE49}"/>
                </a:ext>
              </a:extLst>
            </p:cNvPr>
            <p:cNvCxnSpPr>
              <a:cxnSpLocks/>
              <a:stCxn id="40" idx="6"/>
              <a:endCxn id="54" idx="2"/>
            </p:cNvCxnSpPr>
            <p:nvPr/>
          </p:nvCxnSpPr>
          <p:spPr>
            <a:xfrm>
              <a:off x="4044299" y="4195441"/>
              <a:ext cx="787162" cy="1256662"/>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467528B0-4401-4100-B85B-FC8319D5076E}"/>
              </a:ext>
            </a:extLst>
          </p:cNvPr>
          <p:cNvGrpSpPr/>
          <p:nvPr/>
        </p:nvGrpSpPr>
        <p:grpSpPr>
          <a:xfrm>
            <a:off x="4850597" y="4195440"/>
            <a:ext cx="3989604" cy="470062"/>
            <a:chOff x="6856484" y="3295890"/>
            <a:chExt cx="4993105" cy="626748"/>
          </a:xfrm>
        </p:grpSpPr>
        <p:cxnSp>
          <p:nvCxnSpPr>
            <p:cNvPr id="69" name="Straight Connector 68">
              <a:extLst>
                <a:ext uri="{FF2B5EF4-FFF2-40B4-BE49-F238E27FC236}">
                  <a16:creationId xmlns:a16="http://schemas.microsoft.com/office/drawing/2014/main" id="{BFDA3C3F-2EB0-4E85-9732-F1AE9D6D1E72}"/>
                </a:ext>
              </a:extLst>
            </p:cNvPr>
            <p:cNvCxnSpPr/>
            <p:nvPr/>
          </p:nvCxnSpPr>
          <p:spPr>
            <a:xfrm>
              <a:off x="6856484" y="3295890"/>
              <a:ext cx="4993105" cy="0"/>
            </a:xfrm>
            <a:prstGeom prst="line">
              <a:avLst/>
            </a:prstGeom>
            <a:ln w="762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9BC92FA4-3857-4C35-8AE5-001EAEFE83F5}"/>
                </a:ext>
              </a:extLst>
            </p:cNvPr>
            <p:cNvSpPr txBox="1"/>
            <p:nvPr/>
          </p:nvSpPr>
          <p:spPr>
            <a:xfrm>
              <a:off x="7167555" y="3307086"/>
              <a:ext cx="4370960" cy="615552"/>
            </a:xfrm>
            <a:prstGeom prst="rect">
              <a:avLst/>
            </a:prstGeom>
            <a:noFill/>
          </p:spPr>
          <p:txBody>
            <a:bodyPr wrap="none" rtlCol="0">
              <a:spAutoFit/>
            </a:bodyPr>
            <a:lstStyle/>
            <a:p>
              <a:pPr algn="ctr"/>
              <a:r>
                <a:rPr lang="en-US" sz="2400" b="1" dirty="0">
                  <a:solidFill>
                    <a:schemeClr val="accent2"/>
                  </a:solidFill>
                </a:rPr>
                <a:t>Read Reference Voltage</a:t>
              </a:r>
            </a:p>
          </p:txBody>
        </p:sp>
      </p:grpSp>
      <p:sp>
        <p:nvSpPr>
          <p:cNvPr id="58" name="Rectangle: Rounded Corners 57">
            <a:extLst>
              <a:ext uri="{FF2B5EF4-FFF2-40B4-BE49-F238E27FC236}">
                <a16:creationId xmlns:a16="http://schemas.microsoft.com/office/drawing/2014/main" id="{1884F79D-3206-428A-9FD8-DA15FD33EA19}"/>
              </a:ext>
            </a:extLst>
          </p:cNvPr>
          <p:cNvSpPr/>
          <p:nvPr/>
        </p:nvSpPr>
        <p:spPr>
          <a:xfrm>
            <a:off x="4635682" y="1582363"/>
            <a:ext cx="4272344" cy="576108"/>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Charge </a:t>
            </a:r>
            <a:r>
              <a:rPr lang="en-US" sz="2400" b="1" dirty="0">
                <a:solidFill>
                  <a:schemeClr val="bg1"/>
                </a:solidFill>
                <a:sym typeface="Wingdings" panose="05000000000000000000" pitchFamily="2" charset="2"/>
              </a:rPr>
              <a:t>=</a:t>
            </a:r>
            <a:r>
              <a:rPr lang="en-US" sz="2400" b="1" dirty="0">
                <a:solidFill>
                  <a:schemeClr val="bg1"/>
                </a:solidFill>
              </a:rPr>
              <a:t> Threshold Voltage</a:t>
            </a:r>
          </a:p>
        </p:txBody>
      </p:sp>
      <p:sp>
        <p:nvSpPr>
          <p:cNvPr id="45" name="Title 44">
            <a:extLst>
              <a:ext uri="{FF2B5EF4-FFF2-40B4-BE49-F238E27FC236}">
                <a16:creationId xmlns:a16="http://schemas.microsoft.com/office/drawing/2014/main" id="{86669402-BFD5-4B79-A815-1EEAE2254551}"/>
              </a:ext>
            </a:extLst>
          </p:cNvPr>
          <p:cNvSpPr>
            <a:spLocks noGrp="1"/>
          </p:cNvSpPr>
          <p:nvPr>
            <p:ph type="title"/>
          </p:nvPr>
        </p:nvSpPr>
        <p:spPr/>
        <p:txBody>
          <a:bodyPr/>
          <a:lstStyle/>
          <a:p>
            <a:r>
              <a:rPr lang="en-US" dirty="0"/>
              <a:t>3D NAND Flash Memory Background</a:t>
            </a:r>
          </a:p>
        </p:txBody>
      </p:sp>
      <p:sp>
        <p:nvSpPr>
          <p:cNvPr id="3" name="Slide Number Placeholder 2">
            <a:extLst>
              <a:ext uri="{FF2B5EF4-FFF2-40B4-BE49-F238E27FC236}">
                <a16:creationId xmlns:a16="http://schemas.microsoft.com/office/drawing/2014/main" id="{6D475368-7C90-4A03-912F-9DDC9C01B2F2}"/>
              </a:ext>
            </a:extLst>
          </p:cNvPr>
          <p:cNvSpPr>
            <a:spLocks noGrp="1"/>
          </p:cNvSpPr>
          <p:nvPr>
            <p:ph type="sldNum" sz="quarter" idx="12"/>
          </p:nvPr>
        </p:nvSpPr>
        <p:spPr/>
        <p:txBody>
          <a:bodyPr/>
          <a:lstStyle/>
          <a:p>
            <a:fld id="{656CEE93-C87C-43EF-85C8-C664598978DF}" type="slidenum">
              <a:rPr lang="en-US" smtClean="0"/>
              <a:t>5</a:t>
            </a:fld>
            <a:endParaRPr lang="en-US" dirty="0"/>
          </a:p>
        </p:txBody>
      </p:sp>
    </p:spTree>
    <p:extLst>
      <p:ext uri="{BB962C8B-B14F-4D97-AF65-F5344CB8AC3E}">
        <p14:creationId xmlns:p14="http://schemas.microsoft.com/office/powerpoint/2010/main" val="3375705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fade">
                                      <p:cBhvr>
                                        <p:cTn id="11" dur="500"/>
                                        <p:tgtEl>
                                          <p:spTgt spid="5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5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72"/>
                                        </p:tgtEl>
                                        <p:attrNameLst>
                                          <p:attrName>style.visibility</p:attrName>
                                        </p:attrNameLst>
                                      </p:cBhvr>
                                      <p:to>
                                        <p:strVal val="visible"/>
                                      </p:to>
                                    </p:set>
                                    <p:animEffect transition="in" filter="wipe(left)">
                                      <p:cBhvr>
                                        <p:cTn id="2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D8F51-57E9-455B-8E73-15A7722A70D7}"/>
              </a:ext>
            </a:extLst>
          </p:cNvPr>
          <p:cNvSpPr>
            <a:spLocks noGrp="1"/>
          </p:cNvSpPr>
          <p:nvPr>
            <p:ph type="title"/>
          </p:nvPr>
        </p:nvSpPr>
        <p:spPr/>
        <p:txBody>
          <a:bodyPr/>
          <a:lstStyle/>
          <a:p>
            <a:r>
              <a:rPr lang="en-US" dirty="0"/>
              <a:t>Ideal SSD Temperature</a:t>
            </a:r>
          </a:p>
        </p:txBody>
      </p:sp>
      <p:sp>
        <p:nvSpPr>
          <p:cNvPr id="3" name="Content Placeholder 2">
            <a:extLst>
              <a:ext uri="{FF2B5EF4-FFF2-40B4-BE49-F238E27FC236}">
                <a16:creationId xmlns:a16="http://schemas.microsoft.com/office/drawing/2014/main" id="{BDA9F541-9899-4164-97EB-06CB26EAE9C3}"/>
              </a:ext>
            </a:extLst>
          </p:cNvPr>
          <p:cNvSpPr>
            <a:spLocks noGrp="1"/>
          </p:cNvSpPr>
          <p:nvPr>
            <p:ph sz="quarter" idx="11"/>
          </p:nvPr>
        </p:nvSpPr>
        <p:spPr/>
        <p:txBody>
          <a:bodyPr/>
          <a:lstStyle/>
          <a:p>
            <a:r>
              <a:rPr lang="en-US" dirty="0"/>
              <a:t>It depends!</a:t>
            </a:r>
          </a:p>
          <a:p>
            <a:pPr lvl="1"/>
            <a:r>
              <a:rPr lang="en-US" dirty="0">
                <a:solidFill>
                  <a:schemeClr val="accent6"/>
                </a:solidFill>
              </a:rPr>
              <a:t>High program temperature increases program variation (good) </a:t>
            </a:r>
          </a:p>
          <a:p>
            <a:pPr lvl="1"/>
            <a:r>
              <a:rPr lang="en-US" dirty="0">
                <a:solidFill>
                  <a:schemeClr val="accent6"/>
                </a:solidFill>
              </a:rPr>
              <a:t>High dwell temperature accelerates self-recovery (good)</a:t>
            </a:r>
          </a:p>
          <a:p>
            <a:pPr lvl="1"/>
            <a:r>
              <a:rPr lang="en-US" dirty="0">
                <a:solidFill>
                  <a:schemeClr val="accent5"/>
                </a:solidFill>
              </a:rPr>
              <a:t>High retention temperature accelerates retention loss (bad)</a:t>
            </a:r>
          </a:p>
          <a:p>
            <a:endParaRPr lang="en-US" dirty="0"/>
          </a:p>
        </p:txBody>
      </p:sp>
      <p:sp>
        <p:nvSpPr>
          <p:cNvPr id="4" name="Slide Number Placeholder 3">
            <a:extLst>
              <a:ext uri="{FF2B5EF4-FFF2-40B4-BE49-F238E27FC236}">
                <a16:creationId xmlns:a16="http://schemas.microsoft.com/office/drawing/2014/main" id="{79C61F24-450C-48BD-BA07-7B2C54F2C53F}"/>
              </a:ext>
            </a:extLst>
          </p:cNvPr>
          <p:cNvSpPr>
            <a:spLocks noGrp="1"/>
          </p:cNvSpPr>
          <p:nvPr>
            <p:ph type="sldNum" sz="quarter" idx="4"/>
          </p:nvPr>
        </p:nvSpPr>
        <p:spPr/>
        <p:txBody>
          <a:bodyPr/>
          <a:lstStyle/>
          <a:p>
            <a:fld id="{656CEE93-C87C-43EF-85C8-C664598978DF}" type="slidenum">
              <a:rPr lang="en-US" smtClean="0"/>
              <a:pPr/>
              <a:t>50</a:t>
            </a:fld>
            <a:endParaRPr lang="en-US" dirty="0"/>
          </a:p>
        </p:txBody>
      </p:sp>
      <p:pic>
        <p:nvPicPr>
          <p:cNvPr id="6" name="Picture 5" descr="Screen Clipping">
            <a:extLst>
              <a:ext uri="{FF2B5EF4-FFF2-40B4-BE49-F238E27FC236}">
                <a16:creationId xmlns:a16="http://schemas.microsoft.com/office/drawing/2014/main" id="{57FCE38C-19F2-4349-A9FF-5259C4DABE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5291" y="2769551"/>
            <a:ext cx="7053418" cy="3917467"/>
          </a:xfrm>
          <a:prstGeom prst="rect">
            <a:avLst/>
          </a:prstGeom>
        </p:spPr>
      </p:pic>
    </p:spTree>
    <p:extLst>
      <p:ext uri="{BB962C8B-B14F-4D97-AF65-F5344CB8AC3E}">
        <p14:creationId xmlns:p14="http://schemas.microsoft.com/office/powerpoint/2010/main" val="25950567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5680D-DCB1-44CD-A670-B3AD01452C83}"/>
              </a:ext>
            </a:extLst>
          </p:cNvPr>
          <p:cNvSpPr>
            <a:spLocks noGrp="1"/>
          </p:cNvSpPr>
          <p:nvPr>
            <p:ph type="title"/>
          </p:nvPr>
        </p:nvSpPr>
        <p:spPr/>
        <p:txBody>
          <a:bodyPr/>
          <a:lstStyle/>
          <a:p>
            <a:r>
              <a:rPr lang="en-US" dirty="0"/>
              <a:t>URT Fine Tuning</a:t>
            </a:r>
          </a:p>
        </p:txBody>
      </p:sp>
      <p:sp>
        <p:nvSpPr>
          <p:cNvPr id="3" name="Content Placeholder 2">
            <a:extLst>
              <a:ext uri="{FF2B5EF4-FFF2-40B4-BE49-F238E27FC236}">
                <a16:creationId xmlns:a16="http://schemas.microsoft.com/office/drawing/2014/main" id="{03BE5C7D-86BA-44E7-B1B8-6D73F9289FDA}"/>
              </a:ext>
            </a:extLst>
          </p:cNvPr>
          <p:cNvSpPr>
            <a:spLocks noGrp="1"/>
          </p:cNvSpPr>
          <p:nvPr>
            <p:ph sz="quarter" idx="11"/>
          </p:nvPr>
        </p:nvSpPr>
        <p:spPr/>
        <p:txBody>
          <a:bodyPr/>
          <a:lstStyle/>
          <a:p>
            <a:r>
              <a:rPr lang="en-US" dirty="0"/>
              <a:t>Randomly sample 10 wordlines in each chip</a:t>
            </a:r>
          </a:p>
          <a:p>
            <a:r>
              <a:rPr lang="en-US" dirty="0"/>
              <a:t>Learn V</a:t>
            </a:r>
            <a:r>
              <a:rPr lang="en-US" baseline="-25000" dirty="0"/>
              <a:t>opt</a:t>
            </a:r>
            <a:r>
              <a:rPr lang="en-US" dirty="0"/>
              <a:t> by sweeping V</a:t>
            </a:r>
            <a:r>
              <a:rPr lang="en-US" baseline="-25000" dirty="0"/>
              <a:t>ref</a:t>
            </a:r>
            <a:endParaRPr lang="en-US" dirty="0"/>
          </a:p>
          <a:p>
            <a:r>
              <a:rPr lang="en-US" dirty="0"/>
              <a:t>Fit URT model with newly learned V</a:t>
            </a:r>
            <a:r>
              <a:rPr lang="en-US" baseline="-25000" dirty="0"/>
              <a:t>opt</a:t>
            </a:r>
            <a:endParaRPr lang="en-US" dirty="0"/>
          </a:p>
        </p:txBody>
      </p:sp>
      <p:sp>
        <p:nvSpPr>
          <p:cNvPr id="4" name="Slide Number Placeholder 3">
            <a:extLst>
              <a:ext uri="{FF2B5EF4-FFF2-40B4-BE49-F238E27FC236}">
                <a16:creationId xmlns:a16="http://schemas.microsoft.com/office/drawing/2014/main" id="{0093811C-6169-43F7-A7DC-34CB0A615A53}"/>
              </a:ext>
            </a:extLst>
          </p:cNvPr>
          <p:cNvSpPr>
            <a:spLocks noGrp="1"/>
          </p:cNvSpPr>
          <p:nvPr>
            <p:ph type="sldNum" sz="quarter" idx="4"/>
          </p:nvPr>
        </p:nvSpPr>
        <p:spPr/>
        <p:txBody>
          <a:bodyPr/>
          <a:lstStyle/>
          <a:p>
            <a:fld id="{656CEE93-C87C-43EF-85C8-C664598978DF}" type="slidenum">
              <a:rPr lang="en-US" smtClean="0"/>
              <a:pPr/>
              <a:t>51</a:t>
            </a:fld>
            <a:endParaRPr lang="en-US" dirty="0"/>
          </a:p>
        </p:txBody>
      </p:sp>
    </p:spTree>
    <p:extLst>
      <p:ext uri="{BB962C8B-B14F-4D97-AF65-F5344CB8AC3E}">
        <p14:creationId xmlns:p14="http://schemas.microsoft.com/office/powerpoint/2010/main" val="29036779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149F7-5208-4727-AB94-C247C1A3A03D}"/>
              </a:ext>
            </a:extLst>
          </p:cNvPr>
          <p:cNvSpPr>
            <a:spLocks noGrp="1"/>
          </p:cNvSpPr>
          <p:nvPr>
            <p:ph type="title"/>
          </p:nvPr>
        </p:nvSpPr>
        <p:spPr/>
        <p:txBody>
          <a:bodyPr/>
          <a:lstStyle/>
          <a:p>
            <a:r>
              <a:rPr lang="en-US" dirty="0"/>
              <a:t>HeatWatch Overhead</a:t>
            </a:r>
          </a:p>
        </p:txBody>
      </p:sp>
      <p:sp>
        <p:nvSpPr>
          <p:cNvPr id="3" name="Content Placeholder 2">
            <a:extLst>
              <a:ext uri="{FF2B5EF4-FFF2-40B4-BE49-F238E27FC236}">
                <a16:creationId xmlns:a16="http://schemas.microsoft.com/office/drawing/2014/main" id="{52B9D818-84F4-4748-A339-E1EF3A8F1EC2}"/>
              </a:ext>
            </a:extLst>
          </p:cNvPr>
          <p:cNvSpPr>
            <a:spLocks noGrp="1"/>
          </p:cNvSpPr>
          <p:nvPr>
            <p:ph sz="quarter" idx="11"/>
          </p:nvPr>
        </p:nvSpPr>
        <p:spPr/>
        <p:txBody>
          <a:bodyPr/>
          <a:lstStyle/>
          <a:p>
            <a:pPr marL="0" indent="0">
              <a:buNone/>
            </a:pPr>
            <a:r>
              <a:rPr lang="en-US" dirty="0"/>
              <a:t>Storage Overhead:</a:t>
            </a:r>
          </a:p>
          <a:p>
            <a:r>
              <a:rPr lang="en-US" dirty="0"/>
              <a:t>Tracking SSD Temperature</a:t>
            </a:r>
          </a:p>
          <a:p>
            <a:pPr lvl="1"/>
            <a:r>
              <a:rPr lang="en-US" dirty="0"/>
              <a:t>26 logarithmic intervals</a:t>
            </a:r>
          </a:p>
          <a:p>
            <a:pPr lvl="1"/>
            <a:r>
              <a:rPr lang="en-US" dirty="0"/>
              <a:t>208 B</a:t>
            </a:r>
          </a:p>
          <a:p>
            <a:r>
              <a:rPr lang="en-US" dirty="0"/>
              <a:t>Program temperature, dwell time, program time per block</a:t>
            </a:r>
          </a:p>
          <a:p>
            <a:pPr lvl="1"/>
            <a:r>
              <a:rPr lang="en-US" dirty="0"/>
              <a:t>1.5 MB</a:t>
            </a:r>
          </a:p>
          <a:p>
            <a:r>
              <a:rPr lang="en-US" dirty="0"/>
              <a:t>Dwell time</a:t>
            </a:r>
          </a:p>
          <a:p>
            <a:pPr lvl="1"/>
            <a:r>
              <a:rPr lang="en-US" dirty="0"/>
              <a:t>Timestamp for last 20 full drive writes</a:t>
            </a:r>
          </a:p>
          <a:p>
            <a:pPr lvl="1"/>
            <a:r>
              <a:rPr lang="en-US" dirty="0"/>
              <a:t>85 B</a:t>
            </a:r>
          </a:p>
          <a:p>
            <a:endParaRPr lang="en-US" dirty="0"/>
          </a:p>
          <a:p>
            <a:r>
              <a:rPr lang="en-US" dirty="0"/>
              <a:t>Latency Overhead:</a:t>
            </a:r>
          </a:p>
          <a:p>
            <a:pPr lvl="1"/>
            <a:r>
              <a:rPr lang="en-US" dirty="0"/>
              <a:t>&lt;1% of flash read latency (25 us)</a:t>
            </a:r>
          </a:p>
        </p:txBody>
      </p:sp>
      <p:sp>
        <p:nvSpPr>
          <p:cNvPr id="4" name="Slide Number Placeholder 3">
            <a:extLst>
              <a:ext uri="{FF2B5EF4-FFF2-40B4-BE49-F238E27FC236}">
                <a16:creationId xmlns:a16="http://schemas.microsoft.com/office/drawing/2014/main" id="{4E24B7FC-3C56-459C-BB6D-A4074BD754F5}"/>
              </a:ext>
            </a:extLst>
          </p:cNvPr>
          <p:cNvSpPr>
            <a:spLocks noGrp="1"/>
          </p:cNvSpPr>
          <p:nvPr>
            <p:ph type="sldNum" sz="quarter" idx="4"/>
          </p:nvPr>
        </p:nvSpPr>
        <p:spPr/>
        <p:txBody>
          <a:bodyPr/>
          <a:lstStyle/>
          <a:p>
            <a:fld id="{656CEE93-C87C-43EF-85C8-C664598978DF}" type="slidenum">
              <a:rPr lang="en-US" smtClean="0"/>
              <a:pPr/>
              <a:t>52</a:t>
            </a:fld>
            <a:endParaRPr lang="en-US" dirty="0"/>
          </a:p>
        </p:txBody>
      </p:sp>
    </p:spTree>
    <p:extLst>
      <p:ext uri="{BB962C8B-B14F-4D97-AF65-F5344CB8AC3E}">
        <p14:creationId xmlns:p14="http://schemas.microsoft.com/office/powerpoint/2010/main" val="6719434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HeatWatch: Tracking Components</a:t>
            </a:r>
          </a:p>
        </p:txBody>
      </p:sp>
      <p:sp>
        <p:nvSpPr>
          <p:cNvPr id="3" name="Content Placeholder 2"/>
          <p:cNvSpPr>
            <a:spLocks noGrp="1"/>
          </p:cNvSpPr>
          <p:nvPr>
            <p:ph sz="quarter" idx="11"/>
          </p:nvPr>
        </p:nvSpPr>
        <p:spPr/>
        <p:txBody>
          <a:bodyPr>
            <a:normAutofit/>
          </a:bodyPr>
          <a:lstStyle/>
          <a:p>
            <a:pPr marL="0" indent="0">
              <a:buNone/>
            </a:pPr>
            <a:r>
              <a:rPr lang="en-US" dirty="0"/>
              <a:t>1. Tracking SSD temperature</a:t>
            </a:r>
          </a:p>
          <a:p>
            <a:pPr lvl="1">
              <a:spcBef>
                <a:spcPts val="600"/>
              </a:spcBef>
            </a:pPr>
            <a:r>
              <a:rPr lang="en-US" i="1" dirty="0"/>
              <a:t>Use existing sensors in the SSD</a:t>
            </a:r>
          </a:p>
          <a:p>
            <a:pPr lvl="1">
              <a:spcBef>
                <a:spcPts val="600"/>
              </a:spcBef>
            </a:pPr>
            <a:r>
              <a:rPr lang="en-US" b="1" i="1" dirty="0">
                <a:solidFill>
                  <a:schemeClr val="accent1"/>
                </a:solidFill>
              </a:rPr>
              <a:t>Precompute</a:t>
            </a:r>
            <a:r>
              <a:rPr lang="en-US" i="1" dirty="0"/>
              <a:t> temperature scaling factor</a:t>
            </a:r>
            <a:br>
              <a:rPr lang="en-US" i="1" dirty="0"/>
            </a:br>
            <a:r>
              <a:rPr lang="en-US" i="1" dirty="0"/>
              <a:t>at </a:t>
            </a:r>
            <a:r>
              <a:rPr lang="en-US" b="1" i="1" dirty="0">
                <a:solidFill>
                  <a:schemeClr val="accent1"/>
                </a:solidFill>
              </a:rPr>
              <a:t>logarithmic time intervals</a:t>
            </a:r>
            <a:endParaRPr lang="en-US" i="1" dirty="0"/>
          </a:p>
        </p:txBody>
      </p:sp>
      <p:sp>
        <p:nvSpPr>
          <p:cNvPr id="4" name="Slide Number Placeholder 3"/>
          <p:cNvSpPr>
            <a:spLocks noGrp="1"/>
          </p:cNvSpPr>
          <p:nvPr>
            <p:ph type="sldNum" sz="quarter" idx="4"/>
          </p:nvPr>
        </p:nvSpPr>
        <p:spPr/>
        <p:txBody>
          <a:bodyPr/>
          <a:lstStyle/>
          <a:p>
            <a:fld id="{656CEE93-C87C-43EF-85C8-C664598978DF}" type="slidenum">
              <a:rPr lang="en-US" smtClean="0"/>
              <a:pPr/>
              <a:t>53</a:t>
            </a:fld>
            <a:endParaRPr lang="en-US" dirty="0"/>
          </a:p>
        </p:txBody>
      </p:sp>
      <p:sp>
        <p:nvSpPr>
          <p:cNvPr id="7" name="Rectangle 6">
            <a:extLst>
              <a:ext uri="{FF2B5EF4-FFF2-40B4-BE49-F238E27FC236}">
                <a16:creationId xmlns:a16="http://schemas.microsoft.com/office/drawing/2014/main" id="{D95E1302-E523-4C58-8146-8357E21966CD}"/>
              </a:ext>
            </a:extLst>
          </p:cNvPr>
          <p:cNvSpPr/>
          <p:nvPr/>
        </p:nvSpPr>
        <p:spPr bwMode="auto">
          <a:xfrm>
            <a:off x="1880582" y="4144431"/>
            <a:ext cx="412496" cy="2209086"/>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1</a:t>
            </a:r>
          </a:p>
        </p:txBody>
      </p:sp>
      <p:sp>
        <p:nvSpPr>
          <p:cNvPr id="16" name="Rectangle 15">
            <a:extLst>
              <a:ext uri="{FF2B5EF4-FFF2-40B4-BE49-F238E27FC236}">
                <a16:creationId xmlns:a16="http://schemas.microsoft.com/office/drawing/2014/main" id="{D95E1302-E523-4C58-8146-8357E21966CD}"/>
              </a:ext>
            </a:extLst>
          </p:cNvPr>
          <p:cNvSpPr/>
          <p:nvPr/>
        </p:nvSpPr>
        <p:spPr bwMode="auto">
          <a:xfrm>
            <a:off x="2293078" y="3731025"/>
            <a:ext cx="412496" cy="2622491"/>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2</a:t>
            </a:r>
          </a:p>
        </p:txBody>
      </p:sp>
      <p:sp>
        <p:nvSpPr>
          <p:cNvPr id="17" name="Rectangle 16">
            <a:extLst>
              <a:ext uri="{FF2B5EF4-FFF2-40B4-BE49-F238E27FC236}">
                <a16:creationId xmlns:a16="http://schemas.microsoft.com/office/drawing/2014/main" id="{D95E1302-E523-4C58-8146-8357E21966CD}"/>
              </a:ext>
            </a:extLst>
          </p:cNvPr>
          <p:cNvSpPr/>
          <p:nvPr/>
        </p:nvSpPr>
        <p:spPr bwMode="auto">
          <a:xfrm>
            <a:off x="2705573" y="3453572"/>
            <a:ext cx="412496" cy="2899944"/>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3</a:t>
            </a:r>
          </a:p>
        </p:txBody>
      </p:sp>
      <p:sp>
        <p:nvSpPr>
          <p:cNvPr id="18" name="Rectangle 17">
            <a:extLst>
              <a:ext uri="{FF2B5EF4-FFF2-40B4-BE49-F238E27FC236}">
                <a16:creationId xmlns:a16="http://schemas.microsoft.com/office/drawing/2014/main" id="{D95E1302-E523-4C58-8146-8357E21966CD}"/>
              </a:ext>
            </a:extLst>
          </p:cNvPr>
          <p:cNvSpPr/>
          <p:nvPr/>
        </p:nvSpPr>
        <p:spPr bwMode="auto">
          <a:xfrm>
            <a:off x="3118069" y="3350045"/>
            <a:ext cx="412496" cy="3003472"/>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4</a:t>
            </a:r>
          </a:p>
        </p:txBody>
      </p:sp>
      <p:sp>
        <p:nvSpPr>
          <p:cNvPr id="19" name="Rectangle 18">
            <a:extLst>
              <a:ext uri="{FF2B5EF4-FFF2-40B4-BE49-F238E27FC236}">
                <a16:creationId xmlns:a16="http://schemas.microsoft.com/office/drawing/2014/main" id="{D95E1302-E523-4C58-8146-8357E21966CD}"/>
              </a:ext>
            </a:extLst>
          </p:cNvPr>
          <p:cNvSpPr/>
          <p:nvPr/>
        </p:nvSpPr>
        <p:spPr bwMode="auto">
          <a:xfrm>
            <a:off x="3530564" y="3501947"/>
            <a:ext cx="412496" cy="2851569"/>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5</a:t>
            </a:r>
          </a:p>
        </p:txBody>
      </p:sp>
      <p:sp>
        <p:nvSpPr>
          <p:cNvPr id="20" name="Rectangle 19">
            <a:extLst>
              <a:ext uri="{FF2B5EF4-FFF2-40B4-BE49-F238E27FC236}">
                <a16:creationId xmlns:a16="http://schemas.microsoft.com/office/drawing/2014/main" id="{D95E1302-E523-4C58-8146-8357E21966CD}"/>
              </a:ext>
            </a:extLst>
          </p:cNvPr>
          <p:cNvSpPr/>
          <p:nvPr/>
        </p:nvSpPr>
        <p:spPr bwMode="auto">
          <a:xfrm>
            <a:off x="3943060" y="3809564"/>
            <a:ext cx="412496" cy="2543951"/>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6</a:t>
            </a:r>
          </a:p>
        </p:txBody>
      </p:sp>
      <p:sp>
        <p:nvSpPr>
          <p:cNvPr id="21" name="Rectangle 20">
            <a:extLst>
              <a:ext uri="{FF2B5EF4-FFF2-40B4-BE49-F238E27FC236}">
                <a16:creationId xmlns:a16="http://schemas.microsoft.com/office/drawing/2014/main" id="{D95E1302-E523-4C58-8146-8357E21966CD}"/>
              </a:ext>
            </a:extLst>
          </p:cNvPr>
          <p:cNvSpPr/>
          <p:nvPr/>
        </p:nvSpPr>
        <p:spPr bwMode="auto">
          <a:xfrm>
            <a:off x="4355555" y="4143363"/>
            <a:ext cx="412496" cy="2210153"/>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accent1">
                    <a:lumMod val="50000"/>
                  </a:schemeClr>
                </a:solidFill>
                <a:latin typeface="Arial" charset="0"/>
              </a:rPr>
              <a:t>7</a:t>
            </a:r>
            <a:endParaRPr kumimoji="0" lang="en-US" sz="2400" b="1" i="0" u="none" strike="noStrike" cap="none" normalizeH="0" baseline="0" dirty="0">
              <a:ln>
                <a:noFill/>
              </a:ln>
              <a:solidFill>
                <a:schemeClr val="accent1">
                  <a:lumMod val="50000"/>
                </a:schemeClr>
              </a:solidFill>
              <a:effectLst/>
              <a:latin typeface="Arial" charset="0"/>
            </a:endParaRPr>
          </a:p>
        </p:txBody>
      </p:sp>
      <p:sp>
        <p:nvSpPr>
          <p:cNvPr id="22" name="Rectangle 21">
            <a:extLst>
              <a:ext uri="{FF2B5EF4-FFF2-40B4-BE49-F238E27FC236}">
                <a16:creationId xmlns:a16="http://schemas.microsoft.com/office/drawing/2014/main" id="{D95E1302-E523-4C58-8146-8357E21966CD}"/>
              </a:ext>
            </a:extLst>
          </p:cNvPr>
          <p:cNvSpPr/>
          <p:nvPr/>
        </p:nvSpPr>
        <p:spPr bwMode="auto">
          <a:xfrm>
            <a:off x="4768055" y="4526802"/>
            <a:ext cx="412496" cy="1825646"/>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8</a:t>
            </a:r>
          </a:p>
        </p:txBody>
      </p:sp>
      <p:sp>
        <p:nvSpPr>
          <p:cNvPr id="23" name="Rectangle 22">
            <a:extLst>
              <a:ext uri="{FF2B5EF4-FFF2-40B4-BE49-F238E27FC236}">
                <a16:creationId xmlns:a16="http://schemas.microsoft.com/office/drawing/2014/main" id="{D95E1302-E523-4C58-8146-8357E21966CD}"/>
              </a:ext>
            </a:extLst>
          </p:cNvPr>
          <p:cNvSpPr/>
          <p:nvPr/>
        </p:nvSpPr>
        <p:spPr bwMode="auto">
          <a:xfrm>
            <a:off x="5180551" y="4824050"/>
            <a:ext cx="412496" cy="1528398"/>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9</a:t>
            </a:r>
          </a:p>
        </p:txBody>
      </p:sp>
      <p:sp>
        <p:nvSpPr>
          <p:cNvPr id="24" name="Rectangle 23">
            <a:extLst>
              <a:ext uri="{FF2B5EF4-FFF2-40B4-BE49-F238E27FC236}">
                <a16:creationId xmlns:a16="http://schemas.microsoft.com/office/drawing/2014/main" id="{D95E1302-E523-4C58-8146-8357E21966CD}"/>
              </a:ext>
            </a:extLst>
          </p:cNvPr>
          <p:cNvSpPr/>
          <p:nvPr/>
        </p:nvSpPr>
        <p:spPr bwMode="auto">
          <a:xfrm>
            <a:off x="5593046" y="4941340"/>
            <a:ext cx="412496" cy="1411107"/>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10</a:t>
            </a:r>
          </a:p>
        </p:txBody>
      </p:sp>
      <p:sp>
        <p:nvSpPr>
          <p:cNvPr id="25" name="Rectangle 24">
            <a:extLst>
              <a:ext uri="{FF2B5EF4-FFF2-40B4-BE49-F238E27FC236}">
                <a16:creationId xmlns:a16="http://schemas.microsoft.com/office/drawing/2014/main" id="{D95E1302-E523-4C58-8146-8357E21966CD}"/>
              </a:ext>
            </a:extLst>
          </p:cNvPr>
          <p:cNvSpPr/>
          <p:nvPr/>
        </p:nvSpPr>
        <p:spPr bwMode="auto">
          <a:xfrm>
            <a:off x="6005542" y="4889500"/>
            <a:ext cx="412496" cy="1462948"/>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11</a:t>
            </a:r>
          </a:p>
        </p:txBody>
      </p:sp>
      <p:sp>
        <p:nvSpPr>
          <p:cNvPr id="26" name="Rectangle 25">
            <a:extLst>
              <a:ext uri="{FF2B5EF4-FFF2-40B4-BE49-F238E27FC236}">
                <a16:creationId xmlns:a16="http://schemas.microsoft.com/office/drawing/2014/main" id="{D95E1302-E523-4C58-8146-8357E21966CD}"/>
              </a:ext>
            </a:extLst>
          </p:cNvPr>
          <p:cNvSpPr/>
          <p:nvPr/>
        </p:nvSpPr>
        <p:spPr bwMode="auto">
          <a:xfrm>
            <a:off x="6418037" y="4771690"/>
            <a:ext cx="412496" cy="1580758"/>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12</a:t>
            </a:r>
          </a:p>
        </p:txBody>
      </p:sp>
      <p:sp>
        <p:nvSpPr>
          <p:cNvPr id="27" name="Rectangle 26">
            <a:extLst>
              <a:ext uri="{FF2B5EF4-FFF2-40B4-BE49-F238E27FC236}">
                <a16:creationId xmlns:a16="http://schemas.microsoft.com/office/drawing/2014/main" id="{D95E1302-E523-4C58-8146-8357E21966CD}"/>
              </a:ext>
            </a:extLst>
          </p:cNvPr>
          <p:cNvSpPr/>
          <p:nvPr/>
        </p:nvSpPr>
        <p:spPr bwMode="auto">
          <a:xfrm>
            <a:off x="6830533" y="4594839"/>
            <a:ext cx="412496" cy="1757608"/>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13</a:t>
            </a:r>
          </a:p>
        </p:txBody>
      </p:sp>
      <p:sp>
        <p:nvSpPr>
          <p:cNvPr id="28" name="Rectangle 27">
            <a:extLst>
              <a:ext uri="{FF2B5EF4-FFF2-40B4-BE49-F238E27FC236}">
                <a16:creationId xmlns:a16="http://schemas.microsoft.com/office/drawing/2014/main" id="{D95E1302-E523-4C58-8146-8357E21966CD}"/>
              </a:ext>
            </a:extLst>
          </p:cNvPr>
          <p:cNvSpPr/>
          <p:nvPr/>
        </p:nvSpPr>
        <p:spPr bwMode="auto">
          <a:xfrm>
            <a:off x="7243028" y="4387633"/>
            <a:ext cx="412496" cy="1964814"/>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14</a:t>
            </a:r>
          </a:p>
        </p:txBody>
      </p:sp>
      <p:sp>
        <p:nvSpPr>
          <p:cNvPr id="29" name="Rectangle 28">
            <a:extLst>
              <a:ext uri="{FF2B5EF4-FFF2-40B4-BE49-F238E27FC236}">
                <a16:creationId xmlns:a16="http://schemas.microsoft.com/office/drawing/2014/main" id="{D95E1302-E523-4C58-8146-8357E21966CD}"/>
              </a:ext>
            </a:extLst>
          </p:cNvPr>
          <p:cNvSpPr/>
          <p:nvPr/>
        </p:nvSpPr>
        <p:spPr bwMode="auto">
          <a:xfrm>
            <a:off x="7662262" y="4091003"/>
            <a:ext cx="412496" cy="2261444"/>
          </a:xfrm>
          <a:prstGeom prst="rect">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1">
                    <a:lumMod val="50000"/>
                  </a:schemeClr>
                </a:solidFill>
                <a:effectLst/>
                <a:latin typeface="Arial" charset="0"/>
              </a:rPr>
              <a:t>15</a:t>
            </a:r>
          </a:p>
        </p:txBody>
      </p:sp>
      <p:sp>
        <p:nvSpPr>
          <p:cNvPr id="6" name="Rectangle 5">
            <a:extLst>
              <a:ext uri="{FF2B5EF4-FFF2-40B4-BE49-F238E27FC236}">
                <a16:creationId xmlns:a16="http://schemas.microsoft.com/office/drawing/2014/main" id="{5A525C5E-9EFD-41F4-8078-65247B6F720E}"/>
              </a:ext>
            </a:extLst>
          </p:cNvPr>
          <p:cNvSpPr/>
          <p:nvPr/>
        </p:nvSpPr>
        <p:spPr bwMode="auto">
          <a:xfrm>
            <a:off x="2293078" y="3592158"/>
            <a:ext cx="824992" cy="2761358"/>
          </a:xfrm>
          <a:prstGeom prst="rect">
            <a:avLst/>
          </a:prstGeom>
          <a:solidFill>
            <a:schemeClr val="accent2">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2">
                    <a:lumMod val="75000"/>
                  </a:schemeClr>
                </a:solidFill>
                <a:effectLst/>
                <a:latin typeface="Arial" charset="0"/>
              </a:rPr>
              <a:t>2</a:t>
            </a:r>
          </a:p>
        </p:txBody>
      </p:sp>
      <p:sp>
        <p:nvSpPr>
          <p:cNvPr id="8" name="Rectangle 7">
            <a:extLst>
              <a:ext uri="{FF2B5EF4-FFF2-40B4-BE49-F238E27FC236}">
                <a16:creationId xmlns:a16="http://schemas.microsoft.com/office/drawing/2014/main" id="{B27FE5E2-A835-4880-9A3C-6A8F5562B1E6}"/>
              </a:ext>
            </a:extLst>
          </p:cNvPr>
          <p:cNvSpPr/>
          <p:nvPr/>
        </p:nvSpPr>
        <p:spPr bwMode="auto">
          <a:xfrm>
            <a:off x="3118070" y="3680286"/>
            <a:ext cx="1649984" cy="2673229"/>
          </a:xfrm>
          <a:prstGeom prst="rect">
            <a:avLst/>
          </a:prstGeom>
          <a:solidFill>
            <a:schemeClr val="accent5">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5"/>
                </a:solidFill>
                <a:effectLst/>
                <a:latin typeface="Arial" charset="0"/>
              </a:rPr>
              <a:t>3</a:t>
            </a:r>
          </a:p>
        </p:txBody>
      </p:sp>
      <p:sp>
        <p:nvSpPr>
          <p:cNvPr id="5" name="Rectangle 4">
            <a:extLst>
              <a:ext uri="{FF2B5EF4-FFF2-40B4-BE49-F238E27FC236}">
                <a16:creationId xmlns:a16="http://schemas.microsoft.com/office/drawing/2014/main" id="{532E805B-2C21-4CA1-9C6E-57D58F1A54B6}"/>
              </a:ext>
            </a:extLst>
          </p:cNvPr>
          <p:cNvSpPr/>
          <p:nvPr/>
        </p:nvSpPr>
        <p:spPr bwMode="auto">
          <a:xfrm>
            <a:off x="4768054" y="4598354"/>
            <a:ext cx="3299968" cy="1755164"/>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b"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chemeClr val="accent6">
                    <a:lumMod val="75000"/>
                  </a:schemeClr>
                </a:solidFill>
                <a:effectLst/>
                <a:latin typeface="Arial" charset="0"/>
              </a:rPr>
              <a:t>4</a:t>
            </a:r>
          </a:p>
        </p:txBody>
      </p:sp>
      <p:sp>
        <p:nvSpPr>
          <p:cNvPr id="14" name="Speech Bubble: Oval 2">
            <a:extLst>
              <a:ext uri="{FF2B5EF4-FFF2-40B4-BE49-F238E27FC236}">
                <a16:creationId xmlns:a16="http://schemas.microsoft.com/office/drawing/2014/main" id="{D9FB3469-C291-4C21-BC79-E945C06A7434}"/>
              </a:ext>
            </a:extLst>
          </p:cNvPr>
          <p:cNvSpPr/>
          <p:nvPr/>
        </p:nvSpPr>
        <p:spPr bwMode="auto">
          <a:xfrm>
            <a:off x="4981041" y="2935227"/>
            <a:ext cx="2872142" cy="1402487"/>
          </a:xfrm>
          <a:prstGeom prst="wedgeEllipseCallout">
            <a:avLst>
              <a:gd name="adj1" fmla="val -77321"/>
              <a:gd name="adj2" fmla="val 45908"/>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90000"/>
              </a:lnSpc>
              <a:spcBef>
                <a:spcPct val="0"/>
              </a:spcBef>
              <a:spcAft>
                <a:spcPct val="0"/>
              </a:spcAft>
              <a:buClrTx/>
              <a:buSzTx/>
              <a:buFontTx/>
              <a:buNone/>
              <a:tabLst/>
            </a:pPr>
            <a:r>
              <a:rPr kumimoji="0" lang="en-US" sz="2800" b="1" i="0" u="none" strike="noStrike" cap="none" normalizeH="0" baseline="0" dirty="0">
                <a:ln>
                  <a:noFill/>
                </a:ln>
                <a:solidFill>
                  <a:schemeClr val="bg1"/>
                </a:solidFill>
                <a:effectLst/>
                <a:latin typeface="+mj-lt"/>
              </a:rPr>
              <a:t>Area = Effective Ret. Time</a:t>
            </a:r>
          </a:p>
        </p:txBody>
      </p:sp>
      <p:cxnSp>
        <p:nvCxnSpPr>
          <p:cNvPr id="9" name="Straight Arrow Connector 8">
            <a:extLst>
              <a:ext uri="{FF2B5EF4-FFF2-40B4-BE49-F238E27FC236}">
                <a16:creationId xmlns:a16="http://schemas.microsoft.com/office/drawing/2014/main" id="{08544661-38A9-4130-94F7-19932C43A4BA}"/>
              </a:ext>
            </a:extLst>
          </p:cNvPr>
          <p:cNvCxnSpPr>
            <a:cxnSpLocks/>
          </p:cNvCxnSpPr>
          <p:nvPr/>
        </p:nvCxnSpPr>
        <p:spPr bwMode="auto">
          <a:xfrm>
            <a:off x="1077942" y="6353518"/>
            <a:ext cx="7426960"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987044CA-76BA-468A-8C36-C20436BABD2C}"/>
              </a:ext>
            </a:extLst>
          </p:cNvPr>
          <p:cNvCxnSpPr>
            <a:cxnSpLocks/>
          </p:cNvCxnSpPr>
          <p:nvPr/>
        </p:nvCxnSpPr>
        <p:spPr bwMode="auto">
          <a:xfrm flipV="1">
            <a:off x="1077942" y="2971799"/>
            <a:ext cx="0" cy="3381719"/>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1" name="TextBox 10">
            <a:extLst>
              <a:ext uri="{FF2B5EF4-FFF2-40B4-BE49-F238E27FC236}">
                <a16:creationId xmlns:a16="http://schemas.microsoft.com/office/drawing/2014/main" id="{31554B14-B1DD-416F-ADEF-139C373CF229}"/>
              </a:ext>
            </a:extLst>
          </p:cNvPr>
          <p:cNvSpPr txBox="1"/>
          <p:nvPr/>
        </p:nvSpPr>
        <p:spPr>
          <a:xfrm>
            <a:off x="4981041" y="6353518"/>
            <a:ext cx="3605141" cy="343766"/>
          </a:xfrm>
          <a:prstGeom prst="rect">
            <a:avLst/>
          </a:prstGeom>
          <a:noFill/>
        </p:spPr>
        <p:txBody>
          <a:bodyPr wrap="square" rtlCol="0">
            <a:spAutoFit/>
          </a:bodyPr>
          <a:lstStyle/>
          <a:p>
            <a:pPr algn="ctr"/>
            <a:r>
              <a:rPr lang="en-US" sz="2400" b="1" i="1" dirty="0"/>
              <a:t>Actual Retention Time</a:t>
            </a:r>
          </a:p>
        </p:txBody>
      </p:sp>
      <p:sp>
        <p:nvSpPr>
          <p:cNvPr id="12" name="TextBox 11">
            <a:extLst>
              <a:ext uri="{FF2B5EF4-FFF2-40B4-BE49-F238E27FC236}">
                <a16:creationId xmlns:a16="http://schemas.microsoft.com/office/drawing/2014/main" id="{FB94D26C-57F8-4366-942D-6F383845ED29}"/>
              </a:ext>
            </a:extLst>
          </p:cNvPr>
          <p:cNvSpPr txBox="1"/>
          <p:nvPr/>
        </p:nvSpPr>
        <p:spPr>
          <a:xfrm rot="16200000">
            <a:off x="-668676" y="4198293"/>
            <a:ext cx="2914653" cy="461665"/>
          </a:xfrm>
          <a:prstGeom prst="rect">
            <a:avLst/>
          </a:prstGeom>
          <a:noFill/>
        </p:spPr>
        <p:txBody>
          <a:bodyPr wrap="square" rtlCol="0">
            <a:spAutoFit/>
          </a:bodyPr>
          <a:lstStyle/>
          <a:p>
            <a:pPr algn="r"/>
            <a:r>
              <a:rPr lang="en-US" sz="2400" b="1" i="1" dirty="0"/>
              <a:t>Temperature Effect</a:t>
            </a:r>
          </a:p>
        </p:txBody>
      </p:sp>
      <p:sp>
        <p:nvSpPr>
          <p:cNvPr id="13" name="Freeform: Shape 14">
            <a:extLst>
              <a:ext uri="{FF2B5EF4-FFF2-40B4-BE49-F238E27FC236}">
                <a16:creationId xmlns:a16="http://schemas.microsoft.com/office/drawing/2014/main" id="{0F781E35-82D1-4734-A7DE-A257CFB37979}"/>
              </a:ext>
            </a:extLst>
          </p:cNvPr>
          <p:cNvSpPr/>
          <p:nvPr/>
        </p:nvSpPr>
        <p:spPr bwMode="auto">
          <a:xfrm>
            <a:off x="1514822" y="3350044"/>
            <a:ext cx="6949440" cy="1591296"/>
          </a:xfrm>
          <a:custGeom>
            <a:avLst/>
            <a:gdLst>
              <a:gd name="connsiteX0" fmla="*/ 0 w 6949440"/>
              <a:gd name="connsiteY0" fmla="*/ 2092992 h 2137051"/>
              <a:gd name="connsiteX1" fmla="*/ 1828800 w 6949440"/>
              <a:gd name="connsiteY1" fmla="*/ 32 h 2137051"/>
              <a:gd name="connsiteX2" fmla="*/ 4267200 w 6949440"/>
              <a:gd name="connsiteY2" fmla="*/ 2133632 h 2137051"/>
              <a:gd name="connsiteX3" fmla="*/ 6949440 w 6949440"/>
              <a:gd name="connsiteY3" fmla="*/ 396272 h 2137051"/>
            </a:gdLst>
            <a:ahLst/>
            <a:cxnLst>
              <a:cxn ang="0">
                <a:pos x="connsiteX0" y="connsiteY0"/>
              </a:cxn>
              <a:cxn ang="0">
                <a:pos x="connsiteX1" y="connsiteY1"/>
              </a:cxn>
              <a:cxn ang="0">
                <a:pos x="connsiteX2" y="connsiteY2"/>
              </a:cxn>
              <a:cxn ang="0">
                <a:pos x="connsiteX3" y="connsiteY3"/>
              </a:cxn>
            </a:cxnLst>
            <a:rect l="l" t="t" r="r" b="b"/>
            <a:pathLst>
              <a:path w="6949440" h="2137051">
                <a:moveTo>
                  <a:pt x="0" y="2092992"/>
                </a:moveTo>
                <a:cubicBezTo>
                  <a:pt x="558800" y="1043125"/>
                  <a:pt x="1117600" y="-6741"/>
                  <a:pt x="1828800" y="32"/>
                </a:cubicBezTo>
                <a:cubicBezTo>
                  <a:pt x="2540000" y="6805"/>
                  <a:pt x="3413760" y="2067592"/>
                  <a:pt x="4267200" y="2133632"/>
                </a:cubicBezTo>
                <a:cubicBezTo>
                  <a:pt x="5120640" y="2199672"/>
                  <a:pt x="6035040" y="1297972"/>
                  <a:pt x="6949440" y="396272"/>
                </a:cubicBezTo>
              </a:path>
            </a:pathLst>
          </a:cu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i="0" u="none" strike="noStrike" cap="none" normalizeH="0" baseline="0" dirty="0">
              <a:ln>
                <a:noFill/>
              </a:ln>
              <a:solidFill>
                <a:schemeClr val="tx1"/>
              </a:solidFill>
              <a:effectLst/>
              <a:latin typeface="Arial" charset="0"/>
            </a:endParaRPr>
          </a:p>
        </p:txBody>
      </p:sp>
      <p:cxnSp>
        <p:nvCxnSpPr>
          <p:cNvPr id="32" name="Straight Arrow Connector 31"/>
          <p:cNvCxnSpPr/>
          <p:nvPr/>
        </p:nvCxnSpPr>
        <p:spPr>
          <a:xfrm>
            <a:off x="3118069" y="5514975"/>
            <a:ext cx="1653956" cy="0"/>
          </a:xfrm>
          <a:prstGeom prst="straightConnector1">
            <a:avLst/>
          </a:prstGeom>
          <a:ln w="381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3600752" y="4972157"/>
            <a:ext cx="678354" cy="523220"/>
          </a:xfrm>
          <a:prstGeom prst="rect">
            <a:avLst/>
          </a:prstGeom>
          <a:noFill/>
        </p:spPr>
        <p:txBody>
          <a:bodyPr wrap="square" rtlCol="0">
            <a:spAutoFit/>
          </a:bodyPr>
          <a:lstStyle/>
          <a:p>
            <a:pPr algn="ctr"/>
            <a:r>
              <a:rPr lang="en-US" sz="2800" i="1" dirty="0">
                <a:latin typeface="Calibri" panose="020F0502020204030204" pitchFamily="34" charset="0"/>
                <a:cs typeface="Calibri" panose="020F0502020204030204" pitchFamily="34" charset="0"/>
              </a:rPr>
              <a:t>4n</a:t>
            </a:r>
          </a:p>
        </p:txBody>
      </p:sp>
      <p:cxnSp>
        <p:nvCxnSpPr>
          <p:cNvPr id="34" name="Straight Arrow Connector 33"/>
          <p:cNvCxnSpPr/>
          <p:nvPr/>
        </p:nvCxnSpPr>
        <p:spPr>
          <a:xfrm>
            <a:off x="4770817" y="5514975"/>
            <a:ext cx="3308764" cy="0"/>
          </a:xfrm>
          <a:prstGeom prst="straightConnector1">
            <a:avLst/>
          </a:prstGeom>
          <a:ln w="381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6082229" y="4972157"/>
            <a:ext cx="678354" cy="523220"/>
          </a:xfrm>
          <a:prstGeom prst="rect">
            <a:avLst/>
          </a:prstGeom>
          <a:noFill/>
        </p:spPr>
        <p:txBody>
          <a:bodyPr wrap="square" rtlCol="0">
            <a:spAutoFit/>
          </a:bodyPr>
          <a:lstStyle/>
          <a:p>
            <a:pPr algn="ctr"/>
            <a:r>
              <a:rPr lang="en-US" sz="2800" i="1" dirty="0">
                <a:latin typeface="Calibri" panose="020F0502020204030204" pitchFamily="34" charset="0"/>
                <a:cs typeface="Calibri" panose="020F0502020204030204" pitchFamily="34" charset="0"/>
              </a:rPr>
              <a:t>8n</a:t>
            </a:r>
          </a:p>
        </p:txBody>
      </p:sp>
      <p:cxnSp>
        <p:nvCxnSpPr>
          <p:cNvPr id="37" name="Straight Arrow Connector 36"/>
          <p:cNvCxnSpPr/>
          <p:nvPr/>
        </p:nvCxnSpPr>
        <p:spPr>
          <a:xfrm>
            <a:off x="2299816" y="5518694"/>
            <a:ext cx="822003" cy="0"/>
          </a:xfrm>
          <a:prstGeom prst="straightConnector1">
            <a:avLst/>
          </a:prstGeom>
          <a:ln w="38100">
            <a:solidFill>
              <a:schemeClr val="tx1"/>
            </a:solidFill>
            <a:headEnd type="arrow" w="lg" len="lg"/>
            <a:tailEnd type="arrow" w="lg" len="lg"/>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360062" y="4975876"/>
            <a:ext cx="678354" cy="523220"/>
          </a:xfrm>
          <a:prstGeom prst="rect">
            <a:avLst/>
          </a:prstGeom>
          <a:noFill/>
        </p:spPr>
        <p:txBody>
          <a:bodyPr wrap="square" rtlCol="0">
            <a:spAutoFit/>
          </a:bodyPr>
          <a:lstStyle/>
          <a:p>
            <a:pPr algn="ctr"/>
            <a:r>
              <a:rPr lang="en-US" sz="2800" i="1" dirty="0">
                <a:latin typeface="Calibri" panose="020F0502020204030204" pitchFamily="34" charset="0"/>
                <a:cs typeface="Calibri" panose="020F0502020204030204" pitchFamily="34" charset="0"/>
              </a:rPr>
              <a:t>2n</a:t>
            </a:r>
          </a:p>
        </p:txBody>
      </p:sp>
      <p:cxnSp>
        <p:nvCxnSpPr>
          <p:cNvPr id="40" name="Straight Arrow Connector 39"/>
          <p:cNvCxnSpPr/>
          <p:nvPr/>
        </p:nvCxnSpPr>
        <p:spPr>
          <a:xfrm>
            <a:off x="1876833" y="5525838"/>
            <a:ext cx="423455" cy="0"/>
          </a:xfrm>
          <a:prstGeom prst="straightConnector1">
            <a:avLst/>
          </a:prstGeom>
          <a:ln w="38100">
            <a:solidFill>
              <a:schemeClr val="tx1"/>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1751832" y="4983020"/>
            <a:ext cx="678354" cy="523220"/>
          </a:xfrm>
          <a:prstGeom prst="rect">
            <a:avLst/>
          </a:prstGeom>
          <a:noFill/>
        </p:spPr>
        <p:txBody>
          <a:bodyPr wrap="square" rtlCol="0">
            <a:spAutoFit/>
          </a:bodyPr>
          <a:lstStyle/>
          <a:p>
            <a:pPr algn="ctr"/>
            <a:r>
              <a:rPr lang="en-US" sz="2800" i="1" dirty="0">
                <a:latin typeface="Calibri" panose="020F0502020204030204" pitchFamily="34" charset="0"/>
                <a:cs typeface="Calibri" panose="020F0502020204030204" pitchFamily="34" charset="0"/>
              </a:rPr>
              <a:t>n</a:t>
            </a:r>
          </a:p>
        </p:txBody>
      </p:sp>
    </p:spTree>
    <p:extLst>
      <p:ext uri="{BB962C8B-B14F-4D97-AF65-F5344CB8AC3E}">
        <p14:creationId xmlns:p14="http://schemas.microsoft.com/office/powerpoint/2010/main" val="114917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2"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par>
                                <p:cTn id="25" presetID="10" presetClass="entr" presetSubtype="0" fill="hold" grpId="2"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2"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2"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grpId="2"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2"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par>
                                <p:cTn id="40" presetID="10" presetClass="entr" presetSubtype="0" fill="hold" grpId="2"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par>
                                <p:cTn id="43" presetID="10" presetClass="entr" presetSubtype="0" fill="hold" grpId="2"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500"/>
                                        <p:tgtEl>
                                          <p:spTgt spid="23"/>
                                        </p:tgtEl>
                                      </p:cBhvr>
                                    </p:animEffect>
                                  </p:childTnLst>
                                </p:cTn>
                              </p:par>
                              <p:par>
                                <p:cTn id="46" presetID="10" presetClass="entr" presetSubtype="0" fill="hold" grpId="2" nodeType="with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par>
                                <p:cTn id="49" presetID="10" presetClass="entr" presetSubtype="0" fill="hold" grpId="2"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500"/>
                                        <p:tgtEl>
                                          <p:spTgt spid="25"/>
                                        </p:tgtEl>
                                      </p:cBhvr>
                                    </p:animEffect>
                                  </p:childTnLst>
                                </p:cTn>
                              </p:par>
                              <p:par>
                                <p:cTn id="52" presetID="10" presetClass="entr" presetSubtype="0" fill="hold" grpId="2"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500"/>
                                        <p:tgtEl>
                                          <p:spTgt spid="26"/>
                                        </p:tgtEl>
                                      </p:cBhvr>
                                    </p:animEffect>
                                  </p:childTnLst>
                                </p:cTn>
                              </p:par>
                              <p:par>
                                <p:cTn id="55" presetID="10" presetClass="entr" presetSubtype="0" fill="hold" grpId="2"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par>
                                <p:cTn id="58" presetID="10" presetClass="entr" presetSubtype="0" fill="hold" grpId="2"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fade">
                                      <p:cBhvr>
                                        <p:cTn id="60" dur="500"/>
                                        <p:tgtEl>
                                          <p:spTgt spid="28"/>
                                        </p:tgtEl>
                                      </p:cBhvr>
                                    </p:animEffect>
                                  </p:childTnLst>
                                </p:cTn>
                              </p:par>
                              <p:par>
                                <p:cTn id="61" presetID="10" presetClass="entr" presetSubtype="0" fill="hold" grpId="2"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500"/>
                                        <p:tgtEl>
                                          <p:spTgt spid="7"/>
                                        </p:tgtEl>
                                      </p:cBhvr>
                                    </p:animEffect>
                                  </p:childTnLst>
                                </p:cTn>
                              </p:par>
                            </p:childTnLst>
                          </p:cTn>
                        </p:par>
                        <p:par>
                          <p:cTn id="67" fill="hold">
                            <p:stCondLst>
                              <p:cond delay="500"/>
                            </p:stCondLst>
                            <p:childTnLst>
                              <p:par>
                                <p:cTn id="68" presetID="10"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5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41"/>
                                        </p:tgtEl>
                                        <p:attrNameLst>
                                          <p:attrName>style.visibility</p:attrName>
                                        </p:attrNameLst>
                                      </p:cBhvr>
                                      <p:to>
                                        <p:strVal val="visible"/>
                                      </p:to>
                                    </p:set>
                                    <p:animEffect transition="in" filter="fade">
                                      <p:cBhvr>
                                        <p:cTn id="75" dur="500"/>
                                        <p:tgtEl>
                                          <p:spTgt spid="41"/>
                                        </p:tgtEl>
                                      </p:cBhvr>
                                    </p:animEffect>
                                  </p:childTnLst>
                                </p:cTn>
                              </p:par>
                              <p:par>
                                <p:cTn id="76" presetID="10" presetClass="entr" presetSubtype="0" fill="hold"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par>
                                <p:cTn id="79" presetID="10" presetClass="entr" presetSubtype="0" fill="hold" nodeType="withEffect">
                                  <p:stCondLst>
                                    <p:cond delay="0"/>
                                  </p:stCondLst>
                                  <p:childTnLst>
                                    <p:set>
                                      <p:cBhvr>
                                        <p:cTn id="80" dur="1" fill="hold">
                                          <p:stCondLst>
                                            <p:cond delay="0"/>
                                          </p:stCondLst>
                                        </p:cTn>
                                        <p:tgtEl>
                                          <p:spTgt spid="3">
                                            <p:txEl>
                                              <p:pRg st="2" end="2"/>
                                            </p:txEl>
                                          </p:spTgt>
                                        </p:tgtEl>
                                        <p:attrNameLst>
                                          <p:attrName>style.visibility</p:attrName>
                                        </p:attrNameLst>
                                      </p:cBhvr>
                                      <p:to>
                                        <p:strVal val="visible"/>
                                      </p:to>
                                    </p:set>
                                    <p:animEffect transition="in" filter="fade">
                                      <p:cBhvr>
                                        <p:cTn id="81" dur="500"/>
                                        <p:tgtEl>
                                          <p:spTgt spid="3">
                                            <p:txEl>
                                              <p:pRg st="2" end="2"/>
                                            </p:txEl>
                                          </p:spTgt>
                                        </p:tgtEl>
                                      </p:cBhvr>
                                    </p:animEffect>
                                  </p:childTnLst>
                                </p:cTn>
                              </p:par>
                            </p:childTnLst>
                          </p:cTn>
                        </p:par>
                        <p:par>
                          <p:cTn id="82" fill="hold">
                            <p:stCondLst>
                              <p:cond delay="500"/>
                            </p:stCondLst>
                            <p:childTnLst>
                              <p:par>
                                <p:cTn id="83" presetID="19" presetClass="emph" presetSubtype="0" fill="hold" grpId="0" nodeType="afterEffect">
                                  <p:stCondLst>
                                    <p:cond delay="0"/>
                                  </p:stCondLst>
                                  <p:childTnLst>
                                    <p:animClr clrSpc="rgb" dir="cw">
                                      <p:cBhvr override="childStyle">
                                        <p:cTn id="84" dur="500" fill="hold"/>
                                        <p:tgtEl>
                                          <p:spTgt spid="16"/>
                                        </p:tgtEl>
                                        <p:attrNameLst>
                                          <p:attrName>style.color</p:attrName>
                                        </p:attrNameLst>
                                      </p:cBhvr>
                                      <p:to>
                                        <a:srgbClr val="FBE5D5"/>
                                      </p:to>
                                    </p:animClr>
                                    <p:animClr clrSpc="rgb" dir="cw">
                                      <p:cBhvr>
                                        <p:cTn id="85" dur="500" fill="hold"/>
                                        <p:tgtEl>
                                          <p:spTgt spid="16"/>
                                        </p:tgtEl>
                                        <p:attrNameLst>
                                          <p:attrName>fillcolor</p:attrName>
                                        </p:attrNameLst>
                                      </p:cBhvr>
                                      <p:to>
                                        <a:srgbClr val="FBE5D5"/>
                                      </p:to>
                                    </p:animClr>
                                    <p:set>
                                      <p:cBhvr>
                                        <p:cTn id="86" dur="500" fill="hold"/>
                                        <p:tgtEl>
                                          <p:spTgt spid="16"/>
                                        </p:tgtEl>
                                        <p:attrNameLst>
                                          <p:attrName>fill.type</p:attrName>
                                        </p:attrNameLst>
                                      </p:cBhvr>
                                      <p:to>
                                        <p:strVal val="solid"/>
                                      </p:to>
                                    </p:set>
                                    <p:set>
                                      <p:cBhvr>
                                        <p:cTn id="87" dur="500" fill="hold"/>
                                        <p:tgtEl>
                                          <p:spTgt spid="16"/>
                                        </p:tgtEl>
                                        <p:attrNameLst>
                                          <p:attrName>fill.on</p:attrName>
                                        </p:attrNameLst>
                                      </p:cBhvr>
                                      <p:to>
                                        <p:strVal val="true"/>
                                      </p:to>
                                    </p:set>
                                  </p:childTnLst>
                                </p:cTn>
                              </p:par>
                              <p:par>
                                <p:cTn id="88" presetID="19" presetClass="emph" presetSubtype="0" fill="hold" grpId="0" nodeType="withEffect">
                                  <p:stCondLst>
                                    <p:cond delay="0"/>
                                  </p:stCondLst>
                                  <p:childTnLst>
                                    <p:animClr clrSpc="rgb" dir="cw">
                                      <p:cBhvr override="childStyle">
                                        <p:cTn id="89" dur="500" fill="hold"/>
                                        <p:tgtEl>
                                          <p:spTgt spid="17"/>
                                        </p:tgtEl>
                                        <p:attrNameLst>
                                          <p:attrName>style.color</p:attrName>
                                        </p:attrNameLst>
                                      </p:cBhvr>
                                      <p:to>
                                        <a:srgbClr val="FBE5D5"/>
                                      </p:to>
                                    </p:animClr>
                                    <p:animClr clrSpc="rgb" dir="cw">
                                      <p:cBhvr>
                                        <p:cTn id="90" dur="500" fill="hold"/>
                                        <p:tgtEl>
                                          <p:spTgt spid="17"/>
                                        </p:tgtEl>
                                        <p:attrNameLst>
                                          <p:attrName>fillcolor</p:attrName>
                                        </p:attrNameLst>
                                      </p:cBhvr>
                                      <p:to>
                                        <a:srgbClr val="FBE5D5"/>
                                      </p:to>
                                    </p:animClr>
                                    <p:set>
                                      <p:cBhvr>
                                        <p:cTn id="91" dur="500" fill="hold"/>
                                        <p:tgtEl>
                                          <p:spTgt spid="17"/>
                                        </p:tgtEl>
                                        <p:attrNameLst>
                                          <p:attrName>fill.type</p:attrName>
                                        </p:attrNameLst>
                                      </p:cBhvr>
                                      <p:to>
                                        <p:strVal val="solid"/>
                                      </p:to>
                                    </p:set>
                                    <p:set>
                                      <p:cBhvr>
                                        <p:cTn id="92" dur="500" fill="hold"/>
                                        <p:tgtEl>
                                          <p:spTgt spid="17"/>
                                        </p:tgtEl>
                                        <p:attrNameLst>
                                          <p:attrName>fill.on</p:attrName>
                                        </p:attrNameLst>
                                      </p:cBhvr>
                                      <p:to>
                                        <p:strVal val="true"/>
                                      </p:to>
                                    </p:set>
                                  </p:childTnLst>
                                </p:cTn>
                              </p:par>
                            </p:childTnLst>
                          </p:cTn>
                        </p:par>
                        <p:par>
                          <p:cTn id="93" fill="hold">
                            <p:stCondLst>
                              <p:cond delay="1000"/>
                            </p:stCondLst>
                            <p:childTnLst>
                              <p:par>
                                <p:cTn id="94" presetID="10" presetClass="exit" presetSubtype="0" fill="hold" grpId="1" nodeType="afterEffect">
                                  <p:stCondLst>
                                    <p:cond delay="0"/>
                                  </p:stCondLst>
                                  <p:childTnLst>
                                    <p:animEffect transition="out" filter="fade">
                                      <p:cBhvr>
                                        <p:cTn id="95" dur="500"/>
                                        <p:tgtEl>
                                          <p:spTgt spid="16"/>
                                        </p:tgtEl>
                                      </p:cBhvr>
                                    </p:animEffect>
                                    <p:set>
                                      <p:cBhvr>
                                        <p:cTn id="96" dur="1" fill="hold">
                                          <p:stCondLst>
                                            <p:cond delay="499"/>
                                          </p:stCondLst>
                                        </p:cTn>
                                        <p:tgtEl>
                                          <p:spTgt spid="16"/>
                                        </p:tgtEl>
                                        <p:attrNameLst>
                                          <p:attrName>style.visibility</p:attrName>
                                        </p:attrNameLst>
                                      </p:cBhvr>
                                      <p:to>
                                        <p:strVal val="hidden"/>
                                      </p:to>
                                    </p:set>
                                  </p:childTnLst>
                                </p:cTn>
                              </p:par>
                              <p:par>
                                <p:cTn id="97" presetID="10" presetClass="exit" presetSubtype="0" fill="hold" grpId="1" nodeType="withEffect">
                                  <p:stCondLst>
                                    <p:cond delay="0"/>
                                  </p:stCondLst>
                                  <p:childTnLst>
                                    <p:animEffect transition="out" filter="fade">
                                      <p:cBhvr>
                                        <p:cTn id="98" dur="500"/>
                                        <p:tgtEl>
                                          <p:spTgt spid="17"/>
                                        </p:tgtEl>
                                      </p:cBhvr>
                                    </p:animEffect>
                                    <p:set>
                                      <p:cBhvr>
                                        <p:cTn id="99" dur="1" fill="hold">
                                          <p:stCondLst>
                                            <p:cond delay="499"/>
                                          </p:stCondLst>
                                        </p:cTn>
                                        <p:tgtEl>
                                          <p:spTgt spid="17"/>
                                        </p:tgtEl>
                                        <p:attrNameLst>
                                          <p:attrName>style.visibility</p:attrName>
                                        </p:attrNameLst>
                                      </p:cBhvr>
                                      <p:to>
                                        <p:strVal val="hidden"/>
                                      </p:to>
                                    </p:set>
                                  </p:childTnLst>
                                </p:cTn>
                              </p:par>
                              <p:par>
                                <p:cTn id="100" presetID="10" presetClass="entr" presetSubtype="0" fill="hold" grpId="0" nodeType="withEffect">
                                  <p:stCondLst>
                                    <p:cond delay="0"/>
                                  </p:stCondLst>
                                  <p:childTnLst>
                                    <p:set>
                                      <p:cBhvr>
                                        <p:cTn id="101" dur="1" fill="hold">
                                          <p:stCondLst>
                                            <p:cond delay="0"/>
                                          </p:stCondLst>
                                        </p:cTn>
                                        <p:tgtEl>
                                          <p:spTgt spid="6"/>
                                        </p:tgtEl>
                                        <p:attrNameLst>
                                          <p:attrName>style.visibility</p:attrName>
                                        </p:attrNameLst>
                                      </p:cBhvr>
                                      <p:to>
                                        <p:strVal val="visible"/>
                                      </p:to>
                                    </p:set>
                                    <p:animEffect transition="in" filter="fade">
                                      <p:cBhvr>
                                        <p:cTn id="102" dur="500"/>
                                        <p:tgtEl>
                                          <p:spTgt spid="6"/>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38"/>
                                        </p:tgtEl>
                                        <p:attrNameLst>
                                          <p:attrName>style.visibility</p:attrName>
                                        </p:attrNameLst>
                                      </p:cBhvr>
                                      <p:to>
                                        <p:strVal val="visible"/>
                                      </p:to>
                                    </p:set>
                                    <p:animEffect transition="in" filter="fade">
                                      <p:cBhvr>
                                        <p:cTn id="105" dur="500"/>
                                        <p:tgtEl>
                                          <p:spTgt spid="38"/>
                                        </p:tgtEl>
                                      </p:cBhvr>
                                    </p:animEffect>
                                  </p:childTnLst>
                                </p:cTn>
                              </p:par>
                              <p:par>
                                <p:cTn id="106" presetID="10" presetClass="entr" presetSubtype="0" fill="hold" nodeType="with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500"/>
                                        <p:tgtEl>
                                          <p:spTgt spid="37"/>
                                        </p:tgtEl>
                                      </p:cBhvr>
                                    </p:animEffect>
                                  </p:childTnLst>
                                </p:cTn>
                              </p:par>
                            </p:childTnLst>
                          </p:cTn>
                        </p:par>
                        <p:par>
                          <p:cTn id="109" fill="hold">
                            <p:stCondLst>
                              <p:cond delay="1500"/>
                            </p:stCondLst>
                            <p:childTnLst>
                              <p:par>
                                <p:cTn id="110" presetID="19" presetClass="emph" presetSubtype="0" fill="hold" grpId="0" nodeType="afterEffect">
                                  <p:stCondLst>
                                    <p:cond delay="0"/>
                                  </p:stCondLst>
                                  <p:childTnLst>
                                    <p:animClr clrSpc="rgb" dir="cw">
                                      <p:cBhvr override="childStyle">
                                        <p:cTn id="111" dur="500" fill="hold"/>
                                        <p:tgtEl>
                                          <p:spTgt spid="18"/>
                                        </p:tgtEl>
                                        <p:attrNameLst>
                                          <p:attrName>style.color</p:attrName>
                                        </p:attrNameLst>
                                      </p:cBhvr>
                                      <p:to>
                                        <a:srgbClr val="FFBFBF"/>
                                      </p:to>
                                    </p:animClr>
                                    <p:animClr clrSpc="rgb" dir="cw">
                                      <p:cBhvr>
                                        <p:cTn id="112" dur="500" fill="hold"/>
                                        <p:tgtEl>
                                          <p:spTgt spid="18"/>
                                        </p:tgtEl>
                                        <p:attrNameLst>
                                          <p:attrName>fillcolor</p:attrName>
                                        </p:attrNameLst>
                                      </p:cBhvr>
                                      <p:to>
                                        <a:srgbClr val="FFBFBF"/>
                                      </p:to>
                                    </p:animClr>
                                    <p:set>
                                      <p:cBhvr>
                                        <p:cTn id="113" dur="500" fill="hold"/>
                                        <p:tgtEl>
                                          <p:spTgt spid="18"/>
                                        </p:tgtEl>
                                        <p:attrNameLst>
                                          <p:attrName>fill.type</p:attrName>
                                        </p:attrNameLst>
                                      </p:cBhvr>
                                      <p:to>
                                        <p:strVal val="solid"/>
                                      </p:to>
                                    </p:set>
                                    <p:set>
                                      <p:cBhvr>
                                        <p:cTn id="114" dur="500" fill="hold"/>
                                        <p:tgtEl>
                                          <p:spTgt spid="18"/>
                                        </p:tgtEl>
                                        <p:attrNameLst>
                                          <p:attrName>fill.on</p:attrName>
                                        </p:attrNameLst>
                                      </p:cBhvr>
                                      <p:to>
                                        <p:strVal val="true"/>
                                      </p:to>
                                    </p:set>
                                  </p:childTnLst>
                                </p:cTn>
                              </p:par>
                              <p:par>
                                <p:cTn id="115" presetID="19" presetClass="emph" presetSubtype="0" fill="hold" grpId="0" nodeType="withEffect">
                                  <p:stCondLst>
                                    <p:cond delay="0"/>
                                  </p:stCondLst>
                                  <p:childTnLst>
                                    <p:animClr clrSpc="rgb" dir="cw">
                                      <p:cBhvr override="childStyle">
                                        <p:cTn id="116" dur="500" fill="hold"/>
                                        <p:tgtEl>
                                          <p:spTgt spid="19"/>
                                        </p:tgtEl>
                                        <p:attrNameLst>
                                          <p:attrName>style.color</p:attrName>
                                        </p:attrNameLst>
                                      </p:cBhvr>
                                      <p:to>
                                        <a:srgbClr val="FFBFBF"/>
                                      </p:to>
                                    </p:animClr>
                                    <p:animClr clrSpc="rgb" dir="cw">
                                      <p:cBhvr>
                                        <p:cTn id="117" dur="500" fill="hold"/>
                                        <p:tgtEl>
                                          <p:spTgt spid="19"/>
                                        </p:tgtEl>
                                        <p:attrNameLst>
                                          <p:attrName>fillcolor</p:attrName>
                                        </p:attrNameLst>
                                      </p:cBhvr>
                                      <p:to>
                                        <a:srgbClr val="FFBFBF"/>
                                      </p:to>
                                    </p:animClr>
                                    <p:set>
                                      <p:cBhvr>
                                        <p:cTn id="118" dur="500" fill="hold"/>
                                        <p:tgtEl>
                                          <p:spTgt spid="19"/>
                                        </p:tgtEl>
                                        <p:attrNameLst>
                                          <p:attrName>fill.type</p:attrName>
                                        </p:attrNameLst>
                                      </p:cBhvr>
                                      <p:to>
                                        <p:strVal val="solid"/>
                                      </p:to>
                                    </p:set>
                                    <p:set>
                                      <p:cBhvr>
                                        <p:cTn id="119" dur="500" fill="hold"/>
                                        <p:tgtEl>
                                          <p:spTgt spid="19"/>
                                        </p:tgtEl>
                                        <p:attrNameLst>
                                          <p:attrName>fill.on</p:attrName>
                                        </p:attrNameLst>
                                      </p:cBhvr>
                                      <p:to>
                                        <p:strVal val="true"/>
                                      </p:to>
                                    </p:set>
                                  </p:childTnLst>
                                </p:cTn>
                              </p:par>
                              <p:par>
                                <p:cTn id="120" presetID="19" presetClass="emph" presetSubtype="0" fill="hold" grpId="0" nodeType="withEffect">
                                  <p:stCondLst>
                                    <p:cond delay="0"/>
                                  </p:stCondLst>
                                  <p:childTnLst>
                                    <p:animClr clrSpc="rgb" dir="cw">
                                      <p:cBhvr override="childStyle">
                                        <p:cTn id="121" dur="500" fill="hold"/>
                                        <p:tgtEl>
                                          <p:spTgt spid="20"/>
                                        </p:tgtEl>
                                        <p:attrNameLst>
                                          <p:attrName>style.color</p:attrName>
                                        </p:attrNameLst>
                                      </p:cBhvr>
                                      <p:to>
                                        <a:srgbClr val="FFBFBF"/>
                                      </p:to>
                                    </p:animClr>
                                    <p:animClr clrSpc="rgb" dir="cw">
                                      <p:cBhvr>
                                        <p:cTn id="122" dur="500" fill="hold"/>
                                        <p:tgtEl>
                                          <p:spTgt spid="20"/>
                                        </p:tgtEl>
                                        <p:attrNameLst>
                                          <p:attrName>fillcolor</p:attrName>
                                        </p:attrNameLst>
                                      </p:cBhvr>
                                      <p:to>
                                        <a:srgbClr val="FFBFBF"/>
                                      </p:to>
                                    </p:animClr>
                                    <p:set>
                                      <p:cBhvr>
                                        <p:cTn id="123" dur="500" fill="hold"/>
                                        <p:tgtEl>
                                          <p:spTgt spid="20"/>
                                        </p:tgtEl>
                                        <p:attrNameLst>
                                          <p:attrName>fill.type</p:attrName>
                                        </p:attrNameLst>
                                      </p:cBhvr>
                                      <p:to>
                                        <p:strVal val="solid"/>
                                      </p:to>
                                    </p:set>
                                    <p:set>
                                      <p:cBhvr>
                                        <p:cTn id="124" dur="500" fill="hold"/>
                                        <p:tgtEl>
                                          <p:spTgt spid="20"/>
                                        </p:tgtEl>
                                        <p:attrNameLst>
                                          <p:attrName>fill.on</p:attrName>
                                        </p:attrNameLst>
                                      </p:cBhvr>
                                      <p:to>
                                        <p:strVal val="true"/>
                                      </p:to>
                                    </p:set>
                                  </p:childTnLst>
                                </p:cTn>
                              </p:par>
                              <p:par>
                                <p:cTn id="125" presetID="19" presetClass="emph" presetSubtype="0" fill="hold" grpId="0" nodeType="withEffect">
                                  <p:stCondLst>
                                    <p:cond delay="0"/>
                                  </p:stCondLst>
                                  <p:childTnLst>
                                    <p:animClr clrSpc="rgb" dir="cw">
                                      <p:cBhvr override="childStyle">
                                        <p:cTn id="126" dur="500" fill="hold"/>
                                        <p:tgtEl>
                                          <p:spTgt spid="21"/>
                                        </p:tgtEl>
                                        <p:attrNameLst>
                                          <p:attrName>style.color</p:attrName>
                                        </p:attrNameLst>
                                      </p:cBhvr>
                                      <p:to>
                                        <a:srgbClr val="FFBFBF"/>
                                      </p:to>
                                    </p:animClr>
                                    <p:animClr clrSpc="rgb" dir="cw">
                                      <p:cBhvr>
                                        <p:cTn id="127" dur="500" fill="hold"/>
                                        <p:tgtEl>
                                          <p:spTgt spid="21"/>
                                        </p:tgtEl>
                                        <p:attrNameLst>
                                          <p:attrName>fillcolor</p:attrName>
                                        </p:attrNameLst>
                                      </p:cBhvr>
                                      <p:to>
                                        <a:srgbClr val="FFBFBF"/>
                                      </p:to>
                                    </p:animClr>
                                    <p:set>
                                      <p:cBhvr>
                                        <p:cTn id="128" dur="500" fill="hold"/>
                                        <p:tgtEl>
                                          <p:spTgt spid="21"/>
                                        </p:tgtEl>
                                        <p:attrNameLst>
                                          <p:attrName>fill.type</p:attrName>
                                        </p:attrNameLst>
                                      </p:cBhvr>
                                      <p:to>
                                        <p:strVal val="solid"/>
                                      </p:to>
                                    </p:set>
                                    <p:set>
                                      <p:cBhvr>
                                        <p:cTn id="129" dur="500" fill="hold"/>
                                        <p:tgtEl>
                                          <p:spTgt spid="21"/>
                                        </p:tgtEl>
                                        <p:attrNameLst>
                                          <p:attrName>fill.on</p:attrName>
                                        </p:attrNameLst>
                                      </p:cBhvr>
                                      <p:to>
                                        <p:strVal val="true"/>
                                      </p:to>
                                    </p:set>
                                  </p:childTnLst>
                                </p:cTn>
                              </p:par>
                            </p:childTnLst>
                          </p:cTn>
                        </p:par>
                        <p:par>
                          <p:cTn id="130" fill="hold">
                            <p:stCondLst>
                              <p:cond delay="2000"/>
                            </p:stCondLst>
                            <p:childTnLst>
                              <p:par>
                                <p:cTn id="131" presetID="10" presetClass="exit" presetSubtype="0" fill="hold" grpId="1" nodeType="afterEffect">
                                  <p:stCondLst>
                                    <p:cond delay="0"/>
                                  </p:stCondLst>
                                  <p:childTnLst>
                                    <p:animEffect transition="out" filter="fade">
                                      <p:cBhvr>
                                        <p:cTn id="132" dur="500"/>
                                        <p:tgtEl>
                                          <p:spTgt spid="18"/>
                                        </p:tgtEl>
                                      </p:cBhvr>
                                    </p:animEffect>
                                    <p:set>
                                      <p:cBhvr>
                                        <p:cTn id="133" dur="1" fill="hold">
                                          <p:stCondLst>
                                            <p:cond delay="499"/>
                                          </p:stCondLst>
                                        </p:cTn>
                                        <p:tgtEl>
                                          <p:spTgt spid="18"/>
                                        </p:tgtEl>
                                        <p:attrNameLst>
                                          <p:attrName>style.visibility</p:attrName>
                                        </p:attrNameLst>
                                      </p:cBhvr>
                                      <p:to>
                                        <p:strVal val="hidden"/>
                                      </p:to>
                                    </p:set>
                                  </p:childTnLst>
                                </p:cTn>
                              </p:par>
                              <p:par>
                                <p:cTn id="134" presetID="10" presetClass="exit" presetSubtype="0" fill="hold" grpId="1" nodeType="withEffect">
                                  <p:stCondLst>
                                    <p:cond delay="0"/>
                                  </p:stCondLst>
                                  <p:childTnLst>
                                    <p:animEffect transition="out" filter="fade">
                                      <p:cBhvr>
                                        <p:cTn id="135" dur="500"/>
                                        <p:tgtEl>
                                          <p:spTgt spid="19"/>
                                        </p:tgtEl>
                                      </p:cBhvr>
                                    </p:animEffect>
                                    <p:set>
                                      <p:cBhvr>
                                        <p:cTn id="136" dur="1" fill="hold">
                                          <p:stCondLst>
                                            <p:cond delay="499"/>
                                          </p:stCondLst>
                                        </p:cTn>
                                        <p:tgtEl>
                                          <p:spTgt spid="19"/>
                                        </p:tgtEl>
                                        <p:attrNameLst>
                                          <p:attrName>style.visibility</p:attrName>
                                        </p:attrNameLst>
                                      </p:cBhvr>
                                      <p:to>
                                        <p:strVal val="hidden"/>
                                      </p:to>
                                    </p:set>
                                  </p:childTnLst>
                                </p:cTn>
                              </p:par>
                              <p:par>
                                <p:cTn id="137" presetID="10" presetClass="exit" presetSubtype="0" fill="hold" grpId="1" nodeType="withEffect">
                                  <p:stCondLst>
                                    <p:cond delay="0"/>
                                  </p:stCondLst>
                                  <p:childTnLst>
                                    <p:animEffect transition="out" filter="fade">
                                      <p:cBhvr>
                                        <p:cTn id="138" dur="500"/>
                                        <p:tgtEl>
                                          <p:spTgt spid="20"/>
                                        </p:tgtEl>
                                      </p:cBhvr>
                                    </p:animEffect>
                                    <p:set>
                                      <p:cBhvr>
                                        <p:cTn id="139" dur="1" fill="hold">
                                          <p:stCondLst>
                                            <p:cond delay="499"/>
                                          </p:stCondLst>
                                        </p:cTn>
                                        <p:tgtEl>
                                          <p:spTgt spid="20"/>
                                        </p:tgtEl>
                                        <p:attrNameLst>
                                          <p:attrName>style.visibility</p:attrName>
                                        </p:attrNameLst>
                                      </p:cBhvr>
                                      <p:to>
                                        <p:strVal val="hidden"/>
                                      </p:to>
                                    </p:set>
                                  </p:childTnLst>
                                </p:cTn>
                              </p:par>
                              <p:par>
                                <p:cTn id="140" presetID="10" presetClass="exit" presetSubtype="0" fill="hold" grpId="1" nodeType="withEffect">
                                  <p:stCondLst>
                                    <p:cond delay="0"/>
                                  </p:stCondLst>
                                  <p:childTnLst>
                                    <p:animEffect transition="out" filter="fade">
                                      <p:cBhvr>
                                        <p:cTn id="141" dur="500"/>
                                        <p:tgtEl>
                                          <p:spTgt spid="21"/>
                                        </p:tgtEl>
                                      </p:cBhvr>
                                    </p:animEffect>
                                    <p:set>
                                      <p:cBhvr>
                                        <p:cTn id="142" dur="1" fill="hold">
                                          <p:stCondLst>
                                            <p:cond delay="499"/>
                                          </p:stCondLst>
                                        </p:cTn>
                                        <p:tgtEl>
                                          <p:spTgt spid="21"/>
                                        </p:tgtEl>
                                        <p:attrNameLst>
                                          <p:attrName>style.visibility</p:attrName>
                                        </p:attrNameLst>
                                      </p:cBhvr>
                                      <p:to>
                                        <p:strVal val="hidden"/>
                                      </p:to>
                                    </p:set>
                                  </p:childTnLst>
                                </p:cTn>
                              </p:par>
                              <p:par>
                                <p:cTn id="143" presetID="10" presetClass="entr" presetSubtype="0" fill="hold" grpId="0" nodeType="withEffect">
                                  <p:stCondLst>
                                    <p:cond delay="0"/>
                                  </p:stCondLst>
                                  <p:childTnLst>
                                    <p:set>
                                      <p:cBhvr>
                                        <p:cTn id="144" dur="1" fill="hold">
                                          <p:stCondLst>
                                            <p:cond delay="0"/>
                                          </p:stCondLst>
                                        </p:cTn>
                                        <p:tgtEl>
                                          <p:spTgt spid="8"/>
                                        </p:tgtEl>
                                        <p:attrNameLst>
                                          <p:attrName>style.visibility</p:attrName>
                                        </p:attrNameLst>
                                      </p:cBhvr>
                                      <p:to>
                                        <p:strVal val="visible"/>
                                      </p:to>
                                    </p:set>
                                    <p:animEffect transition="in" filter="fade">
                                      <p:cBhvr>
                                        <p:cTn id="145" dur="500"/>
                                        <p:tgtEl>
                                          <p:spTgt spid="8"/>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33"/>
                                        </p:tgtEl>
                                        <p:attrNameLst>
                                          <p:attrName>style.visibility</p:attrName>
                                        </p:attrNameLst>
                                      </p:cBhvr>
                                      <p:to>
                                        <p:strVal val="visible"/>
                                      </p:to>
                                    </p:set>
                                    <p:animEffect transition="in" filter="fade">
                                      <p:cBhvr>
                                        <p:cTn id="148" dur="500"/>
                                        <p:tgtEl>
                                          <p:spTgt spid="33"/>
                                        </p:tgtEl>
                                      </p:cBhvr>
                                    </p:animEffect>
                                  </p:childTnLst>
                                </p:cTn>
                              </p:par>
                              <p:par>
                                <p:cTn id="149" presetID="10" presetClass="entr" presetSubtype="0" fill="hold" nodeType="with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fade">
                                      <p:cBhvr>
                                        <p:cTn id="151" dur="500"/>
                                        <p:tgtEl>
                                          <p:spTgt spid="32"/>
                                        </p:tgtEl>
                                      </p:cBhvr>
                                    </p:animEffect>
                                  </p:childTnLst>
                                </p:cTn>
                              </p:par>
                            </p:childTnLst>
                          </p:cTn>
                        </p:par>
                        <p:par>
                          <p:cTn id="152" fill="hold">
                            <p:stCondLst>
                              <p:cond delay="2500"/>
                            </p:stCondLst>
                            <p:childTnLst>
                              <p:par>
                                <p:cTn id="153" presetID="19" presetClass="emph" presetSubtype="0" fill="hold" grpId="0" nodeType="afterEffect">
                                  <p:stCondLst>
                                    <p:cond delay="0"/>
                                  </p:stCondLst>
                                  <p:childTnLst>
                                    <p:animClr clrSpc="rgb" dir="cw">
                                      <p:cBhvr override="childStyle">
                                        <p:cTn id="154" dur="500" fill="hold"/>
                                        <p:tgtEl>
                                          <p:spTgt spid="22"/>
                                        </p:tgtEl>
                                        <p:attrNameLst>
                                          <p:attrName>style.color</p:attrName>
                                        </p:attrNameLst>
                                      </p:cBhvr>
                                      <p:to>
                                        <a:srgbClr val="E2EFD9"/>
                                      </p:to>
                                    </p:animClr>
                                    <p:animClr clrSpc="rgb" dir="cw">
                                      <p:cBhvr>
                                        <p:cTn id="155" dur="500" fill="hold"/>
                                        <p:tgtEl>
                                          <p:spTgt spid="22"/>
                                        </p:tgtEl>
                                        <p:attrNameLst>
                                          <p:attrName>fillcolor</p:attrName>
                                        </p:attrNameLst>
                                      </p:cBhvr>
                                      <p:to>
                                        <a:srgbClr val="E2EFD9"/>
                                      </p:to>
                                    </p:animClr>
                                    <p:set>
                                      <p:cBhvr>
                                        <p:cTn id="156" dur="500" fill="hold"/>
                                        <p:tgtEl>
                                          <p:spTgt spid="22"/>
                                        </p:tgtEl>
                                        <p:attrNameLst>
                                          <p:attrName>fill.type</p:attrName>
                                        </p:attrNameLst>
                                      </p:cBhvr>
                                      <p:to>
                                        <p:strVal val="solid"/>
                                      </p:to>
                                    </p:set>
                                    <p:set>
                                      <p:cBhvr>
                                        <p:cTn id="157" dur="500" fill="hold"/>
                                        <p:tgtEl>
                                          <p:spTgt spid="22"/>
                                        </p:tgtEl>
                                        <p:attrNameLst>
                                          <p:attrName>fill.on</p:attrName>
                                        </p:attrNameLst>
                                      </p:cBhvr>
                                      <p:to>
                                        <p:strVal val="true"/>
                                      </p:to>
                                    </p:set>
                                  </p:childTnLst>
                                </p:cTn>
                              </p:par>
                              <p:par>
                                <p:cTn id="158" presetID="19" presetClass="emph" presetSubtype="0" fill="hold" grpId="0" nodeType="withEffect">
                                  <p:stCondLst>
                                    <p:cond delay="0"/>
                                  </p:stCondLst>
                                  <p:childTnLst>
                                    <p:animClr clrSpc="rgb" dir="cw">
                                      <p:cBhvr override="childStyle">
                                        <p:cTn id="159" dur="500" fill="hold"/>
                                        <p:tgtEl>
                                          <p:spTgt spid="23"/>
                                        </p:tgtEl>
                                        <p:attrNameLst>
                                          <p:attrName>style.color</p:attrName>
                                        </p:attrNameLst>
                                      </p:cBhvr>
                                      <p:to>
                                        <a:srgbClr val="E2EFD9"/>
                                      </p:to>
                                    </p:animClr>
                                    <p:animClr clrSpc="rgb" dir="cw">
                                      <p:cBhvr>
                                        <p:cTn id="160" dur="500" fill="hold"/>
                                        <p:tgtEl>
                                          <p:spTgt spid="23"/>
                                        </p:tgtEl>
                                        <p:attrNameLst>
                                          <p:attrName>fillcolor</p:attrName>
                                        </p:attrNameLst>
                                      </p:cBhvr>
                                      <p:to>
                                        <a:srgbClr val="E2EFD9"/>
                                      </p:to>
                                    </p:animClr>
                                    <p:set>
                                      <p:cBhvr>
                                        <p:cTn id="161" dur="500" fill="hold"/>
                                        <p:tgtEl>
                                          <p:spTgt spid="23"/>
                                        </p:tgtEl>
                                        <p:attrNameLst>
                                          <p:attrName>fill.type</p:attrName>
                                        </p:attrNameLst>
                                      </p:cBhvr>
                                      <p:to>
                                        <p:strVal val="solid"/>
                                      </p:to>
                                    </p:set>
                                    <p:set>
                                      <p:cBhvr>
                                        <p:cTn id="162" dur="500" fill="hold"/>
                                        <p:tgtEl>
                                          <p:spTgt spid="23"/>
                                        </p:tgtEl>
                                        <p:attrNameLst>
                                          <p:attrName>fill.on</p:attrName>
                                        </p:attrNameLst>
                                      </p:cBhvr>
                                      <p:to>
                                        <p:strVal val="true"/>
                                      </p:to>
                                    </p:set>
                                  </p:childTnLst>
                                </p:cTn>
                              </p:par>
                              <p:par>
                                <p:cTn id="163" presetID="19" presetClass="emph" presetSubtype="0" fill="hold" grpId="0" nodeType="withEffect">
                                  <p:stCondLst>
                                    <p:cond delay="0"/>
                                  </p:stCondLst>
                                  <p:childTnLst>
                                    <p:animClr clrSpc="rgb" dir="cw">
                                      <p:cBhvr override="childStyle">
                                        <p:cTn id="164" dur="500" fill="hold"/>
                                        <p:tgtEl>
                                          <p:spTgt spid="24"/>
                                        </p:tgtEl>
                                        <p:attrNameLst>
                                          <p:attrName>style.color</p:attrName>
                                        </p:attrNameLst>
                                      </p:cBhvr>
                                      <p:to>
                                        <a:srgbClr val="E2EFD9"/>
                                      </p:to>
                                    </p:animClr>
                                    <p:animClr clrSpc="rgb" dir="cw">
                                      <p:cBhvr>
                                        <p:cTn id="165" dur="500" fill="hold"/>
                                        <p:tgtEl>
                                          <p:spTgt spid="24"/>
                                        </p:tgtEl>
                                        <p:attrNameLst>
                                          <p:attrName>fillcolor</p:attrName>
                                        </p:attrNameLst>
                                      </p:cBhvr>
                                      <p:to>
                                        <a:srgbClr val="E2EFD9"/>
                                      </p:to>
                                    </p:animClr>
                                    <p:set>
                                      <p:cBhvr>
                                        <p:cTn id="166" dur="500" fill="hold"/>
                                        <p:tgtEl>
                                          <p:spTgt spid="24"/>
                                        </p:tgtEl>
                                        <p:attrNameLst>
                                          <p:attrName>fill.type</p:attrName>
                                        </p:attrNameLst>
                                      </p:cBhvr>
                                      <p:to>
                                        <p:strVal val="solid"/>
                                      </p:to>
                                    </p:set>
                                    <p:set>
                                      <p:cBhvr>
                                        <p:cTn id="167" dur="500" fill="hold"/>
                                        <p:tgtEl>
                                          <p:spTgt spid="24"/>
                                        </p:tgtEl>
                                        <p:attrNameLst>
                                          <p:attrName>fill.on</p:attrName>
                                        </p:attrNameLst>
                                      </p:cBhvr>
                                      <p:to>
                                        <p:strVal val="true"/>
                                      </p:to>
                                    </p:set>
                                  </p:childTnLst>
                                </p:cTn>
                              </p:par>
                              <p:par>
                                <p:cTn id="168" presetID="19" presetClass="emph" presetSubtype="0" fill="hold" grpId="0" nodeType="withEffect">
                                  <p:stCondLst>
                                    <p:cond delay="0"/>
                                  </p:stCondLst>
                                  <p:childTnLst>
                                    <p:animClr clrSpc="rgb" dir="cw">
                                      <p:cBhvr override="childStyle">
                                        <p:cTn id="169" dur="500" fill="hold"/>
                                        <p:tgtEl>
                                          <p:spTgt spid="25"/>
                                        </p:tgtEl>
                                        <p:attrNameLst>
                                          <p:attrName>style.color</p:attrName>
                                        </p:attrNameLst>
                                      </p:cBhvr>
                                      <p:to>
                                        <a:srgbClr val="E2EFD9"/>
                                      </p:to>
                                    </p:animClr>
                                    <p:animClr clrSpc="rgb" dir="cw">
                                      <p:cBhvr>
                                        <p:cTn id="170" dur="500" fill="hold"/>
                                        <p:tgtEl>
                                          <p:spTgt spid="25"/>
                                        </p:tgtEl>
                                        <p:attrNameLst>
                                          <p:attrName>fillcolor</p:attrName>
                                        </p:attrNameLst>
                                      </p:cBhvr>
                                      <p:to>
                                        <a:srgbClr val="E2EFD9"/>
                                      </p:to>
                                    </p:animClr>
                                    <p:set>
                                      <p:cBhvr>
                                        <p:cTn id="171" dur="500" fill="hold"/>
                                        <p:tgtEl>
                                          <p:spTgt spid="25"/>
                                        </p:tgtEl>
                                        <p:attrNameLst>
                                          <p:attrName>fill.type</p:attrName>
                                        </p:attrNameLst>
                                      </p:cBhvr>
                                      <p:to>
                                        <p:strVal val="solid"/>
                                      </p:to>
                                    </p:set>
                                    <p:set>
                                      <p:cBhvr>
                                        <p:cTn id="172" dur="500" fill="hold"/>
                                        <p:tgtEl>
                                          <p:spTgt spid="25"/>
                                        </p:tgtEl>
                                        <p:attrNameLst>
                                          <p:attrName>fill.on</p:attrName>
                                        </p:attrNameLst>
                                      </p:cBhvr>
                                      <p:to>
                                        <p:strVal val="true"/>
                                      </p:to>
                                    </p:set>
                                  </p:childTnLst>
                                </p:cTn>
                              </p:par>
                              <p:par>
                                <p:cTn id="173" presetID="19" presetClass="emph" presetSubtype="0" fill="hold" grpId="0" nodeType="withEffect">
                                  <p:stCondLst>
                                    <p:cond delay="0"/>
                                  </p:stCondLst>
                                  <p:childTnLst>
                                    <p:animClr clrSpc="rgb" dir="cw">
                                      <p:cBhvr override="childStyle">
                                        <p:cTn id="174" dur="500" fill="hold"/>
                                        <p:tgtEl>
                                          <p:spTgt spid="26"/>
                                        </p:tgtEl>
                                        <p:attrNameLst>
                                          <p:attrName>style.color</p:attrName>
                                        </p:attrNameLst>
                                      </p:cBhvr>
                                      <p:to>
                                        <a:srgbClr val="E2EFD9"/>
                                      </p:to>
                                    </p:animClr>
                                    <p:animClr clrSpc="rgb" dir="cw">
                                      <p:cBhvr>
                                        <p:cTn id="175" dur="500" fill="hold"/>
                                        <p:tgtEl>
                                          <p:spTgt spid="26"/>
                                        </p:tgtEl>
                                        <p:attrNameLst>
                                          <p:attrName>fillcolor</p:attrName>
                                        </p:attrNameLst>
                                      </p:cBhvr>
                                      <p:to>
                                        <a:srgbClr val="E2EFD9"/>
                                      </p:to>
                                    </p:animClr>
                                    <p:set>
                                      <p:cBhvr>
                                        <p:cTn id="176" dur="500" fill="hold"/>
                                        <p:tgtEl>
                                          <p:spTgt spid="26"/>
                                        </p:tgtEl>
                                        <p:attrNameLst>
                                          <p:attrName>fill.type</p:attrName>
                                        </p:attrNameLst>
                                      </p:cBhvr>
                                      <p:to>
                                        <p:strVal val="solid"/>
                                      </p:to>
                                    </p:set>
                                    <p:set>
                                      <p:cBhvr>
                                        <p:cTn id="177" dur="500" fill="hold"/>
                                        <p:tgtEl>
                                          <p:spTgt spid="26"/>
                                        </p:tgtEl>
                                        <p:attrNameLst>
                                          <p:attrName>fill.on</p:attrName>
                                        </p:attrNameLst>
                                      </p:cBhvr>
                                      <p:to>
                                        <p:strVal val="true"/>
                                      </p:to>
                                    </p:set>
                                  </p:childTnLst>
                                </p:cTn>
                              </p:par>
                              <p:par>
                                <p:cTn id="178" presetID="19" presetClass="emph" presetSubtype="0" fill="hold" grpId="0" nodeType="withEffect">
                                  <p:stCondLst>
                                    <p:cond delay="0"/>
                                  </p:stCondLst>
                                  <p:childTnLst>
                                    <p:animClr clrSpc="rgb" dir="cw">
                                      <p:cBhvr override="childStyle">
                                        <p:cTn id="179" dur="500" fill="hold"/>
                                        <p:tgtEl>
                                          <p:spTgt spid="27"/>
                                        </p:tgtEl>
                                        <p:attrNameLst>
                                          <p:attrName>style.color</p:attrName>
                                        </p:attrNameLst>
                                      </p:cBhvr>
                                      <p:to>
                                        <a:srgbClr val="E2EFD9"/>
                                      </p:to>
                                    </p:animClr>
                                    <p:animClr clrSpc="rgb" dir="cw">
                                      <p:cBhvr>
                                        <p:cTn id="180" dur="500" fill="hold"/>
                                        <p:tgtEl>
                                          <p:spTgt spid="27"/>
                                        </p:tgtEl>
                                        <p:attrNameLst>
                                          <p:attrName>fillcolor</p:attrName>
                                        </p:attrNameLst>
                                      </p:cBhvr>
                                      <p:to>
                                        <a:srgbClr val="E2EFD9"/>
                                      </p:to>
                                    </p:animClr>
                                    <p:set>
                                      <p:cBhvr>
                                        <p:cTn id="181" dur="500" fill="hold"/>
                                        <p:tgtEl>
                                          <p:spTgt spid="27"/>
                                        </p:tgtEl>
                                        <p:attrNameLst>
                                          <p:attrName>fill.type</p:attrName>
                                        </p:attrNameLst>
                                      </p:cBhvr>
                                      <p:to>
                                        <p:strVal val="solid"/>
                                      </p:to>
                                    </p:set>
                                    <p:set>
                                      <p:cBhvr>
                                        <p:cTn id="182" dur="500" fill="hold"/>
                                        <p:tgtEl>
                                          <p:spTgt spid="27"/>
                                        </p:tgtEl>
                                        <p:attrNameLst>
                                          <p:attrName>fill.on</p:attrName>
                                        </p:attrNameLst>
                                      </p:cBhvr>
                                      <p:to>
                                        <p:strVal val="true"/>
                                      </p:to>
                                    </p:set>
                                  </p:childTnLst>
                                </p:cTn>
                              </p:par>
                              <p:par>
                                <p:cTn id="183" presetID="19" presetClass="emph" presetSubtype="0" fill="hold" grpId="0" nodeType="withEffect">
                                  <p:stCondLst>
                                    <p:cond delay="0"/>
                                  </p:stCondLst>
                                  <p:childTnLst>
                                    <p:animClr clrSpc="rgb" dir="cw">
                                      <p:cBhvr override="childStyle">
                                        <p:cTn id="184" dur="500" fill="hold"/>
                                        <p:tgtEl>
                                          <p:spTgt spid="28"/>
                                        </p:tgtEl>
                                        <p:attrNameLst>
                                          <p:attrName>style.color</p:attrName>
                                        </p:attrNameLst>
                                      </p:cBhvr>
                                      <p:to>
                                        <a:srgbClr val="E2EFD9"/>
                                      </p:to>
                                    </p:animClr>
                                    <p:animClr clrSpc="rgb" dir="cw">
                                      <p:cBhvr>
                                        <p:cTn id="185" dur="500" fill="hold"/>
                                        <p:tgtEl>
                                          <p:spTgt spid="28"/>
                                        </p:tgtEl>
                                        <p:attrNameLst>
                                          <p:attrName>fillcolor</p:attrName>
                                        </p:attrNameLst>
                                      </p:cBhvr>
                                      <p:to>
                                        <a:srgbClr val="E2EFD9"/>
                                      </p:to>
                                    </p:animClr>
                                    <p:set>
                                      <p:cBhvr>
                                        <p:cTn id="186" dur="500" fill="hold"/>
                                        <p:tgtEl>
                                          <p:spTgt spid="28"/>
                                        </p:tgtEl>
                                        <p:attrNameLst>
                                          <p:attrName>fill.type</p:attrName>
                                        </p:attrNameLst>
                                      </p:cBhvr>
                                      <p:to>
                                        <p:strVal val="solid"/>
                                      </p:to>
                                    </p:set>
                                    <p:set>
                                      <p:cBhvr>
                                        <p:cTn id="187" dur="500" fill="hold"/>
                                        <p:tgtEl>
                                          <p:spTgt spid="28"/>
                                        </p:tgtEl>
                                        <p:attrNameLst>
                                          <p:attrName>fill.on</p:attrName>
                                        </p:attrNameLst>
                                      </p:cBhvr>
                                      <p:to>
                                        <p:strVal val="true"/>
                                      </p:to>
                                    </p:set>
                                  </p:childTnLst>
                                </p:cTn>
                              </p:par>
                              <p:par>
                                <p:cTn id="188" presetID="19" presetClass="emph" presetSubtype="0" fill="hold" grpId="0" nodeType="withEffect">
                                  <p:stCondLst>
                                    <p:cond delay="0"/>
                                  </p:stCondLst>
                                  <p:childTnLst>
                                    <p:animClr clrSpc="rgb" dir="cw">
                                      <p:cBhvr override="childStyle">
                                        <p:cTn id="189" dur="500" fill="hold"/>
                                        <p:tgtEl>
                                          <p:spTgt spid="29"/>
                                        </p:tgtEl>
                                        <p:attrNameLst>
                                          <p:attrName>style.color</p:attrName>
                                        </p:attrNameLst>
                                      </p:cBhvr>
                                      <p:to>
                                        <a:srgbClr val="E2EFD9"/>
                                      </p:to>
                                    </p:animClr>
                                    <p:animClr clrSpc="rgb" dir="cw">
                                      <p:cBhvr>
                                        <p:cTn id="190" dur="500" fill="hold"/>
                                        <p:tgtEl>
                                          <p:spTgt spid="29"/>
                                        </p:tgtEl>
                                        <p:attrNameLst>
                                          <p:attrName>fillcolor</p:attrName>
                                        </p:attrNameLst>
                                      </p:cBhvr>
                                      <p:to>
                                        <a:srgbClr val="E2EFD9"/>
                                      </p:to>
                                    </p:animClr>
                                    <p:set>
                                      <p:cBhvr>
                                        <p:cTn id="191" dur="500" fill="hold"/>
                                        <p:tgtEl>
                                          <p:spTgt spid="29"/>
                                        </p:tgtEl>
                                        <p:attrNameLst>
                                          <p:attrName>fill.type</p:attrName>
                                        </p:attrNameLst>
                                      </p:cBhvr>
                                      <p:to>
                                        <p:strVal val="solid"/>
                                      </p:to>
                                    </p:set>
                                    <p:set>
                                      <p:cBhvr>
                                        <p:cTn id="192" dur="500" fill="hold"/>
                                        <p:tgtEl>
                                          <p:spTgt spid="29"/>
                                        </p:tgtEl>
                                        <p:attrNameLst>
                                          <p:attrName>fill.on</p:attrName>
                                        </p:attrNameLst>
                                      </p:cBhvr>
                                      <p:to>
                                        <p:strVal val="true"/>
                                      </p:to>
                                    </p:set>
                                  </p:childTnLst>
                                </p:cTn>
                              </p:par>
                            </p:childTnLst>
                          </p:cTn>
                        </p:par>
                        <p:par>
                          <p:cTn id="193" fill="hold">
                            <p:stCondLst>
                              <p:cond delay="3000"/>
                            </p:stCondLst>
                            <p:childTnLst>
                              <p:par>
                                <p:cTn id="194" presetID="10" presetClass="exit" presetSubtype="0" fill="hold" grpId="1" nodeType="afterEffect">
                                  <p:stCondLst>
                                    <p:cond delay="0"/>
                                  </p:stCondLst>
                                  <p:childTnLst>
                                    <p:animEffect transition="out" filter="fade">
                                      <p:cBhvr>
                                        <p:cTn id="195" dur="500"/>
                                        <p:tgtEl>
                                          <p:spTgt spid="22"/>
                                        </p:tgtEl>
                                      </p:cBhvr>
                                    </p:animEffect>
                                    <p:set>
                                      <p:cBhvr>
                                        <p:cTn id="196" dur="1" fill="hold">
                                          <p:stCondLst>
                                            <p:cond delay="499"/>
                                          </p:stCondLst>
                                        </p:cTn>
                                        <p:tgtEl>
                                          <p:spTgt spid="22"/>
                                        </p:tgtEl>
                                        <p:attrNameLst>
                                          <p:attrName>style.visibility</p:attrName>
                                        </p:attrNameLst>
                                      </p:cBhvr>
                                      <p:to>
                                        <p:strVal val="hidden"/>
                                      </p:to>
                                    </p:set>
                                  </p:childTnLst>
                                </p:cTn>
                              </p:par>
                              <p:par>
                                <p:cTn id="197" presetID="10" presetClass="exit" presetSubtype="0" fill="hold" grpId="1" nodeType="withEffect">
                                  <p:stCondLst>
                                    <p:cond delay="0"/>
                                  </p:stCondLst>
                                  <p:childTnLst>
                                    <p:animEffect transition="out" filter="fade">
                                      <p:cBhvr>
                                        <p:cTn id="198" dur="500"/>
                                        <p:tgtEl>
                                          <p:spTgt spid="23"/>
                                        </p:tgtEl>
                                      </p:cBhvr>
                                    </p:animEffect>
                                    <p:set>
                                      <p:cBhvr>
                                        <p:cTn id="199" dur="1" fill="hold">
                                          <p:stCondLst>
                                            <p:cond delay="499"/>
                                          </p:stCondLst>
                                        </p:cTn>
                                        <p:tgtEl>
                                          <p:spTgt spid="23"/>
                                        </p:tgtEl>
                                        <p:attrNameLst>
                                          <p:attrName>style.visibility</p:attrName>
                                        </p:attrNameLst>
                                      </p:cBhvr>
                                      <p:to>
                                        <p:strVal val="hidden"/>
                                      </p:to>
                                    </p:set>
                                  </p:childTnLst>
                                </p:cTn>
                              </p:par>
                              <p:par>
                                <p:cTn id="200" presetID="10" presetClass="exit" presetSubtype="0" fill="hold" grpId="1" nodeType="withEffect">
                                  <p:stCondLst>
                                    <p:cond delay="0"/>
                                  </p:stCondLst>
                                  <p:childTnLst>
                                    <p:animEffect transition="out" filter="fade">
                                      <p:cBhvr>
                                        <p:cTn id="201" dur="500"/>
                                        <p:tgtEl>
                                          <p:spTgt spid="24"/>
                                        </p:tgtEl>
                                      </p:cBhvr>
                                    </p:animEffect>
                                    <p:set>
                                      <p:cBhvr>
                                        <p:cTn id="202" dur="1" fill="hold">
                                          <p:stCondLst>
                                            <p:cond delay="499"/>
                                          </p:stCondLst>
                                        </p:cTn>
                                        <p:tgtEl>
                                          <p:spTgt spid="24"/>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25"/>
                                        </p:tgtEl>
                                      </p:cBhvr>
                                    </p:animEffect>
                                    <p:set>
                                      <p:cBhvr>
                                        <p:cTn id="205" dur="1" fill="hold">
                                          <p:stCondLst>
                                            <p:cond delay="499"/>
                                          </p:stCondLst>
                                        </p:cTn>
                                        <p:tgtEl>
                                          <p:spTgt spid="25"/>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26"/>
                                        </p:tgtEl>
                                      </p:cBhvr>
                                    </p:animEffect>
                                    <p:set>
                                      <p:cBhvr>
                                        <p:cTn id="208" dur="1" fill="hold">
                                          <p:stCondLst>
                                            <p:cond delay="499"/>
                                          </p:stCondLst>
                                        </p:cTn>
                                        <p:tgtEl>
                                          <p:spTgt spid="26"/>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27"/>
                                        </p:tgtEl>
                                      </p:cBhvr>
                                    </p:animEffect>
                                    <p:set>
                                      <p:cBhvr>
                                        <p:cTn id="211" dur="1" fill="hold">
                                          <p:stCondLst>
                                            <p:cond delay="499"/>
                                          </p:stCondLst>
                                        </p:cTn>
                                        <p:tgtEl>
                                          <p:spTgt spid="27"/>
                                        </p:tgtEl>
                                        <p:attrNameLst>
                                          <p:attrName>style.visibility</p:attrName>
                                        </p:attrNameLst>
                                      </p:cBhvr>
                                      <p:to>
                                        <p:strVal val="hidden"/>
                                      </p:to>
                                    </p:set>
                                  </p:childTnLst>
                                </p:cTn>
                              </p:par>
                              <p:par>
                                <p:cTn id="212" presetID="10" presetClass="exit" presetSubtype="0" fill="hold" grpId="1" nodeType="withEffect">
                                  <p:stCondLst>
                                    <p:cond delay="0"/>
                                  </p:stCondLst>
                                  <p:childTnLst>
                                    <p:animEffect transition="out" filter="fade">
                                      <p:cBhvr>
                                        <p:cTn id="213" dur="500"/>
                                        <p:tgtEl>
                                          <p:spTgt spid="28"/>
                                        </p:tgtEl>
                                      </p:cBhvr>
                                    </p:animEffect>
                                    <p:set>
                                      <p:cBhvr>
                                        <p:cTn id="214" dur="1" fill="hold">
                                          <p:stCondLst>
                                            <p:cond delay="499"/>
                                          </p:stCondLst>
                                        </p:cTn>
                                        <p:tgtEl>
                                          <p:spTgt spid="28"/>
                                        </p:tgtEl>
                                        <p:attrNameLst>
                                          <p:attrName>style.visibility</p:attrName>
                                        </p:attrNameLst>
                                      </p:cBhvr>
                                      <p:to>
                                        <p:strVal val="hidden"/>
                                      </p:to>
                                    </p:set>
                                  </p:childTnLst>
                                </p:cTn>
                              </p:par>
                              <p:par>
                                <p:cTn id="215" presetID="10" presetClass="exit" presetSubtype="0" fill="hold" grpId="1" nodeType="withEffect">
                                  <p:stCondLst>
                                    <p:cond delay="0"/>
                                  </p:stCondLst>
                                  <p:childTnLst>
                                    <p:animEffect transition="out" filter="fade">
                                      <p:cBhvr>
                                        <p:cTn id="216" dur="500"/>
                                        <p:tgtEl>
                                          <p:spTgt spid="29"/>
                                        </p:tgtEl>
                                      </p:cBhvr>
                                    </p:animEffect>
                                    <p:set>
                                      <p:cBhvr>
                                        <p:cTn id="217" dur="1" fill="hold">
                                          <p:stCondLst>
                                            <p:cond delay="499"/>
                                          </p:stCondLst>
                                        </p:cTn>
                                        <p:tgtEl>
                                          <p:spTgt spid="29"/>
                                        </p:tgtEl>
                                        <p:attrNameLst>
                                          <p:attrName>style.visibility</p:attrName>
                                        </p:attrNameLst>
                                      </p:cBhvr>
                                      <p:to>
                                        <p:strVal val="hidden"/>
                                      </p:to>
                                    </p:set>
                                  </p:childTnLst>
                                </p:cTn>
                              </p:par>
                              <p:par>
                                <p:cTn id="218" presetID="10" presetClass="entr" presetSubtype="0" fill="hold" grpId="0" nodeType="withEffect">
                                  <p:stCondLst>
                                    <p:cond delay="0"/>
                                  </p:stCondLst>
                                  <p:childTnLst>
                                    <p:set>
                                      <p:cBhvr>
                                        <p:cTn id="219" dur="1" fill="hold">
                                          <p:stCondLst>
                                            <p:cond delay="0"/>
                                          </p:stCondLst>
                                        </p:cTn>
                                        <p:tgtEl>
                                          <p:spTgt spid="5"/>
                                        </p:tgtEl>
                                        <p:attrNameLst>
                                          <p:attrName>style.visibility</p:attrName>
                                        </p:attrNameLst>
                                      </p:cBhvr>
                                      <p:to>
                                        <p:strVal val="visible"/>
                                      </p:to>
                                    </p:set>
                                    <p:animEffect transition="in" filter="fade">
                                      <p:cBhvr>
                                        <p:cTn id="220" dur="500"/>
                                        <p:tgtEl>
                                          <p:spTgt spid="5"/>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35"/>
                                        </p:tgtEl>
                                        <p:attrNameLst>
                                          <p:attrName>style.visibility</p:attrName>
                                        </p:attrNameLst>
                                      </p:cBhvr>
                                      <p:to>
                                        <p:strVal val="visible"/>
                                      </p:to>
                                    </p:set>
                                    <p:animEffect transition="in" filter="fade">
                                      <p:cBhvr>
                                        <p:cTn id="223" dur="500"/>
                                        <p:tgtEl>
                                          <p:spTgt spid="35"/>
                                        </p:tgtEl>
                                      </p:cBhvr>
                                    </p:animEffect>
                                  </p:childTnLst>
                                </p:cTn>
                              </p:par>
                              <p:par>
                                <p:cTn id="224" presetID="10" presetClass="entr" presetSubtype="0" fill="hold" nodeType="withEffect">
                                  <p:stCondLst>
                                    <p:cond delay="0"/>
                                  </p:stCondLst>
                                  <p:childTnLst>
                                    <p:set>
                                      <p:cBhvr>
                                        <p:cTn id="225" dur="1" fill="hold">
                                          <p:stCondLst>
                                            <p:cond delay="0"/>
                                          </p:stCondLst>
                                        </p:cTn>
                                        <p:tgtEl>
                                          <p:spTgt spid="34"/>
                                        </p:tgtEl>
                                        <p:attrNameLst>
                                          <p:attrName>style.visibility</p:attrName>
                                        </p:attrNameLst>
                                      </p:cBhvr>
                                      <p:to>
                                        <p:strVal val="visible"/>
                                      </p:to>
                                    </p:set>
                                    <p:animEffect transition="in" filter="fade">
                                      <p:cBhvr>
                                        <p:cTn id="2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6" grpId="0" animBg="1"/>
      <p:bldP spid="16" grpId="1" animBg="1"/>
      <p:bldP spid="16" grpId="2" animBg="1"/>
      <p:bldP spid="17" grpId="0" animBg="1"/>
      <p:bldP spid="17" grpId="1" animBg="1"/>
      <p:bldP spid="17" grpId="2" animBg="1"/>
      <p:bldP spid="18" grpId="0" animBg="1"/>
      <p:bldP spid="18" grpId="1" animBg="1"/>
      <p:bldP spid="18" grpId="2" animBg="1"/>
      <p:bldP spid="19" grpId="0" animBg="1"/>
      <p:bldP spid="19" grpId="1" animBg="1"/>
      <p:bldP spid="19" grpId="2" animBg="1"/>
      <p:bldP spid="20" grpId="0" animBg="1"/>
      <p:bldP spid="20" grpId="1" animBg="1"/>
      <p:bldP spid="20" grpId="2" animBg="1"/>
      <p:bldP spid="21" grpId="0" animBg="1"/>
      <p:bldP spid="21" grpId="1" animBg="1"/>
      <p:bldP spid="21" grpId="2"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P spid="28" grpId="0" animBg="1"/>
      <p:bldP spid="28" grpId="1" animBg="1"/>
      <p:bldP spid="28" grpId="2" animBg="1"/>
      <p:bldP spid="29" grpId="0" animBg="1"/>
      <p:bldP spid="29" grpId="1" animBg="1"/>
      <p:bldP spid="29" grpId="2" animBg="1"/>
      <p:bldP spid="6" grpId="0" animBg="1"/>
      <p:bldP spid="8" grpId="0" animBg="1"/>
      <p:bldP spid="5" grpId="0" animBg="1"/>
      <p:bldP spid="14" grpId="0" animBg="1"/>
      <p:bldP spid="11" grpId="0"/>
      <p:bldP spid="12" grpId="0"/>
      <p:bldP spid="13" grpId="0" animBg="1"/>
      <p:bldP spid="33" grpId="0"/>
      <p:bldP spid="35" grpId="0"/>
      <p:bldP spid="38" grpId="0"/>
      <p:bldP spid="4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HeatWatch: Tracking Components</a:t>
            </a:r>
          </a:p>
        </p:txBody>
      </p:sp>
      <p:sp>
        <p:nvSpPr>
          <p:cNvPr id="3" name="Content Placeholder 2"/>
          <p:cNvSpPr>
            <a:spLocks noGrp="1"/>
          </p:cNvSpPr>
          <p:nvPr>
            <p:ph sz="quarter" idx="11"/>
          </p:nvPr>
        </p:nvSpPr>
        <p:spPr>
          <a:xfrm>
            <a:off x="123824" y="1241652"/>
            <a:ext cx="8877301" cy="5224462"/>
          </a:xfrm>
        </p:spPr>
        <p:txBody>
          <a:bodyPr rIns="0">
            <a:normAutofit/>
          </a:bodyPr>
          <a:lstStyle/>
          <a:p>
            <a:pPr marL="0" indent="0">
              <a:spcBef>
                <a:spcPts val="1800"/>
              </a:spcBef>
              <a:buNone/>
            </a:pPr>
            <a:r>
              <a:rPr lang="en-US" sz="2600" dirty="0"/>
              <a:t>2. Tracking dwell time</a:t>
            </a:r>
          </a:p>
          <a:p>
            <a:pPr lvl="1">
              <a:spcBef>
                <a:spcPts val="600"/>
              </a:spcBef>
            </a:pPr>
            <a:r>
              <a:rPr lang="en-US" sz="2600" i="1" dirty="0"/>
              <a:t>Only need to track write frequency </a:t>
            </a:r>
            <a:r>
              <a:rPr lang="en-US" sz="2600" b="1" i="1" dirty="0">
                <a:solidFill>
                  <a:schemeClr val="accent1"/>
                </a:solidFill>
              </a:rPr>
              <a:t>for last 20 P/E cycles</a:t>
            </a:r>
          </a:p>
        </p:txBody>
      </p:sp>
      <p:sp>
        <p:nvSpPr>
          <p:cNvPr id="4" name="Slide Number Placeholder 3"/>
          <p:cNvSpPr>
            <a:spLocks noGrp="1"/>
          </p:cNvSpPr>
          <p:nvPr>
            <p:ph type="sldNum" sz="quarter" idx="4"/>
          </p:nvPr>
        </p:nvSpPr>
        <p:spPr/>
        <p:txBody>
          <a:bodyPr/>
          <a:lstStyle/>
          <a:p>
            <a:fld id="{656CEE93-C87C-43EF-85C8-C664598978DF}" type="slidenum">
              <a:rPr lang="en-US" smtClean="0"/>
              <a:pPr/>
              <a:t>54</a:t>
            </a:fld>
            <a:endParaRPr lang="en-US" dirty="0"/>
          </a:p>
        </p:txBody>
      </p:sp>
      <p:pic>
        <p:nvPicPr>
          <p:cNvPr id="39" name="Content Placeholder 5">
            <a:extLst>
              <a:ext uri="{FF2B5EF4-FFF2-40B4-BE49-F238E27FC236}">
                <a16:creationId xmlns:a16="http://schemas.microsoft.com/office/drawing/2014/main" id="{E18943F7-8BA9-46EB-963B-E9C712F882EE}"/>
              </a:ext>
            </a:extLst>
          </p:cNvPr>
          <p:cNvPicPr>
            <a:picLocks noChangeAspect="1"/>
          </p:cNvPicPr>
          <p:nvPr/>
        </p:nvPicPr>
        <p:blipFill rotWithShape="1">
          <a:blip r:embed="rId3">
            <a:extLst>
              <a:ext uri="{28A0092B-C50C-407E-A947-70E740481C1C}">
                <a14:useLocalDpi xmlns:a14="http://schemas.microsoft.com/office/drawing/2010/main" val="0"/>
              </a:ext>
            </a:extLst>
          </a:blip>
          <a:srcRect t="5936" r="25461" b="5933"/>
          <a:stretch/>
        </p:blipFill>
        <p:spPr>
          <a:xfrm>
            <a:off x="1693568" y="2507456"/>
            <a:ext cx="6174082" cy="3421858"/>
          </a:xfrm>
          <a:prstGeom prst="rect">
            <a:avLst/>
          </a:prstGeom>
        </p:spPr>
      </p:pic>
      <p:sp>
        <p:nvSpPr>
          <p:cNvPr id="42" name="Arrow: Right 6">
            <a:extLst>
              <a:ext uri="{FF2B5EF4-FFF2-40B4-BE49-F238E27FC236}">
                <a16:creationId xmlns:a16="http://schemas.microsoft.com/office/drawing/2014/main" id="{E980A026-1CD4-466C-B5C8-613657AA0EDE}"/>
              </a:ext>
            </a:extLst>
          </p:cNvPr>
          <p:cNvSpPr/>
          <p:nvPr/>
        </p:nvSpPr>
        <p:spPr>
          <a:xfrm rot="16200000">
            <a:off x="-207237" y="3867787"/>
            <a:ext cx="3431245" cy="697435"/>
          </a:xfrm>
          <a:prstGeom prst="rightArrow">
            <a:avLst>
              <a:gd name="adj1" fmla="val 64558"/>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Faster Retention Loss</a:t>
            </a:r>
          </a:p>
        </p:txBody>
      </p:sp>
      <p:sp>
        <p:nvSpPr>
          <p:cNvPr id="49" name="Rectangle: Rounded Corners 53">
            <a:extLst>
              <a:ext uri="{FF2B5EF4-FFF2-40B4-BE49-F238E27FC236}">
                <a16:creationId xmlns:a16="http://schemas.microsoft.com/office/drawing/2014/main" id="{3C28FE1D-EFB7-4B1C-9A24-ACC61C58721F}"/>
              </a:ext>
            </a:extLst>
          </p:cNvPr>
          <p:cNvSpPr/>
          <p:nvPr/>
        </p:nvSpPr>
        <p:spPr>
          <a:xfrm>
            <a:off x="341866" y="6082146"/>
            <a:ext cx="8460268" cy="605720"/>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solidFill>
                  <a:schemeClr val="bg1"/>
                </a:solidFill>
              </a:rPr>
              <a:t>Self-recovery effect plateaus after 20 P/E cycles</a:t>
            </a:r>
          </a:p>
        </p:txBody>
      </p:sp>
    </p:spTree>
    <p:extLst>
      <p:ext uri="{BB962C8B-B14F-4D97-AF65-F5344CB8AC3E}">
        <p14:creationId xmlns:p14="http://schemas.microsoft.com/office/powerpoint/2010/main" val="51719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par>
                          <p:cTn id="13" fill="hold">
                            <p:stCondLst>
                              <p:cond delay="500"/>
                            </p:stCondLst>
                            <p:childTnLst>
                              <p:par>
                                <p:cTn id="14" presetID="22" presetClass="entr" presetSubtype="4"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wipe(down)">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4C19F0-CC0E-4C01-B8A5-4A2CF02A804E}"/>
              </a:ext>
            </a:extLst>
          </p:cNvPr>
          <p:cNvSpPr>
            <a:spLocks noGrp="1"/>
          </p:cNvSpPr>
          <p:nvPr>
            <p:ph type="title"/>
          </p:nvPr>
        </p:nvSpPr>
        <p:spPr/>
        <p:txBody>
          <a:bodyPr>
            <a:normAutofit/>
          </a:bodyPr>
          <a:lstStyle/>
          <a:p>
            <a:r>
              <a:rPr lang="en-US" dirty="0">
                <a:solidFill>
                  <a:schemeClr val="tx2">
                    <a:lumMod val="75000"/>
                  </a:schemeClr>
                </a:solidFill>
              </a:rPr>
              <a:t>URT vs. Conventional Model</a:t>
            </a:r>
          </a:p>
        </p:txBody>
      </p:sp>
      <p:sp>
        <p:nvSpPr>
          <p:cNvPr id="3" name="Slide Number Placeholder 2">
            <a:extLst>
              <a:ext uri="{FF2B5EF4-FFF2-40B4-BE49-F238E27FC236}">
                <a16:creationId xmlns:a16="http://schemas.microsoft.com/office/drawing/2014/main" id="{EB772C84-B170-4DF1-98D8-68F95818A528}"/>
              </a:ext>
            </a:extLst>
          </p:cNvPr>
          <p:cNvSpPr>
            <a:spLocks noGrp="1"/>
          </p:cNvSpPr>
          <p:nvPr>
            <p:ph type="sldNum" sz="quarter" idx="12"/>
          </p:nvPr>
        </p:nvSpPr>
        <p:spPr/>
        <p:txBody>
          <a:bodyPr/>
          <a:lstStyle/>
          <a:p>
            <a:fld id="{D1A49D29-CB85-4411-9FDD-91CD7B7D33F2}" type="slidenum">
              <a:rPr lang="en-US" smtClean="0"/>
              <a:t>55</a:t>
            </a:fld>
            <a:endParaRPr lang="en-US" dirty="0"/>
          </a:p>
        </p:txBody>
      </p:sp>
      <p:cxnSp>
        <p:nvCxnSpPr>
          <p:cNvPr id="33" name="Straight Connector 32">
            <a:extLst>
              <a:ext uri="{FF2B5EF4-FFF2-40B4-BE49-F238E27FC236}">
                <a16:creationId xmlns:a16="http://schemas.microsoft.com/office/drawing/2014/main" id="{F6EB06B5-0F07-4B3F-B712-859E9D0C054A}"/>
              </a:ext>
            </a:extLst>
          </p:cNvPr>
          <p:cNvCxnSpPr>
            <a:cxnSpLocks/>
            <a:stCxn id="34" idx="5"/>
          </p:cNvCxnSpPr>
          <p:nvPr/>
        </p:nvCxnSpPr>
        <p:spPr bwMode="auto">
          <a:xfrm>
            <a:off x="3131293" y="1673390"/>
            <a:ext cx="1145531" cy="795686"/>
          </a:xfrm>
          <a:prstGeom prst="line">
            <a:avLst/>
          </a:prstGeom>
          <a:solidFill>
            <a:schemeClr val="accent1"/>
          </a:solidFill>
          <a:ln w="38100" cap="flat" cmpd="sng" algn="ctr">
            <a:solidFill>
              <a:schemeClr val="tx1"/>
            </a:solidFill>
            <a:prstDash val="solid"/>
            <a:round/>
            <a:headEnd type="none" w="med" len="med"/>
            <a:tailEnd type="arrow" w="med" len="med"/>
          </a:ln>
          <a:effectLst/>
        </p:spPr>
      </p:cxnSp>
      <p:sp>
        <p:nvSpPr>
          <p:cNvPr id="34" name="Oval 33">
            <a:extLst>
              <a:ext uri="{FF2B5EF4-FFF2-40B4-BE49-F238E27FC236}">
                <a16:creationId xmlns:a16="http://schemas.microsoft.com/office/drawing/2014/main" id="{BFB7E043-4480-4EF6-B199-76C01B94DD23}"/>
              </a:ext>
            </a:extLst>
          </p:cNvPr>
          <p:cNvSpPr/>
          <p:nvPr/>
        </p:nvSpPr>
        <p:spPr bwMode="auto">
          <a:xfrm>
            <a:off x="2475443" y="994230"/>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lumMod val="75000"/>
                    <a:lumOff val="25000"/>
                  </a:schemeClr>
                </a:solidFill>
                <a:effectLst/>
                <a:latin typeface="+mj-lt"/>
              </a:rPr>
              <a:t>PEC</a:t>
            </a:r>
          </a:p>
        </p:txBody>
      </p:sp>
      <p:cxnSp>
        <p:nvCxnSpPr>
          <p:cNvPr id="40" name="Straight Connector 39">
            <a:extLst>
              <a:ext uri="{FF2B5EF4-FFF2-40B4-BE49-F238E27FC236}">
                <a16:creationId xmlns:a16="http://schemas.microsoft.com/office/drawing/2014/main" id="{E3D025B4-F29B-4664-92DF-E5893EB951DF}"/>
              </a:ext>
            </a:extLst>
          </p:cNvPr>
          <p:cNvCxnSpPr>
            <a:cxnSpLocks/>
          </p:cNvCxnSpPr>
          <p:nvPr/>
        </p:nvCxnSpPr>
        <p:spPr>
          <a:xfrm>
            <a:off x="4626843" y="911048"/>
            <a:ext cx="0" cy="1538077"/>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DC132938-44A6-40A1-81D1-C1F0AF733B0B}"/>
              </a:ext>
            </a:extLst>
          </p:cNvPr>
          <p:cNvSpPr/>
          <p:nvPr/>
        </p:nvSpPr>
        <p:spPr bwMode="auto">
          <a:xfrm>
            <a:off x="4817526" y="994230"/>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tx1">
                    <a:lumMod val="75000"/>
                    <a:lumOff val="25000"/>
                  </a:schemeClr>
                </a:solidFill>
                <a:latin typeface="+mj-lt"/>
              </a:rPr>
              <a:t>t</a:t>
            </a:r>
            <a:r>
              <a:rPr lang="en-US" sz="2400" b="1" baseline="-25000" dirty="0">
                <a:solidFill>
                  <a:schemeClr val="tx1">
                    <a:lumMod val="75000"/>
                    <a:lumOff val="25000"/>
                  </a:schemeClr>
                </a:solidFill>
                <a:latin typeface="+mj-lt"/>
              </a:rPr>
              <a:t>r</a:t>
            </a:r>
            <a:endParaRPr kumimoji="0" lang="en-US" sz="2400" b="1" i="0" u="none" strike="noStrike" cap="none" normalizeH="0" baseline="0" dirty="0">
              <a:ln>
                <a:noFill/>
              </a:ln>
              <a:solidFill>
                <a:schemeClr val="tx1">
                  <a:lumMod val="75000"/>
                  <a:lumOff val="25000"/>
                </a:schemeClr>
              </a:solidFill>
              <a:effectLst/>
              <a:latin typeface="+mj-lt"/>
            </a:endParaRPr>
          </a:p>
        </p:txBody>
      </p:sp>
      <p:cxnSp>
        <p:nvCxnSpPr>
          <p:cNvPr id="56" name="Straight Connector 55">
            <a:extLst>
              <a:ext uri="{FF2B5EF4-FFF2-40B4-BE49-F238E27FC236}">
                <a16:creationId xmlns:a16="http://schemas.microsoft.com/office/drawing/2014/main" id="{250B9A85-7EF4-409B-AC69-EC38F7DF2C6A}"/>
              </a:ext>
            </a:extLst>
          </p:cNvPr>
          <p:cNvCxnSpPr>
            <a:cxnSpLocks/>
            <a:stCxn id="52" idx="4"/>
          </p:cNvCxnSpPr>
          <p:nvPr/>
        </p:nvCxnSpPr>
        <p:spPr bwMode="auto">
          <a:xfrm>
            <a:off x="5201714" y="1789916"/>
            <a:ext cx="528454" cy="679160"/>
          </a:xfrm>
          <a:prstGeom prst="line">
            <a:avLst/>
          </a:prstGeom>
          <a:solidFill>
            <a:schemeClr val="accent1"/>
          </a:solidFill>
          <a:ln w="38100" cap="flat" cmpd="sng" algn="ctr">
            <a:solidFill>
              <a:schemeClr val="tx1"/>
            </a:solidFill>
            <a:prstDash val="solid"/>
            <a:round/>
            <a:headEnd type="none" w="med" len="med"/>
            <a:tailEnd type="arrow" w="med" len="med"/>
          </a:ln>
          <a:effectLst/>
        </p:spPr>
      </p:cxnSp>
      <p:sp>
        <p:nvSpPr>
          <p:cNvPr id="99" name="Oval 98">
            <a:extLst>
              <a:ext uri="{FF2B5EF4-FFF2-40B4-BE49-F238E27FC236}">
                <a16:creationId xmlns:a16="http://schemas.microsoft.com/office/drawing/2014/main" id="{3FCEFF59-8117-4F96-907E-844B1BE344A9}"/>
              </a:ext>
            </a:extLst>
          </p:cNvPr>
          <p:cNvSpPr/>
          <p:nvPr/>
        </p:nvSpPr>
        <p:spPr bwMode="auto">
          <a:xfrm>
            <a:off x="6372105" y="999812"/>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lumMod val="75000"/>
                    <a:lumOff val="25000"/>
                  </a:schemeClr>
                </a:solidFill>
                <a:effectLst/>
                <a:latin typeface="+mj-lt"/>
              </a:rPr>
              <a:t>PEC</a:t>
            </a:r>
          </a:p>
        </p:txBody>
      </p:sp>
      <p:cxnSp>
        <p:nvCxnSpPr>
          <p:cNvPr id="103" name="Straight Connector 102">
            <a:extLst>
              <a:ext uri="{FF2B5EF4-FFF2-40B4-BE49-F238E27FC236}">
                <a16:creationId xmlns:a16="http://schemas.microsoft.com/office/drawing/2014/main" id="{D3AEE48A-B4F2-4438-927C-CFE0E3EA2617}"/>
              </a:ext>
            </a:extLst>
          </p:cNvPr>
          <p:cNvCxnSpPr>
            <a:cxnSpLocks/>
            <a:stCxn id="99" idx="3"/>
          </p:cNvCxnSpPr>
          <p:nvPr/>
        </p:nvCxnSpPr>
        <p:spPr bwMode="auto">
          <a:xfrm flipH="1">
            <a:off x="5828385" y="1678972"/>
            <a:ext cx="656246" cy="790104"/>
          </a:xfrm>
          <a:prstGeom prst="line">
            <a:avLst/>
          </a:prstGeom>
          <a:solidFill>
            <a:schemeClr val="accent1"/>
          </a:solidFill>
          <a:ln w="38100" cap="flat" cmpd="sng" algn="ctr">
            <a:solidFill>
              <a:schemeClr val="tx1"/>
            </a:solidFill>
            <a:prstDash val="solid"/>
            <a:round/>
            <a:headEnd type="none" w="med" len="med"/>
            <a:tailEnd type="arrow" w="med" len="med"/>
          </a:ln>
          <a:effectLst/>
        </p:spPr>
      </p:cxnSp>
      <p:sp>
        <p:nvSpPr>
          <p:cNvPr id="196" name="TextBox 195">
            <a:extLst>
              <a:ext uri="{FF2B5EF4-FFF2-40B4-BE49-F238E27FC236}">
                <a16:creationId xmlns:a16="http://schemas.microsoft.com/office/drawing/2014/main" id="{31EB456D-6957-4ADA-B051-87C9DDA0F3CB}"/>
              </a:ext>
            </a:extLst>
          </p:cNvPr>
          <p:cNvSpPr txBox="1"/>
          <p:nvPr/>
        </p:nvSpPr>
        <p:spPr>
          <a:xfrm>
            <a:off x="2936777" y="2298652"/>
            <a:ext cx="3270447" cy="830997"/>
          </a:xfrm>
          <a:prstGeom prst="rect">
            <a:avLst/>
          </a:prstGeom>
          <a:noFill/>
        </p:spPr>
        <p:txBody>
          <a:bodyPr wrap="none" rtlCol="0">
            <a:spAutoFit/>
          </a:bodyPr>
          <a:lstStyle/>
          <a:p>
            <a:pPr algn="ctr"/>
            <a:r>
              <a:rPr lang="en-US" sz="4800" b="1" dirty="0">
                <a:solidFill>
                  <a:schemeClr val="accent5"/>
                </a:solidFill>
              </a:rPr>
              <a:t>V = V</a:t>
            </a:r>
            <a:r>
              <a:rPr lang="en-US" sz="4800" b="1" baseline="-25000" dirty="0">
                <a:solidFill>
                  <a:schemeClr val="accent5"/>
                </a:solidFill>
              </a:rPr>
              <a:t>0</a:t>
            </a:r>
            <a:r>
              <a:rPr lang="en-US" sz="4800" b="1" dirty="0">
                <a:solidFill>
                  <a:schemeClr val="accent5"/>
                </a:solidFill>
              </a:rPr>
              <a:t> + </a:t>
            </a:r>
            <a:r>
              <a:rPr lang="el-GR" sz="4800" b="1" dirty="0">
                <a:solidFill>
                  <a:schemeClr val="accent5"/>
                </a:solidFill>
              </a:rPr>
              <a:t>Δ</a:t>
            </a:r>
            <a:r>
              <a:rPr lang="en-US" sz="4800" b="1" dirty="0">
                <a:solidFill>
                  <a:schemeClr val="accent5"/>
                </a:solidFill>
              </a:rPr>
              <a:t>V</a:t>
            </a:r>
          </a:p>
        </p:txBody>
      </p:sp>
      <p:cxnSp>
        <p:nvCxnSpPr>
          <p:cNvPr id="197" name="Straight Connector 196">
            <a:extLst>
              <a:ext uri="{FF2B5EF4-FFF2-40B4-BE49-F238E27FC236}">
                <a16:creationId xmlns:a16="http://schemas.microsoft.com/office/drawing/2014/main" id="{F6EB06B5-0F07-4B3F-B712-859E9D0C054A}"/>
              </a:ext>
            </a:extLst>
          </p:cNvPr>
          <p:cNvCxnSpPr>
            <a:cxnSpLocks/>
          </p:cNvCxnSpPr>
          <p:nvPr/>
        </p:nvCxnSpPr>
        <p:spPr bwMode="auto">
          <a:xfrm flipV="1">
            <a:off x="3142835" y="3050940"/>
            <a:ext cx="1092358" cy="667512"/>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sp>
        <p:nvSpPr>
          <p:cNvPr id="199" name="Oval 198">
            <a:extLst>
              <a:ext uri="{FF2B5EF4-FFF2-40B4-BE49-F238E27FC236}">
                <a16:creationId xmlns:a16="http://schemas.microsoft.com/office/drawing/2014/main" id="{EEF9F093-007F-4CC4-82AA-21D72D52ED4A}"/>
              </a:ext>
            </a:extLst>
          </p:cNvPr>
          <p:cNvSpPr/>
          <p:nvPr/>
        </p:nvSpPr>
        <p:spPr bwMode="auto">
          <a:xfrm>
            <a:off x="3576800" y="3601925"/>
            <a:ext cx="781898" cy="795686"/>
          </a:xfrm>
          <a:prstGeom prst="ellipse">
            <a:avLst/>
          </a:prstGeom>
          <a:solidFill>
            <a:schemeClr val="tx2">
              <a:lumMod val="20000"/>
              <a:lumOff val="80000"/>
            </a:schemeClr>
          </a:solidFill>
          <a:ln w="38100">
            <a:solidFill>
              <a:schemeClr val="tx2">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tx2">
                    <a:lumMod val="75000"/>
                  </a:schemeClr>
                </a:solidFill>
                <a:latin typeface="+mj-lt"/>
              </a:rPr>
              <a:t>T</a:t>
            </a:r>
            <a:r>
              <a:rPr lang="en-US" sz="2000" b="1" baseline="-25000" dirty="0">
                <a:solidFill>
                  <a:schemeClr val="tx2">
                    <a:lumMod val="75000"/>
                  </a:schemeClr>
                </a:solidFill>
                <a:latin typeface="+mj-lt"/>
              </a:rPr>
              <a:t>p</a:t>
            </a:r>
            <a:endParaRPr kumimoji="0" lang="en-US" sz="2000" b="1" i="0" u="none" strike="noStrike" cap="none" normalizeH="0" baseline="0" dirty="0">
              <a:ln>
                <a:noFill/>
              </a:ln>
              <a:solidFill>
                <a:schemeClr val="tx2">
                  <a:lumMod val="75000"/>
                </a:schemeClr>
              </a:solidFill>
              <a:effectLst/>
              <a:latin typeface="+mj-lt"/>
            </a:endParaRPr>
          </a:p>
        </p:txBody>
      </p:sp>
      <p:cxnSp>
        <p:nvCxnSpPr>
          <p:cNvPr id="200" name="Straight Connector 199">
            <a:extLst>
              <a:ext uri="{FF2B5EF4-FFF2-40B4-BE49-F238E27FC236}">
                <a16:creationId xmlns:a16="http://schemas.microsoft.com/office/drawing/2014/main" id="{C4D8C752-1B04-4CFB-82ED-3E0A66178060}"/>
              </a:ext>
            </a:extLst>
          </p:cNvPr>
          <p:cNvCxnSpPr>
            <a:cxnSpLocks/>
            <a:stCxn id="199" idx="0"/>
          </p:cNvCxnSpPr>
          <p:nvPr/>
        </p:nvCxnSpPr>
        <p:spPr bwMode="auto">
          <a:xfrm flipV="1">
            <a:off x="3967749" y="3050940"/>
            <a:ext cx="375975" cy="550985"/>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cxnSp>
        <p:nvCxnSpPr>
          <p:cNvPr id="201" name="Straight Connector 200">
            <a:extLst>
              <a:ext uri="{FF2B5EF4-FFF2-40B4-BE49-F238E27FC236}">
                <a16:creationId xmlns:a16="http://schemas.microsoft.com/office/drawing/2014/main" id="{E3D025B4-F29B-4664-92DF-E5893EB951DF}"/>
              </a:ext>
            </a:extLst>
          </p:cNvPr>
          <p:cNvCxnSpPr>
            <a:cxnSpLocks/>
          </p:cNvCxnSpPr>
          <p:nvPr/>
        </p:nvCxnSpPr>
        <p:spPr>
          <a:xfrm flipV="1">
            <a:off x="4626843" y="3222524"/>
            <a:ext cx="0" cy="2433482"/>
          </a:xfrm>
          <a:prstGeom prst="line">
            <a:avLst/>
          </a:prstGeom>
          <a:ln w="571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3" name="Oval 202">
            <a:extLst>
              <a:ext uri="{FF2B5EF4-FFF2-40B4-BE49-F238E27FC236}">
                <a16:creationId xmlns:a16="http://schemas.microsoft.com/office/drawing/2014/main" id="{D319554A-839F-4F35-8C44-17E77B0B87B4}"/>
              </a:ext>
            </a:extLst>
          </p:cNvPr>
          <p:cNvSpPr/>
          <p:nvPr/>
        </p:nvSpPr>
        <p:spPr bwMode="auto">
          <a:xfrm>
            <a:off x="5942856" y="4803026"/>
            <a:ext cx="781898" cy="795686"/>
          </a:xfrm>
          <a:prstGeom prst="ellipse">
            <a:avLst/>
          </a:prstGeom>
          <a:solidFill>
            <a:schemeClr val="tx2">
              <a:lumMod val="20000"/>
              <a:lumOff val="80000"/>
            </a:schemeClr>
          </a:solidFill>
          <a:ln w="38100">
            <a:solidFill>
              <a:schemeClr val="tx2">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tx2">
                    <a:lumMod val="75000"/>
                  </a:schemeClr>
                </a:solidFill>
                <a:latin typeface="+mj-lt"/>
              </a:rPr>
              <a:t>T</a:t>
            </a:r>
            <a:r>
              <a:rPr lang="en-US" sz="2400" b="1" baseline="-25000" dirty="0">
                <a:solidFill>
                  <a:schemeClr val="tx2">
                    <a:lumMod val="75000"/>
                  </a:schemeClr>
                </a:solidFill>
                <a:latin typeface="+mj-lt"/>
              </a:rPr>
              <a:t>r</a:t>
            </a:r>
            <a:endParaRPr kumimoji="0" lang="en-US" sz="2400" b="1" i="0" u="none" strike="noStrike" cap="none" normalizeH="0" baseline="0" dirty="0">
              <a:ln>
                <a:noFill/>
              </a:ln>
              <a:solidFill>
                <a:schemeClr val="tx2">
                  <a:lumMod val="75000"/>
                </a:schemeClr>
              </a:solidFill>
              <a:effectLst/>
              <a:latin typeface="+mj-lt"/>
            </a:endParaRPr>
          </a:p>
        </p:txBody>
      </p:sp>
      <p:cxnSp>
        <p:nvCxnSpPr>
          <p:cNvPr id="204" name="Straight Connector 203">
            <a:extLst>
              <a:ext uri="{FF2B5EF4-FFF2-40B4-BE49-F238E27FC236}">
                <a16:creationId xmlns:a16="http://schemas.microsoft.com/office/drawing/2014/main" id="{4D41E203-341E-4067-B667-375EA018B186}"/>
              </a:ext>
            </a:extLst>
          </p:cNvPr>
          <p:cNvCxnSpPr>
            <a:cxnSpLocks/>
            <a:stCxn id="203" idx="0"/>
            <a:endCxn id="205" idx="5"/>
          </p:cNvCxnSpPr>
          <p:nvPr/>
        </p:nvCxnSpPr>
        <p:spPr bwMode="auto">
          <a:xfrm flipH="1" flipV="1">
            <a:off x="6068191" y="4285584"/>
            <a:ext cx="265614" cy="517442"/>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sp>
        <p:nvSpPr>
          <p:cNvPr id="205" name="Oval 204">
            <a:extLst>
              <a:ext uri="{FF2B5EF4-FFF2-40B4-BE49-F238E27FC236}">
                <a16:creationId xmlns:a16="http://schemas.microsoft.com/office/drawing/2014/main" id="{C47068A5-B08E-4BDD-8D6F-DC0F2DBB9855}"/>
              </a:ext>
            </a:extLst>
          </p:cNvPr>
          <p:cNvSpPr/>
          <p:nvPr/>
        </p:nvSpPr>
        <p:spPr bwMode="auto">
          <a:xfrm>
            <a:off x="5400799" y="3606424"/>
            <a:ext cx="781898" cy="795686"/>
          </a:xfrm>
          <a:prstGeom prst="ellipse">
            <a:avLst/>
          </a:prstGeom>
          <a:solidFill>
            <a:schemeClr val="tx2">
              <a:lumMod val="20000"/>
              <a:lumOff val="80000"/>
            </a:schemeClr>
          </a:solidFill>
          <a:ln w="38100">
            <a:solidFill>
              <a:schemeClr val="tx2">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solidFill>
                  <a:schemeClr val="tx2">
                    <a:lumMod val="75000"/>
                  </a:schemeClr>
                </a:solidFill>
                <a:latin typeface="+mj-lt"/>
              </a:rPr>
              <a:t>T</a:t>
            </a:r>
            <a:r>
              <a:rPr lang="en-US" sz="2000" b="1" baseline="-25000" dirty="0">
                <a:solidFill>
                  <a:schemeClr val="tx2">
                    <a:lumMod val="75000"/>
                  </a:schemeClr>
                </a:solidFill>
                <a:latin typeface="+mj-lt"/>
              </a:rPr>
              <a:t>r,eff</a:t>
            </a:r>
            <a:endParaRPr kumimoji="0" lang="en-US" sz="2000" b="1" i="0" u="none" strike="noStrike" cap="none" normalizeH="0" baseline="0" dirty="0">
              <a:ln>
                <a:noFill/>
              </a:ln>
              <a:solidFill>
                <a:schemeClr val="tx2">
                  <a:lumMod val="75000"/>
                </a:schemeClr>
              </a:solidFill>
              <a:effectLst/>
              <a:latin typeface="+mj-lt"/>
            </a:endParaRPr>
          </a:p>
        </p:txBody>
      </p:sp>
      <p:cxnSp>
        <p:nvCxnSpPr>
          <p:cNvPr id="206" name="Straight Connector 205">
            <a:extLst>
              <a:ext uri="{FF2B5EF4-FFF2-40B4-BE49-F238E27FC236}">
                <a16:creationId xmlns:a16="http://schemas.microsoft.com/office/drawing/2014/main" id="{250B9A85-7EF4-409B-AC69-EC38F7DF2C6A}"/>
              </a:ext>
            </a:extLst>
          </p:cNvPr>
          <p:cNvCxnSpPr>
            <a:cxnSpLocks/>
            <a:endCxn id="205" idx="3"/>
          </p:cNvCxnSpPr>
          <p:nvPr/>
        </p:nvCxnSpPr>
        <p:spPr bwMode="auto">
          <a:xfrm flipV="1">
            <a:off x="5249690" y="4285584"/>
            <a:ext cx="265615" cy="517442"/>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sp>
        <p:nvSpPr>
          <p:cNvPr id="207" name="Oval 206">
            <a:extLst>
              <a:ext uri="{FF2B5EF4-FFF2-40B4-BE49-F238E27FC236}">
                <a16:creationId xmlns:a16="http://schemas.microsoft.com/office/drawing/2014/main" id="{7DA3B7FD-19A0-48F5-BC04-F8DDAA6B3BCC}"/>
              </a:ext>
            </a:extLst>
          </p:cNvPr>
          <p:cNvSpPr/>
          <p:nvPr/>
        </p:nvSpPr>
        <p:spPr bwMode="auto">
          <a:xfrm>
            <a:off x="6918791" y="4807061"/>
            <a:ext cx="781898" cy="795686"/>
          </a:xfrm>
          <a:prstGeom prst="ellipse">
            <a:avLst/>
          </a:prstGeom>
          <a:solidFill>
            <a:schemeClr val="tx2">
              <a:lumMod val="20000"/>
              <a:lumOff val="80000"/>
            </a:schemeClr>
          </a:solidFill>
          <a:ln w="38100">
            <a:solidFill>
              <a:schemeClr val="tx2">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tx2">
                    <a:lumMod val="75000"/>
                  </a:schemeClr>
                </a:solidFill>
                <a:latin typeface="+mj-lt"/>
              </a:rPr>
              <a:t>t</a:t>
            </a:r>
            <a:r>
              <a:rPr lang="en-US" sz="2400" b="1" baseline="-25000" dirty="0">
                <a:solidFill>
                  <a:schemeClr val="tx2">
                    <a:lumMod val="75000"/>
                  </a:schemeClr>
                </a:solidFill>
                <a:latin typeface="+mj-lt"/>
              </a:rPr>
              <a:t>d</a:t>
            </a:r>
            <a:endParaRPr kumimoji="0" lang="en-US" sz="2400" b="1" i="0" u="none" strike="noStrike" cap="none" normalizeH="0" baseline="0" dirty="0">
              <a:ln>
                <a:noFill/>
              </a:ln>
              <a:solidFill>
                <a:schemeClr val="tx2">
                  <a:lumMod val="75000"/>
                </a:schemeClr>
              </a:solidFill>
              <a:effectLst/>
              <a:latin typeface="+mj-lt"/>
            </a:endParaRPr>
          </a:p>
        </p:txBody>
      </p:sp>
      <p:sp>
        <p:nvSpPr>
          <p:cNvPr id="208" name="Oval 207">
            <a:extLst>
              <a:ext uri="{FF2B5EF4-FFF2-40B4-BE49-F238E27FC236}">
                <a16:creationId xmlns:a16="http://schemas.microsoft.com/office/drawing/2014/main" id="{9C3B3041-5F55-402B-8A73-E4A350C724B2}"/>
              </a:ext>
            </a:extLst>
          </p:cNvPr>
          <p:cNvSpPr/>
          <p:nvPr/>
        </p:nvSpPr>
        <p:spPr bwMode="auto">
          <a:xfrm>
            <a:off x="8002905" y="4807061"/>
            <a:ext cx="781898" cy="795686"/>
          </a:xfrm>
          <a:prstGeom prst="ellipse">
            <a:avLst/>
          </a:prstGeom>
          <a:solidFill>
            <a:schemeClr val="tx2">
              <a:lumMod val="20000"/>
              <a:lumOff val="80000"/>
            </a:schemeClr>
          </a:solidFill>
          <a:ln w="38100">
            <a:solidFill>
              <a:schemeClr val="tx2">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tx2">
                    <a:lumMod val="75000"/>
                  </a:schemeClr>
                </a:solidFill>
                <a:latin typeface="+mj-lt"/>
              </a:rPr>
              <a:t>T</a:t>
            </a:r>
            <a:r>
              <a:rPr lang="en-US" sz="2400" b="1" baseline="-25000" dirty="0">
                <a:solidFill>
                  <a:schemeClr val="tx2">
                    <a:lumMod val="75000"/>
                  </a:schemeClr>
                </a:solidFill>
                <a:latin typeface="+mj-lt"/>
              </a:rPr>
              <a:t>d</a:t>
            </a:r>
            <a:endParaRPr kumimoji="0" lang="en-US" sz="2400" b="1" i="0" u="none" strike="noStrike" cap="none" normalizeH="0" baseline="0" dirty="0">
              <a:ln>
                <a:noFill/>
              </a:ln>
              <a:solidFill>
                <a:schemeClr val="tx2">
                  <a:lumMod val="75000"/>
                </a:schemeClr>
              </a:solidFill>
              <a:effectLst/>
              <a:latin typeface="+mj-lt"/>
            </a:endParaRPr>
          </a:p>
        </p:txBody>
      </p:sp>
      <p:cxnSp>
        <p:nvCxnSpPr>
          <p:cNvPr id="209" name="Straight Connector 208">
            <a:extLst>
              <a:ext uri="{FF2B5EF4-FFF2-40B4-BE49-F238E27FC236}">
                <a16:creationId xmlns:a16="http://schemas.microsoft.com/office/drawing/2014/main" id="{A77A06C3-EA33-49CF-ADC3-41348EA0999B}"/>
              </a:ext>
            </a:extLst>
          </p:cNvPr>
          <p:cNvCxnSpPr>
            <a:cxnSpLocks/>
            <a:stCxn id="208" idx="0"/>
            <a:endCxn id="210" idx="5"/>
          </p:cNvCxnSpPr>
          <p:nvPr/>
        </p:nvCxnSpPr>
        <p:spPr bwMode="auto">
          <a:xfrm flipH="1" flipV="1">
            <a:off x="8128240" y="4289619"/>
            <a:ext cx="265614" cy="517442"/>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sp>
        <p:nvSpPr>
          <p:cNvPr id="210" name="Oval 209">
            <a:extLst>
              <a:ext uri="{FF2B5EF4-FFF2-40B4-BE49-F238E27FC236}">
                <a16:creationId xmlns:a16="http://schemas.microsoft.com/office/drawing/2014/main" id="{08A3D451-D091-4756-A2A2-E82045ABFE09}"/>
              </a:ext>
            </a:extLst>
          </p:cNvPr>
          <p:cNvSpPr/>
          <p:nvPr/>
        </p:nvSpPr>
        <p:spPr bwMode="auto">
          <a:xfrm>
            <a:off x="7460848" y="3610459"/>
            <a:ext cx="781898" cy="795686"/>
          </a:xfrm>
          <a:prstGeom prst="ellipse">
            <a:avLst/>
          </a:prstGeom>
          <a:solidFill>
            <a:schemeClr val="tx2">
              <a:lumMod val="20000"/>
              <a:lumOff val="80000"/>
            </a:schemeClr>
          </a:solidFill>
          <a:ln w="38100">
            <a:solidFill>
              <a:schemeClr val="tx2">
                <a:lumMod val="7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dirty="0">
                <a:solidFill>
                  <a:schemeClr val="tx2">
                    <a:lumMod val="75000"/>
                  </a:schemeClr>
                </a:solidFill>
                <a:latin typeface="+mj-lt"/>
              </a:rPr>
              <a:t>T</a:t>
            </a:r>
            <a:r>
              <a:rPr lang="en-US" sz="2000" b="1" baseline="-25000" dirty="0">
                <a:solidFill>
                  <a:schemeClr val="tx2">
                    <a:lumMod val="75000"/>
                  </a:schemeClr>
                </a:solidFill>
                <a:latin typeface="+mj-lt"/>
              </a:rPr>
              <a:t>d,eff</a:t>
            </a:r>
            <a:endParaRPr kumimoji="0" lang="en-US" sz="2000" b="1" i="0" u="none" strike="noStrike" cap="none" normalizeH="0" baseline="0" dirty="0">
              <a:ln>
                <a:noFill/>
              </a:ln>
              <a:solidFill>
                <a:schemeClr val="tx2">
                  <a:lumMod val="75000"/>
                </a:schemeClr>
              </a:solidFill>
              <a:effectLst/>
              <a:latin typeface="+mj-lt"/>
            </a:endParaRPr>
          </a:p>
        </p:txBody>
      </p:sp>
      <p:cxnSp>
        <p:nvCxnSpPr>
          <p:cNvPr id="211" name="Straight Connector 210">
            <a:extLst>
              <a:ext uri="{FF2B5EF4-FFF2-40B4-BE49-F238E27FC236}">
                <a16:creationId xmlns:a16="http://schemas.microsoft.com/office/drawing/2014/main" id="{6F39F2A2-A175-4CCB-BBAA-3FAD227B9A20}"/>
              </a:ext>
            </a:extLst>
          </p:cNvPr>
          <p:cNvCxnSpPr>
            <a:cxnSpLocks/>
            <a:stCxn id="207" idx="0"/>
            <a:endCxn id="210" idx="3"/>
          </p:cNvCxnSpPr>
          <p:nvPr/>
        </p:nvCxnSpPr>
        <p:spPr bwMode="auto">
          <a:xfrm flipV="1">
            <a:off x="7309740" y="4289619"/>
            <a:ext cx="265614" cy="517442"/>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cxnSp>
        <p:nvCxnSpPr>
          <p:cNvPr id="213" name="Straight Connector 212">
            <a:extLst>
              <a:ext uri="{FF2B5EF4-FFF2-40B4-BE49-F238E27FC236}">
                <a16:creationId xmlns:a16="http://schemas.microsoft.com/office/drawing/2014/main" id="{92637AF8-CB4A-4DAD-B3CA-37B8414FB688}"/>
              </a:ext>
            </a:extLst>
          </p:cNvPr>
          <p:cNvCxnSpPr>
            <a:cxnSpLocks/>
            <a:stCxn id="205" idx="0"/>
          </p:cNvCxnSpPr>
          <p:nvPr/>
        </p:nvCxnSpPr>
        <p:spPr bwMode="auto">
          <a:xfrm flipV="1">
            <a:off x="5791748" y="3023419"/>
            <a:ext cx="0" cy="583005"/>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cxnSp>
        <p:nvCxnSpPr>
          <p:cNvPr id="214" name="Straight Connector 213">
            <a:extLst>
              <a:ext uri="{FF2B5EF4-FFF2-40B4-BE49-F238E27FC236}">
                <a16:creationId xmlns:a16="http://schemas.microsoft.com/office/drawing/2014/main" id="{D3AEE48A-B4F2-4438-927C-CFE0E3EA2617}"/>
              </a:ext>
            </a:extLst>
          </p:cNvPr>
          <p:cNvCxnSpPr>
            <a:cxnSpLocks/>
          </p:cNvCxnSpPr>
          <p:nvPr/>
        </p:nvCxnSpPr>
        <p:spPr bwMode="auto">
          <a:xfrm flipH="1" flipV="1">
            <a:off x="5854108" y="3023419"/>
            <a:ext cx="701076" cy="715562"/>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cxnSp>
        <p:nvCxnSpPr>
          <p:cNvPr id="215" name="Straight Connector 214">
            <a:extLst>
              <a:ext uri="{FF2B5EF4-FFF2-40B4-BE49-F238E27FC236}">
                <a16:creationId xmlns:a16="http://schemas.microsoft.com/office/drawing/2014/main" id="{F4939D9D-7DDC-4A70-A443-881EA8FEDBB2}"/>
              </a:ext>
            </a:extLst>
          </p:cNvPr>
          <p:cNvCxnSpPr>
            <a:cxnSpLocks/>
            <a:stCxn id="210" idx="0"/>
          </p:cNvCxnSpPr>
          <p:nvPr/>
        </p:nvCxnSpPr>
        <p:spPr bwMode="auto">
          <a:xfrm flipH="1" flipV="1">
            <a:off x="6016312" y="3023062"/>
            <a:ext cx="1835485" cy="587397"/>
          </a:xfrm>
          <a:prstGeom prst="line">
            <a:avLst/>
          </a:prstGeom>
          <a:solidFill>
            <a:schemeClr val="accent1"/>
          </a:solidFill>
          <a:ln w="38100" cap="flat" cmpd="sng" algn="ctr">
            <a:solidFill>
              <a:schemeClr val="tx2">
                <a:lumMod val="75000"/>
              </a:schemeClr>
            </a:solidFill>
            <a:prstDash val="solid"/>
            <a:round/>
            <a:headEnd type="none" w="med" len="med"/>
            <a:tailEnd type="arrow" w="med" len="med"/>
          </a:ln>
          <a:effectLst/>
        </p:spPr>
      </p:cxnSp>
      <p:sp>
        <p:nvSpPr>
          <p:cNvPr id="224" name="TextBox 223"/>
          <p:cNvSpPr txBox="1"/>
          <p:nvPr/>
        </p:nvSpPr>
        <p:spPr>
          <a:xfrm>
            <a:off x="16028" y="1085850"/>
            <a:ext cx="2410539" cy="584775"/>
          </a:xfrm>
          <a:prstGeom prst="rect">
            <a:avLst/>
          </a:prstGeom>
          <a:noFill/>
        </p:spPr>
        <p:txBody>
          <a:bodyPr wrap="square" rtlCol="0">
            <a:spAutoFit/>
          </a:bodyPr>
          <a:lstStyle/>
          <a:p>
            <a:pPr algn="ctr"/>
            <a:r>
              <a:rPr lang="en-US" sz="3200" spc="-50" dirty="0"/>
              <a:t>Conventional</a:t>
            </a:r>
          </a:p>
        </p:txBody>
      </p:sp>
      <p:sp>
        <p:nvSpPr>
          <p:cNvPr id="225" name="TextBox 224"/>
          <p:cNvSpPr txBox="1"/>
          <p:nvPr/>
        </p:nvSpPr>
        <p:spPr>
          <a:xfrm>
            <a:off x="20154" y="4279387"/>
            <a:ext cx="2410539" cy="584775"/>
          </a:xfrm>
          <a:prstGeom prst="rect">
            <a:avLst/>
          </a:prstGeom>
          <a:noFill/>
        </p:spPr>
        <p:txBody>
          <a:bodyPr wrap="square" rtlCol="0">
            <a:spAutoFit/>
          </a:bodyPr>
          <a:lstStyle/>
          <a:p>
            <a:pPr algn="ctr"/>
            <a:r>
              <a:rPr lang="en-US" sz="3200" dirty="0">
                <a:solidFill>
                  <a:schemeClr val="tx2">
                    <a:lumMod val="75000"/>
                  </a:schemeClr>
                </a:solidFill>
              </a:rPr>
              <a:t>URT</a:t>
            </a:r>
          </a:p>
        </p:txBody>
      </p:sp>
      <p:sp>
        <p:nvSpPr>
          <p:cNvPr id="227" name="Oval 226">
            <a:extLst>
              <a:ext uri="{FF2B5EF4-FFF2-40B4-BE49-F238E27FC236}">
                <a16:creationId xmlns:a16="http://schemas.microsoft.com/office/drawing/2014/main" id="{BFB7E043-4480-4EF6-B199-76C01B94DD23}"/>
              </a:ext>
            </a:extLst>
          </p:cNvPr>
          <p:cNvSpPr/>
          <p:nvPr/>
        </p:nvSpPr>
        <p:spPr bwMode="auto">
          <a:xfrm>
            <a:off x="2475443" y="993873"/>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lumMod val="75000"/>
                    <a:lumOff val="25000"/>
                  </a:schemeClr>
                </a:solidFill>
                <a:effectLst/>
                <a:latin typeface="+mj-lt"/>
              </a:rPr>
              <a:t>PEC</a:t>
            </a:r>
          </a:p>
        </p:txBody>
      </p:sp>
      <p:sp>
        <p:nvSpPr>
          <p:cNvPr id="228" name="Oval 227">
            <a:extLst>
              <a:ext uri="{FF2B5EF4-FFF2-40B4-BE49-F238E27FC236}">
                <a16:creationId xmlns:a16="http://schemas.microsoft.com/office/drawing/2014/main" id="{DC132938-44A6-40A1-81D1-C1F0AF733B0B}"/>
              </a:ext>
            </a:extLst>
          </p:cNvPr>
          <p:cNvSpPr/>
          <p:nvPr/>
        </p:nvSpPr>
        <p:spPr bwMode="auto">
          <a:xfrm>
            <a:off x="4817526" y="993873"/>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tx1">
                    <a:lumMod val="75000"/>
                    <a:lumOff val="25000"/>
                  </a:schemeClr>
                </a:solidFill>
                <a:latin typeface="+mj-lt"/>
              </a:rPr>
              <a:t>t</a:t>
            </a:r>
            <a:r>
              <a:rPr lang="en-US" sz="2400" b="1" baseline="-25000" dirty="0">
                <a:solidFill>
                  <a:schemeClr val="tx1">
                    <a:lumMod val="75000"/>
                    <a:lumOff val="25000"/>
                  </a:schemeClr>
                </a:solidFill>
                <a:latin typeface="+mj-lt"/>
              </a:rPr>
              <a:t>r</a:t>
            </a:r>
            <a:endParaRPr kumimoji="0" lang="en-US" sz="2400" b="1" i="0" u="none" strike="noStrike" cap="none" normalizeH="0" baseline="0" dirty="0">
              <a:ln>
                <a:noFill/>
              </a:ln>
              <a:solidFill>
                <a:schemeClr val="tx1">
                  <a:lumMod val="75000"/>
                  <a:lumOff val="25000"/>
                </a:schemeClr>
              </a:solidFill>
              <a:effectLst/>
              <a:latin typeface="+mj-lt"/>
            </a:endParaRPr>
          </a:p>
        </p:txBody>
      </p:sp>
      <p:sp>
        <p:nvSpPr>
          <p:cNvPr id="229" name="Oval 228">
            <a:extLst>
              <a:ext uri="{FF2B5EF4-FFF2-40B4-BE49-F238E27FC236}">
                <a16:creationId xmlns:a16="http://schemas.microsoft.com/office/drawing/2014/main" id="{3FCEFF59-8117-4F96-907E-844B1BE344A9}"/>
              </a:ext>
            </a:extLst>
          </p:cNvPr>
          <p:cNvSpPr/>
          <p:nvPr/>
        </p:nvSpPr>
        <p:spPr bwMode="auto">
          <a:xfrm>
            <a:off x="6372105" y="999455"/>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lumMod val="75000"/>
                    <a:lumOff val="25000"/>
                  </a:schemeClr>
                </a:solidFill>
                <a:effectLst/>
                <a:latin typeface="+mj-lt"/>
              </a:rPr>
              <a:t>PEC</a:t>
            </a:r>
          </a:p>
        </p:txBody>
      </p:sp>
      <p:sp>
        <p:nvSpPr>
          <p:cNvPr id="251" name="Oval 250">
            <a:extLst>
              <a:ext uri="{FF2B5EF4-FFF2-40B4-BE49-F238E27FC236}">
                <a16:creationId xmlns:a16="http://schemas.microsoft.com/office/drawing/2014/main" id="{BFB7E043-4480-4EF6-B199-76C01B94DD23}"/>
              </a:ext>
            </a:extLst>
          </p:cNvPr>
          <p:cNvSpPr/>
          <p:nvPr/>
        </p:nvSpPr>
        <p:spPr bwMode="auto">
          <a:xfrm>
            <a:off x="2475443" y="3601925"/>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lumMod val="75000"/>
                    <a:lumOff val="25000"/>
                  </a:schemeClr>
                </a:solidFill>
                <a:effectLst/>
                <a:latin typeface="+mj-lt"/>
              </a:rPr>
              <a:t>PEC</a:t>
            </a:r>
          </a:p>
        </p:txBody>
      </p:sp>
      <p:sp>
        <p:nvSpPr>
          <p:cNvPr id="252" name="Oval 251">
            <a:extLst>
              <a:ext uri="{FF2B5EF4-FFF2-40B4-BE49-F238E27FC236}">
                <a16:creationId xmlns:a16="http://schemas.microsoft.com/office/drawing/2014/main" id="{DC132938-44A6-40A1-81D1-C1F0AF733B0B}"/>
              </a:ext>
            </a:extLst>
          </p:cNvPr>
          <p:cNvSpPr/>
          <p:nvPr/>
        </p:nvSpPr>
        <p:spPr bwMode="auto">
          <a:xfrm>
            <a:off x="4817526" y="4803026"/>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400" b="1" dirty="0">
                <a:solidFill>
                  <a:schemeClr val="tx1">
                    <a:lumMod val="75000"/>
                    <a:lumOff val="25000"/>
                  </a:schemeClr>
                </a:solidFill>
                <a:latin typeface="+mj-lt"/>
              </a:rPr>
              <a:t>t</a:t>
            </a:r>
            <a:r>
              <a:rPr lang="en-US" sz="2400" b="1" baseline="-25000" dirty="0">
                <a:solidFill>
                  <a:schemeClr val="tx1">
                    <a:lumMod val="75000"/>
                    <a:lumOff val="25000"/>
                  </a:schemeClr>
                </a:solidFill>
                <a:latin typeface="+mj-lt"/>
              </a:rPr>
              <a:t>r</a:t>
            </a:r>
            <a:endParaRPr kumimoji="0" lang="en-US" sz="2400" b="1" i="0" u="none" strike="noStrike" cap="none" normalizeH="0" baseline="0" dirty="0">
              <a:ln>
                <a:noFill/>
              </a:ln>
              <a:solidFill>
                <a:schemeClr val="tx1">
                  <a:lumMod val="75000"/>
                  <a:lumOff val="25000"/>
                </a:schemeClr>
              </a:solidFill>
              <a:effectLst/>
              <a:latin typeface="+mj-lt"/>
            </a:endParaRPr>
          </a:p>
        </p:txBody>
      </p:sp>
      <p:sp>
        <p:nvSpPr>
          <p:cNvPr id="253" name="Oval 252">
            <a:extLst>
              <a:ext uri="{FF2B5EF4-FFF2-40B4-BE49-F238E27FC236}">
                <a16:creationId xmlns:a16="http://schemas.microsoft.com/office/drawing/2014/main" id="{3FCEFF59-8117-4F96-907E-844B1BE344A9}"/>
              </a:ext>
            </a:extLst>
          </p:cNvPr>
          <p:cNvSpPr/>
          <p:nvPr/>
        </p:nvSpPr>
        <p:spPr bwMode="auto">
          <a:xfrm>
            <a:off x="6372105" y="3631255"/>
            <a:ext cx="768376" cy="795686"/>
          </a:xfrm>
          <a:prstGeom prst="ellipse">
            <a:avLst/>
          </a:prstGeom>
          <a:ln w="38100">
            <a:solidFill>
              <a:schemeClr val="tx1">
                <a:lumMod val="75000"/>
                <a:lumOff val="25000"/>
              </a:schemeClr>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lumMod val="75000"/>
                    <a:lumOff val="25000"/>
                  </a:schemeClr>
                </a:solidFill>
                <a:effectLst/>
                <a:latin typeface="+mj-lt"/>
              </a:rPr>
              <a:t>PEC</a:t>
            </a:r>
          </a:p>
        </p:txBody>
      </p:sp>
      <p:sp>
        <p:nvSpPr>
          <p:cNvPr id="261" name="Rectangle: Rounded Corners 53">
            <a:extLst>
              <a:ext uri="{FF2B5EF4-FFF2-40B4-BE49-F238E27FC236}">
                <a16:creationId xmlns:a16="http://schemas.microsoft.com/office/drawing/2014/main" id="{3C28FE1D-EFB7-4B1C-9A24-ACC61C58721F}"/>
              </a:ext>
            </a:extLst>
          </p:cNvPr>
          <p:cNvSpPr/>
          <p:nvPr/>
        </p:nvSpPr>
        <p:spPr>
          <a:xfrm>
            <a:off x="101749" y="5307805"/>
            <a:ext cx="4537300" cy="1379507"/>
          </a:xfrm>
          <a:prstGeom prst="roundRect">
            <a:avLst/>
          </a:prstGeom>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a:solidFill>
                  <a:schemeClr val="bg1"/>
                </a:solidFill>
              </a:rPr>
              <a:t>URT adds</a:t>
            </a:r>
            <a:br>
              <a:rPr lang="en-US" sz="2800" b="1" dirty="0">
                <a:solidFill>
                  <a:schemeClr val="bg1"/>
                </a:solidFill>
              </a:rPr>
            </a:br>
            <a:r>
              <a:rPr lang="en-US" sz="2800" b="1" dirty="0">
                <a:solidFill>
                  <a:schemeClr val="bg1"/>
                </a:solidFill>
              </a:rPr>
              <a:t>self-recovery, temperature</a:t>
            </a:r>
            <a:br>
              <a:rPr lang="en-US" sz="2800" b="1" dirty="0">
                <a:solidFill>
                  <a:schemeClr val="bg1"/>
                </a:solidFill>
              </a:rPr>
            </a:br>
            <a:r>
              <a:rPr lang="en-US" sz="2800" b="1" dirty="0">
                <a:solidFill>
                  <a:schemeClr val="bg1"/>
                </a:solidFill>
              </a:rPr>
              <a:t>to conventional model</a:t>
            </a:r>
          </a:p>
        </p:txBody>
      </p:sp>
    </p:spTree>
    <p:extLst>
      <p:ext uri="{BB962C8B-B14F-4D97-AF65-F5344CB8AC3E}">
        <p14:creationId xmlns:p14="http://schemas.microsoft.com/office/powerpoint/2010/main" val="72530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9"/>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grpId="0" nodeType="afterEffect">
                                  <p:stCondLst>
                                    <p:cond delay="0"/>
                                  </p:stCondLst>
                                  <p:childTnLst>
                                    <p:set>
                                      <p:cBhvr>
                                        <p:cTn id="13" dur="1" fill="hold">
                                          <p:stCondLst>
                                            <p:cond delay="0"/>
                                          </p:stCondLst>
                                        </p:cTn>
                                        <p:tgtEl>
                                          <p:spTgt spid="225"/>
                                        </p:tgtEl>
                                        <p:attrNameLst>
                                          <p:attrName>style.visibility</p:attrName>
                                        </p:attrNameLst>
                                      </p:cBhvr>
                                      <p:to>
                                        <p:strVal val="visible"/>
                                      </p:to>
                                    </p:set>
                                    <p:animEffect transition="in" filter="fade">
                                      <p:cBhvr>
                                        <p:cTn id="14" dur="500"/>
                                        <p:tgtEl>
                                          <p:spTgt spid="225"/>
                                        </p:tgtEl>
                                      </p:cBhvr>
                                    </p:animEffect>
                                  </p:childTnLst>
                                </p:cTn>
                              </p:par>
                              <p:par>
                                <p:cTn id="15" presetID="10" presetClass="entr" presetSubtype="0" fill="hold" nodeType="withEffect">
                                  <p:stCondLst>
                                    <p:cond delay="0"/>
                                  </p:stCondLst>
                                  <p:childTnLst>
                                    <p:set>
                                      <p:cBhvr>
                                        <p:cTn id="16" dur="1" fill="hold">
                                          <p:stCondLst>
                                            <p:cond delay="0"/>
                                          </p:stCondLst>
                                        </p:cTn>
                                        <p:tgtEl>
                                          <p:spTgt spid="201"/>
                                        </p:tgtEl>
                                        <p:attrNameLst>
                                          <p:attrName>style.visibility</p:attrName>
                                        </p:attrNameLst>
                                      </p:cBhvr>
                                      <p:to>
                                        <p:strVal val="visible"/>
                                      </p:to>
                                    </p:set>
                                    <p:animEffect transition="in" filter="fade">
                                      <p:cBhvr>
                                        <p:cTn id="17" dur="500"/>
                                        <p:tgtEl>
                                          <p:spTgt spid="201"/>
                                        </p:tgtEl>
                                      </p:cBhvr>
                                    </p:animEffect>
                                  </p:childTnLst>
                                </p:cTn>
                              </p:par>
                            </p:childTnLst>
                          </p:cTn>
                        </p:par>
                        <p:par>
                          <p:cTn id="18" fill="hold">
                            <p:stCondLst>
                              <p:cond delay="500"/>
                            </p:stCondLst>
                            <p:childTnLst>
                              <p:par>
                                <p:cTn id="19" presetID="42" presetClass="path" presetSubtype="0" accel="50000" decel="50000" fill="hold" grpId="1" nodeType="afterEffect">
                                  <p:stCondLst>
                                    <p:cond delay="0"/>
                                  </p:stCondLst>
                                  <p:childTnLst>
                                    <p:animMotion origin="layout" path="M -3.61111E-6 2.22222E-6 L -3.61111E-6 0.38032 " pathEditMode="relative" rAng="0" ptsTypes="AA">
                                      <p:cBhvr>
                                        <p:cTn id="20" dur="2000" fill="hold"/>
                                        <p:tgtEl>
                                          <p:spTgt spid="227"/>
                                        </p:tgtEl>
                                        <p:attrNameLst>
                                          <p:attrName>ppt_x</p:attrName>
                                          <p:attrName>ppt_y</p:attrName>
                                        </p:attrNameLst>
                                      </p:cBhvr>
                                      <p:rCtr x="0" y="19005"/>
                                    </p:animMotion>
                                  </p:childTnLst>
                                </p:cTn>
                              </p:par>
                              <p:par>
                                <p:cTn id="21" presetID="42" presetClass="path" presetSubtype="0" accel="50000" decel="50000" fill="hold" grpId="1" nodeType="withEffect">
                                  <p:stCondLst>
                                    <p:cond delay="0"/>
                                  </p:stCondLst>
                                  <p:childTnLst>
                                    <p:animMotion origin="layout" path="M -3.61111E-6 2.22222E-6 L -3.61111E-6 0.55602 " pathEditMode="relative" rAng="0" ptsTypes="AA">
                                      <p:cBhvr>
                                        <p:cTn id="22" dur="2000" fill="hold"/>
                                        <p:tgtEl>
                                          <p:spTgt spid="228"/>
                                        </p:tgtEl>
                                        <p:attrNameLst>
                                          <p:attrName>ppt_x</p:attrName>
                                          <p:attrName>ppt_y</p:attrName>
                                        </p:attrNameLst>
                                      </p:cBhvr>
                                      <p:rCtr x="0" y="27801"/>
                                    </p:animMotion>
                                  </p:childTnLst>
                                </p:cTn>
                              </p:par>
                              <p:par>
                                <p:cTn id="23" presetID="42" presetClass="path" presetSubtype="0" accel="50000" decel="50000" fill="hold" grpId="1" nodeType="withEffect">
                                  <p:stCondLst>
                                    <p:cond delay="0"/>
                                  </p:stCondLst>
                                  <p:childTnLst>
                                    <p:animMotion origin="layout" path="M 1.11111E-6 -3.7037E-6 L 1.11111E-6 0.38334 " pathEditMode="relative" rAng="0" ptsTypes="AA">
                                      <p:cBhvr>
                                        <p:cTn id="24" dur="2000" fill="hold"/>
                                        <p:tgtEl>
                                          <p:spTgt spid="229"/>
                                        </p:tgtEl>
                                        <p:attrNameLst>
                                          <p:attrName>ppt_x</p:attrName>
                                          <p:attrName>ppt_y</p:attrName>
                                        </p:attrNameLst>
                                      </p:cBhvr>
                                      <p:rCtr x="0" y="19167"/>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7"/>
                                        </p:tgtEl>
                                        <p:attrNameLst>
                                          <p:attrName>style.visibility</p:attrName>
                                        </p:attrNameLst>
                                      </p:cBhvr>
                                      <p:to>
                                        <p:strVal val="visible"/>
                                      </p:to>
                                    </p:set>
                                    <p:animEffect transition="in" filter="fade">
                                      <p:cBhvr>
                                        <p:cTn id="29" dur="500"/>
                                        <p:tgtEl>
                                          <p:spTgt spid="19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99"/>
                                        </p:tgtEl>
                                        <p:attrNameLst>
                                          <p:attrName>style.visibility</p:attrName>
                                        </p:attrNameLst>
                                      </p:cBhvr>
                                      <p:to>
                                        <p:strVal val="visible"/>
                                      </p:to>
                                    </p:set>
                                    <p:animEffect transition="in" filter="fade">
                                      <p:cBhvr>
                                        <p:cTn id="32" dur="500"/>
                                        <p:tgtEl>
                                          <p:spTgt spid="199"/>
                                        </p:tgtEl>
                                      </p:cBhvr>
                                    </p:animEffect>
                                  </p:childTnLst>
                                </p:cTn>
                              </p:par>
                              <p:par>
                                <p:cTn id="33" presetID="10" presetClass="entr" presetSubtype="0" fill="hold" nodeType="withEffect">
                                  <p:stCondLst>
                                    <p:cond delay="0"/>
                                  </p:stCondLst>
                                  <p:childTnLst>
                                    <p:set>
                                      <p:cBhvr>
                                        <p:cTn id="34" dur="1" fill="hold">
                                          <p:stCondLst>
                                            <p:cond delay="0"/>
                                          </p:stCondLst>
                                        </p:cTn>
                                        <p:tgtEl>
                                          <p:spTgt spid="200"/>
                                        </p:tgtEl>
                                        <p:attrNameLst>
                                          <p:attrName>style.visibility</p:attrName>
                                        </p:attrNameLst>
                                      </p:cBhvr>
                                      <p:to>
                                        <p:strVal val="visible"/>
                                      </p:to>
                                    </p:set>
                                    <p:animEffect transition="in" filter="fade">
                                      <p:cBhvr>
                                        <p:cTn id="35" dur="500"/>
                                        <p:tgtEl>
                                          <p:spTgt spid="20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3"/>
                                        </p:tgtEl>
                                        <p:attrNameLst>
                                          <p:attrName>style.visibility</p:attrName>
                                        </p:attrNameLst>
                                      </p:cBhvr>
                                      <p:to>
                                        <p:strVal val="visible"/>
                                      </p:to>
                                    </p:set>
                                    <p:animEffect transition="in" filter="fade">
                                      <p:cBhvr>
                                        <p:cTn id="38" dur="500"/>
                                        <p:tgtEl>
                                          <p:spTgt spid="203"/>
                                        </p:tgtEl>
                                      </p:cBhvr>
                                    </p:animEffect>
                                  </p:childTnLst>
                                </p:cTn>
                              </p:par>
                              <p:par>
                                <p:cTn id="39" presetID="10" presetClass="entr" presetSubtype="0" fill="hold" nodeType="withEffect">
                                  <p:stCondLst>
                                    <p:cond delay="0"/>
                                  </p:stCondLst>
                                  <p:childTnLst>
                                    <p:set>
                                      <p:cBhvr>
                                        <p:cTn id="40" dur="1" fill="hold">
                                          <p:stCondLst>
                                            <p:cond delay="0"/>
                                          </p:stCondLst>
                                        </p:cTn>
                                        <p:tgtEl>
                                          <p:spTgt spid="204"/>
                                        </p:tgtEl>
                                        <p:attrNameLst>
                                          <p:attrName>style.visibility</p:attrName>
                                        </p:attrNameLst>
                                      </p:cBhvr>
                                      <p:to>
                                        <p:strVal val="visible"/>
                                      </p:to>
                                    </p:set>
                                    <p:animEffect transition="in" filter="fade">
                                      <p:cBhvr>
                                        <p:cTn id="41" dur="500"/>
                                        <p:tgtEl>
                                          <p:spTgt spid="20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5"/>
                                        </p:tgtEl>
                                        <p:attrNameLst>
                                          <p:attrName>style.visibility</p:attrName>
                                        </p:attrNameLst>
                                      </p:cBhvr>
                                      <p:to>
                                        <p:strVal val="visible"/>
                                      </p:to>
                                    </p:set>
                                    <p:animEffect transition="in" filter="fade">
                                      <p:cBhvr>
                                        <p:cTn id="44" dur="500"/>
                                        <p:tgtEl>
                                          <p:spTgt spid="205"/>
                                        </p:tgtEl>
                                      </p:cBhvr>
                                    </p:animEffect>
                                  </p:childTnLst>
                                </p:cTn>
                              </p:par>
                              <p:par>
                                <p:cTn id="45" presetID="10" presetClass="entr" presetSubtype="0" fill="hold" nodeType="withEffect">
                                  <p:stCondLst>
                                    <p:cond delay="0"/>
                                  </p:stCondLst>
                                  <p:childTnLst>
                                    <p:set>
                                      <p:cBhvr>
                                        <p:cTn id="46" dur="1" fill="hold">
                                          <p:stCondLst>
                                            <p:cond delay="0"/>
                                          </p:stCondLst>
                                        </p:cTn>
                                        <p:tgtEl>
                                          <p:spTgt spid="206"/>
                                        </p:tgtEl>
                                        <p:attrNameLst>
                                          <p:attrName>style.visibility</p:attrName>
                                        </p:attrNameLst>
                                      </p:cBhvr>
                                      <p:to>
                                        <p:strVal val="visible"/>
                                      </p:to>
                                    </p:set>
                                    <p:animEffect transition="in" filter="fade">
                                      <p:cBhvr>
                                        <p:cTn id="47" dur="500"/>
                                        <p:tgtEl>
                                          <p:spTgt spid="20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07"/>
                                        </p:tgtEl>
                                        <p:attrNameLst>
                                          <p:attrName>style.visibility</p:attrName>
                                        </p:attrNameLst>
                                      </p:cBhvr>
                                      <p:to>
                                        <p:strVal val="visible"/>
                                      </p:to>
                                    </p:set>
                                    <p:animEffect transition="in" filter="fade">
                                      <p:cBhvr>
                                        <p:cTn id="50" dur="500"/>
                                        <p:tgtEl>
                                          <p:spTgt spid="20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8"/>
                                        </p:tgtEl>
                                        <p:attrNameLst>
                                          <p:attrName>style.visibility</p:attrName>
                                        </p:attrNameLst>
                                      </p:cBhvr>
                                      <p:to>
                                        <p:strVal val="visible"/>
                                      </p:to>
                                    </p:set>
                                    <p:animEffect transition="in" filter="fade">
                                      <p:cBhvr>
                                        <p:cTn id="53" dur="500"/>
                                        <p:tgtEl>
                                          <p:spTgt spid="208"/>
                                        </p:tgtEl>
                                      </p:cBhvr>
                                    </p:animEffect>
                                  </p:childTnLst>
                                </p:cTn>
                              </p:par>
                              <p:par>
                                <p:cTn id="54" presetID="10" presetClass="entr" presetSubtype="0" fill="hold" nodeType="withEffect">
                                  <p:stCondLst>
                                    <p:cond delay="0"/>
                                  </p:stCondLst>
                                  <p:childTnLst>
                                    <p:set>
                                      <p:cBhvr>
                                        <p:cTn id="55" dur="1" fill="hold">
                                          <p:stCondLst>
                                            <p:cond delay="0"/>
                                          </p:stCondLst>
                                        </p:cTn>
                                        <p:tgtEl>
                                          <p:spTgt spid="209"/>
                                        </p:tgtEl>
                                        <p:attrNameLst>
                                          <p:attrName>style.visibility</p:attrName>
                                        </p:attrNameLst>
                                      </p:cBhvr>
                                      <p:to>
                                        <p:strVal val="visible"/>
                                      </p:to>
                                    </p:set>
                                    <p:animEffect transition="in" filter="fade">
                                      <p:cBhvr>
                                        <p:cTn id="56" dur="500"/>
                                        <p:tgtEl>
                                          <p:spTgt spid="20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10"/>
                                        </p:tgtEl>
                                        <p:attrNameLst>
                                          <p:attrName>style.visibility</p:attrName>
                                        </p:attrNameLst>
                                      </p:cBhvr>
                                      <p:to>
                                        <p:strVal val="visible"/>
                                      </p:to>
                                    </p:set>
                                    <p:animEffect transition="in" filter="fade">
                                      <p:cBhvr>
                                        <p:cTn id="59" dur="500"/>
                                        <p:tgtEl>
                                          <p:spTgt spid="210"/>
                                        </p:tgtEl>
                                      </p:cBhvr>
                                    </p:animEffect>
                                  </p:childTnLst>
                                </p:cTn>
                              </p:par>
                              <p:par>
                                <p:cTn id="60" presetID="10" presetClass="entr" presetSubtype="0" fill="hold" nodeType="withEffect">
                                  <p:stCondLst>
                                    <p:cond delay="0"/>
                                  </p:stCondLst>
                                  <p:childTnLst>
                                    <p:set>
                                      <p:cBhvr>
                                        <p:cTn id="61" dur="1" fill="hold">
                                          <p:stCondLst>
                                            <p:cond delay="0"/>
                                          </p:stCondLst>
                                        </p:cTn>
                                        <p:tgtEl>
                                          <p:spTgt spid="211"/>
                                        </p:tgtEl>
                                        <p:attrNameLst>
                                          <p:attrName>style.visibility</p:attrName>
                                        </p:attrNameLst>
                                      </p:cBhvr>
                                      <p:to>
                                        <p:strVal val="visible"/>
                                      </p:to>
                                    </p:set>
                                    <p:animEffect transition="in" filter="fade">
                                      <p:cBhvr>
                                        <p:cTn id="62" dur="500"/>
                                        <p:tgtEl>
                                          <p:spTgt spid="211"/>
                                        </p:tgtEl>
                                      </p:cBhvr>
                                    </p:animEffect>
                                  </p:childTnLst>
                                </p:cTn>
                              </p:par>
                              <p:par>
                                <p:cTn id="63" presetID="10" presetClass="entr" presetSubtype="0" fill="hold" nodeType="withEffect">
                                  <p:stCondLst>
                                    <p:cond delay="0"/>
                                  </p:stCondLst>
                                  <p:childTnLst>
                                    <p:set>
                                      <p:cBhvr>
                                        <p:cTn id="64" dur="1" fill="hold">
                                          <p:stCondLst>
                                            <p:cond delay="0"/>
                                          </p:stCondLst>
                                        </p:cTn>
                                        <p:tgtEl>
                                          <p:spTgt spid="213"/>
                                        </p:tgtEl>
                                        <p:attrNameLst>
                                          <p:attrName>style.visibility</p:attrName>
                                        </p:attrNameLst>
                                      </p:cBhvr>
                                      <p:to>
                                        <p:strVal val="visible"/>
                                      </p:to>
                                    </p:set>
                                    <p:animEffect transition="in" filter="fade">
                                      <p:cBhvr>
                                        <p:cTn id="65" dur="500"/>
                                        <p:tgtEl>
                                          <p:spTgt spid="213"/>
                                        </p:tgtEl>
                                      </p:cBhvr>
                                    </p:animEffect>
                                  </p:childTnLst>
                                </p:cTn>
                              </p:par>
                              <p:par>
                                <p:cTn id="66" presetID="10" presetClass="entr" presetSubtype="0" fill="hold" nodeType="with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500"/>
                                        <p:tgtEl>
                                          <p:spTgt spid="214"/>
                                        </p:tgtEl>
                                      </p:cBhvr>
                                    </p:animEffect>
                                  </p:childTnLst>
                                </p:cTn>
                              </p:par>
                              <p:par>
                                <p:cTn id="69" presetID="10" presetClass="entr" presetSubtype="0" fill="hold" nodeType="withEffect">
                                  <p:stCondLst>
                                    <p:cond delay="0"/>
                                  </p:stCondLst>
                                  <p:childTnLst>
                                    <p:set>
                                      <p:cBhvr>
                                        <p:cTn id="70" dur="1" fill="hold">
                                          <p:stCondLst>
                                            <p:cond delay="0"/>
                                          </p:stCondLst>
                                        </p:cTn>
                                        <p:tgtEl>
                                          <p:spTgt spid="215"/>
                                        </p:tgtEl>
                                        <p:attrNameLst>
                                          <p:attrName>style.visibility</p:attrName>
                                        </p:attrNameLst>
                                      </p:cBhvr>
                                      <p:to>
                                        <p:strVal val="visible"/>
                                      </p:to>
                                    </p:set>
                                    <p:animEffect transition="in" filter="fade">
                                      <p:cBhvr>
                                        <p:cTn id="71" dur="500"/>
                                        <p:tgtEl>
                                          <p:spTgt spid="21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2"/>
                                        </p:tgtEl>
                                        <p:attrNameLst>
                                          <p:attrName>style.visibility</p:attrName>
                                        </p:attrNameLst>
                                      </p:cBhvr>
                                      <p:to>
                                        <p:strVal val="visible"/>
                                      </p:to>
                                    </p:set>
                                    <p:animEffect transition="in" filter="fade">
                                      <p:cBhvr>
                                        <p:cTn id="74" dur="500"/>
                                        <p:tgtEl>
                                          <p:spTgt spid="25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53"/>
                                        </p:tgtEl>
                                        <p:attrNameLst>
                                          <p:attrName>style.visibility</p:attrName>
                                        </p:attrNameLst>
                                      </p:cBhvr>
                                      <p:to>
                                        <p:strVal val="visible"/>
                                      </p:to>
                                    </p:set>
                                    <p:animEffect transition="in" filter="fade">
                                      <p:cBhvr>
                                        <p:cTn id="77" dur="500"/>
                                        <p:tgtEl>
                                          <p:spTgt spid="253"/>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51"/>
                                        </p:tgtEl>
                                        <p:attrNameLst>
                                          <p:attrName>style.visibility</p:attrName>
                                        </p:attrNameLst>
                                      </p:cBhvr>
                                      <p:to>
                                        <p:strVal val="visible"/>
                                      </p:to>
                                    </p:set>
                                    <p:animEffect transition="in" filter="fade">
                                      <p:cBhvr>
                                        <p:cTn id="80" dur="500"/>
                                        <p:tgtEl>
                                          <p:spTgt spid="251"/>
                                        </p:tgtEl>
                                      </p:cBhvr>
                                    </p:animEffect>
                                  </p:childTnLst>
                                </p:cTn>
                              </p:par>
                            </p:childTnLst>
                          </p:cTn>
                        </p:par>
                        <p:par>
                          <p:cTn id="81" fill="hold">
                            <p:stCondLst>
                              <p:cond delay="500"/>
                            </p:stCondLst>
                            <p:childTnLst>
                              <p:par>
                                <p:cTn id="82" presetID="10" presetClass="entr" presetSubtype="0" fill="hold" grpId="0" nodeType="afterEffect">
                                  <p:stCondLst>
                                    <p:cond delay="0"/>
                                  </p:stCondLst>
                                  <p:childTnLst>
                                    <p:set>
                                      <p:cBhvr>
                                        <p:cTn id="83" dur="1" fill="hold">
                                          <p:stCondLst>
                                            <p:cond delay="0"/>
                                          </p:stCondLst>
                                        </p:cTn>
                                        <p:tgtEl>
                                          <p:spTgt spid="261"/>
                                        </p:tgtEl>
                                        <p:attrNameLst>
                                          <p:attrName>style.visibility</p:attrName>
                                        </p:attrNameLst>
                                      </p:cBhvr>
                                      <p:to>
                                        <p:strVal val="visible"/>
                                      </p:to>
                                    </p:set>
                                    <p:animEffect transition="in" filter="fade">
                                      <p:cBhvr>
                                        <p:cTn id="84" dur="500"/>
                                        <p:tgtEl>
                                          <p:spTgt spid="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 grpId="0" animBg="1"/>
      <p:bldP spid="203" grpId="0" animBg="1"/>
      <p:bldP spid="205" grpId="0" animBg="1"/>
      <p:bldP spid="207" grpId="0" animBg="1"/>
      <p:bldP spid="208" grpId="0" animBg="1"/>
      <p:bldP spid="210" grpId="0" animBg="1"/>
      <p:bldP spid="225" grpId="0"/>
      <p:bldP spid="227" grpId="0" animBg="1"/>
      <p:bldP spid="227" grpId="1" animBg="1"/>
      <p:bldP spid="228" grpId="0" animBg="1"/>
      <p:bldP spid="228" grpId="1" animBg="1"/>
      <p:bldP spid="229" grpId="0" animBg="1"/>
      <p:bldP spid="229" grpId="1" animBg="1"/>
      <p:bldP spid="251" grpId="0" animBg="1"/>
      <p:bldP spid="252" grpId="0" animBg="1"/>
      <p:bldP spid="253" grpId="0" animBg="1"/>
      <p:bldP spid="26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Threshold Voltage Distribution Shifts</a:t>
            </a:r>
          </a:p>
        </p:txBody>
      </p:sp>
      <p:sp>
        <p:nvSpPr>
          <p:cNvPr id="5" name="Content Placeholder 4"/>
          <p:cNvSpPr>
            <a:spLocks noGrp="1"/>
          </p:cNvSpPr>
          <p:nvPr>
            <p:ph sz="quarter" idx="11"/>
          </p:nvPr>
        </p:nvSpPr>
        <p:spPr>
          <a:xfrm>
            <a:off x="123825" y="3662450"/>
            <a:ext cx="8897938" cy="2803664"/>
          </a:xfrm>
        </p:spPr>
        <p:txBody>
          <a:bodyPr/>
          <a:lstStyle/>
          <a:p>
            <a:r>
              <a:rPr lang="en-US" dirty="0"/>
              <a:t>Shifts occur over time due to multiple factors (e.g., retention)</a:t>
            </a:r>
          </a:p>
          <a:p>
            <a:endParaRPr lang="en-US" dirty="0"/>
          </a:p>
          <a:p>
            <a:r>
              <a:rPr lang="en-US" dirty="0"/>
              <a:t>Can cause distribution of one state to cross over the</a:t>
            </a:r>
            <a:br>
              <a:rPr lang="en-US" dirty="0"/>
            </a:br>
            <a:r>
              <a:rPr lang="en-US" dirty="0"/>
              <a:t>read reference voltage boundary</a:t>
            </a:r>
          </a:p>
          <a:p>
            <a:pPr lvl="1"/>
            <a:r>
              <a:rPr lang="en-US" dirty="0"/>
              <a:t>Some cells get misread</a:t>
            </a:r>
          </a:p>
          <a:p>
            <a:pPr lvl="1"/>
            <a:r>
              <a:rPr lang="en-US" dirty="0"/>
              <a:t>Introduces raw bit errors</a:t>
            </a:r>
          </a:p>
        </p:txBody>
      </p:sp>
      <p:sp>
        <p:nvSpPr>
          <p:cNvPr id="3" name="Slide Number Placeholder 2"/>
          <p:cNvSpPr>
            <a:spLocks noGrp="1"/>
          </p:cNvSpPr>
          <p:nvPr>
            <p:ph type="sldNum" sz="quarter" idx="4294967295"/>
          </p:nvPr>
        </p:nvSpPr>
        <p:spPr>
          <a:xfrm>
            <a:off x="8189913" y="6516688"/>
            <a:ext cx="954087" cy="341312"/>
          </a:xfrm>
        </p:spPr>
        <p:txBody>
          <a:bodyPr/>
          <a:lstStyle/>
          <a:p>
            <a:fld id="{656CEE93-C87C-43EF-85C8-C664598978DF}" type="slidenum">
              <a:rPr lang="en-US" smtClean="0"/>
              <a:t>56</a:t>
            </a:fld>
            <a:endParaRPr lang="en-US" dirty="0"/>
          </a:p>
        </p:txBody>
      </p:sp>
      <p:grpSp>
        <p:nvGrpSpPr>
          <p:cNvPr id="35" name="Group 34"/>
          <p:cNvGrpSpPr/>
          <p:nvPr/>
        </p:nvGrpSpPr>
        <p:grpSpPr>
          <a:xfrm>
            <a:off x="385949" y="1085850"/>
            <a:ext cx="8372101" cy="2309855"/>
            <a:chOff x="13697" y="1241653"/>
            <a:chExt cx="9058492" cy="2309855"/>
          </a:xfrm>
        </p:grpSpPr>
        <p:sp>
          <p:nvSpPr>
            <p:cNvPr id="6" name="Freeform 10">
              <a:extLst>
                <a:ext uri="{FF2B5EF4-FFF2-40B4-BE49-F238E27FC236}">
                  <a16:creationId xmlns:a16="http://schemas.microsoft.com/office/drawing/2014/main" id="{9D5DC74C-1FEB-4A0E-953C-0D34CE020798}"/>
                </a:ext>
              </a:extLst>
            </p:cNvPr>
            <p:cNvSpPr/>
            <p:nvPr/>
          </p:nvSpPr>
          <p:spPr>
            <a:xfrm>
              <a:off x="3032331" y="2072801"/>
              <a:ext cx="1617784"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75000"/>
                </a:lnSpc>
              </a:pPr>
              <a:endParaRPr lang="en-US" sz="2400" dirty="0">
                <a:solidFill>
                  <a:srgbClr val="8064A2">
                    <a:lumMod val="75000"/>
                  </a:srgbClr>
                </a:solidFill>
              </a:endParaRPr>
            </a:p>
          </p:txBody>
        </p:sp>
        <p:sp>
          <p:nvSpPr>
            <p:cNvPr id="7" name="Freeform 11">
              <a:extLst>
                <a:ext uri="{FF2B5EF4-FFF2-40B4-BE49-F238E27FC236}">
                  <a16:creationId xmlns:a16="http://schemas.microsoft.com/office/drawing/2014/main" id="{422C0DC8-B821-410B-A8F1-73E426CE2820}"/>
                </a:ext>
              </a:extLst>
            </p:cNvPr>
            <p:cNvSpPr/>
            <p:nvPr/>
          </p:nvSpPr>
          <p:spPr>
            <a:xfrm>
              <a:off x="5017079" y="2072801"/>
              <a:ext cx="1611726"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75000"/>
                </a:lnSpc>
              </a:pPr>
              <a:endParaRPr lang="en-US" sz="2400" dirty="0">
                <a:solidFill>
                  <a:srgbClr val="8064A2">
                    <a:lumMod val="75000"/>
                  </a:srgbClr>
                </a:solidFill>
              </a:endParaRPr>
            </a:p>
          </p:txBody>
        </p:sp>
        <p:sp>
          <p:nvSpPr>
            <p:cNvPr id="8" name="Freeform 12">
              <a:extLst>
                <a:ext uri="{FF2B5EF4-FFF2-40B4-BE49-F238E27FC236}">
                  <a16:creationId xmlns:a16="http://schemas.microsoft.com/office/drawing/2014/main" id="{11E1FDD6-36CA-4A84-9668-7F7627BAB41C}"/>
                </a:ext>
              </a:extLst>
            </p:cNvPr>
            <p:cNvSpPr/>
            <p:nvPr/>
          </p:nvSpPr>
          <p:spPr>
            <a:xfrm>
              <a:off x="6938680" y="2072801"/>
              <a:ext cx="1601280"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75000"/>
                </a:lnSpc>
              </a:pPr>
              <a:endParaRPr lang="en-US" sz="2400" dirty="0">
                <a:solidFill>
                  <a:srgbClr val="8064A2">
                    <a:lumMod val="75000"/>
                  </a:srgbClr>
                </a:solidFill>
              </a:endParaRPr>
            </a:p>
          </p:txBody>
        </p:sp>
        <p:sp>
          <p:nvSpPr>
            <p:cNvPr id="9" name="Freeform 7">
              <a:extLst>
                <a:ext uri="{FF2B5EF4-FFF2-40B4-BE49-F238E27FC236}">
                  <a16:creationId xmlns:a16="http://schemas.microsoft.com/office/drawing/2014/main" id="{592FC868-BD2B-45CD-B685-A0A4117A8260}"/>
                </a:ext>
              </a:extLst>
            </p:cNvPr>
            <p:cNvSpPr/>
            <p:nvPr/>
          </p:nvSpPr>
          <p:spPr>
            <a:xfrm>
              <a:off x="715556" y="2072801"/>
              <a:ext cx="1928769"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noFill/>
            <a:ln w="28575">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0" bIns="18288" rtlCol="0" anchor="ctr"/>
            <a:lstStyle/>
            <a:p>
              <a:pPr algn="ctr">
                <a:lnSpc>
                  <a:spcPct val="75000"/>
                </a:lnSpc>
              </a:pPr>
              <a:endParaRPr lang="en-US" sz="2400" dirty="0">
                <a:solidFill>
                  <a:srgbClr val="8064A2">
                    <a:lumMod val="75000"/>
                  </a:srgbClr>
                </a:solidFill>
              </a:endParaRPr>
            </a:p>
          </p:txBody>
        </p:sp>
        <p:sp>
          <p:nvSpPr>
            <p:cNvPr id="10" name="Freeform: Shape 31">
              <a:extLst>
                <a:ext uri="{FF2B5EF4-FFF2-40B4-BE49-F238E27FC236}">
                  <a16:creationId xmlns:a16="http://schemas.microsoft.com/office/drawing/2014/main" id="{8F6C651B-605A-4C80-8260-438211AEF9E5}"/>
                </a:ext>
              </a:extLst>
            </p:cNvPr>
            <p:cNvSpPr/>
            <p:nvPr/>
          </p:nvSpPr>
          <p:spPr>
            <a:xfrm>
              <a:off x="2779776" y="2518379"/>
              <a:ext cx="186690" cy="398145"/>
            </a:xfrm>
            <a:custGeom>
              <a:avLst/>
              <a:gdLst>
                <a:gd name="connsiteX0" fmla="*/ 0 w 186690"/>
                <a:gd name="connsiteY0" fmla="*/ 0 h 398145"/>
                <a:gd name="connsiteX1" fmla="*/ 0 w 186690"/>
                <a:gd name="connsiteY1" fmla="*/ 398145 h 398145"/>
                <a:gd name="connsiteX2" fmla="*/ 186690 w 186690"/>
                <a:gd name="connsiteY2" fmla="*/ 398145 h 398145"/>
                <a:gd name="connsiteX3" fmla="*/ 116205 w 186690"/>
                <a:gd name="connsiteY3" fmla="*/ 230505 h 398145"/>
                <a:gd name="connsiteX4" fmla="*/ 41910 w 186690"/>
                <a:gd name="connsiteY4" fmla="*/ 68580 h 398145"/>
                <a:gd name="connsiteX5" fmla="*/ 0 w 186690"/>
                <a:gd name="connsiteY5" fmla="*/ 0 h 39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690" h="398145">
                  <a:moveTo>
                    <a:pt x="0" y="0"/>
                  </a:moveTo>
                  <a:lnTo>
                    <a:pt x="0" y="398145"/>
                  </a:lnTo>
                  <a:lnTo>
                    <a:pt x="186690" y="398145"/>
                  </a:lnTo>
                  <a:lnTo>
                    <a:pt x="116205" y="230505"/>
                  </a:lnTo>
                  <a:lnTo>
                    <a:pt x="41910" y="68580"/>
                  </a:lnTo>
                  <a:lnTo>
                    <a:pt x="0" y="0"/>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11" name="Freeform: Shape 30">
              <a:extLst>
                <a:ext uri="{FF2B5EF4-FFF2-40B4-BE49-F238E27FC236}">
                  <a16:creationId xmlns:a16="http://schemas.microsoft.com/office/drawing/2014/main" id="{2AD5A09F-1BB2-40C3-B843-3A5D1313577F}"/>
                </a:ext>
              </a:extLst>
            </p:cNvPr>
            <p:cNvSpPr/>
            <p:nvPr/>
          </p:nvSpPr>
          <p:spPr>
            <a:xfrm>
              <a:off x="4794123" y="2718404"/>
              <a:ext cx="80010" cy="198120"/>
            </a:xfrm>
            <a:custGeom>
              <a:avLst/>
              <a:gdLst>
                <a:gd name="connsiteX0" fmla="*/ 80010 w 80010"/>
                <a:gd name="connsiteY0" fmla="*/ 196215 h 198120"/>
                <a:gd name="connsiteX1" fmla="*/ 80010 w 80010"/>
                <a:gd name="connsiteY1" fmla="*/ 0 h 198120"/>
                <a:gd name="connsiteX2" fmla="*/ 0 w 80010"/>
                <a:gd name="connsiteY2" fmla="*/ 198120 h 198120"/>
                <a:gd name="connsiteX3" fmla="*/ 80010 w 80010"/>
                <a:gd name="connsiteY3" fmla="*/ 196215 h 198120"/>
              </a:gdLst>
              <a:ahLst/>
              <a:cxnLst>
                <a:cxn ang="0">
                  <a:pos x="connsiteX0" y="connsiteY0"/>
                </a:cxn>
                <a:cxn ang="0">
                  <a:pos x="connsiteX1" y="connsiteY1"/>
                </a:cxn>
                <a:cxn ang="0">
                  <a:pos x="connsiteX2" y="connsiteY2"/>
                </a:cxn>
                <a:cxn ang="0">
                  <a:pos x="connsiteX3" y="connsiteY3"/>
                </a:cxn>
              </a:cxnLst>
              <a:rect l="l" t="t" r="r" b="b"/>
              <a:pathLst>
                <a:path w="80010" h="198120">
                  <a:moveTo>
                    <a:pt x="80010" y="196215"/>
                  </a:moveTo>
                  <a:lnTo>
                    <a:pt x="80010" y="0"/>
                  </a:lnTo>
                  <a:lnTo>
                    <a:pt x="0" y="198120"/>
                  </a:lnTo>
                  <a:lnTo>
                    <a:pt x="80010" y="196215"/>
                  </a:lnTo>
                  <a:close/>
                </a:path>
              </a:pathLst>
            </a:cu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12" name="Freeform: Shape 29">
              <a:extLst>
                <a:ext uri="{FF2B5EF4-FFF2-40B4-BE49-F238E27FC236}">
                  <a16:creationId xmlns:a16="http://schemas.microsoft.com/office/drawing/2014/main" id="{5E243F10-3F4C-4954-88F4-E0F4B442B63C}"/>
                </a:ext>
              </a:extLst>
            </p:cNvPr>
            <p:cNvSpPr/>
            <p:nvPr/>
          </p:nvSpPr>
          <p:spPr>
            <a:xfrm>
              <a:off x="6553962" y="2432654"/>
              <a:ext cx="230505" cy="483870"/>
            </a:xfrm>
            <a:custGeom>
              <a:avLst/>
              <a:gdLst>
                <a:gd name="connsiteX0" fmla="*/ 230505 w 230505"/>
                <a:gd name="connsiteY0" fmla="*/ 483870 h 483870"/>
                <a:gd name="connsiteX1" fmla="*/ 230505 w 230505"/>
                <a:gd name="connsiteY1" fmla="*/ 0 h 483870"/>
                <a:gd name="connsiteX2" fmla="*/ 167640 w 230505"/>
                <a:gd name="connsiteY2" fmla="*/ 102870 h 483870"/>
                <a:gd name="connsiteX3" fmla="*/ 93345 w 230505"/>
                <a:gd name="connsiteY3" fmla="*/ 260985 h 483870"/>
                <a:gd name="connsiteX4" fmla="*/ 49530 w 230505"/>
                <a:gd name="connsiteY4" fmla="*/ 356235 h 483870"/>
                <a:gd name="connsiteX5" fmla="*/ 0 w 230505"/>
                <a:gd name="connsiteY5" fmla="*/ 480060 h 483870"/>
                <a:gd name="connsiteX6" fmla="*/ 230505 w 230505"/>
                <a:gd name="connsiteY6" fmla="*/ 483870 h 483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505" h="483870">
                  <a:moveTo>
                    <a:pt x="230505" y="483870"/>
                  </a:moveTo>
                  <a:lnTo>
                    <a:pt x="230505" y="0"/>
                  </a:lnTo>
                  <a:lnTo>
                    <a:pt x="167640" y="102870"/>
                  </a:lnTo>
                  <a:lnTo>
                    <a:pt x="93345" y="260985"/>
                  </a:lnTo>
                  <a:lnTo>
                    <a:pt x="49530" y="356235"/>
                  </a:lnTo>
                  <a:lnTo>
                    <a:pt x="0" y="480060"/>
                  </a:lnTo>
                  <a:lnTo>
                    <a:pt x="230505" y="483870"/>
                  </a:lnTo>
                  <a:close/>
                </a:path>
              </a:pathLst>
            </a:cu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dirty="0"/>
            </a:p>
          </p:txBody>
        </p:sp>
        <p:sp>
          <p:nvSpPr>
            <p:cNvPr id="13" name="TextBox 12">
              <a:extLst>
                <a:ext uri="{FF2B5EF4-FFF2-40B4-BE49-F238E27FC236}">
                  <a16:creationId xmlns:a16="http://schemas.microsoft.com/office/drawing/2014/main" id="{F978B281-EE37-4FCA-B194-61455155C15A}"/>
                </a:ext>
              </a:extLst>
            </p:cNvPr>
            <p:cNvSpPr txBox="1"/>
            <p:nvPr/>
          </p:nvSpPr>
          <p:spPr>
            <a:xfrm rot="16200000">
              <a:off x="-630690" y="1886040"/>
              <a:ext cx="1914780" cy="626005"/>
            </a:xfrm>
            <a:prstGeom prst="rect">
              <a:avLst/>
            </a:prstGeom>
            <a:noFill/>
          </p:spPr>
          <p:txBody>
            <a:bodyPr wrap="square" rtlCol="0" anchor="ctr">
              <a:spAutoFit/>
            </a:bodyPr>
            <a:lstStyle/>
            <a:p>
              <a:pPr algn="ctr">
                <a:lnSpc>
                  <a:spcPct val="70000"/>
                </a:lnSpc>
              </a:pPr>
              <a:r>
                <a:rPr lang="en-US" sz="2400" i="1" spc="-100" dirty="0">
                  <a:solidFill>
                    <a:prstClr val="black"/>
                  </a:solidFill>
                </a:rPr>
                <a:t>Probability</a:t>
              </a:r>
            </a:p>
            <a:p>
              <a:pPr algn="ctr">
                <a:lnSpc>
                  <a:spcPct val="70000"/>
                </a:lnSpc>
              </a:pPr>
              <a:r>
                <a:rPr lang="en-US" sz="2400" i="1" spc="-100" dirty="0">
                  <a:solidFill>
                    <a:prstClr val="black"/>
                  </a:solidFill>
                </a:rPr>
                <a:t>Density</a:t>
              </a:r>
            </a:p>
          </p:txBody>
        </p:sp>
        <p:sp>
          <p:nvSpPr>
            <p:cNvPr id="14" name="Rectangle 13">
              <a:extLst>
                <a:ext uri="{FF2B5EF4-FFF2-40B4-BE49-F238E27FC236}">
                  <a16:creationId xmlns:a16="http://schemas.microsoft.com/office/drawing/2014/main" id="{2A106C96-FEE2-41E6-9B3E-D09EC4405802}"/>
                </a:ext>
              </a:extLst>
            </p:cNvPr>
            <p:cNvSpPr/>
            <p:nvPr/>
          </p:nvSpPr>
          <p:spPr>
            <a:xfrm>
              <a:off x="2508074" y="1373938"/>
              <a:ext cx="461409" cy="461665"/>
            </a:xfrm>
            <a:prstGeom prst="rect">
              <a:avLst/>
            </a:prstGeom>
          </p:spPr>
          <p:txBody>
            <a:bodyPr wrap="none" anchor="ctr">
              <a:spAutoFit/>
            </a:bodyPr>
            <a:lstStyle/>
            <a:p>
              <a:pPr algn="ctr"/>
              <a:r>
                <a:rPr lang="en-US" sz="2400" b="1" i="1" dirty="0">
                  <a:solidFill>
                    <a:srgbClr val="F79646">
                      <a:lumMod val="75000"/>
                    </a:srgbClr>
                  </a:solidFill>
                </a:rPr>
                <a:t>V</a:t>
              </a:r>
              <a:r>
                <a:rPr lang="en-US" sz="2400" b="1" i="1" baseline="-25000" dirty="0">
                  <a:solidFill>
                    <a:srgbClr val="F79646">
                      <a:lumMod val="75000"/>
                    </a:srgbClr>
                  </a:solidFill>
                </a:rPr>
                <a:t>a</a:t>
              </a:r>
              <a:endParaRPr lang="en-US" sz="2400" b="1" dirty="0">
                <a:solidFill>
                  <a:srgbClr val="F79646">
                    <a:lumMod val="75000"/>
                  </a:srgbClr>
                </a:solidFill>
              </a:endParaRPr>
            </a:p>
          </p:txBody>
        </p:sp>
        <p:sp>
          <p:nvSpPr>
            <p:cNvPr id="15" name="Rectangle 14">
              <a:extLst>
                <a:ext uri="{FF2B5EF4-FFF2-40B4-BE49-F238E27FC236}">
                  <a16:creationId xmlns:a16="http://schemas.microsoft.com/office/drawing/2014/main" id="{E6846412-4BFD-492F-9620-E3D05779B1D3}"/>
                </a:ext>
              </a:extLst>
            </p:cNvPr>
            <p:cNvSpPr/>
            <p:nvPr/>
          </p:nvSpPr>
          <p:spPr>
            <a:xfrm>
              <a:off x="4588019" y="1396941"/>
              <a:ext cx="476412" cy="461665"/>
            </a:xfrm>
            <a:prstGeom prst="rect">
              <a:avLst/>
            </a:prstGeom>
          </p:spPr>
          <p:txBody>
            <a:bodyPr wrap="none" anchor="ctr">
              <a:spAutoFit/>
            </a:bodyPr>
            <a:lstStyle/>
            <a:p>
              <a:pPr algn="ctr"/>
              <a:r>
                <a:rPr lang="en-US" sz="2400" b="1" i="1" dirty="0">
                  <a:solidFill>
                    <a:srgbClr val="F79646">
                      <a:lumMod val="75000"/>
                    </a:srgbClr>
                  </a:solidFill>
                </a:rPr>
                <a:t>V</a:t>
              </a:r>
              <a:r>
                <a:rPr lang="en-US" sz="2400" b="1" i="1" baseline="-25000" dirty="0">
                  <a:solidFill>
                    <a:srgbClr val="F79646">
                      <a:lumMod val="75000"/>
                    </a:srgbClr>
                  </a:solidFill>
                </a:rPr>
                <a:t>b</a:t>
              </a:r>
              <a:endParaRPr lang="en-US" sz="2400" b="1" dirty="0">
                <a:solidFill>
                  <a:srgbClr val="F79646">
                    <a:lumMod val="75000"/>
                  </a:srgbClr>
                </a:solidFill>
              </a:endParaRPr>
            </a:p>
          </p:txBody>
        </p:sp>
        <p:sp>
          <p:nvSpPr>
            <p:cNvPr id="16" name="Rectangle 15">
              <a:extLst>
                <a:ext uri="{FF2B5EF4-FFF2-40B4-BE49-F238E27FC236}">
                  <a16:creationId xmlns:a16="http://schemas.microsoft.com/office/drawing/2014/main" id="{348C4131-67CE-4624-A55B-5DC05B1ADD5B}"/>
                </a:ext>
              </a:extLst>
            </p:cNvPr>
            <p:cNvSpPr/>
            <p:nvPr/>
          </p:nvSpPr>
          <p:spPr>
            <a:xfrm>
              <a:off x="6523919" y="1405534"/>
              <a:ext cx="435825" cy="461665"/>
            </a:xfrm>
            <a:prstGeom prst="rect">
              <a:avLst/>
            </a:prstGeom>
          </p:spPr>
          <p:txBody>
            <a:bodyPr wrap="none" anchor="ctr">
              <a:spAutoFit/>
            </a:bodyPr>
            <a:lstStyle/>
            <a:p>
              <a:pPr algn="ctr"/>
              <a:r>
                <a:rPr lang="en-US" sz="2400" b="1" i="1" dirty="0">
                  <a:solidFill>
                    <a:srgbClr val="F79646">
                      <a:lumMod val="75000"/>
                    </a:srgbClr>
                  </a:solidFill>
                </a:rPr>
                <a:t>V</a:t>
              </a:r>
              <a:r>
                <a:rPr lang="en-US" sz="2400" b="1" i="1" baseline="-25000" dirty="0">
                  <a:solidFill>
                    <a:srgbClr val="F79646">
                      <a:lumMod val="75000"/>
                    </a:srgbClr>
                  </a:solidFill>
                </a:rPr>
                <a:t>c</a:t>
              </a:r>
              <a:endParaRPr lang="en-US" sz="2400" b="1" dirty="0">
                <a:solidFill>
                  <a:srgbClr val="F79646">
                    <a:lumMod val="75000"/>
                  </a:srgbClr>
                </a:solidFill>
              </a:endParaRPr>
            </a:p>
          </p:txBody>
        </p:sp>
        <p:cxnSp>
          <p:nvCxnSpPr>
            <p:cNvPr id="17" name="Straight Arrow Connector 16">
              <a:extLst>
                <a:ext uri="{FF2B5EF4-FFF2-40B4-BE49-F238E27FC236}">
                  <a16:creationId xmlns:a16="http://schemas.microsoft.com/office/drawing/2014/main" id="{13A231EF-EFBD-499C-9F66-D42A302726AB}"/>
                </a:ext>
              </a:extLst>
            </p:cNvPr>
            <p:cNvCxnSpPr>
              <a:cxnSpLocks/>
            </p:cNvCxnSpPr>
            <p:nvPr/>
          </p:nvCxnSpPr>
          <p:spPr>
            <a:xfrm flipV="1">
              <a:off x="656835" y="1484345"/>
              <a:ext cx="0" cy="1429394"/>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1BB03C4-093C-48F5-88B7-C06F7EE0E08C}"/>
                </a:ext>
              </a:extLst>
            </p:cNvPr>
            <p:cNvSpPr txBox="1"/>
            <p:nvPr/>
          </p:nvSpPr>
          <p:spPr>
            <a:xfrm>
              <a:off x="6057818" y="2952589"/>
              <a:ext cx="2810706" cy="369332"/>
            </a:xfrm>
            <a:prstGeom prst="rect">
              <a:avLst/>
            </a:prstGeom>
            <a:noFill/>
          </p:spPr>
          <p:txBody>
            <a:bodyPr wrap="none" rtlCol="0" anchor="ctr">
              <a:spAutoFit/>
            </a:bodyPr>
            <a:lstStyle/>
            <a:p>
              <a:pPr algn="r">
                <a:lnSpc>
                  <a:spcPct val="75000"/>
                </a:lnSpc>
              </a:pPr>
              <a:r>
                <a:rPr lang="en-US" sz="2400" i="1" spc="-100" dirty="0">
                  <a:solidFill>
                    <a:prstClr val="black"/>
                  </a:solidFill>
                </a:rPr>
                <a:t>Threshold Voltage </a:t>
              </a:r>
              <a:r>
                <a:rPr lang="en-US" sz="2400" i="1" dirty="0">
                  <a:solidFill>
                    <a:prstClr val="black"/>
                  </a:solidFill>
                </a:rPr>
                <a:t>(V</a:t>
              </a:r>
              <a:r>
                <a:rPr lang="en-US" sz="2400" i="1" baseline="-25000" dirty="0">
                  <a:solidFill>
                    <a:prstClr val="black"/>
                  </a:solidFill>
                </a:rPr>
                <a:t>th</a:t>
              </a:r>
              <a:r>
                <a:rPr lang="en-US" sz="2400" i="1" dirty="0">
                  <a:solidFill>
                    <a:prstClr val="black"/>
                  </a:solidFill>
                </a:rPr>
                <a:t>)</a:t>
              </a:r>
            </a:p>
          </p:txBody>
        </p:sp>
        <p:sp>
          <p:nvSpPr>
            <p:cNvPr id="19" name="Freeform 10">
              <a:extLst>
                <a:ext uri="{FF2B5EF4-FFF2-40B4-BE49-F238E27FC236}">
                  <a16:creationId xmlns:a16="http://schemas.microsoft.com/office/drawing/2014/main" id="{1797D2F6-50A0-425C-9606-CB67AB4F2A8B}"/>
                </a:ext>
              </a:extLst>
            </p:cNvPr>
            <p:cNvSpPr/>
            <p:nvPr/>
          </p:nvSpPr>
          <p:spPr>
            <a:xfrm>
              <a:off x="3087790" y="2066917"/>
              <a:ext cx="1617784"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solidFill>
              <a:srgbClr val="F2F2F2">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75000"/>
                </a:lnSpc>
              </a:pPr>
              <a:r>
                <a:rPr lang="en-US" sz="2400" b="1" dirty="0">
                  <a:solidFill>
                    <a:prstClr val="black"/>
                  </a:solidFill>
                </a:rPr>
                <a:t>P1</a:t>
              </a:r>
              <a:br>
                <a:rPr lang="en-US" sz="2400" dirty="0">
                  <a:solidFill>
                    <a:prstClr val="black"/>
                  </a:solidFill>
                </a:rPr>
              </a:br>
              <a:r>
                <a:rPr lang="en-US" sz="2400" dirty="0">
                  <a:solidFill>
                    <a:srgbClr val="4BACC6">
                      <a:lumMod val="75000"/>
                    </a:srgbClr>
                  </a:solidFill>
                </a:rPr>
                <a:t>0</a:t>
              </a:r>
              <a:r>
                <a:rPr lang="en-US" sz="2400" dirty="0">
                  <a:solidFill>
                    <a:srgbClr val="8064A2">
                      <a:lumMod val="75000"/>
                    </a:srgbClr>
                  </a:solidFill>
                </a:rPr>
                <a:t>1</a:t>
              </a:r>
            </a:p>
          </p:txBody>
        </p:sp>
        <p:sp>
          <p:nvSpPr>
            <p:cNvPr id="20" name="Freeform 11">
              <a:extLst>
                <a:ext uri="{FF2B5EF4-FFF2-40B4-BE49-F238E27FC236}">
                  <a16:creationId xmlns:a16="http://schemas.microsoft.com/office/drawing/2014/main" id="{385E6E62-59C4-4968-A31E-FB18DF8E3D06}"/>
                </a:ext>
              </a:extLst>
            </p:cNvPr>
            <p:cNvSpPr/>
            <p:nvPr/>
          </p:nvSpPr>
          <p:spPr>
            <a:xfrm>
              <a:off x="4798218" y="2066917"/>
              <a:ext cx="1611726"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solidFill>
              <a:srgbClr val="F2F2F2">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75000"/>
                </a:lnSpc>
              </a:pPr>
              <a:r>
                <a:rPr lang="en-US" sz="2400" b="1" dirty="0">
                  <a:solidFill>
                    <a:prstClr val="black"/>
                  </a:solidFill>
                </a:rPr>
                <a:t>P2</a:t>
              </a:r>
              <a:br>
                <a:rPr lang="en-US" sz="2400" dirty="0">
                  <a:solidFill>
                    <a:prstClr val="black"/>
                  </a:solidFill>
                </a:rPr>
              </a:br>
              <a:r>
                <a:rPr lang="en-US" sz="2400" dirty="0">
                  <a:solidFill>
                    <a:srgbClr val="4BACC6">
                      <a:lumMod val="75000"/>
                    </a:srgbClr>
                  </a:solidFill>
                </a:rPr>
                <a:t>0</a:t>
              </a:r>
              <a:r>
                <a:rPr lang="en-US" sz="2400" dirty="0">
                  <a:solidFill>
                    <a:srgbClr val="8064A2">
                      <a:lumMod val="75000"/>
                    </a:srgbClr>
                  </a:solidFill>
                </a:rPr>
                <a:t>0</a:t>
              </a:r>
            </a:p>
          </p:txBody>
        </p:sp>
        <p:sp>
          <p:nvSpPr>
            <p:cNvPr id="21" name="Freeform 12">
              <a:extLst>
                <a:ext uri="{FF2B5EF4-FFF2-40B4-BE49-F238E27FC236}">
                  <a16:creationId xmlns:a16="http://schemas.microsoft.com/office/drawing/2014/main" id="{2870C806-ACD8-46BD-8E87-F880677063B6}"/>
                </a:ext>
              </a:extLst>
            </p:cNvPr>
            <p:cNvSpPr/>
            <p:nvPr/>
          </p:nvSpPr>
          <p:spPr>
            <a:xfrm>
              <a:off x="6555227" y="2066917"/>
              <a:ext cx="1601280"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solidFill>
              <a:srgbClr val="F2F2F2">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lnSpc>
                  <a:spcPct val="75000"/>
                </a:lnSpc>
              </a:pPr>
              <a:r>
                <a:rPr lang="en-US" sz="2400" b="1" dirty="0">
                  <a:solidFill>
                    <a:prstClr val="black"/>
                  </a:solidFill>
                </a:rPr>
                <a:t>P3</a:t>
              </a:r>
              <a:br>
                <a:rPr lang="en-US" sz="2400" dirty="0">
                  <a:solidFill>
                    <a:prstClr val="black"/>
                  </a:solidFill>
                </a:rPr>
              </a:br>
              <a:r>
                <a:rPr lang="en-US" sz="2400" dirty="0">
                  <a:solidFill>
                    <a:srgbClr val="4BACC6">
                      <a:lumMod val="75000"/>
                    </a:srgbClr>
                  </a:solidFill>
                </a:rPr>
                <a:t>1</a:t>
              </a:r>
              <a:r>
                <a:rPr lang="en-US" sz="2400" dirty="0">
                  <a:solidFill>
                    <a:srgbClr val="8064A2">
                      <a:lumMod val="75000"/>
                    </a:srgbClr>
                  </a:solidFill>
                </a:rPr>
                <a:t>0</a:t>
              </a:r>
            </a:p>
          </p:txBody>
        </p:sp>
        <p:sp>
          <p:nvSpPr>
            <p:cNvPr id="22" name="Freeform 7">
              <a:extLst>
                <a:ext uri="{FF2B5EF4-FFF2-40B4-BE49-F238E27FC236}">
                  <a16:creationId xmlns:a16="http://schemas.microsoft.com/office/drawing/2014/main" id="{5E73FCCE-D825-443C-9A7E-12C1EC579839}"/>
                </a:ext>
              </a:extLst>
            </p:cNvPr>
            <p:cNvSpPr/>
            <p:nvPr/>
          </p:nvSpPr>
          <p:spPr>
            <a:xfrm>
              <a:off x="1036191" y="2066917"/>
              <a:ext cx="1928769" cy="846819"/>
            </a:xfrm>
            <a:custGeom>
              <a:avLst/>
              <a:gdLst>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70 h 1965313"/>
                <a:gd name="connsiteX1" fmla="*/ 1992573 w 3807725"/>
                <a:gd name="connsiteY1" fmla="*/ 35 h 1965313"/>
                <a:gd name="connsiteX2" fmla="*/ 3807725 w 3807725"/>
                <a:gd name="connsiteY2" fmla="*/ 1965313 h 1965313"/>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2 h 1965305"/>
                <a:gd name="connsiteX1" fmla="*/ 1992573 w 3807725"/>
                <a:gd name="connsiteY1" fmla="*/ 27 h 1965305"/>
                <a:gd name="connsiteX2" fmla="*/ 3807725 w 3807725"/>
                <a:gd name="connsiteY2" fmla="*/ 1965305 h 1965305"/>
                <a:gd name="connsiteX0" fmla="*/ 0 w 3807725"/>
                <a:gd name="connsiteY0" fmla="*/ 1924361 h 1965304"/>
                <a:gd name="connsiteX1" fmla="*/ 1992573 w 3807725"/>
                <a:gd name="connsiteY1" fmla="*/ 26 h 1965304"/>
                <a:gd name="connsiteX2" fmla="*/ 3807725 w 3807725"/>
                <a:gd name="connsiteY2" fmla="*/ 1965304 h 1965304"/>
                <a:gd name="connsiteX0" fmla="*/ 0 w 3807725"/>
                <a:gd name="connsiteY0" fmla="*/ 1924358 h 1965301"/>
                <a:gd name="connsiteX1" fmla="*/ 1992573 w 3807725"/>
                <a:gd name="connsiteY1" fmla="*/ 23 h 1965301"/>
                <a:gd name="connsiteX2" fmla="*/ 3807725 w 3807725"/>
                <a:gd name="connsiteY2" fmla="*/ 1965301 h 1965301"/>
                <a:gd name="connsiteX0" fmla="*/ 0 w 3807725"/>
                <a:gd name="connsiteY0" fmla="*/ 1924360 h 1965303"/>
                <a:gd name="connsiteX1" fmla="*/ 1992573 w 3807725"/>
                <a:gd name="connsiteY1" fmla="*/ 25 h 1965303"/>
                <a:gd name="connsiteX2" fmla="*/ 3807725 w 3807725"/>
                <a:gd name="connsiteY2" fmla="*/ 1965303 h 1965303"/>
                <a:gd name="connsiteX0" fmla="*/ 0 w 3784113"/>
                <a:gd name="connsiteY0" fmla="*/ 1951633 h 1965281"/>
                <a:gd name="connsiteX1" fmla="*/ 1968961 w 3784113"/>
                <a:gd name="connsiteY1" fmla="*/ 3 h 1965281"/>
                <a:gd name="connsiteX2" fmla="*/ 3784113 w 3784113"/>
                <a:gd name="connsiteY2" fmla="*/ 1965281 h 1965281"/>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 name="connsiteX0" fmla="*/ 0 w 3784113"/>
                <a:gd name="connsiteY0" fmla="*/ 1965277 h 1965278"/>
                <a:gd name="connsiteX1" fmla="*/ 1968961 w 3784113"/>
                <a:gd name="connsiteY1" fmla="*/ 0 h 1965278"/>
                <a:gd name="connsiteX2" fmla="*/ 3784113 w 3784113"/>
                <a:gd name="connsiteY2" fmla="*/ 1965278 h 1965278"/>
              </a:gdLst>
              <a:ahLst/>
              <a:cxnLst>
                <a:cxn ang="0">
                  <a:pos x="connsiteX0" y="connsiteY0"/>
                </a:cxn>
                <a:cxn ang="0">
                  <a:pos x="connsiteX1" y="connsiteY1"/>
                </a:cxn>
                <a:cxn ang="0">
                  <a:pos x="connsiteX2" y="connsiteY2"/>
                </a:cxn>
              </a:cxnLst>
              <a:rect l="l" t="t" r="r" b="b"/>
              <a:pathLst>
                <a:path w="3784113" h="1965278">
                  <a:moveTo>
                    <a:pt x="0" y="1965277"/>
                  </a:moveTo>
                  <a:cubicBezTo>
                    <a:pt x="234630" y="1392071"/>
                    <a:pt x="724317" y="0"/>
                    <a:pt x="1968961" y="0"/>
                  </a:cubicBezTo>
                  <a:cubicBezTo>
                    <a:pt x="3213605" y="0"/>
                    <a:pt x="3584157" y="1405720"/>
                    <a:pt x="3784113" y="1965278"/>
                  </a:cubicBezTo>
                </a:path>
              </a:pathLst>
            </a:custGeom>
            <a:solidFill>
              <a:srgbClr val="F2F2F2">
                <a:alpha val="50196"/>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0" bIns="18288" rtlCol="0" anchor="ctr"/>
            <a:lstStyle/>
            <a:p>
              <a:pPr algn="ctr">
                <a:lnSpc>
                  <a:spcPct val="75000"/>
                </a:lnSpc>
              </a:pPr>
              <a:r>
                <a:rPr lang="en-US" sz="2400" b="1" dirty="0">
                  <a:solidFill>
                    <a:prstClr val="black"/>
                  </a:solidFill>
                </a:rPr>
                <a:t>ER</a:t>
              </a:r>
              <a:br>
                <a:rPr lang="en-US" sz="2400" dirty="0">
                  <a:solidFill>
                    <a:prstClr val="black"/>
                  </a:solidFill>
                </a:rPr>
              </a:br>
              <a:r>
                <a:rPr lang="en-US" sz="2400" dirty="0">
                  <a:solidFill>
                    <a:srgbClr val="4BACC6">
                      <a:lumMod val="75000"/>
                    </a:srgbClr>
                  </a:solidFill>
                </a:rPr>
                <a:t>1</a:t>
              </a:r>
              <a:r>
                <a:rPr lang="en-US" sz="2400" dirty="0">
                  <a:solidFill>
                    <a:srgbClr val="8064A2">
                      <a:lumMod val="75000"/>
                    </a:srgbClr>
                  </a:solidFill>
                </a:rPr>
                <a:t>1</a:t>
              </a:r>
            </a:p>
          </p:txBody>
        </p:sp>
        <p:cxnSp>
          <p:nvCxnSpPr>
            <p:cNvPr id="23" name="Straight Arrow Connector 22">
              <a:extLst>
                <a:ext uri="{FF2B5EF4-FFF2-40B4-BE49-F238E27FC236}">
                  <a16:creationId xmlns:a16="http://schemas.microsoft.com/office/drawing/2014/main" id="{178877E0-80FB-4489-A1DF-65CF9987D5C2}"/>
                </a:ext>
              </a:extLst>
            </p:cNvPr>
            <p:cNvCxnSpPr>
              <a:cxnSpLocks/>
            </p:cNvCxnSpPr>
            <p:nvPr/>
          </p:nvCxnSpPr>
          <p:spPr>
            <a:xfrm>
              <a:off x="656835" y="2913736"/>
              <a:ext cx="8350005" cy="0"/>
            </a:xfrm>
            <a:prstGeom prst="straightConnector1">
              <a:avLst/>
            </a:prstGeom>
            <a:ln w="1905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4666024-1EE5-40A4-90A4-3A3CF03DDC8E}"/>
                </a:ext>
              </a:extLst>
            </p:cNvPr>
            <p:cNvCxnSpPr/>
            <p:nvPr/>
          </p:nvCxnSpPr>
          <p:spPr>
            <a:xfrm flipV="1">
              <a:off x="2781952" y="1821944"/>
              <a:ext cx="0" cy="1071526"/>
            </a:xfrm>
            <a:prstGeom prst="straightConnector1">
              <a:avLst/>
            </a:prstGeom>
            <a:ln w="19050">
              <a:solidFill>
                <a:schemeClr val="accent6">
                  <a:lumMod val="75000"/>
                </a:schemeClr>
              </a:solidFill>
              <a:prstDash val="sysDash"/>
              <a:tailEnd type="non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21D5640-4B4C-4209-9B95-8F3045050392}"/>
                </a:ext>
              </a:extLst>
            </p:cNvPr>
            <p:cNvCxnSpPr/>
            <p:nvPr/>
          </p:nvCxnSpPr>
          <p:spPr>
            <a:xfrm flipV="1">
              <a:off x="4875799" y="1821944"/>
              <a:ext cx="0" cy="1071526"/>
            </a:xfrm>
            <a:prstGeom prst="straightConnector1">
              <a:avLst/>
            </a:prstGeom>
            <a:ln w="19050">
              <a:solidFill>
                <a:schemeClr val="accent6">
                  <a:lumMod val="75000"/>
                </a:schemeClr>
              </a:solidFill>
              <a:prstDash val="sysDash"/>
              <a:tailEnd type="non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2F8E7A8-CD99-4088-AE65-0A640DC6D6B2}"/>
                </a:ext>
              </a:extLst>
            </p:cNvPr>
            <p:cNvCxnSpPr/>
            <p:nvPr/>
          </p:nvCxnSpPr>
          <p:spPr>
            <a:xfrm flipV="1">
              <a:off x="6786765" y="1821944"/>
              <a:ext cx="0" cy="1071526"/>
            </a:xfrm>
            <a:prstGeom prst="straightConnector1">
              <a:avLst/>
            </a:prstGeom>
            <a:ln w="19050">
              <a:solidFill>
                <a:schemeClr val="accent6">
                  <a:lumMod val="75000"/>
                </a:schemeClr>
              </a:solidFill>
              <a:prstDash val="sysDash"/>
              <a:tailEnd type="none" w="lg" len="lg"/>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57E2630-B292-4AE9-A582-DFB1CA9106C8}"/>
                </a:ext>
              </a:extLst>
            </p:cNvPr>
            <p:cNvSpPr txBox="1"/>
            <p:nvPr/>
          </p:nvSpPr>
          <p:spPr>
            <a:xfrm>
              <a:off x="3541346" y="3089843"/>
              <a:ext cx="1943161" cy="461665"/>
            </a:xfrm>
            <a:prstGeom prst="rect">
              <a:avLst/>
            </a:prstGeom>
            <a:noFill/>
          </p:spPr>
          <p:txBody>
            <a:bodyPr wrap="none" rtlCol="0">
              <a:spAutoFit/>
            </a:bodyPr>
            <a:lstStyle/>
            <a:p>
              <a:r>
                <a:rPr lang="en-US" sz="2400" i="1" dirty="0">
                  <a:solidFill>
                    <a:schemeClr val="accent2"/>
                  </a:solidFill>
                </a:rPr>
                <a:t>Raw bit errors</a:t>
              </a:r>
            </a:p>
          </p:txBody>
        </p:sp>
        <p:cxnSp>
          <p:nvCxnSpPr>
            <p:cNvPr id="28" name="Straight Arrow Connector 27">
              <a:extLst>
                <a:ext uri="{FF2B5EF4-FFF2-40B4-BE49-F238E27FC236}">
                  <a16:creationId xmlns:a16="http://schemas.microsoft.com/office/drawing/2014/main" id="{FD8EDEC1-02E3-4535-92EF-E702400BB9C7}"/>
                </a:ext>
              </a:extLst>
            </p:cNvPr>
            <p:cNvCxnSpPr>
              <a:cxnSpLocks/>
              <a:endCxn id="27" idx="0"/>
            </p:cNvCxnSpPr>
            <p:nvPr/>
          </p:nvCxnSpPr>
          <p:spPr>
            <a:xfrm>
              <a:off x="2848301" y="2817464"/>
              <a:ext cx="1664626" cy="272379"/>
            </a:xfrm>
            <a:prstGeom prst="straightConnector1">
              <a:avLst/>
            </a:prstGeom>
            <a:ln w="1905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C859E573-328E-40D4-A52A-29939AFCD10A}"/>
                </a:ext>
              </a:extLst>
            </p:cNvPr>
            <p:cNvCxnSpPr>
              <a:cxnSpLocks/>
              <a:endCxn id="27" idx="0"/>
            </p:cNvCxnSpPr>
            <p:nvPr/>
          </p:nvCxnSpPr>
          <p:spPr>
            <a:xfrm flipH="1">
              <a:off x="4512927" y="2835244"/>
              <a:ext cx="351681" cy="254599"/>
            </a:xfrm>
            <a:prstGeom prst="straightConnector1">
              <a:avLst/>
            </a:prstGeom>
            <a:ln w="1905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929BF77-AD5D-4054-9AE9-0222CDD2690D}"/>
                </a:ext>
              </a:extLst>
            </p:cNvPr>
            <p:cNvCxnSpPr>
              <a:cxnSpLocks/>
              <a:endCxn id="27" idx="0"/>
            </p:cNvCxnSpPr>
            <p:nvPr/>
          </p:nvCxnSpPr>
          <p:spPr>
            <a:xfrm flipH="1">
              <a:off x="4512927" y="2835244"/>
              <a:ext cx="2156287" cy="254599"/>
            </a:xfrm>
            <a:prstGeom prst="straightConnector1">
              <a:avLst/>
            </a:prstGeom>
            <a:ln w="1905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0DB5808-76AB-494E-A028-8FE3FF238D67}"/>
                </a:ext>
              </a:extLst>
            </p:cNvPr>
            <p:cNvCxnSpPr>
              <a:cxnSpLocks/>
              <a:stCxn id="32" idx="1"/>
            </p:cNvCxnSpPr>
            <p:nvPr/>
          </p:nvCxnSpPr>
          <p:spPr>
            <a:xfrm flipH="1">
              <a:off x="7196329" y="1628504"/>
              <a:ext cx="228658" cy="4384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2A9DC54-D258-460D-97B5-55DEFC163178}"/>
                </a:ext>
              </a:extLst>
            </p:cNvPr>
            <p:cNvSpPr txBox="1"/>
            <p:nvPr/>
          </p:nvSpPr>
          <p:spPr>
            <a:xfrm>
              <a:off x="7424987" y="1397671"/>
              <a:ext cx="1067793" cy="461665"/>
            </a:xfrm>
            <a:prstGeom prst="rect">
              <a:avLst/>
            </a:prstGeom>
            <a:noFill/>
          </p:spPr>
          <p:txBody>
            <a:bodyPr wrap="none" rtlCol="0">
              <a:spAutoFit/>
            </a:bodyPr>
            <a:lstStyle/>
            <a:p>
              <a:r>
                <a:rPr lang="en-US" sz="2400" dirty="0"/>
                <a:t>Shifted</a:t>
              </a:r>
            </a:p>
          </p:txBody>
        </p:sp>
        <p:sp>
          <p:nvSpPr>
            <p:cNvPr id="33" name="TextBox 32">
              <a:extLst>
                <a:ext uri="{FF2B5EF4-FFF2-40B4-BE49-F238E27FC236}">
                  <a16:creationId xmlns:a16="http://schemas.microsoft.com/office/drawing/2014/main" id="{74227AC2-B30A-49DF-89B0-62EBED543F67}"/>
                </a:ext>
              </a:extLst>
            </p:cNvPr>
            <p:cNvSpPr txBox="1"/>
            <p:nvPr/>
          </p:nvSpPr>
          <p:spPr>
            <a:xfrm>
              <a:off x="7911294" y="1706145"/>
              <a:ext cx="1160895" cy="461665"/>
            </a:xfrm>
            <a:prstGeom prst="rect">
              <a:avLst/>
            </a:prstGeom>
            <a:noFill/>
          </p:spPr>
          <p:txBody>
            <a:bodyPr wrap="none" rtlCol="0">
              <a:spAutoFit/>
            </a:bodyPr>
            <a:lstStyle/>
            <a:p>
              <a:r>
                <a:rPr lang="en-US" sz="2400" dirty="0">
                  <a:solidFill>
                    <a:schemeClr val="bg1">
                      <a:lumMod val="50000"/>
                    </a:schemeClr>
                  </a:solidFill>
                </a:rPr>
                <a:t>Original</a:t>
              </a:r>
            </a:p>
          </p:txBody>
        </p:sp>
        <p:cxnSp>
          <p:nvCxnSpPr>
            <p:cNvPr id="34" name="Straight Arrow Connector 33">
              <a:extLst>
                <a:ext uri="{FF2B5EF4-FFF2-40B4-BE49-F238E27FC236}">
                  <a16:creationId xmlns:a16="http://schemas.microsoft.com/office/drawing/2014/main" id="{6A5B4A86-7532-45BD-82A0-DBD72E6AE46E}"/>
                </a:ext>
              </a:extLst>
            </p:cNvPr>
            <p:cNvCxnSpPr>
              <a:cxnSpLocks/>
              <a:stCxn id="33" idx="1"/>
              <a:endCxn id="8" idx="1"/>
            </p:cNvCxnSpPr>
            <p:nvPr/>
          </p:nvCxnSpPr>
          <p:spPr>
            <a:xfrm flipH="1">
              <a:off x="7771863" y="1936978"/>
              <a:ext cx="139431" cy="135823"/>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3461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Per-Workload Flash Lifetime Improvements</a:t>
            </a:r>
          </a:p>
        </p:txBody>
      </p:sp>
      <p:sp>
        <p:nvSpPr>
          <p:cNvPr id="4" name="Slide Number Placeholder 3"/>
          <p:cNvSpPr>
            <a:spLocks noGrp="1"/>
          </p:cNvSpPr>
          <p:nvPr>
            <p:ph type="sldNum" sz="quarter" idx="4"/>
          </p:nvPr>
        </p:nvSpPr>
        <p:spPr/>
        <p:txBody>
          <a:bodyPr/>
          <a:lstStyle/>
          <a:p>
            <a:fld id="{656CEE93-C87C-43EF-85C8-C664598978DF}" type="slidenum">
              <a:rPr lang="en-US" smtClean="0"/>
              <a:pPr/>
              <a:t>57</a:t>
            </a:fld>
            <a:endParaRPr lang="en-US" dirty="0"/>
          </a:p>
        </p:txBody>
      </p:sp>
      <p:graphicFrame>
        <p:nvGraphicFramePr>
          <p:cNvPr id="6" name="Chart 5">
            <a:extLst>
              <a:ext uri="{FF2B5EF4-FFF2-40B4-BE49-F238E27FC236}">
                <a16:creationId xmlns:a16="http://schemas.microsoft.com/office/drawing/2014/main" id="{A814EB88-CEA6-42B3-900B-7812AB6474E5}"/>
              </a:ext>
            </a:extLst>
          </p:cNvPr>
          <p:cNvGraphicFramePr/>
          <p:nvPr>
            <p:extLst/>
          </p:nvPr>
        </p:nvGraphicFramePr>
        <p:xfrm>
          <a:off x="248317" y="1421606"/>
          <a:ext cx="8647366" cy="45005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193226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130" dirty="0"/>
              <a:t>Dwell Time Impact on Error Rate After Retention</a:t>
            </a:r>
          </a:p>
        </p:txBody>
      </p:sp>
      <p:sp>
        <p:nvSpPr>
          <p:cNvPr id="4" name="Slide Number Placeholder 3"/>
          <p:cNvSpPr>
            <a:spLocks noGrp="1"/>
          </p:cNvSpPr>
          <p:nvPr>
            <p:ph type="sldNum" sz="quarter" idx="4"/>
          </p:nvPr>
        </p:nvSpPr>
        <p:spPr/>
        <p:txBody>
          <a:bodyPr/>
          <a:lstStyle/>
          <a:p>
            <a:fld id="{656CEE93-C87C-43EF-85C8-C664598978DF}" type="slidenum">
              <a:rPr lang="en-US" smtClean="0"/>
              <a:pPr/>
              <a:t>58</a:t>
            </a:fld>
            <a:endParaRPr lang="en-US" dirty="0"/>
          </a:p>
        </p:txBody>
      </p:sp>
      <p:pic>
        <p:nvPicPr>
          <p:cNvPr id="8" name="Content Placeholder 7"/>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421481" y="1700211"/>
            <a:ext cx="8301038" cy="4150519"/>
          </a:xfrm>
        </p:spPr>
      </p:pic>
    </p:spTree>
    <p:extLst>
      <p:ext uri="{BB962C8B-B14F-4D97-AF65-F5344CB8AC3E}">
        <p14:creationId xmlns:p14="http://schemas.microsoft.com/office/powerpoint/2010/main" val="7135474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spc="-180" dirty="0"/>
              <a:t>Dwell Time Impact on Threshold Voltage Distributions</a:t>
            </a:r>
          </a:p>
        </p:txBody>
      </p:sp>
      <p:pic>
        <p:nvPicPr>
          <p:cNvPr id="5" name="Content Placeholder 4"/>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822560" y="891873"/>
            <a:ext cx="7498880" cy="5624160"/>
          </a:xfrm>
        </p:spPr>
      </p:pic>
      <p:sp>
        <p:nvSpPr>
          <p:cNvPr id="4" name="Slide Number Placeholder 3"/>
          <p:cNvSpPr>
            <a:spLocks noGrp="1"/>
          </p:cNvSpPr>
          <p:nvPr>
            <p:ph type="sldNum" sz="quarter" idx="4"/>
          </p:nvPr>
        </p:nvSpPr>
        <p:spPr/>
        <p:txBody>
          <a:bodyPr/>
          <a:lstStyle/>
          <a:p>
            <a:fld id="{656CEE93-C87C-43EF-85C8-C664598978DF}" type="slidenum">
              <a:rPr lang="en-US" smtClean="0"/>
              <a:pPr/>
              <a:t>59</a:t>
            </a:fld>
            <a:endParaRPr lang="en-US" dirty="0"/>
          </a:p>
        </p:txBody>
      </p:sp>
    </p:spTree>
    <p:extLst>
      <p:ext uri="{BB962C8B-B14F-4D97-AF65-F5344CB8AC3E}">
        <p14:creationId xmlns:p14="http://schemas.microsoft.com/office/powerpoint/2010/main" val="3791102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Arrow Connector 17">
            <a:extLst>
              <a:ext uri="{FF2B5EF4-FFF2-40B4-BE49-F238E27FC236}">
                <a16:creationId xmlns:a16="http://schemas.microsoft.com/office/drawing/2014/main" id="{31B3A378-468E-40F6-9695-D722383B47A1}"/>
              </a:ext>
            </a:extLst>
          </p:cNvPr>
          <p:cNvCxnSpPr>
            <a:stCxn id="17" idx="6"/>
            <a:endCxn id="19" idx="2"/>
          </p:cNvCxnSpPr>
          <p:nvPr/>
        </p:nvCxnSpPr>
        <p:spPr>
          <a:xfrm>
            <a:off x="6574299" y="5417059"/>
            <a:ext cx="987898" cy="1"/>
          </a:xfrm>
          <a:prstGeom prst="straightConnector1">
            <a:avLst/>
          </a:prstGeom>
          <a:ln w="76200">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86D85EF-A6AD-4595-83CD-8038604ECBAB}"/>
              </a:ext>
            </a:extLst>
          </p:cNvPr>
          <p:cNvSpPr>
            <a:spLocks noGrp="1"/>
          </p:cNvSpPr>
          <p:nvPr>
            <p:ph type="title"/>
          </p:nvPr>
        </p:nvSpPr>
        <p:spPr/>
        <p:txBody>
          <a:bodyPr/>
          <a:lstStyle/>
          <a:p>
            <a:r>
              <a:rPr lang="en-US" dirty="0"/>
              <a:t>Flash Wearout</a:t>
            </a:r>
          </a:p>
        </p:txBody>
      </p:sp>
      <p:sp>
        <p:nvSpPr>
          <p:cNvPr id="3" name="Slide Number Placeholder 2">
            <a:extLst>
              <a:ext uri="{FF2B5EF4-FFF2-40B4-BE49-F238E27FC236}">
                <a16:creationId xmlns:a16="http://schemas.microsoft.com/office/drawing/2014/main" id="{C10EFEE1-78AB-4F17-902F-22462712216A}"/>
              </a:ext>
            </a:extLst>
          </p:cNvPr>
          <p:cNvSpPr>
            <a:spLocks noGrp="1"/>
          </p:cNvSpPr>
          <p:nvPr>
            <p:ph type="sldNum" sz="quarter" idx="12"/>
          </p:nvPr>
        </p:nvSpPr>
        <p:spPr/>
        <p:txBody>
          <a:bodyPr/>
          <a:lstStyle/>
          <a:p>
            <a:fld id="{656CEE93-C87C-43EF-85C8-C664598978DF}" type="slidenum">
              <a:rPr lang="en-US" smtClean="0"/>
              <a:t>6</a:t>
            </a:fld>
            <a:endParaRPr lang="en-US" dirty="0"/>
          </a:p>
        </p:txBody>
      </p:sp>
      <p:sp>
        <p:nvSpPr>
          <p:cNvPr id="15" name="TextBox 14">
            <a:extLst>
              <a:ext uri="{FF2B5EF4-FFF2-40B4-BE49-F238E27FC236}">
                <a16:creationId xmlns:a16="http://schemas.microsoft.com/office/drawing/2014/main" id="{D2A32E6A-E369-4905-A7F4-B9B0E92EB5C5}"/>
              </a:ext>
            </a:extLst>
          </p:cNvPr>
          <p:cNvSpPr txBox="1"/>
          <p:nvPr/>
        </p:nvSpPr>
        <p:spPr>
          <a:xfrm>
            <a:off x="5028413" y="3971600"/>
            <a:ext cx="4043350" cy="769441"/>
          </a:xfrm>
          <a:prstGeom prst="rect">
            <a:avLst/>
          </a:prstGeom>
          <a:noFill/>
        </p:spPr>
        <p:txBody>
          <a:bodyPr wrap="none" rtlCol="0">
            <a:spAutoFit/>
          </a:bodyPr>
          <a:lstStyle/>
          <a:p>
            <a:pPr algn="ctr"/>
            <a:r>
              <a:rPr lang="en-US" sz="2400" b="1" dirty="0">
                <a:solidFill>
                  <a:schemeClr val="accent5"/>
                </a:solidFill>
              </a:rPr>
              <a:t>2. Program Variation</a:t>
            </a:r>
            <a:br>
              <a:rPr lang="en-US" sz="2400" b="1" dirty="0">
                <a:solidFill>
                  <a:schemeClr val="accent5"/>
                </a:solidFill>
              </a:rPr>
            </a:br>
            <a:r>
              <a:rPr lang="en-US" sz="2000" dirty="0">
                <a:solidFill>
                  <a:schemeClr val="accent5"/>
                </a:solidFill>
              </a:rPr>
              <a:t>(init. voltage difference b/w states)</a:t>
            </a:r>
            <a:endParaRPr lang="en-US" sz="2400" dirty="0">
              <a:solidFill>
                <a:schemeClr val="accent5"/>
              </a:solidFill>
            </a:endParaRPr>
          </a:p>
        </p:txBody>
      </p:sp>
      <p:sp>
        <p:nvSpPr>
          <p:cNvPr id="28" name="Oval 27">
            <a:extLst>
              <a:ext uri="{FF2B5EF4-FFF2-40B4-BE49-F238E27FC236}">
                <a16:creationId xmlns:a16="http://schemas.microsoft.com/office/drawing/2014/main" id="{413B983F-E85E-4EC0-96D3-83633025B79A}"/>
              </a:ext>
            </a:extLst>
          </p:cNvPr>
          <p:cNvSpPr/>
          <p:nvPr/>
        </p:nvSpPr>
        <p:spPr bwMode="auto">
          <a:xfrm>
            <a:off x="6261265" y="2685515"/>
            <a:ext cx="1033622" cy="1033623"/>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25" name="TextBox 24">
            <a:extLst>
              <a:ext uri="{FF2B5EF4-FFF2-40B4-BE49-F238E27FC236}">
                <a16:creationId xmlns:a16="http://schemas.microsoft.com/office/drawing/2014/main" id="{35751902-C464-4DC7-81F8-9017DDC0E0A1}"/>
              </a:ext>
            </a:extLst>
          </p:cNvPr>
          <p:cNvSpPr txBox="1"/>
          <p:nvPr/>
        </p:nvSpPr>
        <p:spPr>
          <a:xfrm>
            <a:off x="18643" y="1085850"/>
            <a:ext cx="4855432" cy="461665"/>
          </a:xfrm>
          <a:prstGeom prst="rect">
            <a:avLst/>
          </a:prstGeom>
          <a:noFill/>
        </p:spPr>
        <p:txBody>
          <a:bodyPr wrap="none" rtlCol="0">
            <a:spAutoFit/>
          </a:bodyPr>
          <a:lstStyle/>
          <a:p>
            <a:pPr algn="ctr"/>
            <a:r>
              <a:rPr lang="en-US" sz="2400" b="1" dirty="0"/>
              <a:t>Program/Erase (P/E) </a:t>
            </a:r>
            <a:r>
              <a:rPr lang="en-US" sz="2400" b="1" dirty="0">
                <a:sym typeface="Wingdings" panose="05000000000000000000" pitchFamily="2" charset="2"/>
              </a:rPr>
              <a:t> </a:t>
            </a:r>
            <a:r>
              <a:rPr lang="en-US" sz="2400" b="1" dirty="0">
                <a:solidFill>
                  <a:schemeClr val="accent2"/>
                </a:solidFill>
              </a:rPr>
              <a:t>Wearout</a:t>
            </a:r>
          </a:p>
        </p:txBody>
      </p:sp>
      <p:grpSp>
        <p:nvGrpSpPr>
          <p:cNvPr id="35" name="Group 34">
            <a:extLst>
              <a:ext uri="{FF2B5EF4-FFF2-40B4-BE49-F238E27FC236}">
                <a16:creationId xmlns:a16="http://schemas.microsoft.com/office/drawing/2014/main" id="{B25B4360-C689-4D42-BA26-938F3ED5FFDB}"/>
              </a:ext>
            </a:extLst>
          </p:cNvPr>
          <p:cNvGrpSpPr/>
          <p:nvPr/>
        </p:nvGrpSpPr>
        <p:grpSpPr>
          <a:xfrm>
            <a:off x="1068549" y="2073227"/>
            <a:ext cx="1033622" cy="1033623"/>
            <a:chOff x="7547634" y="1460987"/>
            <a:chExt cx="1378163" cy="1378163"/>
          </a:xfrm>
        </p:grpSpPr>
        <p:sp>
          <p:nvSpPr>
            <p:cNvPr id="37" name="Oval 36">
              <a:extLst>
                <a:ext uri="{FF2B5EF4-FFF2-40B4-BE49-F238E27FC236}">
                  <a16:creationId xmlns:a16="http://schemas.microsoft.com/office/drawing/2014/main" id="{6C1369BA-86CF-4D91-A664-4D77D446E9E0}"/>
                </a:ext>
              </a:extLst>
            </p:cNvPr>
            <p:cNvSpPr/>
            <p:nvPr/>
          </p:nvSpPr>
          <p:spPr bwMode="auto">
            <a:xfrm>
              <a:off x="7547634" y="1460987"/>
              <a:ext cx="1378163" cy="1378163"/>
            </a:xfrm>
            <a:prstGeom prst="ellipse">
              <a:avLst/>
            </a:prstGeom>
            <a:ln w="762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38" name="Oval 37">
              <a:extLst>
                <a:ext uri="{FF2B5EF4-FFF2-40B4-BE49-F238E27FC236}">
                  <a16:creationId xmlns:a16="http://schemas.microsoft.com/office/drawing/2014/main" id="{F4796A23-3D96-40B7-8521-EE915B989B3D}"/>
                </a:ext>
              </a:extLst>
            </p:cNvPr>
            <p:cNvSpPr/>
            <p:nvPr/>
          </p:nvSpPr>
          <p:spPr>
            <a:xfrm>
              <a:off x="7760076" y="179679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39" name="Oval 38">
              <a:extLst>
                <a:ext uri="{FF2B5EF4-FFF2-40B4-BE49-F238E27FC236}">
                  <a16:creationId xmlns:a16="http://schemas.microsoft.com/office/drawing/2014/main" id="{69B30282-6760-4228-9BA6-CEE0BDC921D1}"/>
                </a:ext>
              </a:extLst>
            </p:cNvPr>
            <p:cNvSpPr/>
            <p:nvPr/>
          </p:nvSpPr>
          <p:spPr>
            <a:xfrm>
              <a:off x="8084314" y="2326706"/>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40" name="Oval 39">
              <a:extLst>
                <a:ext uri="{FF2B5EF4-FFF2-40B4-BE49-F238E27FC236}">
                  <a16:creationId xmlns:a16="http://schemas.microsoft.com/office/drawing/2014/main" id="{8AA971EF-B05B-4CC9-83F5-AB4F0AB1225F}"/>
                </a:ext>
              </a:extLst>
            </p:cNvPr>
            <p:cNvSpPr/>
            <p:nvPr/>
          </p:nvSpPr>
          <p:spPr>
            <a:xfrm>
              <a:off x="8389113" y="179679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grpSp>
        <p:nvGrpSpPr>
          <p:cNvPr id="51" name="Group 50">
            <a:extLst>
              <a:ext uri="{FF2B5EF4-FFF2-40B4-BE49-F238E27FC236}">
                <a16:creationId xmlns:a16="http://schemas.microsoft.com/office/drawing/2014/main" id="{BFA7EE19-AAB0-40DF-A682-0E6B7E35A511}"/>
              </a:ext>
            </a:extLst>
          </p:cNvPr>
          <p:cNvGrpSpPr/>
          <p:nvPr/>
        </p:nvGrpSpPr>
        <p:grpSpPr>
          <a:xfrm>
            <a:off x="1068547" y="1718074"/>
            <a:ext cx="2779120" cy="1388775"/>
            <a:chOff x="4975429" y="1272137"/>
            <a:chExt cx="2779120" cy="1388775"/>
          </a:xfrm>
        </p:grpSpPr>
        <p:sp>
          <p:nvSpPr>
            <p:cNvPr id="41" name="Oval 40">
              <a:extLst>
                <a:ext uri="{FF2B5EF4-FFF2-40B4-BE49-F238E27FC236}">
                  <a16:creationId xmlns:a16="http://schemas.microsoft.com/office/drawing/2014/main" id="{72FF3F35-A0BD-47C2-879D-980A0D60742D}"/>
                </a:ext>
              </a:extLst>
            </p:cNvPr>
            <p:cNvSpPr/>
            <p:nvPr/>
          </p:nvSpPr>
          <p:spPr bwMode="auto">
            <a:xfrm>
              <a:off x="4975429" y="1627289"/>
              <a:ext cx="1033622" cy="1033623"/>
            </a:xfrm>
            <a:prstGeom prst="ellipse">
              <a:avLst/>
            </a:prstGeom>
            <a:noFill/>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400" b="1" kern="0" dirty="0">
                <a:solidFill>
                  <a:srgbClr val="000000"/>
                </a:solidFill>
                <a:latin typeface="+mj-lt"/>
              </a:endParaRPr>
            </a:p>
          </p:txBody>
        </p:sp>
        <p:sp>
          <p:nvSpPr>
            <p:cNvPr id="42" name="TextBox 41">
              <a:extLst>
                <a:ext uri="{FF2B5EF4-FFF2-40B4-BE49-F238E27FC236}">
                  <a16:creationId xmlns:a16="http://schemas.microsoft.com/office/drawing/2014/main" id="{10371405-7AED-4E76-8D96-8636D0543E86}"/>
                </a:ext>
              </a:extLst>
            </p:cNvPr>
            <p:cNvSpPr txBox="1"/>
            <p:nvPr/>
          </p:nvSpPr>
          <p:spPr>
            <a:xfrm>
              <a:off x="6266065" y="1272137"/>
              <a:ext cx="1488484" cy="461665"/>
            </a:xfrm>
            <a:prstGeom prst="rect">
              <a:avLst/>
            </a:prstGeom>
            <a:noFill/>
          </p:spPr>
          <p:txBody>
            <a:bodyPr wrap="square" rtlCol="0">
              <a:spAutoFit/>
            </a:bodyPr>
            <a:lstStyle/>
            <a:p>
              <a:pPr algn="ctr"/>
              <a:r>
                <a:rPr lang="en-US" sz="2400" b="1" dirty="0">
                  <a:solidFill>
                    <a:schemeClr val="accent6"/>
                  </a:solidFill>
                </a:rPr>
                <a:t>Insulator</a:t>
              </a:r>
            </a:p>
          </p:txBody>
        </p:sp>
        <p:cxnSp>
          <p:nvCxnSpPr>
            <p:cNvPr id="44" name="Straight Arrow Connector 43">
              <a:extLst>
                <a:ext uri="{FF2B5EF4-FFF2-40B4-BE49-F238E27FC236}">
                  <a16:creationId xmlns:a16="http://schemas.microsoft.com/office/drawing/2014/main" id="{141B6EAF-2B1A-4F26-B3A2-FE34D7C56FAC}"/>
                </a:ext>
              </a:extLst>
            </p:cNvPr>
            <p:cNvCxnSpPr>
              <a:cxnSpLocks/>
              <a:stCxn id="42" idx="1"/>
            </p:cNvCxnSpPr>
            <p:nvPr/>
          </p:nvCxnSpPr>
          <p:spPr>
            <a:xfrm flipH="1">
              <a:off x="5720839" y="1502970"/>
              <a:ext cx="545226" cy="115651"/>
            </a:xfrm>
            <a:prstGeom prst="straightConnector1">
              <a:avLst/>
            </a:prstGeom>
            <a:ln w="76200">
              <a:tailEnd type="triangle"/>
            </a:ln>
          </p:spPr>
          <p:style>
            <a:lnRef idx="1">
              <a:schemeClr val="accent6"/>
            </a:lnRef>
            <a:fillRef idx="0">
              <a:schemeClr val="accent6"/>
            </a:fillRef>
            <a:effectRef idx="0">
              <a:schemeClr val="accent6"/>
            </a:effectRef>
            <a:fontRef idx="minor">
              <a:schemeClr val="tx1"/>
            </a:fontRef>
          </p:style>
        </p:cxnSp>
      </p:grpSp>
      <p:sp>
        <p:nvSpPr>
          <p:cNvPr id="52" name="Lightning Bolt 51">
            <a:extLst>
              <a:ext uri="{FF2B5EF4-FFF2-40B4-BE49-F238E27FC236}">
                <a16:creationId xmlns:a16="http://schemas.microsoft.com/office/drawing/2014/main" id="{62FD6C50-B17A-4B8E-9ADD-704B902B766D}"/>
              </a:ext>
            </a:extLst>
          </p:cNvPr>
          <p:cNvSpPr/>
          <p:nvPr/>
        </p:nvSpPr>
        <p:spPr>
          <a:xfrm>
            <a:off x="920666" y="1892403"/>
            <a:ext cx="365760" cy="365760"/>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3" name="Lightning Bolt 52">
            <a:extLst>
              <a:ext uri="{FF2B5EF4-FFF2-40B4-BE49-F238E27FC236}">
                <a16:creationId xmlns:a16="http://schemas.microsoft.com/office/drawing/2014/main" id="{CA6DB66D-8DBD-41FF-9F70-F5CA39D9260B}"/>
              </a:ext>
            </a:extLst>
          </p:cNvPr>
          <p:cNvSpPr/>
          <p:nvPr/>
        </p:nvSpPr>
        <p:spPr>
          <a:xfrm flipH="1">
            <a:off x="1988556" y="2081639"/>
            <a:ext cx="365760" cy="365760"/>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3" name="Lightning Bolt 62">
            <a:extLst>
              <a:ext uri="{FF2B5EF4-FFF2-40B4-BE49-F238E27FC236}">
                <a16:creationId xmlns:a16="http://schemas.microsoft.com/office/drawing/2014/main" id="{03BACF05-C7BE-4CFB-B3DF-E428180B2768}"/>
              </a:ext>
            </a:extLst>
          </p:cNvPr>
          <p:cNvSpPr/>
          <p:nvPr/>
        </p:nvSpPr>
        <p:spPr>
          <a:xfrm flipH="1" flipV="1">
            <a:off x="1903473" y="2923969"/>
            <a:ext cx="365760" cy="365760"/>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6" name="Lightning Bolt 65">
            <a:extLst>
              <a:ext uri="{FF2B5EF4-FFF2-40B4-BE49-F238E27FC236}">
                <a16:creationId xmlns:a16="http://schemas.microsoft.com/office/drawing/2014/main" id="{350E9C63-E74A-42F8-BEFB-AFD0EC378861}"/>
              </a:ext>
            </a:extLst>
          </p:cNvPr>
          <p:cNvSpPr/>
          <p:nvPr/>
        </p:nvSpPr>
        <p:spPr>
          <a:xfrm flipV="1">
            <a:off x="869136" y="2790553"/>
            <a:ext cx="365760" cy="365760"/>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69" name="Lightning Bolt 68">
            <a:extLst>
              <a:ext uri="{FF2B5EF4-FFF2-40B4-BE49-F238E27FC236}">
                <a16:creationId xmlns:a16="http://schemas.microsoft.com/office/drawing/2014/main" id="{9AFAA035-2A87-42CF-AE0C-71AE74492763}"/>
              </a:ext>
            </a:extLst>
          </p:cNvPr>
          <p:cNvSpPr/>
          <p:nvPr/>
        </p:nvSpPr>
        <p:spPr>
          <a:xfrm flipH="1">
            <a:off x="7185092" y="2652038"/>
            <a:ext cx="263091" cy="290044"/>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70" name="Oval 69">
            <a:extLst>
              <a:ext uri="{FF2B5EF4-FFF2-40B4-BE49-F238E27FC236}">
                <a16:creationId xmlns:a16="http://schemas.microsoft.com/office/drawing/2014/main" id="{2687ABA3-A68A-4769-9357-5AA6F6E8DC25}"/>
              </a:ext>
            </a:extLst>
          </p:cNvPr>
          <p:cNvSpPr/>
          <p:nvPr/>
        </p:nvSpPr>
        <p:spPr>
          <a:xfrm>
            <a:off x="7104613" y="2766854"/>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cxnSp>
        <p:nvCxnSpPr>
          <p:cNvPr id="27" name="Straight Arrow Connector 26">
            <a:extLst>
              <a:ext uri="{FF2B5EF4-FFF2-40B4-BE49-F238E27FC236}">
                <a16:creationId xmlns:a16="http://schemas.microsoft.com/office/drawing/2014/main" id="{C913E31D-D7AF-4A51-859F-813E78B3309B}"/>
              </a:ext>
            </a:extLst>
          </p:cNvPr>
          <p:cNvCxnSpPr>
            <a:cxnSpLocks/>
          </p:cNvCxnSpPr>
          <p:nvPr/>
        </p:nvCxnSpPr>
        <p:spPr>
          <a:xfrm flipV="1">
            <a:off x="6987457" y="2652038"/>
            <a:ext cx="598339" cy="421683"/>
          </a:xfrm>
          <a:prstGeom prst="straightConnector1">
            <a:avLst/>
          </a:prstGeom>
          <a:ln w="76200">
            <a:solidFill>
              <a:schemeClr val="accent4">
                <a:lumMod val="75000"/>
              </a:schemeClr>
            </a:solidFill>
            <a:prstDash val="sysDot"/>
            <a:tailEnd type="triangle"/>
          </a:ln>
        </p:spPr>
        <p:style>
          <a:lnRef idx="1">
            <a:schemeClr val="accent4"/>
          </a:lnRef>
          <a:fillRef idx="0">
            <a:schemeClr val="accent4"/>
          </a:fillRef>
          <a:effectRef idx="0">
            <a:schemeClr val="accent4"/>
          </a:effectRef>
          <a:fontRef idx="minor">
            <a:schemeClr val="tx1"/>
          </a:fontRef>
        </p:style>
      </p:cxnSp>
      <p:grpSp>
        <p:nvGrpSpPr>
          <p:cNvPr id="16" name="Group 15">
            <a:extLst>
              <a:ext uri="{FF2B5EF4-FFF2-40B4-BE49-F238E27FC236}">
                <a16:creationId xmlns:a16="http://schemas.microsoft.com/office/drawing/2014/main" id="{A28958B3-0C7D-406A-A03B-072FE9654BE8}"/>
              </a:ext>
            </a:extLst>
          </p:cNvPr>
          <p:cNvGrpSpPr/>
          <p:nvPr/>
        </p:nvGrpSpPr>
        <p:grpSpPr>
          <a:xfrm>
            <a:off x="7562196" y="4978116"/>
            <a:ext cx="877888" cy="877887"/>
            <a:chOff x="7547634" y="1460987"/>
            <a:chExt cx="1378163" cy="1378163"/>
          </a:xfrm>
        </p:grpSpPr>
        <p:sp>
          <p:nvSpPr>
            <p:cNvPr id="19" name="Oval 18">
              <a:extLst>
                <a:ext uri="{FF2B5EF4-FFF2-40B4-BE49-F238E27FC236}">
                  <a16:creationId xmlns:a16="http://schemas.microsoft.com/office/drawing/2014/main" id="{A5DF66BD-C012-447A-828F-8A7DCC731A24}"/>
                </a:ext>
              </a:extLst>
            </p:cNvPr>
            <p:cNvSpPr/>
            <p:nvPr/>
          </p:nvSpPr>
          <p:spPr bwMode="auto">
            <a:xfrm>
              <a:off x="7547634" y="1460987"/>
              <a:ext cx="1378163" cy="1378163"/>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20" name="Oval 19">
              <a:extLst>
                <a:ext uri="{FF2B5EF4-FFF2-40B4-BE49-F238E27FC236}">
                  <a16:creationId xmlns:a16="http://schemas.microsoft.com/office/drawing/2014/main" id="{875EC912-1479-4379-BC77-901AAF2ADF37}"/>
                </a:ext>
              </a:extLst>
            </p:cNvPr>
            <p:cNvSpPr/>
            <p:nvPr/>
          </p:nvSpPr>
          <p:spPr>
            <a:xfrm>
              <a:off x="7760076" y="179679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21" name="Oval 20">
              <a:extLst>
                <a:ext uri="{FF2B5EF4-FFF2-40B4-BE49-F238E27FC236}">
                  <a16:creationId xmlns:a16="http://schemas.microsoft.com/office/drawing/2014/main" id="{89182B25-68BA-4725-9D50-70EB3C53C46F}"/>
                </a:ext>
              </a:extLst>
            </p:cNvPr>
            <p:cNvSpPr/>
            <p:nvPr/>
          </p:nvSpPr>
          <p:spPr>
            <a:xfrm>
              <a:off x="8426826" y="1781558"/>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22" name="Oval 21">
              <a:extLst>
                <a:ext uri="{FF2B5EF4-FFF2-40B4-BE49-F238E27FC236}">
                  <a16:creationId xmlns:a16="http://schemas.microsoft.com/office/drawing/2014/main" id="{6739CE5C-5FC7-4640-8EA0-9CF5AC8CB00B}"/>
                </a:ext>
              </a:extLst>
            </p:cNvPr>
            <p:cNvSpPr/>
            <p:nvPr/>
          </p:nvSpPr>
          <p:spPr>
            <a:xfrm>
              <a:off x="8084314" y="2326706"/>
              <a:ext cx="304799" cy="3047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82" name="TextBox 81">
            <a:extLst>
              <a:ext uri="{FF2B5EF4-FFF2-40B4-BE49-F238E27FC236}">
                <a16:creationId xmlns:a16="http://schemas.microsoft.com/office/drawing/2014/main" id="{96D34F24-88A5-43BB-925C-6ABC45BA3264}"/>
              </a:ext>
            </a:extLst>
          </p:cNvPr>
          <p:cNvSpPr txBox="1"/>
          <p:nvPr/>
        </p:nvSpPr>
        <p:spPr>
          <a:xfrm>
            <a:off x="5372565" y="1592413"/>
            <a:ext cx="2811026" cy="769441"/>
          </a:xfrm>
          <a:prstGeom prst="rect">
            <a:avLst/>
          </a:prstGeom>
          <a:noFill/>
        </p:spPr>
        <p:txBody>
          <a:bodyPr wrap="none" rtlCol="0">
            <a:spAutoFit/>
          </a:bodyPr>
          <a:lstStyle/>
          <a:p>
            <a:pPr algn="ctr"/>
            <a:r>
              <a:rPr lang="en-US" sz="2400" b="1" dirty="0">
                <a:solidFill>
                  <a:schemeClr val="accent5"/>
                </a:solidFill>
              </a:rPr>
              <a:t>1. Retention Loss</a:t>
            </a:r>
          </a:p>
          <a:p>
            <a:pPr algn="ctr"/>
            <a:r>
              <a:rPr lang="en-US" sz="2000" dirty="0">
                <a:solidFill>
                  <a:schemeClr val="accent5"/>
                </a:solidFill>
              </a:rPr>
              <a:t>(voltage shift over time)</a:t>
            </a:r>
          </a:p>
        </p:txBody>
      </p:sp>
      <p:sp>
        <p:nvSpPr>
          <p:cNvPr id="83" name="TextBox 82">
            <a:extLst>
              <a:ext uri="{FF2B5EF4-FFF2-40B4-BE49-F238E27FC236}">
                <a16:creationId xmlns:a16="http://schemas.microsoft.com/office/drawing/2014/main" id="{51BB809B-461A-44E9-9A6E-B9041301263F}"/>
              </a:ext>
            </a:extLst>
          </p:cNvPr>
          <p:cNvSpPr txBox="1"/>
          <p:nvPr/>
        </p:nvSpPr>
        <p:spPr>
          <a:xfrm>
            <a:off x="177813" y="4820648"/>
            <a:ext cx="4182840" cy="461665"/>
          </a:xfrm>
          <a:prstGeom prst="rect">
            <a:avLst/>
          </a:prstGeom>
          <a:noFill/>
        </p:spPr>
        <p:txBody>
          <a:bodyPr wrap="square" rtlCol="0">
            <a:spAutoFit/>
          </a:bodyPr>
          <a:lstStyle/>
          <a:p>
            <a:pPr algn="ctr"/>
            <a:r>
              <a:rPr lang="en-US" sz="2400" b="1" dirty="0"/>
              <a:t>Wearout Introduces Errors</a:t>
            </a:r>
          </a:p>
        </p:txBody>
      </p:sp>
      <p:sp>
        <p:nvSpPr>
          <p:cNvPr id="84" name="TextBox 83">
            <a:extLst>
              <a:ext uri="{FF2B5EF4-FFF2-40B4-BE49-F238E27FC236}">
                <a16:creationId xmlns:a16="http://schemas.microsoft.com/office/drawing/2014/main" id="{4555DB78-3ACE-426D-8086-049ED6CB09B8}"/>
              </a:ext>
            </a:extLst>
          </p:cNvPr>
          <p:cNvSpPr txBox="1"/>
          <p:nvPr/>
        </p:nvSpPr>
        <p:spPr>
          <a:xfrm>
            <a:off x="5544129" y="1085850"/>
            <a:ext cx="2494786" cy="461665"/>
          </a:xfrm>
          <a:prstGeom prst="rect">
            <a:avLst/>
          </a:prstGeom>
          <a:noFill/>
        </p:spPr>
        <p:txBody>
          <a:bodyPr wrap="none" rtlCol="0">
            <a:spAutoFit/>
          </a:bodyPr>
          <a:lstStyle/>
          <a:p>
            <a:pPr algn="ctr"/>
            <a:r>
              <a:rPr lang="en-US" sz="2400" b="1" dirty="0"/>
              <a:t>Wearout Effects:</a:t>
            </a:r>
          </a:p>
        </p:txBody>
      </p:sp>
      <p:sp>
        <p:nvSpPr>
          <p:cNvPr id="85" name="Arrow: Right 84">
            <a:extLst>
              <a:ext uri="{FF2B5EF4-FFF2-40B4-BE49-F238E27FC236}">
                <a16:creationId xmlns:a16="http://schemas.microsoft.com/office/drawing/2014/main" id="{B1E6E4E6-E6EC-4D9E-AA8A-286C5094606D}"/>
              </a:ext>
            </a:extLst>
          </p:cNvPr>
          <p:cNvSpPr/>
          <p:nvPr/>
        </p:nvSpPr>
        <p:spPr>
          <a:xfrm rot="1780700">
            <a:off x="4314701" y="2131027"/>
            <a:ext cx="902826" cy="5098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6" name="Arrow: Right 85">
            <a:extLst>
              <a:ext uri="{FF2B5EF4-FFF2-40B4-BE49-F238E27FC236}">
                <a16:creationId xmlns:a16="http://schemas.microsoft.com/office/drawing/2014/main" id="{D2823384-D3A1-4A4E-9002-D2FF363A854E}"/>
              </a:ext>
            </a:extLst>
          </p:cNvPr>
          <p:cNvSpPr/>
          <p:nvPr/>
        </p:nvSpPr>
        <p:spPr>
          <a:xfrm rot="19819300" flipH="1">
            <a:off x="4314699" y="4161664"/>
            <a:ext cx="902826" cy="5098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87" name="Oval 86">
            <a:extLst>
              <a:ext uri="{FF2B5EF4-FFF2-40B4-BE49-F238E27FC236}">
                <a16:creationId xmlns:a16="http://schemas.microsoft.com/office/drawing/2014/main" id="{BF154512-7DCD-41EC-B098-33703109968E}"/>
              </a:ext>
            </a:extLst>
          </p:cNvPr>
          <p:cNvSpPr/>
          <p:nvPr/>
        </p:nvSpPr>
        <p:spPr>
          <a:xfrm>
            <a:off x="6892376" y="2930046"/>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cxnSp>
        <p:nvCxnSpPr>
          <p:cNvPr id="7" name="Straight Arrow Connector 6">
            <a:extLst>
              <a:ext uri="{FF2B5EF4-FFF2-40B4-BE49-F238E27FC236}">
                <a16:creationId xmlns:a16="http://schemas.microsoft.com/office/drawing/2014/main" id="{DB5CDF1E-153D-4AE4-BF11-482539C6A88A}"/>
              </a:ext>
            </a:extLst>
          </p:cNvPr>
          <p:cNvCxnSpPr>
            <a:cxnSpLocks/>
          </p:cNvCxnSpPr>
          <p:nvPr/>
        </p:nvCxnSpPr>
        <p:spPr>
          <a:xfrm>
            <a:off x="5544129" y="6156605"/>
            <a:ext cx="306933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9D718F49-8A9A-4429-84C3-8A69C830B556}"/>
              </a:ext>
            </a:extLst>
          </p:cNvPr>
          <p:cNvSpPr txBox="1"/>
          <p:nvPr/>
        </p:nvSpPr>
        <p:spPr>
          <a:xfrm>
            <a:off x="7448183" y="6204834"/>
            <a:ext cx="1227387" cy="461665"/>
          </a:xfrm>
          <a:prstGeom prst="rect">
            <a:avLst/>
          </a:prstGeom>
          <a:noFill/>
        </p:spPr>
        <p:txBody>
          <a:bodyPr wrap="none" rtlCol="0">
            <a:spAutoFit/>
          </a:bodyPr>
          <a:lstStyle/>
          <a:p>
            <a:r>
              <a:rPr lang="en-US" sz="2400" b="1" dirty="0">
                <a:solidFill>
                  <a:schemeClr val="tx1">
                    <a:lumMod val="75000"/>
                    <a:lumOff val="25000"/>
                  </a:schemeClr>
                </a:solidFill>
              </a:rPr>
              <a:t>Voltage</a:t>
            </a:r>
          </a:p>
        </p:txBody>
      </p:sp>
      <p:cxnSp>
        <p:nvCxnSpPr>
          <p:cNvPr id="46" name="Straight Arrow Connector 45">
            <a:extLst>
              <a:ext uri="{FF2B5EF4-FFF2-40B4-BE49-F238E27FC236}">
                <a16:creationId xmlns:a16="http://schemas.microsoft.com/office/drawing/2014/main" id="{82F82835-3467-4471-A346-7710DCE70F7F}"/>
              </a:ext>
            </a:extLst>
          </p:cNvPr>
          <p:cNvCxnSpPr>
            <a:cxnSpLocks/>
          </p:cNvCxnSpPr>
          <p:nvPr/>
        </p:nvCxnSpPr>
        <p:spPr>
          <a:xfrm flipV="1">
            <a:off x="6584146" y="2859326"/>
            <a:ext cx="1110240" cy="228600"/>
          </a:xfrm>
          <a:prstGeom prst="straightConnector1">
            <a:avLst/>
          </a:prstGeom>
          <a:ln w="76200">
            <a:solidFill>
              <a:schemeClr val="accent4">
                <a:lumMod val="75000"/>
              </a:schemeClr>
            </a:solidFill>
            <a:prstDash val="sysDot"/>
            <a:tailEnd type="triangle"/>
          </a:ln>
        </p:spPr>
        <p:style>
          <a:lnRef idx="1">
            <a:schemeClr val="accent4"/>
          </a:lnRef>
          <a:fillRef idx="0">
            <a:schemeClr val="accent4"/>
          </a:fillRef>
          <a:effectRef idx="0">
            <a:schemeClr val="accent4"/>
          </a:effectRef>
          <a:fontRef idx="minor">
            <a:schemeClr val="tx1"/>
          </a:fontRef>
        </p:style>
      </p:cxnSp>
      <p:sp>
        <p:nvSpPr>
          <p:cNvPr id="47" name="Oval 46">
            <a:extLst>
              <a:ext uri="{FF2B5EF4-FFF2-40B4-BE49-F238E27FC236}">
                <a16:creationId xmlns:a16="http://schemas.microsoft.com/office/drawing/2014/main" id="{2A9978E4-E21E-42CF-A3F9-C584101EAA88}"/>
              </a:ext>
            </a:extLst>
          </p:cNvPr>
          <p:cNvSpPr/>
          <p:nvPr/>
        </p:nvSpPr>
        <p:spPr>
          <a:xfrm>
            <a:off x="6489065" y="2944250"/>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cxnSp>
        <p:nvCxnSpPr>
          <p:cNvPr id="48" name="Straight Arrow Connector 47">
            <a:extLst>
              <a:ext uri="{FF2B5EF4-FFF2-40B4-BE49-F238E27FC236}">
                <a16:creationId xmlns:a16="http://schemas.microsoft.com/office/drawing/2014/main" id="{802CD1B0-D264-4863-917F-C2A934574342}"/>
              </a:ext>
            </a:extLst>
          </p:cNvPr>
          <p:cNvCxnSpPr>
            <a:cxnSpLocks/>
          </p:cNvCxnSpPr>
          <p:nvPr/>
        </p:nvCxnSpPr>
        <p:spPr>
          <a:xfrm flipV="1">
            <a:off x="6780826" y="2454937"/>
            <a:ext cx="667357" cy="987969"/>
          </a:xfrm>
          <a:prstGeom prst="straightConnector1">
            <a:avLst/>
          </a:prstGeom>
          <a:ln w="76200">
            <a:solidFill>
              <a:schemeClr val="accent4">
                <a:lumMod val="75000"/>
              </a:schemeClr>
            </a:solidFill>
            <a:prstDash val="sysDot"/>
            <a:tailEnd type="triangle"/>
          </a:ln>
        </p:spPr>
        <p:style>
          <a:lnRef idx="1">
            <a:schemeClr val="accent4"/>
          </a:lnRef>
          <a:fillRef idx="0">
            <a:schemeClr val="accent4"/>
          </a:fillRef>
          <a:effectRef idx="0">
            <a:schemeClr val="accent4"/>
          </a:effectRef>
          <a:fontRef idx="minor">
            <a:schemeClr val="tx1"/>
          </a:fontRef>
        </p:style>
      </p:cxnSp>
      <p:sp>
        <p:nvSpPr>
          <p:cNvPr id="49" name="Oval 48">
            <a:extLst>
              <a:ext uri="{FF2B5EF4-FFF2-40B4-BE49-F238E27FC236}">
                <a16:creationId xmlns:a16="http://schemas.microsoft.com/office/drawing/2014/main" id="{FAE9C6B5-C294-4A23-889C-24E3F3516366}"/>
              </a:ext>
            </a:extLst>
          </p:cNvPr>
          <p:cNvSpPr/>
          <p:nvPr/>
        </p:nvSpPr>
        <p:spPr>
          <a:xfrm>
            <a:off x="6685745" y="3299230"/>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61" name="Oval 60">
            <a:extLst>
              <a:ext uri="{FF2B5EF4-FFF2-40B4-BE49-F238E27FC236}">
                <a16:creationId xmlns:a16="http://schemas.microsoft.com/office/drawing/2014/main" id="{B3558CC3-281D-40CC-820D-6523201911B0}"/>
              </a:ext>
            </a:extLst>
          </p:cNvPr>
          <p:cNvSpPr/>
          <p:nvPr/>
        </p:nvSpPr>
        <p:spPr bwMode="auto">
          <a:xfrm>
            <a:off x="7562195" y="4975801"/>
            <a:ext cx="877888" cy="877887"/>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grpSp>
        <p:nvGrpSpPr>
          <p:cNvPr id="12" name="Group 11">
            <a:extLst>
              <a:ext uri="{FF2B5EF4-FFF2-40B4-BE49-F238E27FC236}">
                <a16:creationId xmlns:a16="http://schemas.microsoft.com/office/drawing/2014/main" id="{D709FD8E-910E-48AE-8CED-4DBE46874FEB}"/>
              </a:ext>
            </a:extLst>
          </p:cNvPr>
          <p:cNvGrpSpPr/>
          <p:nvPr/>
        </p:nvGrpSpPr>
        <p:grpSpPr>
          <a:xfrm>
            <a:off x="7697520" y="5180004"/>
            <a:ext cx="618876" cy="541414"/>
            <a:chOff x="7697520" y="4939376"/>
            <a:chExt cx="618876" cy="541414"/>
          </a:xfrm>
        </p:grpSpPr>
        <p:sp>
          <p:nvSpPr>
            <p:cNvPr id="62" name="Oval 61">
              <a:extLst>
                <a:ext uri="{FF2B5EF4-FFF2-40B4-BE49-F238E27FC236}">
                  <a16:creationId xmlns:a16="http://schemas.microsoft.com/office/drawing/2014/main" id="{06ED415F-DA4F-4631-B84B-8239CB659B57}"/>
                </a:ext>
              </a:extLst>
            </p:cNvPr>
            <p:cNvSpPr/>
            <p:nvPr/>
          </p:nvSpPr>
          <p:spPr>
            <a:xfrm>
              <a:off x="7697520" y="4949084"/>
              <a:ext cx="194157" cy="1941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64" name="Oval 63">
              <a:extLst>
                <a:ext uri="{FF2B5EF4-FFF2-40B4-BE49-F238E27FC236}">
                  <a16:creationId xmlns:a16="http://schemas.microsoft.com/office/drawing/2014/main" id="{DD62A10E-F8F4-45A9-A8C2-B3516CD3ABF6}"/>
                </a:ext>
              </a:extLst>
            </p:cNvPr>
            <p:cNvSpPr/>
            <p:nvPr/>
          </p:nvSpPr>
          <p:spPr>
            <a:xfrm>
              <a:off x="8122239" y="4939376"/>
              <a:ext cx="194157" cy="1941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65" name="Oval 64">
              <a:extLst>
                <a:ext uri="{FF2B5EF4-FFF2-40B4-BE49-F238E27FC236}">
                  <a16:creationId xmlns:a16="http://schemas.microsoft.com/office/drawing/2014/main" id="{7E270240-4F02-443A-BA16-E6381B0E0227}"/>
                </a:ext>
              </a:extLst>
            </p:cNvPr>
            <p:cNvSpPr/>
            <p:nvPr/>
          </p:nvSpPr>
          <p:spPr>
            <a:xfrm>
              <a:off x="7904059" y="5286634"/>
              <a:ext cx="194157" cy="1941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17" name="Oval 16">
            <a:extLst>
              <a:ext uri="{FF2B5EF4-FFF2-40B4-BE49-F238E27FC236}">
                <a16:creationId xmlns:a16="http://schemas.microsoft.com/office/drawing/2014/main" id="{609C5275-7F0C-40FF-8D07-75E1770192ED}"/>
              </a:ext>
            </a:extLst>
          </p:cNvPr>
          <p:cNvSpPr/>
          <p:nvPr/>
        </p:nvSpPr>
        <p:spPr bwMode="auto">
          <a:xfrm>
            <a:off x="5696411" y="4978115"/>
            <a:ext cx="877888" cy="877887"/>
          </a:xfrm>
          <a:prstGeom prst="ellipse">
            <a:avLst/>
          </a:prstGeom>
          <a:solidFill>
            <a:schemeClr val="accent1">
              <a:lumMod val="40000"/>
              <a:lumOff val="60000"/>
            </a:schemeClr>
          </a:solidFill>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grpSp>
        <p:nvGrpSpPr>
          <p:cNvPr id="11" name="Group 10">
            <a:extLst>
              <a:ext uri="{FF2B5EF4-FFF2-40B4-BE49-F238E27FC236}">
                <a16:creationId xmlns:a16="http://schemas.microsoft.com/office/drawing/2014/main" id="{018E0D62-1395-4BF6-B842-1CEDA9C3E6C0}"/>
              </a:ext>
            </a:extLst>
          </p:cNvPr>
          <p:cNvGrpSpPr/>
          <p:nvPr/>
        </p:nvGrpSpPr>
        <p:grpSpPr>
          <a:xfrm>
            <a:off x="5550882" y="4884884"/>
            <a:ext cx="352285" cy="378427"/>
            <a:chOff x="5550882" y="4644256"/>
            <a:chExt cx="352285" cy="378427"/>
          </a:xfrm>
        </p:grpSpPr>
        <p:sp>
          <p:nvSpPr>
            <p:cNvPr id="80" name="Lightning Bolt 79">
              <a:extLst>
                <a:ext uri="{FF2B5EF4-FFF2-40B4-BE49-F238E27FC236}">
                  <a16:creationId xmlns:a16="http://schemas.microsoft.com/office/drawing/2014/main" id="{57DA69FE-0D21-4D2F-AC4C-2EFE493227B7}"/>
                </a:ext>
              </a:extLst>
            </p:cNvPr>
            <p:cNvSpPr/>
            <p:nvPr/>
          </p:nvSpPr>
          <p:spPr>
            <a:xfrm>
              <a:off x="5550882" y="4644256"/>
              <a:ext cx="298386" cy="328955"/>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DB788484-6A97-4276-A1EB-15D5F81D197E}"/>
                </a:ext>
              </a:extLst>
            </p:cNvPr>
            <p:cNvSpPr/>
            <p:nvPr/>
          </p:nvSpPr>
          <p:spPr>
            <a:xfrm>
              <a:off x="5674568" y="4794084"/>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grpSp>
        <p:nvGrpSpPr>
          <p:cNvPr id="54" name="Group 53">
            <a:extLst>
              <a:ext uri="{FF2B5EF4-FFF2-40B4-BE49-F238E27FC236}">
                <a16:creationId xmlns:a16="http://schemas.microsoft.com/office/drawing/2014/main" id="{B99EE7B9-433B-4384-8584-8AA79D8A7377}"/>
              </a:ext>
            </a:extLst>
          </p:cNvPr>
          <p:cNvGrpSpPr/>
          <p:nvPr/>
        </p:nvGrpSpPr>
        <p:grpSpPr>
          <a:xfrm flipH="1">
            <a:off x="6337295" y="4860915"/>
            <a:ext cx="352285" cy="378427"/>
            <a:chOff x="5550882" y="4644256"/>
            <a:chExt cx="352285" cy="378427"/>
          </a:xfrm>
        </p:grpSpPr>
        <p:sp>
          <p:nvSpPr>
            <p:cNvPr id="55" name="Lightning Bolt 54">
              <a:extLst>
                <a:ext uri="{FF2B5EF4-FFF2-40B4-BE49-F238E27FC236}">
                  <a16:creationId xmlns:a16="http://schemas.microsoft.com/office/drawing/2014/main" id="{100E819B-4775-41B6-81F6-189360DC72CC}"/>
                </a:ext>
              </a:extLst>
            </p:cNvPr>
            <p:cNvSpPr/>
            <p:nvPr/>
          </p:nvSpPr>
          <p:spPr>
            <a:xfrm>
              <a:off x="5550882" y="4644256"/>
              <a:ext cx="298386" cy="328955"/>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E0F164A5-FE46-43AC-810F-F58C0E5022F7}"/>
                </a:ext>
              </a:extLst>
            </p:cNvPr>
            <p:cNvSpPr/>
            <p:nvPr/>
          </p:nvSpPr>
          <p:spPr>
            <a:xfrm>
              <a:off x="5674568" y="4794084"/>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grpSp>
        <p:nvGrpSpPr>
          <p:cNvPr id="57" name="Group 56">
            <a:extLst>
              <a:ext uri="{FF2B5EF4-FFF2-40B4-BE49-F238E27FC236}">
                <a16:creationId xmlns:a16="http://schemas.microsoft.com/office/drawing/2014/main" id="{6E2849FE-EBBB-4997-A588-914F62A908DB}"/>
              </a:ext>
            </a:extLst>
          </p:cNvPr>
          <p:cNvGrpSpPr/>
          <p:nvPr/>
        </p:nvGrpSpPr>
        <p:grpSpPr>
          <a:xfrm flipH="1" flipV="1">
            <a:off x="6038909" y="5740201"/>
            <a:ext cx="352285" cy="378427"/>
            <a:chOff x="5550882" y="4644256"/>
            <a:chExt cx="352285" cy="378427"/>
          </a:xfrm>
        </p:grpSpPr>
        <p:sp>
          <p:nvSpPr>
            <p:cNvPr id="58" name="Lightning Bolt 57">
              <a:extLst>
                <a:ext uri="{FF2B5EF4-FFF2-40B4-BE49-F238E27FC236}">
                  <a16:creationId xmlns:a16="http://schemas.microsoft.com/office/drawing/2014/main" id="{BFF27D97-FCD1-4004-8C2C-424682F39880}"/>
                </a:ext>
              </a:extLst>
            </p:cNvPr>
            <p:cNvSpPr/>
            <p:nvPr/>
          </p:nvSpPr>
          <p:spPr>
            <a:xfrm>
              <a:off x="5550882" y="4644256"/>
              <a:ext cx="298386" cy="328955"/>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92AC5F2F-D01B-4CA0-8042-F2A3BF02C80B}"/>
                </a:ext>
              </a:extLst>
            </p:cNvPr>
            <p:cNvSpPr/>
            <p:nvPr/>
          </p:nvSpPr>
          <p:spPr>
            <a:xfrm flipV="1">
              <a:off x="5674568" y="4794084"/>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Tree>
    <p:extLst>
      <p:ext uri="{BB962C8B-B14F-4D97-AF65-F5344CB8AC3E}">
        <p14:creationId xmlns:p14="http://schemas.microsoft.com/office/powerpoint/2010/main" val="1320674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par>
                          <p:cTn id="13" fill="hold">
                            <p:stCondLst>
                              <p:cond delay="500"/>
                            </p:stCondLst>
                            <p:childTnLst>
                              <p:par>
                                <p:cTn id="14" presetID="47" presetClass="entr" presetSubtype="0"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7" presetClass="entr" presetSubtype="0"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fade">
                                      <p:cBhvr>
                                        <p:cTn id="22" dur="1000"/>
                                        <p:tgtEl>
                                          <p:spTgt spid="53"/>
                                        </p:tgtEl>
                                      </p:cBhvr>
                                    </p:animEffect>
                                    <p:anim calcmode="lin" valueType="num">
                                      <p:cBhvr>
                                        <p:cTn id="23" dur="1000" fill="hold"/>
                                        <p:tgtEl>
                                          <p:spTgt spid="53"/>
                                        </p:tgtEl>
                                        <p:attrNameLst>
                                          <p:attrName>ppt_x</p:attrName>
                                        </p:attrNameLst>
                                      </p:cBhvr>
                                      <p:tavLst>
                                        <p:tav tm="0">
                                          <p:val>
                                            <p:strVal val="#ppt_x"/>
                                          </p:val>
                                        </p:tav>
                                        <p:tav tm="100000">
                                          <p:val>
                                            <p:strVal val="#ppt_x"/>
                                          </p:val>
                                        </p:tav>
                                      </p:tavLst>
                                    </p:anim>
                                    <p:anim calcmode="lin" valueType="num">
                                      <p:cBhvr>
                                        <p:cTn id="24" dur="1000" fill="hold"/>
                                        <p:tgtEl>
                                          <p:spTgt spid="5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ppt_x</p:attrName>
                                        </p:attrNameLst>
                                      </p:cBhvr>
                                      <p:tavLst>
                                        <p:tav tm="0">
                                          <p:val>
                                            <p:strVal val="#ppt_x"/>
                                          </p:val>
                                        </p:tav>
                                        <p:tav tm="100000">
                                          <p:val>
                                            <p:strVal val="#ppt_x"/>
                                          </p:val>
                                        </p:tav>
                                      </p:tavLst>
                                    </p:anim>
                                    <p:anim calcmode="lin" valueType="num">
                                      <p:cBhvr>
                                        <p:cTn id="30" dur="1000" fill="hold"/>
                                        <p:tgtEl>
                                          <p:spTgt spid="63"/>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1000"/>
                                        <p:tgtEl>
                                          <p:spTgt spid="66"/>
                                        </p:tgtEl>
                                      </p:cBhvr>
                                    </p:animEffect>
                                    <p:anim calcmode="lin" valueType="num">
                                      <p:cBhvr>
                                        <p:cTn id="35" dur="1000" fill="hold"/>
                                        <p:tgtEl>
                                          <p:spTgt spid="66"/>
                                        </p:tgtEl>
                                        <p:attrNameLst>
                                          <p:attrName>ppt_x</p:attrName>
                                        </p:attrNameLst>
                                      </p:cBhvr>
                                      <p:tavLst>
                                        <p:tav tm="0">
                                          <p:val>
                                            <p:strVal val="#ppt_x"/>
                                          </p:val>
                                        </p:tav>
                                        <p:tav tm="100000">
                                          <p:val>
                                            <p:strVal val="#ppt_x"/>
                                          </p:val>
                                        </p:tav>
                                      </p:tavLst>
                                    </p:anim>
                                    <p:anim calcmode="lin" valueType="num">
                                      <p:cBhvr>
                                        <p:cTn id="36"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84"/>
                                        </p:tgtEl>
                                        <p:attrNameLst>
                                          <p:attrName>style.visibility</p:attrName>
                                        </p:attrNameLst>
                                      </p:cBhvr>
                                      <p:to>
                                        <p:strVal val="visible"/>
                                      </p:to>
                                    </p:set>
                                    <p:animEffect transition="in" filter="fade">
                                      <p:cBhvr>
                                        <p:cTn id="45" dur="500"/>
                                        <p:tgtEl>
                                          <p:spTgt spid="84"/>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82"/>
                                        </p:tgtEl>
                                        <p:attrNameLst>
                                          <p:attrName>style.visibility</p:attrName>
                                        </p:attrNameLst>
                                      </p:cBhvr>
                                      <p:to>
                                        <p:strVal val="visible"/>
                                      </p:to>
                                    </p:set>
                                    <p:animEffect transition="in" filter="fade">
                                      <p:cBhvr>
                                        <p:cTn id="50" dur="500"/>
                                        <p:tgtEl>
                                          <p:spTgt spid="82"/>
                                        </p:tgtEl>
                                      </p:cBhvr>
                                    </p:animEffect>
                                  </p:childTnLst>
                                </p:cTn>
                              </p:par>
                              <p:par>
                                <p:cTn id="51" presetID="10" presetClass="entr" presetSubtype="0" fill="hold" grpId="1" nodeType="withEffect">
                                  <p:stCondLst>
                                    <p:cond delay="0"/>
                                  </p:stCondLst>
                                  <p:childTnLst>
                                    <p:set>
                                      <p:cBhvr>
                                        <p:cTn id="52" dur="1" fill="hold">
                                          <p:stCondLst>
                                            <p:cond delay="0"/>
                                          </p:stCondLst>
                                        </p:cTn>
                                        <p:tgtEl>
                                          <p:spTgt spid="87"/>
                                        </p:tgtEl>
                                        <p:attrNameLst>
                                          <p:attrName>style.visibility</p:attrName>
                                        </p:attrNameLst>
                                      </p:cBhvr>
                                      <p:to>
                                        <p:strVal val="visible"/>
                                      </p:to>
                                    </p:set>
                                    <p:animEffect transition="in" filter="fade">
                                      <p:cBhvr>
                                        <p:cTn id="53" dur="500"/>
                                        <p:tgtEl>
                                          <p:spTgt spid="8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500"/>
                                        <p:tgtEl>
                                          <p:spTgt spid="28"/>
                                        </p:tgtEl>
                                      </p:cBhvr>
                                    </p:animEffect>
                                  </p:childTnLst>
                                </p:cTn>
                              </p:par>
                              <p:par>
                                <p:cTn id="57" presetID="10" presetClass="entr" presetSubtype="0" fill="hold" grpId="1" nodeType="with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par>
                                <p:cTn id="60" presetID="10" presetClass="entr" presetSubtype="0" fill="hold" grpId="1" nodeType="withEffect">
                                  <p:stCondLst>
                                    <p:cond delay="0"/>
                                  </p:stCondLst>
                                  <p:childTnLst>
                                    <p:set>
                                      <p:cBhvr>
                                        <p:cTn id="61" dur="1" fill="hold">
                                          <p:stCondLst>
                                            <p:cond delay="0"/>
                                          </p:stCondLst>
                                        </p:cTn>
                                        <p:tgtEl>
                                          <p:spTgt spid="49"/>
                                        </p:tgtEl>
                                        <p:attrNameLst>
                                          <p:attrName>style.visibility</p:attrName>
                                        </p:attrNameLst>
                                      </p:cBhvr>
                                      <p:to>
                                        <p:strVal val="visible"/>
                                      </p:to>
                                    </p:set>
                                    <p:animEffect transition="in" filter="fade">
                                      <p:cBhvr>
                                        <p:cTn id="62" dur="500"/>
                                        <p:tgtEl>
                                          <p:spTgt spid="4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animEffect transition="in" filter="fade">
                                      <p:cBhvr>
                                        <p:cTn id="65" dur="500"/>
                                        <p:tgtEl>
                                          <p:spTgt spid="69"/>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2000"/>
                                        <p:tgtEl>
                                          <p:spTgt spid="27"/>
                                        </p:tgtEl>
                                      </p:cBhvr>
                                    </p:animEffect>
                                  </p:childTnLst>
                                </p:cTn>
                              </p:par>
                              <p:par>
                                <p:cTn id="76" presetID="22" presetClass="entr" presetSubtype="8" fill="hold" nodeType="withEffect">
                                  <p:stCondLst>
                                    <p:cond delay="0"/>
                                  </p:stCondLst>
                                  <p:childTnLst>
                                    <p:set>
                                      <p:cBhvr>
                                        <p:cTn id="77" dur="1" fill="hold">
                                          <p:stCondLst>
                                            <p:cond delay="0"/>
                                          </p:stCondLst>
                                        </p:cTn>
                                        <p:tgtEl>
                                          <p:spTgt spid="46"/>
                                        </p:tgtEl>
                                        <p:attrNameLst>
                                          <p:attrName>style.visibility</p:attrName>
                                        </p:attrNameLst>
                                      </p:cBhvr>
                                      <p:to>
                                        <p:strVal val="visible"/>
                                      </p:to>
                                    </p:set>
                                    <p:animEffect transition="in" filter="wipe(left)">
                                      <p:cBhvr>
                                        <p:cTn id="78" dur="2000"/>
                                        <p:tgtEl>
                                          <p:spTgt spid="46"/>
                                        </p:tgtEl>
                                      </p:cBhvr>
                                    </p:animEffect>
                                  </p:childTnLst>
                                </p:cTn>
                              </p:par>
                              <p:par>
                                <p:cTn id="79" presetID="22" presetClass="entr" presetSubtype="8" fill="hold" nodeType="with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left)">
                                      <p:cBhvr>
                                        <p:cTn id="81" dur="2000"/>
                                        <p:tgtEl>
                                          <p:spTgt spid="48"/>
                                        </p:tgtEl>
                                      </p:cBhvr>
                                    </p:animEffect>
                                  </p:childTnLst>
                                </p:cTn>
                              </p:par>
                              <p:par>
                                <p:cTn id="82" presetID="42" presetClass="path" presetSubtype="0" accel="50000" decel="50000" fill="hold" grpId="0" nodeType="withEffect">
                                  <p:stCondLst>
                                    <p:cond delay="0"/>
                                  </p:stCondLst>
                                  <p:childTnLst>
                                    <p:animMotion origin="layout" path="M 5.55556E-7 -1.48148E-6 L 0.07274 -0.06736 " pathEditMode="relative" rAng="0" ptsTypes="AA">
                                      <p:cBhvr>
                                        <p:cTn id="83" dur="1500" fill="hold"/>
                                        <p:tgtEl>
                                          <p:spTgt spid="87"/>
                                        </p:tgtEl>
                                        <p:attrNameLst>
                                          <p:attrName>ppt_x</p:attrName>
                                          <p:attrName>ppt_y</p:attrName>
                                        </p:attrNameLst>
                                      </p:cBhvr>
                                      <p:rCtr x="3628" y="-3380"/>
                                    </p:animMotion>
                                  </p:childTnLst>
                                </p:cTn>
                              </p:par>
                              <p:par>
                                <p:cTn id="84" presetID="42" presetClass="path" presetSubtype="0" accel="50000" decel="50000" fill="hold" grpId="0" nodeType="withEffect">
                                  <p:stCondLst>
                                    <p:cond delay="0"/>
                                  </p:stCondLst>
                                  <p:childTnLst>
                                    <p:animMotion origin="layout" path="M -2.22222E-6 -4.81481E-6 L 0.13212 -0.03078 " pathEditMode="relative" rAng="0" ptsTypes="AA">
                                      <p:cBhvr>
                                        <p:cTn id="85" dur="1500" fill="hold"/>
                                        <p:tgtEl>
                                          <p:spTgt spid="47"/>
                                        </p:tgtEl>
                                        <p:attrNameLst>
                                          <p:attrName>ppt_x</p:attrName>
                                          <p:attrName>ppt_y</p:attrName>
                                        </p:attrNameLst>
                                      </p:cBhvr>
                                      <p:rCtr x="6597" y="-1551"/>
                                    </p:animMotion>
                                  </p:childTnLst>
                                </p:cTn>
                              </p:par>
                              <p:par>
                                <p:cTn id="86" presetID="42" presetClass="path" presetSubtype="0" accel="50000" decel="50000" fill="hold" grpId="0" nodeType="withEffect">
                                  <p:stCondLst>
                                    <p:cond delay="0"/>
                                  </p:stCondLst>
                                  <p:childTnLst>
                                    <p:animMotion origin="layout" path="M 3.61111E-6 4.81481E-6 L 0.07725 -0.1507 " pathEditMode="relative" rAng="0" ptsTypes="AA">
                                      <p:cBhvr>
                                        <p:cTn id="87" dur="1500" fill="hold"/>
                                        <p:tgtEl>
                                          <p:spTgt spid="49"/>
                                        </p:tgtEl>
                                        <p:attrNameLst>
                                          <p:attrName>ppt_x</p:attrName>
                                          <p:attrName>ppt_y</p:attrName>
                                        </p:attrNameLst>
                                      </p:cBhvr>
                                      <p:rCtr x="3854" y="-7546"/>
                                    </p:animMotion>
                                  </p:childTnLst>
                                </p:cTn>
                              </p:par>
                              <p:par>
                                <p:cTn id="88" presetID="1" presetClass="emph" presetSubtype="2" fill="hold" nodeType="withEffect">
                                  <p:stCondLst>
                                    <p:cond delay="0"/>
                                  </p:stCondLst>
                                  <p:childTnLst>
                                    <p:animClr clrSpc="rgb" dir="cw">
                                      <p:cBhvr>
                                        <p:cTn id="89" dur="2000" fill="hold"/>
                                        <p:tgtEl>
                                          <p:spTgt spid="28"/>
                                        </p:tgtEl>
                                        <p:attrNameLst>
                                          <p:attrName>fillcolor</p:attrName>
                                        </p:attrNameLst>
                                      </p:cBhvr>
                                      <p:to>
                                        <a:srgbClr val="B4C6E7"/>
                                      </p:to>
                                    </p:animClr>
                                    <p:set>
                                      <p:cBhvr>
                                        <p:cTn id="90" dur="2000" fill="hold"/>
                                        <p:tgtEl>
                                          <p:spTgt spid="28"/>
                                        </p:tgtEl>
                                        <p:attrNameLst>
                                          <p:attrName>fill.type</p:attrName>
                                        </p:attrNameLst>
                                      </p:cBhvr>
                                      <p:to>
                                        <p:strVal val="solid"/>
                                      </p:to>
                                    </p:set>
                                    <p:set>
                                      <p:cBhvr>
                                        <p:cTn id="91" dur="2000" fill="hold"/>
                                        <p:tgtEl>
                                          <p:spTgt spid="28"/>
                                        </p:tgtEl>
                                        <p:attrNameLst>
                                          <p:attrName>fill.on</p:attrName>
                                        </p:attrNameLst>
                                      </p:cBhvr>
                                      <p:to>
                                        <p:strVal val="true"/>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fade">
                                      <p:cBhvr>
                                        <p:cTn id="96" dur="500"/>
                                        <p:tgtEl>
                                          <p:spTgt spid="16"/>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500"/>
                                        <p:tgtEl>
                                          <p:spTgt spid="15"/>
                                        </p:tgtEl>
                                      </p:cBhvr>
                                    </p:animEffect>
                                  </p:childTnLst>
                                </p:cTn>
                              </p:par>
                              <p:par>
                                <p:cTn id="100" presetID="10" presetClass="entr" presetSubtype="0" fill="hold" nodeType="withEffect">
                                  <p:stCondLst>
                                    <p:cond delay="0"/>
                                  </p:stCondLst>
                                  <p:childTnLst>
                                    <p:set>
                                      <p:cBhvr>
                                        <p:cTn id="101" dur="1" fill="hold">
                                          <p:stCondLst>
                                            <p:cond delay="0"/>
                                          </p:stCondLst>
                                        </p:cTn>
                                        <p:tgtEl>
                                          <p:spTgt spid="18"/>
                                        </p:tgtEl>
                                        <p:attrNameLst>
                                          <p:attrName>style.visibility</p:attrName>
                                        </p:attrNameLst>
                                      </p:cBhvr>
                                      <p:to>
                                        <p:strVal val="visible"/>
                                      </p:to>
                                    </p:set>
                                    <p:animEffect transition="in" filter="fade">
                                      <p:cBhvr>
                                        <p:cTn id="102" dur="500"/>
                                        <p:tgtEl>
                                          <p:spTgt spid="18"/>
                                        </p:tgtEl>
                                      </p:cBhvr>
                                    </p:animEffect>
                                  </p:childTnLst>
                                </p:cTn>
                              </p:par>
                              <p:par>
                                <p:cTn id="103" presetID="10" presetClass="entr" presetSubtype="0" fill="hold" nodeType="withEffect">
                                  <p:stCondLst>
                                    <p:cond delay="0"/>
                                  </p:stCondLst>
                                  <p:childTnLst>
                                    <p:set>
                                      <p:cBhvr>
                                        <p:cTn id="104" dur="1" fill="hold">
                                          <p:stCondLst>
                                            <p:cond delay="0"/>
                                          </p:stCondLst>
                                        </p:cTn>
                                        <p:tgtEl>
                                          <p:spTgt spid="7"/>
                                        </p:tgtEl>
                                        <p:attrNameLst>
                                          <p:attrName>style.visibility</p:attrName>
                                        </p:attrNameLst>
                                      </p:cBhvr>
                                      <p:to>
                                        <p:strVal val="visible"/>
                                      </p:to>
                                    </p:set>
                                    <p:animEffect transition="in" filter="fade">
                                      <p:cBhvr>
                                        <p:cTn id="105" dur="500"/>
                                        <p:tgtEl>
                                          <p:spTgt spid="7"/>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
                                        </p:tgtEl>
                                        <p:attrNameLst>
                                          <p:attrName>style.visibility</p:attrName>
                                        </p:attrNameLst>
                                      </p:cBhvr>
                                      <p:to>
                                        <p:strVal val="visible"/>
                                      </p:to>
                                    </p:set>
                                    <p:animEffect transition="in" filter="fade">
                                      <p:cBhvr>
                                        <p:cTn id="108" dur="500"/>
                                        <p:tgtEl>
                                          <p:spTgt spid="9"/>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61"/>
                                        </p:tgtEl>
                                        <p:attrNameLst>
                                          <p:attrName>style.visibility</p:attrName>
                                        </p:attrNameLst>
                                      </p:cBhvr>
                                      <p:to>
                                        <p:strVal val="visible"/>
                                      </p:to>
                                    </p:set>
                                    <p:animEffect transition="in" filter="fade">
                                      <p:cBhvr>
                                        <p:cTn id="111" dur="500"/>
                                        <p:tgtEl>
                                          <p:spTgt spid="61"/>
                                        </p:tgtEl>
                                      </p:cBhvr>
                                    </p:animEffect>
                                  </p:childTnLst>
                                </p:cTn>
                              </p:par>
                              <p:par>
                                <p:cTn id="112" presetID="10" presetClass="entr" presetSubtype="0" fill="hold" grpId="1" nodeType="withEffect">
                                  <p:stCondLst>
                                    <p:cond delay="0"/>
                                  </p:stCondLst>
                                  <p:childTnLst>
                                    <p:set>
                                      <p:cBhvr>
                                        <p:cTn id="113" dur="1" fill="hold">
                                          <p:stCondLst>
                                            <p:cond delay="0"/>
                                          </p:stCondLst>
                                        </p:cTn>
                                        <p:tgtEl>
                                          <p:spTgt spid="17"/>
                                        </p:tgtEl>
                                        <p:attrNameLst>
                                          <p:attrName>style.visibility</p:attrName>
                                        </p:attrNameLst>
                                      </p:cBhvr>
                                      <p:to>
                                        <p:strVal val="visible"/>
                                      </p:to>
                                    </p:set>
                                    <p:animEffect transition="in" filter="fade">
                                      <p:cBhvr>
                                        <p:cTn id="114" dur="500"/>
                                        <p:tgtEl>
                                          <p:spTgt spid="17"/>
                                        </p:tgtEl>
                                      </p:cBhvr>
                                    </p:animEffect>
                                  </p:childTnLst>
                                </p:cTn>
                              </p:par>
                            </p:childTnLst>
                          </p:cTn>
                        </p:par>
                        <p:par>
                          <p:cTn id="115" fill="hold">
                            <p:stCondLst>
                              <p:cond delay="500"/>
                            </p:stCondLst>
                            <p:childTnLst>
                              <p:par>
                                <p:cTn id="116" presetID="47" presetClass="entr" presetSubtype="0" fill="hold" nodeType="afterEffect">
                                  <p:stCondLst>
                                    <p:cond delay="0"/>
                                  </p:stCondLst>
                                  <p:childTnLst>
                                    <p:set>
                                      <p:cBhvr>
                                        <p:cTn id="117" dur="1" fill="hold">
                                          <p:stCondLst>
                                            <p:cond delay="0"/>
                                          </p:stCondLst>
                                        </p:cTn>
                                        <p:tgtEl>
                                          <p:spTgt spid="12"/>
                                        </p:tgtEl>
                                        <p:attrNameLst>
                                          <p:attrName>style.visibility</p:attrName>
                                        </p:attrNameLst>
                                      </p:cBhvr>
                                      <p:to>
                                        <p:strVal val="visible"/>
                                      </p:to>
                                    </p:set>
                                    <p:animEffect transition="in" filter="fade">
                                      <p:cBhvr>
                                        <p:cTn id="118" dur="1000"/>
                                        <p:tgtEl>
                                          <p:spTgt spid="12"/>
                                        </p:tgtEl>
                                      </p:cBhvr>
                                    </p:animEffect>
                                    <p:anim calcmode="lin" valueType="num">
                                      <p:cBhvr>
                                        <p:cTn id="119" dur="1000" fill="hold"/>
                                        <p:tgtEl>
                                          <p:spTgt spid="12"/>
                                        </p:tgtEl>
                                        <p:attrNameLst>
                                          <p:attrName>ppt_x</p:attrName>
                                        </p:attrNameLst>
                                      </p:cBhvr>
                                      <p:tavLst>
                                        <p:tav tm="0">
                                          <p:val>
                                            <p:strVal val="#ppt_x"/>
                                          </p:val>
                                        </p:tav>
                                        <p:tav tm="100000">
                                          <p:val>
                                            <p:strVal val="#ppt_x"/>
                                          </p:val>
                                        </p:tav>
                                      </p:tavLst>
                                    </p:anim>
                                    <p:anim calcmode="lin" valueType="num">
                                      <p:cBhvr>
                                        <p:cTn id="1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10" presetClass="entr" presetSubtype="0" fill="hold" nodeType="clickEffect">
                                  <p:stCondLst>
                                    <p:cond delay="0"/>
                                  </p:stCondLst>
                                  <p:childTnLst>
                                    <p:set>
                                      <p:cBhvr>
                                        <p:cTn id="124" dur="1" fill="hold">
                                          <p:stCondLst>
                                            <p:cond delay="0"/>
                                          </p:stCondLst>
                                        </p:cTn>
                                        <p:tgtEl>
                                          <p:spTgt spid="11"/>
                                        </p:tgtEl>
                                        <p:attrNameLst>
                                          <p:attrName>style.visibility</p:attrName>
                                        </p:attrNameLst>
                                      </p:cBhvr>
                                      <p:to>
                                        <p:strVal val="visible"/>
                                      </p:to>
                                    </p:set>
                                    <p:animEffect transition="in" filter="fade">
                                      <p:cBhvr>
                                        <p:cTn id="125" dur="500"/>
                                        <p:tgtEl>
                                          <p:spTgt spid="11"/>
                                        </p:tgtEl>
                                      </p:cBhvr>
                                    </p:animEffect>
                                  </p:childTnLst>
                                </p:cTn>
                              </p:par>
                            </p:childTnLst>
                          </p:cTn>
                        </p:par>
                        <p:par>
                          <p:cTn id="126" fill="hold">
                            <p:stCondLst>
                              <p:cond delay="500"/>
                            </p:stCondLst>
                            <p:childTnLst>
                              <p:par>
                                <p:cTn id="127" presetID="10" presetClass="entr" presetSubtype="0" fill="hold" nodeType="afterEffect">
                                  <p:stCondLst>
                                    <p:cond delay="0"/>
                                  </p:stCondLst>
                                  <p:childTnLst>
                                    <p:set>
                                      <p:cBhvr>
                                        <p:cTn id="128" dur="1" fill="hold">
                                          <p:stCondLst>
                                            <p:cond delay="0"/>
                                          </p:stCondLst>
                                        </p:cTn>
                                        <p:tgtEl>
                                          <p:spTgt spid="54"/>
                                        </p:tgtEl>
                                        <p:attrNameLst>
                                          <p:attrName>style.visibility</p:attrName>
                                        </p:attrNameLst>
                                      </p:cBhvr>
                                      <p:to>
                                        <p:strVal val="visible"/>
                                      </p:to>
                                    </p:set>
                                    <p:animEffect transition="in" filter="fade">
                                      <p:cBhvr>
                                        <p:cTn id="129" dur="500"/>
                                        <p:tgtEl>
                                          <p:spTgt spid="54"/>
                                        </p:tgtEl>
                                      </p:cBhvr>
                                    </p:animEffect>
                                  </p:childTnLst>
                                </p:cTn>
                              </p:par>
                            </p:childTnLst>
                          </p:cTn>
                        </p:par>
                        <p:par>
                          <p:cTn id="130" fill="hold">
                            <p:stCondLst>
                              <p:cond delay="1000"/>
                            </p:stCondLst>
                            <p:childTnLst>
                              <p:par>
                                <p:cTn id="131" presetID="10" presetClass="entr" presetSubtype="0" fill="hold" nodeType="afterEffect">
                                  <p:stCondLst>
                                    <p:cond delay="0"/>
                                  </p:stCondLst>
                                  <p:childTnLst>
                                    <p:set>
                                      <p:cBhvr>
                                        <p:cTn id="132" dur="1" fill="hold">
                                          <p:stCondLst>
                                            <p:cond delay="0"/>
                                          </p:stCondLst>
                                        </p:cTn>
                                        <p:tgtEl>
                                          <p:spTgt spid="57"/>
                                        </p:tgtEl>
                                        <p:attrNameLst>
                                          <p:attrName>style.visibility</p:attrName>
                                        </p:attrNameLst>
                                      </p:cBhvr>
                                      <p:to>
                                        <p:strVal val="visible"/>
                                      </p:to>
                                    </p:set>
                                    <p:animEffect transition="in" filter="fade">
                                      <p:cBhvr>
                                        <p:cTn id="133" dur="500"/>
                                        <p:tgtEl>
                                          <p:spTgt spid="57"/>
                                        </p:tgtEl>
                                      </p:cBhvr>
                                    </p:animEffect>
                                  </p:childTnLst>
                                </p:cTn>
                              </p:par>
                            </p:childTnLst>
                          </p:cTn>
                        </p:par>
                      </p:childTnLst>
                    </p:cTn>
                  </p:par>
                  <p:par>
                    <p:cTn id="134" fill="hold">
                      <p:stCondLst>
                        <p:cond delay="indefinite"/>
                      </p:stCondLst>
                      <p:childTnLst>
                        <p:par>
                          <p:cTn id="135" fill="hold">
                            <p:stCondLst>
                              <p:cond delay="0"/>
                            </p:stCondLst>
                            <p:childTnLst>
                              <p:par>
                                <p:cTn id="136" presetID="6" presetClass="emph" presetSubtype="0" fill="hold" nodeType="clickEffect">
                                  <p:stCondLst>
                                    <p:cond delay="0"/>
                                  </p:stCondLst>
                                  <p:childTnLst>
                                    <p:animScale>
                                      <p:cBhvr>
                                        <p:cTn id="137" dur="1500" fill="hold"/>
                                        <p:tgtEl>
                                          <p:spTgt spid="18"/>
                                        </p:tgtEl>
                                      </p:cBhvr>
                                      <p:by x="0" y="100000"/>
                                    </p:animScale>
                                  </p:childTnLst>
                                </p:cTn>
                              </p:par>
                              <p:par>
                                <p:cTn id="138" presetID="42" presetClass="path" presetSubtype="0" fill="hold" nodeType="withEffect">
                                  <p:stCondLst>
                                    <p:cond delay="0"/>
                                  </p:stCondLst>
                                  <p:childTnLst>
                                    <p:animMotion origin="layout" path="M 3.33333E-6 -4.81481E-6 L 0.05416 -4.81481E-6 " pathEditMode="relative" rAng="0" ptsTypes="AA">
                                      <p:cBhvr>
                                        <p:cTn id="139" dur="1500" fill="hold"/>
                                        <p:tgtEl>
                                          <p:spTgt spid="18"/>
                                        </p:tgtEl>
                                        <p:attrNameLst>
                                          <p:attrName>ppt_x</p:attrName>
                                          <p:attrName>ppt_y</p:attrName>
                                        </p:attrNameLst>
                                      </p:cBhvr>
                                      <p:rCtr x="2708" y="0"/>
                                    </p:animMotion>
                                  </p:childTnLst>
                                </p:cTn>
                              </p:par>
                              <p:par>
                                <p:cTn id="140" presetID="42" presetClass="path" presetSubtype="0" fill="hold" nodeType="withEffect">
                                  <p:stCondLst>
                                    <p:cond delay="0"/>
                                  </p:stCondLst>
                                  <p:childTnLst>
                                    <p:animMotion origin="layout" path="M 1.11111E-6 -4.81481E-6 L 0.15937 -4.81481E-6 " pathEditMode="relative" rAng="0" ptsTypes="AA">
                                      <p:cBhvr>
                                        <p:cTn id="141" dur="2000" fill="hold"/>
                                        <p:tgtEl>
                                          <p:spTgt spid="11"/>
                                        </p:tgtEl>
                                        <p:attrNameLst>
                                          <p:attrName>ppt_x</p:attrName>
                                          <p:attrName>ppt_y</p:attrName>
                                        </p:attrNameLst>
                                      </p:cBhvr>
                                      <p:rCtr x="7969" y="0"/>
                                    </p:animMotion>
                                  </p:childTnLst>
                                </p:cTn>
                              </p:par>
                              <p:par>
                                <p:cTn id="142" presetID="42" presetClass="path" presetSubtype="0" fill="hold" nodeType="withEffect">
                                  <p:stCondLst>
                                    <p:cond delay="0"/>
                                  </p:stCondLst>
                                  <p:childTnLst>
                                    <p:animMotion origin="layout" path="M 3.61111E-6 -2.59259E-6 L 0.15069 -2.59259E-6 " pathEditMode="relative" rAng="0" ptsTypes="AA">
                                      <p:cBhvr>
                                        <p:cTn id="143" dur="2000" fill="hold"/>
                                        <p:tgtEl>
                                          <p:spTgt spid="54"/>
                                        </p:tgtEl>
                                        <p:attrNameLst>
                                          <p:attrName>ppt_x</p:attrName>
                                          <p:attrName>ppt_y</p:attrName>
                                        </p:attrNameLst>
                                      </p:cBhvr>
                                      <p:rCtr x="7535" y="0"/>
                                    </p:animMotion>
                                  </p:childTnLst>
                                </p:cTn>
                              </p:par>
                              <p:par>
                                <p:cTn id="144" presetID="42" presetClass="path" presetSubtype="0" fill="hold" nodeType="withEffect">
                                  <p:stCondLst>
                                    <p:cond delay="0"/>
                                  </p:stCondLst>
                                  <p:childTnLst>
                                    <p:animMotion origin="layout" path="M 2.5E-6 -3.33333E-6 L 0.14982 -3.33333E-6 " pathEditMode="relative" rAng="0" ptsTypes="AA">
                                      <p:cBhvr>
                                        <p:cTn id="145" dur="2000" fill="hold"/>
                                        <p:tgtEl>
                                          <p:spTgt spid="57"/>
                                        </p:tgtEl>
                                        <p:attrNameLst>
                                          <p:attrName>ppt_x</p:attrName>
                                          <p:attrName>ppt_y</p:attrName>
                                        </p:attrNameLst>
                                      </p:cBhvr>
                                      <p:rCtr x="7483" y="0"/>
                                    </p:animMotion>
                                  </p:childTnLst>
                                </p:cTn>
                              </p:par>
                              <p:par>
                                <p:cTn id="146" presetID="42" presetClass="path" presetSubtype="0" fill="hold" grpId="0" nodeType="withEffect">
                                  <p:stCondLst>
                                    <p:cond delay="0"/>
                                  </p:stCondLst>
                                  <p:childTnLst>
                                    <p:animMotion origin="layout" path="M -3.33333E-6 -4.81481E-6 L 0.15868 -4.81481E-6 " pathEditMode="relative" rAng="0" ptsTypes="AA">
                                      <p:cBhvr>
                                        <p:cTn id="147" dur="2000" fill="hold"/>
                                        <p:tgtEl>
                                          <p:spTgt spid="17"/>
                                        </p:tgtEl>
                                        <p:attrNameLst>
                                          <p:attrName>ppt_x</p:attrName>
                                          <p:attrName>ppt_y</p:attrName>
                                        </p:attrNameLst>
                                      </p:cBhvr>
                                      <p:rCtr x="7934" y="0"/>
                                    </p:animMotion>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500"/>
                                        <p:tgtEl>
                                          <p:spTgt spid="86"/>
                                        </p:tgtEl>
                                      </p:cBhvr>
                                    </p:animEffect>
                                  </p:childTnLst>
                                </p:cTn>
                              </p:par>
                            </p:childTnLst>
                          </p:cTn>
                        </p:par>
                        <p:par>
                          <p:cTn id="153" fill="hold">
                            <p:stCondLst>
                              <p:cond delay="500"/>
                            </p:stCondLst>
                            <p:childTnLst>
                              <p:par>
                                <p:cTn id="154" presetID="10" presetClass="entr" presetSubtype="0" fill="hold" grpId="0"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8" grpId="0" animBg="1"/>
      <p:bldP spid="25" grpId="0"/>
      <p:bldP spid="52" grpId="0" animBg="1"/>
      <p:bldP spid="53" grpId="0" animBg="1"/>
      <p:bldP spid="63" grpId="0" animBg="1"/>
      <p:bldP spid="66" grpId="0" animBg="1"/>
      <p:bldP spid="69" grpId="0" animBg="1"/>
      <p:bldP spid="70" grpId="0" animBg="1"/>
      <p:bldP spid="82" grpId="0"/>
      <p:bldP spid="83" grpId="0"/>
      <p:bldP spid="84" grpId="0"/>
      <p:bldP spid="85" grpId="0" animBg="1"/>
      <p:bldP spid="86" grpId="0" animBg="1"/>
      <p:bldP spid="87" grpId="0" animBg="1"/>
      <p:bldP spid="87" grpId="1" animBg="1"/>
      <p:bldP spid="9" grpId="0"/>
      <p:bldP spid="47" grpId="0" animBg="1"/>
      <p:bldP spid="47" grpId="1" animBg="1"/>
      <p:bldP spid="49" grpId="0" animBg="1"/>
      <p:bldP spid="49" grpId="1" animBg="1"/>
      <p:bldP spid="61" grpId="0" animBg="1"/>
      <p:bldP spid="17" grpId="0" animBg="1"/>
      <p:bldP spid="17" grpId="1"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 Distribution Voltage vs. Retention</a:t>
            </a:r>
            <a:br>
              <a:rPr lang="en-US" dirty="0"/>
            </a:br>
            <a:r>
              <a:rPr lang="en-US" dirty="0"/>
              <a:t>for Different Dwell Times</a:t>
            </a:r>
          </a:p>
        </p:txBody>
      </p:sp>
      <p:pic>
        <p:nvPicPr>
          <p:cNvPr id="5" name="Content Placeholder 4"/>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822560" y="1062858"/>
            <a:ext cx="7498880" cy="5624160"/>
          </a:xfrm>
        </p:spPr>
      </p:pic>
      <p:sp>
        <p:nvSpPr>
          <p:cNvPr id="4" name="Slide Number Placeholder 3"/>
          <p:cNvSpPr>
            <a:spLocks noGrp="1"/>
          </p:cNvSpPr>
          <p:nvPr>
            <p:ph type="sldNum" sz="quarter" idx="4"/>
          </p:nvPr>
        </p:nvSpPr>
        <p:spPr/>
        <p:txBody>
          <a:bodyPr/>
          <a:lstStyle/>
          <a:p>
            <a:fld id="{656CEE93-C87C-43EF-85C8-C664598978DF}" type="slidenum">
              <a:rPr lang="en-US" smtClean="0"/>
              <a:pPr/>
              <a:t>60</a:t>
            </a:fld>
            <a:endParaRPr lang="en-US" dirty="0"/>
          </a:p>
        </p:txBody>
      </p:sp>
    </p:spTree>
    <p:extLst>
      <p:ext uri="{BB962C8B-B14F-4D97-AF65-F5344CB8AC3E}">
        <p14:creationId xmlns:p14="http://schemas.microsoft.com/office/powerpoint/2010/main" val="11665658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Dwell Time on Error Rate and Threshold Voltage Distribution Means</a:t>
            </a:r>
          </a:p>
        </p:txBody>
      </p:sp>
      <p:sp>
        <p:nvSpPr>
          <p:cNvPr id="4" name="Slide Number Placeholder 3"/>
          <p:cNvSpPr>
            <a:spLocks noGrp="1"/>
          </p:cNvSpPr>
          <p:nvPr>
            <p:ph type="sldNum" sz="quarter" idx="4"/>
          </p:nvPr>
        </p:nvSpPr>
        <p:spPr/>
        <p:txBody>
          <a:bodyPr/>
          <a:lstStyle/>
          <a:p>
            <a:fld id="{656CEE93-C87C-43EF-85C8-C664598978DF}" type="slidenum">
              <a:rPr lang="en-US" smtClean="0"/>
              <a:pPr/>
              <a:t>61</a:t>
            </a:fld>
            <a:endParaRPr lang="en-US" dirty="0"/>
          </a:p>
        </p:txBody>
      </p:sp>
      <p:pic>
        <p:nvPicPr>
          <p:cNvPr id="5" name="Picture 4"/>
          <p:cNvPicPr>
            <a:picLocks noChangeAspect="1"/>
          </p:cNvPicPr>
          <p:nvPr/>
        </p:nvPicPr>
        <p:blipFill>
          <a:blip r:embed="rId2"/>
          <a:stretch>
            <a:fillRect/>
          </a:stretch>
        </p:blipFill>
        <p:spPr>
          <a:xfrm>
            <a:off x="213202" y="1782832"/>
            <a:ext cx="8717596" cy="4036219"/>
          </a:xfrm>
          <a:prstGeom prst="rect">
            <a:avLst/>
          </a:prstGeom>
        </p:spPr>
      </p:pic>
    </p:spTree>
    <p:extLst>
      <p:ext uri="{BB962C8B-B14F-4D97-AF65-F5344CB8AC3E}">
        <p14:creationId xmlns:p14="http://schemas.microsoft.com/office/powerpoint/2010/main" val="28616184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spc="-150" dirty="0"/>
              <a:t>Temperature Impact on Error Rate After Retention</a:t>
            </a:r>
            <a:r>
              <a:rPr lang="en-US" dirty="0"/>
              <a:t> </a:t>
            </a:r>
          </a:p>
        </p:txBody>
      </p:sp>
      <p:sp>
        <p:nvSpPr>
          <p:cNvPr id="4" name="Slide Number Placeholder 3"/>
          <p:cNvSpPr>
            <a:spLocks noGrp="1"/>
          </p:cNvSpPr>
          <p:nvPr>
            <p:ph type="sldNum" sz="quarter" idx="4"/>
          </p:nvPr>
        </p:nvSpPr>
        <p:spPr/>
        <p:txBody>
          <a:bodyPr/>
          <a:lstStyle/>
          <a:p>
            <a:fld id="{656CEE93-C87C-43EF-85C8-C664598978DF}" type="slidenum">
              <a:rPr lang="en-US" smtClean="0"/>
              <a:pPr/>
              <a:t>62</a:t>
            </a:fld>
            <a:endParaRPr lang="en-US" dirty="0"/>
          </a:p>
        </p:txBody>
      </p:sp>
      <p:pic>
        <p:nvPicPr>
          <p:cNvPr id="8" name="Content Placeholder 7"/>
          <p:cNvPicPr>
            <a:picLocks noGrp="1" noChangeAspect="1"/>
          </p:cNvPicPr>
          <p:nvPr>
            <p:ph sz="quarter" idx="11"/>
          </p:nvPr>
        </p:nvPicPr>
        <p:blipFill>
          <a:blip r:embed="rId2">
            <a:extLst>
              <a:ext uri="{28A0092B-C50C-407E-A947-70E740481C1C}">
                <a14:useLocalDpi xmlns:a14="http://schemas.microsoft.com/office/drawing/2010/main" val="0"/>
              </a:ext>
            </a:extLst>
          </a:blip>
          <a:stretch>
            <a:fillRect/>
          </a:stretch>
        </p:blipFill>
        <p:spPr>
          <a:xfrm>
            <a:off x="24500" y="1721644"/>
            <a:ext cx="9098282" cy="4264819"/>
          </a:xfrm>
        </p:spPr>
      </p:pic>
    </p:spTree>
    <p:extLst>
      <p:ext uri="{BB962C8B-B14F-4D97-AF65-F5344CB8AC3E}">
        <p14:creationId xmlns:p14="http://schemas.microsoft.com/office/powerpoint/2010/main" val="3563734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Programming Temperature on Threshold Voltage Distributions</a:t>
            </a:r>
          </a:p>
        </p:txBody>
      </p:sp>
      <p:pic>
        <p:nvPicPr>
          <p:cNvPr id="5" name="Content Placeholder 4"/>
          <p:cNvPicPr>
            <a:picLocks noGrp="1" noChangeAspect="1"/>
          </p:cNvPicPr>
          <p:nvPr>
            <p:ph sz="quarter" idx="11"/>
          </p:nvPr>
        </p:nvPicPr>
        <p:blipFill>
          <a:blip r:embed="rId2"/>
          <a:stretch>
            <a:fillRect/>
          </a:stretch>
        </p:blipFill>
        <p:spPr>
          <a:xfrm>
            <a:off x="221456" y="2228780"/>
            <a:ext cx="8707388" cy="3144323"/>
          </a:xfrm>
          <a:prstGeom prst="rect">
            <a:avLst/>
          </a:prstGeom>
        </p:spPr>
      </p:pic>
      <p:sp>
        <p:nvSpPr>
          <p:cNvPr id="4" name="Slide Number Placeholder 3"/>
          <p:cNvSpPr>
            <a:spLocks noGrp="1"/>
          </p:cNvSpPr>
          <p:nvPr>
            <p:ph type="sldNum" sz="quarter" idx="4"/>
          </p:nvPr>
        </p:nvSpPr>
        <p:spPr/>
        <p:txBody>
          <a:bodyPr/>
          <a:lstStyle/>
          <a:p>
            <a:fld id="{656CEE93-C87C-43EF-85C8-C664598978DF}" type="slidenum">
              <a:rPr lang="en-US" smtClean="0"/>
              <a:pPr/>
              <a:t>63</a:t>
            </a:fld>
            <a:endParaRPr lang="en-US" dirty="0"/>
          </a:p>
        </p:txBody>
      </p:sp>
    </p:spTree>
    <p:extLst>
      <p:ext uri="{BB962C8B-B14F-4D97-AF65-F5344CB8AC3E}">
        <p14:creationId xmlns:p14="http://schemas.microsoft.com/office/powerpoint/2010/main" val="14518399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200" dirty="0"/>
              <a:t>Impact of Programming Temperature on Error Rate</a:t>
            </a:r>
            <a:r>
              <a:rPr lang="en-US" dirty="0"/>
              <a:t> and Threshold Voltage Distribution Means</a:t>
            </a:r>
          </a:p>
        </p:txBody>
      </p:sp>
      <p:sp>
        <p:nvSpPr>
          <p:cNvPr id="4" name="Slide Number Placeholder 3"/>
          <p:cNvSpPr>
            <a:spLocks noGrp="1"/>
          </p:cNvSpPr>
          <p:nvPr>
            <p:ph type="sldNum" sz="quarter" idx="4"/>
          </p:nvPr>
        </p:nvSpPr>
        <p:spPr/>
        <p:txBody>
          <a:bodyPr/>
          <a:lstStyle/>
          <a:p>
            <a:fld id="{656CEE93-C87C-43EF-85C8-C664598978DF}" type="slidenum">
              <a:rPr lang="en-US" smtClean="0"/>
              <a:pPr/>
              <a:t>64</a:t>
            </a:fld>
            <a:endParaRPr lang="en-US" dirty="0"/>
          </a:p>
        </p:txBody>
      </p:sp>
      <p:pic>
        <p:nvPicPr>
          <p:cNvPr id="3" name="Picture 2"/>
          <p:cNvPicPr>
            <a:picLocks noChangeAspect="1"/>
          </p:cNvPicPr>
          <p:nvPr/>
        </p:nvPicPr>
        <p:blipFill>
          <a:blip r:embed="rId2"/>
          <a:stretch>
            <a:fillRect/>
          </a:stretch>
        </p:blipFill>
        <p:spPr>
          <a:xfrm>
            <a:off x="205699" y="1782832"/>
            <a:ext cx="8732601" cy="4036219"/>
          </a:xfrm>
          <a:prstGeom prst="rect">
            <a:avLst/>
          </a:prstGeom>
        </p:spPr>
      </p:pic>
    </p:spTree>
    <p:extLst>
      <p:ext uri="{BB962C8B-B14F-4D97-AF65-F5344CB8AC3E}">
        <p14:creationId xmlns:p14="http://schemas.microsoft.com/office/powerpoint/2010/main" val="15313573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SRRM Prediction Accuracy</a:t>
            </a:r>
          </a:p>
        </p:txBody>
      </p:sp>
      <p:pic>
        <p:nvPicPr>
          <p:cNvPr id="5" name="Content Placeholder 4"/>
          <p:cNvPicPr>
            <a:picLocks noGrp="1" noChangeAspect="1"/>
          </p:cNvPicPr>
          <p:nvPr>
            <p:ph sz="quarter" idx="11"/>
          </p:nvPr>
        </p:nvPicPr>
        <p:blipFill>
          <a:blip r:embed="rId2"/>
          <a:stretch>
            <a:fillRect/>
          </a:stretch>
        </p:blipFill>
        <p:spPr>
          <a:xfrm>
            <a:off x="377859" y="2022147"/>
            <a:ext cx="8388281" cy="3557588"/>
          </a:xfrm>
          <a:prstGeom prst="rect">
            <a:avLst/>
          </a:prstGeom>
        </p:spPr>
      </p:pic>
      <p:sp>
        <p:nvSpPr>
          <p:cNvPr id="4" name="Slide Number Placeholder 3"/>
          <p:cNvSpPr>
            <a:spLocks noGrp="1"/>
          </p:cNvSpPr>
          <p:nvPr>
            <p:ph type="sldNum" sz="quarter" idx="4"/>
          </p:nvPr>
        </p:nvSpPr>
        <p:spPr/>
        <p:txBody>
          <a:bodyPr/>
          <a:lstStyle/>
          <a:p>
            <a:fld id="{656CEE93-C87C-43EF-85C8-C664598978DF}" type="slidenum">
              <a:rPr lang="en-US" smtClean="0"/>
              <a:pPr/>
              <a:t>65</a:t>
            </a:fld>
            <a:endParaRPr lang="en-US" dirty="0"/>
          </a:p>
        </p:txBody>
      </p:sp>
    </p:spTree>
    <p:extLst>
      <p:ext uri="{BB962C8B-B14F-4D97-AF65-F5344CB8AC3E}">
        <p14:creationId xmlns:p14="http://schemas.microsoft.com/office/powerpoint/2010/main" val="14772358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Flash Lifetime Due to</a:t>
            </a:r>
            <a:br>
              <a:rPr lang="en-US" dirty="0"/>
            </a:br>
            <a:r>
              <a:rPr lang="en-US" dirty="0"/>
              <a:t>Programming Temperature and Write Intensity</a:t>
            </a:r>
          </a:p>
        </p:txBody>
      </p:sp>
      <p:pic>
        <p:nvPicPr>
          <p:cNvPr id="5" name="Content Placeholder 4"/>
          <p:cNvPicPr>
            <a:picLocks noGrp="1" noChangeAspect="1"/>
          </p:cNvPicPr>
          <p:nvPr>
            <p:ph sz="quarter" idx="11"/>
          </p:nvPr>
        </p:nvPicPr>
        <p:blipFill>
          <a:blip r:embed="rId2"/>
          <a:stretch>
            <a:fillRect/>
          </a:stretch>
        </p:blipFill>
        <p:spPr>
          <a:xfrm>
            <a:off x="522730" y="2050383"/>
            <a:ext cx="8098540" cy="3501117"/>
          </a:xfrm>
          <a:prstGeom prst="rect">
            <a:avLst/>
          </a:prstGeom>
        </p:spPr>
      </p:pic>
      <p:sp>
        <p:nvSpPr>
          <p:cNvPr id="4" name="Slide Number Placeholder 3"/>
          <p:cNvSpPr>
            <a:spLocks noGrp="1"/>
          </p:cNvSpPr>
          <p:nvPr>
            <p:ph type="sldNum" sz="quarter" idx="4"/>
          </p:nvPr>
        </p:nvSpPr>
        <p:spPr/>
        <p:txBody>
          <a:bodyPr/>
          <a:lstStyle/>
          <a:p>
            <a:fld id="{656CEE93-C87C-43EF-85C8-C664598978DF}" type="slidenum">
              <a:rPr lang="en-US" smtClean="0"/>
              <a:pPr/>
              <a:t>66</a:t>
            </a:fld>
            <a:endParaRPr lang="en-US" dirty="0"/>
          </a:p>
        </p:txBody>
      </p:sp>
    </p:spTree>
    <p:extLst>
      <p:ext uri="{BB962C8B-B14F-4D97-AF65-F5344CB8AC3E}">
        <p14:creationId xmlns:p14="http://schemas.microsoft.com/office/powerpoint/2010/main" val="10751183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Optimal Read Reference Voltage:</a:t>
            </a:r>
            <a:br>
              <a:rPr lang="en-US" dirty="0"/>
            </a:br>
            <a:r>
              <a:rPr lang="en-US" dirty="0"/>
              <a:t>Measured vs. Predicted by URT</a:t>
            </a:r>
          </a:p>
        </p:txBody>
      </p:sp>
      <p:pic>
        <p:nvPicPr>
          <p:cNvPr id="5" name="Content Placeholder 4"/>
          <p:cNvPicPr>
            <a:picLocks noGrp="1" noChangeAspect="1"/>
          </p:cNvPicPr>
          <p:nvPr>
            <p:ph sz="quarter" idx="11"/>
          </p:nvPr>
        </p:nvPicPr>
        <p:blipFill>
          <a:blip r:embed="rId2"/>
          <a:stretch>
            <a:fillRect/>
          </a:stretch>
        </p:blipFill>
        <p:spPr>
          <a:xfrm>
            <a:off x="254791" y="1943566"/>
            <a:ext cx="8637286" cy="3714750"/>
          </a:xfrm>
          <a:prstGeom prst="rect">
            <a:avLst/>
          </a:prstGeom>
        </p:spPr>
      </p:pic>
      <p:sp>
        <p:nvSpPr>
          <p:cNvPr id="4" name="Slide Number Placeholder 3"/>
          <p:cNvSpPr>
            <a:spLocks noGrp="1"/>
          </p:cNvSpPr>
          <p:nvPr>
            <p:ph type="sldNum" sz="quarter" idx="4"/>
          </p:nvPr>
        </p:nvSpPr>
        <p:spPr/>
        <p:txBody>
          <a:bodyPr/>
          <a:lstStyle/>
          <a:p>
            <a:fld id="{656CEE93-C87C-43EF-85C8-C664598978DF}" type="slidenum">
              <a:rPr lang="en-US" smtClean="0"/>
              <a:pPr/>
              <a:t>67</a:t>
            </a:fld>
            <a:endParaRPr lang="en-US" dirty="0"/>
          </a:p>
        </p:txBody>
      </p:sp>
    </p:spTree>
    <p:extLst>
      <p:ext uri="{BB962C8B-B14F-4D97-AF65-F5344CB8AC3E}">
        <p14:creationId xmlns:p14="http://schemas.microsoft.com/office/powerpoint/2010/main" val="14116649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Inaccurate Read Reference Voltages</a:t>
            </a:r>
            <a:br>
              <a:rPr lang="en-US" dirty="0"/>
            </a:br>
            <a:r>
              <a:rPr lang="en-US" dirty="0"/>
              <a:t>Increase Error Rate</a:t>
            </a:r>
          </a:p>
        </p:txBody>
      </p:sp>
      <p:pic>
        <p:nvPicPr>
          <p:cNvPr id="5" name="Content Placeholder 4"/>
          <p:cNvPicPr>
            <a:picLocks noGrp="1" noChangeAspect="1"/>
          </p:cNvPicPr>
          <p:nvPr>
            <p:ph sz="quarter" idx="11"/>
          </p:nvPr>
        </p:nvPicPr>
        <p:blipFill>
          <a:blip r:embed="rId2"/>
          <a:stretch>
            <a:fillRect/>
          </a:stretch>
        </p:blipFill>
        <p:spPr>
          <a:xfrm>
            <a:off x="150034" y="2364581"/>
            <a:ext cx="8854682" cy="2878932"/>
          </a:xfrm>
          <a:prstGeom prst="rect">
            <a:avLst/>
          </a:prstGeom>
        </p:spPr>
      </p:pic>
      <p:sp>
        <p:nvSpPr>
          <p:cNvPr id="4" name="Slide Number Placeholder 3"/>
          <p:cNvSpPr>
            <a:spLocks noGrp="1"/>
          </p:cNvSpPr>
          <p:nvPr>
            <p:ph type="sldNum" sz="quarter" idx="4"/>
          </p:nvPr>
        </p:nvSpPr>
        <p:spPr/>
        <p:txBody>
          <a:bodyPr/>
          <a:lstStyle/>
          <a:p>
            <a:fld id="{656CEE93-C87C-43EF-85C8-C664598978DF}" type="slidenum">
              <a:rPr lang="en-US" smtClean="0"/>
              <a:pPr/>
              <a:t>68</a:t>
            </a:fld>
            <a:endParaRPr lang="en-US" dirty="0"/>
          </a:p>
        </p:txBody>
      </p:sp>
    </p:spTree>
    <p:extLst>
      <p:ext uri="{BB962C8B-B14F-4D97-AF65-F5344CB8AC3E}">
        <p14:creationId xmlns:p14="http://schemas.microsoft.com/office/powerpoint/2010/main" val="358537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1B4B4C-79EC-4FF0-87EE-0AC62DD84ED8}"/>
              </a:ext>
            </a:extLst>
          </p:cNvPr>
          <p:cNvSpPr>
            <a:spLocks noGrp="1"/>
          </p:cNvSpPr>
          <p:nvPr>
            <p:ph type="title"/>
          </p:nvPr>
        </p:nvSpPr>
        <p:spPr/>
        <p:txBody>
          <a:bodyPr/>
          <a:lstStyle/>
          <a:p>
            <a:r>
              <a:rPr lang="en-US" dirty="0"/>
              <a:t>Improving Flash Lifetime</a:t>
            </a:r>
          </a:p>
        </p:txBody>
      </p:sp>
      <p:sp>
        <p:nvSpPr>
          <p:cNvPr id="3" name="Slide Number Placeholder 2">
            <a:extLst>
              <a:ext uri="{FF2B5EF4-FFF2-40B4-BE49-F238E27FC236}">
                <a16:creationId xmlns:a16="http://schemas.microsoft.com/office/drawing/2014/main" id="{161B00D1-BF46-454D-840D-321D2402FCB5}"/>
              </a:ext>
            </a:extLst>
          </p:cNvPr>
          <p:cNvSpPr>
            <a:spLocks noGrp="1"/>
          </p:cNvSpPr>
          <p:nvPr>
            <p:ph type="sldNum" sz="quarter" idx="12"/>
          </p:nvPr>
        </p:nvSpPr>
        <p:spPr/>
        <p:txBody>
          <a:bodyPr/>
          <a:lstStyle/>
          <a:p>
            <a:fld id="{656CEE93-C87C-43EF-85C8-C664598978DF}" type="slidenum">
              <a:rPr lang="en-US" smtClean="0"/>
              <a:t>7</a:t>
            </a:fld>
            <a:endParaRPr lang="en-US" dirty="0"/>
          </a:p>
        </p:txBody>
      </p:sp>
      <p:sp>
        <p:nvSpPr>
          <p:cNvPr id="8" name="TextBox 7">
            <a:extLst>
              <a:ext uri="{FF2B5EF4-FFF2-40B4-BE49-F238E27FC236}">
                <a16:creationId xmlns:a16="http://schemas.microsoft.com/office/drawing/2014/main" id="{3650A2E5-7682-4D00-B782-809657586D75}"/>
              </a:ext>
            </a:extLst>
          </p:cNvPr>
          <p:cNvSpPr txBox="1"/>
          <p:nvPr/>
        </p:nvSpPr>
        <p:spPr>
          <a:xfrm>
            <a:off x="2031530" y="1301117"/>
            <a:ext cx="5080943" cy="1384995"/>
          </a:xfrm>
          <a:prstGeom prst="rect">
            <a:avLst/>
          </a:prstGeom>
          <a:noFill/>
        </p:spPr>
        <p:txBody>
          <a:bodyPr wrap="none" rtlCol="0">
            <a:spAutoFit/>
          </a:bodyPr>
          <a:lstStyle/>
          <a:p>
            <a:pPr algn="ctr"/>
            <a:r>
              <a:rPr lang="en-US" sz="2800" b="1" dirty="0"/>
              <a:t>Errors introduced by wearout</a:t>
            </a:r>
          </a:p>
          <a:p>
            <a:pPr algn="ctr"/>
            <a:r>
              <a:rPr lang="en-US" sz="2800" b="1" dirty="0">
                <a:solidFill>
                  <a:schemeClr val="accent5"/>
                </a:solidFill>
              </a:rPr>
              <a:t>limit flash lifetime</a:t>
            </a:r>
          </a:p>
          <a:p>
            <a:pPr algn="ctr"/>
            <a:r>
              <a:rPr lang="en-US" sz="2800" dirty="0"/>
              <a:t>(measured in P/E cycles)</a:t>
            </a:r>
          </a:p>
        </p:txBody>
      </p:sp>
      <p:sp>
        <p:nvSpPr>
          <p:cNvPr id="9" name="TextBox 8">
            <a:extLst>
              <a:ext uri="{FF2B5EF4-FFF2-40B4-BE49-F238E27FC236}">
                <a16:creationId xmlns:a16="http://schemas.microsoft.com/office/drawing/2014/main" id="{FD530390-5796-4B36-8FAE-E54603DD5729}"/>
              </a:ext>
            </a:extLst>
          </p:cNvPr>
          <p:cNvSpPr txBox="1"/>
          <p:nvPr/>
        </p:nvSpPr>
        <p:spPr>
          <a:xfrm>
            <a:off x="5335938" y="3148440"/>
            <a:ext cx="3146478" cy="830997"/>
          </a:xfrm>
          <a:prstGeom prst="rect">
            <a:avLst/>
          </a:prstGeom>
          <a:noFill/>
        </p:spPr>
        <p:txBody>
          <a:bodyPr wrap="square" rtlCol="0">
            <a:spAutoFit/>
          </a:bodyPr>
          <a:lstStyle/>
          <a:p>
            <a:pPr algn="ctr"/>
            <a:r>
              <a:rPr lang="en-US" sz="2400" b="1" dirty="0"/>
              <a:t>Exploiting the</a:t>
            </a:r>
          </a:p>
          <a:p>
            <a:pPr algn="ctr"/>
            <a:r>
              <a:rPr lang="en-US" sz="2400" b="1" dirty="0">
                <a:solidFill>
                  <a:schemeClr val="accent1"/>
                </a:solidFill>
              </a:rPr>
              <a:t>Self-Recovery</a:t>
            </a:r>
            <a:r>
              <a:rPr lang="en-US" sz="2400" b="1" dirty="0"/>
              <a:t> Effect</a:t>
            </a:r>
          </a:p>
        </p:txBody>
      </p:sp>
      <p:sp>
        <p:nvSpPr>
          <p:cNvPr id="10" name="TextBox 9">
            <a:extLst>
              <a:ext uri="{FF2B5EF4-FFF2-40B4-BE49-F238E27FC236}">
                <a16:creationId xmlns:a16="http://schemas.microsoft.com/office/drawing/2014/main" id="{37CB907A-8C68-421F-A2B5-7C0355DF3CF9}"/>
              </a:ext>
            </a:extLst>
          </p:cNvPr>
          <p:cNvSpPr txBox="1"/>
          <p:nvPr/>
        </p:nvSpPr>
        <p:spPr>
          <a:xfrm>
            <a:off x="5335938" y="4276722"/>
            <a:ext cx="3146478" cy="830997"/>
          </a:xfrm>
          <a:prstGeom prst="rect">
            <a:avLst/>
          </a:prstGeom>
          <a:noFill/>
        </p:spPr>
        <p:txBody>
          <a:bodyPr wrap="square" rtlCol="0">
            <a:spAutoFit/>
          </a:bodyPr>
          <a:lstStyle/>
          <a:p>
            <a:pPr algn="ctr"/>
            <a:r>
              <a:rPr lang="en-US" sz="2400" b="1" dirty="0"/>
              <a:t>Exploiting the</a:t>
            </a:r>
          </a:p>
          <a:p>
            <a:pPr algn="ctr"/>
            <a:r>
              <a:rPr lang="en-US" sz="2400" b="1" dirty="0">
                <a:solidFill>
                  <a:schemeClr val="accent1"/>
                </a:solidFill>
              </a:rPr>
              <a:t>Temperature</a:t>
            </a:r>
            <a:r>
              <a:rPr lang="en-US" sz="2400" b="1" dirty="0"/>
              <a:t> Effect</a:t>
            </a:r>
          </a:p>
        </p:txBody>
      </p:sp>
      <p:sp>
        <p:nvSpPr>
          <p:cNvPr id="15" name="TextBox 14">
            <a:extLst>
              <a:ext uri="{FF2B5EF4-FFF2-40B4-BE49-F238E27FC236}">
                <a16:creationId xmlns:a16="http://schemas.microsoft.com/office/drawing/2014/main" id="{388268F9-0B11-4ACD-A6B5-7E5269042775}"/>
              </a:ext>
            </a:extLst>
          </p:cNvPr>
          <p:cNvSpPr txBox="1"/>
          <p:nvPr/>
        </p:nvSpPr>
        <p:spPr>
          <a:xfrm>
            <a:off x="661584" y="3716683"/>
            <a:ext cx="3748370" cy="830997"/>
          </a:xfrm>
          <a:prstGeom prst="rect">
            <a:avLst/>
          </a:prstGeom>
          <a:noFill/>
        </p:spPr>
        <p:txBody>
          <a:bodyPr wrap="square" rtlCol="0">
            <a:spAutoFit/>
          </a:bodyPr>
          <a:lstStyle/>
          <a:p>
            <a:pPr algn="ctr"/>
            <a:r>
              <a:rPr lang="en-US" sz="2400" b="1" dirty="0"/>
              <a:t>Two Ways to Improve Flash Lifetime</a:t>
            </a:r>
          </a:p>
        </p:txBody>
      </p:sp>
      <p:sp>
        <p:nvSpPr>
          <p:cNvPr id="16" name="Arrow: Right 15">
            <a:extLst>
              <a:ext uri="{FF2B5EF4-FFF2-40B4-BE49-F238E27FC236}">
                <a16:creationId xmlns:a16="http://schemas.microsoft.com/office/drawing/2014/main" id="{9E64A0F6-1F08-4EA1-8C12-C923DC1F6538}"/>
              </a:ext>
            </a:extLst>
          </p:cNvPr>
          <p:cNvSpPr/>
          <p:nvPr/>
        </p:nvSpPr>
        <p:spPr>
          <a:xfrm>
            <a:off x="4409954" y="3905106"/>
            <a:ext cx="902826" cy="509895"/>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8321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00"/>
                                        <p:tgtEl>
                                          <p:spTgt spid="9"/>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5" grpId="0"/>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4508F0-9670-44B2-83A0-8C3749509B53}"/>
              </a:ext>
            </a:extLst>
          </p:cNvPr>
          <p:cNvSpPr>
            <a:spLocks noGrp="1"/>
          </p:cNvSpPr>
          <p:nvPr>
            <p:ph type="title"/>
          </p:nvPr>
        </p:nvSpPr>
        <p:spPr/>
        <p:txBody>
          <a:bodyPr/>
          <a:lstStyle/>
          <a:p>
            <a:r>
              <a:rPr lang="en-US" dirty="0"/>
              <a:t>Exploiting the Self-Recovery Effect</a:t>
            </a:r>
          </a:p>
        </p:txBody>
      </p:sp>
      <p:sp>
        <p:nvSpPr>
          <p:cNvPr id="4" name="Slide Number Placeholder 3">
            <a:extLst>
              <a:ext uri="{FF2B5EF4-FFF2-40B4-BE49-F238E27FC236}">
                <a16:creationId xmlns:a16="http://schemas.microsoft.com/office/drawing/2014/main" id="{D95979AE-57D4-4C10-9E27-224D237938C4}"/>
              </a:ext>
            </a:extLst>
          </p:cNvPr>
          <p:cNvSpPr>
            <a:spLocks noGrp="1"/>
          </p:cNvSpPr>
          <p:nvPr>
            <p:ph type="sldNum" sz="quarter" idx="12"/>
          </p:nvPr>
        </p:nvSpPr>
        <p:spPr/>
        <p:txBody>
          <a:bodyPr/>
          <a:lstStyle/>
          <a:p>
            <a:fld id="{656CEE93-C87C-43EF-85C8-C664598978DF}" type="slidenum">
              <a:rPr lang="en-US" smtClean="0"/>
              <a:pPr/>
              <a:t>8</a:t>
            </a:fld>
            <a:endParaRPr lang="en-US" dirty="0"/>
          </a:p>
        </p:txBody>
      </p:sp>
      <p:grpSp>
        <p:nvGrpSpPr>
          <p:cNvPr id="53" name="Group 52">
            <a:extLst>
              <a:ext uri="{FF2B5EF4-FFF2-40B4-BE49-F238E27FC236}">
                <a16:creationId xmlns:a16="http://schemas.microsoft.com/office/drawing/2014/main" id="{A0E780DD-CEC7-4962-BFE2-25463AA9C0D0}"/>
              </a:ext>
            </a:extLst>
          </p:cNvPr>
          <p:cNvGrpSpPr/>
          <p:nvPr/>
        </p:nvGrpSpPr>
        <p:grpSpPr>
          <a:xfrm>
            <a:off x="890342" y="2035789"/>
            <a:ext cx="6208290" cy="1433300"/>
            <a:chOff x="337906" y="2035789"/>
            <a:chExt cx="7313159" cy="1433300"/>
          </a:xfrm>
        </p:grpSpPr>
        <p:grpSp>
          <p:nvGrpSpPr>
            <p:cNvPr id="33" name="Group 32">
              <a:extLst>
                <a:ext uri="{FF2B5EF4-FFF2-40B4-BE49-F238E27FC236}">
                  <a16:creationId xmlns:a16="http://schemas.microsoft.com/office/drawing/2014/main" id="{913D705D-9A92-4FBE-9486-6E71DE176644}"/>
                </a:ext>
              </a:extLst>
            </p:cNvPr>
            <p:cNvGrpSpPr/>
            <p:nvPr/>
          </p:nvGrpSpPr>
          <p:grpSpPr>
            <a:xfrm>
              <a:off x="1875724" y="2035789"/>
              <a:ext cx="5368494" cy="610575"/>
              <a:chOff x="1887753" y="1767098"/>
              <a:chExt cx="5368494" cy="610575"/>
            </a:xfrm>
          </p:grpSpPr>
          <p:grpSp>
            <p:nvGrpSpPr>
              <p:cNvPr id="12" name="Group 11">
                <a:extLst>
                  <a:ext uri="{FF2B5EF4-FFF2-40B4-BE49-F238E27FC236}">
                    <a16:creationId xmlns:a16="http://schemas.microsoft.com/office/drawing/2014/main" id="{5ED8B625-6FCA-4732-9F1D-75126AD8DAA5}"/>
                  </a:ext>
                </a:extLst>
              </p:cNvPr>
              <p:cNvGrpSpPr/>
              <p:nvPr/>
            </p:nvGrpSpPr>
            <p:grpSpPr>
              <a:xfrm>
                <a:off x="2310062" y="1767098"/>
                <a:ext cx="4523876" cy="0"/>
                <a:chOff x="2052052" y="1803934"/>
                <a:chExt cx="4523876" cy="0"/>
              </a:xfrm>
            </p:grpSpPr>
            <p:cxnSp>
              <p:nvCxnSpPr>
                <p:cNvPr id="7" name="Straight Connector 6">
                  <a:extLst>
                    <a:ext uri="{FF2B5EF4-FFF2-40B4-BE49-F238E27FC236}">
                      <a16:creationId xmlns:a16="http://schemas.microsoft.com/office/drawing/2014/main" id="{A7F0C768-BFD4-4ED2-AE47-5A51CC3F96E7}"/>
                    </a:ext>
                  </a:extLst>
                </p:cNvPr>
                <p:cNvCxnSpPr>
                  <a:cxnSpLocks/>
                </p:cNvCxnSpPr>
                <p:nvPr/>
              </p:nvCxnSpPr>
              <p:spPr>
                <a:xfrm>
                  <a:off x="2052052"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8387030-F5EF-4133-B64A-F51DA9737D48}"/>
                    </a:ext>
                  </a:extLst>
                </p:cNvPr>
                <p:cNvCxnSpPr>
                  <a:cxnSpLocks/>
                </p:cNvCxnSpPr>
                <p:nvPr/>
              </p:nvCxnSpPr>
              <p:spPr>
                <a:xfrm>
                  <a:off x="3183021"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3288F23-52E9-477B-BE82-5EE8E91DD63E}"/>
                    </a:ext>
                  </a:extLst>
                </p:cNvPr>
                <p:cNvCxnSpPr>
                  <a:cxnSpLocks/>
                </p:cNvCxnSpPr>
                <p:nvPr/>
              </p:nvCxnSpPr>
              <p:spPr>
                <a:xfrm>
                  <a:off x="4313990"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B61C2B1-BA7F-480F-BBE3-CA0DB843152D}"/>
                    </a:ext>
                  </a:extLst>
                </p:cNvPr>
                <p:cNvCxnSpPr>
                  <a:cxnSpLocks/>
                </p:cNvCxnSpPr>
                <p:nvPr/>
              </p:nvCxnSpPr>
              <p:spPr>
                <a:xfrm>
                  <a:off x="5444959"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94391BB0-3568-49DD-AA43-0582B29CA420}"/>
                  </a:ext>
                </a:extLst>
              </p:cNvPr>
              <p:cNvSpPr txBox="1"/>
              <p:nvPr/>
            </p:nvSpPr>
            <p:spPr>
              <a:xfrm flipH="1">
                <a:off x="1887753" y="1916008"/>
                <a:ext cx="844618" cy="461665"/>
              </a:xfrm>
              <a:prstGeom prst="rect">
                <a:avLst/>
              </a:prstGeom>
              <a:noFill/>
            </p:spPr>
            <p:txBody>
              <a:bodyPr wrap="square" rtlCol="0">
                <a:spAutoFit/>
              </a:bodyPr>
              <a:lstStyle/>
              <a:p>
                <a:pPr algn="ctr"/>
                <a:r>
                  <a:rPr lang="en-US" sz="2400" b="1" dirty="0"/>
                  <a:t>P/E</a:t>
                </a:r>
              </a:p>
            </p:txBody>
          </p:sp>
          <p:sp>
            <p:nvSpPr>
              <p:cNvPr id="15" name="TextBox 14">
                <a:extLst>
                  <a:ext uri="{FF2B5EF4-FFF2-40B4-BE49-F238E27FC236}">
                    <a16:creationId xmlns:a16="http://schemas.microsoft.com/office/drawing/2014/main" id="{3E700A73-D59A-497A-9A30-070A5D2DAB28}"/>
                  </a:ext>
                </a:extLst>
              </p:cNvPr>
              <p:cNvSpPr txBox="1"/>
              <p:nvPr/>
            </p:nvSpPr>
            <p:spPr>
              <a:xfrm flipH="1">
                <a:off x="3018722" y="1916007"/>
                <a:ext cx="844618" cy="461665"/>
              </a:xfrm>
              <a:prstGeom prst="rect">
                <a:avLst/>
              </a:prstGeom>
              <a:noFill/>
            </p:spPr>
            <p:txBody>
              <a:bodyPr wrap="square" rtlCol="0">
                <a:spAutoFit/>
              </a:bodyPr>
              <a:lstStyle/>
              <a:p>
                <a:pPr algn="ctr"/>
                <a:r>
                  <a:rPr lang="en-US" sz="2400" b="1" dirty="0"/>
                  <a:t>P/E</a:t>
                </a:r>
              </a:p>
            </p:txBody>
          </p:sp>
          <p:sp>
            <p:nvSpPr>
              <p:cNvPr id="16" name="TextBox 15">
                <a:extLst>
                  <a:ext uri="{FF2B5EF4-FFF2-40B4-BE49-F238E27FC236}">
                    <a16:creationId xmlns:a16="http://schemas.microsoft.com/office/drawing/2014/main" id="{2B864932-3926-4EFD-9A2E-A54FC0E99061}"/>
                  </a:ext>
                </a:extLst>
              </p:cNvPr>
              <p:cNvSpPr txBox="1"/>
              <p:nvPr/>
            </p:nvSpPr>
            <p:spPr>
              <a:xfrm flipH="1">
                <a:off x="4149691" y="1916007"/>
                <a:ext cx="844618" cy="461665"/>
              </a:xfrm>
              <a:prstGeom prst="rect">
                <a:avLst/>
              </a:prstGeom>
              <a:noFill/>
            </p:spPr>
            <p:txBody>
              <a:bodyPr wrap="square" rtlCol="0">
                <a:spAutoFit/>
              </a:bodyPr>
              <a:lstStyle/>
              <a:p>
                <a:pPr algn="ctr"/>
                <a:r>
                  <a:rPr lang="en-US" sz="2400" b="1" dirty="0"/>
                  <a:t>P/E</a:t>
                </a:r>
              </a:p>
            </p:txBody>
          </p:sp>
          <p:sp>
            <p:nvSpPr>
              <p:cNvPr id="17" name="TextBox 16">
                <a:extLst>
                  <a:ext uri="{FF2B5EF4-FFF2-40B4-BE49-F238E27FC236}">
                    <a16:creationId xmlns:a16="http://schemas.microsoft.com/office/drawing/2014/main" id="{E02968F8-63B0-47CB-A2D8-C9209F72E0EC}"/>
                  </a:ext>
                </a:extLst>
              </p:cNvPr>
              <p:cNvSpPr txBox="1"/>
              <p:nvPr/>
            </p:nvSpPr>
            <p:spPr>
              <a:xfrm flipH="1">
                <a:off x="5280660" y="1916007"/>
                <a:ext cx="844618" cy="461665"/>
              </a:xfrm>
              <a:prstGeom prst="rect">
                <a:avLst/>
              </a:prstGeom>
              <a:noFill/>
            </p:spPr>
            <p:txBody>
              <a:bodyPr wrap="square" rtlCol="0">
                <a:spAutoFit/>
              </a:bodyPr>
              <a:lstStyle/>
              <a:p>
                <a:pPr algn="ctr"/>
                <a:r>
                  <a:rPr lang="en-US" sz="2400" b="1" dirty="0"/>
                  <a:t>P/E</a:t>
                </a:r>
              </a:p>
            </p:txBody>
          </p:sp>
          <p:sp>
            <p:nvSpPr>
              <p:cNvPr id="18" name="TextBox 17">
                <a:extLst>
                  <a:ext uri="{FF2B5EF4-FFF2-40B4-BE49-F238E27FC236}">
                    <a16:creationId xmlns:a16="http://schemas.microsoft.com/office/drawing/2014/main" id="{6F8CCD1A-BBC7-405B-B475-096C24DCF300}"/>
                  </a:ext>
                </a:extLst>
              </p:cNvPr>
              <p:cNvSpPr txBox="1"/>
              <p:nvPr/>
            </p:nvSpPr>
            <p:spPr>
              <a:xfrm flipH="1">
                <a:off x="6411629" y="1916006"/>
                <a:ext cx="844618" cy="461665"/>
              </a:xfrm>
              <a:prstGeom prst="rect">
                <a:avLst/>
              </a:prstGeom>
              <a:noFill/>
            </p:spPr>
            <p:txBody>
              <a:bodyPr wrap="square" rtlCol="0">
                <a:spAutoFit/>
              </a:bodyPr>
              <a:lstStyle/>
              <a:p>
                <a:pPr algn="ctr"/>
                <a:r>
                  <a:rPr lang="en-US" sz="2400" b="1" dirty="0"/>
                  <a:t>P/E</a:t>
                </a:r>
              </a:p>
            </p:txBody>
          </p:sp>
        </p:grpSp>
        <p:sp>
          <p:nvSpPr>
            <p:cNvPr id="19" name="Left Brace 18">
              <a:extLst>
                <a:ext uri="{FF2B5EF4-FFF2-40B4-BE49-F238E27FC236}">
                  <a16:creationId xmlns:a16="http://schemas.microsoft.com/office/drawing/2014/main" id="{915A3769-080B-402E-962B-9F2AFB64555A}"/>
                </a:ext>
              </a:extLst>
            </p:cNvPr>
            <p:cNvSpPr/>
            <p:nvPr/>
          </p:nvSpPr>
          <p:spPr>
            <a:xfrm rot="16200000">
              <a:off x="3833778" y="2241587"/>
              <a:ext cx="321419" cy="1130968"/>
            </a:xfrm>
            <a:prstGeom prst="leftBrace">
              <a:avLst>
                <a:gd name="adj1" fmla="val 5157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TextBox 19">
              <a:extLst>
                <a:ext uri="{FF2B5EF4-FFF2-40B4-BE49-F238E27FC236}">
                  <a16:creationId xmlns:a16="http://schemas.microsoft.com/office/drawing/2014/main" id="{D5D95E12-0FC2-41C7-AE96-A8B8A38E0572}"/>
                </a:ext>
              </a:extLst>
            </p:cNvPr>
            <p:cNvSpPr txBox="1"/>
            <p:nvPr/>
          </p:nvSpPr>
          <p:spPr>
            <a:xfrm flipH="1">
              <a:off x="337906" y="3007424"/>
              <a:ext cx="7313159" cy="461665"/>
            </a:xfrm>
            <a:prstGeom prst="rect">
              <a:avLst/>
            </a:prstGeom>
            <a:noFill/>
          </p:spPr>
          <p:txBody>
            <a:bodyPr wrap="square" rtlCol="0">
              <a:spAutoFit/>
            </a:bodyPr>
            <a:lstStyle/>
            <a:p>
              <a:pPr algn="ctr"/>
              <a:r>
                <a:rPr lang="en-US" sz="2400" b="1" dirty="0">
                  <a:solidFill>
                    <a:schemeClr val="accent1"/>
                  </a:solidFill>
                </a:rPr>
                <a:t>Dwell Time: Idle Time Between P/E Cycles</a:t>
              </a:r>
            </a:p>
          </p:txBody>
        </p:sp>
        <p:sp>
          <p:nvSpPr>
            <p:cNvPr id="34" name="Left Brace 33">
              <a:extLst>
                <a:ext uri="{FF2B5EF4-FFF2-40B4-BE49-F238E27FC236}">
                  <a16:creationId xmlns:a16="http://schemas.microsoft.com/office/drawing/2014/main" id="{B75D22C5-6ABC-4768-BE44-C7CF41CEF2E8}"/>
                </a:ext>
              </a:extLst>
            </p:cNvPr>
            <p:cNvSpPr/>
            <p:nvPr/>
          </p:nvSpPr>
          <p:spPr>
            <a:xfrm rot="16200000">
              <a:off x="3833779" y="2241587"/>
              <a:ext cx="321419" cy="1130968"/>
            </a:xfrm>
            <a:prstGeom prst="leftBrace">
              <a:avLst>
                <a:gd name="adj1" fmla="val 5157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12AE9229-90B2-4728-B38C-1BBBB78CB6C2}"/>
              </a:ext>
            </a:extLst>
          </p:cNvPr>
          <p:cNvGrpSpPr/>
          <p:nvPr/>
        </p:nvGrpSpPr>
        <p:grpSpPr>
          <a:xfrm>
            <a:off x="204537" y="4172032"/>
            <a:ext cx="8734926" cy="1421089"/>
            <a:chOff x="204537" y="4172032"/>
            <a:chExt cx="8734926" cy="1421089"/>
          </a:xfrm>
        </p:grpSpPr>
        <p:sp>
          <p:nvSpPr>
            <p:cNvPr id="13" name="TextBox 12">
              <a:extLst>
                <a:ext uri="{FF2B5EF4-FFF2-40B4-BE49-F238E27FC236}">
                  <a16:creationId xmlns:a16="http://schemas.microsoft.com/office/drawing/2014/main" id="{4F1DF1A0-1494-4CE5-B33A-09D75F78F557}"/>
                </a:ext>
              </a:extLst>
            </p:cNvPr>
            <p:cNvSpPr txBox="1"/>
            <p:nvPr/>
          </p:nvSpPr>
          <p:spPr>
            <a:xfrm flipH="1">
              <a:off x="662526" y="5131456"/>
              <a:ext cx="6171412" cy="461665"/>
            </a:xfrm>
            <a:prstGeom prst="rect">
              <a:avLst/>
            </a:prstGeom>
            <a:noFill/>
          </p:spPr>
          <p:txBody>
            <a:bodyPr wrap="square" rtlCol="0">
              <a:spAutoFit/>
            </a:bodyPr>
            <a:lstStyle/>
            <a:p>
              <a:pPr algn="ctr"/>
              <a:r>
                <a:rPr lang="en-US" sz="2400" b="1" dirty="0">
                  <a:solidFill>
                    <a:schemeClr val="accent1"/>
                  </a:solidFill>
                </a:rPr>
                <a:t>Longer Dwell Time: More Self-Recovery</a:t>
              </a:r>
            </a:p>
          </p:txBody>
        </p:sp>
        <p:grpSp>
          <p:nvGrpSpPr>
            <p:cNvPr id="31" name="Group 30">
              <a:extLst>
                <a:ext uri="{FF2B5EF4-FFF2-40B4-BE49-F238E27FC236}">
                  <a16:creationId xmlns:a16="http://schemas.microsoft.com/office/drawing/2014/main" id="{CE8A4240-5B98-46E2-8958-4A6C37C51B27}"/>
                </a:ext>
              </a:extLst>
            </p:cNvPr>
            <p:cNvGrpSpPr/>
            <p:nvPr/>
          </p:nvGrpSpPr>
          <p:grpSpPr>
            <a:xfrm>
              <a:off x="204537" y="4172032"/>
              <a:ext cx="8734926" cy="610575"/>
              <a:chOff x="1887753" y="4704373"/>
              <a:chExt cx="5368494" cy="610575"/>
            </a:xfrm>
          </p:grpSpPr>
          <p:grpSp>
            <p:nvGrpSpPr>
              <p:cNvPr id="21" name="Group 20">
                <a:extLst>
                  <a:ext uri="{FF2B5EF4-FFF2-40B4-BE49-F238E27FC236}">
                    <a16:creationId xmlns:a16="http://schemas.microsoft.com/office/drawing/2014/main" id="{8C2062CB-43C4-4493-BE1E-B2E1B2D5A51A}"/>
                  </a:ext>
                </a:extLst>
              </p:cNvPr>
              <p:cNvGrpSpPr/>
              <p:nvPr/>
            </p:nvGrpSpPr>
            <p:grpSpPr>
              <a:xfrm>
                <a:off x="2310062" y="4704373"/>
                <a:ext cx="4523876" cy="0"/>
                <a:chOff x="2052052" y="1803934"/>
                <a:chExt cx="4523876" cy="0"/>
              </a:xfrm>
            </p:grpSpPr>
            <p:cxnSp>
              <p:nvCxnSpPr>
                <p:cNvPr id="22" name="Straight Connector 21">
                  <a:extLst>
                    <a:ext uri="{FF2B5EF4-FFF2-40B4-BE49-F238E27FC236}">
                      <a16:creationId xmlns:a16="http://schemas.microsoft.com/office/drawing/2014/main" id="{69F1FCED-1F90-4513-A160-013053934AB1}"/>
                    </a:ext>
                  </a:extLst>
                </p:cNvPr>
                <p:cNvCxnSpPr>
                  <a:cxnSpLocks/>
                </p:cNvCxnSpPr>
                <p:nvPr/>
              </p:nvCxnSpPr>
              <p:spPr>
                <a:xfrm>
                  <a:off x="2052052"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00A582A-A512-422B-9070-BA50549C570E}"/>
                    </a:ext>
                  </a:extLst>
                </p:cNvPr>
                <p:cNvCxnSpPr>
                  <a:cxnSpLocks/>
                </p:cNvCxnSpPr>
                <p:nvPr/>
              </p:nvCxnSpPr>
              <p:spPr>
                <a:xfrm>
                  <a:off x="3183021"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7B0FE03-542E-414A-85D1-A67536F1A988}"/>
                    </a:ext>
                  </a:extLst>
                </p:cNvPr>
                <p:cNvCxnSpPr>
                  <a:cxnSpLocks/>
                </p:cNvCxnSpPr>
                <p:nvPr/>
              </p:nvCxnSpPr>
              <p:spPr>
                <a:xfrm>
                  <a:off x="4313990"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4B842B4-262F-4F25-BB4E-529EC29258A2}"/>
                    </a:ext>
                  </a:extLst>
                </p:cNvPr>
                <p:cNvCxnSpPr>
                  <a:cxnSpLocks/>
                </p:cNvCxnSpPr>
                <p:nvPr/>
              </p:nvCxnSpPr>
              <p:spPr>
                <a:xfrm>
                  <a:off x="5444959" y="1803934"/>
                  <a:ext cx="1130969" cy="0"/>
                </a:xfrm>
                <a:prstGeom prst="line">
                  <a:avLst/>
                </a:prstGeom>
                <a:ln w="76200">
                  <a:solidFill>
                    <a:schemeClr val="tx1"/>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6" name="TextBox 25">
                <a:extLst>
                  <a:ext uri="{FF2B5EF4-FFF2-40B4-BE49-F238E27FC236}">
                    <a16:creationId xmlns:a16="http://schemas.microsoft.com/office/drawing/2014/main" id="{8A898524-D538-4324-AD8B-6CC4534AD33B}"/>
                  </a:ext>
                </a:extLst>
              </p:cNvPr>
              <p:cNvSpPr txBox="1"/>
              <p:nvPr/>
            </p:nvSpPr>
            <p:spPr>
              <a:xfrm flipH="1">
                <a:off x="1887753" y="4853283"/>
                <a:ext cx="844618" cy="461665"/>
              </a:xfrm>
              <a:prstGeom prst="rect">
                <a:avLst/>
              </a:prstGeom>
              <a:noFill/>
            </p:spPr>
            <p:txBody>
              <a:bodyPr wrap="square" rtlCol="0">
                <a:spAutoFit/>
              </a:bodyPr>
              <a:lstStyle/>
              <a:p>
                <a:pPr algn="ctr"/>
                <a:r>
                  <a:rPr lang="en-US" sz="2400" b="1" dirty="0"/>
                  <a:t>P/E</a:t>
                </a:r>
              </a:p>
            </p:txBody>
          </p:sp>
          <p:sp>
            <p:nvSpPr>
              <p:cNvPr id="27" name="TextBox 26">
                <a:extLst>
                  <a:ext uri="{FF2B5EF4-FFF2-40B4-BE49-F238E27FC236}">
                    <a16:creationId xmlns:a16="http://schemas.microsoft.com/office/drawing/2014/main" id="{C649BE3A-CACF-4C55-9758-5CE49D3DB439}"/>
                  </a:ext>
                </a:extLst>
              </p:cNvPr>
              <p:cNvSpPr txBox="1"/>
              <p:nvPr/>
            </p:nvSpPr>
            <p:spPr>
              <a:xfrm flipH="1">
                <a:off x="3018722" y="4853282"/>
                <a:ext cx="844618" cy="461665"/>
              </a:xfrm>
              <a:prstGeom prst="rect">
                <a:avLst/>
              </a:prstGeom>
              <a:noFill/>
            </p:spPr>
            <p:txBody>
              <a:bodyPr wrap="square" rtlCol="0">
                <a:spAutoFit/>
              </a:bodyPr>
              <a:lstStyle/>
              <a:p>
                <a:pPr algn="ctr"/>
                <a:r>
                  <a:rPr lang="en-US" sz="2400" b="1" dirty="0"/>
                  <a:t>P/E</a:t>
                </a:r>
              </a:p>
            </p:txBody>
          </p:sp>
          <p:sp>
            <p:nvSpPr>
              <p:cNvPr id="28" name="TextBox 27">
                <a:extLst>
                  <a:ext uri="{FF2B5EF4-FFF2-40B4-BE49-F238E27FC236}">
                    <a16:creationId xmlns:a16="http://schemas.microsoft.com/office/drawing/2014/main" id="{329E8392-33A5-4830-B43D-F675B30D7EFC}"/>
                  </a:ext>
                </a:extLst>
              </p:cNvPr>
              <p:cNvSpPr txBox="1"/>
              <p:nvPr/>
            </p:nvSpPr>
            <p:spPr>
              <a:xfrm flipH="1">
                <a:off x="4149691" y="4853282"/>
                <a:ext cx="844618" cy="461665"/>
              </a:xfrm>
              <a:prstGeom prst="rect">
                <a:avLst/>
              </a:prstGeom>
              <a:noFill/>
            </p:spPr>
            <p:txBody>
              <a:bodyPr wrap="square" rtlCol="0">
                <a:spAutoFit/>
              </a:bodyPr>
              <a:lstStyle/>
              <a:p>
                <a:pPr algn="ctr"/>
                <a:r>
                  <a:rPr lang="en-US" sz="2400" b="1" dirty="0"/>
                  <a:t>P/E</a:t>
                </a:r>
              </a:p>
            </p:txBody>
          </p:sp>
          <p:sp>
            <p:nvSpPr>
              <p:cNvPr id="29" name="TextBox 28">
                <a:extLst>
                  <a:ext uri="{FF2B5EF4-FFF2-40B4-BE49-F238E27FC236}">
                    <a16:creationId xmlns:a16="http://schemas.microsoft.com/office/drawing/2014/main" id="{43E12EBC-08FF-4404-B21C-ED245E4240E6}"/>
                  </a:ext>
                </a:extLst>
              </p:cNvPr>
              <p:cNvSpPr txBox="1"/>
              <p:nvPr/>
            </p:nvSpPr>
            <p:spPr>
              <a:xfrm flipH="1">
                <a:off x="5280660" y="4853282"/>
                <a:ext cx="844618" cy="461665"/>
              </a:xfrm>
              <a:prstGeom prst="rect">
                <a:avLst/>
              </a:prstGeom>
              <a:noFill/>
            </p:spPr>
            <p:txBody>
              <a:bodyPr wrap="square" rtlCol="0">
                <a:spAutoFit/>
              </a:bodyPr>
              <a:lstStyle/>
              <a:p>
                <a:pPr algn="ctr"/>
                <a:r>
                  <a:rPr lang="en-US" sz="2400" b="1" dirty="0"/>
                  <a:t>P/E</a:t>
                </a:r>
              </a:p>
            </p:txBody>
          </p:sp>
          <p:sp>
            <p:nvSpPr>
              <p:cNvPr id="30" name="TextBox 29">
                <a:extLst>
                  <a:ext uri="{FF2B5EF4-FFF2-40B4-BE49-F238E27FC236}">
                    <a16:creationId xmlns:a16="http://schemas.microsoft.com/office/drawing/2014/main" id="{A015137C-89A3-484A-8B35-7C05D4335829}"/>
                  </a:ext>
                </a:extLst>
              </p:cNvPr>
              <p:cNvSpPr txBox="1"/>
              <p:nvPr/>
            </p:nvSpPr>
            <p:spPr>
              <a:xfrm flipH="1">
                <a:off x="6411629" y="4853281"/>
                <a:ext cx="844618" cy="461665"/>
              </a:xfrm>
              <a:prstGeom prst="rect">
                <a:avLst/>
              </a:prstGeom>
              <a:noFill/>
            </p:spPr>
            <p:txBody>
              <a:bodyPr wrap="square" rtlCol="0">
                <a:spAutoFit/>
              </a:bodyPr>
              <a:lstStyle/>
              <a:p>
                <a:pPr algn="ctr"/>
                <a:r>
                  <a:rPr lang="en-US" sz="2400" b="1" dirty="0"/>
                  <a:t>P/E</a:t>
                </a:r>
              </a:p>
            </p:txBody>
          </p:sp>
        </p:grpSp>
        <p:sp>
          <p:nvSpPr>
            <p:cNvPr id="36" name="Left Brace 35">
              <a:extLst>
                <a:ext uri="{FF2B5EF4-FFF2-40B4-BE49-F238E27FC236}">
                  <a16:creationId xmlns:a16="http://schemas.microsoft.com/office/drawing/2014/main" id="{5863CFE2-70D2-41E5-B542-78A4C4A19078}"/>
                </a:ext>
              </a:extLst>
            </p:cNvPr>
            <p:cNvSpPr/>
            <p:nvPr/>
          </p:nvSpPr>
          <p:spPr>
            <a:xfrm rot="16200000">
              <a:off x="3534184" y="4025039"/>
              <a:ext cx="321419" cy="1891378"/>
            </a:xfrm>
            <a:prstGeom prst="leftBrace">
              <a:avLst>
                <a:gd name="adj1" fmla="val 51576"/>
                <a:gd name="adj2" fmla="val 5000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37" name="Rectangle: Rounded Corners 36">
            <a:extLst>
              <a:ext uri="{FF2B5EF4-FFF2-40B4-BE49-F238E27FC236}">
                <a16:creationId xmlns:a16="http://schemas.microsoft.com/office/drawing/2014/main" id="{83138874-B16F-476D-9691-00BCBBBBA099}"/>
              </a:ext>
            </a:extLst>
          </p:cNvPr>
          <p:cNvSpPr/>
          <p:nvPr/>
        </p:nvSpPr>
        <p:spPr>
          <a:xfrm>
            <a:off x="1509059" y="5769423"/>
            <a:ext cx="4371677" cy="47947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Reduces Retention Loss</a:t>
            </a:r>
          </a:p>
        </p:txBody>
      </p:sp>
      <p:sp>
        <p:nvSpPr>
          <p:cNvPr id="54" name="Rectangle: Rounded Corners 53">
            <a:extLst>
              <a:ext uri="{FF2B5EF4-FFF2-40B4-BE49-F238E27FC236}">
                <a16:creationId xmlns:a16="http://schemas.microsoft.com/office/drawing/2014/main" id="{70C5F937-3871-4ECF-B434-DDABCDADC00D}"/>
              </a:ext>
            </a:extLst>
          </p:cNvPr>
          <p:cNvSpPr/>
          <p:nvPr/>
        </p:nvSpPr>
        <p:spPr>
          <a:xfrm>
            <a:off x="1183018" y="1092193"/>
            <a:ext cx="6768790" cy="47947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accent1"/>
                </a:solidFill>
              </a:rPr>
              <a:t>Partially repairs damage due to wearout</a:t>
            </a:r>
          </a:p>
        </p:txBody>
      </p:sp>
    </p:spTree>
    <p:extLst>
      <p:ext uri="{BB962C8B-B14F-4D97-AF65-F5344CB8AC3E}">
        <p14:creationId xmlns:p14="http://schemas.microsoft.com/office/powerpoint/2010/main" val="177641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Arrow Connector 9">
            <a:extLst>
              <a:ext uri="{FF2B5EF4-FFF2-40B4-BE49-F238E27FC236}">
                <a16:creationId xmlns:a16="http://schemas.microsoft.com/office/drawing/2014/main" id="{A404251B-4B52-4122-8B16-22363F79CD66}"/>
              </a:ext>
            </a:extLst>
          </p:cNvPr>
          <p:cNvCxnSpPr>
            <a:cxnSpLocks/>
            <a:stCxn id="12" idx="6"/>
            <a:endCxn id="6" idx="2"/>
          </p:cNvCxnSpPr>
          <p:nvPr/>
        </p:nvCxnSpPr>
        <p:spPr>
          <a:xfrm>
            <a:off x="5449888" y="1639243"/>
            <a:ext cx="987898" cy="1"/>
          </a:xfrm>
          <a:prstGeom prst="straightConnector1">
            <a:avLst/>
          </a:prstGeom>
          <a:ln w="76200">
            <a:prstDash val="sysDot"/>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3048B6E2-9208-461E-8398-DC227A2D7DA2}"/>
              </a:ext>
            </a:extLst>
          </p:cNvPr>
          <p:cNvGrpSpPr/>
          <p:nvPr/>
        </p:nvGrpSpPr>
        <p:grpSpPr>
          <a:xfrm>
            <a:off x="4692928" y="1414211"/>
            <a:ext cx="618873" cy="541417"/>
            <a:chOff x="4794652" y="2749616"/>
            <a:chExt cx="618873" cy="541417"/>
          </a:xfrm>
        </p:grpSpPr>
        <p:sp>
          <p:nvSpPr>
            <p:cNvPr id="54" name="Oval 53">
              <a:extLst>
                <a:ext uri="{FF2B5EF4-FFF2-40B4-BE49-F238E27FC236}">
                  <a16:creationId xmlns:a16="http://schemas.microsoft.com/office/drawing/2014/main" id="{17AF2A87-6209-4E84-B785-DB655A4D624A}"/>
                </a:ext>
              </a:extLst>
            </p:cNvPr>
            <p:cNvSpPr/>
            <p:nvPr/>
          </p:nvSpPr>
          <p:spPr>
            <a:xfrm>
              <a:off x="5219368" y="2749616"/>
              <a:ext cx="194157" cy="1941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53" name="Oval 52">
              <a:extLst>
                <a:ext uri="{FF2B5EF4-FFF2-40B4-BE49-F238E27FC236}">
                  <a16:creationId xmlns:a16="http://schemas.microsoft.com/office/drawing/2014/main" id="{0BDB468D-DE32-4EA0-BB7D-69D7973E63EF}"/>
                </a:ext>
              </a:extLst>
            </p:cNvPr>
            <p:cNvSpPr/>
            <p:nvPr/>
          </p:nvSpPr>
          <p:spPr>
            <a:xfrm>
              <a:off x="4794652" y="2759325"/>
              <a:ext cx="194157" cy="1941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55" name="Oval 54">
              <a:extLst>
                <a:ext uri="{FF2B5EF4-FFF2-40B4-BE49-F238E27FC236}">
                  <a16:creationId xmlns:a16="http://schemas.microsoft.com/office/drawing/2014/main" id="{7CAF9FEB-7E3D-4B45-9FC1-37E1685DF55A}"/>
                </a:ext>
              </a:extLst>
            </p:cNvPr>
            <p:cNvSpPr/>
            <p:nvPr/>
          </p:nvSpPr>
          <p:spPr>
            <a:xfrm>
              <a:off x="5001183" y="3096877"/>
              <a:ext cx="194157" cy="1941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2" name="Title 1">
            <a:extLst>
              <a:ext uri="{FF2B5EF4-FFF2-40B4-BE49-F238E27FC236}">
                <a16:creationId xmlns:a16="http://schemas.microsoft.com/office/drawing/2014/main" id="{E3899809-68FB-453E-B0E1-493CA41BF4C4}"/>
              </a:ext>
            </a:extLst>
          </p:cNvPr>
          <p:cNvSpPr>
            <a:spLocks noGrp="1"/>
          </p:cNvSpPr>
          <p:nvPr>
            <p:ph type="title"/>
          </p:nvPr>
        </p:nvSpPr>
        <p:spPr/>
        <p:txBody>
          <a:bodyPr/>
          <a:lstStyle/>
          <a:p>
            <a:r>
              <a:rPr lang="en-US" dirty="0"/>
              <a:t>Exploiting the Temperature Effect</a:t>
            </a:r>
          </a:p>
        </p:txBody>
      </p:sp>
      <p:sp>
        <p:nvSpPr>
          <p:cNvPr id="3" name="Slide Number Placeholder 2">
            <a:extLst>
              <a:ext uri="{FF2B5EF4-FFF2-40B4-BE49-F238E27FC236}">
                <a16:creationId xmlns:a16="http://schemas.microsoft.com/office/drawing/2014/main" id="{F336A199-AD9C-4D0C-9C95-2DB05B489EF9}"/>
              </a:ext>
            </a:extLst>
          </p:cNvPr>
          <p:cNvSpPr>
            <a:spLocks noGrp="1"/>
          </p:cNvSpPr>
          <p:nvPr>
            <p:ph type="sldNum" sz="quarter" idx="12"/>
          </p:nvPr>
        </p:nvSpPr>
        <p:spPr/>
        <p:txBody>
          <a:bodyPr/>
          <a:lstStyle/>
          <a:p>
            <a:fld id="{656CEE93-C87C-43EF-85C8-C664598978DF}" type="slidenum">
              <a:rPr lang="en-US" smtClean="0"/>
              <a:t>9</a:t>
            </a:fld>
            <a:endParaRPr lang="en-US" dirty="0"/>
          </a:p>
        </p:txBody>
      </p:sp>
      <p:sp>
        <p:nvSpPr>
          <p:cNvPr id="4" name="Rectangle: Rounded Corners 3">
            <a:extLst>
              <a:ext uri="{FF2B5EF4-FFF2-40B4-BE49-F238E27FC236}">
                <a16:creationId xmlns:a16="http://schemas.microsoft.com/office/drawing/2014/main" id="{7CBCE42A-2A91-4931-B0DE-9EAD8D770F97}"/>
              </a:ext>
            </a:extLst>
          </p:cNvPr>
          <p:cNvSpPr/>
          <p:nvPr/>
        </p:nvSpPr>
        <p:spPr>
          <a:xfrm>
            <a:off x="4165595" y="5887083"/>
            <a:ext cx="4282608" cy="496277"/>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400" b="1" dirty="0"/>
              <a:t>Accelerates Retention Loss</a:t>
            </a:r>
          </a:p>
        </p:txBody>
      </p:sp>
      <p:grpSp>
        <p:nvGrpSpPr>
          <p:cNvPr id="5" name="Group 4">
            <a:extLst>
              <a:ext uri="{FF2B5EF4-FFF2-40B4-BE49-F238E27FC236}">
                <a16:creationId xmlns:a16="http://schemas.microsoft.com/office/drawing/2014/main" id="{3E9EECF5-009F-4760-8C1D-A37E7F3F473A}"/>
              </a:ext>
            </a:extLst>
          </p:cNvPr>
          <p:cNvGrpSpPr/>
          <p:nvPr/>
        </p:nvGrpSpPr>
        <p:grpSpPr>
          <a:xfrm>
            <a:off x="6437783" y="1200300"/>
            <a:ext cx="877888" cy="877887"/>
            <a:chOff x="7547648" y="1460985"/>
            <a:chExt cx="1378166" cy="1378161"/>
          </a:xfrm>
        </p:grpSpPr>
        <p:sp>
          <p:nvSpPr>
            <p:cNvPr id="6" name="Oval 5">
              <a:extLst>
                <a:ext uri="{FF2B5EF4-FFF2-40B4-BE49-F238E27FC236}">
                  <a16:creationId xmlns:a16="http://schemas.microsoft.com/office/drawing/2014/main" id="{86E66215-0989-4A8A-AE41-4966A131EC24}"/>
                </a:ext>
              </a:extLst>
            </p:cNvPr>
            <p:cNvSpPr/>
            <p:nvPr/>
          </p:nvSpPr>
          <p:spPr bwMode="auto">
            <a:xfrm>
              <a:off x="7547648" y="1460985"/>
              <a:ext cx="1378166" cy="1378161"/>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7" name="Oval 6">
              <a:extLst>
                <a:ext uri="{FF2B5EF4-FFF2-40B4-BE49-F238E27FC236}">
                  <a16:creationId xmlns:a16="http://schemas.microsoft.com/office/drawing/2014/main" id="{E078E7CC-3C31-4089-8B75-DD493348AAE4}"/>
                </a:ext>
              </a:extLst>
            </p:cNvPr>
            <p:cNvSpPr/>
            <p:nvPr/>
          </p:nvSpPr>
          <p:spPr>
            <a:xfrm>
              <a:off x="7760087" y="1796796"/>
              <a:ext cx="304800" cy="30479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8" name="Oval 7">
              <a:extLst>
                <a:ext uri="{FF2B5EF4-FFF2-40B4-BE49-F238E27FC236}">
                  <a16:creationId xmlns:a16="http://schemas.microsoft.com/office/drawing/2014/main" id="{B2DE5C2C-FC2C-4092-AEE1-2A90334307C7}"/>
                </a:ext>
              </a:extLst>
            </p:cNvPr>
            <p:cNvSpPr/>
            <p:nvPr/>
          </p:nvSpPr>
          <p:spPr>
            <a:xfrm>
              <a:off x="8426834" y="1781554"/>
              <a:ext cx="304800" cy="30479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9" name="Oval 8">
              <a:extLst>
                <a:ext uri="{FF2B5EF4-FFF2-40B4-BE49-F238E27FC236}">
                  <a16:creationId xmlns:a16="http://schemas.microsoft.com/office/drawing/2014/main" id="{178622C7-3874-4A31-BE48-D8245B12C2FA}"/>
                </a:ext>
              </a:extLst>
            </p:cNvPr>
            <p:cNvSpPr/>
            <p:nvPr/>
          </p:nvSpPr>
          <p:spPr>
            <a:xfrm>
              <a:off x="8084313" y="2326706"/>
              <a:ext cx="304800" cy="304798"/>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grpSp>
      <p:sp>
        <p:nvSpPr>
          <p:cNvPr id="12" name="Oval 11">
            <a:extLst>
              <a:ext uri="{FF2B5EF4-FFF2-40B4-BE49-F238E27FC236}">
                <a16:creationId xmlns:a16="http://schemas.microsoft.com/office/drawing/2014/main" id="{5525BDB4-E9A4-4754-B74E-DA6A87284DDB}"/>
              </a:ext>
            </a:extLst>
          </p:cNvPr>
          <p:cNvSpPr/>
          <p:nvPr/>
        </p:nvSpPr>
        <p:spPr bwMode="auto">
          <a:xfrm>
            <a:off x="4572000" y="1200299"/>
            <a:ext cx="877888" cy="877887"/>
          </a:xfrm>
          <a:prstGeom prst="ellipse">
            <a:avLst/>
          </a:prstGeom>
          <a:solidFill>
            <a:schemeClr val="accent1">
              <a:lumMod val="40000"/>
              <a:lumOff val="60000"/>
            </a:schemeClr>
          </a:solidFill>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15" name="TextBox 14">
            <a:extLst>
              <a:ext uri="{FF2B5EF4-FFF2-40B4-BE49-F238E27FC236}">
                <a16:creationId xmlns:a16="http://schemas.microsoft.com/office/drawing/2014/main" id="{088C525D-7F9C-4694-8544-D922818B803B}"/>
              </a:ext>
            </a:extLst>
          </p:cNvPr>
          <p:cNvSpPr txBox="1"/>
          <p:nvPr/>
        </p:nvSpPr>
        <p:spPr>
          <a:xfrm>
            <a:off x="497222" y="1955628"/>
            <a:ext cx="2377128" cy="830997"/>
          </a:xfrm>
          <a:prstGeom prst="rect">
            <a:avLst/>
          </a:prstGeom>
          <a:noFill/>
        </p:spPr>
        <p:txBody>
          <a:bodyPr wrap="square" rtlCol="0">
            <a:spAutoFit/>
          </a:bodyPr>
          <a:lstStyle/>
          <a:p>
            <a:pPr algn="ctr"/>
            <a:r>
              <a:rPr lang="en-US" sz="2400" b="1" dirty="0"/>
              <a:t>High Program Temperature </a:t>
            </a:r>
          </a:p>
        </p:txBody>
      </p:sp>
      <p:sp>
        <p:nvSpPr>
          <p:cNvPr id="16" name="TextBox 15">
            <a:extLst>
              <a:ext uri="{FF2B5EF4-FFF2-40B4-BE49-F238E27FC236}">
                <a16:creationId xmlns:a16="http://schemas.microsoft.com/office/drawing/2014/main" id="{72FB8F36-A918-43BF-8EF9-3FFF4CB0E34F}"/>
              </a:ext>
            </a:extLst>
          </p:cNvPr>
          <p:cNvSpPr txBox="1"/>
          <p:nvPr/>
        </p:nvSpPr>
        <p:spPr>
          <a:xfrm>
            <a:off x="96046" y="4908927"/>
            <a:ext cx="3179480" cy="830997"/>
          </a:xfrm>
          <a:prstGeom prst="rect">
            <a:avLst/>
          </a:prstGeom>
          <a:noFill/>
        </p:spPr>
        <p:txBody>
          <a:bodyPr wrap="square" rtlCol="0">
            <a:spAutoFit/>
          </a:bodyPr>
          <a:lstStyle/>
          <a:p>
            <a:pPr algn="ctr"/>
            <a:r>
              <a:rPr lang="en-US" sz="2400" b="1" dirty="0"/>
              <a:t>High Storage Temperature</a:t>
            </a:r>
          </a:p>
        </p:txBody>
      </p:sp>
      <p:cxnSp>
        <p:nvCxnSpPr>
          <p:cNvPr id="31" name="Straight Arrow Connector 30">
            <a:extLst>
              <a:ext uri="{FF2B5EF4-FFF2-40B4-BE49-F238E27FC236}">
                <a16:creationId xmlns:a16="http://schemas.microsoft.com/office/drawing/2014/main" id="{E2E8423B-A48F-4695-AC8D-33E9CC0D22D4}"/>
              </a:ext>
            </a:extLst>
          </p:cNvPr>
          <p:cNvCxnSpPr>
            <a:cxnSpLocks/>
          </p:cNvCxnSpPr>
          <p:nvPr/>
        </p:nvCxnSpPr>
        <p:spPr>
          <a:xfrm>
            <a:off x="4425764" y="2330047"/>
            <a:ext cx="3762270" cy="0"/>
          </a:xfrm>
          <a:prstGeom prst="straightConnector1">
            <a:avLst/>
          </a:prstGeom>
          <a:ln w="7620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53DD8DA6-2B33-4C0F-A954-0AFF90814F47}"/>
              </a:ext>
            </a:extLst>
          </p:cNvPr>
          <p:cNvSpPr txBox="1"/>
          <p:nvPr/>
        </p:nvSpPr>
        <p:spPr>
          <a:xfrm>
            <a:off x="6987798" y="2286083"/>
            <a:ext cx="1227387" cy="461665"/>
          </a:xfrm>
          <a:prstGeom prst="rect">
            <a:avLst/>
          </a:prstGeom>
          <a:noFill/>
        </p:spPr>
        <p:txBody>
          <a:bodyPr wrap="none" rtlCol="0">
            <a:spAutoFit/>
          </a:bodyPr>
          <a:lstStyle/>
          <a:p>
            <a:r>
              <a:rPr lang="en-US" sz="2400" b="1" dirty="0">
                <a:solidFill>
                  <a:schemeClr val="tx1">
                    <a:lumMod val="75000"/>
                    <a:lumOff val="25000"/>
                  </a:schemeClr>
                </a:solidFill>
              </a:rPr>
              <a:t>Voltage</a:t>
            </a:r>
          </a:p>
        </p:txBody>
      </p:sp>
      <p:sp>
        <p:nvSpPr>
          <p:cNvPr id="52" name="Oval 51">
            <a:extLst>
              <a:ext uri="{FF2B5EF4-FFF2-40B4-BE49-F238E27FC236}">
                <a16:creationId xmlns:a16="http://schemas.microsoft.com/office/drawing/2014/main" id="{5476E305-5871-4B54-8A13-48CA0084979B}"/>
              </a:ext>
            </a:extLst>
          </p:cNvPr>
          <p:cNvSpPr/>
          <p:nvPr/>
        </p:nvSpPr>
        <p:spPr>
          <a:xfrm>
            <a:off x="6775740" y="1538960"/>
            <a:ext cx="194157" cy="194156"/>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
        <p:nvSpPr>
          <p:cNvPr id="42" name="Rectangle: Rounded Corners 41">
            <a:extLst>
              <a:ext uri="{FF2B5EF4-FFF2-40B4-BE49-F238E27FC236}">
                <a16:creationId xmlns:a16="http://schemas.microsoft.com/office/drawing/2014/main" id="{253448EA-12E3-4F66-830B-21EB890933FC}"/>
              </a:ext>
            </a:extLst>
          </p:cNvPr>
          <p:cNvSpPr/>
          <p:nvPr/>
        </p:nvSpPr>
        <p:spPr>
          <a:xfrm>
            <a:off x="4076525" y="2759871"/>
            <a:ext cx="4371677" cy="479474"/>
          </a:xfrm>
          <a:prstGeom prst="roundRect">
            <a:avLst/>
          </a:prstGeom>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400" b="1" dirty="0"/>
              <a:t>Increases Program Variation</a:t>
            </a:r>
          </a:p>
        </p:txBody>
      </p:sp>
      <p:sp>
        <p:nvSpPr>
          <p:cNvPr id="44" name="Oval 43">
            <a:extLst>
              <a:ext uri="{FF2B5EF4-FFF2-40B4-BE49-F238E27FC236}">
                <a16:creationId xmlns:a16="http://schemas.microsoft.com/office/drawing/2014/main" id="{650CB9A2-2707-47EA-A4D3-ECB18FE99D4F}"/>
              </a:ext>
            </a:extLst>
          </p:cNvPr>
          <p:cNvSpPr/>
          <p:nvPr/>
        </p:nvSpPr>
        <p:spPr bwMode="auto">
          <a:xfrm>
            <a:off x="5649279" y="4482112"/>
            <a:ext cx="1033622" cy="1033623"/>
          </a:xfrm>
          <a:prstGeom prst="ellipse">
            <a:avLst/>
          </a:prstGeom>
          <a:ln w="127000">
            <a:solidFill>
              <a:schemeClr val="accent6"/>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68580" tIns="34290" rIns="68580" bIns="34290" numCol="1" rtlCol="0" anchor="t" anchorCtr="0" compatLnSpc="1">
            <a:prstTxWarp prst="textNoShape">
              <a:avLst/>
            </a:prstTxWarp>
          </a:bodyPr>
          <a:lstStyle/>
          <a:p>
            <a:pPr fontAlgn="base">
              <a:spcBef>
                <a:spcPct val="0"/>
              </a:spcBef>
              <a:spcAft>
                <a:spcPct val="0"/>
              </a:spcAft>
            </a:pPr>
            <a:endParaRPr lang="en-US" sz="2800" b="1" kern="0" dirty="0">
              <a:solidFill>
                <a:srgbClr val="000000"/>
              </a:solidFill>
              <a:latin typeface="+mj-lt"/>
            </a:endParaRPr>
          </a:p>
        </p:txBody>
      </p:sp>
      <p:sp>
        <p:nvSpPr>
          <p:cNvPr id="45" name="Lightning Bolt 44">
            <a:extLst>
              <a:ext uri="{FF2B5EF4-FFF2-40B4-BE49-F238E27FC236}">
                <a16:creationId xmlns:a16="http://schemas.microsoft.com/office/drawing/2014/main" id="{312D4ED1-460D-43C2-A912-5DFA178223B5}"/>
              </a:ext>
            </a:extLst>
          </p:cNvPr>
          <p:cNvSpPr/>
          <p:nvPr/>
        </p:nvSpPr>
        <p:spPr>
          <a:xfrm flipH="1">
            <a:off x="6573106" y="4448635"/>
            <a:ext cx="263091" cy="290044"/>
          </a:xfrm>
          <a:prstGeom prst="lightningBol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EDD9E46E-0B4E-403C-835B-E701B49BC33B}"/>
              </a:ext>
            </a:extLst>
          </p:cNvPr>
          <p:cNvSpPr/>
          <p:nvPr/>
        </p:nvSpPr>
        <p:spPr>
          <a:xfrm>
            <a:off x="6492627" y="4563451"/>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cxnSp>
        <p:nvCxnSpPr>
          <p:cNvPr id="47" name="Straight Arrow Connector 46">
            <a:extLst>
              <a:ext uri="{FF2B5EF4-FFF2-40B4-BE49-F238E27FC236}">
                <a16:creationId xmlns:a16="http://schemas.microsoft.com/office/drawing/2014/main" id="{1A0DEF8A-7CF0-4084-8A4F-D6E5820AD09B}"/>
              </a:ext>
            </a:extLst>
          </p:cNvPr>
          <p:cNvCxnSpPr>
            <a:cxnSpLocks/>
          </p:cNvCxnSpPr>
          <p:nvPr/>
        </p:nvCxnSpPr>
        <p:spPr>
          <a:xfrm flipV="1">
            <a:off x="6375471" y="4113522"/>
            <a:ext cx="1073841" cy="756797"/>
          </a:xfrm>
          <a:prstGeom prst="straightConnector1">
            <a:avLst/>
          </a:prstGeom>
          <a:ln w="76200">
            <a:solidFill>
              <a:schemeClr val="accent4">
                <a:lumMod val="75000"/>
              </a:schemeClr>
            </a:solidFill>
            <a:prstDash val="sysDot"/>
            <a:tailEnd type="triangle"/>
          </a:ln>
        </p:spPr>
        <p:style>
          <a:lnRef idx="1">
            <a:schemeClr val="accent4"/>
          </a:lnRef>
          <a:fillRef idx="0">
            <a:schemeClr val="accent4"/>
          </a:fillRef>
          <a:effectRef idx="0">
            <a:schemeClr val="accent4"/>
          </a:effectRef>
          <a:fontRef idx="minor">
            <a:schemeClr val="tx1"/>
          </a:fontRef>
        </p:style>
      </p:cxnSp>
      <p:sp>
        <p:nvSpPr>
          <p:cNvPr id="48" name="Oval 47">
            <a:extLst>
              <a:ext uri="{FF2B5EF4-FFF2-40B4-BE49-F238E27FC236}">
                <a16:creationId xmlns:a16="http://schemas.microsoft.com/office/drawing/2014/main" id="{7D768112-A80D-4DAB-A759-A6E34D8DD725}"/>
              </a:ext>
            </a:extLst>
          </p:cNvPr>
          <p:cNvSpPr/>
          <p:nvPr/>
        </p:nvSpPr>
        <p:spPr>
          <a:xfrm>
            <a:off x="6280390" y="4726643"/>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cxnSp>
        <p:nvCxnSpPr>
          <p:cNvPr id="49" name="Straight Arrow Connector 48">
            <a:extLst>
              <a:ext uri="{FF2B5EF4-FFF2-40B4-BE49-F238E27FC236}">
                <a16:creationId xmlns:a16="http://schemas.microsoft.com/office/drawing/2014/main" id="{7829CE88-FA81-4E86-B345-519351AC17E2}"/>
              </a:ext>
            </a:extLst>
          </p:cNvPr>
          <p:cNvCxnSpPr>
            <a:cxnSpLocks/>
          </p:cNvCxnSpPr>
          <p:nvPr/>
        </p:nvCxnSpPr>
        <p:spPr>
          <a:xfrm flipV="1">
            <a:off x="5972160" y="4530190"/>
            <a:ext cx="1720885" cy="354333"/>
          </a:xfrm>
          <a:prstGeom prst="straightConnector1">
            <a:avLst/>
          </a:prstGeom>
          <a:ln w="76200">
            <a:solidFill>
              <a:schemeClr val="accent4">
                <a:lumMod val="75000"/>
              </a:schemeClr>
            </a:solidFill>
            <a:prstDash val="sysDot"/>
            <a:tailEnd type="triangle"/>
          </a:ln>
        </p:spPr>
        <p:style>
          <a:lnRef idx="1">
            <a:schemeClr val="accent4"/>
          </a:lnRef>
          <a:fillRef idx="0">
            <a:schemeClr val="accent4"/>
          </a:fillRef>
          <a:effectRef idx="0">
            <a:schemeClr val="accent4"/>
          </a:effectRef>
          <a:fontRef idx="minor">
            <a:schemeClr val="tx1"/>
          </a:fontRef>
        </p:style>
      </p:cxnSp>
      <p:sp>
        <p:nvSpPr>
          <p:cNvPr id="50" name="Oval 49">
            <a:extLst>
              <a:ext uri="{FF2B5EF4-FFF2-40B4-BE49-F238E27FC236}">
                <a16:creationId xmlns:a16="http://schemas.microsoft.com/office/drawing/2014/main" id="{E99AE9BA-B254-45D9-98BC-C769D9A0A80C}"/>
              </a:ext>
            </a:extLst>
          </p:cNvPr>
          <p:cNvSpPr/>
          <p:nvPr/>
        </p:nvSpPr>
        <p:spPr>
          <a:xfrm>
            <a:off x="5877079" y="4740847"/>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cxnSp>
        <p:nvCxnSpPr>
          <p:cNvPr id="51" name="Straight Arrow Connector 50">
            <a:extLst>
              <a:ext uri="{FF2B5EF4-FFF2-40B4-BE49-F238E27FC236}">
                <a16:creationId xmlns:a16="http://schemas.microsoft.com/office/drawing/2014/main" id="{D246EB36-E729-45B7-BE1E-D8C6286C5D34}"/>
              </a:ext>
            </a:extLst>
          </p:cNvPr>
          <p:cNvCxnSpPr>
            <a:cxnSpLocks/>
          </p:cNvCxnSpPr>
          <p:nvPr/>
        </p:nvCxnSpPr>
        <p:spPr>
          <a:xfrm flipV="1">
            <a:off x="6168840" y="3752208"/>
            <a:ext cx="1004644" cy="1487296"/>
          </a:xfrm>
          <a:prstGeom prst="straightConnector1">
            <a:avLst/>
          </a:prstGeom>
          <a:ln w="76200">
            <a:solidFill>
              <a:schemeClr val="accent4">
                <a:lumMod val="75000"/>
              </a:schemeClr>
            </a:solidFill>
            <a:prstDash val="sysDot"/>
            <a:tailEnd type="triangle"/>
          </a:ln>
        </p:spPr>
        <p:style>
          <a:lnRef idx="1">
            <a:schemeClr val="accent4"/>
          </a:lnRef>
          <a:fillRef idx="0">
            <a:schemeClr val="accent4"/>
          </a:fillRef>
          <a:effectRef idx="0">
            <a:schemeClr val="accent4"/>
          </a:effectRef>
          <a:fontRef idx="minor">
            <a:schemeClr val="tx1"/>
          </a:fontRef>
        </p:style>
      </p:cxnSp>
      <p:sp>
        <p:nvSpPr>
          <p:cNvPr id="56" name="Oval 55">
            <a:extLst>
              <a:ext uri="{FF2B5EF4-FFF2-40B4-BE49-F238E27FC236}">
                <a16:creationId xmlns:a16="http://schemas.microsoft.com/office/drawing/2014/main" id="{2FFCD6F4-AE52-4872-94D2-C1FBB03B0D1C}"/>
              </a:ext>
            </a:extLst>
          </p:cNvPr>
          <p:cNvSpPr/>
          <p:nvPr/>
        </p:nvSpPr>
        <p:spPr>
          <a:xfrm>
            <a:off x="6073759" y="5095827"/>
            <a:ext cx="228599" cy="228599"/>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solidFill>
                  <a:schemeClr val="accent5"/>
                </a:solidFill>
              </a:rPr>
              <a:t>–</a:t>
            </a:r>
          </a:p>
        </p:txBody>
      </p:sp>
    </p:spTree>
    <p:extLst>
      <p:ext uri="{BB962C8B-B14F-4D97-AF65-F5344CB8AC3E}">
        <p14:creationId xmlns:p14="http://schemas.microsoft.com/office/powerpoint/2010/main" val="245021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500"/>
                                        <p:tgtEl>
                                          <p:spTgt spid="3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
                                        <p:tgtEl>
                                          <p:spTgt spid="14"/>
                                        </p:tgtEl>
                                      </p:cBhvr>
                                    </p:animEffect>
                                  </p:childTnLst>
                                </p:cTn>
                              </p:par>
                            </p:childTnLst>
                          </p:cTn>
                        </p:par>
                        <p:par>
                          <p:cTn id="28" fill="hold">
                            <p:stCondLst>
                              <p:cond delay="100"/>
                            </p:stCondLst>
                            <p:childTnLst>
                              <p:par>
                                <p:cTn id="29" presetID="47" presetClass="exit" presetSubtype="0" fill="hold" nodeType="afterEffect">
                                  <p:stCondLst>
                                    <p:cond delay="0"/>
                                  </p:stCondLst>
                                  <p:childTnLst>
                                    <p:animEffect transition="out" filter="fade">
                                      <p:cBhvr>
                                        <p:cTn id="30" dur="1000"/>
                                        <p:tgtEl>
                                          <p:spTgt spid="14"/>
                                        </p:tgtEl>
                                      </p:cBhvr>
                                    </p:animEffect>
                                    <p:anim calcmode="lin" valueType="num">
                                      <p:cBhvr>
                                        <p:cTn id="31" dur="1000"/>
                                        <p:tgtEl>
                                          <p:spTgt spid="14"/>
                                        </p:tgtEl>
                                        <p:attrNameLst>
                                          <p:attrName>ppt_x</p:attrName>
                                        </p:attrNameLst>
                                      </p:cBhvr>
                                      <p:tavLst>
                                        <p:tav tm="0">
                                          <p:val>
                                            <p:strVal val="ppt_x"/>
                                          </p:val>
                                        </p:tav>
                                        <p:tav tm="100000">
                                          <p:val>
                                            <p:strVal val="ppt_x"/>
                                          </p:val>
                                        </p:tav>
                                      </p:tavLst>
                                    </p:anim>
                                    <p:anim calcmode="lin" valueType="num">
                                      <p:cBhvr>
                                        <p:cTn id="32" dur="1000"/>
                                        <p:tgtEl>
                                          <p:spTgt spid="14"/>
                                        </p:tgtEl>
                                        <p:attrNameLst>
                                          <p:attrName>ppt_y</p:attrName>
                                        </p:attrNameLst>
                                      </p:cBhvr>
                                      <p:tavLst>
                                        <p:tav tm="0">
                                          <p:val>
                                            <p:strVal val="ppt_y"/>
                                          </p:val>
                                        </p:tav>
                                        <p:tav tm="100000">
                                          <p:val>
                                            <p:strVal val="ppt_y-.1"/>
                                          </p:val>
                                        </p:tav>
                                      </p:tavLst>
                                    </p:anim>
                                    <p:set>
                                      <p:cBhvr>
                                        <p:cTn id="33" dur="1" fill="hold">
                                          <p:stCondLst>
                                            <p:cond delay="999"/>
                                          </p:stCondLst>
                                        </p:cTn>
                                        <p:tgtEl>
                                          <p:spTgt spid="14"/>
                                        </p:tgtEl>
                                        <p:attrNameLst>
                                          <p:attrName>style.visibility</p:attrName>
                                        </p:attrNameLst>
                                      </p:cBhvr>
                                      <p:to>
                                        <p:strVal val="hidden"/>
                                      </p:to>
                                    </p:set>
                                  </p:childTnLst>
                                </p:cTn>
                              </p:par>
                              <p:par>
                                <p:cTn id="34" presetID="47" presetClass="entr" presetSubtype="0" fill="hold" grpId="0"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1000"/>
                                        <p:tgtEl>
                                          <p:spTgt spid="52"/>
                                        </p:tgtEl>
                                      </p:cBhvr>
                                    </p:animEffect>
                                    <p:anim calcmode="lin" valueType="num">
                                      <p:cBhvr>
                                        <p:cTn id="37" dur="1000" fill="hold"/>
                                        <p:tgtEl>
                                          <p:spTgt spid="52"/>
                                        </p:tgtEl>
                                        <p:attrNameLst>
                                          <p:attrName>ppt_x</p:attrName>
                                        </p:attrNameLst>
                                      </p:cBhvr>
                                      <p:tavLst>
                                        <p:tav tm="0">
                                          <p:val>
                                            <p:strVal val="#ppt_x"/>
                                          </p:val>
                                        </p:tav>
                                        <p:tav tm="100000">
                                          <p:val>
                                            <p:strVal val="#ppt_x"/>
                                          </p:val>
                                        </p:tav>
                                      </p:tavLst>
                                    </p:anim>
                                    <p:anim calcmode="lin" valueType="num">
                                      <p:cBhvr>
                                        <p:cTn id="38" dur="1000" fill="hold"/>
                                        <p:tgtEl>
                                          <p:spTgt spid="52"/>
                                        </p:tgtEl>
                                        <p:attrNameLst>
                                          <p:attrName>ppt_y</p:attrName>
                                        </p:attrNameLst>
                                      </p:cBhvr>
                                      <p:tavLst>
                                        <p:tav tm="0">
                                          <p:val>
                                            <p:strVal val="#ppt_y-.1"/>
                                          </p:val>
                                        </p:tav>
                                        <p:tav tm="100000">
                                          <p:val>
                                            <p:strVal val="#ppt_y"/>
                                          </p:val>
                                        </p:tav>
                                      </p:tavLst>
                                    </p:anim>
                                  </p:childTnLst>
                                </p:cTn>
                              </p:par>
                            </p:childTnLst>
                          </p:cTn>
                        </p:par>
                        <p:par>
                          <p:cTn id="39" fill="hold">
                            <p:stCondLst>
                              <p:cond delay="1100"/>
                            </p:stCondLst>
                            <p:childTnLst>
                              <p:par>
                                <p:cTn id="40" presetID="6" presetClass="emph" presetSubtype="0" fill="hold" nodeType="afterEffect">
                                  <p:stCondLst>
                                    <p:cond delay="0"/>
                                  </p:stCondLst>
                                  <p:childTnLst>
                                    <p:animScale>
                                      <p:cBhvr>
                                        <p:cTn id="41" dur="2000" fill="hold"/>
                                        <p:tgtEl>
                                          <p:spTgt spid="10"/>
                                        </p:tgtEl>
                                      </p:cBhvr>
                                      <p:by x="200000" y="100000"/>
                                    </p:animScale>
                                  </p:childTnLst>
                                </p:cTn>
                              </p:par>
                              <p:par>
                                <p:cTn id="42" presetID="42" presetClass="path" presetSubtype="0" fill="hold" nodeType="withEffect">
                                  <p:stCondLst>
                                    <p:cond delay="0"/>
                                  </p:stCondLst>
                                  <p:childTnLst>
                                    <p:animMotion origin="layout" path="M 1.11022E-16 -3.7037E-7 L 0.02951 -0.00046 " pathEditMode="relative" rAng="0" ptsTypes="AA">
                                      <p:cBhvr>
                                        <p:cTn id="43" dur="2000" fill="hold"/>
                                        <p:tgtEl>
                                          <p:spTgt spid="10"/>
                                        </p:tgtEl>
                                        <p:attrNameLst>
                                          <p:attrName>ppt_x</p:attrName>
                                          <p:attrName>ppt_y</p:attrName>
                                        </p:attrNameLst>
                                      </p:cBhvr>
                                      <p:rCtr x="1476" y="-23"/>
                                    </p:animMotion>
                                  </p:childTnLst>
                                </p:cTn>
                              </p:par>
                              <p:par>
                                <p:cTn id="44" presetID="42" presetClass="path" presetSubtype="0" fill="hold" nodeType="withEffect">
                                  <p:stCondLst>
                                    <p:cond delay="0"/>
                                  </p:stCondLst>
                                  <p:childTnLst>
                                    <p:animMotion origin="layout" path="M 2.77778E-7 1.11111E-6 L 0.07934 -0.00023 " pathEditMode="relative" rAng="0" ptsTypes="AA">
                                      <p:cBhvr>
                                        <p:cTn id="45" dur="2000" fill="hold"/>
                                        <p:tgtEl>
                                          <p:spTgt spid="5"/>
                                        </p:tgtEl>
                                        <p:attrNameLst>
                                          <p:attrName>ppt_x</p:attrName>
                                          <p:attrName>ppt_y</p:attrName>
                                        </p:attrNameLst>
                                      </p:cBhvr>
                                      <p:rCtr x="3958" y="-23"/>
                                    </p:animMotion>
                                  </p:childTnLst>
                                </p:cTn>
                              </p:par>
                              <p:par>
                                <p:cTn id="46" presetID="42" presetClass="path" presetSubtype="0" fill="hold" grpId="1" nodeType="withEffect">
                                  <p:stCondLst>
                                    <p:cond delay="0"/>
                                  </p:stCondLst>
                                  <p:childTnLst>
                                    <p:animMotion origin="layout" path="M 3.33333E-6 1.11111E-6 L -0.02882 0.00116 " pathEditMode="relative" rAng="0" ptsTypes="AA">
                                      <p:cBhvr>
                                        <p:cTn id="47" dur="2000" fill="hold"/>
                                        <p:tgtEl>
                                          <p:spTgt spid="12"/>
                                        </p:tgtEl>
                                        <p:attrNameLst>
                                          <p:attrName>ppt_x</p:attrName>
                                          <p:attrName>ppt_y</p:attrName>
                                        </p:attrNameLst>
                                      </p:cBhvr>
                                      <p:rCtr x="-1441" y="46"/>
                                    </p:animMotion>
                                  </p:childTnLst>
                                </p:cTn>
                              </p:par>
                              <p:par>
                                <p:cTn id="48" presetID="42" presetClass="path" presetSubtype="0" fill="hold" grpId="1" nodeType="withEffect">
                                  <p:stCondLst>
                                    <p:cond delay="0"/>
                                  </p:stCondLst>
                                  <p:childTnLst>
                                    <p:animMotion origin="layout" path="M -2.5E-6 4.07407E-6 L 0.07969 0.00138 " pathEditMode="relative" rAng="0" ptsTypes="AA">
                                      <p:cBhvr>
                                        <p:cTn id="49" dur="2000" fill="hold"/>
                                        <p:tgtEl>
                                          <p:spTgt spid="52"/>
                                        </p:tgtEl>
                                        <p:attrNameLst>
                                          <p:attrName>ppt_x</p:attrName>
                                          <p:attrName>ppt_y</p:attrName>
                                        </p:attrNameLst>
                                      </p:cBhvr>
                                      <p:rCtr x="3976" y="69"/>
                                    </p:animMotion>
                                  </p:childTnLst>
                                </p:cTn>
                              </p:par>
                            </p:childTnLst>
                          </p:cTn>
                        </p:par>
                        <p:par>
                          <p:cTn id="50" fill="hold">
                            <p:stCondLst>
                              <p:cond delay="3100"/>
                            </p:stCondLst>
                            <p:childTnLst>
                              <p:par>
                                <p:cTn id="51" presetID="10"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500"/>
                                        <p:tgtEl>
                                          <p:spTgt spid="16"/>
                                        </p:tgtEl>
                                      </p:cBhvr>
                                    </p:animEffect>
                                  </p:childTnLst>
                                </p:cTn>
                              </p:par>
                              <p:par>
                                <p:cTn id="59" presetID="10" presetClass="entr" presetSubtype="0" fill="hold" grpId="1"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fade">
                                      <p:cBhvr>
                                        <p:cTn id="64" dur="500"/>
                                        <p:tgtEl>
                                          <p:spTgt spid="44"/>
                                        </p:tgtEl>
                                      </p:cBhvr>
                                    </p:animEffect>
                                  </p:childTnLst>
                                </p:cTn>
                              </p:par>
                              <p:par>
                                <p:cTn id="65" presetID="10" presetClass="entr" presetSubtype="0" fill="hold" grpId="1"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par>
                                <p:cTn id="68" presetID="10" presetClass="entr" presetSubtype="0" fill="hold" grpId="1" nodeType="with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fade">
                                      <p:cBhvr>
                                        <p:cTn id="70" dur="500"/>
                                        <p:tgtEl>
                                          <p:spTgt spid="5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500"/>
                                        <p:tgtEl>
                                          <p:spTgt spid="46"/>
                                        </p:tgtEl>
                                      </p:cBhvr>
                                    </p:animEffect>
                                  </p:childTnLst>
                                </p:cTn>
                              </p:par>
                            </p:childTnLst>
                          </p:cTn>
                        </p:par>
                        <p:par>
                          <p:cTn id="77" fill="hold">
                            <p:stCondLst>
                              <p:cond delay="500"/>
                            </p:stCondLst>
                            <p:childTnLst>
                              <p:par>
                                <p:cTn id="78" presetID="22" presetClass="entr" presetSubtype="8" fill="hold"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left)">
                                      <p:cBhvr>
                                        <p:cTn id="80" dur="2000"/>
                                        <p:tgtEl>
                                          <p:spTgt spid="47"/>
                                        </p:tgtEl>
                                      </p:cBhvr>
                                    </p:animEffect>
                                  </p:childTnLst>
                                </p:cTn>
                              </p:par>
                              <p:par>
                                <p:cTn id="81" presetID="22" presetClass="entr" presetSubtype="8" fill="hold" nodeType="withEffect">
                                  <p:stCondLst>
                                    <p:cond delay="0"/>
                                  </p:stCondLst>
                                  <p:childTnLst>
                                    <p:set>
                                      <p:cBhvr>
                                        <p:cTn id="82" dur="1" fill="hold">
                                          <p:stCondLst>
                                            <p:cond delay="0"/>
                                          </p:stCondLst>
                                        </p:cTn>
                                        <p:tgtEl>
                                          <p:spTgt spid="49"/>
                                        </p:tgtEl>
                                        <p:attrNameLst>
                                          <p:attrName>style.visibility</p:attrName>
                                        </p:attrNameLst>
                                      </p:cBhvr>
                                      <p:to>
                                        <p:strVal val="visible"/>
                                      </p:to>
                                    </p:set>
                                    <p:animEffect transition="in" filter="wipe(left)">
                                      <p:cBhvr>
                                        <p:cTn id="83" dur="2000"/>
                                        <p:tgtEl>
                                          <p:spTgt spid="49"/>
                                        </p:tgtEl>
                                      </p:cBhvr>
                                    </p:animEffect>
                                  </p:childTnLst>
                                </p:cTn>
                              </p:par>
                              <p:par>
                                <p:cTn id="84" presetID="22" presetClass="entr" presetSubtype="8" fill="hold" nodeType="withEffect">
                                  <p:stCondLst>
                                    <p:cond delay="0"/>
                                  </p:stCondLst>
                                  <p:childTnLst>
                                    <p:set>
                                      <p:cBhvr>
                                        <p:cTn id="85" dur="1" fill="hold">
                                          <p:stCondLst>
                                            <p:cond delay="0"/>
                                          </p:stCondLst>
                                        </p:cTn>
                                        <p:tgtEl>
                                          <p:spTgt spid="51"/>
                                        </p:tgtEl>
                                        <p:attrNameLst>
                                          <p:attrName>style.visibility</p:attrName>
                                        </p:attrNameLst>
                                      </p:cBhvr>
                                      <p:to>
                                        <p:strVal val="visible"/>
                                      </p:to>
                                    </p:set>
                                    <p:animEffect transition="in" filter="wipe(left)">
                                      <p:cBhvr>
                                        <p:cTn id="86" dur="2000"/>
                                        <p:tgtEl>
                                          <p:spTgt spid="51"/>
                                        </p:tgtEl>
                                      </p:cBhvr>
                                    </p:animEffect>
                                  </p:childTnLst>
                                </p:cTn>
                              </p:par>
                              <p:par>
                                <p:cTn id="87" presetID="42" presetClass="path" presetSubtype="0" accel="50000" decel="50000" fill="hold" grpId="0" nodeType="withEffect">
                                  <p:stCondLst>
                                    <p:cond delay="0"/>
                                  </p:stCondLst>
                                  <p:childTnLst>
                                    <p:animMotion origin="layout" path="M 4.44444E-6 2.96296E-6 L 0.12569 -0.11644 " pathEditMode="relative" rAng="0" ptsTypes="AA">
                                      <p:cBhvr>
                                        <p:cTn id="88" dur="1500" fill="hold"/>
                                        <p:tgtEl>
                                          <p:spTgt spid="48"/>
                                        </p:tgtEl>
                                        <p:attrNameLst>
                                          <p:attrName>ppt_x</p:attrName>
                                          <p:attrName>ppt_y</p:attrName>
                                        </p:attrNameLst>
                                      </p:cBhvr>
                                      <p:rCtr x="6285" y="-5833"/>
                                    </p:animMotion>
                                  </p:childTnLst>
                                </p:cTn>
                              </p:par>
                              <p:par>
                                <p:cTn id="89" presetID="42" presetClass="path" presetSubtype="0" accel="50000" decel="50000" fill="hold" grpId="0" nodeType="withEffect">
                                  <p:stCondLst>
                                    <p:cond delay="0"/>
                                  </p:stCondLst>
                                  <p:childTnLst>
                                    <p:animMotion origin="layout" path="M 1.66667E-6 -3.7037E-7 L 0.19948 -0.04653 " pathEditMode="relative" rAng="0" ptsTypes="AA">
                                      <p:cBhvr>
                                        <p:cTn id="90" dur="1500" fill="hold"/>
                                        <p:tgtEl>
                                          <p:spTgt spid="50"/>
                                        </p:tgtEl>
                                        <p:attrNameLst>
                                          <p:attrName>ppt_x</p:attrName>
                                          <p:attrName>ppt_y</p:attrName>
                                        </p:attrNameLst>
                                      </p:cBhvr>
                                      <p:rCtr x="9965" y="-2338"/>
                                    </p:animMotion>
                                  </p:childTnLst>
                                </p:cTn>
                              </p:par>
                              <p:par>
                                <p:cTn id="91" presetID="42" presetClass="path" presetSubtype="0" accel="50000" decel="50000" fill="hold" grpId="0" nodeType="withEffect">
                                  <p:stCondLst>
                                    <p:cond delay="0"/>
                                  </p:stCondLst>
                                  <p:childTnLst>
                                    <p:animMotion origin="layout" path="M 3.88889E-6 -2.22222E-6 L 0.11475 -0.22361 " pathEditMode="relative" rAng="0" ptsTypes="AA">
                                      <p:cBhvr>
                                        <p:cTn id="92" dur="1500" fill="hold"/>
                                        <p:tgtEl>
                                          <p:spTgt spid="56"/>
                                        </p:tgtEl>
                                        <p:attrNameLst>
                                          <p:attrName>ppt_x</p:attrName>
                                          <p:attrName>ppt_y</p:attrName>
                                        </p:attrNameLst>
                                      </p:cBhvr>
                                      <p:rCtr x="5729" y="-11181"/>
                                    </p:animMotion>
                                  </p:childTnLst>
                                </p:cTn>
                              </p:par>
                              <p:par>
                                <p:cTn id="93" presetID="1" presetClass="emph" presetSubtype="2" fill="hold" nodeType="withEffect">
                                  <p:stCondLst>
                                    <p:cond delay="0"/>
                                  </p:stCondLst>
                                  <p:childTnLst>
                                    <p:animClr clrSpc="rgb" dir="cw">
                                      <p:cBhvr>
                                        <p:cTn id="94" dur="2000" fill="hold"/>
                                        <p:tgtEl>
                                          <p:spTgt spid="44"/>
                                        </p:tgtEl>
                                        <p:attrNameLst>
                                          <p:attrName>fillcolor</p:attrName>
                                        </p:attrNameLst>
                                      </p:cBhvr>
                                      <p:to>
                                        <a:srgbClr val="B4C6E7"/>
                                      </p:to>
                                    </p:animClr>
                                    <p:set>
                                      <p:cBhvr>
                                        <p:cTn id="95" dur="2000" fill="hold"/>
                                        <p:tgtEl>
                                          <p:spTgt spid="44"/>
                                        </p:tgtEl>
                                        <p:attrNameLst>
                                          <p:attrName>fill.type</p:attrName>
                                        </p:attrNameLst>
                                      </p:cBhvr>
                                      <p:to>
                                        <p:strVal val="solid"/>
                                      </p:to>
                                    </p:set>
                                    <p:set>
                                      <p:cBhvr>
                                        <p:cTn id="96" dur="2000" fill="hold"/>
                                        <p:tgtEl>
                                          <p:spTgt spid="44"/>
                                        </p:tgtEl>
                                        <p:attrNameLst>
                                          <p:attrName>fill.on</p:attrName>
                                        </p:attrNameLst>
                                      </p:cBhvr>
                                      <p:to>
                                        <p:strVal val="true"/>
                                      </p:to>
                                    </p:set>
                                  </p:childTnLst>
                                </p:cTn>
                              </p:par>
                            </p:childTnLst>
                          </p:cTn>
                        </p:par>
                        <p:par>
                          <p:cTn id="97" fill="hold">
                            <p:stCondLst>
                              <p:cond delay="2500"/>
                            </p:stCondLst>
                            <p:childTnLst>
                              <p:par>
                                <p:cTn id="98" presetID="10" presetClass="entr" presetSubtype="0" fill="hold" grpId="0" nodeType="afterEffect">
                                  <p:stCondLst>
                                    <p:cond delay="0"/>
                                  </p:stCondLst>
                                  <p:childTnLst>
                                    <p:set>
                                      <p:cBhvr>
                                        <p:cTn id="99" dur="1" fill="hold">
                                          <p:stCondLst>
                                            <p:cond delay="0"/>
                                          </p:stCondLst>
                                        </p:cTn>
                                        <p:tgtEl>
                                          <p:spTgt spid="4"/>
                                        </p:tgtEl>
                                        <p:attrNameLst>
                                          <p:attrName>style.visibility</p:attrName>
                                        </p:attrNameLst>
                                      </p:cBhvr>
                                      <p:to>
                                        <p:strVal val="visible"/>
                                      </p:to>
                                    </p:set>
                                    <p:animEffect transition="in" filter="fade">
                                      <p:cBhvr>
                                        <p:cTn id="10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animBg="1"/>
      <p:bldP spid="12" grpId="1" animBg="1"/>
      <p:bldP spid="15" grpId="0"/>
      <p:bldP spid="16" grpId="0"/>
      <p:bldP spid="33" grpId="0"/>
      <p:bldP spid="52" grpId="0" animBg="1"/>
      <p:bldP spid="52" grpId="1" animBg="1"/>
      <p:bldP spid="42" grpId="0" animBg="1"/>
      <p:bldP spid="44" grpId="0" animBg="1"/>
      <p:bldP spid="45" grpId="0" animBg="1"/>
      <p:bldP spid="46" grpId="0" animBg="1"/>
      <p:bldP spid="48" grpId="0" animBg="1"/>
      <p:bldP spid="48" grpId="1" animBg="1"/>
      <p:bldP spid="50" grpId="0" animBg="1"/>
      <p:bldP spid="50" grpId="1" animBg="1"/>
      <p:bldP spid="56" grpId="0" animBg="1"/>
      <p:bldP spid="56" grpId="1" animBg="1"/>
    </p:bldLst>
  </p:timing>
</p:sld>
</file>

<file path=ppt/theme/theme1.xml><?xml version="1.0" encoding="utf-8"?>
<a:theme xmlns:a="http://schemas.openxmlformats.org/drawingml/2006/main" name="ThesisTheme2018">
  <a:themeElements>
    <a:clrScheme name="Custom 2">
      <a:dk1>
        <a:sysClr val="windowText" lastClr="000000"/>
      </a:dk1>
      <a:lt1>
        <a:sysClr val="window" lastClr="FFFFFF"/>
      </a:lt1>
      <a:dk2>
        <a:srgbClr val="5B9BD5"/>
      </a:dk2>
      <a:lt2>
        <a:srgbClr val="E7E6E6"/>
      </a:lt2>
      <a:accent1>
        <a:srgbClr val="4472C4"/>
      </a:accent1>
      <a:accent2>
        <a:srgbClr val="ED7D31"/>
      </a:accent2>
      <a:accent3>
        <a:srgbClr val="A5A5A5"/>
      </a:accent3>
      <a:accent4>
        <a:srgbClr val="FFC000"/>
      </a:accent4>
      <a:accent5>
        <a:srgbClr val="C00000"/>
      </a:accent5>
      <a:accent6>
        <a:srgbClr val="70AD47"/>
      </a:accent6>
      <a:hlink>
        <a:srgbClr val="0563C1"/>
      </a:hlink>
      <a:folHlink>
        <a:srgbClr val="954F72"/>
      </a:folHlink>
    </a:clrScheme>
    <a:fontScheme name="Cambria">
      <a:majorFont>
        <a:latin typeface="Cambria"/>
        <a:ea typeface=""/>
        <a:cs typeface=""/>
      </a:majorFont>
      <a:minorFont>
        <a:latin typeface="Cambria"/>
        <a:ea typeface=""/>
        <a:cs typeface=""/>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ThesisTheme2018" id="{155558E7-D4BC-42F8-8EA3-132E227CD54A}" vid="{AEDF17F3-28A3-4CD4-B2D5-A67E05DA9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ThesisTheme2018</Template>
  <TotalTime>11293</TotalTime>
  <Words>4555</Words>
  <Application>Microsoft Office PowerPoint</Application>
  <PresentationFormat>On-screen Show (4:3)</PresentationFormat>
  <Paragraphs>846</Paragraphs>
  <Slides>68</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Dotum</vt:lpstr>
      <vt:lpstr>ＭＳ Ｐゴシック</vt:lpstr>
      <vt:lpstr>Arial</vt:lpstr>
      <vt:lpstr>Calibri</vt:lpstr>
      <vt:lpstr>Cambria</vt:lpstr>
      <vt:lpstr>Wingdings</vt:lpstr>
      <vt:lpstr>ThesisTheme2018</vt:lpstr>
      <vt:lpstr>Improving 3D NAND Flash Memory Device Reliability by  Exploiting Self-Recovery and Temperature Awareness</vt:lpstr>
      <vt:lpstr>Storage Technology Drivers - 2018</vt:lpstr>
      <vt:lpstr>Executive Summary</vt:lpstr>
      <vt:lpstr>Outline</vt:lpstr>
      <vt:lpstr>3D NAND Flash Memory Background</vt:lpstr>
      <vt:lpstr>Flash Wearout</vt:lpstr>
      <vt:lpstr>Improving Flash Lifetime</vt:lpstr>
      <vt:lpstr>Exploiting the Self-Recovery Effect</vt:lpstr>
      <vt:lpstr>Exploiting the Temperature Effect</vt:lpstr>
      <vt:lpstr>Prior Studies of Self-Recovery/Temperature</vt:lpstr>
      <vt:lpstr>Outline</vt:lpstr>
      <vt:lpstr>Characterization Methodology</vt:lpstr>
      <vt:lpstr>Characterized Devices</vt:lpstr>
      <vt:lpstr>MLC Threshold Voltage Distribution Background</vt:lpstr>
      <vt:lpstr>Characterization Goal</vt:lpstr>
      <vt:lpstr>Self-Recovery Effect Characterization Results</vt:lpstr>
      <vt:lpstr>Program Temperature Effect Characterization Results</vt:lpstr>
      <vt:lpstr>Storage Temperature Effect Characterization Results</vt:lpstr>
      <vt:lpstr>Characterization Summary</vt:lpstr>
      <vt:lpstr>Outline</vt:lpstr>
      <vt:lpstr>Minimizing 3D NAND Errors</vt:lpstr>
      <vt:lpstr>Predicting the Mean Threshold Voltage</vt:lpstr>
      <vt:lpstr>URT Model Overview</vt:lpstr>
      <vt:lpstr>1. Program Variation Component</vt:lpstr>
      <vt:lpstr>2. Self-Recovery and Retention Component</vt:lpstr>
      <vt:lpstr>3. Temperature Scaling Component</vt:lpstr>
      <vt:lpstr>URT Model Summary</vt:lpstr>
      <vt:lpstr>Outline</vt:lpstr>
      <vt:lpstr>HeatWatch Mechanism</vt:lpstr>
      <vt:lpstr>HeatWatch Mechanism Overview</vt:lpstr>
      <vt:lpstr>Tracking SSD Temperature</vt:lpstr>
      <vt:lpstr>Tracking Dwell Time</vt:lpstr>
      <vt:lpstr>Tracking P/E Cycles and Retention Time</vt:lpstr>
      <vt:lpstr>Predicting Optimal Read Reference Voltage</vt:lpstr>
      <vt:lpstr>Fine-Tuning URT Parameters Online</vt:lpstr>
      <vt:lpstr>HeatWatch Mechanism Summary</vt:lpstr>
      <vt:lpstr>HeatWatch Evaluation Methodology</vt:lpstr>
      <vt:lpstr>HeatWatch Greatly Improves Flash Lifetime</vt:lpstr>
      <vt:lpstr>Outline</vt:lpstr>
      <vt:lpstr>Conclusion</vt:lpstr>
      <vt:lpstr>Improving 3D NAND Flash Memory Device Reliability by  Exploiting Self-Recovery and Temperature Awareness</vt:lpstr>
      <vt:lpstr>Backup Slides</vt:lpstr>
      <vt:lpstr>SSD Architecture</vt:lpstr>
      <vt:lpstr>3D vs. 2D Flash Cell Design</vt:lpstr>
      <vt:lpstr>3D vs. 2D Retention Characteristics</vt:lpstr>
      <vt:lpstr>Limitations</vt:lpstr>
      <vt:lpstr>Generalizability of Results</vt:lpstr>
      <vt:lpstr>Self-Recovery and Temperature in Planar NAND</vt:lpstr>
      <vt:lpstr>Novelty vs. UDM</vt:lpstr>
      <vt:lpstr>Ideal SSD Temperature</vt:lpstr>
      <vt:lpstr>URT Fine Tuning</vt:lpstr>
      <vt:lpstr>HeatWatch Overhead</vt:lpstr>
      <vt:lpstr>HeatWatch: Tracking Components</vt:lpstr>
      <vt:lpstr>HeatWatch: Tracking Components</vt:lpstr>
      <vt:lpstr>URT vs. Conventional Model</vt:lpstr>
      <vt:lpstr>Threshold Voltage Distribution Shifts</vt:lpstr>
      <vt:lpstr>Per-Workload Flash Lifetime Improvements</vt:lpstr>
      <vt:lpstr>Dwell Time Impact on Error Rate After Retention</vt:lpstr>
      <vt:lpstr>Dwell Time Impact on Threshold Voltage Distributions</vt:lpstr>
      <vt:lpstr>Mean Distribution Voltage vs. Retention for Different Dwell Times</vt:lpstr>
      <vt:lpstr>Impact of Dwell Time on Error Rate and Threshold Voltage Distribution Means</vt:lpstr>
      <vt:lpstr>Temperature Impact on Error Rate After Retention </vt:lpstr>
      <vt:lpstr>Impact of Programming Temperature on Threshold Voltage Distributions</vt:lpstr>
      <vt:lpstr>Impact of Programming Temperature on Error Rate and Threshold Voltage Distribution Means</vt:lpstr>
      <vt:lpstr>SRRM Prediction Accuracy</vt:lpstr>
      <vt:lpstr>Change in Flash Lifetime Due to Programming Temperature and Write Intensity</vt:lpstr>
      <vt:lpstr>Optimal Read Reference Voltage: Measured vs. Predicted by URT</vt:lpstr>
      <vt:lpstr>Inaccurate Read Reference Voltages Increase Error Rate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HeatWatch: Improving 3D NAND Flash Memory Device Reliability by Exploiting Self-Recovery and Temperature Awareness</dc:title>
  <dc:creator>yixinluo</dc:creator>
  <cp:lastModifiedBy>yixinluo</cp:lastModifiedBy>
  <cp:revision>492</cp:revision>
  <dcterms:created xsi:type="dcterms:W3CDTF">2018-02-13T14:10:27Z</dcterms:created>
  <dcterms:modified xsi:type="dcterms:W3CDTF">2018-02-27T14:12:33Z</dcterms:modified>
</cp:coreProperties>
</file>