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1"/>
    <p:sldMasterId id="2147483726" r:id="rId2"/>
    <p:sldMasterId id="2147483739" r:id="rId3"/>
  </p:sldMasterIdLst>
  <p:notesMasterIdLst>
    <p:notesMasterId r:id="rId55"/>
  </p:notesMasterIdLst>
  <p:sldIdLst>
    <p:sldId id="256" r:id="rId4"/>
    <p:sldId id="264" r:id="rId5"/>
    <p:sldId id="308" r:id="rId6"/>
    <p:sldId id="298" r:id="rId7"/>
    <p:sldId id="265" r:id="rId8"/>
    <p:sldId id="287" r:id="rId9"/>
    <p:sldId id="266" r:id="rId10"/>
    <p:sldId id="310" r:id="rId11"/>
    <p:sldId id="267" r:id="rId12"/>
    <p:sldId id="300" r:id="rId13"/>
    <p:sldId id="313" r:id="rId14"/>
    <p:sldId id="272" r:id="rId15"/>
    <p:sldId id="301" r:id="rId16"/>
    <p:sldId id="273" r:id="rId17"/>
    <p:sldId id="311" r:id="rId18"/>
    <p:sldId id="274" r:id="rId19"/>
    <p:sldId id="312" r:id="rId20"/>
    <p:sldId id="319" r:id="rId21"/>
    <p:sldId id="278" r:id="rId22"/>
    <p:sldId id="302" r:id="rId23"/>
    <p:sldId id="314" r:id="rId24"/>
    <p:sldId id="280" r:id="rId25"/>
    <p:sldId id="268" r:id="rId26"/>
    <p:sldId id="309" r:id="rId27"/>
    <p:sldId id="291" r:id="rId28"/>
    <p:sldId id="281" r:id="rId29"/>
    <p:sldId id="292" r:id="rId30"/>
    <p:sldId id="316" r:id="rId31"/>
    <p:sldId id="315" r:id="rId32"/>
    <p:sldId id="320" r:id="rId33"/>
    <p:sldId id="303" r:id="rId34"/>
    <p:sldId id="283" r:id="rId35"/>
    <p:sldId id="284" r:id="rId36"/>
    <p:sldId id="295" r:id="rId37"/>
    <p:sldId id="336" r:id="rId38"/>
    <p:sldId id="335" r:id="rId39"/>
    <p:sldId id="321" r:id="rId40"/>
    <p:sldId id="330" r:id="rId41"/>
    <p:sldId id="331" r:id="rId42"/>
    <p:sldId id="337" r:id="rId43"/>
    <p:sldId id="322" r:id="rId44"/>
    <p:sldId id="326" r:id="rId45"/>
    <p:sldId id="327" r:id="rId46"/>
    <p:sldId id="323" r:id="rId47"/>
    <p:sldId id="324" r:id="rId48"/>
    <p:sldId id="332" r:id="rId49"/>
    <p:sldId id="328" r:id="rId50"/>
    <p:sldId id="329" r:id="rId51"/>
    <p:sldId id="325" r:id="rId52"/>
    <p:sldId id="333" r:id="rId53"/>
    <p:sldId id="33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367856-D049-4D9C-A009-0DDD37AA4D77}">
          <p14:sldIdLst>
            <p14:sldId id="256"/>
            <p14:sldId id="264"/>
            <p14:sldId id="308"/>
            <p14:sldId id="298"/>
            <p14:sldId id="265"/>
            <p14:sldId id="287"/>
            <p14:sldId id="266"/>
            <p14:sldId id="310"/>
            <p14:sldId id="267"/>
            <p14:sldId id="300"/>
            <p14:sldId id="313"/>
            <p14:sldId id="272"/>
            <p14:sldId id="301"/>
            <p14:sldId id="273"/>
            <p14:sldId id="311"/>
            <p14:sldId id="274"/>
            <p14:sldId id="312"/>
            <p14:sldId id="319"/>
            <p14:sldId id="278"/>
            <p14:sldId id="302"/>
            <p14:sldId id="314"/>
            <p14:sldId id="280"/>
            <p14:sldId id="268"/>
            <p14:sldId id="309"/>
            <p14:sldId id="291"/>
            <p14:sldId id="281"/>
            <p14:sldId id="292"/>
            <p14:sldId id="316"/>
            <p14:sldId id="315"/>
            <p14:sldId id="320"/>
            <p14:sldId id="303"/>
            <p14:sldId id="283"/>
            <p14:sldId id="284"/>
            <p14:sldId id="295"/>
          </p14:sldIdLst>
        </p14:section>
        <p14:section name="Unused slides" id="{CD20AEF9-030F-4841-A0A4-9713CC06E948}">
          <p14:sldIdLst>
            <p14:sldId id="336"/>
            <p14:sldId id="335"/>
            <p14:sldId id="321"/>
            <p14:sldId id="330"/>
            <p14:sldId id="331"/>
            <p14:sldId id="337"/>
            <p14:sldId id="322"/>
            <p14:sldId id="326"/>
            <p14:sldId id="327"/>
            <p14:sldId id="323"/>
            <p14:sldId id="324"/>
            <p14:sldId id="332"/>
            <p14:sldId id="328"/>
            <p14:sldId id="329"/>
            <p14:sldId id="325"/>
            <p14:sldId id="333"/>
            <p14:sldId id="334"/>
          </p14:sldIdLst>
        </p14:section>
      </p14:sectionLst>
    </p:ext>
    <p:ext uri="{EFAFB233-063F-42B5-8137-9DF3F51BA10A}">
      <p15:sldGuideLst xmlns:p15="http://schemas.microsoft.com/office/powerpoint/2012/main">
        <p15:guide id="1" pos="288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500"/>
    <a:srgbClr val="FFCB25"/>
    <a:srgbClr val="B0D2D8"/>
    <a:srgbClr val="CFE4E7"/>
    <a:srgbClr val="BDDADF"/>
    <a:srgbClr val="99C8B8"/>
    <a:srgbClr val="008000"/>
    <a:srgbClr val="01FF00"/>
    <a:srgbClr val="595959"/>
    <a:srgbClr val="375D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7434" autoAdjust="0"/>
  </p:normalViewPr>
  <p:slideViewPr>
    <p:cSldViewPr snapToGrid="0">
      <p:cViewPr>
        <p:scale>
          <a:sx n="50" d="100"/>
          <a:sy n="50" d="100"/>
        </p:scale>
        <p:origin x="1723" y="86"/>
      </p:cViewPr>
      <p:guideLst>
        <p:guide pos="2880"/>
        <p:guide orient="horz"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77289787840361"/>
          <c:y val="4.7249936499872996E-2"/>
          <c:w val="0.86952687333401957"/>
          <c:h val="0.71517264799914859"/>
        </c:manualLayout>
      </c:layout>
      <c:lineChart>
        <c:grouping val="standard"/>
        <c:varyColors val="0"/>
        <c:ser>
          <c:idx val="0"/>
          <c:order val="0"/>
          <c:tx>
            <c:strRef>
              <c:f>Sheet1!$B$1</c:f>
              <c:strCache>
                <c:ptCount val="1"/>
                <c:pt idx="0">
                  <c:v>[DocMemory '00]</c:v>
                </c:pt>
              </c:strCache>
            </c:strRef>
          </c:tx>
          <c:spPr>
            <a:ln w="38100" cap="rnd">
              <a:solidFill>
                <a:schemeClr val="accent1"/>
              </a:solidFill>
              <a:round/>
            </a:ln>
            <a:effectLst>
              <a:outerShdw blurRad="57150" dist="19050" dir="5400000" algn="ctr" rotWithShape="0">
                <a:srgbClr val="000000">
                  <a:alpha val="63000"/>
                </a:srgbClr>
              </a:outerShdw>
            </a:effectLst>
          </c:spPr>
          <c:marker>
            <c:symbol val="none"/>
          </c:marker>
          <c:cat>
            <c:strRef>
              <c:f>Sheet1!$A$2:$A$8</c:f>
              <c:strCache>
                <c:ptCount val="7"/>
                <c:pt idx="0">
                  <c:v>1 Mb</c:v>
                </c:pt>
                <c:pt idx="1">
                  <c:v>4 Mb</c:v>
                </c:pt>
                <c:pt idx="2">
                  <c:v>16 Mb</c:v>
                </c:pt>
                <c:pt idx="3">
                  <c:v>64 Mb</c:v>
                </c:pt>
                <c:pt idx="4">
                  <c:v>256 Mb</c:v>
                </c:pt>
                <c:pt idx="5">
                  <c:v>1 Gb</c:v>
                </c:pt>
                <c:pt idx="6">
                  <c:v>4 Gb</c:v>
                </c:pt>
              </c:strCache>
            </c:strRef>
          </c:cat>
          <c:val>
            <c:numRef>
              <c:f>Sheet1!$B$2:$B$8</c:f>
              <c:numCache>
                <c:formatCode>General</c:formatCode>
                <c:ptCount val="7"/>
                <c:pt idx="0">
                  <c:v>0.05</c:v>
                </c:pt>
                <c:pt idx="1">
                  <c:v>0.12</c:v>
                </c:pt>
                <c:pt idx="2">
                  <c:v>0.3</c:v>
                </c:pt>
                <c:pt idx="3">
                  <c:v>0.6</c:v>
                </c:pt>
                <c:pt idx="4">
                  <c:v>2</c:v>
                </c:pt>
                <c:pt idx="5">
                  <c:v>6</c:v>
                </c:pt>
              </c:numCache>
            </c:numRef>
          </c:val>
          <c:smooth val="1"/>
        </c:ser>
        <c:ser>
          <c:idx val="1"/>
          <c:order val="1"/>
          <c:tx>
            <c:strRef>
              <c:f>Sheet1!$C$1</c:f>
              <c:strCache>
                <c:ptCount val="1"/>
                <c:pt idx="0">
                  <c:v>Predicted as trend</c:v>
                </c:pt>
              </c:strCache>
            </c:strRef>
          </c:tx>
          <c:spPr>
            <a:ln w="38100" cap="rnd">
              <a:solidFill>
                <a:schemeClr val="accent1"/>
              </a:solidFill>
              <a:prstDash val="sysDash"/>
              <a:round/>
            </a:ln>
            <a:effectLst>
              <a:outerShdw blurRad="57150" dist="19050" dir="5400000" algn="ctr" rotWithShape="0">
                <a:srgbClr val="000000">
                  <a:alpha val="63000"/>
                </a:srgbClr>
              </a:outerShdw>
            </a:effectLst>
          </c:spPr>
          <c:marker>
            <c:symbol val="none"/>
          </c:marker>
          <c:cat>
            <c:strRef>
              <c:f>Sheet1!$A$2:$A$8</c:f>
              <c:strCache>
                <c:ptCount val="7"/>
                <c:pt idx="0">
                  <c:v>1 Mb</c:v>
                </c:pt>
                <c:pt idx="1">
                  <c:v>4 Mb</c:v>
                </c:pt>
                <c:pt idx="2">
                  <c:v>16 Mb</c:v>
                </c:pt>
                <c:pt idx="3">
                  <c:v>64 Mb</c:v>
                </c:pt>
                <c:pt idx="4">
                  <c:v>256 Mb</c:v>
                </c:pt>
                <c:pt idx="5">
                  <c:v>1 Gb</c:v>
                </c:pt>
                <c:pt idx="6">
                  <c:v>4 Gb</c:v>
                </c:pt>
              </c:strCache>
            </c:strRef>
          </c:cat>
          <c:val>
            <c:numRef>
              <c:f>Sheet1!$C$2:$C$8</c:f>
              <c:numCache>
                <c:formatCode>General</c:formatCode>
                <c:ptCount val="7"/>
                <c:pt idx="5">
                  <c:v>6</c:v>
                </c:pt>
                <c:pt idx="6">
                  <c:v>12</c:v>
                </c:pt>
              </c:numCache>
            </c:numRef>
          </c:val>
          <c:smooth val="0"/>
        </c:ser>
        <c:dLbls>
          <c:showLegendKey val="0"/>
          <c:showVal val="0"/>
          <c:showCatName val="0"/>
          <c:showSerName val="0"/>
          <c:showPercent val="0"/>
          <c:showBubbleSize val="0"/>
        </c:dLbls>
        <c:smooth val="0"/>
        <c:axId val="852791824"/>
        <c:axId val="852785840"/>
      </c:lineChart>
      <c:catAx>
        <c:axId val="852791824"/>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DRAM chip capacity</a:t>
                </a:r>
              </a:p>
            </c:rich>
          </c:tx>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852785840"/>
        <c:crosses val="autoZero"/>
        <c:auto val="1"/>
        <c:lblAlgn val="ctr"/>
        <c:lblOffset val="100"/>
        <c:noMultiLvlLbl val="0"/>
      </c:catAx>
      <c:valAx>
        <c:axId val="852785840"/>
        <c:scaling>
          <c:orientation val="minMax"/>
          <c:max val="1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dirty="0"/>
                  <a:t>Testing </a:t>
                </a:r>
                <a:r>
                  <a:rPr lang="en-US" dirty="0" smtClean="0"/>
                  <a:t>cost/Mem </a:t>
                </a:r>
                <a:r>
                  <a:rPr lang="en-US" dirty="0"/>
                  <a:t>cost (%)</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852791824"/>
        <c:crosses val="autoZero"/>
        <c:crossBetween val="between"/>
      </c:valAx>
      <c:spPr>
        <a:noFill/>
        <a:ln>
          <a:noFill/>
        </a:ln>
        <a:effectLst/>
      </c:spPr>
    </c:plotArea>
    <c:legend>
      <c:legendPos val="b"/>
      <c:layout>
        <c:manualLayout>
          <c:xMode val="edge"/>
          <c:yMode val="edge"/>
          <c:x val="0.11232249606018915"/>
          <c:y val="5.74757429514859E-2"/>
          <c:w val="0.74237756370973906"/>
          <c:h val="0.10159844198931144"/>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60368458400137"/>
          <c:y val="3.5606147464342271E-2"/>
          <c:w val="0.83968712751201458"/>
          <c:h val="0.72828311676514346"/>
        </c:manualLayout>
      </c:layout>
      <c:barChart>
        <c:barDir val="col"/>
        <c:grouping val="clustered"/>
        <c:varyColors val="0"/>
        <c:ser>
          <c:idx val="0"/>
          <c:order val="0"/>
          <c:tx>
            <c:strRef>
              <c:f>Sheet1!$B$1</c:f>
              <c:strCache>
                <c:ptCount val="1"/>
                <c:pt idx="0">
                  <c:v># incorrect/million queries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gradFill rotWithShape="1">
                <a:gsLst>
                  <a:gs pos="0">
                    <a:srgbClr val="CFE4E7"/>
                  </a:gs>
                  <a:gs pos="50000">
                    <a:srgbClr val="BDDADF"/>
                  </a:gs>
                  <a:gs pos="100000">
                    <a:srgbClr val="B0D2D8"/>
                  </a:gs>
                </a:gsLst>
                <a:lin ang="5400000" scaled="0"/>
              </a:gradFill>
              <a:ln>
                <a:noFill/>
              </a:ln>
              <a:effectLst>
                <a:outerShdw blurRad="57150" dist="19050" dir="5400000" algn="ctr" rotWithShape="0">
                  <a:srgbClr val="000000">
                    <a:alpha val="63000"/>
                  </a:srgbClr>
                </a:outerShdw>
              </a:effectLst>
            </c:spPr>
          </c:dPt>
          <c:dPt>
            <c:idx val="1"/>
            <c:invertIfNegative val="0"/>
            <c:bubble3D val="0"/>
            <c:spPr>
              <a:gradFill rotWithShape="1">
                <a:gsLst>
                  <a:gs pos="0">
                    <a:srgbClr val="CFE4E7"/>
                  </a:gs>
                  <a:gs pos="50000">
                    <a:srgbClr val="BDDADF"/>
                  </a:gs>
                  <a:gs pos="100000">
                    <a:srgbClr val="B0D2D8"/>
                  </a:gs>
                </a:gsLst>
                <a:lin ang="5400000" scaled="0"/>
              </a:gradFill>
              <a:ln>
                <a:noFill/>
              </a:ln>
              <a:effectLst>
                <a:outerShdw blurRad="57150" dist="19050" dir="5400000" algn="ctr" rotWithShape="0">
                  <a:srgbClr val="000000">
                    <a:alpha val="63000"/>
                  </a:srgbClr>
                </a:outerShdw>
              </a:effectLst>
            </c:spPr>
          </c:dPt>
          <c:dPt>
            <c:idx val="2"/>
            <c:invertIfNegative val="0"/>
            <c:bubble3D val="0"/>
            <c:spPr>
              <a:gradFill rotWithShape="1">
                <a:gsLst>
                  <a:gs pos="0">
                    <a:srgbClr val="FFCB25"/>
                  </a:gs>
                  <a:gs pos="50000">
                    <a:srgbClr val="FFC000"/>
                  </a:gs>
                  <a:gs pos="100000">
                    <a:srgbClr val="EEB500"/>
                  </a:gs>
                </a:gsLst>
                <a:lin ang="5400000" scaled="0"/>
              </a:gradFill>
              <a:ln>
                <a:noFill/>
              </a:ln>
              <a:effectLst>
                <a:outerShdw blurRad="57150" dist="19050" dir="5400000" algn="ctr" rotWithShape="0">
                  <a:srgbClr val="000000">
                    <a:alpha val="63000"/>
                  </a:srgbClr>
                </a:outerShdw>
              </a:effectLst>
            </c:spPr>
          </c:dPt>
          <c:dPt>
            <c:idx val="3"/>
            <c:invertIfNegative val="0"/>
            <c:bubble3D val="0"/>
            <c:spPr>
              <a:gradFill rotWithShape="1">
                <a:gsLst>
                  <a:gs pos="0">
                    <a:srgbClr val="CFE4E7"/>
                  </a:gs>
                  <a:gs pos="50000">
                    <a:srgbClr val="BDDADF"/>
                  </a:gs>
                  <a:gs pos="100000">
                    <a:srgbClr val="B0D2D8"/>
                  </a:gs>
                </a:gsLst>
                <a:lin ang="5400000" scaled="0"/>
              </a:gradFill>
              <a:ln>
                <a:noFill/>
              </a:ln>
              <a:effectLst>
                <a:outerShdw blurRad="57150" dist="19050" dir="5400000" algn="ctr" rotWithShape="0">
                  <a:srgbClr val="000000">
                    <a:alpha val="63000"/>
                  </a:srgbClr>
                </a:outerShdw>
              </a:effectLst>
            </c:spPr>
          </c:dPt>
          <c:dPt>
            <c:idx val="4"/>
            <c:invertIfNegative val="0"/>
            <c:bubble3D val="0"/>
            <c:spPr>
              <a:gradFill rotWithShape="1">
                <a:gsLst>
                  <a:gs pos="0">
                    <a:srgbClr val="FFCB25"/>
                  </a:gs>
                  <a:gs pos="50000">
                    <a:srgbClr val="FFC000"/>
                  </a:gs>
                  <a:gs pos="100000">
                    <a:srgbClr val="EEB500"/>
                  </a:gs>
                </a:gsLst>
                <a:lin ang="5400000" scaled="0"/>
              </a:gradFill>
              <a:ln>
                <a:noFill/>
              </a:ln>
              <a:effectLst>
                <a:outerShdw blurRad="57150" dist="19050" dir="5400000" algn="ctr" rotWithShape="0">
                  <a:srgbClr val="000000">
                    <a:alpha val="63000"/>
                  </a:srgbClr>
                </a:outerShdw>
              </a:effectLst>
            </c:spPr>
          </c:dPt>
          <c:dLbls>
            <c:dLbl>
              <c:idx val="1"/>
              <c:layout/>
              <c:showLegendKey val="0"/>
              <c:showVal val="1"/>
              <c:showCatName val="0"/>
              <c:showSerName val="0"/>
              <c:showPercent val="0"/>
              <c:showBubbleSize val="0"/>
              <c:extLst>
                <c:ext xmlns:c15="http://schemas.microsoft.com/office/drawing/2012/chart" uri="{CE6537A1-D6FC-4f65-9D91-7224C49458BB}">
                  <c15:layout/>
                </c:ext>
              </c:extLst>
            </c:dLbl>
            <c:dLbl>
              <c:idx val="2"/>
              <c:layout/>
              <c:showLegendKey val="0"/>
              <c:showVal val="1"/>
              <c:showCatName val="0"/>
              <c:showSerName val="0"/>
              <c:showPercent val="0"/>
              <c:showBubbleSize val="0"/>
              <c:extLst>
                <c:ext xmlns:c15="http://schemas.microsoft.com/office/drawing/2012/chart" uri="{CE6537A1-D6FC-4f65-9D91-7224C49458BB}">
                  <c15:layout/>
                </c:ext>
              </c:extLst>
            </c:dLbl>
            <c:dLbl>
              <c:idx val="3"/>
              <c:layout/>
              <c:showLegendKey val="0"/>
              <c:showVal val="1"/>
              <c:showCatName val="0"/>
              <c:showSerName val="0"/>
              <c:showPercent val="0"/>
              <c:showBubbleSize val="0"/>
              <c:extLst>
                <c:ext xmlns:c15="http://schemas.microsoft.com/office/drawing/2012/chart" uri="{CE6537A1-D6FC-4f65-9D91-7224C49458BB}">
                  <c15:layout/>
                </c:ext>
              </c:extLst>
            </c:dLbl>
            <c:dLbl>
              <c:idx val="4"/>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Typical Server</c:v>
                </c:pt>
                <c:pt idx="1">
                  <c:v>Consumer PC</c:v>
                </c:pt>
                <c:pt idx="2">
                  <c:v>HRM</c:v>
                </c:pt>
                <c:pt idx="3">
                  <c:v>Less-Tested</c:v>
                </c:pt>
                <c:pt idx="4">
                  <c:v>HRM/L</c:v>
                </c:pt>
              </c:strCache>
            </c:strRef>
          </c:cat>
          <c:val>
            <c:numRef>
              <c:f>Sheet1!$B$2:$B$6</c:f>
              <c:numCache>
                <c:formatCode>General</c:formatCode>
                <c:ptCount val="5"/>
                <c:pt idx="0">
                  <c:v>0</c:v>
                </c:pt>
                <c:pt idx="1">
                  <c:v>33</c:v>
                </c:pt>
                <c:pt idx="2">
                  <c:v>9</c:v>
                </c:pt>
                <c:pt idx="3">
                  <c:v>163</c:v>
                </c:pt>
                <c:pt idx="4">
                  <c:v>12</c:v>
                </c:pt>
              </c:numCache>
            </c:numRef>
          </c:val>
        </c:ser>
        <c:dLbls>
          <c:showLegendKey val="0"/>
          <c:showVal val="0"/>
          <c:showCatName val="0"/>
          <c:showSerName val="0"/>
          <c:showPercent val="0"/>
          <c:showBubbleSize val="0"/>
        </c:dLbls>
        <c:gapWidth val="100"/>
        <c:overlap val="-24"/>
        <c:axId val="955535264"/>
        <c:axId val="955540160"/>
      </c:barChart>
      <c:catAx>
        <c:axId val="955535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55540160"/>
        <c:crosses val="autoZero"/>
        <c:auto val="1"/>
        <c:lblAlgn val="ctr"/>
        <c:lblOffset val="100"/>
        <c:noMultiLvlLbl val="0"/>
      </c:catAx>
      <c:valAx>
        <c:axId val="955540160"/>
        <c:scaling>
          <c:logBase val="10"/>
          <c:orientation val="minMax"/>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dirty="0" smtClean="0"/>
                  <a:t>#</a:t>
                </a:r>
                <a:r>
                  <a:rPr lang="en-US" baseline="0" dirty="0" smtClean="0"/>
                  <a:t> incorrect/million queries</a:t>
                </a:r>
                <a:endParaRPr lang="en-US" dirty="0"/>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55535264"/>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layout/>
      <c:overlay val="0"/>
      <c:spPr>
        <a:noFill/>
        <a:ln>
          <a:noFill/>
        </a:ln>
        <a:effectLst/>
      </c:spPr>
      <c:txPr>
        <a:bodyPr rot="0" spcFirstLastPara="1" vertOverflow="ellipsis" vert="horz" wrap="square" anchor="ctr" anchorCtr="1"/>
        <a:lstStyle/>
        <a:p>
          <a:pPr>
            <a:defRPr sz="288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618583150079212"/>
          <c:y val="0.12630491309535877"/>
          <c:w val="0.81770308398950142"/>
          <c:h val="0.745993476194731"/>
        </c:manualLayout>
      </c:layout>
      <c:barChart>
        <c:barDir val="col"/>
        <c:grouping val="clustered"/>
        <c:varyColors val="1"/>
        <c:ser>
          <c:idx val="0"/>
          <c:order val="0"/>
          <c:tx>
            <c:strRef>
              <c:f>Sheet1!$B$1</c:f>
              <c:strCache>
                <c:ptCount val="1"/>
                <c:pt idx="0">
                  <c:v>System/Application Crash</c:v>
                </c:pt>
              </c:strCache>
            </c:strRef>
          </c:tx>
          <c:invertIfNegative val="0"/>
          <c:dPt>
            <c:idx val="0"/>
            <c:invertIfNegative val="0"/>
            <c:bubble3D val="0"/>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
            <c:invertIfNegative val="0"/>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2"/>
            <c:invertIfNegative val="0"/>
            <c:bubble3D val="0"/>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errBars>
            <c:errBarType val="both"/>
            <c:errValType val="cust"/>
            <c:noEndCap val="0"/>
            <c:plus>
              <c:numRef>
                <c:f>Sheet1!$D$2:$D$4</c:f>
                <c:numCache>
                  <c:formatCode>General</c:formatCode>
                  <c:ptCount val="3"/>
                  <c:pt idx="0">
                    <c:v>0.13048456952729034</c:v>
                  </c:pt>
                  <c:pt idx="1">
                    <c:v>1.0825243009027374</c:v>
                  </c:pt>
                  <c:pt idx="2">
                    <c:v>1.3820413213792622</c:v>
                  </c:pt>
                </c:numCache>
              </c:numRef>
            </c:plus>
            <c:minus>
              <c:numRef>
                <c:f>Sheet1!$D$2:$D$4</c:f>
                <c:numCache>
                  <c:formatCode>General</c:formatCode>
                  <c:ptCount val="3"/>
                  <c:pt idx="0">
                    <c:v>0.13048456952729034</c:v>
                  </c:pt>
                  <c:pt idx="1">
                    <c:v>1.0825243009027374</c:v>
                  </c:pt>
                  <c:pt idx="2">
                    <c:v>1.3820413213792622</c:v>
                  </c:pt>
                </c:numCache>
              </c:numRef>
            </c:minus>
            <c:spPr>
              <a:noFill/>
              <a:ln w="25400" cap="flat" cmpd="sng" algn="ctr">
                <a:solidFill>
                  <a:schemeClr val="tx1">
                    <a:lumMod val="65000"/>
                    <a:lumOff val="35000"/>
                  </a:schemeClr>
                </a:solidFill>
                <a:round/>
              </a:ln>
              <a:effectLst/>
            </c:spPr>
          </c:errBars>
          <c:cat>
            <c:strRef>
              <c:f>Sheet1!$A$2:$A$4</c:f>
              <c:strCache>
                <c:ptCount val="3"/>
                <c:pt idx="0">
                  <c:v>WebSearch</c:v>
                </c:pt>
                <c:pt idx="1">
                  <c:v>Memcached</c:v>
                </c:pt>
                <c:pt idx="2">
                  <c:v>GraphLab</c:v>
                </c:pt>
              </c:strCache>
            </c:strRef>
          </c:cat>
          <c:val>
            <c:numRef>
              <c:f>Sheet1!$B$2:$B$4</c:f>
              <c:numCache>
                <c:formatCode>General</c:formatCode>
                <c:ptCount val="3"/>
                <c:pt idx="0">
                  <c:v>0.82729230939722764</c:v>
                </c:pt>
                <c:pt idx="1">
                  <c:v>3.215434083601286</c:v>
                </c:pt>
                <c:pt idx="2">
                  <c:v>11.158342189160468</c:v>
                </c:pt>
              </c:numCache>
            </c:numRef>
          </c:val>
        </c:ser>
        <c:dLbls>
          <c:showLegendKey val="0"/>
          <c:showVal val="0"/>
          <c:showCatName val="0"/>
          <c:showSerName val="0"/>
          <c:showPercent val="0"/>
          <c:showBubbleSize val="0"/>
        </c:dLbls>
        <c:gapWidth val="100"/>
        <c:overlap val="-24"/>
        <c:axId val="852790192"/>
        <c:axId val="852777136"/>
      </c:barChart>
      <c:catAx>
        <c:axId val="852790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852777136"/>
        <c:crosses val="autoZero"/>
        <c:auto val="1"/>
        <c:lblAlgn val="ctr"/>
        <c:lblOffset val="100"/>
        <c:noMultiLvlLbl val="0"/>
      </c:catAx>
      <c:valAx>
        <c:axId val="852777136"/>
        <c:scaling>
          <c:orientation val="minMax"/>
          <c:max val="14"/>
          <c:min val="0"/>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Probability of Crash (%)</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852790192"/>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880" b="1" i="0" u="none" strike="noStrike" kern="1200" baseline="0">
                <a:solidFill>
                  <a:schemeClr val="tx1">
                    <a:lumMod val="65000"/>
                    <a:lumOff val="35000"/>
                  </a:schemeClr>
                </a:solidFill>
                <a:latin typeface="+mn-lt"/>
                <a:ea typeface="+mn-ea"/>
                <a:cs typeface="+mn-cs"/>
              </a:defRPr>
            </a:pPr>
            <a:r>
              <a:rPr lang="en-US"/>
              <a:t>Incorrect Responses</a:t>
            </a:r>
          </a:p>
        </c:rich>
      </c:tx>
      <c:layout/>
      <c:overlay val="0"/>
      <c:spPr>
        <a:noFill/>
        <a:ln>
          <a:noFill/>
        </a:ln>
        <a:effectLst/>
      </c:spPr>
      <c:txPr>
        <a:bodyPr rot="0" spcFirstLastPara="1" vertOverflow="ellipsis" vert="horz" wrap="square" anchor="ctr" anchorCtr="1"/>
        <a:lstStyle/>
        <a:p>
          <a:pPr>
            <a:defRPr sz="288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797604986876639"/>
          <c:y val="0.12630491309535877"/>
          <c:w val="0.81452395013123358"/>
          <c:h val="0.73473404797143049"/>
        </c:manualLayout>
      </c:layout>
      <c:barChart>
        <c:barDir val="col"/>
        <c:grouping val="clustered"/>
        <c:varyColors val="1"/>
        <c:ser>
          <c:idx val="0"/>
          <c:order val="0"/>
          <c:tx>
            <c:strRef>
              <c:f>Sheet1!$B$1</c:f>
              <c:strCache>
                <c:ptCount val="1"/>
                <c:pt idx="0">
                  <c:v>Incorrect Response</c:v>
                </c:pt>
              </c:strCache>
            </c:strRef>
          </c:tx>
          <c:invertIfNegative val="0"/>
          <c:dPt>
            <c:idx val="0"/>
            <c:invertIfNegative val="0"/>
            <c:bubble3D val="0"/>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
            <c:invertIfNegative val="0"/>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2"/>
            <c:invertIfNegative val="0"/>
            <c:bubble3D val="0"/>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errBars>
            <c:errBarType val="plus"/>
            <c:errValType val="cust"/>
            <c:noEndCap val="0"/>
            <c:plus>
              <c:numRef>
                <c:f>Sheet1!$D$2:$D$4</c:f>
                <c:numCache>
                  <c:formatCode>General</c:formatCode>
                  <c:ptCount val="3"/>
                  <c:pt idx="0">
                    <c:v>9965.565217391304</c:v>
                  </c:pt>
                  <c:pt idx="1">
                    <c:v>5322</c:v>
                  </c:pt>
                  <c:pt idx="2">
                    <c:v>79641148.325358853</c:v>
                  </c:pt>
                </c:numCache>
              </c:numRef>
            </c:plus>
            <c:minus>
              <c:numRef>
                <c:f>Sheet1!$D$2:$D$4</c:f>
                <c:numCache>
                  <c:formatCode>General</c:formatCode>
                  <c:ptCount val="3"/>
                  <c:pt idx="0">
                    <c:v>9965.565217391304</c:v>
                  </c:pt>
                  <c:pt idx="1">
                    <c:v>5322</c:v>
                  </c:pt>
                  <c:pt idx="2">
                    <c:v>79641148.325358853</c:v>
                  </c:pt>
                </c:numCache>
              </c:numRef>
            </c:minus>
            <c:spPr>
              <a:noFill/>
              <a:ln w="25400" cap="flat" cmpd="sng" algn="ctr">
                <a:solidFill>
                  <a:schemeClr val="tx1">
                    <a:lumMod val="65000"/>
                    <a:lumOff val="35000"/>
                  </a:schemeClr>
                </a:solidFill>
                <a:round/>
              </a:ln>
              <a:effectLst/>
            </c:spPr>
          </c:errBars>
          <c:cat>
            <c:strRef>
              <c:f>Sheet1!$A$2:$A$4</c:f>
              <c:strCache>
                <c:ptCount val="3"/>
                <c:pt idx="0">
                  <c:v>WebSearch</c:v>
                </c:pt>
                <c:pt idx="1">
                  <c:v>Memcached</c:v>
                </c:pt>
                <c:pt idx="2">
                  <c:v>GraphLab</c:v>
                </c:pt>
              </c:strCache>
            </c:strRef>
          </c:cat>
          <c:val>
            <c:numRef>
              <c:f>Sheet1!$B$2:$B$4</c:f>
              <c:numCache>
                <c:formatCode>General</c:formatCode>
                <c:ptCount val="3"/>
                <c:pt idx="0">
                  <c:v>34.434782608695656</c:v>
                </c:pt>
                <c:pt idx="1">
                  <c:v>344</c:v>
                </c:pt>
                <c:pt idx="2">
                  <c:v>20358851.674641151</c:v>
                </c:pt>
              </c:numCache>
            </c:numRef>
          </c:val>
        </c:ser>
        <c:dLbls>
          <c:showLegendKey val="0"/>
          <c:showVal val="0"/>
          <c:showCatName val="0"/>
          <c:showSerName val="0"/>
          <c:showPercent val="0"/>
          <c:showBubbleSize val="0"/>
        </c:dLbls>
        <c:gapWidth val="100"/>
        <c:overlap val="-24"/>
        <c:axId val="952118544"/>
        <c:axId val="952116368"/>
      </c:barChart>
      <c:catAx>
        <c:axId val="952118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52116368"/>
        <c:crosses val="autoZero"/>
        <c:auto val="1"/>
        <c:lblAlgn val="ctr"/>
        <c:lblOffset val="100"/>
        <c:noMultiLvlLbl val="0"/>
      </c:catAx>
      <c:valAx>
        <c:axId val="952116368"/>
        <c:scaling>
          <c:logBase val="10"/>
          <c:orientation val="minMax"/>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 Incorrect/Billion Queries</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52118544"/>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layout/>
      <c:overlay val="0"/>
      <c:spPr>
        <a:noFill/>
        <a:ln>
          <a:noFill/>
        </a:ln>
        <a:effectLst/>
      </c:spPr>
      <c:txPr>
        <a:bodyPr rot="0" spcFirstLastPara="1" vertOverflow="ellipsis" vert="horz" wrap="square" anchor="ctr" anchorCtr="1"/>
        <a:lstStyle/>
        <a:p>
          <a:pPr>
            <a:defRPr sz="288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171883202099739"/>
          <c:y val="0.12630491309535877"/>
          <c:w val="0.82355894575678046"/>
          <c:h val="0.71382534115073915"/>
        </c:manualLayout>
      </c:layout>
      <c:barChart>
        <c:barDir val="col"/>
        <c:grouping val="clustered"/>
        <c:varyColors val="1"/>
        <c:ser>
          <c:idx val="0"/>
          <c:order val="0"/>
          <c:tx>
            <c:strRef>
              <c:f>Sheet1!$B$1</c:f>
              <c:strCache>
                <c:ptCount val="1"/>
                <c:pt idx="0">
                  <c:v>System/Application Crash</c:v>
                </c:pt>
              </c:strCache>
            </c:strRef>
          </c:tx>
          <c:invertIfNegative val="0"/>
          <c:dPt>
            <c:idx val="0"/>
            <c:invertIfNegative val="0"/>
            <c:bubble3D val="0"/>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
            <c:invertIfNegative val="0"/>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2"/>
            <c:invertIfNegative val="0"/>
            <c:bubble3D val="0"/>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errBars>
            <c:errBarType val="both"/>
            <c:errValType val="cust"/>
            <c:noEndCap val="0"/>
            <c:plus>
              <c:numRef>
                <c:f>Sheet1!$D$2:$D$4</c:f>
                <c:numCache>
                  <c:formatCode>General</c:formatCode>
                  <c:ptCount val="3"/>
                  <c:pt idx="0">
                    <c:v>0.28470000000000001</c:v>
                  </c:pt>
                  <c:pt idx="1">
                    <c:v>0.14299999999999999</c:v>
                  </c:pt>
                  <c:pt idx="2">
                    <c:v>0.23699999999999999</c:v>
                  </c:pt>
                </c:numCache>
              </c:numRef>
            </c:plus>
            <c:minus>
              <c:numRef>
                <c:f>Sheet1!$D$2:$D$4</c:f>
                <c:numCache>
                  <c:formatCode>General</c:formatCode>
                  <c:ptCount val="3"/>
                  <c:pt idx="0">
                    <c:v>0.28470000000000001</c:v>
                  </c:pt>
                  <c:pt idx="1">
                    <c:v>0.14299999999999999</c:v>
                  </c:pt>
                  <c:pt idx="2">
                    <c:v>0.23699999999999999</c:v>
                  </c:pt>
                </c:numCache>
              </c:numRef>
            </c:minus>
            <c:spPr>
              <a:noFill/>
              <a:ln w="25400" cap="flat" cmpd="sng" algn="ctr">
                <a:solidFill>
                  <a:schemeClr val="tx1">
                    <a:lumMod val="65000"/>
                    <a:lumOff val="35000"/>
                  </a:schemeClr>
                </a:solidFill>
                <a:round/>
              </a:ln>
              <a:effectLst/>
            </c:spPr>
          </c:errBars>
          <c:cat>
            <c:strRef>
              <c:f>Sheet1!$A$2:$A$4</c:f>
              <c:strCache>
                <c:ptCount val="3"/>
                <c:pt idx="0">
                  <c:v>Private</c:v>
                </c:pt>
                <c:pt idx="1">
                  <c:v>Heap</c:v>
                </c:pt>
                <c:pt idx="2">
                  <c:v>Stack</c:v>
                </c:pt>
              </c:strCache>
            </c:strRef>
          </c:cat>
          <c:val>
            <c:numRef>
              <c:f>Sheet1!$B$2:$B$4</c:f>
              <c:numCache>
                <c:formatCode>General</c:formatCode>
                <c:ptCount val="3"/>
                <c:pt idx="0">
                  <c:v>1.041365345675441</c:v>
                </c:pt>
                <c:pt idx="1">
                  <c:v>0.63897763578274758</c:v>
                </c:pt>
                <c:pt idx="2">
                  <c:v>0.2477291494632535</c:v>
                </c:pt>
              </c:numCache>
            </c:numRef>
          </c:val>
        </c:ser>
        <c:dLbls>
          <c:showLegendKey val="0"/>
          <c:showVal val="0"/>
          <c:showCatName val="0"/>
          <c:showSerName val="0"/>
          <c:showPercent val="0"/>
          <c:showBubbleSize val="0"/>
        </c:dLbls>
        <c:gapWidth val="100"/>
        <c:overlap val="-24"/>
        <c:axId val="952129424"/>
        <c:axId val="952122896"/>
      </c:barChart>
      <c:catAx>
        <c:axId val="952129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52122896"/>
        <c:crosses val="autoZero"/>
        <c:auto val="1"/>
        <c:lblAlgn val="ctr"/>
        <c:lblOffset val="100"/>
        <c:noMultiLvlLbl val="0"/>
      </c:catAx>
      <c:valAx>
        <c:axId val="952122896"/>
        <c:scaling>
          <c:orientation val="minMax"/>
          <c:min val="0"/>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Probability of Crash (%)</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52129424"/>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880" b="1" i="0" u="none" strike="noStrike" kern="1200" baseline="0">
                <a:solidFill>
                  <a:schemeClr val="tx1">
                    <a:lumMod val="65000"/>
                    <a:lumOff val="35000"/>
                  </a:schemeClr>
                </a:solidFill>
                <a:latin typeface="+mn-lt"/>
                <a:ea typeface="+mn-ea"/>
                <a:cs typeface="+mn-cs"/>
              </a:defRPr>
            </a:pPr>
            <a:r>
              <a:rPr lang="en-US"/>
              <a:t>Incorrect Responses</a:t>
            </a:r>
          </a:p>
        </c:rich>
      </c:tx>
      <c:layout/>
      <c:overlay val="0"/>
      <c:spPr>
        <a:noFill/>
        <a:ln>
          <a:noFill/>
        </a:ln>
        <a:effectLst/>
      </c:spPr>
      <c:txPr>
        <a:bodyPr rot="0" spcFirstLastPara="1" vertOverflow="ellipsis" vert="horz" wrap="square" anchor="ctr" anchorCtr="1"/>
        <a:lstStyle/>
        <a:p>
          <a:pPr>
            <a:defRPr sz="288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630938320209975"/>
          <c:y val="0.12630491309535877"/>
          <c:w val="0.80757950568678916"/>
          <c:h val="0.71027419242391809"/>
        </c:manualLayout>
      </c:layout>
      <c:barChart>
        <c:barDir val="col"/>
        <c:grouping val="clustered"/>
        <c:varyColors val="1"/>
        <c:ser>
          <c:idx val="0"/>
          <c:order val="0"/>
          <c:tx>
            <c:strRef>
              <c:f>Sheet1!$B$1</c:f>
              <c:strCache>
                <c:ptCount val="1"/>
                <c:pt idx="0">
                  <c:v>Incorrect Response</c:v>
                </c:pt>
              </c:strCache>
            </c:strRef>
          </c:tx>
          <c:invertIfNegative val="0"/>
          <c:dPt>
            <c:idx val="0"/>
            <c:invertIfNegative val="0"/>
            <c:bubble3D val="0"/>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
            <c:invertIfNegative val="0"/>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2"/>
            <c:invertIfNegative val="0"/>
            <c:bubble3D val="0"/>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errBars>
            <c:errBarType val="plus"/>
            <c:errValType val="cust"/>
            <c:noEndCap val="0"/>
            <c:plus>
              <c:numRef>
                <c:f>Sheet1!$D$2:$D$4</c:f>
                <c:numCache>
                  <c:formatCode>General</c:formatCode>
                  <c:ptCount val="3"/>
                  <c:pt idx="0">
                    <c:v>9984.6172050644891</c:v>
                  </c:pt>
                  <c:pt idx="1">
                    <c:v>9979.7512293896434</c:v>
                  </c:pt>
                  <c:pt idx="2">
                    <c:v>9990.742361684559</c:v>
                  </c:pt>
                </c:numCache>
              </c:numRef>
            </c:plus>
            <c:minus>
              <c:numRef>
                <c:f>Sheet1!$D$2:$D$4</c:f>
                <c:numCache>
                  <c:formatCode>General</c:formatCode>
                  <c:ptCount val="3"/>
                  <c:pt idx="0">
                    <c:v>9984.6172050644891</c:v>
                  </c:pt>
                  <c:pt idx="1">
                    <c:v>9979.7512293896434</c:v>
                  </c:pt>
                  <c:pt idx="2">
                    <c:v>9990.742361684559</c:v>
                  </c:pt>
                </c:numCache>
              </c:numRef>
            </c:minus>
            <c:spPr>
              <a:noFill/>
              <a:ln w="31750" cap="flat" cmpd="sng" algn="ctr">
                <a:solidFill>
                  <a:schemeClr val="tx1">
                    <a:lumMod val="65000"/>
                    <a:lumOff val="35000"/>
                  </a:schemeClr>
                </a:solidFill>
                <a:round/>
              </a:ln>
              <a:effectLst/>
            </c:spPr>
          </c:errBars>
          <c:cat>
            <c:strRef>
              <c:f>Sheet1!$A$2:$A$4</c:f>
              <c:strCache>
                <c:ptCount val="3"/>
                <c:pt idx="0">
                  <c:v>Private</c:v>
                </c:pt>
                <c:pt idx="1">
                  <c:v>Heap</c:v>
                </c:pt>
                <c:pt idx="2">
                  <c:v>Stack</c:v>
                </c:pt>
              </c:strCache>
            </c:strRef>
          </c:cat>
          <c:val>
            <c:numRef>
              <c:f>Sheet1!$B$2:$B$4</c:f>
              <c:numCache>
                <c:formatCode>General</c:formatCode>
                <c:ptCount val="3"/>
                <c:pt idx="0">
                  <c:v>15.38279493551059</c:v>
                </c:pt>
                <c:pt idx="1">
                  <c:v>20.248770610355802</c:v>
                </c:pt>
                <c:pt idx="2">
                  <c:v>9.257638315441783</c:v>
                </c:pt>
              </c:numCache>
            </c:numRef>
          </c:val>
        </c:ser>
        <c:dLbls>
          <c:showLegendKey val="0"/>
          <c:showVal val="0"/>
          <c:showCatName val="0"/>
          <c:showSerName val="0"/>
          <c:showPercent val="0"/>
          <c:showBubbleSize val="0"/>
        </c:dLbls>
        <c:gapWidth val="100"/>
        <c:overlap val="-24"/>
        <c:axId val="952123984"/>
        <c:axId val="952130512"/>
      </c:barChart>
      <c:catAx>
        <c:axId val="952123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52130512"/>
        <c:crosses val="autoZero"/>
        <c:auto val="1"/>
        <c:lblAlgn val="ctr"/>
        <c:lblOffset val="100"/>
        <c:noMultiLvlLbl val="0"/>
      </c:catAx>
      <c:valAx>
        <c:axId val="952130512"/>
        <c:scaling>
          <c:logBase val="10"/>
          <c:orientation val="minMax"/>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dirty="0"/>
                  <a:t># </a:t>
                </a:r>
                <a:r>
                  <a:rPr lang="en-US" dirty="0" smtClean="0"/>
                  <a:t>Incorrect/Billion </a:t>
                </a:r>
                <a:r>
                  <a:rPr lang="en-US" dirty="0"/>
                  <a:t>Queries</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E+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52123984"/>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1" i="0" u="none" strike="noStrike" kern="1200" baseline="0">
                <a:solidFill>
                  <a:schemeClr val="tx1">
                    <a:lumMod val="65000"/>
                    <a:lumOff val="35000"/>
                  </a:schemeClr>
                </a:solidFill>
                <a:latin typeface="+mn-lt"/>
                <a:ea typeface="+mn-ea"/>
                <a:cs typeface="+mn-cs"/>
              </a:defRPr>
            </a:pPr>
            <a:r>
              <a:rPr lang="en-US" dirty="0" err="1" smtClean="0"/>
              <a:t>WebSearch</a:t>
            </a:r>
            <a:r>
              <a:rPr lang="en-US" dirty="0" smtClean="0"/>
              <a:t> Recoverability</a:t>
            </a:r>
            <a:endParaRPr lang="en-US" dirty="0"/>
          </a:p>
        </c:rich>
      </c:tx>
      <c:layout/>
      <c:overlay val="0"/>
      <c:spPr>
        <a:noFill/>
        <a:ln>
          <a:noFill/>
        </a:ln>
        <a:effectLst/>
      </c:spPr>
      <c:txPr>
        <a:bodyPr rot="0" spcFirstLastPara="1" vertOverflow="ellipsis" vert="horz" wrap="square" anchor="ctr" anchorCtr="1"/>
        <a:lstStyle/>
        <a:p>
          <a:pPr>
            <a:defRPr sz="288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16666666666665E-2"/>
          <c:y val="0.13558180258842797"/>
          <c:w val="0.75615651136256568"/>
          <c:h val="0.69260904297998982"/>
        </c:manualLayout>
      </c:layout>
      <c:barChart>
        <c:barDir val="col"/>
        <c:grouping val="clustered"/>
        <c:varyColors val="0"/>
        <c:ser>
          <c:idx val="0"/>
          <c:order val="0"/>
          <c:tx>
            <c:strRef>
              <c:f>Sheet1!$B$1</c:f>
              <c:strCache>
                <c:ptCount val="1"/>
                <c:pt idx="0">
                  <c:v>Implicitly recoverable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Private</c:v>
                </c:pt>
                <c:pt idx="1">
                  <c:v>Heap</c:v>
                </c:pt>
                <c:pt idx="2">
                  <c:v>Stack</c:v>
                </c:pt>
                <c:pt idx="3">
                  <c:v>Overall</c:v>
                </c:pt>
              </c:strCache>
            </c:strRef>
          </c:cat>
          <c:val>
            <c:numRef>
              <c:f>Sheet1!$B$2:$B$5</c:f>
              <c:numCache>
                <c:formatCode>0%</c:formatCode>
                <c:ptCount val="4"/>
                <c:pt idx="0">
                  <c:v>0.88</c:v>
                </c:pt>
                <c:pt idx="1">
                  <c:v>0.59</c:v>
                </c:pt>
                <c:pt idx="2">
                  <c:v>0.01</c:v>
                </c:pt>
                <c:pt idx="3">
                  <c:v>0.82</c:v>
                </c:pt>
              </c:numCache>
            </c:numRef>
          </c:val>
        </c:ser>
        <c:ser>
          <c:idx val="1"/>
          <c:order val="1"/>
          <c:tx>
            <c:strRef>
              <c:f>Sheet1!$C$1</c:f>
              <c:strCache>
                <c:ptCount val="1"/>
                <c:pt idx="0">
                  <c:v>Explicitly recoverable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Private</c:v>
                </c:pt>
                <c:pt idx="1">
                  <c:v>Heap</c:v>
                </c:pt>
                <c:pt idx="2">
                  <c:v>Stack</c:v>
                </c:pt>
                <c:pt idx="3">
                  <c:v>Overall</c:v>
                </c:pt>
              </c:strCache>
            </c:strRef>
          </c:cat>
          <c:val>
            <c:numRef>
              <c:f>Sheet1!$C$2:$C$5</c:f>
              <c:numCache>
                <c:formatCode>0%</c:formatCode>
                <c:ptCount val="4"/>
                <c:pt idx="0">
                  <c:v>0.63</c:v>
                </c:pt>
                <c:pt idx="1">
                  <c:v>0.28000000000000003</c:v>
                </c:pt>
                <c:pt idx="2">
                  <c:v>0.16</c:v>
                </c:pt>
                <c:pt idx="3">
                  <c:v>0.56000000000000005</c:v>
                </c:pt>
              </c:numCache>
            </c:numRef>
          </c:val>
        </c:ser>
        <c:dLbls>
          <c:showLegendKey val="0"/>
          <c:showVal val="1"/>
          <c:showCatName val="0"/>
          <c:showSerName val="0"/>
          <c:showPercent val="0"/>
          <c:showBubbleSize val="0"/>
        </c:dLbls>
        <c:gapWidth val="150"/>
        <c:overlap val="-25"/>
        <c:axId val="952118000"/>
        <c:axId val="952119088"/>
      </c:barChart>
      <c:catAx>
        <c:axId val="952118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52119088"/>
        <c:crosses val="autoZero"/>
        <c:auto val="1"/>
        <c:lblAlgn val="ctr"/>
        <c:lblOffset val="100"/>
        <c:noMultiLvlLbl val="0"/>
      </c:catAx>
      <c:valAx>
        <c:axId val="952119088"/>
        <c:scaling>
          <c:orientation val="minMax"/>
        </c:scaling>
        <c:delete val="1"/>
        <c:axPos val="l"/>
        <c:numFmt formatCode="0%" sourceLinked="1"/>
        <c:majorTickMark val="none"/>
        <c:minorTickMark val="none"/>
        <c:tickLblPos val="nextTo"/>
        <c:crossAx val="952118000"/>
        <c:crosses val="autoZero"/>
        <c:crossBetween val="between"/>
      </c:valAx>
      <c:spPr>
        <a:noFill/>
        <a:ln>
          <a:noFill/>
        </a:ln>
        <a:effectLst/>
      </c:spPr>
    </c:plotArea>
    <c:legend>
      <c:legendPos val="r"/>
      <c:layout>
        <c:manualLayout>
          <c:xMode val="edge"/>
          <c:yMode val="edge"/>
          <c:x val="0.77236219712327436"/>
          <c:y val="0.22400936637376995"/>
          <c:w val="0.22565454403772056"/>
          <c:h val="0.53525559980614035"/>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941054243219594E-2"/>
          <c:y val="4.8983281677068259E-2"/>
          <c:w val="0.90133672353455818"/>
          <c:h val="0.7911470336119476"/>
        </c:manualLayout>
      </c:layout>
      <c:barChart>
        <c:barDir val="col"/>
        <c:grouping val="clustered"/>
        <c:varyColors val="1"/>
        <c:ser>
          <c:idx val="0"/>
          <c:order val="0"/>
          <c:tx>
            <c:strRef>
              <c:f>Sheet1!$B$1</c:f>
              <c:strCache>
                <c:ptCount val="1"/>
                <c:pt idx="0">
                  <c:v>System/Application Crash</c:v>
                </c:pt>
              </c:strCache>
            </c:strRef>
          </c:tx>
          <c:invertIfNegative val="0"/>
          <c:dPt>
            <c:idx val="0"/>
            <c:invertIfNegative val="0"/>
            <c:bubble3D val="0"/>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1"/>
            <c:invertIfNegative val="0"/>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dPt>
            <c:idx val="2"/>
            <c:invertIfNegative val="0"/>
            <c:bubble3D val="0"/>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dPt>
          <c:errBars>
            <c:errBarType val="both"/>
            <c:errValType val="cust"/>
            <c:noEndCap val="0"/>
            <c:plus>
              <c:numRef>
                <c:f>Sheet1!$D$2:$D$4</c:f>
                <c:numCache>
                  <c:formatCode>General</c:formatCode>
                  <c:ptCount val="3"/>
                  <c:pt idx="0">
                    <c:v>0.28470000000000001</c:v>
                  </c:pt>
                  <c:pt idx="1">
                    <c:v>0.14299999999999999</c:v>
                  </c:pt>
                  <c:pt idx="2">
                    <c:v>0.23699999999999999</c:v>
                  </c:pt>
                </c:numCache>
              </c:numRef>
            </c:plus>
            <c:minus>
              <c:numRef>
                <c:f>Sheet1!$D$2:$D$4</c:f>
                <c:numCache>
                  <c:formatCode>General</c:formatCode>
                  <c:ptCount val="3"/>
                  <c:pt idx="0">
                    <c:v>0.28470000000000001</c:v>
                  </c:pt>
                  <c:pt idx="1">
                    <c:v>0.14299999999999999</c:v>
                  </c:pt>
                  <c:pt idx="2">
                    <c:v>0.23699999999999999</c:v>
                  </c:pt>
                </c:numCache>
              </c:numRef>
            </c:minus>
            <c:spPr>
              <a:noFill/>
              <a:ln w="25400" cap="flat" cmpd="sng" algn="ctr">
                <a:solidFill>
                  <a:schemeClr val="tx1">
                    <a:lumMod val="65000"/>
                    <a:lumOff val="35000"/>
                  </a:schemeClr>
                </a:solidFill>
                <a:round/>
              </a:ln>
              <a:effectLst/>
            </c:spPr>
          </c:errBars>
          <c:cat>
            <c:strRef>
              <c:f>Sheet1!$A$2:$A$4</c:f>
              <c:strCache>
                <c:ptCount val="3"/>
                <c:pt idx="0">
                  <c:v>App/Data A</c:v>
                </c:pt>
                <c:pt idx="1">
                  <c:v>App/Data B</c:v>
                </c:pt>
                <c:pt idx="2">
                  <c:v>App/Data C</c:v>
                </c:pt>
              </c:strCache>
            </c:strRef>
          </c:cat>
          <c:val>
            <c:numRef>
              <c:f>Sheet1!$B$2:$B$4</c:f>
              <c:numCache>
                <c:formatCode>General</c:formatCode>
                <c:ptCount val="3"/>
                <c:pt idx="0">
                  <c:v>1.041365345675441</c:v>
                </c:pt>
                <c:pt idx="1">
                  <c:v>0.63897763578274758</c:v>
                </c:pt>
                <c:pt idx="2">
                  <c:v>0.2477291494632535</c:v>
                </c:pt>
              </c:numCache>
            </c:numRef>
          </c:val>
        </c:ser>
        <c:dLbls>
          <c:showLegendKey val="0"/>
          <c:showVal val="0"/>
          <c:showCatName val="0"/>
          <c:showSerName val="0"/>
          <c:showPercent val="0"/>
          <c:showBubbleSize val="0"/>
        </c:dLbls>
        <c:gapWidth val="60"/>
        <c:overlap val="-24"/>
        <c:axId val="952127248"/>
        <c:axId val="952124528"/>
      </c:barChart>
      <c:catAx>
        <c:axId val="952127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952124528"/>
        <c:crosses val="autoZero"/>
        <c:auto val="1"/>
        <c:lblAlgn val="ctr"/>
        <c:lblOffset val="100"/>
        <c:noMultiLvlLbl val="0"/>
      </c:catAx>
      <c:valAx>
        <c:axId val="952124528"/>
        <c:scaling>
          <c:orientation val="minMax"/>
          <c:min val="0"/>
        </c:scaling>
        <c:delete val="1"/>
        <c:axPos val="l"/>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a:t>Memory error vulnerability</a:t>
                </a:r>
              </a:p>
            </c:rich>
          </c:tx>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952127248"/>
        <c:crosses val="autoZero"/>
        <c:crossBetween val="between"/>
      </c:valAx>
      <c:spPr>
        <a:noFill/>
        <a:ln>
          <a:noFill/>
        </a:ln>
        <a:effectLst/>
      </c:spPr>
    </c:plotArea>
    <c:plotVisOnly val="1"/>
    <c:dispBlanksAs val="gap"/>
    <c:showDLblsOverMax val="0"/>
  </c:chart>
  <c:spPr>
    <a:noFill/>
    <a:ln>
      <a:noFill/>
    </a:ln>
    <a:effectLst/>
  </c:spPr>
  <c:txPr>
    <a:bodyPr/>
    <a:lstStyle/>
    <a:p>
      <a:pPr>
        <a:defRPr sz="2800"/>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50288437613299"/>
          <c:y val="4.2884774098954755E-2"/>
          <c:w val="0.87679684888791076"/>
          <c:h val="0.69991477673689073"/>
        </c:manualLayout>
      </c:layout>
      <c:barChart>
        <c:barDir val="col"/>
        <c:grouping val="clustered"/>
        <c:varyColors val="0"/>
        <c:ser>
          <c:idx val="0"/>
          <c:order val="0"/>
          <c:tx>
            <c:strRef>
              <c:f>Sheet1!$B$1</c:f>
              <c:strCache>
                <c:ptCount val="1"/>
                <c:pt idx="0">
                  <c:v>Server hardware cost savings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gradFill rotWithShape="1">
                <a:gsLst>
                  <a:gs pos="0">
                    <a:srgbClr val="CFE4E7"/>
                  </a:gs>
                  <a:gs pos="50000">
                    <a:srgbClr val="BDDADF"/>
                  </a:gs>
                  <a:gs pos="100000">
                    <a:srgbClr val="B0D2D8"/>
                  </a:gs>
                </a:gsLst>
                <a:lin ang="5400000" scaled="0"/>
              </a:gradFill>
              <a:ln>
                <a:noFill/>
              </a:ln>
              <a:effectLst>
                <a:outerShdw blurRad="57150" dist="19050" dir="5400000" algn="ctr" rotWithShape="0">
                  <a:srgbClr val="000000">
                    <a:alpha val="63000"/>
                  </a:srgbClr>
                </a:outerShdw>
              </a:effectLst>
            </c:spPr>
          </c:dPt>
          <c:dPt>
            <c:idx val="1"/>
            <c:invertIfNegative val="0"/>
            <c:bubble3D val="0"/>
            <c:spPr>
              <a:gradFill rotWithShape="1">
                <a:gsLst>
                  <a:gs pos="0">
                    <a:srgbClr val="CFE4E7"/>
                  </a:gs>
                  <a:gs pos="50000">
                    <a:srgbClr val="BDDADF"/>
                  </a:gs>
                  <a:gs pos="100000">
                    <a:srgbClr val="B0D2D8"/>
                  </a:gs>
                </a:gsLst>
                <a:lin ang="5400000" scaled="0"/>
              </a:gradFill>
              <a:ln>
                <a:noFill/>
              </a:ln>
              <a:effectLst>
                <a:outerShdw blurRad="57150" dist="19050" dir="5400000" algn="ctr" rotWithShape="0">
                  <a:srgbClr val="000000">
                    <a:alpha val="63000"/>
                  </a:srgbClr>
                </a:outerShdw>
              </a:effectLst>
            </c:spPr>
          </c:dPt>
          <c:dPt>
            <c:idx val="2"/>
            <c:invertIfNegative val="0"/>
            <c:bubble3D val="0"/>
            <c:spPr>
              <a:gradFill rotWithShape="1">
                <a:gsLst>
                  <a:gs pos="0">
                    <a:srgbClr val="FFCB25"/>
                  </a:gs>
                  <a:gs pos="50000">
                    <a:srgbClr val="FFC000"/>
                  </a:gs>
                  <a:gs pos="100000">
                    <a:srgbClr val="EEB500"/>
                  </a:gs>
                </a:gsLst>
                <a:lin ang="5400000" scaled="0"/>
              </a:gradFill>
              <a:ln>
                <a:noFill/>
              </a:ln>
              <a:effectLst>
                <a:outerShdw blurRad="57150" dist="19050" dir="5400000" algn="ctr" rotWithShape="0">
                  <a:srgbClr val="000000">
                    <a:alpha val="63000"/>
                  </a:srgbClr>
                </a:outerShdw>
              </a:effectLst>
            </c:spPr>
          </c:dPt>
          <c:dPt>
            <c:idx val="3"/>
            <c:invertIfNegative val="0"/>
            <c:bubble3D val="0"/>
            <c:spPr>
              <a:gradFill rotWithShape="1">
                <a:gsLst>
                  <a:gs pos="0">
                    <a:srgbClr val="CFE4E7"/>
                  </a:gs>
                  <a:gs pos="50000">
                    <a:srgbClr val="BDDADF"/>
                  </a:gs>
                  <a:gs pos="100000">
                    <a:srgbClr val="B0D2D8"/>
                  </a:gs>
                </a:gsLst>
                <a:lin ang="5400000" scaled="0"/>
              </a:gradFill>
              <a:ln>
                <a:noFill/>
              </a:ln>
              <a:effectLst>
                <a:outerShdw blurRad="57150" dist="19050" dir="5400000" algn="ctr" rotWithShape="0">
                  <a:srgbClr val="000000">
                    <a:alpha val="63000"/>
                  </a:srgbClr>
                </a:outerShdw>
              </a:effectLst>
            </c:spPr>
          </c:dPt>
          <c:dPt>
            <c:idx val="4"/>
            <c:invertIfNegative val="0"/>
            <c:bubble3D val="0"/>
            <c:spPr>
              <a:gradFill rotWithShape="1">
                <a:gsLst>
                  <a:gs pos="0">
                    <a:srgbClr val="FFCB25"/>
                  </a:gs>
                  <a:gs pos="50000">
                    <a:srgbClr val="FFC000"/>
                  </a:gs>
                  <a:gs pos="100000">
                    <a:srgbClr val="EEB500"/>
                  </a:gs>
                </a:gsLst>
                <a:lin ang="5400000" scaled="0"/>
              </a:gradFill>
              <a:ln>
                <a:noFill/>
              </a:ln>
              <a:effectLst>
                <a:outerShdw blurRad="57150" dist="19050" dir="5400000" algn="ctr" rotWithShape="0">
                  <a:srgbClr val="000000">
                    <a:alpha val="63000"/>
                  </a:srgbClr>
                </a:outerShdw>
              </a:effectLst>
            </c:spPr>
          </c:dPt>
          <c:dLbls>
            <c:dLbl>
              <c:idx val="1"/>
              <c:layout/>
              <c:showLegendKey val="0"/>
              <c:showVal val="1"/>
              <c:showCatName val="0"/>
              <c:showSerName val="0"/>
              <c:showPercent val="0"/>
              <c:showBubbleSize val="0"/>
              <c:extLst>
                <c:ext xmlns:c15="http://schemas.microsoft.com/office/drawing/2012/chart" uri="{CE6537A1-D6FC-4f65-9D91-7224C49458BB}">
                  <c15:layout/>
                </c:ext>
              </c:extLst>
            </c:dLbl>
            <c:dLbl>
              <c:idx val="2"/>
              <c:layout/>
              <c:showLegendKey val="0"/>
              <c:showVal val="1"/>
              <c:showCatName val="0"/>
              <c:showSerName val="0"/>
              <c:showPercent val="0"/>
              <c:showBubbleSize val="0"/>
              <c:extLst>
                <c:ext xmlns:c15="http://schemas.microsoft.com/office/drawing/2012/chart" uri="{CE6537A1-D6FC-4f65-9D91-7224C49458BB}">
                  <c15:layout/>
                </c:ext>
              </c:extLst>
            </c:dLbl>
            <c:dLbl>
              <c:idx val="3"/>
              <c:layout/>
              <c:showLegendKey val="0"/>
              <c:showVal val="1"/>
              <c:showCatName val="0"/>
              <c:showSerName val="0"/>
              <c:showPercent val="0"/>
              <c:showBubbleSize val="0"/>
              <c:extLst>
                <c:ext xmlns:c15="http://schemas.microsoft.com/office/drawing/2012/chart" uri="{CE6537A1-D6FC-4f65-9D91-7224C49458BB}">
                  <c15:layout/>
                </c:ext>
              </c:extLst>
            </c:dLbl>
            <c:dLbl>
              <c:idx val="4"/>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Typical Server</c:v>
                </c:pt>
                <c:pt idx="1">
                  <c:v>Consumer PC</c:v>
                </c:pt>
                <c:pt idx="2">
                  <c:v>HRM</c:v>
                </c:pt>
                <c:pt idx="3">
                  <c:v>Less-Tested</c:v>
                </c:pt>
                <c:pt idx="4">
                  <c:v>HRM/L</c:v>
                </c:pt>
              </c:strCache>
            </c:strRef>
          </c:cat>
          <c:val>
            <c:numRef>
              <c:f>Sheet1!$B$2:$B$6</c:f>
              <c:numCache>
                <c:formatCode>General</c:formatCode>
                <c:ptCount val="5"/>
                <c:pt idx="0">
                  <c:v>0</c:v>
                </c:pt>
                <c:pt idx="1">
                  <c:v>3.3</c:v>
                </c:pt>
                <c:pt idx="2">
                  <c:v>2.9</c:v>
                </c:pt>
                <c:pt idx="3">
                  <c:v>8.1</c:v>
                </c:pt>
                <c:pt idx="4">
                  <c:v>4.7</c:v>
                </c:pt>
              </c:numCache>
            </c:numRef>
          </c:val>
        </c:ser>
        <c:dLbls>
          <c:showLegendKey val="0"/>
          <c:showVal val="0"/>
          <c:showCatName val="0"/>
          <c:showSerName val="0"/>
          <c:showPercent val="0"/>
          <c:showBubbleSize val="0"/>
        </c:dLbls>
        <c:gapWidth val="100"/>
        <c:overlap val="-24"/>
        <c:axId val="952125616"/>
        <c:axId val="952120720"/>
      </c:barChart>
      <c:catAx>
        <c:axId val="952125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52120720"/>
        <c:crosses val="autoZero"/>
        <c:auto val="1"/>
        <c:lblAlgn val="ctr"/>
        <c:lblOffset val="100"/>
        <c:noMultiLvlLbl val="0"/>
      </c:catAx>
      <c:valAx>
        <c:axId val="952120720"/>
        <c:scaling>
          <c:orientation val="minMax"/>
          <c:max val="9"/>
          <c:min val="0"/>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dirty="0" smtClean="0"/>
                  <a:t>Server</a:t>
                </a:r>
                <a:r>
                  <a:rPr lang="en-US" baseline="0" dirty="0" smtClean="0"/>
                  <a:t> HW cost savings (%)</a:t>
                </a:r>
                <a:endParaRPr lang="en-US" dirty="0"/>
              </a:p>
            </c:rich>
          </c:tx>
          <c:layout>
            <c:manualLayout>
              <c:xMode val="edge"/>
              <c:yMode val="edge"/>
              <c:x val="2.9902433575059758E-3"/>
              <c:y val="1.9310854024456661E-3"/>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52125616"/>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61260575202928"/>
          <c:y val="0.14742625222917646"/>
          <c:w val="0.83968712751201458"/>
          <c:h val="0.62382584014532239"/>
        </c:manualLayout>
      </c:layout>
      <c:barChart>
        <c:barDir val="col"/>
        <c:grouping val="clustered"/>
        <c:varyColors val="0"/>
        <c:ser>
          <c:idx val="0"/>
          <c:order val="0"/>
          <c:tx>
            <c:strRef>
              <c:f>Sheet1!$B$1</c:f>
              <c:strCache>
                <c:ptCount val="1"/>
                <c:pt idx="0">
                  <c:v>Single server availability</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gradFill rotWithShape="1">
                <a:gsLst>
                  <a:gs pos="0">
                    <a:srgbClr val="CFE4E7"/>
                  </a:gs>
                  <a:gs pos="50000">
                    <a:srgbClr val="BDDADF"/>
                  </a:gs>
                  <a:gs pos="100000">
                    <a:srgbClr val="B0D2D8"/>
                  </a:gs>
                </a:gsLst>
                <a:lin ang="5400000" scaled="0"/>
              </a:gradFill>
              <a:ln>
                <a:noFill/>
              </a:ln>
              <a:effectLst>
                <a:outerShdw blurRad="57150" dist="19050" dir="5400000" algn="ctr" rotWithShape="0">
                  <a:srgbClr val="000000">
                    <a:alpha val="63000"/>
                  </a:srgbClr>
                </a:outerShdw>
              </a:effectLst>
            </c:spPr>
          </c:dPt>
          <c:dPt>
            <c:idx val="1"/>
            <c:invertIfNegative val="0"/>
            <c:bubble3D val="0"/>
            <c:spPr>
              <a:gradFill rotWithShape="1">
                <a:gsLst>
                  <a:gs pos="0">
                    <a:srgbClr val="CFE4E7"/>
                  </a:gs>
                  <a:gs pos="50000">
                    <a:srgbClr val="BDDADF"/>
                  </a:gs>
                  <a:gs pos="100000">
                    <a:srgbClr val="B0D2D8"/>
                  </a:gs>
                </a:gsLst>
                <a:lin ang="5400000" scaled="0"/>
              </a:gradFill>
              <a:ln>
                <a:noFill/>
              </a:ln>
              <a:effectLst>
                <a:outerShdw blurRad="57150" dist="19050" dir="5400000" algn="ctr" rotWithShape="0">
                  <a:srgbClr val="000000">
                    <a:alpha val="63000"/>
                  </a:srgbClr>
                </a:outerShdw>
              </a:effectLst>
            </c:spPr>
          </c:dPt>
          <c:dPt>
            <c:idx val="2"/>
            <c:invertIfNegative val="0"/>
            <c:bubble3D val="0"/>
            <c:spPr>
              <a:gradFill rotWithShape="1">
                <a:gsLst>
                  <a:gs pos="0">
                    <a:srgbClr val="FFCB25"/>
                  </a:gs>
                  <a:gs pos="50000">
                    <a:srgbClr val="FFC000"/>
                  </a:gs>
                  <a:gs pos="100000">
                    <a:srgbClr val="EEB500"/>
                  </a:gs>
                </a:gsLst>
                <a:lin ang="5400000" scaled="0"/>
              </a:gradFill>
              <a:ln>
                <a:noFill/>
              </a:ln>
              <a:effectLst>
                <a:outerShdw blurRad="57150" dist="19050" dir="5400000" algn="ctr" rotWithShape="0">
                  <a:srgbClr val="000000">
                    <a:alpha val="63000"/>
                  </a:srgbClr>
                </a:outerShdw>
              </a:effectLst>
            </c:spPr>
          </c:dPt>
          <c:dPt>
            <c:idx val="3"/>
            <c:invertIfNegative val="0"/>
            <c:bubble3D val="0"/>
            <c:spPr>
              <a:gradFill rotWithShape="1">
                <a:gsLst>
                  <a:gs pos="0">
                    <a:srgbClr val="CFE4E7"/>
                  </a:gs>
                  <a:gs pos="50000">
                    <a:srgbClr val="BDDADF"/>
                  </a:gs>
                  <a:gs pos="100000">
                    <a:srgbClr val="B0D2D8"/>
                  </a:gs>
                </a:gsLst>
                <a:lin ang="5400000" scaled="0"/>
              </a:gradFill>
              <a:ln>
                <a:noFill/>
              </a:ln>
              <a:effectLst>
                <a:outerShdw blurRad="57150" dist="19050" dir="5400000" algn="ctr" rotWithShape="0">
                  <a:srgbClr val="000000">
                    <a:alpha val="63000"/>
                  </a:srgbClr>
                </a:outerShdw>
              </a:effectLst>
            </c:spPr>
          </c:dPt>
          <c:dPt>
            <c:idx val="4"/>
            <c:invertIfNegative val="0"/>
            <c:bubble3D val="0"/>
            <c:spPr>
              <a:gradFill rotWithShape="1">
                <a:gsLst>
                  <a:gs pos="0">
                    <a:srgbClr val="FFCB25"/>
                  </a:gs>
                  <a:gs pos="50000">
                    <a:srgbClr val="FFC000"/>
                  </a:gs>
                  <a:gs pos="100000">
                    <a:srgbClr val="EEB500"/>
                  </a:gs>
                </a:gsLst>
                <a:lin ang="5400000" scaled="0"/>
              </a:gradFill>
              <a:ln>
                <a:noFill/>
              </a:ln>
              <a:effectLst>
                <a:outerShdw blurRad="57150" dist="19050" dir="5400000" algn="ctr" rotWithShape="0">
                  <a:srgbClr val="000000">
                    <a:alpha val="63000"/>
                  </a:srgbClr>
                </a:outerShdw>
              </a:effectLst>
            </c:spPr>
          </c:dPt>
          <c:cat>
            <c:strRef>
              <c:f>Sheet1!$A$2:$A$6</c:f>
              <c:strCache>
                <c:ptCount val="5"/>
                <c:pt idx="0">
                  <c:v>Typical Server</c:v>
                </c:pt>
                <c:pt idx="1">
                  <c:v>Consumer PC</c:v>
                </c:pt>
                <c:pt idx="2">
                  <c:v>HRM</c:v>
                </c:pt>
                <c:pt idx="3">
                  <c:v>Less-Tested</c:v>
                </c:pt>
                <c:pt idx="4">
                  <c:v>HRM/L</c:v>
                </c:pt>
              </c:strCache>
            </c:strRef>
          </c:cat>
          <c:val>
            <c:numRef>
              <c:f>Sheet1!$B$2:$B$6</c:f>
              <c:numCache>
                <c:formatCode>General</c:formatCode>
                <c:ptCount val="5"/>
                <c:pt idx="0">
                  <c:v>100</c:v>
                </c:pt>
                <c:pt idx="1">
                  <c:v>99.55</c:v>
                </c:pt>
                <c:pt idx="2">
                  <c:v>99.93</c:v>
                </c:pt>
                <c:pt idx="3">
                  <c:v>97.78</c:v>
                </c:pt>
                <c:pt idx="4">
                  <c:v>99.9</c:v>
                </c:pt>
              </c:numCache>
            </c:numRef>
          </c:val>
        </c:ser>
        <c:dLbls>
          <c:showLegendKey val="0"/>
          <c:showVal val="0"/>
          <c:showCatName val="0"/>
          <c:showSerName val="0"/>
          <c:showPercent val="0"/>
          <c:showBubbleSize val="0"/>
        </c:dLbls>
        <c:gapWidth val="100"/>
        <c:overlap val="-24"/>
        <c:axId val="955528192"/>
        <c:axId val="955529824"/>
      </c:barChart>
      <c:catAx>
        <c:axId val="955528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55529824"/>
        <c:crosses val="autoZero"/>
        <c:auto val="1"/>
        <c:lblAlgn val="ctr"/>
        <c:lblOffset val="100"/>
        <c:noMultiLvlLbl val="0"/>
      </c:catAx>
      <c:valAx>
        <c:axId val="955529824"/>
        <c:scaling>
          <c:orientation val="minMax"/>
          <c:max val="100"/>
          <c:min val="97"/>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dirty="0" smtClean="0"/>
                  <a:t>Single</a:t>
                </a:r>
                <a:r>
                  <a:rPr lang="en-US" baseline="0" dirty="0" smtClean="0"/>
                  <a:t> </a:t>
                </a:r>
                <a:r>
                  <a:rPr lang="en-US" dirty="0" smtClean="0"/>
                  <a:t>server availability</a:t>
                </a:r>
                <a:r>
                  <a:rPr lang="en-US" baseline="0" dirty="0" smtClean="0"/>
                  <a:t> (%)</a:t>
                </a:r>
                <a:endParaRPr lang="en-US" dirty="0"/>
              </a:p>
            </c:rich>
          </c:tx>
          <c:layout>
            <c:manualLayout>
              <c:xMode val="edge"/>
              <c:yMode val="edge"/>
              <c:x val="3.8607821272748808E-3"/>
              <c:y val="5.803019981834695E-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55528192"/>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46536-2066-4DEC-B859-E86592E79983}" type="datetimeFigureOut">
              <a:rPr lang="en-US" smtClean="0"/>
              <a:t>6/25/2014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D199FA-7989-4A25-927C-BEF5C8B58483}" type="slidenum">
              <a:rPr lang="en-US" smtClean="0"/>
              <a:t>‹#›</a:t>
            </a:fld>
            <a:endParaRPr lang="en-US"/>
          </a:p>
        </p:txBody>
      </p:sp>
    </p:spTree>
    <p:extLst>
      <p:ext uri="{BB962C8B-B14F-4D97-AF65-F5344CB8AC3E}">
        <p14:creationId xmlns:p14="http://schemas.microsoft.com/office/powerpoint/2010/main" val="546115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Thank you for your introduction. I am very glad to be here to present our work “Characterizing App</a:t>
            </a:r>
            <a:r>
              <a:rPr lang="en-US" sz="1200" dirty="0" smtClean="0">
                <a:latin typeface="+mn-lt"/>
              </a:rPr>
              <a:t>lication Memory Error Vulnerability to Optimize Datacenter Cost via </a:t>
            </a:r>
            <a:r>
              <a:rPr lang="en-US" sz="1200" b="0" dirty="0" smtClean="0">
                <a:solidFill>
                  <a:srgbClr val="FF0000"/>
                </a:solidFill>
              </a:rPr>
              <a:t>Heterogeneous-Reliability Memory</a:t>
            </a:r>
            <a:r>
              <a:rPr lang="en-US" baseline="0" dirty="0" smtClean="0"/>
              <a:t>”.</a:t>
            </a:r>
          </a:p>
          <a:p>
            <a:pPr marL="171450" indent="-171450">
              <a:buFontTx/>
              <a:buChar char="-"/>
            </a:pPr>
            <a:r>
              <a:rPr lang="en-US" baseline="0" dirty="0" smtClean="0"/>
              <a:t>This work is </a:t>
            </a:r>
            <a:r>
              <a:rPr lang="en-US" baseline="0" dirty="0" smtClean="0"/>
              <a:t>done with </a:t>
            </a:r>
            <a:r>
              <a:rPr lang="en-US" baseline="0" dirty="0" smtClean="0"/>
              <a:t>my coauthors from Carnegie Mellon University and Microsoft.</a:t>
            </a: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t>1</a:t>
            </a:fld>
            <a:endParaRPr lang="en-US"/>
          </a:p>
        </p:txBody>
      </p:sp>
    </p:spTree>
    <p:extLst>
      <p:ext uri="{BB962C8B-B14F-4D97-AF65-F5344CB8AC3E}">
        <p14:creationId xmlns:p14="http://schemas.microsoft.com/office/powerpoint/2010/main" val="1679425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first step</a:t>
            </a:r>
            <a:r>
              <a:rPr lang="en-US" baseline="0" dirty="0" smtClean="0"/>
              <a:t> towards our goal, we characterized application memory error tolerance.</a:t>
            </a: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t>10</a:t>
            </a:fld>
            <a:endParaRPr lang="en-US"/>
          </a:p>
        </p:txBody>
      </p:sp>
    </p:spTree>
    <p:extLst>
      <p:ext uri="{BB962C8B-B14F-4D97-AF65-F5344CB8AC3E}">
        <p14:creationId xmlns:p14="http://schemas.microsoft.com/office/powerpoint/2010/main" val="1962446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The goal of our characterization is to quantify application memory error tolerance.</a:t>
            </a:r>
          </a:p>
          <a:p>
            <a:pPr marL="171450" indent="-171450">
              <a:buFontTx/>
              <a:buChar char="-"/>
            </a:pPr>
            <a:r>
              <a:rPr lang="en-US" dirty="0" smtClean="0"/>
              <a:t>Before</a:t>
            </a:r>
            <a:r>
              <a:rPr lang="en-US" baseline="0" dirty="0" smtClean="0"/>
              <a:t> we go into details about our characterization, let’s first look at what are the possible outcomes of a memory error and how memory errors evolve into these outcomes.</a:t>
            </a:r>
          </a:p>
          <a:p>
            <a:pPr marL="171450" indent="-171450">
              <a:buFontTx/>
              <a:buChar char="-"/>
            </a:pPr>
            <a:r>
              <a:rPr lang="en-US" dirty="0" smtClean="0"/>
              <a:t>When a memory error happens on a piece of data in memory, the data will be corrupted. However, if the next access to the corrupted data is a store, a clean data will overwrite the corrupted data and hence generate correct result. On the other hand, if the next access is a load, the corrupted data will be consumed by the application. </a:t>
            </a:r>
          </a:p>
          <a:p>
            <a:pPr marL="171450" indent="-171450">
              <a:buFontTx/>
              <a:buChar char="-"/>
            </a:pPr>
            <a:r>
              <a:rPr lang="en-US" dirty="0" smtClean="0"/>
              <a:t>In some cases, application logic can mask the data corruption and still generate correct result. While in other cases, if the memory error affects application’s data or control flow, the user will get incorrect result. </a:t>
            </a:r>
            <a:endParaRPr lang="en-US" baseline="0" dirty="0" smtClean="0"/>
          </a:p>
          <a:p>
            <a:pPr marL="171450" indent="-171450">
              <a:buFontTx/>
              <a:buChar char="-"/>
            </a:pPr>
            <a:r>
              <a:rPr lang="en-US" baseline="0" dirty="0" smtClean="0"/>
              <a:t>In summary, the </a:t>
            </a:r>
            <a:r>
              <a:rPr lang="en-US" dirty="0" smtClean="0"/>
              <a:t>outcomes </a:t>
            </a:r>
            <a:r>
              <a:rPr lang="en-US" baseline="0" dirty="0" smtClean="0"/>
              <a:t>of a memory error </a:t>
            </a:r>
            <a:r>
              <a:rPr lang="en-US" dirty="0" smtClean="0"/>
              <a:t>can </a:t>
            </a:r>
            <a:r>
              <a:rPr lang="en-US" baseline="0" dirty="0" smtClean="0"/>
              <a:t>either </a:t>
            </a:r>
            <a:r>
              <a:rPr lang="en-US" dirty="0" smtClean="0"/>
              <a:t>be correct result </a:t>
            </a:r>
            <a:r>
              <a:rPr lang="en-US" baseline="0" dirty="0" smtClean="0"/>
              <a:t>or </a:t>
            </a:r>
            <a:r>
              <a:rPr lang="en-US" dirty="0" smtClean="0"/>
              <a:t>incorrect </a:t>
            </a:r>
            <a:r>
              <a:rPr lang="en-US" baseline="0" dirty="0" smtClean="0"/>
              <a:t>result</a:t>
            </a:r>
            <a:r>
              <a:rPr lang="en-US" dirty="0" smtClean="0"/>
              <a:t>. </a:t>
            </a:r>
          </a:p>
          <a:p>
            <a:pPr marL="171450" indent="-171450">
              <a:buFontTx/>
              <a:buChar char="-"/>
            </a:pPr>
            <a:r>
              <a:rPr lang="en-US" baseline="0" dirty="0" smtClean="0"/>
              <a:t>We further breakdown incorrect result in our evaluation into</a:t>
            </a:r>
            <a:r>
              <a:rPr lang="en-US" dirty="0" smtClean="0"/>
              <a:t> </a:t>
            </a:r>
            <a:r>
              <a:rPr lang="en-US" baseline="0" dirty="0" smtClean="0"/>
              <a:t>the rate of incorrect </a:t>
            </a:r>
            <a:r>
              <a:rPr lang="en-US" dirty="0" smtClean="0"/>
              <a:t>query </a:t>
            </a:r>
            <a:r>
              <a:rPr lang="en-US" baseline="0" dirty="0" smtClean="0"/>
              <a:t>responses and the </a:t>
            </a:r>
            <a:r>
              <a:rPr lang="en-US" dirty="0" smtClean="0"/>
              <a:t>probability of system/application crash on the</a:t>
            </a:r>
            <a:r>
              <a:rPr lang="en-US" baseline="0" dirty="0" smtClean="0"/>
              <a:t> affected </a:t>
            </a:r>
            <a:r>
              <a:rPr lang="en-US" dirty="0" smtClean="0"/>
              <a:t>server.</a:t>
            </a:r>
            <a:endParaRPr lang="en-US" baseline="0" dirty="0"/>
          </a:p>
        </p:txBody>
      </p:sp>
      <p:sp>
        <p:nvSpPr>
          <p:cNvPr id="4" name="Slide Number Placeholder 3"/>
          <p:cNvSpPr>
            <a:spLocks noGrp="1"/>
          </p:cNvSpPr>
          <p:nvPr>
            <p:ph type="sldNum" sz="quarter" idx="10"/>
          </p:nvPr>
        </p:nvSpPr>
        <p:spPr/>
        <p:txBody>
          <a:bodyPr/>
          <a:lstStyle/>
          <a:p>
            <a:fld id="{E0D199FA-7989-4A25-927C-BEF5C8B58483}" type="slidenum">
              <a:rPr lang="en-US" smtClean="0"/>
              <a:t>11</a:t>
            </a:fld>
            <a:endParaRPr lang="en-US"/>
          </a:p>
        </p:txBody>
      </p:sp>
    </p:spTree>
    <p:extLst>
      <p:ext uri="{BB962C8B-B14F-4D97-AF65-F5344CB8AC3E}">
        <p14:creationId xmlns:p14="http://schemas.microsoft.com/office/powerpoint/2010/main" val="284017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order to quantify memory error outcomes, </a:t>
            </a:r>
            <a:r>
              <a:rPr lang="en-US" dirty="0" smtClean="0"/>
              <a:t>we </a:t>
            </a:r>
            <a:r>
              <a:rPr lang="en-US" dirty="0"/>
              <a:t>characterized </a:t>
            </a:r>
            <a:r>
              <a:rPr lang="en-US" dirty="0" smtClean="0"/>
              <a:t>3 modern </a:t>
            </a:r>
            <a:r>
              <a:rPr lang="en-US" dirty="0"/>
              <a:t>data-intensive </a:t>
            </a:r>
            <a:r>
              <a:rPr lang="en-US" dirty="0" smtClean="0"/>
              <a:t>applications.</a:t>
            </a:r>
            <a:r>
              <a:rPr lang="en-US" baseline="0" dirty="0" smtClean="0"/>
              <a:t> </a:t>
            </a:r>
          </a:p>
          <a:p>
            <a:pPr marL="171450" indent="-171450">
              <a:buFontTx/>
              <a:buChar char="-"/>
            </a:pPr>
            <a:r>
              <a:rPr lang="en-US" baseline="0" dirty="0" err="1" smtClean="0"/>
              <a:t>WebSearch</a:t>
            </a:r>
            <a:r>
              <a:rPr lang="en-US" baseline="0" dirty="0" smtClean="0"/>
              <a:t> is an interactive web search workload with 46 GB memory footprint.</a:t>
            </a:r>
          </a:p>
          <a:p>
            <a:pPr marL="171450" indent="-171450">
              <a:buFontTx/>
              <a:buChar char="-"/>
            </a:pPr>
            <a:r>
              <a:rPr lang="en-US" baseline="0" dirty="0" err="1" smtClean="0"/>
              <a:t>Memcached</a:t>
            </a:r>
            <a:r>
              <a:rPr lang="en-US" baseline="0" dirty="0" smtClean="0"/>
              <a:t> is an in-memory key-value store with 35 GB memory footprint.</a:t>
            </a:r>
          </a:p>
          <a:p>
            <a:pPr marL="171450" indent="-171450">
              <a:buFontTx/>
              <a:buChar char="-"/>
            </a:pPr>
            <a:r>
              <a:rPr lang="en-US" baseline="0" dirty="0" err="1" smtClean="0"/>
              <a:t>GraphLab</a:t>
            </a:r>
            <a:r>
              <a:rPr lang="en-US" baseline="0" dirty="0" smtClean="0"/>
              <a:t> is a graph mining workload with 4 GB memory footprint.</a:t>
            </a:r>
            <a:endParaRPr lang="en-US" dirty="0"/>
          </a:p>
          <a:p>
            <a:pPr marL="171450" indent="-171450">
              <a:buFontTx/>
              <a:buChar char="-"/>
            </a:pPr>
            <a:r>
              <a:rPr lang="en-US" dirty="0"/>
              <a:t>We further breakdown each application into 3 dominant memory regions, </a:t>
            </a:r>
            <a:r>
              <a:rPr lang="en-US" dirty="0" smtClean="0"/>
              <a:t>heap, </a:t>
            </a:r>
            <a:r>
              <a:rPr lang="en-US" dirty="0"/>
              <a:t>stack and private region.</a:t>
            </a:r>
          </a:p>
          <a:p>
            <a:pPr marL="171450" indent="-171450">
              <a:buFontTx/>
              <a:buChar char="-"/>
            </a:pPr>
            <a:r>
              <a:rPr lang="en-US" dirty="0"/>
              <a:t>We use software debuggers to inject memory errors one at a time uniformly to the entire application memory space. </a:t>
            </a:r>
            <a:endParaRPr lang="en-US" baseline="0" dirty="0" smtClean="0"/>
          </a:p>
          <a:p>
            <a:pPr marL="171450" indent="-171450">
              <a:buFontTx/>
              <a:buChar char="-"/>
            </a:pPr>
            <a:r>
              <a:rPr lang="en-US" dirty="0" smtClean="0"/>
              <a:t>In total</a:t>
            </a:r>
            <a:r>
              <a:rPr lang="en-US" baseline="0" dirty="0" smtClean="0"/>
              <a:t>, </a:t>
            </a:r>
            <a:r>
              <a:rPr lang="en-US" baseline="0" dirty="0"/>
              <a:t>we </a:t>
            </a:r>
            <a:r>
              <a:rPr lang="en-US" dirty="0"/>
              <a:t>injected more than 23 </a:t>
            </a:r>
            <a:r>
              <a:rPr lang="en-US" dirty="0" smtClean="0"/>
              <a:t>thousand</a:t>
            </a:r>
            <a:r>
              <a:rPr lang="en-US" baseline="0" dirty="0" smtClean="0"/>
              <a:t> memory</a:t>
            </a:r>
            <a:r>
              <a:rPr lang="en-US" dirty="0" smtClean="0"/>
              <a:t> </a:t>
            </a:r>
            <a:r>
              <a:rPr lang="en-US" dirty="0"/>
              <a:t>errors and </a:t>
            </a:r>
            <a:r>
              <a:rPr lang="en-US" baseline="0" dirty="0"/>
              <a:t>examined correctness for over 4 </a:t>
            </a:r>
            <a:r>
              <a:rPr lang="en-US" dirty="0"/>
              <a:t>billion </a:t>
            </a:r>
            <a:r>
              <a:rPr lang="en-US" baseline="0" dirty="0" smtClean="0"/>
              <a:t>queries.</a:t>
            </a:r>
          </a:p>
          <a:p>
            <a:pPr marL="171450" indent="-171450">
              <a:buFontTx/>
              <a:buChar char="-"/>
            </a:pPr>
            <a:r>
              <a:rPr lang="en-US" dirty="0" smtClean="0"/>
              <a:t>Please</a:t>
            </a:r>
            <a:r>
              <a:rPr lang="en-US" baseline="0" dirty="0" smtClean="0"/>
              <a:t> note that t</a:t>
            </a:r>
            <a:r>
              <a:rPr lang="en-US" dirty="0" smtClean="0"/>
              <a:t>he number of injected errors are used to calculate 90% confidence interval of our characterized probabilities, which we</a:t>
            </a:r>
            <a:r>
              <a:rPr lang="en-US" baseline="0" dirty="0" smtClean="0"/>
              <a:t> will show can achieve reasonable confidence interval. </a:t>
            </a:r>
            <a:endParaRPr lang="en-US" baseline="0" dirty="0"/>
          </a:p>
          <a:p>
            <a:pPr marL="171450" indent="-171450">
              <a:buFontTx/>
              <a:buChar char="-"/>
            </a:pPr>
            <a:endParaRPr lang="en-US" baseline="0" dirty="0"/>
          </a:p>
          <a:p>
            <a:pPr marL="171450" indent="-171450">
              <a:buFontTx/>
              <a:buChar char="-"/>
            </a:pPr>
            <a:r>
              <a:rPr lang="en-US" dirty="0"/>
              <a:t>Backup slides</a:t>
            </a:r>
          </a:p>
          <a:p>
            <a:pPr marL="171450" indent="-171450">
              <a:buFontTx/>
              <a:buChar char="-"/>
            </a:pPr>
            <a:r>
              <a:rPr lang="en-US" baseline="0" dirty="0"/>
              <a:t>Error in each application</a:t>
            </a:r>
          </a:p>
          <a:p>
            <a:pPr marL="171450" indent="-171450">
              <a:buFontTx/>
              <a:buChar char="-"/>
            </a:pPr>
            <a:r>
              <a:rPr lang="en-US" dirty="0" err="1"/>
              <a:t>Qps</a:t>
            </a:r>
            <a:r>
              <a:rPr lang="en-US" dirty="0"/>
              <a:t> </a:t>
            </a:r>
            <a:r>
              <a:rPr lang="en-US" baseline="0" dirty="0" smtClean="0"/>
              <a:t>of </a:t>
            </a:r>
            <a:r>
              <a:rPr lang="en-US" dirty="0"/>
              <a:t>each </a:t>
            </a:r>
            <a:r>
              <a:rPr lang="en-US" dirty="0" smtClean="0"/>
              <a:t>application</a:t>
            </a:r>
            <a:endParaRPr lang="en-US" baseline="0" dirty="0"/>
          </a:p>
        </p:txBody>
      </p:sp>
      <p:sp>
        <p:nvSpPr>
          <p:cNvPr id="4" name="Slide Number Placeholder 3"/>
          <p:cNvSpPr>
            <a:spLocks noGrp="1"/>
          </p:cNvSpPr>
          <p:nvPr>
            <p:ph type="sldNum" sz="quarter" idx="10"/>
          </p:nvPr>
        </p:nvSpPr>
        <p:spPr/>
        <p:txBody>
          <a:bodyPr/>
          <a:lstStyle/>
          <a:p>
            <a:fld id="{E0D199FA-7989-4A25-927C-BEF5C8B58483}" type="slidenum">
              <a:rPr lang="en-US" smtClean="0"/>
              <a:t>12</a:t>
            </a:fld>
            <a:endParaRPr lang="en-US"/>
          </a:p>
        </p:txBody>
      </p:sp>
    </p:spTree>
    <p:extLst>
      <p:ext uri="{BB962C8B-B14F-4D97-AF65-F5344CB8AC3E}">
        <p14:creationId xmlns:p14="http://schemas.microsoft.com/office/powerpoint/2010/main" val="3143203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present our characterization results and key </a:t>
            </a:r>
            <a:r>
              <a:rPr lang="en-US" dirty="0" smtClean="0"/>
              <a:t>observations.</a:t>
            </a: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t>13</a:t>
            </a:fld>
            <a:endParaRPr lang="en-US"/>
          </a:p>
        </p:txBody>
      </p:sp>
    </p:spTree>
    <p:extLst>
      <p:ext uri="{BB962C8B-B14F-4D97-AF65-F5344CB8AC3E}">
        <p14:creationId xmlns:p14="http://schemas.microsoft.com/office/powerpoint/2010/main" val="92663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The first</a:t>
            </a:r>
            <a:r>
              <a:rPr lang="en-US" baseline="0" dirty="0" smtClean="0"/>
              <a:t> observation from the result is memory error tolerance varies across applications.</a:t>
            </a:r>
          </a:p>
          <a:p>
            <a:pPr marL="171450" indent="-171450">
              <a:buFontTx/>
              <a:buChar char="-"/>
            </a:pPr>
            <a:r>
              <a:rPr lang="en-US" baseline="0" dirty="0" smtClean="0"/>
              <a:t>This figure shows the probability of system or application crash in case of a single-bit </a:t>
            </a:r>
            <a:r>
              <a:rPr lang="en-US" baseline="0" dirty="0" smtClean="0"/>
              <a:t>soft error </a:t>
            </a:r>
            <a:r>
              <a:rPr lang="en-US" baseline="0" dirty="0" smtClean="0"/>
              <a:t>for the 3 characterized applications. </a:t>
            </a:r>
          </a:p>
          <a:p>
            <a:pPr marL="171450" indent="-171450">
              <a:buFontTx/>
              <a:buChar char="-"/>
            </a:pPr>
            <a:r>
              <a:rPr lang="en-US" baseline="0" dirty="0" smtClean="0"/>
              <a:t>The error bars on the figure shows the 90% confidence interval of each probability. </a:t>
            </a:r>
          </a:p>
          <a:p>
            <a:pPr marL="171450" indent="-171450">
              <a:buFontTx/>
              <a:buChar char="-"/>
            </a:pPr>
            <a:r>
              <a:rPr lang="en-US" baseline="0" dirty="0" smtClean="0"/>
              <a:t>As we can see, probability of crash varies as much as 10 times across applications.</a:t>
            </a:r>
          </a:p>
          <a:p>
            <a:pPr marL="171450" indent="-171450">
              <a:buFontTx/>
              <a:buChar char="-"/>
            </a:pPr>
            <a:r>
              <a:rPr lang="en-US" baseline="0" dirty="0" smtClean="0"/>
              <a:t>While today we will only present single-bit soft error results, we </a:t>
            </a:r>
            <a:r>
              <a:rPr lang="en-US" baseline="0" dirty="0" smtClean="0"/>
              <a:t>have results for other error types including multi-bit </a:t>
            </a:r>
            <a:r>
              <a:rPr lang="en-US" baseline="0" dirty="0" smtClean="0"/>
              <a:t>soft and hard errors </a:t>
            </a:r>
            <a:r>
              <a:rPr lang="en-US" baseline="0" dirty="0" smtClean="0"/>
              <a:t>in the paper and the conclusion is similar.</a:t>
            </a:r>
          </a:p>
        </p:txBody>
      </p:sp>
      <p:sp>
        <p:nvSpPr>
          <p:cNvPr id="4" name="Slide Number Placeholder 3"/>
          <p:cNvSpPr>
            <a:spLocks noGrp="1"/>
          </p:cNvSpPr>
          <p:nvPr>
            <p:ph type="sldNum" sz="quarter" idx="10"/>
          </p:nvPr>
        </p:nvSpPr>
        <p:spPr/>
        <p:txBody>
          <a:bodyPr/>
          <a:lstStyle/>
          <a:p>
            <a:fld id="{E0D199FA-7989-4A25-927C-BEF5C8B58483}" type="slidenum">
              <a:rPr lang="en-US" smtClean="0"/>
              <a:t>14</a:t>
            </a:fld>
            <a:endParaRPr lang="en-US"/>
          </a:p>
        </p:txBody>
      </p:sp>
    </p:spTree>
    <p:extLst>
      <p:ext uri="{BB962C8B-B14F-4D97-AF65-F5344CB8AC3E}">
        <p14:creationId xmlns:p14="http://schemas.microsoft.com/office/powerpoint/2010/main" val="2391537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This is another figure that shows the rate of incorrect </a:t>
            </a:r>
            <a:r>
              <a:rPr lang="en-US" baseline="0" dirty="0" smtClean="0"/>
              <a:t>responses </a:t>
            </a:r>
            <a:r>
              <a:rPr lang="en-US" baseline="0" dirty="0" smtClean="0"/>
              <a:t>for the 3 characterized applications.</a:t>
            </a:r>
          </a:p>
          <a:p>
            <a:pPr marL="171450" indent="-171450">
              <a:buFontTx/>
              <a:buChar char="-"/>
            </a:pPr>
            <a:r>
              <a:rPr lang="en-US" dirty="0" smtClean="0"/>
              <a:t>y-axis</a:t>
            </a:r>
            <a:r>
              <a:rPr lang="en-US" baseline="0" dirty="0" smtClean="0"/>
              <a:t> is the number of incorrect </a:t>
            </a:r>
            <a:r>
              <a:rPr lang="en-US" baseline="0" dirty="0" smtClean="0"/>
              <a:t>responses per </a:t>
            </a:r>
            <a:r>
              <a:rPr lang="en-US" baseline="0" dirty="0" smtClean="0"/>
              <a:t>billion queries in log scale.</a:t>
            </a:r>
          </a:p>
          <a:p>
            <a:pPr marL="171450" indent="-171450">
              <a:buFontTx/>
              <a:buChar char="-"/>
            </a:pPr>
            <a:r>
              <a:rPr lang="en-US" baseline="0" dirty="0" smtClean="0"/>
              <a:t>Error bars on the figure show the maximum incorrect queries we have observed in an experiment.</a:t>
            </a:r>
          </a:p>
          <a:p>
            <a:pPr marL="171450" indent="-171450">
              <a:buFontTx/>
              <a:buChar char="-"/>
            </a:pPr>
            <a:r>
              <a:rPr lang="en-US" baseline="0" dirty="0" smtClean="0"/>
              <a:t>As we can see from this figure, rate of incorrect responses varies up to 5 orders of magnitude</a:t>
            </a:r>
            <a:endParaRPr lang="en-US" dirty="0" smtClean="0"/>
          </a:p>
          <a:p>
            <a:pPr marL="171450" indent="-171450">
              <a:buFontTx/>
              <a:buChar char="-"/>
            </a:pPr>
            <a:endParaRPr lang="en-US" dirty="0" smtClean="0"/>
          </a:p>
          <a:p>
            <a:pPr marL="171450" indent="-171450">
              <a:buFontTx/>
              <a:buChar char="-"/>
            </a:pPr>
            <a:r>
              <a:rPr lang="en-US" dirty="0" smtClean="0"/>
              <a:t>Axis don’t</a:t>
            </a:r>
            <a:r>
              <a:rPr lang="en-US" baseline="0" dirty="0" smtClean="0"/>
              <a:t> use 1.0E+x</a:t>
            </a: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t>15</a:t>
            </a:fld>
            <a:endParaRPr lang="en-US"/>
          </a:p>
        </p:txBody>
      </p:sp>
    </p:spTree>
    <p:extLst>
      <p:ext uri="{BB962C8B-B14F-4D97-AF65-F5344CB8AC3E}">
        <p14:creationId xmlns:p14="http://schemas.microsoft.com/office/powerpoint/2010/main" val="1263434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Not only </a:t>
            </a:r>
            <a:r>
              <a:rPr lang="en-US" dirty="0" smtClean="0"/>
              <a:t>does memory error tolerance varies across </a:t>
            </a:r>
            <a:r>
              <a:rPr lang="en-US" dirty="0"/>
              <a:t>applications, </a:t>
            </a:r>
            <a:r>
              <a:rPr lang="en-US" dirty="0" smtClean="0"/>
              <a:t>but it also </a:t>
            </a:r>
            <a:r>
              <a:rPr lang="en-US" dirty="0"/>
              <a:t>varies within an application.</a:t>
            </a:r>
          </a:p>
          <a:p>
            <a:pPr marL="171450" indent="-171450">
              <a:buFontTx/>
              <a:buChar char="-"/>
            </a:pPr>
            <a:r>
              <a:rPr lang="en-US" dirty="0" smtClean="0"/>
              <a:t>We</a:t>
            </a:r>
            <a:r>
              <a:rPr lang="en-US" baseline="0" dirty="0" smtClean="0"/>
              <a:t> examined </a:t>
            </a:r>
            <a:r>
              <a:rPr lang="en-US" dirty="0" err="1" smtClean="0"/>
              <a:t>WebSearch</a:t>
            </a:r>
            <a:r>
              <a:rPr lang="en-US" dirty="0" smtClean="0"/>
              <a:t> </a:t>
            </a:r>
            <a:r>
              <a:rPr lang="en-US" dirty="0"/>
              <a:t>as an example, </a:t>
            </a:r>
            <a:r>
              <a:rPr lang="en-US" dirty="0" smtClean="0"/>
              <a:t>and this figure</a:t>
            </a:r>
            <a:r>
              <a:rPr lang="en-US" baseline="0" dirty="0" smtClean="0"/>
              <a:t> shows </a:t>
            </a:r>
            <a:r>
              <a:rPr lang="en-US" baseline="0" dirty="0" smtClean="0"/>
              <a:t>how system or application crash probability varies over different memory </a:t>
            </a:r>
            <a:r>
              <a:rPr lang="en-US" baseline="0" dirty="0" smtClean="0"/>
              <a:t>regions for </a:t>
            </a:r>
            <a:r>
              <a:rPr lang="en-US" baseline="0" dirty="0" err="1" smtClean="0"/>
              <a:t>WebSearch</a:t>
            </a:r>
            <a:r>
              <a:rPr lang="en-US" baseline="0" dirty="0" smtClean="0"/>
              <a:t>.</a:t>
            </a:r>
            <a:endParaRPr lang="en-US" dirty="0" smtClean="0"/>
          </a:p>
          <a:p>
            <a:pPr marL="171450" indent="-171450">
              <a:buFontTx/>
              <a:buChar char="-"/>
            </a:pPr>
            <a:r>
              <a:rPr lang="en-US" dirty="0" smtClean="0"/>
              <a:t>We</a:t>
            </a:r>
            <a:r>
              <a:rPr lang="en-US" baseline="0" dirty="0" smtClean="0"/>
              <a:t> can see from this figure that </a:t>
            </a:r>
            <a:r>
              <a:rPr lang="en-US" dirty="0" smtClean="0"/>
              <a:t>a </a:t>
            </a:r>
            <a:r>
              <a:rPr lang="en-US" dirty="0"/>
              <a:t>memory error in private memory region is 4 times more probable to result in a crash than a memory error in the stack </a:t>
            </a:r>
            <a:r>
              <a:rPr lang="en-US" dirty="0" smtClean="0"/>
              <a:t>region.</a:t>
            </a: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t>16</a:t>
            </a:fld>
            <a:endParaRPr lang="en-US"/>
          </a:p>
        </p:txBody>
      </p:sp>
    </p:spTree>
    <p:extLst>
      <p:ext uri="{BB962C8B-B14F-4D97-AF65-F5344CB8AC3E}">
        <p14:creationId xmlns:p14="http://schemas.microsoft.com/office/powerpoint/2010/main" val="2418393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This</a:t>
            </a:r>
            <a:r>
              <a:rPr lang="en-US" baseline="0" dirty="0" smtClean="0"/>
              <a:t> </a:t>
            </a:r>
            <a:r>
              <a:rPr lang="en-US" dirty="0" smtClean="0"/>
              <a:t>is </a:t>
            </a:r>
            <a:r>
              <a:rPr lang="en-US" dirty="0" smtClean="0"/>
              <a:t>another figure that shows </a:t>
            </a:r>
            <a:r>
              <a:rPr lang="en-US" baseline="0" dirty="0" smtClean="0"/>
              <a:t>incorrect response </a:t>
            </a:r>
            <a:r>
              <a:rPr lang="en-US" baseline="0" dirty="0" smtClean="0"/>
              <a:t>rates </a:t>
            </a:r>
            <a:r>
              <a:rPr lang="en-US" baseline="0" dirty="0" smtClean="0"/>
              <a:t>for different memory regions within </a:t>
            </a:r>
            <a:r>
              <a:rPr lang="en-US" baseline="0" dirty="0" smtClean="0"/>
              <a:t>an application</a:t>
            </a:r>
            <a:r>
              <a:rPr lang="en-US" baseline="0" dirty="0" smtClean="0"/>
              <a:t>.</a:t>
            </a:r>
            <a:endParaRPr lang="en-US" dirty="0" smtClean="0"/>
          </a:p>
          <a:p>
            <a:pPr marL="171450" indent="-171450">
              <a:buFontTx/>
              <a:buChar char="-"/>
            </a:pPr>
            <a:r>
              <a:rPr lang="en-US" dirty="0" smtClean="0"/>
              <a:t>Although </a:t>
            </a:r>
            <a:r>
              <a:rPr lang="en-US" dirty="0"/>
              <a:t>we only see 1 order of magnitude difference in incorrect response rate, we can see that these incorrect responses all happens at a very low rate. </a:t>
            </a:r>
          </a:p>
          <a:p>
            <a:pPr marL="171450" indent="-171450">
              <a:buFontTx/>
              <a:buChar char="-"/>
            </a:pPr>
            <a:r>
              <a:rPr lang="en-US" dirty="0" smtClean="0"/>
              <a:t>In</a:t>
            </a:r>
            <a:r>
              <a:rPr lang="en-US" baseline="0" dirty="0" smtClean="0"/>
              <a:t> fact, m</a:t>
            </a:r>
            <a:r>
              <a:rPr lang="en-US" dirty="0" smtClean="0"/>
              <a:t>any </a:t>
            </a:r>
            <a:r>
              <a:rPr lang="en-US" dirty="0" smtClean="0"/>
              <a:t>data intensive</a:t>
            </a:r>
            <a:r>
              <a:rPr lang="en-US" baseline="0" dirty="0" smtClean="0"/>
              <a:t> applications can tolerate a low rate of incorrect responses. </a:t>
            </a:r>
            <a:r>
              <a:rPr lang="en-US" baseline="0" dirty="0" smtClean="0"/>
              <a:t>These applications </a:t>
            </a:r>
            <a:r>
              <a:rPr lang="en-US" baseline="0" dirty="0" smtClean="0"/>
              <a:t>include </a:t>
            </a:r>
            <a:r>
              <a:rPr lang="en-US" baseline="0" dirty="0" err="1" smtClean="0"/>
              <a:t>websearch</a:t>
            </a:r>
            <a:r>
              <a:rPr lang="en-US" baseline="0" dirty="0" smtClean="0"/>
              <a:t>, </a:t>
            </a:r>
            <a:r>
              <a:rPr lang="en-US" dirty="0" smtClean="0"/>
              <a:t>some in-memory key-value store application such as twitter, and many</a:t>
            </a:r>
            <a:r>
              <a:rPr lang="en-US" baseline="0" dirty="0" smtClean="0"/>
              <a:t> </a:t>
            </a:r>
            <a:r>
              <a:rPr lang="en-US" dirty="0" smtClean="0"/>
              <a:t>data mining applications</a:t>
            </a:r>
            <a:r>
              <a:rPr lang="en-US" dirty="0" smtClean="0"/>
              <a:t>.</a:t>
            </a: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t>17</a:t>
            </a:fld>
            <a:endParaRPr lang="en-US"/>
          </a:p>
        </p:txBody>
      </p:sp>
    </p:spTree>
    <p:extLst>
      <p:ext uri="{BB962C8B-B14F-4D97-AF65-F5344CB8AC3E}">
        <p14:creationId xmlns:p14="http://schemas.microsoft.com/office/powerpoint/2010/main" val="2633027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Observation</a:t>
            </a:r>
            <a:r>
              <a:rPr lang="en-US" baseline="0" dirty="0" smtClean="0"/>
              <a:t> 2: </a:t>
            </a:r>
            <a:r>
              <a:rPr lang="en-US" dirty="0" smtClean="0"/>
              <a:t>Let</a:t>
            </a:r>
            <a:r>
              <a:rPr lang="en-US" baseline="0" dirty="0" smtClean="0"/>
              <a:t> </a:t>
            </a:r>
            <a:r>
              <a:rPr lang="en-US" baseline="0" dirty="0" smtClean="0"/>
              <a:t>me now discuss our second key observation.</a:t>
            </a: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t>18</a:t>
            </a:fld>
            <a:endParaRPr lang="en-US"/>
          </a:p>
        </p:txBody>
      </p:sp>
    </p:spTree>
    <p:extLst>
      <p:ext uri="{BB962C8B-B14F-4D97-AF65-F5344CB8AC3E}">
        <p14:creationId xmlns:p14="http://schemas.microsoft.com/office/powerpoint/2010/main" val="1060561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The second observation we made is that many data can be recovered by software implicitly and explicitly and there are great potential in both.</a:t>
            </a:r>
          </a:p>
          <a:p>
            <a:pPr marL="171450" indent="-171450">
              <a:buFontTx/>
              <a:buChar char="-"/>
            </a:pPr>
            <a:r>
              <a:rPr lang="en-US" baseline="0" dirty="0" smtClean="0"/>
              <a:t>If the application intrinsically has a clean copy of the data on disk, then we consider it as implicitly recoverable.</a:t>
            </a:r>
          </a:p>
          <a:p>
            <a:pPr marL="171450" indent="-171450">
              <a:buFontTx/>
              <a:buChar char="-"/>
            </a:pPr>
            <a:r>
              <a:rPr lang="en-US" baseline="0" dirty="0" smtClean="0"/>
              <a:t>If the application can create a copy of the data at a low cost, then we consider it as explicitly recoverable.</a:t>
            </a:r>
          </a:p>
          <a:p>
            <a:pPr marL="171450" indent="-171450">
              <a:buFontTx/>
              <a:buChar char="-"/>
            </a:pPr>
            <a:r>
              <a:rPr lang="en-US" baseline="0" dirty="0" smtClean="0"/>
              <a:t>The figure below shows </a:t>
            </a:r>
            <a:r>
              <a:rPr lang="en-US" baseline="0" dirty="0" err="1" smtClean="0"/>
              <a:t>WebSearch</a:t>
            </a:r>
            <a:r>
              <a:rPr lang="en-US" baseline="0" dirty="0" smtClean="0"/>
              <a:t> recoverability which we characterized as an example.</a:t>
            </a:r>
          </a:p>
          <a:p>
            <a:pPr marL="171450" indent="-171450">
              <a:buFontTx/>
              <a:buChar char="-"/>
            </a:pPr>
            <a:r>
              <a:rPr lang="en-US" baseline="0" dirty="0" smtClean="0"/>
              <a:t>We can </a:t>
            </a:r>
            <a:r>
              <a:rPr lang="en-US" baseline="0" dirty="0" smtClean="0"/>
              <a:t>see that </a:t>
            </a:r>
            <a:r>
              <a:rPr lang="en-US" baseline="0" dirty="0" smtClean="0"/>
              <a:t>there is a significant opportunity for software recovery.</a:t>
            </a:r>
          </a:p>
          <a:p>
            <a:pPr marL="171450" indent="-171450">
              <a:buFontTx/>
              <a:buChar char="-"/>
            </a:pPr>
            <a:r>
              <a:rPr lang="en-US" baseline="0" dirty="0" smtClean="0"/>
              <a:t>82% of </a:t>
            </a:r>
            <a:r>
              <a:rPr lang="en-US" baseline="0" dirty="0" err="1" smtClean="0"/>
              <a:t>websearch</a:t>
            </a:r>
            <a:r>
              <a:rPr lang="en-US" baseline="0" dirty="0" smtClean="0"/>
              <a:t> address space is implicitly recoverable and 56% is explicitly recoverable.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t>19</a:t>
            </a:fld>
            <a:endParaRPr lang="en-US"/>
          </a:p>
        </p:txBody>
      </p:sp>
    </p:spTree>
    <p:extLst>
      <p:ext uri="{BB962C8B-B14F-4D97-AF65-F5344CB8AC3E}">
        <p14:creationId xmlns:p14="http://schemas.microsoft.com/office/powerpoint/2010/main" val="4248152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Here is a summary</a:t>
            </a:r>
            <a:r>
              <a:rPr lang="en-US" baseline="0" dirty="0" smtClean="0"/>
              <a:t> of our talk. </a:t>
            </a:r>
            <a:endParaRPr lang="en-US" dirty="0" smtClean="0"/>
          </a:p>
          <a:p>
            <a:pPr marL="171450" indent="-171450">
              <a:buFontTx/>
              <a:buChar char="-"/>
            </a:pPr>
            <a:r>
              <a:rPr lang="en-US" baseline="0" dirty="0" smtClean="0"/>
              <a:t>The focus of this work is on the trade-off between memory cost and reliability. Today’s servers typically rely on reliable memory hardware, which increases cost. So our goal is to find an optimal point in this tradeoff to reduce datacenter cost while meeting reliability target. </a:t>
            </a:r>
          </a:p>
          <a:p>
            <a:pPr marL="171450" indent="-171450">
              <a:buFontTx/>
              <a:buChar char="-"/>
            </a:pPr>
            <a:r>
              <a:rPr lang="en-US" baseline="0" dirty="0" smtClean="0"/>
              <a:t>In this paper, we first characterized 3 new data-intensive workloads and observed that these applications have a diverse spectrum of tolerance to memory errors.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Based on this observation, we proposed heterogeneous-reliability memory, which stores error-tolerant data in less-reliable but lower-cost memories and stores error-vulnerable data in more reliable memories enabled by </a:t>
            </a:r>
            <a:r>
              <a:rPr lang="en-US" baseline="0" dirty="0" err="1" smtClean="0"/>
              <a:t>sw</a:t>
            </a:r>
            <a:r>
              <a:rPr lang="en-US" baseline="0" dirty="0" smtClean="0"/>
              <a:t>/</a:t>
            </a:r>
            <a:r>
              <a:rPr lang="en-US" baseline="0" dirty="0" err="1" smtClean="0"/>
              <a:t>hw</a:t>
            </a:r>
            <a:r>
              <a:rPr lang="en-US" baseline="0" dirty="0" smtClean="0"/>
              <a:t> cooperative techniques.</a:t>
            </a:r>
          </a:p>
          <a:p>
            <a:pPr marL="171450" indent="-171450">
              <a:buFontTx/>
              <a:buChar char="-"/>
            </a:pPr>
            <a:r>
              <a:rPr lang="en-US" baseline="0" dirty="0" smtClean="0"/>
              <a:t>We evaluated an example HRM system which can reduce server hardware cost by 4.7% while achieving single server availability target of 99.90%. Note that this cost savings can mean million dollar for companies with large-scale datacenters.</a:t>
            </a:r>
          </a:p>
        </p:txBody>
      </p:sp>
      <p:sp>
        <p:nvSpPr>
          <p:cNvPr id="4" name="Slide Number Placeholder 3"/>
          <p:cNvSpPr>
            <a:spLocks noGrp="1"/>
          </p:cNvSpPr>
          <p:nvPr>
            <p:ph type="sldNum" sz="quarter" idx="10"/>
          </p:nvPr>
        </p:nvSpPr>
        <p:spPr/>
        <p:txBody>
          <a:bodyPr/>
          <a:lstStyle/>
          <a:p>
            <a:fld id="{E0D199FA-7989-4A25-927C-BEF5C8B58483}" type="slidenum">
              <a:rPr lang="en-US" smtClean="0"/>
              <a:t>2</a:t>
            </a:fld>
            <a:endParaRPr lang="en-US"/>
          </a:p>
        </p:txBody>
      </p:sp>
    </p:spTree>
    <p:extLst>
      <p:ext uri="{BB962C8B-B14F-4D97-AF65-F5344CB8AC3E}">
        <p14:creationId xmlns:p14="http://schemas.microsoft.com/office/powerpoint/2010/main" val="3445698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Next, we will explain our mechanisms to exploit these observations to achieve our goal</a:t>
            </a:r>
          </a:p>
        </p:txBody>
      </p:sp>
      <p:sp>
        <p:nvSpPr>
          <p:cNvPr id="4" name="Slide Number Placeholder 3"/>
          <p:cNvSpPr>
            <a:spLocks noGrp="1"/>
          </p:cNvSpPr>
          <p:nvPr>
            <p:ph type="sldNum" sz="quarter" idx="10"/>
          </p:nvPr>
        </p:nvSpPr>
        <p:spPr/>
        <p:txBody>
          <a:bodyPr/>
          <a:lstStyle/>
          <a:p>
            <a:fld id="{E0D199FA-7989-4A25-927C-BEF5C8B58483}" type="slidenum">
              <a:rPr lang="en-US" smtClean="0"/>
              <a:t>20</a:t>
            </a:fld>
            <a:endParaRPr lang="en-US"/>
          </a:p>
        </p:txBody>
      </p:sp>
    </p:spTree>
    <p:extLst>
      <p:ext uri="{BB962C8B-B14F-4D97-AF65-F5344CB8AC3E}">
        <p14:creationId xmlns:p14="http://schemas.microsoft.com/office/powerpoint/2010/main" val="2413627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As we have shown earlier, either </a:t>
            </a:r>
            <a:r>
              <a:rPr lang="en-US" dirty="0" smtClean="0"/>
              <a:t>across</a:t>
            </a:r>
            <a:r>
              <a:rPr lang="en-US" baseline="0" dirty="0" smtClean="0"/>
              <a:t> or within </a:t>
            </a:r>
            <a:r>
              <a:rPr lang="en-US" dirty="0" smtClean="0"/>
              <a:t>applications</a:t>
            </a:r>
            <a:r>
              <a:rPr lang="en-US" dirty="0"/>
              <a:t>, our characterization can identify data that are vulnerable to memory errors and data that are </a:t>
            </a:r>
            <a:r>
              <a:rPr lang="en-US" dirty="0" smtClean="0"/>
              <a:t>tolerant </a:t>
            </a:r>
            <a:r>
              <a:rPr lang="en-US" dirty="0"/>
              <a:t>to memory errors.</a:t>
            </a:r>
          </a:p>
          <a:p>
            <a:pPr marL="171450" indent="-171450">
              <a:buFontTx/>
              <a:buChar char="-"/>
            </a:pPr>
            <a:r>
              <a:rPr lang="en-US" dirty="0"/>
              <a:t>To exploit this observation, we would like to map these different data onto different memory modules according to their memory error tolerance.</a:t>
            </a:r>
          </a:p>
          <a:p>
            <a:pPr marL="171450" indent="-171450">
              <a:buFontTx/>
              <a:buChar char="-"/>
            </a:pPr>
            <a:r>
              <a:rPr lang="en-US" dirty="0"/>
              <a:t>As an example here, we map vulnerable data to reliable memory to improve reliability, and map </a:t>
            </a:r>
            <a:r>
              <a:rPr lang="en-US" dirty="0" smtClean="0"/>
              <a:t>tolerant </a:t>
            </a:r>
            <a:r>
              <a:rPr lang="en-US" dirty="0"/>
              <a:t>data to low-cost less-reliable memory </a:t>
            </a:r>
            <a:r>
              <a:rPr lang="en-US" baseline="0" dirty="0" smtClean="0"/>
              <a:t>to </a:t>
            </a:r>
            <a:r>
              <a:rPr lang="en-US" dirty="0"/>
              <a:t>exploit its tolerance and lower the cost. We call </a:t>
            </a:r>
            <a:r>
              <a:rPr lang="en-US" dirty="0" smtClean="0"/>
              <a:t>this mechanism </a:t>
            </a:r>
            <a:r>
              <a:rPr lang="en-US" dirty="0"/>
              <a:t>heterogeneous-reliability </a:t>
            </a:r>
            <a:r>
              <a:rPr lang="en-US" dirty="0" smtClean="0"/>
              <a:t>memory, HRM.</a:t>
            </a:r>
          </a:p>
          <a:p>
            <a:pPr marL="171450" indent="-171450">
              <a:buFontTx/>
              <a:buChar char="-"/>
            </a:pPr>
            <a:r>
              <a:rPr lang="en-US" dirty="0" smtClean="0"/>
              <a:t>Reliable</a:t>
            </a:r>
            <a:r>
              <a:rPr lang="en-US" baseline="0" dirty="0" smtClean="0"/>
              <a:t> memory consists of … Low cost memory consists of …</a:t>
            </a:r>
            <a:endParaRPr lang="en-US" dirty="0"/>
          </a:p>
          <a:p>
            <a:pPr marL="171450" indent="-171450">
              <a:buFontTx/>
              <a:buChar char="-"/>
            </a:pPr>
            <a:r>
              <a:rPr lang="en-US" dirty="0"/>
              <a:t>As we will show later, HRM allows us to use weaker error protection in memory, and enables the use of less-tested memory chips to lower the cost of the memory system, while still achieving reasonable single-server reliability target.</a:t>
            </a:r>
          </a:p>
        </p:txBody>
      </p:sp>
      <p:sp>
        <p:nvSpPr>
          <p:cNvPr id="4" name="Slide Number Placeholder 3"/>
          <p:cNvSpPr>
            <a:spLocks noGrp="1"/>
          </p:cNvSpPr>
          <p:nvPr>
            <p:ph type="sldNum" sz="quarter" idx="10"/>
          </p:nvPr>
        </p:nvSpPr>
        <p:spPr/>
        <p:txBody>
          <a:bodyPr/>
          <a:lstStyle/>
          <a:p>
            <a:fld id="{E0D199FA-7989-4A25-927C-BEF5C8B58483}" type="slidenum">
              <a:rPr lang="en-US" smtClean="0"/>
              <a:t>21</a:t>
            </a:fld>
            <a:endParaRPr lang="en-US"/>
          </a:p>
        </p:txBody>
      </p:sp>
    </p:spTree>
    <p:extLst>
      <p:ext uri="{BB962C8B-B14F-4D97-AF65-F5344CB8AC3E}">
        <p14:creationId xmlns:p14="http://schemas.microsoft.com/office/powerpoint/2010/main" val="4169761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100" dirty="0"/>
              <a:t>As we </a:t>
            </a:r>
            <a:r>
              <a:rPr lang="en-US" sz="1100" dirty="0" smtClean="0"/>
              <a:t>have also </a:t>
            </a:r>
            <a:r>
              <a:rPr lang="en-US" sz="1100" dirty="0"/>
              <a:t>observed earlier, there </a:t>
            </a:r>
            <a:r>
              <a:rPr lang="en-US" sz="1100" dirty="0" smtClean="0"/>
              <a:t>is</a:t>
            </a:r>
            <a:r>
              <a:rPr lang="en-US" sz="1100" baseline="0" dirty="0" smtClean="0"/>
              <a:t> </a:t>
            </a:r>
            <a:r>
              <a:rPr lang="en-US" sz="1100" dirty="0" smtClean="0"/>
              <a:t>a </a:t>
            </a:r>
            <a:r>
              <a:rPr lang="en-US" sz="1100" dirty="0"/>
              <a:t>great potential in using software to recover a corrupted data </a:t>
            </a:r>
            <a:r>
              <a:rPr lang="en-US" sz="1100" dirty="0" smtClean="0"/>
              <a:t>from</a:t>
            </a:r>
            <a:r>
              <a:rPr lang="en-US" sz="1100" baseline="0" dirty="0" smtClean="0"/>
              <a:t> a copy</a:t>
            </a:r>
            <a:r>
              <a:rPr lang="en-US" sz="1100" dirty="0" smtClean="0"/>
              <a:t>. </a:t>
            </a:r>
            <a:endParaRPr lang="en-US" sz="1100" dirty="0"/>
          </a:p>
          <a:p>
            <a:pPr marL="171450" indent="-171450">
              <a:buFontTx/>
              <a:buChar char="-"/>
            </a:pPr>
            <a:r>
              <a:rPr lang="en-US" sz="1100" dirty="0"/>
              <a:t>To exploit this observation, we apply </a:t>
            </a:r>
            <a:r>
              <a:rPr lang="en-US" sz="1100" dirty="0" err="1" smtClean="0"/>
              <a:t>Par+R</a:t>
            </a:r>
            <a:r>
              <a:rPr lang="en-US" sz="1100" dirty="0"/>
              <a:t>, which stands for Parity detection + software </a:t>
            </a:r>
            <a:r>
              <a:rPr lang="en-US" sz="1100" dirty="0" smtClean="0"/>
              <a:t>recovery</a:t>
            </a:r>
            <a:r>
              <a:rPr lang="en-US" sz="1100" baseline="0" dirty="0" smtClean="0"/>
              <a:t> to part of data that are recoverable.</a:t>
            </a:r>
            <a:endParaRPr lang="en-US" sz="1100" dirty="0"/>
          </a:p>
          <a:p>
            <a:pPr marL="171450" indent="-171450">
              <a:buFontTx/>
              <a:buChar char="-"/>
            </a:pPr>
            <a:r>
              <a:rPr lang="en-US" sz="1100" dirty="0"/>
              <a:t>As </a:t>
            </a:r>
            <a:r>
              <a:rPr lang="en-US" sz="1100" dirty="0" smtClean="0"/>
              <a:t>we</a:t>
            </a:r>
            <a:r>
              <a:rPr lang="en-US" sz="1100" baseline="0" dirty="0" smtClean="0"/>
              <a:t> have described</a:t>
            </a:r>
            <a:r>
              <a:rPr lang="en-US" sz="1100" dirty="0" smtClean="0"/>
              <a:t>, </a:t>
            </a:r>
            <a:r>
              <a:rPr lang="en-US" sz="1100" dirty="0"/>
              <a:t>if a page has an intrinsic copy of its data in the </a:t>
            </a:r>
            <a:r>
              <a:rPr lang="en-US" sz="1100" dirty="0" smtClean="0"/>
              <a:t>disk, we</a:t>
            </a:r>
            <a:r>
              <a:rPr lang="en-US" sz="1100" baseline="0" dirty="0" smtClean="0"/>
              <a:t> use parity memory to detect memory errors in hardware and then correct the error in software by recovering from the disk.</a:t>
            </a:r>
          </a:p>
          <a:p>
            <a:pPr marL="171450" indent="-171450">
              <a:buFontTx/>
              <a:buChar char="-"/>
            </a:pPr>
            <a:r>
              <a:rPr lang="en-US" sz="1100" baseline="0" dirty="0" smtClean="0"/>
              <a:t>For explicit recovery, we </a:t>
            </a:r>
            <a:r>
              <a:rPr lang="en-US" sz="1100" baseline="0" dirty="0" smtClean="0"/>
              <a:t>first create </a:t>
            </a:r>
            <a:r>
              <a:rPr lang="en-US" sz="1100" baseline="0" dirty="0" smtClean="0"/>
              <a:t>a copy of the data by copying the page to disk. Then similarly, we use parity hardware to detect the error and recover with software from the disk.</a:t>
            </a:r>
          </a:p>
          <a:p>
            <a:pPr marL="171450" indent="-171450">
              <a:buFontTx/>
              <a:buChar char="-"/>
            </a:pPr>
            <a:r>
              <a:rPr lang="en-US" sz="1100" dirty="0" smtClean="0"/>
              <a:t>In</a:t>
            </a:r>
            <a:r>
              <a:rPr lang="en-US" sz="1100" baseline="0" dirty="0" smtClean="0"/>
              <a:t> order to keep a clean copy of the data, we need to copy the page whenever there is a write to the memory. This can create a high enough overhead so that we do not consider </a:t>
            </a:r>
            <a:r>
              <a:rPr lang="en-US" sz="1100" baseline="0" dirty="0" smtClean="0"/>
              <a:t>write intensive data as </a:t>
            </a:r>
            <a:r>
              <a:rPr lang="en-US" sz="1100" baseline="0" dirty="0" smtClean="0"/>
              <a:t>explicitly recoverable.</a:t>
            </a:r>
            <a:endParaRPr lang="en-US" sz="1100" dirty="0"/>
          </a:p>
          <a:p>
            <a:pPr marL="171450" indent="-171450">
              <a:buFontTx/>
              <a:buChar char="-"/>
            </a:pPr>
            <a:r>
              <a:rPr lang="en-US" sz="1100" dirty="0" smtClean="0"/>
              <a:t>In</a:t>
            </a:r>
            <a:r>
              <a:rPr lang="en-US" sz="1100" baseline="0" dirty="0" smtClean="0"/>
              <a:t> conclusion</a:t>
            </a:r>
            <a:r>
              <a:rPr lang="en-US" sz="1100" dirty="0" smtClean="0"/>
              <a:t>, </a:t>
            </a:r>
            <a:r>
              <a:rPr lang="en-US" sz="1100" baseline="0" dirty="0" err="1" smtClean="0"/>
              <a:t>Par+R</a:t>
            </a:r>
            <a:r>
              <a:rPr lang="en-US" sz="1100" baseline="0" dirty="0" smtClean="0"/>
              <a:t> can detect and correct a memory error with a low software and hardware overhead.</a:t>
            </a:r>
            <a:endParaRPr lang="en-US" sz="1100" dirty="0"/>
          </a:p>
          <a:p>
            <a:pPr marL="171450" indent="-171450">
              <a:buFontTx/>
              <a:buChar char="-"/>
            </a:pPr>
            <a:endParaRPr lang="en-US" sz="1100" dirty="0"/>
          </a:p>
        </p:txBody>
      </p:sp>
      <p:sp>
        <p:nvSpPr>
          <p:cNvPr id="4" name="Slide Number Placeholder 3"/>
          <p:cNvSpPr>
            <a:spLocks noGrp="1"/>
          </p:cNvSpPr>
          <p:nvPr>
            <p:ph type="sldNum" sz="quarter" idx="10"/>
          </p:nvPr>
        </p:nvSpPr>
        <p:spPr/>
        <p:txBody>
          <a:bodyPr/>
          <a:lstStyle/>
          <a:p>
            <a:fld id="{E0D199FA-7989-4A25-927C-BEF5C8B58483}" type="slidenum">
              <a:rPr lang="en-US" smtClean="0"/>
              <a:t>22</a:t>
            </a:fld>
            <a:endParaRPr lang="en-US"/>
          </a:p>
        </p:txBody>
      </p:sp>
    </p:spTree>
    <p:extLst>
      <p:ext uri="{BB962C8B-B14F-4D97-AF65-F5344CB8AC3E}">
        <p14:creationId xmlns:p14="http://schemas.microsoft.com/office/powerpoint/2010/main" val="81213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Now</a:t>
            </a:r>
            <a:r>
              <a:rPr lang="en-US" baseline="0" dirty="0" smtClean="0"/>
              <a:t> we have described the key </a:t>
            </a:r>
            <a:r>
              <a:rPr lang="en-US" baseline="0" dirty="0" smtClean="0"/>
              <a:t>idea </a:t>
            </a:r>
            <a:r>
              <a:rPr lang="en-US" dirty="0" smtClean="0"/>
              <a:t>of HRM and </a:t>
            </a:r>
            <a:r>
              <a:rPr lang="en-US" dirty="0" err="1" smtClean="0"/>
              <a:t>Par+R</a:t>
            </a:r>
            <a:r>
              <a:rPr lang="en-US" baseline="0" dirty="0" smtClean="0"/>
              <a:t>, </a:t>
            </a:r>
            <a:r>
              <a:rPr lang="en-US" baseline="0" dirty="0" smtClean="0"/>
              <a:t>let’s look at our mechanism to put them together.</a:t>
            </a:r>
          </a:p>
          <a:p>
            <a:pPr marL="171450" indent="-171450">
              <a:buFontTx/>
              <a:buChar char="-"/>
            </a:pPr>
            <a:r>
              <a:rPr lang="en-US" baseline="0" dirty="0" smtClean="0"/>
              <a:t>First, we characterize </a:t>
            </a:r>
            <a:r>
              <a:rPr lang="en-US" baseline="0" dirty="0"/>
              <a:t>and classify application data in terms of their memory error tolerance, </a:t>
            </a:r>
            <a:r>
              <a:rPr lang="en-US" baseline="0" dirty="0" smtClean="0"/>
              <a:t>rank </a:t>
            </a:r>
            <a:r>
              <a:rPr lang="en-US" baseline="0" dirty="0"/>
              <a:t>them from vulnerable </a:t>
            </a:r>
            <a:r>
              <a:rPr lang="en-US" baseline="0" dirty="0" smtClean="0"/>
              <a:t>to tolerant.</a:t>
            </a:r>
            <a:endParaRPr lang="en-US" baseline="0" dirty="0"/>
          </a:p>
          <a:p>
            <a:pPr marL="171450" indent="-171450">
              <a:buFontTx/>
              <a:buChar char="-"/>
            </a:pPr>
            <a:r>
              <a:rPr lang="en-US" dirty="0"/>
              <a:t>Then, we</a:t>
            </a:r>
            <a:r>
              <a:rPr lang="en-US" baseline="0" dirty="0"/>
              <a:t> map application data to HRM according to their error tolerance. As an example here, vulnerable data is mapped to reliable memory, tolerable data is mapped to low-cost memory, and </a:t>
            </a:r>
            <a:r>
              <a:rPr lang="en-US" baseline="0" dirty="0" smtClean="0"/>
              <a:t>recoverable data</a:t>
            </a:r>
            <a:r>
              <a:rPr lang="en-US" dirty="0" smtClean="0"/>
              <a:t> </a:t>
            </a:r>
            <a:r>
              <a:rPr lang="en-US" baseline="0" dirty="0"/>
              <a:t>is mapped to </a:t>
            </a:r>
            <a:r>
              <a:rPr lang="en-US" dirty="0"/>
              <a:t>parity </a:t>
            </a:r>
            <a:r>
              <a:rPr lang="en-US" baseline="0" dirty="0" smtClean="0"/>
              <a:t>memory with </a:t>
            </a:r>
            <a:r>
              <a:rPr lang="en-US" baseline="0" dirty="0" err="1" smtClean="0"/>
              <a:t>Par+R</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fld id="{E0D199FA-7989-4A25-927C-BEF5C8B58483}" type="slidenum">
              <a:rPr lang="en-US" smtClean="0"/>
              <a:t>23</a:t>
            </a:fld>
            <a:endParaRPr lang="en-US"/>
          </a:p>
        </p:txBody>
      </p:sp>
    </p:spTree>
    <p:extLst>
      <p:ext uri="{BB962C8B-B14F-4D97-AF65-F5344CB8AC3E}">
        <p14:creationId xmlns:p14="http://schemas.microsoft.com/office/powerpoint/2010/main" val="2915064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let’s look</a:t>
            </a:r>
            <a:r>
              <a:rPr lang="en-US" baseline="0" dirty="0" smtClean="0"/>
              <a:t> at our evaluation of </a:t>
            </a:r>
            <a:r>
              <a:rPr lang="en-US" baseline="0" dirty="0" smtClean="0"/>
              <a:t>our example </a:t>
            </a:r>
            <a:r>
              <a:rPr lang="en-US" baseline="0" dirty="0" smtClean="0"/>
              <a:t>HRM systems.</a:t>
            </a: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t>24</a:t>
            </a:fld>
            <a:endParaRPr lang="en-US"/>
          </a:p>
        </p:txBody>
      </p:sp>
    </p:spTree>
    <p:extLst>
      <p:ext uri="{BB962C8B-B14F-4D97-AF65-F5344CB8AC3E}">
        <p14:creationId xmlns:p14="http://schemas.microsoft.com/office/powerpoint/2010/main" val="3678342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 this table,</a:t>
            </a:r>
            <a:r>
              <a:rPr lang="en-US" baseline="0" dirty="0" smtClean="0"/>
              <a:t> we listed 5 different configurations.</a:t>
            </a:r>
          </a:p>
          <a:p>
            <a:pPr marL="171450" indent="-171450">
              <a:buFontTx/>
              <a:buChar char="-"/>
            </a:pPr>
            <a:r>
              <a:rPr lang="en-US" baseline="0" dirty="0" smtClean="0"/>
              <a:t>They differ in how they map their data to different memory.</a:t>
            </a:r>
          </a:p>
          <a:p>
            <a:pPr marL="171450" indent="-171450">
              <a:buFontTx/>
              <a:buChar char="-"/>
            </a:pPr>
            <a:r>
              <a:rPr lang="en-US" baseline="0" dirty="0" smtClean="0"/>
              <a:t>The first 3 configurations uses well-tested memory.</a:t>
            </a:r>
          </a:p>
          <a:p>
            <a:pPr marL="171450" indent="-171450">
              <a:buFontTx/>
              <a:buChar char="-"/>
            </a:pPr>
            <a:r>
              <a:rPr lang="en-US" baseline="0" dirty="0" smtClean="0"/>
              <a:t>Typical server applies ECC uniformly for all data. Consumer PC applies </a:t>
            </a:r>
            <a:r>
              <a:rPr lang="en-US" baseline="0" dirty="0" err="1" smtClean="0"/>
              <a:t>NoECC</a:t>
            </a:r>
            <a:r>
              <a:rPr lang="en-US" baseline="0" dirty="0" smtClean="0"/>
              <a:t> for all data. HRM applies </a:t>
            </a:r>
            <a:r>
              <a:rPr lang="en-US" baseline="0" dirty="0" err="1" smtClean="0"/>
              <a:t>Par+R</a:t>
            </a:r>
            <a:r>
              <a:rPr lang="en-US" baseline="0" dirty="0" smtClean="0"/>
              <a:t> for Private memory and </a:t>
            </a:r>
            <a:r>
              <a:rPr lang="en-US" baseline="0" dirty="0" err="1" smtClean="0"/>
              <a:t>NoECC</a:t>
            </a:r>
            <a:r>
              <a:rPr lang="en-US" baseline="0" dirty="0" smtClean="0"/>
              <a:t> for the rest.</a:t>
            </a:r>
          </a:p>
          <a:p>
            <a:pPr marL="171450" indent="-171450">
              <a:buFontTx/>
              <a:buChar char="-"/>
            </a:pPr>
            <a:r>
              <a:rPr lang="en-US" dirty="0" smtClean="0"/>
              <a:t>The</a:t>
            </a:r>
            <a:r>
              <a:rPr lang="en-US" baseline="0" dirty="0" smtClean="0"/>
              <a:t> next two configurations uses less-tested memory. Less-tested L applies </a:t>
            </a:r>
            <a:r>
              <a:rPr lang="en-US" baseline="0" dirty="0" err="1" smtClean="0"/>
              <a:t>NoECC</a:t>
            </a:r>
            <a:r>
              <a:rPr lang="en-US" baseline="0" dirty="0" smtClean="0"/>
              <a:t> and is hence least expensive but also least reliable.</a:t>
            </a:r>
          </a:p>
          <a:p>
            <a:pPr marL="171450" indent="-171450">
              <a:buFontTx/>
              <a:buChar char="-"/>
            </a:pPr>
            <a:r>
              <a:rPr lang="en-US" baseline="0" dirty="0" smtClean="0"/>
              <a:t>HRM/L is our proposed system which applies HRM design to less-tested memory.</a:t>
            </a: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t>25</a:t>
            </a:fld>
            <a:endParaRPr lang="en-US"/>
          </a:p>
        </p:txBody>
      </p:sp>
    </p:spTree>
    <p:extLst>
      <p:ext uri="{BB962C8B-B14F-4D97-AF65-F5344CB8AC3E}">
        <p14:creationId xmlns:p14="http://schemas.microsoft.com/office/powerpoint/2010/main" val="104942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Here is a list of our design parameters</a:t>
            </a:r>
            <a:r>
              <a:rPr lang="en-US" baseline="0" dirty="0" smtClean="0"/>
              <a:t> and assumptions.</a:t>
            </a:r>
          </a:p>
          <a:p>
            <a:pPr marL="171450" indent="-171450">
              <a:buFontTx/>
              <a:buChar char="-"/>
            </a:pPr>
            <a:r>
              <a:rPr lang="en-US" baseline="0" dirty="0" smtClean="0"/>
              <a:t>We use numbers from recent academic paper and assume memory cost accounts for 30% of the total server hardware cost. We also assume a typical server suffers 2000 errors per month. And our target single server availability is 99.90%.</a:t>
            </a:r>
          </a:p>
        </p:txBody>
      </p:sp>
      <p:sp>
        <p:nvSpPr>
          <p:cNvPr id="4" name="Slide Number Placeholder 3"/>
          <p:cNvSpPr>
            <a:spLocks noGrp="1"/>
          </p:cNvSpPr>
          <p:nvPr>
            <p:ph type="sldNum" sz="quarter" idx="10"/>
          </p:nvPr>
        </p:nvSpPr>
        <p:spPr/>
        <p:txBody>
          <a:bodyPr/>
          <a:lstStyle/>
          <a:p>
            <a:fld id="{E0D199FA-7989-4A25-927C-BEF5C8B58483}" type="slidenum">
              <a:rPr lang="en-US" smtClean="0"/>
              <a:t>26</a:t>
            </a:fld>
            <a:endParaRPr lang="en-US"/>
          </a:p>
        </p:txBody>
      </p:sp>
    </p:spTree>
    <p:extLst>
      <p:ext uri="{BB962C8B-B14F-4D97-AF65-F5344CB8AC3E}">
        <p14:creationId xmlns:p14="http://schemas.microsoft.com/office/powerpoint/2010/main" val="2252596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Here is our</a:t>
            </a:r>
            <a:r>
              <a:rPr lang="en-US" baseline="0" dirty="0" smtClean="0"/>
              <a:t> evaluation metrics which can be grouped into 2 categories. Each corresponds to the goal of our work – cost and reliability.</a:t>
            </a:r>
          </a:p>
          <a:p>
            <a:pPr marL="171450" indent="-171450">
              <a:buFontTx/>
              <a:buChar char="-"/>
            </a:pPr>
            <a:r>
              <a:rPr lang="en-US" baseline="0" dirty="0" smtClean="0"/>
              <a:t>For the cost metric, we evaluated memory cost savings and server hardware cost savings, both compared with typical server.</a:t>
            </a:r>
          </a:p>
          <a:p>
            <a:pPr marL="171450" indent="-171450">
              <a:buFontTx/>
              <a:buChar char="-"/>
            </a:pPr>
            <a:r>
              <a:rPr lang="en-US" baseline="0" dirty="0" smtClean="0"/>
              <a:t>For the reliability metric, we evaluated probability of crash and incorrect query rate and single server availability.</a:t>
            </a:r>
          </a:p>
          <a:p>
            <a:pPr marL="171450" indent="-171450">
              <a:buFontTx/>
              <a:buChar char="-"/>
            </a:pPr>
            <a:r>
              <a:rPr lang="en-US" baseline="0" dirty="0" smtClean="0"/>
              <a:t>Let’s first take a look at two most representative metrics – server hardware cost savings and single server availability.</a:t>
            </a:r>
          </a:p>
        </p:txBody>
      </p:sp>
      <p:sp>
        <p:nvSpPr>
          <p:cNvPr id="4" name="Slide Number Placeholder 3"/>
          <p:cNvSpPr>
            <a:spLocks noGrp="1"/>
          </p:cNvSpPr>
          <p:nvPr>
            <p:ph type="sldNum" sz="quarter" idx="10"/>
          </p:nvPr>
        </p:nvSpPr>
        <p:spPr/>
        <p:txBody>
          <a:bodyPr/>
          <a:lstStyle/>
          <a:p>
            <a:fld id="{E0D199FA-7989-4A25-927C-BEF5C8B58483}" type="slidenum">
              <a:rPr lang="en-US" smtClean="0"/>
              <a:t>27</a:t>
            </a:fld>
            <a:endParaRPr lang="en-US"/>
          </a:p>
        </p:txBody>
      </p:sp>
    </p:spTree>
    <p:extLst>
      <p:ext uri="{BB962C8B-B14F-4D97-AF65-F5344CB8AC3E}">
        <p14:creationId xmlns:p14="http://schemas.microsoft.com/office/powerpoint/2010/main" val="4081816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This figure shows the result for server hardware cost savings. The first HRM system can achieve 2.9% cost savings and the HRM/L system can improve cost savings to 4.7%.</a:t>
            </a:r>
          </a:p>
          <a:p>
            <a:pPr marL="171450" indent="-171450">
              <a:buFontTx/>
              <a:buChar char="-"/>
            </a:pPr>
            <a:r>
              <a:rPr lang="en-US" baseline="0" dirty="0" smtClean="0"/>
              <a:t>As we can see, reducing even part of memory error mitigation techniques can improve server hardware cost savings. </a:t>
            </a:r>
            <a:endParaRPr lang="en-US" dirty="0" smtClean="0"/>
          </a:p>
        </p:txBody>
      </p:sp>
      <p:sp>
        <p:nvSpPr>
          <p:cNvPr id="4" name="Slide Number Placeholder 3"/>
          <p:cNvSpPr>
            <a:spLocks noGrp="1"/>
          </p:cNvSpPr>
          <p:nvPr>
            <p:ph type="sldNum" sz="quarter" idx="10"/>
          </p:nvPr>
        </p:nvSpPr>
        <p:spPr/>
        <p:txBody>
          <a:bodyPr/>
          <a:lstStyle/>
          <a:p>
            <a:fld id="{E0D199FA-7989-4A25-927C-BEF5C8B58483}" type="slidenum">
              <a:rPr lang="en-US" smtClean="0"/>
              <a:t>28</a:t>
            </a:fld>
            <a:endParaRPr lang="en-US"/>
          </a:p>
        </p:txBody>
      </p:sp>
    </p:spTree>
    <p:extLst>
      <p:ext uri="{BB962C8B-B14F-4D97-AF65-F5344CB8AC3E}">
        <p14:creationId xmlns:p14="http://schemas.microsoft.com/office/powerpoint/2010/main" val="1135501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This figure shows single server</a:t>
            </a:r>
            <a:r>
              <a:rPr lang="en-US" baseline="0" dirty="0" smtClean="0"/>
              <a:t> availability for different evaluated system.</a:t>
            </a:r>
          </a:p>
          <a:p>
            <a:pPr marL="171450" indent="-171450">
              <a:buFontTx/>
              <a:buChar char="-"/>
            </a:pPr>
            <a:r>
              <a:rPr lang="en-US" baseline="0" dirty="0" smtClean="0"/>
              <a:t>Note that single server availability is different </a:t>
            </a:r>
            <a:r>
              <a:rPr lang="en-US" baseline="0" dirty="0" smtClean="0"/>
              <a:t>from application availability which directly affects the end users.</a:t>
            </a:r>
          </a:p>
          <a:p>
            <a:pPr marL="171450" indent="-171450">
              <a:buFontTx/>
              <a:buChar char="-"/>
            </a:pPr>
            <a:r>
              <a:rPr lang="en-US" baseline="0" dirty="0" smtClean="0"/>
              <a:t>Single server failure can be largely masked by existing application level fault tolerant techniques</a:t>
            </a:r>
            <a:endParaRPr lang="en-US" baseline="0" dirty="0" smtClean="0"/>
          </a:p>
          <a:p>
            <a:pPr marL="171450" indent="-171450">
              <a:buFontTx/>
              <a:buChar char="-"/>
            </a:pPr>
            <a:r>
              <a:rPr lang="en-US" baseline="0" dirty="0" smtClean="0"/>
              <a:t>Going back to the figure, the </a:t>
            </a:r>
            <a:r>
              <a:rPr lang="en-US" baseline="0" dirty="0" smtClean="0"/>
              <a:t>dotted line shows our single server availability target.</a:t>
            </a:r>
          </a:p>
          <a:p>
            <a:pPr marL="171450" indent="-171450">
              <a:buFontTx/>
              <a:buChar char="-"/>
            </a:pPr>
            <a:r>
              <a:rPr lang="en-US" dirty="0" smtClean="0"/>
              <a:t>As</a:t>
            </a:r>
            <a:r>
              <a:rPr lang="en-US" baseline="0" dirty="0" smtClean="0"/>
              <a:t> we can see, both HRM systems are able to achieve the availability target. </a:t>
            </a:r>
          </a:p>
          <a:p>
            <a:pPr marL="171450" indent="-171450">
              <a:buFontTx/>
              <a:buChar char="-"/>
            </a:pPr>
            <a:r>
              <a:rPr lang="en-US" dirty="0" smtClean="0"/>
              <a:t>Hence</a:t>
            </a:r>
            <a:r>
              <a:rPr lang="en-US" baseline="0" dirty="0" smtClean="0"/>
              <a:t> we can conclude that HRM systems are flexible to adjust and achieve availability target.</a:t>
            </a: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t>29</a:t>
            </a:fld>
            <a:endParaRPr lang="en-US"/>
          </a:p>
        </p:txBody>
      </p:sp>
    </p:spTree>
    <p:extLst>
      <p:ext uri="{BB962C8B-B14F-4D97-AF65-F5344CB8AC3E}">
        <p14:creationId xmlns:p14="http://schemas.microsoft.com/office/powerpoint/2010/main" val="1174371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outline of this</a:t>
            </a:r>
            <a:r>
              <a:rPr lang="en-US" baseline="0" dirty="0" smtClean="0"/>
              <a:t> </a:t>
            </a:r>
            <a:r>
              <a:rPr lang="en-US" dirty="0" smtClean="0"/>
              <a:t>talk.</a:t>
            </a: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t>3</a:t>
            </a:fld>
            <a:endParaRPr lang="en-US"/>
          </a:p>
        </p:txBody>
      </p:sp>
    </p:spTree>
    <p:extLst>
      <p:ext uri="{BB962C8B-B14F-4D97-AF65-F5344CB8AC3E}">
        <p14:creationId xmlns:p14="http://schemas.microsoft.com/office/powerpoint/2010/main" val="310648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This figure shows incorrect response rates for 5 configurations.</a:t>
            </a:r>
          </a:p>
          <a:p>
            <a:pPr marL="171450" indent="-171450">
              <a:buFontTx/>
              <a:buChar char="-"/>
            </a:pPr>
            <a:r>
              <a:rPr lang="en-US" dirty="0" smtClean="0"/>
              <a:t>Y axis is number of incorrect responses per million queries in log scale.</a:t>
            </a:r>
          </a:p>
          <a:p>
            <a:pPr marL="171450" indent="-171450">
              <a:buFontTx/>
              <a:buChar char="-"/>
            </a:pPr>
            <a:r>
              <a:rPr lang="en-US" dirty="0" smtClean="0"/>
              <a:t>As we can see, both HRM systems can achieve acceptable</a:t>
            </a:r>
            <a:r>
              <a:rPr lang="en-US" baseline="0" dirty="0" smtClean="0"/>
              <a:t> correctness.</a:t>
            </a:r>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t>30</a:t>
            </a:fld>
            <a:endParaRPr lang="en-US"/>
          </a:p>
        </p:txBody>
      </p:sp>
    </p:spTree>
    <p:extLst>
      <p:ext uri="{BB962C8B-B14F-4D97-AF65-F5344CB8AC3E}">
        <p14:creationId xmlns:p14="http://schemas.microsoft.com/office/powerpoint/2010/main" val="41359924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Here is a radar graph</a:t>
            </a:r>
            <a:r>
              <a:rPr lang="en-US" baseline="0" dirty="0" smtClean="0"/>
              <a:t> for all 5 metrics and systems.</a:t>
            </a:r>
            <a:endParaRPr lang="en-US" baseline="0" dirty="0"/>
          </a:p>
          <a:p>
            <a:pPr marL="171450" indent="-171450">
              <a:buFontTx/>
              <a:buChar char="-"/>
            </a:pPr>
            <a:r>
              <a:rPr lang="en-US" baseline="0" dirty="0" smtClean="0"/>
              <a:t>Each axis represents one of the metrics, each closed curve represents the results of the system its color stands for.</a:t>
            </a:r>
          </a:p>
          <a:p>
            <a:pPr marL="171450" indent="-171450">
              <a:buFontTx/>
              <a:buChar char="-"/>
            </a:pPr>
            <a:r>
              <a:rPr lang="en-US" baseline="0" dirty="0" smtClean="0"/>
              <a:t>We show crashes and incorrect query rates in negative numbers so that, for all of the axes, outer is better.</a:t>
            </a:r>
          </a:p>
          <a:p>
            <a:pPr marL="171450" indent="-171450">
              <a:buFontTx/>
              <a:buChar char="-"/>
            </a:pPr>
            <a:r>
              <a:rPr lang="en-US" baseline="0" dirty="0" smtClean="0"/>
              <a:t>We conclude that our HRM systems have the largest areas.</a:t>
            </a:r>
          </a:p>
        </p:txBody>
      </p:sp>
      <p:sp>
        <p:nvSpPr>
          <p:cNvPr id="4" name="Slide Number Placeholder 3"/>
          <p:cNvSpPr>
            <a:spLocks noGrp="1"/>
          </p:cNvSpPr>
          <p:nvPr>
            <p:ph type="sldNum" sz="quarter" idx="10"/>
          </p:nvPr>
        </p:nvSpPr>
        <p:spPr/>
        <p:txBody>
          <a:bodyPr/>
          <a:lstStyle/>
          <a:p>
            <a:fld id="{E0D199FA-7989-4A25-927C-BEF5C8B58483}" type="slidenum">
              <a:rPr lang="en-US" smtClean="0"/>
              <a:t>31</a:t>
            </a:fld>
            <a:endParaRPr lang="en-US"/>
          </a:p>
        </p:txBody>
      </p:sp>
    </p:spTree>
    <p:extLst>
      <p:ext uri="{BB962C8B-B14F-4D97-AF65-F5344CB8AC3E}">
        <p14:creationId xmlns:p14="http://schemas.microsoft.com/office/powerpoint/2010/main" val="13284443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many other interesting results</a:t>
            </a:r>
            <a:r>
              <a:rPr lang="en-US" baseline="0" dirty="0" smtClean="0"/>
              <a:t> in the paper including characterization of applications’ reaction to memory errors, other memory error types, how errors are masked, and discussion about HRM design dimensions.</a:t>
            </a: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t>32</a:t>
            </a:fld>
            <a:endParaRPr lang="en-US"/>
          </a:p>
        </p:txBody>
      </p:sp>
    </p:spTree>
    <p:extLst>
      <p:ext uri="{BB962C8B-B14F-4D97-AF65-F5344CB8AC3E}">
        <p14:creationId xmlns:p14="http://schemas.microsoft.com/office/powerpoint/2010/main" val="12650795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As a conclusion</a:t>
            </a:r>
            <a:r>
              <a:rPr lang="en-US" baseline="0" dirty="0" smtClean="0"/>
              <a:t> of the talk, we achieved our goal to reduce datacenter cost and meet availability target by characterizing application memory error tolerance and applying proposed heterogeneous reliability memory (HRM).</a:t>
            </a:r>
          </a:p>
          <a:p>
            <a:pPr marL="171450" indent="-171450">
              <a:buFontTx/>
              <a:buChar char="-"/>
            </a:pPr>
            <a:r>
              <a:rPr lang="en-US" baseline="0" dirty="0" smtClean="0"/>
              <a:t>We also evaluated example HRM systems and showed the benefit.</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E0D199FA-7989-4A25-927C-BEF5C8B58483}" type="slidenum">
              <a:rPr lang="en-US" smtClean="0"/>
              <a:t>33</a:t>
            </a:fld>
            <a:endParaRPr lang="en-US"/>
          </a:p>
        </p:txBody>
      </p:sp>
    </p:spTree>
    <p:extLst>
      <p:ext uri="{BB962C8B-B14F-4D97-AF65-F5344CB8AC3E}">
        <p14:creationId xmlns:p14="http://schemas.microsoft.com/office/powerpoint/2010/main" val="3773468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l</a:t>
            </a:r>
            <a:r>
              <a:rPr lang="en-US" dirty="0" smtClean="0"/>
              <a:t>et’s start </a:t>
            </a:r>
            <a:r>
              <a:rPr lang="en-US" baseline="0" dirty="0" smtClean="0"/>
              <a:t>with the motivation of our work.</a:t>
            </a: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t>4</a:t>
            </a:fld>
            <a:endParaRPr lang="en-US"/>
          </a:p>
        </p:txBody>
      </p:sp>
    </p:spTree>
    <p:extLst>
      <p:ext uri="{BB962C8B-B14F-4D97-AF65-F5344CB8AC3E}">
        <p14:creationId xmlns:p14="http://schemas.microsoft.com/office/powerpoint/2010/main" val="1616844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As we all know, many companies</a:t>
            </a:r>
            <a:r>
              <a:rPr lang="en-US" baseline="0" dirty="0" smtClean="0"/>
              <a:t> have been trying to reduce datacenter total cost of ownership. </a:t>
            </a:r>
          </a:p>
          <a:p>
            <a:pPr marL="171450" indent="-171450">
              <a:buFontTx/>
              <a:buChar char="-"/>
            </a:pPr>
            <a:r>
              <a:rPr lang="en-US" baseline="0" dirty="0" smtClean="0"/>
              <a:t>Recent research has shown that server hardware cost dominates datacenter total cost of ownership. </a:t>
            </a:r>
          </a:p>
          <a:p>
            <a:pPr marL="171450" indent="-171450">
              <a:buFontTx/>
              <a:buChar char="-"/>
            </a:pPr>
            <a:r>
              <a:rPr lang="en-US" baseline="0" dirty="0" smtClean="0"/>
              <a:t>In addition to that, as server memory capacity grows, memory cost can exceed CPU cost and become the most important component of server hardware cost. </a:t>
            </a:r>
          </a:p>
          <a:p>
            <a:pPr marL="171450" indent="-171450">
              <a:buFontTx/>
              <a:buChar char="-"/>
            </a:pPr>
            <a:r>
              <a:rPr lang="en-US" baseline="0" dirty="0" smtClean="0"/>
              <a:t>For an example server running data-intensive applications with 128 GB memory and 2 CPUs, total memory cost can be higher than total CPU cost.</a:t>
            </a:r>
            <a:endParaRPr lang="en-US" dirty="0"/>
          </a:p>
        </p:txBody>
      </p:sp>
      <p:sp>
        <p:nvSpPr>
          <p:cNvPr id="4" name="Slide Number Placeholder 3"/>
          <p:cNvSpPr>
            <a:spLocks noGrp="1"/>
          </p:cNvSpPr>
          <p:nvPr>
            <p:ph type="sldNum" sz="quarter" idx="10"/>
          </p:nvPr>
        </p:nvSpPr>
        <p:spPr/>
        <p:txBody>
          <a:bodyPr/>
          <a:lstStyle/>
          <a:p>
            <a:fld id="{E0D199FA-7989-4A25-927C-BEF5C8B58483}" type="slidenum">
              <a:rPr lang="en-US" smtClean="0"/>
              <a:t>5</a:t>
            </a:fld>
            <a:endParaRPr lang="en-US"/>
          </a:p>
        </p:txBody>
      </p:sp>
    </p:spTree>
    <p:extLst>
      <p:ext uri="{BB962C8B-B14F-4D97-AF65-F5344CB8AC3E}">
        <p14:creationId xmlns:p14="http://schemas.microsoft.com/office/powerpoint/2010/main" val="35614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Apart from </a:t>
            </a:r>
            <a:r>
              <a:rPr lang="en-US" baseline="0" dirty="0" smtClean="0"/>
              <a:t>memory cost, memory reliability is also important to datacenters. </a:t>
            </a:r>
          </a:p>
          <a:p>
            <a:pPr marL="171450" indent="-171450">
              <a:buFontTx/>
              <a:buChar char="-"/>
            </a:pPr>
            <a:r>
              <a:rPr lang="en-US" baseline="0" dirty="0" smtClean="0"/>
              <a:t>Memory errors can cause system or applications to hang, slowdown, or crash. </a:t>
            </a:r>
          </a:p>
          <a:p>
            <a:pPr marL="171450" indent="-171450">
              <a:buFontTx/>
              <a:buChar char="-"/>
            </a:pPr>
            <a:r>
              <a:rPr lang="en-US" baseline="0" dirty="0" smtClean="0"/>
              <a:t>Memory errors can also corrupt user data or generate incorrect application outputs</a:t>
            </a:r>
            <a:r>
              <a:rPr lang="en-US" baseline="0" dirty="0" smtClean="0"/>
              <a:t>.</a:t>
            </a:r>
          </a:p>
          <a:p>
            <a:pPr marL="171450" indent="-171450">
              <a:buFontTx/>
              <a:buChar char="-"/>
            </a:pPr>
            <a:r>
              <a:rPr lang="en-US" baseline="0" dirty="0" smtClean="0"/>
              <a:t>To mitigate these memory errors,</a:t>
            </a:r>
            <a:endParaRPr lang="en-US" baseline="0" dirty="0" smtClean="0"/>
          </a:p>
        </p:txBody>
      </p:sp>
      <p:sp>
        <p:nvSpPr>
          <p:cNvPr id="4" name="Slide Number Placeholder 3"/>
          <p:cNvSpPr>
            <a:spLocks noGrp="1"/>
          </p:cNvSpPr>
          <p:nvPr>
            <p:ph type="sldNum" sz="quarter" idx="10"/>
          </p:nvPr>
        </p:nvSpPr>
        <p:spPr/>
        <p:txBody>
          <a:bodyPr/>
          <a:lstStyle/>
          <a:p>
            <a:fld id="{E0D199FA-7989-4A25-927C-BEF5C8B58483}" type="slidenum">
              <a:rPr lang="en-US" smtClean="0"/>
              <a:t>6</a:t>
            </a:fld>
            <a:endParaRPr lang="en-US"/>
          </a:p>
        </p:txBody>
      </p:sp>
    </p:spTree>
    <p:extLst>
      <p:ext uri="{BB962C8B-B14F-4D97-AF65-F5344CB8AC3E}">
        <p14:creationId xmlns:p14="http://schemas.microsoft.com/office/powerpoint/2010/main" val="9664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To</a:t>
            </a:r>
            <a:r>
              <a:rPr lang="en-US" baseline="0" dirty="0" smtClean="0"/>
              <a:t> mitigate these memory errors, various error mitigation techniques are pervasively adopted in server memories.</a:t>
            </a:r>
          </a:p>
          <a:p>
            <a:pPr marL="171450" indent="-171450">
              <a:buFontTx/>
              <a:buChar char="-"/>
            </a:pPr>
            <a:r>
              <a:rPr lang="en-US" baseline="0" dirty="0" smtClean="0"/>
              <a:t>One technique is the quality assurance tests performed during the manufacturing process. This figure shows the trend how fraction of testing cost over memory cost grows when DRAM chip capacity increases. </a:t>
            </a:r>
          </a:p>
          <a:p>
            <a:pPr marL="171450" indent="-171450">
              <a:buFontTx/>
              <a:buChar char="-"/>
            </a:pPr>
            <a:r>
              <a:rPr lang="en-US" baseline="0" dirty="0" smtClean="0"/>
              <a:t>We conclude from this figure that testing cost can become a significant fraction of memory cost when its capacity is high.</a:t>
            </a:r>
          </a:p>
        </p:txBody>
      </p:sp>
      <p:sp>
        <p:nvSpPr>
          <p:cNvPr id="4" name="Slide Number Placeholder 3"/>
          <p:cNvSpPr>
            <a:spLocks noGrp="1"/>
          </p:cNvSpPr>
          <p:nvPr>
            <p:ph type="sldNum" sz="quarter" idx="10"/>
          </p:nvPr>
        </p:nvSpPr>
        <p:spPr/>
        <p:txBody>
          <a:bodyPr/>
          <a:lstStyle/>
          <a:p>
            <a:fld id="{E0D199FA-7989-4A25-927C-BEF5C8B58483}" type="slidenum">
              <a:rPr lang="en-US" smtClean="0"/>
              <a:t>7</a:t>
            </a:fld>
            <a:endParaRPr lang="en-US"/>
          </a:p>
        </p:txBody>
      </p:sp>
    </p:spTree>
    <p:extLst>
      <p:ext uri="{BB962C8B-B14F-4D97-AF65-F5344CB8AC3E}">
        <p14:creationId xmlns:p14="http://schemas.microsoft.com/office/powerpoint/2010/main" val="3690490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Another technique is error detection and correction, which stores extra bits in memory and verifies and recovers from memory errors in memory controller using these bits. </a:t>
            </a:r>
          </a:p>
          <a:p>
            <a:pPr marL="171450" indent="-171450">
              <a:buFontTx/>
              <a:buChar char="-"/>
            </a:pPr>
            <a:r>
              <a:rPr lang="en-US" baseline="0" dirty="0" smtClean="0"/>
              <a:t>The table below shows various error detection and correction techniques along with their associated capacity and logic overhead.</a:t>
            </a:r>
          </a:p>
          <a:p>
            <a:pPr marL="171450" indent="-171450">
              <a:buFontTx/>
              <a:buChar char="-"/>
            </a:pPr>
            <a:r>
              <a:rPr lang="en-US" baseline="0" dirty="0" smtClean="0"/>
              <a:t>Note that these techniques are ranked with increasing strength of error protection capabilities</a:t>
            </a:r>
            <a:r>
              <a:rPr lang="en-US" baseline="0" dirty="0" smtClean="0"/>
              <a:t>, from Parity, SEC-DED, to </a:t>
            </a:r>
            <a:r>
              <a:rPr lang="en-US" baseline="0" dirty="0" err="1" smtClean="0"/>
              <a:t>chipkill</a:t>
            </a:r>
            <a:r>
              <a:rPr lang="en-US" baseline="0" dirty="0" smtClean="0"/>
              <a:t>. </a:t>
            </a:r>
            <a:endParaRPr lang="en-US" baseline="0" dirty="0" smtClean="0"/>
          </a:p>
          <a:p>
            <a:pPr marL="171450" indent="-171450">
              <a:buFontTx/>
              <a:buChar char="-"/>
            </a:pPr>
            <a:r>
              <a:rPr lang="en-US" baseline="0" dirty="0" smtClean="0"/>
              <a:t>However, this increase in error protection strength requires either extra capacity in memory or extra logic in memory controller. </a:t>
            </a:r>
          </a:p>
          <a:p>
            <a:pPr marL="171450" indent="-171450">
              <a:buFontTx/>
              <a:buChar char="-"/>
            </a:pPr>
            <a:r>
              <a:rPr lang="en-US" baseline="0" dirty="0" smtClean="0"/>
              <a:t>Both of these overheads increase memory cost in datacenter servers.</a:t>
            </a:r>
          </a:p>
          <a:p>
            <a:pPr marL="171450" indent="-171450">
              <a:buFontTx/>
              <a:buChar char="-"/>
            </a:pPr>
            <a:r>
              <a:rPr lang="en-US" baseline="0" dirty="0" smtClean="0"/>
              <a:t>We conclude that stronger error protection techniques have higher cost</a:t>
            </a:r>
            <a:r>
              <a:rPr lang="en-US" baseline="0" dirty="0" smtClean="0"/>
              <a:t>.</a:t>
            </a:r>
          </a:p>
          <a:p>
            <a:pPr marL="171450" indent="-171450">
              <a:buFontTx/>
              <a:buChar char="-"/>
            </a:pPr>
            <a:r>
              <a:rPr lang="en-US" baseline="0" dirty="0" smtClean="0"/>
              <a:t>For these existing approaches to mitigate memory errors</a:t>
            </a:r>
            <a:endParaRPr lang="en-US" baseline="0" dirty="0" smtClean="0"/>
          </a:p>
        </p:txBody>
      </p:sp>
      <p:sp>
        <p:nvSpPr>
          <p:cNvPr id="4" name="Slide Number Placeholder 3"/>
          <p:cNvSpPr>
            <a:spLocks noGrp="1"/>
          </p:cNvSpPr>
          <p:nvPr>
            <p:ph type="sldNum" sz="quarter" idx="10"/>
          </p:nvPr>
        </p:nvSpPr>
        <p:spPr/>
        <p:txBody>
          <a:bodyPr/>
          <a:lstStyle/>
          <a:p>
            <a:fld id="{E0D199FA-7989-4A25-927C-BEF5C8B58483}" type="slidenum">
              <a:rPr lang="en-US" smtClean="0"/>
              <a:t>8</a:t>
            </a:fld>
            <a:endParaRPr lang="en-US"/>
          </a:p>
        </p:txBody>
      </p:sp>
    </p:spTree>
    <p:extLst>
      <p:ext uri="{BB962C8B-B14F-4D97-AF65-F5344CB8AC3E}">
        <p14:creationId xmlns:p14="http://schemas.microsoft.com/office/powerpoint/2010/main" val="1360536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For these</a:t>
            </a:r>
            <a:r>
              <a:rPr lang="en-US" baseline="0" dirty="0" smtClean="0"/>
              <a:t> existing approaches to mitigate memory errors, we identified that there are two major shortcomings that make them less cost-efficient.</a:t>
            </a:r>
            <a:r>
              <a:rPr lang="en-US" dirty="0" smtClean="0"/>
              <a:t> </a:t>
            </a:r>
            <a:r>
              <a:rPr lang="en-US" dirty="0" smtClean="0"/>
              <a:t>Limit</a:t>
            </a:r>
            <a:r>
              <a:rPr lang="en-US" baseline="0" dirty="0" smtClean="0"/>
              <a:t> their cost-efficiencies.</a:t>
            </a:r>
            <a:endParaRPr lang="en-US" dirty="0" smtClean="0"/>
          </a:p>
          <a:p>
            <a:pPr marL="171450" indent="-171450">
              <a:buFontTx/>
              <a:buChar char="-"/>
            </a:pPr>
            <a:r>
              <a:rPr lang="en-US" baseline="0" dirty="0" smtClean="0"/>
              <a:t>First, these approaches uniformly improve memory reliability. And second, these approaches rely only on hardware-level techniques.</a:t>
            </a:r>
          </a:p>
          <a:p>
            <a:pPr marL="171450" indent="-171450">
              <a:buFontTx/>
              <a:buChar char="-"/>
            </a:pPr>
            <a:r>
              <a:rPr lang="en-US" baseline="0" dirty="0" smtClean="0"/>
              <a:t>However, as we will show you later, we find that, for data-intensive applications, memory error tolerance varies for different applications and for different data within an application. We also find that once memory error is detected by hardware, software is able to recover most of the corrupted data.</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To overcome these shortcomings and take advantage of the opportunities, we set our goal to design a new cost-efficient memory system that can flexible match memory reliability with application memory error tolerance.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In the following part of this presentation, we will go into details about how we made these observations and how we exploited these observations to reach our goal</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E0D199FA-7989-4A25-927C-BEF5C8B58483}" type="slidenum">
              <a:rPr lang="en-US" smtClean="0"/>
              <a:t>9</a:t>
            </a:fld>
            <a:endParaRPr lang="en-US"/>
          </a:p>
        </p:txBody>
      </p:sp>
    </p:spTree>
    <p:extLst>
      <p:ext uri="{BB962C8B-B14F-4D97-AF65-F5344CB8AC3E}">
        <p14:creationId xmlns:p14="http://schemas.microsoft.com/office/powerpoint/2010/main" val="1749063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5" name="Date Placeholder 4"/>
          <p:cNvSpPr>
            <a:spLocks noGrp="1"/>
          </p:cNvSpPr>
          <p:nvPr>
            <p:ph type="dt" sz="half" idx="10"/>
          </p:nvPr>
        </p:nvSpPr>
        <p:spPr/>
        <p:txBody>
          <a:bodyPr/>
          <a:lstStyle/>
          <a:p>
            <a:fld id="{77CCAFE4-8936-4BF8-92F9-D0337802D32F}" type="datetime1">
              <a:rPr lang="en-US" smtClean="0"/>
              <a:t>6/25/2014</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305AB2A7-1549-4BCC-B29C-398B7C8A79CA}" type="slidenum">
              <a:rPr lang="en-US" smtClean="0"/>
              <a:pPr/>
              <a:t>‹#›</a:t>
            </a:fld>
            <a:endParaRPr lang="en-US" dirty="0"/>
          </a:p>
        </p:txBody>
      </p:sp>
    </p:spTree>
    <p:extLst>
      <p:ext uri="{BB962C8B-B14F-4D97-AF65-F5344CB8AC3E}">
        <p14:creationId xmlns:p14="http://schemas.microsoft.com/office/powerpoint/2010/main" val="1039165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969FB82B-A134-499A-80C0-56AEA5802EA6}" type="datetime1">
              <a:rPr lang="en-US" smtClean="0"/>
              <a:t>6/25/2014</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a:xfrm>
            <a:off x="6541192" y="5829749"/>
            <a:ext cx="2602807" cy="1028251"/>
          </a:xfrm>
          <a:prstGeom prst="rect">
            <a:avLst/>
          </a:prstGeom>
        </p:spPr>
        <p:txBody>
          <a:bodyPr/>
          <a:lstStyle>
            <a:lvl1pPr>
              <a:defRPr>
                <a:solidFill>
                  <a:srgbClr val="FFFFFF">
                    <a:alpha val="20000"/>
                  </a:srgbClr>
                </a:solidFill>
              </a:defRPr>
            </a:lvl1pPr>
          </a:lstStyle>
          <a:p>
            <a:fld id="{4DB4CB9A-C63F-4E87-AA38-9916D0B520C4}" type="slidenum">
              <a:rPr lang="en-US" smtClean="0"/>
              <a:t>‹#›</a:t>
            </a:fld>
            <a:endParaRPr lang="en-US"/>
          </a:p>
        </p:txBody>
      </p:sp>
    </p:spTree>
    <p:extLst>
      <p:ext uri="{BB962C8B-B14F-4D97-AF65-F5344CB8AC3E}">
        <p14:creationId xmlns:p14="http://schemas.microsoft.com/office/powerpoint/2010/main" val="27315389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846E14-DD2E-4C3A-B074-CB5D4DF5B30D}" type="datetime1">
              <a:rPr lang="en-US" smtClean="0"/>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41192" y="5829749"/>
            <a:ext cx="2602807" cy="1028251"/>
          </a:xfrm>
          <a:prstGeom prst="rect">
            <a:avLst/>
          </a:prstGeom>
        </p:spPr>
        <p:txBody>
          <a:bodyPr/>
          <a:lstStyle/>
          <a:p>
            <a:fld id="{4DB4CB9A-C63F-4E87-AA38-9916D0B520C4}" type="slidenum">
              <a:rPr lang="en-US" smtClean="0"/>
              <a:t>‹#›</a:t>
            </a:fld>
            <a:endParaRPr lang="en-US"/>
          </a:p>
        </p:txBody>
      </p:sp>
    </p:spTree>
    <p:extLst>
      <p:ext uri="{BB962C8B-B14F-4D97-AF65-F5344CB8AC3E}">
        <p14:creationId xmlns:p14="http://schemas.microsoft.com/office/powerpoint/2010/main" val="22142776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F75F34-8776-45F7-B0FE-B09C56C0D66C}" type="datetime1">
              <a:rPr lang="en-US" smtClean="0"/>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41192" y="5829749"/>
            <a:ext cx="2602807" cy="1028251"/>
          </a:xfrm>
          <a:prstGeom prst="rect">
            <a:avLst/>
          </a:prstGeom>
        </p:spPr>
        <p:txBody>
          <a:bodyPr/>
          <a:lstStyle/>
          <a:p>
            <a:fld id="{4DB4CB9A-C63F-4E87-AA38-9916D0B520C4}" type="slidenum">
              <a:rPr lang="en-US" smtClean="0"/>
              <a:t>‹#›</a:t>
            </a:fld>
            <a:endParaRPr lang="en-US"/>
          </a:p>
        </p:txBody>
      </p:sp>
    </p:spTree>
    <p:extLst>
      <p:ext uri="{BB962C8B-B14F-4D97-AF65-F5344CB8AC3E}">
        <p14:creationId xmlns:p14="http://schemas.microsoft.com/office/powerpoint/2010/main" val="41590286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5" name="Date Placeholder 4"/>
          <p:cNvSpPr>
            <a:spLocks noGrp="1"/>
          </p:cNvSpPr>
          <p:nvPr>
            <p:ph type="dt" sz="half" idx="10"/>
          </p:nvPr>
        </p:nvSpPr>
        <p:spPr/>
        <p:txBody>
          <a:bodyPr/>
          <a:lstStyle/>
          <a:p>
            <a:fld id="{7E91C678-4BCA-47DB-A467-32B445B5DAD1}" type="datetime1">
              <a:rPr lang="en-US" smtClean="0"/>
              <a:t>6/25/2014</a:t>
            </a:fld>
            <a:endParaRPr lang="en-US"/>
          </a:p>
        </p:txBody>
      </p:sp>
      <p:sp>
        <p:nvSpPr>
          <p:cNvPr id="6" name="Footer Placeholder 5"/>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9C61C6F-02EC-42D1-8B5C-25CEF9A2D1E1}" type="slidenum">
              <a:rPr lang="en-US" smtClean="0"/>
              <a:pPr/>
              <a:t>‹#›</a:t>
            </a:fld>
            <a:endParaRPr lang="en-US" dirty="0"/>
          </a:p>
        </p:txBody>
      </p:sp>
    </p:spTree>
    <p:extLst>
      <p:ext uri="{BB962C8B-B14F-4D97-AF65-F5344CB8AC3E}">
        <p14:creationId xmlns:p14="http://schemas.microsoft.com/office/powerpoint/2010/main" val="34843203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E91C678-4BCA-47DB-A467-32B445B5DAD1}" type="datetime1">
              <a:rPr lang="en-US" smtClean="0"/>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61C6F-02EC-42D1-8B5C-25CEF9A2D1E1}" type="slidenum">
              <a:rPr lang="en-US" smtClean="0"/>
              <a:pPr/>
              <a:t>‹#›</a:t>
            </a:fld>
            <a:endParaRPr lang="en-US" dirty="0"/>
          </a:p>
        </p:txBody>
      </p:sp>
    </p:spTree>
    <p:extLst>
      <p:ext uri="{BB962C8B-B14F-4D97-AF65-F5344CB8AC3E}">
        <p14:creationId xmlns:p14="http://schemas.microsoft.com/office/powerpoint/2010/main" val="7667549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smtClean="0"/>
              <a:t>Click to edit Master title style</a:t>
            </a:r>
            <a:endParaRPr lang="en-US" dirty="0"/>
          </a:p>
        </p:txBody>
      </p:sp>
      <p:sp>
        <p:nvSpPr>
          <p:cNvPr id="24" name="Content Placeholder 22"/>
          <p:cNvSpPr>
            <a:spLocks noGrp="1"/>
          </p:cNvSpPr>
          <p:nvPr>
            <p:ph sz="quarter" idx="11"/>
          </p:nvPr>
        </p:nvSpPr>
        <p:spPr>
          <a:xfrm>
            <a:off x="123825" y="1241652"/>
            <a:ext cx="8897938" cy="52244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2"/>
          </p:nvPr>
        </p:nvSpPr>
        <p:spPr/>
        <p:txBody>
          <a:bodyPr/>
          <a:lstStyle/>
          <a:p>
            <a:fld id="{7E91C678-4BCA-47DB-A467-32B445B5DAD1}" type="datetime1">
              <a:rPr lang="en-US" smtClean="0"/>
              <a:t>6/25/2014</a:t>
            </a:fld>
            <a:endParaRPr lang="en-US"/>
          </a:p>
        </p:txBody>
      </p:sp>
      <p:sp>
        <p:nvSpPr>
          <p:cNvPr id="3" name="Footer Placeholder 2"/>
          <p:cNvSpPr>
            <a:spLocks noGrp="1"/>
          </p:cNvSpPr>
          <p:nvPr>
            <p:ph type="ftr" sz="quarter" idx="13"/>
          </p:nvPr>
        </p:nvSpPr>
        <p:spPr/>
        <p:txBody>
          <a:bodyPr/>
          <a:lstStyle/>
          <a:p>
            <a:endParaRPr lang="en-US"/>
          </a:p>
        </p:txBody>
      </p:sp>
      <p:sp>
        <p:nvSpPr>
          <p:cNvPr id="4" name="Slide Number Placeholder 3"/>
          <p:cNvSpPr>
            <a:spLocks noGrp="1"/>
          </p:cNvSpPr>
          <p:nvPr>
            <p:ph type="sldNum" sz="quarter" idx="14"/>
          </p:nvPr>
        </p:nvSpPr>
        <p:spPr/>
        <p:txBody>
          <a:bodyPr/>
          <a:lstStyle/>
          <a:p>
            <a:fld id="{89C61C6F-02EC-42D1-8B5C-25CEF9A2D1E1}" type="slidenum">
              <a:rPr lang="en-US" smtClean="0"/>
              <a:pPr/>
              <a:t>‹#›</a:t>
            </a:fld>
            <a:endParaRPr lang="en-US" dirty="0"/>
          </a:p>
        </p:txBody>
      </p:sp>
    </p:spTree>
    <p:extLst>
      <p:ext uri="{BB962C8B-B14F-4D97-AF65-F5344CB8AC3E}">
        <p14:creationId xmlns:p14="http://schemas.microsoft.com/office/powerpoint/2010/main" val="388283934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91C678-4BCA-47DB-A467-32B445B5DAD1}" type="datetime1">
              <a:rPr lang="en-US" smtClean="0"/>
              <a:t>6/25/2014</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61C6F-02EC-42D1-8B5C-25CEF9A2D1E1}" type="slidenum">
              <a:rPr lang="en-US" smtClean="0"/>
              <a:pPr/>
              <a:t>‹#›</a:t>
            </a:fld>
            <a:endParaRPr lang="en-US" dirty="0"/>
          </a:p>
        </p:txBody>
      </p:sp>
    </p:spTree>
    <p:extLst>
      <p:ext uri="{BB962C8B-B14F-4D97-AF65-F5344CB8AC3E}">
        <p14:creationId xmlns:p14="http://schemas.microsoft.com/office/powerpoint/2010/main" val="170687271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6541192" y="5829749"/>
            <a:ext cx="2602807" cy="1028251"/>
          </a:xfrm>
          <a:prstGeom prst="rect">
            <a:avLst/>
          </a:prstGeom>
        </p:spPr>
        <p:txBody>
          <a:bodyPr/>
          <a:lstStyle/>
          <a:p>
            <a:fld id="{4DB4CB9A-C63F-4E87-AA38-9916D0B520C4}" type="slidenum">
              <a:rPr lang="en-US" smtClean="0"/>
              <a:t>‹#›</a:t>
            </a:fld>
            <a:endParaRPr lang="en-US"/>
          </a:p>
        </p:txBody>
      </p:sp>
      <p:sp>
        <p:nvSpPr>
          <p:cNvPr id="8" name="Date Placeholder 3"/>
          <p:cNvSpPr>
            <a:spLocks noGrp="1"/>
          </p:cNvSpPr>
          <p:nvPr>
            <p:ph type="dt" sz="half" idx="10"/>
          </p:nvPr>
        </p:nvSpPr>
        <p:spPr>
          <a:xfrm>
            <a:off x="188798" y="6405592"/>
            <a:ext cx="3086100" cy="228600"/>
          </a:xfrm>
        </p:spPr>
        <p:txBody>
          <a:bodyPr/>
          <a:lstStyle/>
          <a:p>
            <a:fld id="{631AED5B-0B8E-4D50-8AE6-A937FB3569CB}" type="datetime1">
              <a:rPr lang="en-US" smtClean="0"/>
              <a:t>6/25/2014</a:t>
            </a:fld>
            <a:endParaRPr lang="en-US"/>
          </a:p>
        </p:txBody>
      </p:sp>
      <p:sp>
        <p:nvSpPr>
          <p:cNvPr id="9" name="Footer Placeholder 4"/>
          <p:cNvSpPr>
            <a:spLocks noGrp="1"/>
          </p:cNvSpPr>
          <p:nvPr>
            <p:ph type="ftr" sz="quarter" idx="11"/>
          </p:nvPr>
        </p:nvSpPr>
        <p:spPr>
          <a:xfrm>
            <a:off x="3274898" y="6405592"/>
            <a:ext cx="3266295" cy="228600"/>
          </a:xfrm>
        </p:spPr>
        <p:txBody>
          <a:bodyPr/>
          <a:lstStyle/>
          <a:p>
            <a:endParaRPr lang="en-US"/>
          </a:p>
        </p:txBody>
      </p:sp>
    </p:spTree>
    <p:extLst>
      <p:ext uri="{BB962C8B-B14F-4D97-AF65-F5344CB8AC3E}">
        <p14:creationId xmlns:p14="http://schemas.microsoft.com/office/powerpoint/2010/main" val="19089401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a:xfrm>
            <a:off x="6541192" y="5829749"/>
            <a:ext cx="2602807" cy="1028251"/>
          </a:xfrm>
          <a:prstGeom prst="rect">
            <a:avLst/>
          </a:prstGeom>
        </p:spPr>
        <p:txBody>
          <a:bodyPr/>
          <a:lstStyle/>
          <a:p>
            <a:fld id="{4DB4CB9A-C63F-4E87-AA38-9916D0B520C4}" type="slidenum">
              <a:rPr lang="en-US" smtClean="0"/>
              <a:t>‹#›</a:t>
            </a:fld>
            <a:endParaRPr lang="en-US"/>
          </a:p>
        </p:txBody>
      </p:sp>
      <p:sp>
        <p:nvSpPr>
          <p:cNvPr id="11" name="Date Placeholder 3"/>
          <p:cNvSpPr>
            <a:spLocks noGrp="1"/>
          </p:cNvSpPr>
          <p:nvPr>
            <p:ph type="dt" sz="half" idx="10"/>
          </p:nvPr>
        </p:nvSpPr>
        <p:spPr>
          <a:xfrm>
            <a:off x="188798" y="6405592"/>
            <a:ext cx="3086100" cy="228600"/>
          </a:xfrm>
        </p:spPr>
        <p:txBody>
          <a:bodyPr/>
          <a:lstStyle/>
          <a:p>
            <a:fld id="{93D63F6A-0689-4256-96F7-DFA80A71208E}" type="datetime1">
              <a:rPr lang="en-US" smtClean="0"/>
              <a:t>6/25/2014</a:t>
            </a:fld>
            <a:endParaRPr lang="en-US"/>
          </a:p>
        </p:txBody>
      </p:sp>
      <p:sp>
        <p:nvSpPr>
          <p:cNvPr id="12" name="Footer Placeholder 4"/>
          <p:cNvSpPr>
            <a:spLocks noGrp="1"/>
          </p:cNvSpPr>
          <p:nvPr>
            <p:ph type="ftr" sz="quarter" idx="11"/>
          </p:nvPr>
        </p:nvSpPr>
        <p:spPr>
          <a:xfrm>
            <a:off x="3274898" y="6405592"/>
            <a:ext cx="3266295" cy="228600"/>
          </a:xfrm>
        </p:spPr>
        <p:txBody>
          <a:bodyPr/>
          <a:lstStyle/>
          <a:p>
            <a:endParaRPr lang="en-US"/>
          </a:p>
        </p:txBody>
      </p:sp>
    </p:spTree>
    <p:extLst>
      <p:ext uri="{BB962C8B-B14F-4D97-AF65-F5344CB8AC3E}">
        <p14:creationId xmlns:p14="http://schemas.microsoft.com/office/powerpoint/2010/main" val="25033920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7E91C678-4BCA-47DB-A467-32B445B5DAD1}" type="datetime1">
              <a:rPr lang="en-US" smtClean="0"/>
              <a:t>6/25/2014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89C61C6F-02EC-42D1-8B5C-25CEF9A2D1E1}" type="slidenum">
              <a:rPr lang="en-US" smtClean="0"/>
              <a:pPr/>
              <a:t>‹#›</a:t>
            </a:fld>
            <a:endParaRPr lang="en-US" dirty="0"/>
          </a:p>
        </p:txBody>
      </p:sp>
    </p:spTree>
    <p:extLst>
      <p:ext uri="{BB962C8B-B14F-4D97-AF65-F5344CB8AC3E}">
        <p14:creationId xmlns:p14="http://schemas.microsoft.com/office/powerpoint/2010/main" val="3122843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7CCAFE4-8936-4BF8-92F9-D0337802D32F}" type="datetime1">
              <a:rPr lang="en-US" smtClean="0"/>
              <a:t>6/25/2014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5AB2A7-1549-4BCC-B29C-398B7C8A79CA}" type="slidenum">
              <a:rPr lang="en-US" smtClean="0"/>
              <a:pPr/>
              <a:t>‹#›</a:t>
            </a:fld>
            <a:endParaRPr lang="en-US" dirty="0"/>
          </a:p>
        </p:txBody>
      </p:sp>
    </p:spTree>
    <p:extLst>
      <p:ext uri="{BB962C8B-B14F-4D97-AF65-F5344CB8AC3E}">
        <p14:creationId xmlns:p14="http://schemas.microsoft.com/office/powerpoint/2010/main" val="24226992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A5FA3-3CD8-48C0-9A93-BD988252B551}" type="datetime1">
              <a:rPr lang="en-US" smtClean="0"/>
              <a:t>6/25/2014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41192" y="5829749"/>
            <a:ext cx="2602807" cy="1028251"/>
          </a:xfrm>
          <a:prstGeom prst="rect">
            <a:avLst/>
          </a:prstGeom>
        </p:spPr>
        <p:txBody>
          <a:bodyPr/>
          <a:lstStyle/>
          <a:p>
            <a:fld id="{4DB4CB9A-C63F-4E87-AA38-9916D0B520C4}" type="slidenum">
              <a:rPr lang="en-US" smtClean="0"/>
              <a:t>‹#›</a:t>
            </a:fld>
            <a:endParaRPr lang="en-US"/>
          </a:p>
        </p:txBody>
      </p:sp>
    </p:spTree>
    <p:extLst>
      <p:ext uri="{BB962C8B-B14F-4D97-AF65-F5344CB8AC3E}">
        <p14:creationId xmlns:p14="http://schemas.microsoft.com/office/powerpoint/2010/main" val="1064064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4D082FB2-D5CA-4468-BD9F-CE329C05C7E1}" type="datetime1">
              <a:rPr lang="en-US" smtClean="0"/>
              <a:t>6/25/2014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41192" y="5829749"/>
            <a:ext cx="2602807" cy="1028251"/>
          </a:xfrm>
          <a:prstGeom prst="rect">
            <a:avLst/>
          </a:prstGeom>
        </p:spPr>
        <p:txBody>
          <a:bodyPr/>
          <a:lstStyle>
            <a:lvl1pPr>
              <a:defRPr>
                <a:solidFill>
                  <a:srgbClr val="FFFFFF">
                    <a:alpha val="20000"/>
                  </a:srgbClr>
                </a:solidFill>
              </a:defRPr>
            </a:lvl1pPr>
          </a:lstStyle>
          <a:p>
            <a:fld id="{4DB4CB9A-C63F-4E87-AA38-9916D0B520C4}" type="slidenum">
              <a:rPr lang="en-US" smtClean="0"/>
              <a:t>‹#›</a:t>
            </a:fld>
            <a:endParaRPr lang="en-US"/>
          </a:p>
        </p:txBody>
      </p:sp>
    </p:spTree>
    <p:extLst>
      <p:ext uri="{BB962C8B-B14F-4D97-AF65-F5344CB8AC3E}">
        <p14:creationId xmlns:p14="http://schemas.microsoft.com/office/powerpoint/2010/main" val="220330271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12730508-2AE3-46B9-8E42-779036CDE91D}" type="datetime1">
              <a:rPr lang="en-US" smtClean="0"/>
              <a:t>6/25/2014</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a:xfrm>
            <a:off x="6541192" y="5829749"/>
            <a:ext cx="2602807" cy="1028251"/>
          </a:xfrm>
          <a:prstGeom prst="rect">
            <a:avLst/>
          </a:prstGeom>
        </p:spPr>
        <p:txBody>
          <a:bodyPr/>
          <a:lstStyle>
            <a:lvl1pPr>
              <a:defRPr>
                <a:solidFill>
                  <a:srgbClr val="FFFFFF">
                    <a:alpha val="20000"/>
                  </a:srgbClr>
                </a:solidFill>
              </a:defRPr>
            </a:lvl1pPr>
          </a:lstStyle>
          <a:p>
            <a:fld id="{4DB4CB9A-C63F-4E87-AA38-9916D0B520C4}" type="slidenum">
              <a:rPr lang="en-US" smtClean="0"/>
              <a:t>‹#›</a:t>
            </a:fld>
            <a:endParaRPr lang="en-US"/>
          </a:p>
        </p:txBody>
      </p:sp>
    </p:spTree>
    <p:extLst>
      <p:ext uri="{BB962C8B-B14F-4D97-AF65-F5344CB8AC3E}">
        <p14:creationId xmlns:p14="http://schemas.microsoft.com/office/powerpoint/2010/main" val="1406143664"/>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10BBE7-97D0-4058-A938-1DB84AE8E331}" type="datetime1">
              <a:rPr lang="en-US" smtClean="0"/>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41192" y="5829749"/>
            <a:ext cx="2602807" cy="1028251"/>
          </a:xfrm>
          <a:prstGeom prst="rect">
            <a:avLst/>
          </a:prstGeom>
        </p:spPr>
        <p:txBody>
          <a:bodyPr/>
          <a:lstStyle/>
          <a:p>
            <a:fld id="{4DB4CB9A-C63F-4E87-AA38-9916D0B520C4}" type="slidenum">
              <a:rPr lang="en-US" smtClean="0"/>
              <a:t>‹#›</a:t>
            </a:fld>
            <a:endParaRPr lang="en-US"/>
          </a:p>
        </p:txBody>
      </p:sp>
    </p:spTree>
    <p:extLst>
      <p:ext uri="{BB962C8B-B14F-4D97-AF65-F5344CB8AC3E}">
        <p14:creationId xmlns:p14="http://schemas.microsoft.com/office/powerpoint/2010/main" val="5967788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F7BD51-B50B-4149-8355-6A430C647D02}" type="datetime1">
              <a:rPr lang="en-US" smtClean="0"/>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41192" y="5829749"/>
            <a:ext cx="2602807" cy="1028251"/>
          </a:xfrm>
          <a:prstGeom prst="rect">
            <a:avLst/>
          </a:prstGeom>
        </p:spPr>
        <p:txBody>
          <a:bodyPr/>
          <a:lstStyle/>
          <a:p>
            <a:fld id="{4DB4CB9A-C63F-4E87-AA38-9916D0B520C4}" type="slidenum">
              <a:rPr lang="en-US" smtClean="0"/>
              <a:t>‹#›</a:t>
            </a:fld>
            <a:endParaRPr lang="en-US"/>
          </a:p>
        </p:txBody>
      </p:sp>
    </p:spTree>
    <p:extLst>
      <p:ext uri="{BB962C8B-B14F-4D97-AF65-F5344CB8AC3E}">
        <p14:creationId xmlns:p14="http://schemas.microsoft.com/office/powerpoint/2010/main" val="398239896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6" name="Date Placeholder 5"/>
          <p:cNvSpPr>
            <a:spLocks noGrp="1"/>
          </p:cNvSpPr>
          <p:nvPr>
            <p:ph type="dt" sz="half" idx="10"/>
          </p:nvPr>
        </p:nvSpPr>
        <p:spPr/>
        <p:txBody>
          <a:bodyPr/>
          <a:lstStyle/>
          <a:p>
            <a:fld id="{9FD9DB3E-E709-42CF-B11F-1DFE1D210A82}" type="datetime1">
              <a:rPr lang="en-US" smtClean="0"/>
              <a:t>6/25/2014</a:t>
            </a:fld>
            <a:endParaRPr lang="en-US"/>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28266798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28637" y="712594"/>
            <a:ext cx="8086725" cy="2898708"/>
          </a:xfrm>
          <a:noFill/>
        </p:spPr>
        <p:txBody>
          <a:bodyPr anchor="b">
            <a:noAutofit/>
          </a:bodyPr>
          <a:lstStyle>
            <a:lvl1pPr algn="ctr">
              <a:lnSpc>
                <a:spcPct val="80000"/>
              </a:lnSpc>
              <a:defRPr sz="8000" spc="-12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8638" y="3897565"/>
            <a:ext cx="8086724" cy="1645920"/>
          </a:xfrm>
        </p:spPr>
        <p:txBody>
          <a:bodyPr>
            <a:normAutofit/>
          </a:bodyPr>
          <a:lstStyle>
            <a:lvl1pPr marL="0" indent="0" algn="ctr">
              <a:buNone/>
              <a:defRPr sz="28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t>6/25/2014</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17864124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smtClean="0"/>
              <a:t>Click to edit Master title style</a:t>
            </a:r>
            <a:endParaRPr lang="en-US" dirty="0"/>
          </a:p>
        </p:txBody>
      </p:sp>
      <p:sp>
        <p:nvSpPr>
          <p:cNvPr id="24" name="Content Placeholder 22"/>
          <p:cNvSpPr>
            <a:spLocks noGrp="1"/>
          </p:cNvSpPr>
          <p:nvPr>
            <p:ph sz="quarter" idx="11"/>
          </p:nvPr>
        </p:nvSpPr>
        <p:spPr>
          <a:xfrm>
            <a:off x="123825" y="1241652"/>
            <a:ext cx="8897938" cy="52244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2"/>
          </p:nvPr>
        </p:nvSpPr>
        <p:spPr/>
        <p:txBody>
          <a:bodyPr/>
          <a:lstStyle/>
          <a:p>
            <a:fld id="{9FD9DB3E-E709-42CF-B11F-1DFE1D210A82}" type="datetime1">
              <a:rPr lang="en-US" smtClean="0"/>
              <a:t>6/25/2014</a:t>
            </a:fld>
            <a:endParaRPr lang="en-US"/>
          </a:p>
        </p:txBody>
      </p:sp>
      <p:sp>
        <p:nvSpPr>
          <p:cNvPr id="6" name="Footer Placeholder 5"/>
          <p:cNvSpPr>
            <a:spLocks noGrp="1"/>
          </p:cNvSpPr>
          <p:nvPr>
            <p:ph type="ftr" sz="quarter" idx="13"/>
          </p:nvPr>
        </p:nvSpPr>
        <p:spPr/>
        <p:txBody>
          <a:bodyPr/>
          <a:lstStyle/>
          <a:p>
            <a:endParaRPr lang="en-US" dirty="0"/>
          </a:p>
        </p:txBody>
      </p:sp>
      <p:sp>
        <p:nvSpPr>
          <p:cNvPr id="7" name="Slide Number Placeholder 6"/>
          <p:cNvSpPr>
            <a:spLocks noGrp="1"/>
          </p:cNvSpPr>
          <p:nvPr>
            <p:ph type="sldNum" sz="quarter" idx="14"/>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405803027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9DB3E-E709-42CF-B11F-1DFE1D210A82}" type="datetime1">
              <a:rPr lang="en-US" smtClean="0"/>
              <a:t>6/25/2014</a:t>
            </a:fld>
            <a:endParaRPr lang="en-US"/>
          </a:p>
        </p:txBody>
      </p:sp>
      <p:sp>
        <p:nvSpPr>
          <p:cNvPr id="5" name="Footer Placeholder 4"/>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28237455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D9DB3E-E709-42CF-B11F-1DFE1D210A82}" type="datetime1">
              <a:rPr lang="en-US" smtClean="0"/>
              <a:t>6/25/2014</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14201773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0">
              <a:defRPr/>
            </a:lvl1pPr>
          </a:lstStyle>
          <a:p>
            <a:r>
              <a:rPr lang="en-US" dirty="0" smtClean="0"/>
              <a:t>Click to edit Master title style</a:t>
            </a:r>
            <a:endParaRPr lang="en-US" dirty="0"/>
          </a:p>
        </p:txBody>
      </p:sp>
      <p:sp>
        <p:nvSpPr>
          <p:cNvPr id="24" name="Content Placeholder 22"/>
          <p:cNvSpPr>
            <a:spLocks noGrp="1"/>
          </p:cNvSpPr>
          <p:nvPr>
            <p:ph sz="quarter" idx="11"/>
          </p:nvPr>
        </p:nvSpPr>
        <p:spPr>
          <a:xfrm>
            <a:off x="123825" y="1241652"/>
            <a:ext cx="8897938" cy="5224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Date Placeholder 1"/>
          <p:cNvSpPr>
            <a:spLocks noGrp="1"/>
          </p:cNvSpPr>
          <p:nvPr>
            <p:ph type="dt" sz="half" idx="12"/>
          </p:nvPr>
        </p:nvSpPr>
        <p:spPr/>
        <p:txBody>
          <a:bodyPr/>
          <a:lstStyle/>
          <a:p>
            <a:fld id="{77CCAFE4-8936-4BF8-92F9-D0337802D32F}" type="datetime1">
              <a:rPr lang="en-US" smtClean="0"/>
              <a:t>6/25/2014</a:t>
            </a:fld>
            <a:endParaRPr lang="en-US"/>
          </a:p>
        </p:txBody>
      </p:sp>
      <p:sp>
        <p:nvSpPr>
          <p:cNvPr id="3" name="Footer Placeholder 2"/>
          <p:cNvSpPr>
            <a:spLocks noGrp="1"/>
          </p:cNvSpPr>
          <p:nvPr>
            <p:ph type="ftr" sz="quarter" idx="13"/>
          </p:nvPr>
        </p:nvSpPr>
        <p:spPr/>
        <p:txBody>
          <a:bodyPr/>
          <a:lstStyle/>
          <a:p>
            <a:endParaRPr lang="en-US" dirty="0"/>
          </a:p>
        </p:txBody>
      </p:sp>
      <p:sp>
        <p:nvSpPr>
          <p:cNvPr id="4" name="Slide Number Placeholder 3"/>
          <p:cNvSpPr>
            <a:spLocks noGrp="1"/>
          </p:cNvSpPr>
          <p:nvPr>
            <p:ph type="sldNum" sz="quarter" idx="14"/>
          </p:nvPr>
        </p:nvSpPr>
        <p:spPr/>
        <p:txBody>
          <a:bodyPr/>
          <a:lstStyle/>
          <a:p>
            <a:fld id="{305AB2A7-1549-4BCC-B29C-398B7C8A79CA}" type="slidenum">
              <a:rPr lang="en-US" smtClean="0"/>
              <a:pPr/>
              <a:t>‹#›</a:t>
            </a:fld>
            <a:endParaRPr lang="en-US" dirty="0"/>
          </a:p>
        </p:txBody>
      </p:sp>
    </p:spTree>
    <p:extLst>
      <p:ext uri="{BB962C8B-B14F-4D97-AF65-F5344CB8AC3E}">
        <p14:creationId xmlns:p14="http://schemas.microsoft.com/office/powerpoint/2010/main" val="364565234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t>6/25/2014</a:t>
            </a:fld>
            <a:endParaRPr lang="en-US"/>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181158216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9FD9DB3E-E709-42CF-B11F-1DFE1D210A82}" type="datetime1">
              <a:rPr lang="en-US" smtClean="0"/>
              <a:t>6/25/2014</a:t>
            </a:fld>
            <a:endParaRPr lang="en-US"/>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383943513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D9DB3E-E709-42CF-B11F-1DFE1D210A82}" type="datetime1">
              <a:rPr lang="en-US" smtClean="0"/>
              <a:t>6/25/2014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397348922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t>6/25/2014</a:t>
            </a:fld>
            <a:endParaRPr lang="en-US"/>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336410432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FD9DB3E-E709-42CF-B11F-1DFE1D210A82}" type="datetime1">
              <a:rPr lang="en-US" smtClean="0"/>
              <a:t>6/25/2014</a:t>
            </a:fld>
            <a:endParaRPr lang="en-US"/>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750346604"/>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t>6/25/2014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34946835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D9DB3E-E709-42CF-B11F-1DFE1D210A82}" type="datetime1">
              <a:rPr lang="en-US" smtClean="0"/>
              <a:t>6/25/2014</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23210800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41192" y="5829749"/>
            <a:ext cx="2602807" cy="1028251"/>
          </a:xfrm>
          <a:prstGeom prst="rect">
            <a:avLst/>
          </a:prstGeom>
        </p:spPr>
        <p:txBody>
          <a:bodyPr/>
          <a:lstStyle/>
          <a:p>
            <a:fld id="{4DB4CB9A-C63F-4E87-AA38-9916D0B520C4}" type="slidenum">
              <a:rPr lang="en-US" smtClean="0"/>
              <a:t>‹#›</a:t>
            </a:fld>
            <a:endParaRPr lang="en-US"/>
          </a:p>
        </p:txBody>
      </p:sp>
      <p:sp>
        <p:nvSpPr>
          <p:cNvPr id="7" name="Date Placeholder 3"/>
          <p:cNvSpPr>
            <a:spLocks noGrp="1"/>
          </p:cNvSpPr>
          <p:nvPr>
            <p:ph type="dt" sz="half" idx="10"/>
          </p:nvPr>
        </p:nvSpPr>
        <p:spPr>
          <a:xfrm>
            <a:off x="188798" y="6405592"/>
            <a:ext cx="3086100" cy="228600"/>
          </a:xfrm>
        </p:spPr>
        <p:txBody>
          <a:bodyPr/>
          <a:lstStyle/>
          <a:p>
            <a:fld id="{F3A01600-A31C-4795-9E28-551892363508}" type="datetime1">
              <a:rPr lang="en-US" smtClean="0"/>
              <a:t>6/25/2014</a:t>
            </a:fld>
            <a:endParaRPr lang="en-US"/>
          </a:p>
        </p:txBody>
      </p:sp>
      <p:sp>
        <p:nvSpPr>
          <p:cNvPr id="8" name="Footer Placeholder 4"/>
          <p:cNvSpPr>
            <a:spLocks noGrp="1"/>
          </p:cNvSpPr>
          <p:nvPr>
            <p:ph type="ftr" sz="quarter" idx="11"/>
          </p:nvPr>
        </p:nvSpPr>
        <p:spPr>
          <a:xfrm>
            <a:off x="3274898" y="6405592"/>
            <a:ext cx="3266295" cy="228600"/>
          </a:xfrm>
        </p:spPr>
        <p:txBody>
          <a:bodyPr/>
          <a:lstStyle/>
          <a:p>
            <a:endParaRPr lang="en-US"/>
          </a:p>
        </p:txBody>
      </p:sp>
    </p:spTree>
    <p:extLst>
      <p:ext uri="{BB962C8B-B14F-4D97-AF65-F5344CB8AC3E}">
        <p14:creationId xmlns:p14="http://schemas.microsoft.com/office/powerpoint/2010/main" val="180304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8798"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1603" y="1208312"/>
            <a:ext cx="4271962" cy="5053693"/>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6541192" y="5829749"/>
            <a:ext cx="2602807" cy="1028251"/>
          </a:xfrm>
          <a:prstGeom prst="rect">
            <a:avLst/>
          </a:prstGeom>
        </p:spPr>
        <p:txBody>
          <a:bodyPr/>
          <a:lstStyle/>
          <a:p>
            <a:fld id="{4DB4CB9A-C63F-4E87-AA38-9916D0B520C4}" type="slidenum">
              <a:rPr lang="en-US" smtClean="0"/>
              <a:t>‹#›</a:t>
            </a:fld>
            <a:endParaRPr lang="en-US"/>
          </a:p>
        </p:txBody>
      </p:sp>
      <p:sp>
        <p:nvSpPr>
          <p:cNvPr id="8" name="Date Placeholder 3"/>
          <p:cNvSpPr>
            <a:spLocks noGrp="1"/>
          </p:cNvSpPr>
          <p:nvPr>
            <p:ph type="dt" sz="half" idx="10"/>
          </p:nvPr>
        </p:nvSpPr>
        <p:spPr>
          <a:xfrm>
            <a:off x="188798" y="6405592"/>
            <a:ext cx="3086100" cy="228600"/>
          </a:xfrm>
        </p:spPr>
        <p:txBody>
          <a:bodyPr/>
          <a:lstStyle/>
          <a:p>
            <a:fld id="{207FB7DD-FECA-415B-8197-A44BD5841CA8}" type="datetime1">
              <a:rPr lang="en-US" smtClean="0"/>
              <a:t>6/25/2014</a:t>
            </a:fld>
            <a:endParaRPr lang="en-US"/>
          </a:p>
        </p:txBody>
      </p:sp>
      <p:sp>
        <p:nvSpPr>
          <p:cNvPr id="9" name="Footer Placeholder 4"/>
          <p:cNvSpPr>
            <a:spLocks noGrp="1"/>
          </p:cNvSpPr>
          <p:nvPr>
            <p:ph type="ftr" sz="quarter" idx="11"/>
          </p:nvPr>
        </p:nvSpPr>
        <p:spPr>
          <a:xfrm>
            <a:off x="3274898" y="6405592"/>
            <a:ext cx="3266295" cy="228600"/>
          </a:xfrm>
        </p:spPr>
        <p:txBody>
          <a:bodyPr/>
          <a:lstStyle/>
          <a:p>
            <a:endParaRPr lang="en-US"/>
          </a:p>
        </p:txBody>
      </p:sp>
    </p:spTree>
    <p:extLst>
      <p:ext uri="{BB962C8B-B14F-4D97-AF65-F5344CB8AC3E}">
        <p14:creationId xmlns:p14="http://schemas.microsoft.com/office/powerpoint/2010/main" val="41210958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88798" y="1197209"/>
            <a:ext cx="4271962"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8798" y="2029968"/>
            <a:ext cx="4271962" cy="4231057"/>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1603" y="1194345"/>
            <a:ext cx="4271962"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1603" y="2025216"/>
            <a:ext cx="4271962" cy="4235809"/>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a:xfrm>
            <a:off x="6541192" y="5829749"/>
            <a:ext cx="2602807" cy="1028251"/>
          </a:xfrm>
          <a:prstGeom prst="rect">
            <a:avLst/>
          </a:prstGeom>
        </p:spPr>
        <p:txBody>
          <a:bodyPr/>
          <a:lstStyle/>
          <a:p>
            <a:fld id="{4DB4CB9A-C63F-4E87-AA38-9916D0B520C4}" type="slidenum">
              <a:rPr lang="en-US" smtClean="0"/>
              <a:t>‹#›</a:t>
            </a:fld>
            <a:endParaRPr lang="en-US"/>
          </a:p>
        </p:txBody>
      </p:sp>
      <p:sp>
        <p:nvSpPr>
          <p:cNvPr id="11" name="Date Placeholder 3"/>
          <p:cNvSpPr>
            <a:spLocks noGrp="1"/>
          </p:cNvSpPr>
          <p:nvPr>
            <p:ph type="dt" sz="half" idx="10"/>
          </p:nvPr>
        </p:nvSpPr>
        <p:spPr>
          <a:xfrm>
            <a:off x="188798" y="6405592"/>
            <a:ext cx="3086100" cy="228600"/>
          </a:xfrm>
        </p:spPr>
        <p:txBody>
          <a:bodyPr/>
          <a:lstStyle/>
          <a:p>
            <a:fld id="{8DA37D10-6971-48D4-9B37-0E75F5BCE07F}" type="datetime1">
              <a:rPr lang="en-US" smtClean="0"/>
              <a:t>6/25/2014</a:t>
            </a:fld>
            <a:endParaRPr lang="en-US"/>
          </a:p>
        </p:txBody>
      </p:sp>
      <p:sp>
        <p:nvSpPr>
          <p:cNvPr id="12" name="Footer Placeholder 4"/>
          <p:cNvSpPr>
            <a:spLocks noGrp="1"/>
          </p:cNvSpPr>
          <p:nvPr>
            <p:ph type="ftr" sz="quarter" idx="11"/>
          </p:nvPr>
        </p:nvSpPr>
        <p:spPr>
          <a:xfrm>
            <a:off x="3274898" y="6405592"/>
            <a:ext cx="3266295" cy="228600"/>
          </a:xfrm>
        </p:spPr>
        <p:txBody>
          <a:bodyPr/>
          <a:lstStyle/>
          <a:p>
            <a:endParaRPr lang="en-US"/>
          </a:p>
        </p:txBody>
      </p:sp>
    </p:spTree>
    <p:extLst>
      <p:ext uri="{BB962C8B-B14F-4D97-AF65-F5344CB8AC3E}">
        <p14:creationId xmlns:p14="http://schemas.microsoft.com/office/powerpoint/2010/main" val="10424487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77CCAFE4-8936-4BF8-92F9-D0337802D32F}" type="datetime1">
              <a:rPr lang="en-US" smtClean="0"/>
              <a:t>6/25/2014</a:t>
            </a:fld>
            <a:endParaRPr lang="en-US"/>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305AB2A7-1549-4BCC-B29C-398B7C8A79CA}" type="slidenum">
              <a:rPr lang="en-US" smtClean="0"/>
              <a:pPr/>
              <a:t>‹#›</a:t>
            </a:fld>
            <a:endParaRPr lang="en-US" dirty="0"/>
          </a:p>
        </p:txBody>
      </p:sp>
    </p:spTree>
    <p:extLst>
      <p:ext uri="{BB962C8B-B14F-4D97-AF65-F5344CB8AC3E}">
        <p14:creationId xmlns:p14="http://schemas.microsoft.com/office/powerpoint/2010/main" val="1890528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C08170-D84A-4D4E-ACCF-10802E06AFA1}" type="datetime1">
              <a:rPr lang="en-US" smtClean="0"/>
              <a:t>6/25/2014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41192" y="5829749"/>
            <a:ext cx="2602807" cy="1028251"/>
          </a:xfrm>
          <a:prstGeom prst="rect">
            <a:avLst/>
          </a:prstGeom>
        </p:spPr>
        <p:txBody>
          <a:bodyPr/>
          <a:lstStyle/>
          <a:p>
            <a:fld id="{4DB4CB9A-C63F-4E87-AA38-9916D0B520C4}" type="slidenum">
              <a:rPr lang="en-US" smtClean="0"/>
              <a:t>‹#›</a:t>
            </a:fld>
            <a:endParaRPr lang="en-US"/>
          </a:p>
        </p:txBody>
      </p:sp>
    </p:spTree>
    <p:extLst>
      <p:ext uri="{BB962C8B-B14F-4D97-AF65-F5344CB8AC3E}">
        <p14:creationId xmlns:p14="http://schemas.microsoft.com/office/powerpoint/2010/main" val="25849338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28CE7EAF-C1A4-42EF-BF2F-3BB07A5B8B42}" type="datetime1">
              <a:rPr lang="en-US" smtClean="0"/>
              <a:t>6/25/2014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41192" y="5829749"/>
            <a:ext cx="2602807" cy="1028251"/>
          </a:xfrm>
          <a:prstGeom prst="rect">
            <a:avLst/>
          </a:prstGeom>
        </p:spPr>
        <p:txBody>
          <a:bodyPr/>
          <a:lstStyle>
            <a:lvl1pPr>
              <a:defRPr>
                <a:solidFill>
                  <a:srgbClr val="FFFFFF">
                    <a:alpha val="20000"/>
                  </a:srgbClr>
                </a:solidFill>
              </a:defRPr>
            </a:lvl1pPr>
          </a:lstStyle>
          <a:p>
            <a:fld id="{4DB4CB9A-C63F-4E87-AA38-9916D0B520C4}" type="slidenum">
              <a:rPr lang="en-US" smtClean="0"/>
              <a:t>‹#›</a:t>
            </a:fld>
            <a:endParaRPr lang="en-US"/>
          </a:p>
        </p:txBody>
      </p:sp>
    </p:spTree>
    <p:extLst>
      <p:ext uri="{BB962C8B-B14F-4D97-AF65-F5344CB8AC3E}">
        <p14:creationId xmlns:p14="http://schemas.microsoft.com/office/powerpoint/2010/main" val="34692068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77CCAFE4-8936-4BF8-92F9-D0337802D32F}" type="datetime1">
              <a:rPr lang="en-US" smtClean="0"/>
              <a:t>6/25/2014</a:t>
            </a:fld>
            <a:endParaRPr lang="en-US"/>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p>
        </p:txBody>
      </p:sp>
      <p:sp>
        <p:nvSpPr>
          <p:cNvPr id="9" name="Slide Number Placeholder 8"/>
          <p:cNvSpPr>
            <a:spLocks noGrp="1"/>
          </p:cNvSpPr>
          <p:nvPr>
            <p:ph type="sldNum" sz="quarter" idx="4"/>
          </p:nvPr>
        </p:nvSpPr>
        <p:spPr>
          <a:xfrm>
            <a:off x="6924883" y="6407847"/>
            <a:ext cx="2057400" cy="365125"/>
          </a:xfrm>
          <a:prstGeom prst="rect">
            <a:avLst/>
          </a:prstGeom>
        </p:spPr>
        <p:txBody>
          <a:bodyPr vert="horz" lIns="91440" tIns="45720" rIns="91440" bIns="45720" rtlCol="0" anchor="ctr"/>
          <a:lstStyle>
            <a:lvl1pPr algn="r">
              <a:defRPr sz="1600">
                <a:solidFill>
                  <a:schemeClr val="tx1"/>
                </a:solidFill>
              </a:defRPr>
            </a:lvl1pPr>
          </a:lstStyle>
          <a:p>
            <a:fld id="{305AB2A7-1549-4BCC-B29C-398B7C8A79CA}" type="slidenum">
              <a:rPr lang="en-US" smtClean="0"/>
              <a:pPr/>
              <a:t>‹#›</a:t>
            </a:fld>
            <a:endParaRPr lang="en-US" dirty="0"/>
          </a:p>
        </p:txBody>
      </p:sp>
    </p:spTree>
    <p:extLst>
      <p:ext uri="{BB962C8B-B14F-4D97-AF65-F5344CB8AC3E}">
        <p14:creationId xmlns:p14="http://schemas.microsoft.com/office/powerpoint/2010/main" val="4103264236"/>
      </p:ext>
    </p:extLst>
  </p:cSld>
  <p:clrMap bg1="lt1" tx1="dk1" bg2="lt2" tx2="dk2" accent1="accent1" accent2="accent2" accent3="accent3" accent4="accent4" accent5="accent5" accent6="accent6" hlink="hlink" folHlink="folHlink"/>
  <p:sldLayoutIdLst>
    <p:sldLayoutId id="2147483714" r:id="rId1"/>
    <p:sldLayoutId id="2147483725"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7E91C678-4BCA-47DB-A467-32B445B5DAD1}" type="datetime1">
              <a:rPr lang="en-US" smtClean="0"/>
              <a:t>6/25/2014</a:t>
            </a:fld>
            <a:endParaRPr lang="en-US"/>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8" name="Slide Number Placeholder 7"/>
          <p:cNvSpPr>
            <a:spLocks noGrp="1"/>
          </p:cNvSpPr>
          <p:nvPr>
            <p:ph type="sldNum" sz="quarter" idx="4"/>
          </p:nvPr>
        </p:nvSpPr>
        <p:spPr>
          <a:xfrm>
            <a:off x="6924883" y="6407847"/>
            <a:ext cx="2057400" cy="365125"/>
          </a:xfrm>
          <a:prstGeom prst="rect">
            <a:avLst/>
          </a:prstGeom>
        </p:spPr>
        <p:txBody>
          <a:bodyPr vert="horz" lIns="91440" tIns="45720" rIns="91440" bIns="45720" rtlCol="0" anchor="ctr"/>
          <a:lstStyle>
            <a:lvl1pPr algn="r">
              <a:defRPr sz="1600">
                <a:solidFill>
                  <a:schemeClr val="tx1"/>
                </a:solidFill>
              </a:defRPr>
            </a:lvl1pPr>
          </a:lstStyle>
          <a:p>
            <a:fld id="{89C61C6F-02EC-42D1-8B5C-25CEF9A2D1E1}" type="slidenum">
              <a:rPr lang="en-US" smtClean="0"/>
              <a:pPr/>
              <a:t>‹#›</a:t>
            </a:fld>
            <a:endParaRPr lang="en-US" dirty="0"/>
          </a:p>
        </p:txBody>
      </p:sp>
    </p:spTree>
    <p:extLst>
      <p:ext uri="{BB962C8B-B14F-4D97-AF65-F5344CB8AC3E}">
        <p14:creationId xmlns:p14="http://schemas.microsoft.com/office/powerpoint/2010/main" val="152744804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iming>
    <p:tnLst>
      <p:par>
        <p:cTn id="1" dur="indefinite" restart="never" nodeType="tmRoot"/>
      </p:par>
    </p:tnLst>
  </p:timing>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solidFill>
            <a:schemeClr val="accent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4033" y="1250443"/>
            <a:ext cx="8897503" cy="52238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FD9DB3E-E709-42CF-B11F-1DFE1D210A82}" type="datetime1">
              <a:rPr lang="en-US" smtClean="0"/>
              <a:t>6/25/2014</a:t>
            </a:fld>
            <a:endParaRPr lang="en-US"/>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p>
        </p:txBody>
      </p:sp>
      <p:sp>
        <p:nvSpPr>
          <p:cNvPr id="8" name="Slide Number Placeholder 7"/>
          <p:cNvSpPr>
            <a:spLocks noGrp="1"/>
          </p:cNvSpPr>
          <p:nvPr>
            <p:ph type="sldNum" sz="quarter" idx="4"/>
          </p:nvPr>
        </p:nvSpPr>
        <p:spPr>
          <a:xfrm>
            <a:off x="6924883" y="6456309"/>
            <a:ext cx="2057400" cy="365125"/>
          </a:xfrm>
          <a:prstGeom prst="rect">
            <a:avLst/>
          </a:prstGeom>
        </p:spPr>
        <p:txBody>
          <a:bodyPr vert="horz" lIns="91440" tIns="45720" rIns="91440" bIns="45720" rtlCol="0" anchor="ctr"/>
          <a:lstStyle>
            <a:lvl1pPr algn="r">
              <a:defRPr sz="1600">
                <a:solidFill>
                  <a:schemeClr val="tx1"/>
                </a:solidFill>
              </a:defRPr>
            </a:lvl1pPr>
          </a:lstStyle>
          <a:p>
            <a:fld id="{659951FD-F195-4FF4-B5D0-ABFF8986B8DF}" type="slidenum">
              <a:rPr lang="en-US" smtClean="0"/>
              <a:pPr/>
              <a:t>‹#›</a:t>
            </a:fld>
            <a:endParaRPr lang="en-US" dirty="0"/>
          </a:p>
        </p:txBody>
      </p:sp>
    </p:spTree>
    <p:extLst>
      <p:ext uri="{BB962C8B-B14F-4D97-AF65-F5344CB8AC3E}">
        <p14:creationId xmlns:p14="http://schemas.microsoft.com/office/powerpoint/2010/main" val="157266748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iming>
    <p:tnLst>
      <p:par>
        <p:cTn id="1" dur="indefinite" restart="never" nodeType="tmRoot"/>
      </p:par>
    </p:tnLst>
  </p:timing>
  <p:hf hdr="0" ftr="0" dt="0"/>
  <p:txStyles>
    <p:title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p:titleStyle>
    <p:bodyStyle>
      <a:lvl1pPr marL="182880" indent="-182880" algn="l" defTabSz="914400" rtl="0" eaLnBrk="1" latinLnBrk="0" hangingPunct="1">
        <a:lnSpc>
          <a:spcPct val="85000"/>
        </a:lnSpc>
        <a:spcBef>
          <a:spcPts val="1300"/>
        </a:spcBef>
        <a:buFont typeface="Arial" panose="020B0604020202020204" pitchFamily="34" charset="0"/>
        <a:buChar char="•"/>
        <a:defRPr sz="2800" i="1" kern="1200">
          <a:solidFill>
            <a:schemeClr val="tx1"/>
          </a:solidFill>
          <a:latin typeface="+mn-lt"/>
          <a:ea typeface="+mn-ea"/>
          <a:cs typeface="+mn-cs"/>
        </a:defRPr>
      </a:lvl1pPr>
      <a:lvl2pPr marL="365760" indent="-182880" algn="l" defTabSz="914400" rtl="0" eaLnBrk="1" latinLnBrk="0" hangingPunct="1">
        <a:lnSpc>
          <a:spcPct val="85000"/>
        </a:lnSpc>
        <a:spcBef>
          <a:spcPts val="600"/>
        </a:spcBef>
        <a:buFont typeface="Calibri" panose="020F0502020204030204" pitchFamily="34" charset="0"/>
        <a:buChar char="‐"/>
        <a:defRPr sz="2400" kern="1200">
          <a:solidFill>
            <a:schemeClr val="tx1"/>
          </a:solidFill>
          <a:latin typeface="+mn-lt"/>
          <a:ea typeface="+mn-ea"/>
          <a:cs typeface="+mn-cs"/>
        </a:defRPr>
      </a:lvl2pPr>
      <a:lvl3pPr marL="548640" indent="-182880" algn="l" defTabSz="914400" rtl="0" eaLnBrk="1" latinLnBrk="0" hangingPunct="1">
        <a:lnSpc>
          <a:spcPct val="85000"/>
        </a:lnSpc>
        <a:spcBef>
          <a:spcPts val="600"/>
        </a:spcBef>
        <a:buFont typeface="Arial" panose="020B0604020202020204" pitchFamily="34" charset="0"/>
        <a:buChar char="•"/>
        <a:defRPr sz="2000" i="1" kern="1200">
          <a:solidFill>
            <a:schemeClr val="tx1"/>
          </a:solidFill>
          <a:latin typeface="+mn-lt"/>
          <a:ea typeface="+mn-ea"/>
          <a:cs typeface="+mn-cs"/>
        </a:defRPr>
      </a:lvl3pPr>
      <a:lvl4pPr marL="73152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4pPr>
      <a:lvl5pPr marL="914400" indent="-182880" algn="l" defTabSz="914400" rtl="0" eaLnBrk="1" latinLnBrk="0" hangingPunct="1">
        <a:lnSpc>
          <a:spcPct val="85000"/>
        </a:lnSpc>
        <a:spcBef>
          <a:spcPts val="600"/>
        </a:spcBef>
        <a:buFont typeface="Arial" panose="020B0604020202020204" pitchFamily="34" charset="0"/>
        <a:buChar char="•"/>
        <a:defRPr sz="1800" kern="1200">
          <a:solidFill>
            <a:schemeClr val="tx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31.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hyperlink" Target="http://www.cs.cmu.edu/afs/cs/usr/yixinluo/www/bin-debug/RadarChart_Demo.swf" TargetMode="External"/><Relationship Id="rId2" Type="http://schemas.openxmlformats.org/officeDocument/2006/relationships/notesSlide" Target="../notesSlides/notesSlide31.xml"/><Relationship Id="rId1" Type="http://schemas.openxmlformats.org/officeDocument/2006/relationships/slideLayout" Target="../slideLayouts/slideLayout31.xml"/><Relationship Id="rId4" Type="http://schemas.openxmlformats.org/officeDocument/2006/relationships/image" Target="../media/image12.tm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6.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712594"/>
            <a:ext cx="9144002" cy="2898708"/>
          </a:xfrm>
        </p:spPr>
        <p:txBody>
          <a:bodyPr>
            <a:noAutofit/>
          </a:bodyPr>
          <a:lstStyle/>
          <a:p>
            <a:r>
              <a:rPr lang="en-US" sz="4800" dirty="0" smtClean="0">
                <a:latin typeface="+mn-lt"/>
              </a:rPr>
              <a:t>Characterizing Application </a:t>
            </a:r>
            <a:br>
              <a:rPr lang="en-US" sz="4800" dirty="0" smtClean="0">
                <a:latin typeface="+mn-lt"/>
              </a:rPr>
            </a:br>
            <a:r>
              <a:rPr lang="en-US" sz="4800" dirty="0" smtClean="0">
                <a:latin typeface="+mn-lt"/>
              </a:rPr>
              <a:t>Memory Error Vulnerability to </a:t>
            </a:r>
            <a:br>
              <a:rPr lang="en-US" sz="4800" dirty="0" smtClean="0">
                <a:latin typeface="+mn-lt"/>
              </a:rPr>
            </a:br>
            <a:r>
              <a:rPr lang="en-US" sz="4800" dirty="0" smtClean="0">
                <a:latin typeface="+mn-lt"/>
              </a:rPr>
              <a:t>Optimize Datacenter Cost via </a:t>
            </a:r>
            <a:r>
              <a:rPr lang="en-US" sz="4800" b="1" dirty="0" smtClean="0">
                <a:solidFill>
                  <a:srgbClr val="FF0000"/>
                </a:solidFill>
              </a:rPr>
              <a:t>Heterogeneous-Reliability Memory</a:t>
            </a:r>
            <a:endParaRPr lang="en-US" sz="4800" b="1" dirty="0">
              <a:solidFill>
                <a:schemeClr val="bg1"/>
              </a:solidFill>
              <a:latin typeface="+mn-lt"/>
            </a:endParaRPr>
          </a:p>
        </p:txBody>
      </p:sp>
      <p:sp>
        <p:nvSpPr>
          <p:cNvPr id="3" name="Subtitle 2"/>
          <p:cNvSpPr>
            <a:spLocks noGrp="1"/>
          </p:cNvSpPr>
          <p:nvPr>
            <p:ph type="subTitle" idx="1"/>
          </p:nvPr>
        </p:nvSpPr>
        <p:spPr/>
        <p:txBody>
          <a:bodyPr>
            <a:normAutofit/>
          </a:bodyPr>
          <a:lstStyle/>
          <a:p>
            <a:pPr algn="ctr"/>
            <a:r>
              <a:rPr lang="en-US" sz="2800" b="1" dirty="0" smtClean="0"/>
              <a:t>Yixin Luo</a:t>
            </a:r>
            <a:r>
              <a:rPr lang="en-US" sz="2800" dirty="0" smtClean="0"/>
              <a:t>, Sriram Govindan, Bikash Sharma,</a:t>
            </a:r>
            <a:br>
              <a:rPr lang="en-US" sz="2800" dirty="0" smtClean="0"/>
            </a:br>
            <a:r>
              <a:rPr lang="en-US" sz="2800" dirty="0" smtClean="0"/>
              <a:t>Mark Santaniello, Justin Meza, </a:t>
            </a:r>
            <a:r>
              <a:rPr lang="en-US" sz="2800" dirty="0" err="1" smtClean="0"/>
              <a:t>Aman</a:t>
            </a:r>
            <a:r>
              <a:rPr lang="en-US" sz="2800" dirty="0"/>
              <a:t> </a:t>
            </a:r>
            <a:r>
              <a:rPr lang="en-US" sz="2800" dirty="0" err="1" smtClean="0"/>
              <a:t>Kansal</a:t>
            </a:r>
            <a:r>
              <a:rPr lang="en-US" sz="2800" dirty="0" smtClean="0"/>
              <a:t>, </a:t>
            </a:r>
            <a:r>
              <a:rPr lang="en-US" sz="2800" dirty="0" err="1" smtClean="0"/>
              <a:t>Jie</a:t>
            </a:r>
            <a:r>
              <a:rPr lang="en-US" sz="2800" dirty="0" smtClean="0"/>
              <a:t> Liu, </a:t>
            </a:r>
            <a:br>
              <a:rPr lang="en-US" sz="2800" dirty="0" smtClean="0"/>
            </a:br>
            <a:r>
              <a:rPr lang="en-US" sz="2800" dirty="0" smtClean="0"/>
              <a:t>Badriddine Khessib, </a:t>
            </a:r>
            <a:r>
              <a:rPr lang="en-US" sz="2800" dirty="0" err="1" smtClean="0"/>
              <a:t>Kushagra</a:t>
            </a:r>
            <a:r>
              <a:rPr lang="en-US" sz="2800" dirty="0" smtClean="0"/>
              <a:t> </a:t>
            </a:r>
            <a:r>
              <a:rPr lang="en-US" sz="2800" dirty="0" err="1" smtClean="0"/>
              <a:t>Vaid</a:t>
            </a:r>
            <a:r>
              <a:rPr lang="en-US" sz="2800" dirty="0" smtClean="0"/>
              <a:t>, Onur Mutlu</a:t>
            </a:r>
          </a:p>
        </p:txBody>
      </p:sp>
      <p:pic>
        <p:nvPicPr>
          <p:cNvPr id="6" name="Picture 5" descr="Burgundy_CMU_JPG_Logo.jpg"/>
          <p:cNvPicPr>
            <a:picLocks noChangeAspect="1"/>
          </p:cNvPicPr>
          <p:nvPr/>
        </p:nvPicPr>
        <p:blipFill>
          <a:blip r:embed="rId3" cstate="print"/>
          <a:stretch>
            <a:fillRect/>
          </a:stretch>
        </p:blipFill>
        <p:spPr>
          <a:xfrm>
            <a:off x="2872159" y="5313940"/>
            <a:ext cx="2984360" cy="1077684"/>
          </a:xfrm>
          <a:prstGeom prst="rect">
            <a:avLst/>
          </a:prstGeom>
        </p:spPr>
      </p:pic>
      <p:pic>
        <p:nvPicPr>
          <p:cNvPr id="7" name="Picture 6" descr="safari.png"/>
          <p:cNvPicPr>
            <a:picLocks noChangeAspect="1"/>
          </p:cNvPicPr>
          <p:nvPr/>
        </p:nvPicPr>
        <p:blipFill>
          <a:blip r:embed="rId4" cstate="print"/>
          <a:stretch>
            <a:fillRect/>
          </a:stretch>
        </p:blipFill>
        <p:spPr>
          <a:xfrm>
            <a:off x="635318" y="5554199"/>
            <a:ext cx="1838000" cy="531806"/>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856519" y="5261165"/>
            <a:ext cx="3038988" cy="1117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848360"/>
      </p:ext>
    </p:extLst>
  </p:cSld>
  <p:clrMapOvr>
    <a:masterClrMapping/>
  </p:clrMapOvr>
  <mc:AlternateContent xmlns:mc="http://schemas.openxmlformats.org/markup-compatibility/2006" xmlns:p14="http://schemas.microsoft.com/office/powerpoint/2010/main">
    <mc:Choice Requires="p14">
      <p:transition spd="slow" p14:dur="2000" advTm="6143"/>
    </mc:Choice>
    <mc:Fallback xmlns="">
      <p:transition spd="slow" advTm="614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sz="quarter" idx="11"/>
          </p:nvPr>
        </p:nvSpPr>
        <p:spPr/>
        <p:txBody>
          <a:bodyPr>
            <a:noAutofit/>
          </a:bodyPr>
          <a:lstStyle/>
          <a:p>
            <a:r>
              <a:rPr lang="en-US" sz="3200" i="0" dirty="0">
                <a:solidFill>
                  <a:schemeClr val="bg1">
                    <a:lumMod val="50000"/>
                  </a:schemeClr>
                </a:solidFill>
              </a:rPr>
              <a:t>Motivation</a:t>
            </a:r>
            <a:endParaRPr lang="en-US" i="0" dirty="0">
              <a:solidFill>
                <a:schemeClr val="bg1">
                  <a:lumMod val="50000"/>
                </a:schemeClr>
              </a:solidFill>
            </a:endParaRPr>
          </a:p>
          <a:p>
            <a:r>
              <a:rPr lang="en-US" sz="3200" i="0" dirty="0"/>
              <a:t>Characterizing application memory error tolerance</a:t>
            </a:r>
            <a:endParaRPr lang="en-US" i="0" dirty="0"/>
          </a:p>
          <a:p>
            <a:r>
              <a:rPr lang="en-US" sz="3200" i="0" dirty="0">
                <a:solidFill>
                  <a:schemeClr val="bg1">
                    <a:lumMod val="50000"/>
                  </a:schemeClr>
                </a:solidFill>
              </a:rPr>
              <a:t>Key observations</a:t>
            </a:r>
          </a:p>
          <a:p>
            <a:pPr lvl="1"/>
            <a:r>
              <a:rPr lang="en-US" sz="2800" u="sng" dirty="0">
                <a:solidFill>
                  <a:schemeClr val="bg1">
                    <a:lumMod val="50000"/>
                  </a:schemeClr>
                </a:solidFill>
              </a:rPr>
              <a:t>Observation 1</a:t>
            </a:r>
            <a:r>
              <a:rPr lang="en-US" sz="2800" dirty="0">
                <a:solidFill>
                  <a:schemeClr val="bg1">
                    <a:lumMod val="50000"/>
                  </a:schemeClr>
                </a:solidFill>
              </a:rPr>
              <a:t>:  Memory error tolerance varies </a:t>
            </a:r>
            <a:br>
              <a:rPr lang="en-US" sz="2800" dirty="0">
                <a:solidFill>
                  <a:schemeClr val="bg1">
                    <a:lumMod val="50000"/>
                  </a:schemeClr>
                </a:solidFill>
              </a:rPr>
            </a:br>
            <a:r>
              <a:rPr lang="en-US" sz="2800" dirty="0">
                <a:solidFill>
                  <a:schemeClr val="bg1">
                    <a:lumMod val="50000"/>
                  </a:schemeClr>
                </a:solidFill>
              </a:rPr>
              <a:t>across applications and within an application</a:t>
            </a:r>
          </a:p>
          <a:p>
            <a:pPr lvl="1"/>
            <a:r>
              <a:rPr lang="en-US" sz="2800" u="sng" dirty="0">
                <a:solidFill>
                  <a:schemeClr val="bg1">
                    <a:lumMod val="50000"/>
                  </a:schemeClr>
                </a:solidFill>
              </a:rPr>
              <a:t>Observation 2</a:t>
            </a:r>
            <a:r>
              <a:rPr lang="en-US" sz="2800" dirty="0">
                <a:solidFill>
                  <a:schemeClr val="bg1">
                    <a:lumMod val="50000"/>
                  </a:schemeClr>
                </a:solidFill>
              </a:rPr>
              <a:t>: Data can be recovered by software</a:t>
            </a:r>
          </a:p>
          <a:p>
            <a:r>
              <a:rPr lang="en-US" sz="3200" i="0" dirty="0">
                <a:solidFill>
                  <a:schemeClr val="bg1">
                    <a:lumMod val="50000"/>
                  </a:schemeClr>
                </a:solidFill>
              </a:rPr>
              <a:t>Heterogeneous-Reliability Memory (HRM)</a:t>
            </a:r>
            <a:endParaRPr lang="en-US" i="0" dirty="0">
              <a:solidFill>
                <a:schemeClr val="bg1">
                  <a:lumMod val="50000"/>
                </a:schemeClr>
              </a:solidFill>
            </a:endParaRPr>
          </a:p>
          <a:p>
            <a:r>
              <a:rPr lang="en-US" sz="3200" i="0" dirty="0">
                <a:solidFill>
                  <a:schemeClr val="bg1">
                    <a:lumMod val="50000"/>
                  </a:schemeClr>
                </a:solidFill>
              </a:rPr>
              <a:t>Evaluation</a:t>
            </a:r>
          </a:p>
        </p:txBody>
      </p:sp>
      <p:sp>
        <p:nvSpPr>
          <p:cNvPr id="5" name="Slide Number Placeholder 4"/>
          <p:cNvSpPr>
            <a:spLocks noGrp="1"/>
          </p:cNvSpPr>
          <p:nvPr>
            <p:ph type="sldNum" sz="quarter" idx="14"/>
          </p:nvPr>
        </p:nvSpPr>
        <p:spPr>
          <a:prstGeom prst="rect">
            <a:avLst/>
          </a:prstGeom>
        </p:spPr>
        <p:txBody>
          <a:bodyPr/>
          <a:lstStyle/>
          <a:p>
            <a:fld id="{4DB4CB9A-C63F-4E87-AA38-9916D0B520C4}" type="slidenum">
              <a:rPr lang="en-US" smtClean="0"/>
              <a:pPr/>
              <a:t>10</a:t>
            </a:fld>
            <a:endParaRPr lang="en-US" dirty="0"/>
          </a:p>
        </p:txBody>
      </p:sp>
    </p:spTree>
    <p:extLst>
      <p:ext uri="{BB962C8B-B14F-4D97-AF65-F5344CB8AC3E}">
        <p14:creationId xmlns:p14="http://schemas.microsoft.com/office/powerpoint/2010/main" val="1838558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1502111" y="1660684"/>
            <a:ext cx="6255541" cy="5094077"/>
          </a:xfrm>
          <a:prstGeom prst="roundRect">
            <a:avLst>
              <a:gd name="adj" fmla="val 61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200" dirty="0" smtClean="0">
                <a:solidFill>
                  <a:schemeClr val="tx1"/>
                </a:solidFill>
              </a:rPr>
              <a:t>Memory Error Outcomes</a:t>
            </a:r>
            <a:endParaRPr lang="en-US" sz="3200" dirty="0">
              <a:solidFill>
                <a:schemeClr val="tx1"/>
              </a:solidFill>
            </a:endParaRPr>
          </a:p>
        </p:txBody>
      </p:sp>
      <p:sp>
        <p:nvSpPr>
          <p:cNvPr id="5" name="Title 4"/>
          <p:cNvSpPr>
            <a:spLocks noGrp="1"/>
          </p:cNvSpPr>
          <p:nvPr>
            <p:ph type="title"/>
          </p:nvPr>
        </p:nvSpPr>
        <p:spPr/>
        <p:txBody>
          <a:bodyPr>
            <a:noAutofit/>
          </a:bodyPr>
          <a:lstStyle/>
          <a:p>
            <a:r>
              <a:rPr lang="en-US" sz="4000" dirty="0" smtClean="0"/>
              <a:t>Characterization Goal</a:t>
            </a:r>
            <a:endParaRPr lang="en-US" sz="4000" dirty="0"/>
          </a:p>
        </p:txBody>
      </p:sp>
      <p:sp>
        <p:nvSpPr>
          <p:cNvPr id="2" name="Slide Number Placeholder 1"/>
          <p:cNvSpPr>
            <a:spLocks noGrp="1"/>
          </p:cNvSpPr>
          <p:nvPr>
            <p:ph type="sldNum" sz="quarter" idx="12"/>
          </p:nvPr>
        </p:nvSpPr>
        <p:spPr/>
        <p:txBody>
          <a:bodyPr/>
          <a:lstStyle/>
          <a:p>
            <a:fld id="{4DB4CB9A-C63F-4E87-AA38-9916D0B520C4}" type="slidenum">
              <a:rPr lang="en-US" smtClean="0"/>
              <a:t>11</a:t>
            </a:fld>
            <a:endParaRPr lang="en-US"/>
          </a:p>
        </p:txBody>
      </p:sp>
      <p:sp>
        <p:nvSpPr>
          <p:cNvPr id="7" name="Rounded Rectangle 6"/>
          <p:cNvSpPr/>
          <p:nvPr/>
        </p:nvSpPr>
        <p:spPr>
          <a:xfrm>
            <a:off x="3042669" y="1763853"/>
            <a:ext cx="1875610" cy="795812"/>
          </a:xfrm>
          <a:prstGeom prst="roundRect">
            <a:avLst/>
          </a:prstGeom>
          <a:solidFill>
            <a:schemeClr val="bg1"/>
          </a:solidFill>
          <a:ln w="38100">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150" dirty="0">
                <a:solidFill>
                  <a:schemeClr val="tx1"/>
                </a:solidFill>
                <a:ea typeface="Times New Roman" panose="02020603050405020304" pitchFamily="18" charset="0"/>
                <a:cs typeface="Times New Roman" panose="02020603050405020304" pitchFamily="18" charset="0"/>
              </a:rPr>
              <a:t>Memory Error</a:t>
            </a:r>
          </a:p>
        </p:txBody>
      </p:sp>
      <p:sp>
        <p:nvSpPr>
          <p:cNvPr id="8" name="Rounded Rectangle 7"/>
          <p:cNvSpPr/>
          <p:nvPr/>
        </p:nvSpPr>
        <p:spPr>
          <a:xfrm>
            <a:off x="6030374" y="4345705"/>
            <a:ext cx="1587056" cy="928448"/>
          </a:xfrm>
          <a:prstGeom prst="roundRect">
            <a:avLst/>
          </a:prstGeom>
          <a:solidFill>
            <a:schemeClr val="bg1"/>
          </a:solidFill>
          <a:ln w="38100">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150" dirty="0" smtClean="0">
                <a:solidFill>
                  <a:schemeClr val="tx1"/>
                </a:solidFill>
                <a:ea typeface="Times New Roman" panose="02020603050405020304" pitchFamily="18" charset="0"/>
                <a:cs typeface="Times New Roman" panose="02020603050405020304" pitchFamily="18" charset="0"/>
              </a:rPr>
              <a:t>System/App Crash</a:t>
            </a:r>
            <a:endParaRPr lang="en-US" sz="2400" spc="-150" dirty="0">
              <a:solidFill>
                <a:schemeClr val="tx1"/>
              </a:solidFill>
              <a:ea typeface="Times New Roman" panose="02020603050405020304" pitchFamily="18" charset="0"/>
              <a:cs typeface="Times New Roman" panose="02020603050405020304" pitchFamily="18" charset="0"/>
            </a:endParaRPr>
          </a:p>
        </p:txBody>
      </p:sp>
      <p:sp>
        <p:nvSpPr>
          <p:cNvPr id="9" name="Rounded Rectangle 8"/>
          <p:cNvSpPr/>
          <p:nvPr/>
        </p:nvSpPr>
        <p:spPr>
          <a:xfrm>
            <a:off x="4200668" y="4345705"/>
            <a:ext cx="1587056" cy="928448"/>
          </a:xfrm>
          <a:prstGeom prst="roundRect">
            <a:avLst/>
          </a:prstGeom>
          <a:solidFill>
            <a:schemeClr val="bg1"/>
          </a:solidFill>
          <a:ln w="38100">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150" dirty="0" smtClean="0">
                <a:solidFill>
                  <a:schemeClr val="tx1"/>
                </a:solidFill>
                <a:ea typeface="Times New Roman" panose="02020603050405020304" pitchFamily="18" charset="0"/>
                <a:cs typeface="Times New Roman" panose="02020603050405020304" pitchFamily="18" charset="0"/>
              </a:rPr>
              <a:t>Incorrect Response</a:t>
            </a:r>
            <a:endParaRPr lang="en-US" sz="2400" spc="-150" dirty="0">
              <a:solidFill>
                <a:schemeClr val="tx1"/>
              </a:solidFill>
              <a:ea typeface="Times New Roman" panose="02020603050405020304" pitchFamily="18" charset="0"/>
              <a:cs typeface="Times New Roman" panose="02020603050405020304" pitchFamily="18" charset="0"/>
            </a:endParaRPr>
          </a:p>
        </p:txBody>
      </p:sp>
      <p:sp>
        <p:nvSpPr>
          <p:cNvPr id="10" name="Rounded Rectangle 9"/>
          <p:cNvSpPr/>
          <p:nvPr/>
        </p:nvSpPr>
        <p:spPr>
          <a:xfrm>
            <a:off x="2370962" y="4345705"/>
            <a:ext cx="1587056" cy="928448"/>
          </a:xfrm>
          <a:prstGeom prst="roundRect">
            <a:avLst/>
          </a:prstGeom>
          <a:solidFill>
            <a:schemeClr val="bg1"/>
          </a:solidFill>
          <a:ln w="38100">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150" dirty="0" smtClean="0">
                <a:solidFill>
                  <a:schemeClr val="tx1"/>
                </a:solidFill>
                <a:ea typeface="Times New Roman" panose="02020603050405020304" pitchFamily="18" charset="0"/>
                <a:cs typeface="Times New Roman" panose="02020603050405020304" pitchFamily="18" charset="0"/>
              </a:rPr>
              <a:t>Masked by Logic</a:t>
            </a:r>
            <a:endParaRPr lang="en-US" sz="2400" spc="-150" dirty="0">
              <a:solidFill>
                <a:schemeClr val="tx1"/>
              </a:solidFill>
              <a:ea typeface="Times New Roman" panose="02020603050405020304" pitchFamily="18" charset="0"/>
              <a:cs typeface="Times New Roman" panose="02020603050405020304" pitchFamily="18" charset="0"/>
            </a:endParaRPr>
          </a:p>
        </p:txBody>
      </p:sp>
      <p:sp>
        <p:nvSpPr>
          <p:cNvPr id="11" name="Rounded Rectangle 10"/>
          <p:cNvSpPr/>
          <p:nvPr/>
        </p:nvSpPr>
        <p:spPr>
          <a:xfrm>
            <a:off x="1985105" y="3007906"/>
            <a:ext cx="1875610" cy="928448"/>
          </a:xfrm>
          <a:prstGeom prst="roundRect">
            <a:avLst/>
          </a:prstGeom>
          <a:solidFill>
            <a:schemeClr val="bg1"/>
          </a:solidFill>
          <a:ln w="38100">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150" dirty="0" smtClean="0">
                <a:solidFill>
                  <a:schemeClr val="tx1"/>
                </a:solidFill>
                <a:ea typeface="Times New Roman" panose="02020603050405020304" pitchFamily="18" charset="0"/>
                <a:cs typeface="Times New Roman" panose="02020603050405020304" pitchFamily="18" charset="0"/>
              </a:rPr>
              <a:t>Masked by Overwrite</a:t>
            </a:r>
            <a:endParaRPr lang="en-US" sz="2400" spc="-150" dirty="0">
              <a:solidFill>
                <a:schemeClr val="tx1"/>
              </a:solidFill>
              <a:ea typeface="Times New Roman" panose="02020603050405020304" pitchFamily="18" charset="0"/>
              <a:cs typeface="Times New Roman" panose="02020603050405020304" pitchFamily="18" charset="0"/>
            </a:endParaRPr>
          </a:p>
        </p:txBody>
      </p:sp>
      <p:sp>
        <p:nvSpPr>
          <p:cNvPr id="12" name="Rounded Rectangle 11"/>
          <p:cNvSpPr/>
          <p:nvPr/>
        </p:nvSpPr>
        <p:spPr>
          <a:xfrm>
            <a:off x="4054453" y="3007906"/>
            <a:ext cx="1875610" cy="928448"/>
          </a:xfrm>
          <a:prstGeom prst="roundRect">
            <a:avLst/>
          </a:prstGeom>
          <a:solidFill>
            <a:schemeClr val="bg1"/>
          </a:solidFill>
          <a:ln w="38100">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pc="-150" dirty="0">
                <a:solidFill>
                  <a:schemeClr val="tx1"/>
                </a:solidFill>
                <a:ea typeface="Times New Roman" panose="02020603050405020304" pitchFamily="18" charset="0"/>
                <a:cs typeface="Times New Roman" panose="02020603050405020304" pitchFamily="18" charset="0"/>
              </a:rPr>
              <a:t>Consumed by </a:t>
            </a:r>
            <a:r>
              <a:rPr lang="en-US" sz="2400" spc="-150" dirty="0" smtClean="0">
                <a:solidFill>
                  <a:schemeClr val="tx1"/>
                </a:solidFill>
                <a:ea typeface="Times New Roman" panose="02020603050405020304" pitchFamily="18" charset="0"/>
                <a:cs typeface="Times New Roman" panose="02020603050405020304" pitchFamily="18" charset="0"/>
              </a:rPr>
              <a:t>Application</a:t>
            </a:r>
            <a:endParaRPr lang="en-US" sz="2400" spc="-150" dirty="0">
              <a:solidFill>
                <a:schemeClr val="tx1"/>
              </a:solidFill>
              <a:ea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a:off x="3980474" y="2559665"/>
            <a:ext cx="1011784" cy="44824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922910" y="2559665"/>
            <a:ext cx="1057564" cy="44824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164490" y="3936354"/>
            <a:ext cx="1827768" cy="40935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992259" y="3936354"/>
            <a:ext cx="1937" cy="40935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92259" y="3936354"/>
            <a:ext cx="1831643" cy="40935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502111" y="5717880"/>
            <a:ext cx="2289884" cy="477054"/>
          </a:xfrm>
          <a:prstGeom prst="rect">
            <a:avLst/>
          </a:prstGeom>
          <a:noFill/>
          <a:ln w="38100">
            <a:noFill/>
          </a:ln>
        </p:spPr>
        <p:txBody>
          <a:bodyPr wrap="square" rtlCol="0" anchor="ctr">
            <a:spAutoFit/>
          </a:bodyPr>
          <a:lstStyle/>
          <a:p>
            <a:pPr algn="ctr">
              <a:lnSpc>
                <a:spcPts val="3000"/>
              </a:lnSpc>
            </a:pPr>
            <a:r>
              <a:rPr lang="en-US" sz="3200" dirty="0" smtClean="0">
                <a:solidFill>
                  <a:srgbClr val="008000"/>
                </a:solidFill>
                <a:cs typeface="Times New Roman" panose="02020603050405020304" pitchFamily="18" charset="0"/>
                <a:sym typeface="Wingdings" panose="05000000000000000000" pitchFamily="2" charset="2"/>
              </a:rPr>
              <a:t></a:t>
            </a:r>
            <a:r>
              <a:rPr lang="en-US" sz="2400" dirty="0" smtClean="0">
                <a:cs typeface="Times New Roman" panose="02020603050405020304" pitchFamily="18" charset="0"/>
              </a:rPr>
              <a:t>Correct Result</a:t>
            </a:r>
            <a:endParaRPr lang="en-US" sz="2400" dirty="0">
              <a:cs typeface="Times New Roman" panose="02020603050405020304" pitchFamily="18" charset="0"/>
            </a:endParaRPr>
          </a:p>
        </p:txBody>
      </p:sp>
      <p:sp>
        <p:nvSpPr>
          <p:cNvPr id="34" name="TextBox 33"/>
          <p:cNvSpPr txBox="1"/>
          <p:nvPr/>
        </p:nvSpPr>
        <p:spPr>
          <a:xfrm>
            <a:off x="4545771" y="5717880"/>
            <a:ext cx="2410468" cy="477054"/>
          </a:xfrm>
          <a:prstGeom prst="rect">
            <a:avLst/>
          </a:prstGeom>
          <a:noFill/>
          <a:ln w="38100">
            <a:noFill/>
          </a:ln>
        </p:spPr>
        <p:txBody>
          <a:bodyPr wrap="none" rtlCol="0" anchor="ctr">
            <a:spAutoFit/>
          </a:bodyPr>
          <a:lstStyle/>
          <a:p>
            <a:pPr algn="ctr">
              <a:lnSpc>
                <a:spcPts val="3000"/>
              </a:lnSpc>
            </a:pPr>
            <a:r>
              <a:rPr lang="en-US" sz="3200" dirty="0" smtClean="0">
                <a:solidFill>
                  <a:srgbClr val="FF0000"/>
                </a:solidFill>
                <a:cs typeface="Times New Roman" panose="02020603050405020304" pitchFamily="18" charset="0"/>
                <a:sym typeface="Wingdings" panose="05000000000000000000" pitchFamily="2" charset="2"/>
              </a:rPr>
              <a:t></a:t>
            </a:r>
            <a:r>
              <a:rPr lang="en-US" sz="2400" dirty="0" smtClean="0">
                <a:cs typeface="Times New Roman" panose="02020603050405020304" pitchFamily="18" charset="0"/>
              </a:rPr>
              <a:t>Incorrect Result</a:t>
            </a:r>
            <a:endParaRPr lang="en-US" sz="2400" dirty="0">
              <a:cs typeface="Times New Roman" panose="02020603050405020304" pitchFamily="18" charset="0"/>
            </a:endParaRPr>
          </a:p>
        </p:txBody>
      </p:sp>
      <p:cxnSp>
        <p:nvCxnSpPr>
          <p:cNvPr id="35" name="Straight Arrow Connector 34"/>
          <p:cNvCxnSpPr>
            <a:endCxn id="34" idx="0"/>
          </p:cNvCxnSpPr>
          <p:nvPr/>
        </p:nvCxnSpPr>
        <p:spPr>
          <a:xfrm>
            <a:off x="4994196" y="5274153"/>
            <a:ext cx="756809" cy="44372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34" idx="0"/>
          </p:cNvCxnSpPr>
          <p:nvPr/>
        </p:nvCxnSpPr>
        <p:spPr>
          <a:xfrm flipH="1">
            <a:off x="5751005" y="5274153"/>
            <a:ext cx="1072897" cy="44372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33" idx="0"/>
          </p:cNvCxnSpPr>
          <p:nvPr/>
        </p:nvCxnSpPr>
        <p:spPr>
          <a:xfrm flipH="1">
            <a:off x="2647053" y="5274153"/>
            <a:ext cx="517437" cy="44372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Freeform 37"/>
          <p:cNvSpPr/>
          <p:nvPr/>
        </p:nvSpPr>
        <p:spPr>
          <a:xfrm>
            <a:off x="1945248" y="3936355"/>
            <a:ext cx="1002053" cy="1781526"/>
          </a:xfrm>
          <a:custGeom>
            <a:avLst/>
            <a:gdLst>
              <a:gd name="connsiteX0" fmla="*/ 1382841 w 1382841"/>
              <a:gd name="connsiteY0" fmla="*/ 0 h 2499360"/>
              <a:gd name="connsiteX1" fmla="*/ 178881 w 1382841"/>
              <a:gd name="connsiteY1" fmla="*/ 365760 h 2499360"/>
              <a:gd name="connsiteX2" fmla="*/ 87441 w 1382841"/>
              <a:gd name="connsiteY2" fmla="*/ 1859280 h 2499360"/>
              <a:gd name="connsiteX3" fmla="*/ 971361 w 1382841"/>
              <a:gd name="connsiteY3" fmla="*/ 2499360 h 2499360"/>
            </a:gdLst>
            <a:ahLst/>
            <a:cxnLst>
              <a:cxn ang="0">
                <a:pos x="connsiteX0" y="connsiteY0"/>
              </a:cxn>
              <a:cxn ang="0">
                <a:pos x="connsiteX1" y="connsiteY1"/>
              </a:cxn>
              <a:cxn ang="0">
                <a:pos x="connsiteX2" y="connsiteY2"/>
              </a:cxn>
              <a:cxn ang="0">
                <a:pos x="connsiteX3" y="connsiteY3"/>
              </a:cxn>
            </a:cxnLst>
            <a:rect l="l" t="t" r="r" b="b"/>
            <a:pathLst>
              <a:path w="1382841" h="2499360">
                <a:moveTo>
                  <a:pt x="1382841" y="0"/>
                </a:moveTo>
                <a:cubicBezTo>
                  <a:pt x="888811" y="27940"/>
                  <a:pt x="394781" y="55880"/>
                  <a:pt x="178881" y="365760"/>
                </a:cubicBezTo>
                <a:cubicBezTo>
                  <a:pt x="-37019" y="675640"/>
                  <a:pt x="-44639" y="1503680"/>
                  <a:pt x="87441" y="1859280"/>
                </a:cubicBezTo>
                <a:cubicBezTo>
                  <a:pt x="219521" y="2214880"/>
                  <a:pt x="747841" y="2456180"/>
                  <a:pt x="971361" y="2499360"/>
                </a:cubicBezTo>
              </a:path>
            </a:pathLst>
          </a:custGeom>
          <a:noFill/>
          <a:ln w="381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TextBox 3"/>
          <p:cNvSpPr txBox="1"/>
          <p:nvPr/>
        </p:nvSpPr>
        <p:spPr>
          <a:xfrm>
            <a:off x="5000150" y="1914904"/>
            <a:ext cx="1502334" cy="461665"/>
          </a:xfrm>
          <a:prstGeom prst="rect">
            <a:avLst/>
          </a:prstGeom>
          <a:solidFill>
            <a:schemeClr val="bg1">
              <a:lumMod val="85000"/>
            </a:schemeClr>
          </a:solidFill>
        </p:spPr>
        <p:txBody>
          <a:bodyPr wrap="none" rtlCol="0">
            <a:spAutoFit/>
          </a:bodyPr>
          <a:lstStyle/>
          <a:p>
            <a:r>
              <a:rPr lang="en-US" sz="2400" dirty="0">
                <a:solidFill>
                  <a:srgbClr val="008000"/>
                </a:solidFill>
              </a:rPr>
              <a:t>x</a:t>
            </a:r>
            <a:r>
              <a:rPr lang="en-US" sz="2400" dirty="0" smtClean="0">
                <a:solidFill>
                  <a:srgbClr val="008000"/>
                </a:solidFill>
              </a:rPr>
              <a:t> = …010…</a:t>
            </a:r>
            <a:endParaRPr lang="en-US" sz="2400" dirty="0">
              <a:solidFill>
                <a:srgbClr val="008000"/>
              </a:solidFill>
            </a:endParaRPr>
          </a:p>
        </p:txBody>
      </p:sp>
      <p:sp>
        <p:nvSpPr>
          <p:cNvPr id="23" name="TextBox 22"/>
          <p:cNvSpPr txBox="1"/>
          <p:nvPr/>
        </p:nvSpPr>
        <p:spPr>
          <a:xfrm>
            <a:off x="5000150" y="1914904"/>
            <a:ext cx="1502334" cy="461665"/>
          </a:xfrm>
          <a:prstGeom prst="rect">
            <a:avLst/>
          </a:prstGeom>
          <a:solidFill>
            <a:schemeClr val="bg1">
              <a:lumMod val="85000"/>
            </a:schemeClr>
          </a:solidFill>
        </p:spPr>
        <p:txBody>
          <a:bodyPr wrap="none" rtlCol="0">
            <a:spAutoFit/>
          </a:bodyPr>
          <a:lstStyle/>
          <a:p>
            <a:r>
              <a:rPr lang="en-US" sz="2400" dirty="0">
                <a:solidFill>
                  <a:srgbClr val="008000"/>
                </a:solidFill>
              </a:rPr>
              <a:t>x</a:t>
            </a:r>
            <a:r>
              <a:rPr lang="en-US" sz="2400" dirty="0" smtClean="0">
                <a:solidFill>
                  <a:srgbClr val="008000"/>
                </a:solidFill>
              </a:rPr>
              <a:t> = …</a:t>
            </a:r>
            <a:r>
              <a:rPr lang="en-US" sz="2400" dirty="0" smtClean="0">
                <a:solidFill>
                  <a:srgbClr val="FF0000"/>
                </a:solidFill>
              </a:rPr>
              <a:t>1</a:t>
            </a:r>
            <a:r>
              <a:rPr lang="en-US" sz="2400" dirty="0" smtClean="0">
                <a:solidFill>
                  <a:srgbClr val="008000"/>
                </a:solidFill>
              </a:rPr>
              <a:t>10…</a:t>
            </a:r>
            <a:endParaRPr lang="en-US" sz="2400" dirty="0">
              <a:solidFill>
                <a:srgbClr val="008000"/>
              </a:solidFill>
            </a:endParaRPr>
          </a:p>
        </p:txBody>
      </p:sp>
      <p:sp>
        <p:nvSpPr>
          <p:cNvPr id="6" name="TextBox 5"/>
          <p:cNvSpPr txBox="1"/>
          <p:nvPr/>
        </p:nvSpPr>
        <p:spPr>
          <a:xfrm>
            <a:off x="2198207" y="2550696"/>
            <a:ext cx="844462" cy="461665"/>
          </a:xfrm>
          <a:prstGeom prst="rect">
            <a:avLst/>
          </a:prstGeom>
          <a:noFill/>
        </p:spPr>
        <p:txBody>
          <a:bodyPr wrap="none" rtlCol="0">
            <a:spAutoFit/>
          </a:bodyPr>
          <a:lstStyle/>
          <a:p>
            <a:r>
              <a:rPr lang="en-US" sz="2400" dirty="0" smtClean="0">
                <a:solidFill>
                  <a:srgbClr val="FF0000"/>
                </a:solidFill>
              </a:rPr>
              <a:t>Store</a:t>
            </a:r>
            <a:endParaRPr lang="en-US" sz="2400" dirty="0">
              <a:solidFill>
                <a:srgbClr val="FF0000"/>
              </a:solidFill>
            </a:endParaRPr>
          </a:p>
        </p:txBody>
      </p:sp>
      <p:sp>
        <p:nvSpPr>
          <p:cNvPr id="26" name="TextBox 25"/>
          <p:cNvSpPr txBox="1"/>
          <p:nvPr/>
        </p:nvSpPr>
        <p:spPr>
          <a:xfrm>
            <a:off x="20369" y="3227616"/>
            <a:ext cx="1502334"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smtClean="0">
                <a:solidFill>
                  <a:srgbClr val="008000"/>
                </a:solidFill>
              </a:rPr>
              <a:t>x = …000…</a:t>
            </a:r>
            <a:endParaRPr lang="en-US" sz="2400" dirty="0">
              <a:solidFill>
                <a:srgbClr val="008000"/>
              </a:solidFill>
            </a:endParaRPr>
          </a:p>
        </p:txBody>
      </p:sp>
      <p:sp>
        <p:nvSpPr>
          <p:cNvPr id="27" name="TextBox 26"/>
          <p:cNvSpPr txBox="1"/>
          <p:nvPr/>
        </p:nvSpPr>
        <p:spPr>
          <a:xfrm>
            <a:off x="4965212" y="2537272"/>
            <a:ext cx="785793" cy="461665"/>
          </a:xfrm>
          <a:prstGeom prst="rect">
            <a:avLst/>
          </a:prstGeom>
          <a:noFill/>
        </p:spPr>
        <p:txBody>
          <a:bodyPr wrap="none" rtlCol="0">
            <a:spAutoFit/>
          </a:bodyPr>
          <a:lstStyle/>
          <a:p>
            <a:r>
              <a:rPr lang="en-US" sz="2400" dirty="0" smtClean="0">
                <a:solidFill>
                  <a:srgbClr val="FF0000"/>
                </a:solidFill>
              </a:rPr>
              <a:t>Load</a:t>
            </a:r>
            <a:endParaRPr lang="en-US" sz="2400" dirty="0">
              <a:solidFill>
                <a:srgbClr val="FF0000"/>
              </a:solidFill>
            </a:endParaRPr>
          </a:p>
        </p:txBody>
      </p:sp>
      <p:sp>
        <p:nvSpPr>
          <p:cNvPr id="28" name="TextBox 27"/>
          <p:cNvSpPr txBox="1"/>
          <p:nvPr/>
        </p:nvSpPr>
        <p:spPr>
          <a:xfrm>
            <a:off x="-1" y="4345705"/>
            <a:ext cx="1502111" cy="1031915"/>
          </a:xfrm>
          <a:prstGeom prst="flowChartDocumen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solidFill>
                  <a:srgbClr val="008000"/>
                </a:solidFill>
              </a:rPr>
              <a:t>i</a:t>
            </a:r>
            <a:r>
              <a:rPr lang="en-US" sz="2400" dirty="0" smtClean="0">
                <a:solidFill>
                  <a:srgbClr val="008000"/>
                </a:solidFill>
              </a:rPr>
              <a:t>f (x != 0) …</a:t>
            </a:r>
            <a:endParaRPr lang="en-US" sz="2400" dirty="0">
              <a:solidFill>
                <a:srgbClr val="008000"/>
              </a:solidFill>
            </a:endParaRPr>
          </a:p>
        </p:txBody>
      </p:sp>
      <p:sp>
        <p:nvSpPr>
          <p:cNvPr id="29" name="TextBox 28"/>
          <p:cNvSpPr txBox="1"/>
          <p:nvPr/>
        </p:nvSpPr>
        <p:spPr>
          <a:xfrm>
            <a:off x="7749930" y="4209763"/>
            <a:ext cx="1394070" cy="1490543"/>
          </a:xfrm>
          <a:prstGeom prst="flowChartDocumen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solidFill>
                  <a:srgbClr val="008000"/>
                </a:solidFill>
              </a:rPr>
              <a:t>return x;</a:t>
            </a:r>
          </a:p>
          <a:p>
            <a:r>
              <a:rPr lang="en-US" sz="2400" dirty="0" smtClean="0">
                <a:solidFill>
                  <a:srgbClr val="008000"/>
                </a:solidFill>
              </a:rPr>
              <a:t>or </a:t>
            </a:r>
          </a:p>
          <a:p>
            <a:r>
              <a:rPr lang="en-US" sz="2400" dirty="0" smtClean="0">
                <a:solidFill>
                  <a:srgbClr val="008000"/>
                </a:solidFill>
              </a:rPr>
              <a:t>*x;</a:t>
            </a:r>
            <a:endParaRPr lang="en-US" sz="2400" dirty="0">
              <a:solidFill>
                <a:srgbClr val="008000"/>
              </a:solidFill>
            </a:endParaRPr>
          </a:p>
        </p:txBody>
      </p:sp>
      <p:sp>
        <p:nvSpPr>
          <p:cNvPr id="19" name="TextBox 18"/>
          <p:cNvSpPr txBox="1"/>
          <p:nvPr/>
        </p:nvSpPr>
        <p:spPr>
          <a:xfrm>
            <a:off x="771536" y="1075909"/>
            <a:ext cx="7636962" cy="584775"/>
          </a:xfrm>
          <a:prstGeom prst="rect">
            <a:avLst/>
          </a:prstGeom>
          <a:noFill/>
        </p:spPr>
        <p:txBody>
          <a:bodyPr wrap="none" rtlCol="0">
            <a:spAutoFit/>
          </a:bodyPr>
          <a:lstStyle/>
          <a:p>
            <a:r>
              <a:rPr lang="en-US" sz="3200" i="1" u="sng" dirty="0" smtClean="0"/>
              <a:t>Quantify application memory error tolerance</a:t>
            </a:r>
            <a:endParaRPr lang="en-US" sz="3200" i="1" u="sng" dirty="0"/>
          </a:p>
        </p:txBody>
      </p:sp>
      <p:sp>
        <p:nvSpPr>
          <p:cNvPr id="3" name="TextBox 2"/>
          <p:cNvSpPr txBox="1"/>
          <p:nvPr/>
        </p:nvSpPr>
        <p:spPr>
          <a:xfrm>
            <a:off x="4987748" y="1590675"/>
            <a:ext cx="1426160" cy="461665"/>
          </a:xfrm>
          <a:prstGeom prst="rect">
            <a:avLst/>
          </a:prstGeom>
          <a:noFill/>
        </p:spPr>
        <p:txBody>
          <a:bodyPr wrap="none" rtlCol="0">
            <a:spAutoFit/>
          </a:bodyPr>
          <a:lstStyle/>
          <a:p>
            <a:r>
              <a:rPr lang="en-US" sz="2400" dirty="0" smtClean="0">
                <a:solidFill>
                  <a:srgbClr val="FF0000"/>
                </a:solidFill>
              </a:rPr>
              <a:t>corrupted</a:t>
            </a:r>
            <a:endParaRPr lang="en-US" sz="2400" dirty="0">
              <a:solidFill>
                <a:srgbClr val="FF0000"/>
              </a:solidFill>
            </a:endParaRPr>
          </a:p>
        </p:txBody>
      </p:sp>
    </p:spTree>
    <p:extLst>
      <p:ext uri="{BB962C8B-B14F-4D97-AF65-F5344CB8AC3E}">
        <p14:creationId xmlns:p14="http://schemas.microsoft.com/office/powerpoint/2010/main" val="429290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 presetClass="emph" presetSubtype="2" fill="hold" nodeType="withEffect">
                                  <p:stCondLst>
                                    <p:cond delay="0"/>
                                  </p:stCondLst>
                                  <p:childTnLst>
                                    <p:animClr clrSpc="rgb" dir="cw">
                                      <p:cBhvr>
                                        <p:cTn id="13" dur="2000" fill="hold"/>
                                        <p:tgtEl>
                                          <p:spTgt spid="7"/>
                                        </p:tgtEl>
                                        <p:attrNameLst>
                                          <p:attrName>fillcolor</p:attrName>
                                        </p:attrNameLst>
                                      </p:cBhvr>
                                      <p:to>
                                        <a:srgbClr val="FFC000"/>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par>
                          <p:cTn id="20" fill="hold">
                            <p:stCondLst>
                              <p:cond delay="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500"/>
                            </p:stCondLst>
                            <p:childTnLst>
                              <p:par>
                                <p:cTn id="25" presetID="10" presetClass="exit" presetSubtype="0" fill="hold" grpId="1" nodeType="afterEffect">
                                  <p:stCondLst>
                                    <p:cond delay="0"/>
                                  </p:stCondLst>
                                  <p:childTnLst>
                                    <p:animEffect transition="out" filter="fade">
                                      <p:cBhvr>
                                        <p:cTn id="26" dur="500"/>
                                        <p:tgtEl>
                                          <p:spTgt spid="23"/>
                                        </p:tgtEl>
                                      </p:cBhvr>
                                    </p:animEffect>
                                    <p:set>
                                      <p:cBhvr>
                                        <p:cTn id="27" dur="1" fill="hold">
                                          <p:stCondLst>
                                            <p:cond delay="499"/>
                                          </p:stCondLst>
                                        </p:cTn>
                                        <p:tgtEl>
                                          <p:spTgt spid="23"/>
                                        </p:tgtEl>
                                        <p:attrNameLst>
                                          <p:attrName>style.visibility</p:attrName>
                                        </p:attrNameLst>
                                      </p:cBhvr>
                                      <p:to>
                                        <p:strVal val="hidden"/>
                                      </p:to>
                                    </p:set>
                                  </p:childTnLst>
                                </p:cTn>
                              </p:par>
                            </p:childTnLst>
                          </p:cTn>
                        </p:par>
                        <p:par>
                          <p:cTn id="28" fill="hold">
                            <p:stCondLst>
                              <p:cond delay="1000"/>
                            </p:stCondLst>
                            <p:childTnLst>
                              <p:par>
                                <p:cTn id="29" presetID="10" presetClass="entr" presetSubtype="0" fill="hold" grpId="2"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1500"/>
                            </p:stCondLst>
                            <p:childTnLst>
                              <p:par>
                                <p:cTn id="33" presetID="1" presetClass="entr" presetSubtype="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up)">
                                      <p:cBhvr>
                                        <p:cTn id="42" dur="500"/>
                                        <p:tgtEl>
                                          <p:spTgt spid="6"/>
                                        </p:tgtEl>
                                      </p:cBhvr>
                                    </p:animEffect>
                                  </p:childTnLst>
                                </p:cTn>
                              </p:par>
                              <p:par>
                                <p:cTn id="43" presetID="22" presetClass="entr" presetSubtype="1" fill="hold" grpId="0" nodeType="withEffect">
                                  <p:stCondLst>
                                    <p:cond delay="50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 presetClass="emph" presetSubtype="2" fill="hold" nodeType="withEffect">
                                  <p:stCondLst>
                                    <p:cond delay="500"/>
                                  </p:stCondLst>
                                  <p:childTnLst>
                                    <p:animClr clrSpc="rgb" dir="cw">
                                      <p:cBhvr>
                                        <p:cTn id="50" dur="2000" fill="hold"/>
                                        <p:tgtEl>
                                          <p:spTgt spid="11"/>
                                        </p:tgtEl>
                                        <p:attrNameLst>
                                          <p:attrName>fillcolor</p:attrName>
                                        </p:attrNameLst>
                                      </p:cBhvr>
                                      <p:to>
                                        <a:srgbClr val="FFC000"/>
                                      </p:to>
                                    </p:animClr>
                                    <p:set>
                                      <p:cBhvr>
                                        <p:cTn id="51" dur="2000" fill="hold"/>
                                        <p:tgtEl>
                                          <p:spTgt spid="11"/>
                                        </p:tgtEl>
                                        <p:attrNameLst>
                                          <p:attrName>fill.type</p:attrName>
                                        </p:attrNameLst>
                                      </p:cBhvr>
                                      <p:to>
                                        <p:strVal val="solid"/>
                                      </p:to>
                                    </p:set>
                                    <p:set>
                                      <p:cBhvr>
                                        <p:cTn id="52" dur="2000" fill="hold"/>
                                        <p:tgtEl>
                                          <p:spTgt spid="11"/>
                                        </p:tgtEl>
                                        <p:attrNameLst>
                                          <p:attrName>fill.on</p:attrName>
                                        </p:attrNameLst>
                                      </p:cBhvr>
                                      <p:to>
                                        <p:strVal val="true"/>
                                      </p:to>
                                    </p:set>
                                  </p:childTnLst>
                                </p:cTn>
                              </p:par>
                              <p:par>
                                <p:cTn id="53" presetID="22" presetClass="entr" presetSubtype="1" fill="hold" grpId="0" nodeType="withEffect">
                                  <p:stCondLst>
                                    <p:cond delay="100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par>
                                <p:cTn id="56" presetID="22" presetClass="entr" presetSubtype="1" fill="hold" grpId="0" nodeType="withEffect">
                                  <p:stCondLst>
                                    <p:cond delay="1500"/>
                                  </p:stCondLst>
                                  <p:iterate type="lt">
                                    <p:tmPct val="0"/>
                                  </p:iterate>
                                  <p:childTnLst>
                                    <p:set>
                                      <p:cBhvr>
                                        <p:cTn id="57" dur="1" fill="hold">
                                          <p:stCondLst>
                                            <p:cond delay="0"/>
                                          </p:stCondLst>
                                        </p:cTn>
                                        <p:tgtEl>
                                          <p:spTgt spid="33">
                                            <p:txEl>
                                              <p:pRg st="0" end="0"/>
                                            </p:txEl>
                                          </p:spTgt>
                                        </p:tgtEl>
                                        <p:attrNameLst>
                                          <p:attrName>style.visibility</p:attrName>
                                        </p:attrNameLst>
                                      </p:cBhvr>
                                      <p:to>
                                        <p:strVal val="visible"/>
                                      </p:to>
                                    </p:set>
                                    <p:animEffect transition="in" filter="wipe(up)">
                                      <p:cBhvr>
                                        <p:cTn id="58" dur="500"/>
                                        <p:tgtEl>
                                          <p:spTgt spid="33">
                                            <p:txEl>
                                              <p:pRg st="0" end="0"/>
                                            </p:txEl>
                                          </p:spTgt>
                                        </p:tgtEl>
                                      </p:cBhvr>
                                    </p:animEffect>
                                  </p:childTnLst>
                                </p:cTn>
                              </p:par>
                              <p:par>
                                <p:cTn id="59" presetID="1" presetClass="emph" presetSubtype="2" fill="hold" nodeType="withEffect">
                                  <p:stCondLst>
                                    <p:cond delay="1500"/>
                                  </p:stCondLst>
                                  <p:childTnLst>
                                    <p:animClr clrSpc="rgb" dir="cw">
                                      <p:cBhvr>
                                        <p:cTn id="60" dur="2000" fill="hold"/>
                                        <p:tgtEl>
                                          <p:spTgt spid="33"/>
                                        </p:tgtEl>
                                        <p:attrNameLst>
                                          <p:attrName>fillcolor</p:attrName>
                                        </p:attrNameLst>
                                      </p:cBhvr>
                                      <p:to>
                                        <a:srgbClr val="FFC000"/>
                                      </p:to>
                                    </p:animClr>
                                    <p:set>
                                      <p:cBhvr>
                                        <p:cTn id="61" dur="2000" fill="hold"/>
                                        <p:tgtEl>
                                          <p:spTgt spid="33"/>
                                        </p:tgtEl>
                                        <p:attrNameLst>
                                          <p:attrName>fill.type</p:attrName>
                                        </p:attrNameLst>
                                      </p:cBhvr>
                                      <p:to>
                                        <p:strVal val="solid"/>
                                      </p:to>
                                    </p:set>
                                    <p:set>
                                      <p:cBhvr>
                                        <p:cTn id="62" dur="2000" fill="hold"/>
                                        <p:tgtEl>
                                          <p:spTgt spid="33"/>
                                        </p:tgtEl>
                                        <p:attrNameLst>
                                          <p:attrName>fill.on</p:attrName>
                                        </p:attrNameLst>
                                      </p:cBhvr>
                                      <p:to>
                                        <p:strVal val="true"/>
                                      </p:to>
                                    </p:set>
                                  </p:childTnLst>
                                </p:cTn>
                              </p:par>
                            </p:childTnLst>
                          </p:cTn>
                        </p:par>
                      </p:childTnLst>
                    </p:cTn>
                  </p:par>
                  <p:par>
                    <p:cTn id="63" fill="hold">
                      <p:stCondLst>
                        <p:cond delay="indefinite"/>
                      </p:stCondLst>
                      <p:childTnLst>
                        <p:par>
                          <p:cTn id="64" fill="hold">
                            <p:stCondLst>
                              <p:cond delay="0"/>
                            </p:stCondLst>
                            <p:childTnLst>
                              <p:par>
                                <p:cTn id="65" presetID="1" presetClass="emph" presetSubtype="2" fill="hold" nodeType="clickEffect">
                                  <p:stCondLst>
                                    <p:cond delay="0"/>
                                  </p:stCondLst>
                                  <p:childTnLst>
                                    <p:animClr clrSpc="rgb" dir="cw">
                                      <p:cBhvr>
                                        <p:cTn id="66" dur="10" fill="hold"/>
                                        <p:tgtEl>
                                          <p:spTgt spid="7"/>
                                        </p:tgtEl>
                                        <p:attrNameLst>
                                          <p:attrName>fillcolor</p:attrName>
                                        </p:attrNameLst>
                                      </p:cBhvr>
                                      <p:to>
                                        <a:srgbClr val="FFFFFF"/>
                                      </p:to>
                                    </p:animClr>
                                    <p:set>
                                      <p:cBhvr>
                                        <p:cTn id="67" dur="10" fill="hold"/>
                                        <p:tgtEl>
                                          <p:spTgt spid="7"/>
                                        </p:tgtEl>
                                        <p:attrNameLst>
                                          <p:attrName>fill.type</p:attrName>
                                        </p:attrNameLst>
                                      </p:cBhvr>
                                      <p:to>
                                        <p:strVal val="solid"/>
                                      </p:to>
                                    </p:set>
                                    <p:set>
                                      <p:cBhvr>
                                        <p:cTn id="68" dur="10" fill="hold"/>
                                        <p:tgtEl>
                                          <p:spTgt spid="7"/>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10" fill="hold"/>
                                        <p:tgtEl>
                                          <p:spTgt spid="11"/>
                                        </p:tgtEl>
                                        <p:attrNameLst>
                                          <p:attrName>fillcolor</p:attrName>
                                        </p:attrNameLst>
                                      </p:cBhvr>
                                      <p:to>
                                        <a:srgbClr val="FFFFFF"/>
                                      </p:to>
                                    </p:animClr>
                                    <p:set>
                                      <p:cBhvr>
                                        <p:cTn id="71" dur="10" fill="hold"/>
                                        <p:tgtEl>
                                          <p:spTgt spid="11"/>
                                        </p:tgtEl>
                                        <p:attrNameLst>
                                          <p:attrName>fill.type</p:attrName>
                                        </p:attrNameLst>
                                      </p:cBhvr>
                                      <p:to>
                                        <p:strVal val="solid"/>
                                      </p:to>
                                    </p:set>
                                    <p:set>
                                      <p:cBhvr>
                                        <p:cTn id="72" dur="10" fill="hold"/>
                                        <p:tgtEl>
                                          <p:spTgt spid="11"/>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10" fill="hold"/>
                                        <p:tgtEl>
                                          <p:spTgt spid="33"/>
                                        </p:tgtEl>
                                        <p:attrNameLst>
                                          <p:attrName>fillcolor</p:attrName>
                                        </p:attrNameLst>
                                      </p:cBhvr>
                                      <p:to>
                                        <a:srgbClr val="D8D8D8"/>
                                      </p:to>
                                    </p:animClr>
                                    <p:set>
                                      <p:cBhvr>
                                        <p:cTn id="75" dur="10" fill="hold"/>
                                        <p:tgtEl>
                                          <p:spTgt spid="33"/>
                                        </p:tgtEl>
                                        <p:attrNameLst>
                                          <p:attrName>fill.type</p:attrName>
                                        </p:attrNameLst>
                                      </p:cBhvr>
                                      <p:to>
                                        <p:strVal val="solid"/>
                                      </p:to>
                                    </p:set>
                                    <p:set>
                                      <p:cBhvr>
                                        <p:cTn id="76" dur="10" fill="hold"/>
                                        <p:tgtEl>
                                          <p:spTgt spid="33"/>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2000" fill="hold"/>
                                        <p:tgtEl>
                                          <p:spTgt spid="7"/>
                                        </p:tgtEl>
                                        <p:attrNameLst>
                                          <p:attrName>fillcolor</p:attrName>
                                        </p:attrNameLst>
                                      </p:cBhvr>
                                      <p:to>
                                        <a:srgbClr val="FFC000"/>
                                      </p:to>
                                    </p:animClr>
                                    <p:set>
                                      <p:cBhvr>
                                        <p:cTn id="79" dur="2000" fill="hold"/>
                                        <p:tgtEl>
                                          <p:spTgt spid="7"/>
                                        </p:tgtEl>
                                        <p:attrNameLst>
                                          <p:attrName>fill.type</p:attrName>
                                        </p:attrNameLst>
                                      </p:cBhvr>
                                      <p:to>
                                        <p:strVal val="solid"/>
                                      </p:to>
                                    </p:set>
                                    <p:set>
                                      <p:cBhvr>
                                        <p:cTn id="80" dur="2000" fill="hold"/>
                                        <p:tgtEl>
                                          <p:spTgt spid="7"/>
                                        </p:tgtEl>
                                        <p:attrNameLst>
                                          <p:attrName>fill.on</p:attrName>
                                        </p:attrNameLst>
                                      </p:cBhvr>
                                      <p:to>
                                        <p:strVal val="true"/>
                                      </p:to>
                                    </p:set>
                                  </p:childTnLst>
                                </p:cTn>
                              </p:par>
                              <p:par>
                                <p:cTn id="81" presetID="22" presetClass="entr" presetSubtype="1" fill="hold"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wipe(up)">
                                      <p:cBhvr>
                                        <p:cTn id="83" dur="500"/>
                                        <p:tgtEl>
                                          <p:spTgt spid="13"/>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up)">
                                      <p:cBhvr>
                                        <p:cTn id="86" dur="500"/>
                                        <p:tgtEl>
                                          <p:spTgt spid="27"/>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wipe(up)">
                                      <p:cBhvr>
                                        <p:cTn id="89" dur="500"/>
                                        <p:tgtEl>
                                          <p:spTgt spid="12"/>
                                        </p:tgtEl>
                                      </p:cBhvr>
                                    </p:animEffect>
                                  </p:childTnLst>
                                </p:cTn>
                              </p:par>
                              <p:par>
                                <p:cTn id="90" presetID="1" presetClass="emph" presetSubtype="2" fill="hold" nodeType="withEffect">
                                  <p:stCondLst>
                                    <p:cond delay="0"/>
                                  </p:stCondLst>
                                  <p:childTnLst>
                                    <p:animClr clrSpc="rgb" dir="cw">
                                      <p:cBhvr>
                                        <p:cTn id="91" dur="2000" fill="hold"/>
                                        <p:tgtEl>
                                          <p:spTgt spid="12"/>
                                        </p:tgtEl>
                                        <p:attrNameLst>
                                          <p:attrName>fillcolor</p:attrName>
                                        </p:attrNameLst>
                                      </p:cBhvr>
                                      <p:to>
                                        <a:srgbClr val="FFC000"/>
                                      </p:to>
                                    </p:animClr>
                                    <p:set>
                                      <p:cBhvr>
                                        <p:cTn id="92" dur="2000" fill="hold"/>
                                        <p:tgtEl>
                                          <p:spTgt spid="12"/>
                                        </p:tgtEl>
                                        <p:attrNameLst>
                                          <p:attrName>fill.type</p:attrName>
                                        </p:attrNameLst>
                                      </p:cBhvr>
                                      <p:to>
                                        <p:strVal val="solid"/>
                                      </p:to>
                                    </p:set>
                                    <p:set>
                                      <p:cBhvr>
                                        <p:cTn id="93" dur="2000" fill="hold"/>
                                        <p:tgtEl>
                                          <p:spTgt spid="12"/>
                                        </p:tgtEl>
                                        <p:attrNameLst>
                                          <p:attrName>fill.on</p:attrName>
                                        </p:attrNameLst>
                                      </p:cBhvr>
                                      <p:to>
                                        <p:strVal val="true"/>
                                      </p:to>
                                    </p:se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wipe(up)">
                                      <p:cBhvr>
                                        <p:cTn id="98" dur="500"/>
                                        <p:tgtEl>
                                          <p:spTgt spid="15"/>
                                        </p:tgtEl>
                                      </p:cBhvr>
                                    </p:animEffect>
                                  </p:childTnLst>
                                </p:cTn>
                              </p:par>
                            </p:childTnLst>
                          </p:cTn>
                        </p:par>
                        <p:par>
                          <p:cTn id="99" fill="hold">
                            <p:stCondLst>
                              <p:cond delay="500"/>
                            </p:stCondLst>
                            <p:childTnLst>
                              <p:par>
                                <p:cTn id="100" presetID="22" presetClass="entr" presetSubtype="1" fill="hold" grpId="0" nodeType="after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wipe(up)">
                                      <p:cBhvr>
                                        <p:cTn id="102" dur="500"/>
                                        <p:tgtEl>
                                          <p:spTgt spid="1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500"/>
                                        <p:tgtEl>
                                          <p:spTgt spid="28"/>
                                        </p:tgtEl>
                                      </p:cBhvr>
                                    </p:animEffect>
                                  </p:childTnLst>
                                </p:cTn>
                              </p:par>
                              <p:par>
                                <p:cTn id="106" presetID="1" presetClass="emph" presetSubtype="2" fill="hold" nodeType="withEffect">
                                  <p:stCondLst>
                                    <p:cond delay="0"/>
                                  </p:stCondLst>
                                  <p:childTnLst>
                                    <p:animClr clrSpc="rgb" dir="cw">
                                      <p:cBhvr>
                                        <p:cTn id="107" dur="2000" fill="hold"/>
                                        <p:tgtEl>
                                          <p:spTgt spid="10"/>
                                        </p:tgtEl>
                                        <p:attrNameLst>
                                          <p:attrName>fillcolor</p:attrName>
                                        </p:attrNameLst>
                                      </p:cBhvr>
                                      <p:to>
                                        <a:srgbClr val="FFC000"/>
                                      </p:to>
                                    </p:animClr>
                                    <p:set>
                                      <p:cBhvr>
                                        <p:cTn id="108" dur="2000" fill="hold"/>
                                        <p:tgtEl>
                                          <p:spTgt spid="10"/>
                                        </p:tgtEl>
                                        <p:attrNameLst>
                                          <p:attrName>fill.type</p:attrName>
                                        </p:attrNameLst>
                                      </p:cBhvr>
                                      <p:to>
                                        <p:strVal val="solid"/>
                                      </p:to>
                                    </p:set>
                                    <p:set>
                                      <p:cBhvr>
                                        <p:cTn id="109" dur="2000" fill="hold"/>
                                        <p:tgtEl>
                                          <p:spTgt spid="10"/>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28"/>
                                        </p:tgtEl>
                                        <p:attrNameLst>
                                          <p:attrName>fillcolor</p:attrName>
                                        </p:attrNameLst>
                                      </p:cBhvr>
                                      <p:to>
                                        <a:srgbClr val="FFC000"/>
                                      </p:to>
                                    </p:animClr>
                                    <p:set>
                                      <p:cBhvr>
                                        <p:cTn id="112" dur="2000" fill="hold"/>
                                        <p:tgtEl>
                                          <p:spTgt spid="28"/>
                                        </p:tgtEl>
                                        <p:attrNameLst>
                                          <p:attrName>fill.type</p:attrName>
                                        </p:attrNameLst>
                                      </p:cBhvr>
                                      <p:to>
                                        <p:strVal val="solid"/>
                                      </p:to>
                                    </p:set>
                                    <p:set>
                                      <p:cBhvr>
                                        <p:cTn id="113" dur="2000" fill="hold"/>
                                        <p:tgtEl>
                                          <p:spTgt spid="28"/>
                                        </p:tgtEl>
                                        <p:attrNameLst>
                                          <p:attrName>fill.on</p:attrName>
                                        </p:attrNameLst>
                                      </p:cBhvr>
                                      <p:to>
                                        <p:strVal val="true"/>
                                      </p:to>
                                    </p:set>
                                  </p:childTnLst>
                                </p:cTn>
                              </p:par>
                              <p:par>
                                <p:cTn id="114" presetID="22" presetClass="entr" presetSubtype="1" fill="hold" nodeType="withEffect">
                                  <p:stCondLst>
                                    <p:cond delay="50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par>
                                <p:cTn id="117" presetID="1" presetClass="emph" presetSubtype="2" fill="hold" nodeType="withEffect">
                                  <p:stCondLst>
                                    <p:cond delay="1000"/>
                                  </p:stCondLst>
                                  <p:childTnLst>
                                    <p:animClr clrSpc="rgb" dir="cw">
                                      <p:cBhvr>
                                        <p:cTn id="118" dur="2000" fill="hold"/>
                                        <p:tgtEl>
                                          <p:spTgt spid="33"/>
                                        </p:tgtEl>
                                        <p:attrNameLst>
                                          <p:attrName>fillcolor</p:attrName>
                                        </p:attrNameLst>
                                      </p:cBhvr>
                                      <p:to>
                                        <a:srgbClr val="FFC000"/>
                                      </p:to>
                                    </p:animClr>
                                    <p:set>
                                      <p:cBhvr>
                                        <p:cTn id="119" dur="2000" fill="hold"/>
                                        <p:tgtEl>
                                          <p:spTgt spid="33"/>
                                        </p:tgtEl>
                                        <p:attrNameLst>
                                          <p:attrName>fill.type</p:attrName>
                                        </p:attrNameLst>
                                      </p:cBhvr>
                                      <p:to>
                                        <p:strVal val="solid"/>
                                      </p:to>
                                    </p:set>
                                    <p:set>
                                      <p:cBhvr>
                                        <p:cTn id="120" dur="2000" fill="hold"/>
                                        <p:tgtEl>
                                          <p:spTgt spid="33"/>
                                        </p:tgtEl>
                                        <p:attrNameLst>
                                          <p:attrName>fill.on</p:attrName>
                                        </p:attrNameLst>
                                      </p:cBhvr>
                                      <p:to>
                                        <p:strVal val="true"/>
                                      </p:to>
                                    </p:set>
                                  </p:childTnLst>
                                </p:cTn>
                              </p:par>
                            </p:childTnLst>
                          </p:cTn>
                        </p:par>
                      </p:childTnLst>
                    </p:cTn>
                  </p:par>
                  <p:par>
                    <p:cTn id="121" fill="hold">
                      <p:stCondLst>
                        <p:cond delay="indefinite"/>
                      </p:stCondLst>
                      <p:childTnLst>
                        <p:par>
                          <p:cTn id="122" fill="hold">
                            <p:stCondLst>
                              <p:cond delay="0"/>
                            </p:stCondLst>
                            <p:childTnLst>
                              <p:par>
                                <p:cTn id="123" presetID="1" presetClass="emph" presetSubtype="2" fill="hold" nodeType="clickEffect">
                                  <p:stCondLst>
                                    <p:cond delay="0"/>
                                  </p:stCondLst>
                                  <p:childTnLst>
                                    <p:animClr clrSpc="rgb" dir="cw">
                                      <p:cBhvr>
                                        <p:cTn id="124" dur="10" fill="hold"/>
                                        <p:tgtEl>
                                          <p:spTgt spid="33"/>
                                        </p:tgtEl>
                                        <p:attrNameLst>
                                          <p:attrName>fillcolor</p:attrName>
                                        </p:attrNameLst>
                                      </p:cBhvr>
                                      <p:to>
                                        <a:srgbClr val="D8D8D8"/>
                                      </p:to>
                                    </p:animClr>
                                    <p:set>
                                      <p:cBhvr>
                                        <p:cTn id="125" dur="10" fill="hold"/>
                                        <p:tgtEl>
                                          <p:spTgt spid="33"/>
                                        </p:tgtEl>
                                        <p:attrNameLst>
                                          <p:attrName>fill.type</p:attrName>
                                        </p:attrNameLst>
                                      </p:cBhvr>
                                      <p:to>
                                        <p:strVal val="solid"/>
                                      </p:to>
                                    </p:set>
                                    <p:set>
                                      <p:cBhvr>
                                        <p:cTn id="126" dur="10" fill="hold"/>
                                        <p:tgtEl>
                                          <p:spTgt spid="33"/>
                                        </p:tgtEl>
                                        <p:attrNameLst>
                                          <p:attrName>fill.on</p:attrName>
                                        </p:attrNameLst>
                                      </p:cBhvr>
                                      <p:to>
                                        <p:strVal val="true"/>
                                      </p:to>
                                    </p:set>
                                  </p:childTnLst>
                                </p:cTn>
                              </p:par>
                              <p:par>
                                <p:cTn id="127" presetID="1" presetClass="emph" presetSubtype="2" fill="hold" nodeType="withEffect">
                                  <p:stCondLst>
                                    <p:cond delay="0"/>
                                  </p:stCondLst>
                                  <p:childTnLst>
                                    <p:animClr clrSpc="rgb" dir="cw">
                                      <p:cBhvr>
                                        <p:cTn id="128" dur="10" fill="hold"/>
                                        <p:tgtEl>
                                          <p:spTgt spid="10"/>
                                        </p:tgtEl>
                                        <p:attrNameLst>
                                          <p:attrName>fillcolor</p:attrName>
                                        </p:attrNameLst>
                                      </p:cBhvr>
                                      <p:to>
                                        <a:srgbClr val="FFFFFF"/>
                                      </p:to>
                                    </p:animClr>
                                    <p:set>
                                      <p:cBhvr>
                                        <p:cTn id="129" dur="10" fill="hold"/>
                                        <p:tgtEl>
                                          <p:spTgt spid="10"/>
                                        </p:tgtEl>
                                        <p:attrNameLst>
                                          <p:attrName>fill.type</p:attrName>
                                        </p:attrNameLst>
                                      </p:cBhvr>
                                      <p:to>
                                        <p:strVal val="solid"/>
                                      </p:to>
                                    </p:set>
                                    <p:set>
                                      <p:cBhvr>
                                        <p:cTn id="130" dur="10" fill="hold"/>
                                        <p:tgtEl>
                                          <p:spTgt spid="10"/>
                                        </p:tgtEl>
                                        <p:attrNameLst>
                                          <p:attrName>fill.on</p:attrName>
                                        </p:attrNameLst>
                                      </p:cBhvr>
                                      <p:to>
                                        <p:strVal val="true"/>
                                      </p:to>
                                    </p:set>
                                  </p:childTnLst>
                                </p:cTn>
                              </p:par>
                              <p:par>
                                <p:cTn id="131" presetID="1" presetClass="emph" presetSubtype="2" fill="hold" nodeType="withEffect">
                                  <p:stCondLst>
                                    <p:cond delay="0"/>
                                  </p:stCondLst>
                                  <p:childTnLst>
                                    <p:animClr clrSpc="rgb" dir="cw">
                                      <p:cBhvr>
                                        <p:cTn id="132" dur="10" fill="hold"/>
                                        <p:tgtEl>
                                          <p:spTgt spid="28"/>
                                        </p:tgtEl>
                                        <p:attrNameLst>
                                          <p:attrName>fillcolor</p:attrName>
                                        </p:attrNameLst>
                                      </p:cBhvr>
                                      <p:to>
                                        <a:srgbClr val="FFFFFF"/>
                                      </p:to>
                                    </p:animClr>
                                    <p:set>
                                      <p:cBhvr>
                                        <p:cTn id="133" dur="10" fill="hold"/>
                                        <p:tgtEl>
                                          <p:spTgt spid="28"/>
                                        </p:tgtEl>
                                        <p:attrNameLst>
                                          <p:attrName>fill.type</p:attrName>
                                        </p:attrNameLst>
                                      </p:cBhvr>
                                      <p:to>
                                        <p:strVal val="solid"/>
                                      </p:to>
                                    </p:set>
                                    <p:set>
                                      <p:cBhvr>
                                        <p:cTn id="134" dur="10" fill="hold"/>
                                        <p:tgtEl>
                                          <p:spTgt spid="28"/>
                                        </p:tgtEl>
                                        <p:attrNameLst>
                                          <p:attrName>fill.on</p:attrName>
                                        </p:attrNameLst>
                                      </p:cBhvr>
                                      <p:to>
                                        <p:strVal val="true"/>
                                      </p:to>
                                    </p:set>
                                  </p:childTnLst>
                                </p:cTn>
                              </p:par>
                              <p:par>
                                <p:cTn id="135" presetID="22" presetClass="entr" presetSubtype="1" fill="hold" nodeType="withEffect">
                                  <p:stCondLst>
                                    <p:cond delay="0"/>
                                  </p:stCondLst>
                                  <p:childTnLst>
                                    <p:set>
                                      <p:cBhvr>
                                        <p:cTn id="136" dur="1" fill="hold">
                                          <p:stCondLst>
                                            <p:cond delay="0"/>
                                          </p:stCondLst>
                                        </p:cTn>
                                        <p:tgtEl>
                                          <p:spTgt spid="16"/>
                                        </p:tgtEl>
                                        <p:attrNameLst>
                                          <p:attrName>style.visibility</p:attrName>
                                        </p:attrNameLst>
                                      </p:cBhvr>
                                      <p:to>
                                        <p:strVal val="visible"/>
                                      </p:to>
                                    </p:set>
                                    <p:animEffect transition="in" filter="wipe(up)">
                                      <p:cBhvr>
                                        <p:cTn id="137" dur="500"/>
                                        <p:tgtEl>
                                          <p:spTgt spid="16"/>
                                        </p:tgtEl>
                                      </p:cBhvr>
                                    </p:animEffect>
                                  </p:childTnLst>
                                </p:cTn>
                              </p:par>
                              <p:par>
                                <p:cTn id="138" presetID="22" presetClass="entr" presetSubtype="1" fill="hold" nodeType="with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wipe(up)">
                                      <p:cBhvr>
                                        <p:cTn id="140" dur="500"/>
                                        <p:tgtEl>
                                          <p:spTgt spid="17"/>
                                        </p:tgtEl>
                                      </p:cBhvr>
                                    </p:animEffect>
                                  </p:childTnLst>
                                </p:cTn>
                              </p:par>
                            </p:childTnLst>
                          </p:cTn>
                        </p:par>
                        <p:par>
                          <p:cTn id="141" fill="hold">
                            <p:stCondLst>
                              <p:cond delay="500"/>
                            </p:stCondLst>
                            <p:childTnLst>
                              <p:par>
                                <p:cTn id="142" presetID="22" presetClass="entr" presetSubtype="1" fill="hold" grpId="0" nodeType="afterEffect">
                                  <p:stCondLst>
                                    <p:cond delay="0"/>
                                  </p:stCondLst>
                                  <p:childTnLst>
                                    <p:set>
                                      <p:cBhvr>
                                        <p:cTn id="143" dur="1" fill="hold">
                                          <p:stCondLst>
                                            <p:cond delay="0"/>
                                          </p:stCondLst>
                                        </p:cTn>
                                        <p:tgtEl>
                                          <p:spTgt spid="9">
                                            <p:bg/>
                                          </p:spTgt>
                                        </p:tgtEl>
                                        <p:attrNameLst>
                                          <p:attrName>style.visibility</p:attrName>
                                        </p:attrNameLst>
                                      </p:cBhvr>
                                      <p:to>
                                        <p:strVal val="visible"/>
                                      </p:to>
                                    </p:set>
                                    <p:animEffect transition="in" filter="wipe(up)">
                                      <p:cBhvr>
                                        <p:cTn id="144" dur="500"/>
                                        <p:tgtEl>
                                          <p:spTgt spid="9">
                                            <p:bg/>
                                          </p:spTgt>
                                        </p:tgtEl>
                                      </p:cBhvr>
                                    </p:animEffect>
                                  </p:childTnLst>
                                </p:cTn>
                              </p:par>
                              <p:par>
                                <p:cTn id="145" presetID="22" presetClass="entr" presetSubtype="1" fill="hold" grpId="0" nodeType="withEffect">
                                  <p:stCondLst>
                                    <p:cond delay="0"/>
                                  </p:stCondLst>
                                  <p:iterate type="lt">
                                    <p:tmPct val="0"/>
                                  </p:iterate>
                                  <p:childTnLst>
                                    <p:set>
                                      <p:cBhvr>
                                        <p:cTn id="146" dur="1" fill="hold">
                                          <p:stCondLst>
                                            <p:cond delay="0"/>
                                          </p:stCondLst>
                                        </p:cTn>
                                        <p:tgtEl>
                                          <p:spTgt spid="9">
                                            <p:txEl>
                                              <p:pRg st="0" end="0"/>
                                            </p:txEl>
                                          </p:spTgt>
                                        </p:tgtEl>
                                        <p:attrNameLst>
                                          <p:attrName>style.visibility</p:attrName>
                                        </p:attrNameLst>
                                      </p:cBhvr>
                                      <p:to>
                                        <p:strVal val="visible"/>
                                      </p:to>
                                    </p:set>
                                    <p:animEffect transition="in" filter="wipe(up)">
                                      <p:cBhvr>
                                        <p:cTn id="147" dur="500"/>
                                        <p:tgtEl>
                                          <p:spTgt spid="9">
                                            <p:txEl>
                                              <p:pRg st="0" end="0"/>
                                            </p:txEl>
                                          </p:spTgt>
                                        </p:tgtEl>
                                      </p:cBhvr>
                                    </p:animEffect>
                                  </p:childTnLst>
                                </p:cTn>
                              </p:par>
                              <p:par>
                                <p:cTn id="148" presetID="22" presetClass="entr" presetSubtype="1" fill="hold" grpId="0" nodeType="withEffect">
                                  <p:stCondLst>
                                    <p:cond delay="0"/>
                                  </p:stCondLst>
                                  <p:childTnLst>
                                    <p:set>
                                      <p:cBhvr>
                                        <p:cTn id="149" dur="1" fill="hold">
                                          <p:stCondLst>
                                            <p:cond delay="0"/>
                                          </p:stCondLst>
                                        </p:cTn>
                                        <p:tgtEl>
                                          <p:spTgt spid="8">
                                            <p:bg/>
                                          </p:spTgt>
                                        </p:tgtEl>
                                        <p:attrNameLst>
                                          <p:attrName>style.visibility</p:attrName>
                                        </p:attrNameLst>
                                      </p:cBhvr>
                                      <p:to>
                                        <p:strVal val="visible"/>
                                      </p:to>
                                    </p:set>
                                    <p:animEffect transition="in" filter="wipe(up)">
                                      <p:cBhvr>
                                        <p:cTn id="150" dur="500"/>
                                        <p:tgtEl>
                                          <p:spTgt spid="8">
                                            <p:bg/>
                                          </p:spTgt>
                                        </p:tgtEl>
                                      </p:cBhvr>
                                    </p:animEffect>
                                  </p:childTnLst>
                                </p:cTn>
                              </p:par>
                              <p:par>
                                <p:cTn id="151" presetID="22" presetClass="entr" presetSubtype="1" fill="hold" grpId="0" nodeType="withEffect">
                                  <p:stCondLst>
                                    <p:cond delay="0"/>
                                  </p:stCondLst>
                                  <p:iterate type="lt">
                                    <p:tmPct val="0"/>
                                  </p:iterate>
                                  <p:childTnLst>
                                    <p:set>
                                      <p:cBhvr>
                                        <p:cTn id="152" dur="1" fill="hold">
                                          <p:stCondLst>
                                            <p:cond delay="0"/>
                                          </p:stCondLst>
                                        </p:cTn>
                                        <p:tgtEl>
                                          <p:spTgt spid="8">
                                            <p:txEl>
                                              <p:pRg st="0" end="0"/>
                                            </p:txEl>
                                          </p:spTgt>
                                        </p:tgtEl>
                                        <p:attrNameLst>
                                          <p:attrName>style.visibility</p:attrName>
                                        </p:attrNameLst>
                                      </p:cBhvr>
                                      <p:to>
                                        <p:strVal val="visible"/>
                                      </p:to>
                                    </p:set>
                                    <p:animEffect transition="in" filter="wipe(up)">
                                      <p:cBhvr>
                                        <p:cTn id="153" dur="500"/>
                                        <p:tgtEl>
                                          <p:spTgt spid="8">
                                            <p:txEl>
                                              <p:pRg st="0" end="0"/>
                                            </p:txEl>
                                          </p:spTgt>
                                        </p:tgtEl>
                                      </p:cBhvr>
                                    </p:animEffect>
                                  </p:childTnLst>
                                </p:cTn>
                              </p:par>
                              <p:par>
                                <p:cTn id="154" presetID="22" presetClass="entr" presetSubtype="1" fill="hold" grpId="0" nodeType="withEffect">
                                  <p:stCondLst>
                                    <p:cond delay="0"/>
                                  </p:stCondLst>
                                  <p:childTnLst>
                                    <p:set>
                                      <p:cBhvr>
                                        <p:cTn id="155" dur="1" fill="hold">
                                          <p:stCondLst>
                                            <p:cond delay="0"/>
                                          </p:stCondLst>
                                        </p:cTn>
                                        <p:tgtEl>
                                          <p:spTgt spid="29"/>
                                        </p:tgtEl>
                                        <p:attrNameLst>
                                          <p:attrName>style.visibility</p:attrName>
                                        </p:attrNameLst>
                                      </p:cBhvr>
                                      <p:to>
                                        <p:strVal val="visible"/>
                                      </p:to>
                                    </p:set>
                                    <p:animEffect transition="in" filter="wipe(up)">
                                      <p:cBhvr>
                                        <p:cTn id="156" dur="500"/>
                                        <p:tgtEl>
                                          <p:spTgt spid="29"/>
                                        </p:tgtEl>
                                      </p:cBhvr>
                                    </p:animEffect>
                                  </p:childTnLst>
                                </p:cTn>
                              </p:par>
                              <p:par>
                                <p:cTn id="157" presetID="1" presetClass="emph" presetSubtype="2" fill="hold" nodeType="withEffect">
                                  <p:stCondLst>
                                    <p:cond delay="0"/>
                                  </p:stCondLst>
                                  <p:childTnLst>
                                    <p:animClr clrSpc="rgb" dir="cw">
                                      <p:cBhvr>
                                        <p:cTn id="158" dur="2000" fill="hold"/>
                                        <p:tgtEl>
                                          <p:spTgt spid="9"/>
                                        </p:tgtEl>
                                        <p:attrNameLst>
                                          <p:attrName>fillcolor</p:attrName>
                                        </p:attrNameLst>
                                      </p:cBhvr>
                                      <p:to>
                                        <a:srgbClr val="FFC000"/>
                                      </p:to>
                                    </p:animClr>
                                    <p:set>
                                      <p:cBhvr>
                                        <p:cTn id="159" dur="2000" fill="hold"/>
                                        <p:tgtEl>
                                          <p:spTgt spid="9"/>
                                        </p:tgtEl>
                                        <p:attrNameLst>
                                          <p:attrName>fill.type</p:attrName>
                                        </p:attrNameLst>
                                      </p:cBhvr>
                                      <p:to>
                                        <p:strVal val="solid"/>
                                      </p:to>
                                    </p:set>
                                    <p:set>
                                      <p:cBhvr>
                                        <p:cTn id="160" dur="2000" fill="hold"/>
                                        <p:tgtEl>
                                          <p:spTgt spid="9"/>
                                        </p:tgtEl>
                                        <p:attrNameLst>
                                          <p:attrName>fill.on</p:attrName>
                                        </p:attrNameLst>
                                      </p:cBhvr>
                                      <p:to>
                                        <p:strVal val="true"/>
                                      </p:to>
                                    </p:set>
                                  </p:childTnLst>
                                </p:cTn>
                              </p:par>
                              <p:par>
                                <p:cTn id="161" presetID="1" presetClass="emph" presetSubtype="2" fill="hold" nodeType="withEffect">
                                  <p:stCondLst>
                                    <p:cond delay="0"/>
                                  </p:stCondLst>
                                  <p:childTnLst>
                                    <p:animClr clrSpc="rgb" dir="cw">
                                      <p:cBhvr>
                                        <p:cTn id="162" dur="2000" fill="hold"/>
                                        <p:tgtEl>
                                          <p:spTgt spid="8"/>
                                        </p:tgtEl>
                                        <p:attrNameLst>
                                          <p:attrName>fillcolor</p:attrName>
                                        </p:attrNameLst>
                                      </p:cBhvr>
                                      <p:to>
                                        <a:srgbClr val="FFC000"/>
                                      </p:to>
                                    </p:animClr>
                                    <p:set>
                                      <p:cBhvr>
                                        <p:cTn id="163" dur="2000" fill="hold"/>
                                        <p:tgtEl>
                                          <p:spTgt spid="8"/>
                                        </p:tgtEl>
                                        <p:attrNameLst>
                                          <p:attrName>fill.type</p:attrName>
                                        </p:attrNameLst>
                                      </p:cBhvr>
                                      <p:to>
                                        <p:strVal val="solid"/>
                                      </p:to>
                                    </p:set>
                                    <p:set>
                                      <p:cBhvr>
                                        <p:cTn id="164" dur="2000" fill="hold"/>
                                        <p:tgtEl>
                                          <p:spTgt spid="8"/>
                                        </p:tgtEl>
                                        <p:attrNameLst>
                                          <p:attrName>fill.on</p:attrName>
                                        </p:attrNameLst>
                                      </p:cBhvr>
                                      <p:to>
                                        <p:strVal val="true"/>
                                      </p:to>
                                    </p:set>
                                  </p:childTnLst>
                                </p:cTn>
                              </p:par>
                              <p:par>
                                <p:cTn id="165" presetID="1" presetClass="emph" presetSubtype="2" fill="hold" nodeType="withEffect">
                                  <p:stCondLst>
                                    <p:cond delay="0"/>
                                  </p:stCondLst>
                                  <p:childTnLst>
                                    <p:animClr clrSpc="rgb" dir="cw">
                                      <p:cBhvr>
                                        <p:cTn id="166" dur="2000" fill="hold"/>
                                        <p:tgtEl>
                                          <p:spTgt spid="29"/>
                                        </p:tgtEl>
                                        <p:attrNameLst>
                                          <p:attrName>fillcolor</p:attrName>
                                        </p:attrNameLst>
                                      </p:cBhvr>
                                      <p:to>
                                        <a:srgbClr val="FFC000"/>
                                      </p:to>
                                    </p:animClr>
                                    <p:set>
                                      <p:cBhvr>
                                        <p:cTn id="167" dur="2000" fill="hold"/>
                                        <p:tgtEl>
                                          <p:spTgt spid="29"/>
                                        </p:tgtEl>
                                        <p:attrNameLst>
                                          <p:attrName>fill.type</p:attrName>
                                        </p:attrNameLst>
                                      </p:cBhvr>
                                      <p:to>
                                        <p:strVal val="solid"/>
                                      </p:to>
                                    </p:set>
                                    <p:set>
                                      <p:cBhvr>
                                        <p:cTn id="168" dur="2000" fill="hold"/>
                                        <p:tgtEl>
                                          <p:spTgt spid="29"/>
                                        </p:tgtEl>
                                        <p:attrNameLst>
                                          <p:attrName>fill.on</p:attrName>
                                        </p:attrNameLst>
                                      </p:cBhvr>
                                      <p:to>
                                        <p:strVal val="true"/>
                                      </p:to>
                                    </p:set>
                                  </p:childTnLst>
                                </p:cTn>
                              </p:par>
                              <p:par>
                                <p:cTn id="169" presetID="22" presetClass="entr" presetSubtype="1" fill="hold" nodeType="withEffect">
                                  <p:stCondLst>
                                    <p:cond delay="1000"/>
                                  </p:stCondLst>
                                  <p:childTnLst>
                                    <p:set>
                                      <p:cBhvr>
                                        <p:cTn id="170" dur="1" fill="hold">
                                          <p:stCondLst>
                                            <p:cond delay="0"/>
                                          </p:stCondLst>
                                        </p:cTn>
                                        <p:tgtEl>
                                          <p:spTgt spid="35"/>
                                        </p:tgtEl>
                                        <p:attrNameLst>
                                          <p:attrName>style.visibility</p:attrName>
                                        </p:attrNameLst>
                                      </p:cBhvr>
                                      <p:to>
                                        <p:strVal val="visible"/>
                                      </p:to>
                                    </p:set>
                                    <p:animEffect transition="in" filter="wipe(up)">
                                      <p:cBhvr>
                                        <p:cTn id="171" dur="500"/>
                                        <p:tgtEl>
                                          <p:spTgt spid="35"/>
                                        </p:tgtEl>
                                      </p:cBhvr>
                                    </p:animEffect>
                                  </p:childTnLst>
                                </p:cTn>
                              </p:par>
                              <p:par>
                                <p:cTn id="172" presetID="22" presetClass="entr" presetSubtype="1" fill="hold" nodeType="withEffect">
                                  <p:stCondLst>
                                    <p:cond delay="1000"/>
                                  </p:stCondLst>
                                  <p:childTnLst>
                                    <p:set>
                                      <p:cBhvr>
                                        <p:cTn id="173" dur="1" fill="hold">
                                          <p:stCondLst>
                                            <p:cond delay="0"/>
                                          </p:stCondLst>
                                        </p:cTn>
                                        <p:tgtEl>
                                          <p:spTgt spid="36"/>
                                        </p:tgtEl>
                                        <p:attrNameLst>
                                          <p:attrName>style.visibility</p:attrName>
                                        </p:attrNameLst>
                                      </p:cBhvr>
                                      <p:to>
                                        <p:strVal val="visible"/>
                                      </p:to>
                                    </p:set>
                                    <p:animEffect transition="in" filter="wipe(up)">
                                      <p:cBhvr>
                                        <p:cTn id="174" dur="500"/>
                                        <p:tgtEl>
                                          <p:spTgt spid="36"/>
                                        </p:tgtEl>
                                      </p:cBhvr>
                                    </p:animEffect>
                                  </p:childTnLst>
                                </p:cTn>
                              </p:par>
                              <p:par>
                                <p:cTn id="175" presetID="22" presetClass="entr" presetSubtype="1" fill="hold" grpId="0" nodeType="withEffect">
                                  <p:stCondLst>
                                    <p:cond delay="1500"/>
                                  </p:stCondLst>
                                  <p:iterate type="lt">
                                    <p:tmPct val="0"/>
                                  </p:iterate>
                                  <p:childTnLst>
                                    <p:set>
                                      <p:cBhvr>
                                        <p:cTn id="176" dur="1" fill="hold">
                                          <p:stCondLst>
                                            <p:cond delay="0"/>
                                          </p:stCondLst>
                                        </p:cTn>
                                        <p:tgtEl>
                                          <p:spTgt spid="34">
                                            <p:txEl>
                                              <p:pRg st="0" end="0"/>
                                            </p:txEl>
                                          </p:spTgt>
                                        </p:tgtEl>
                                        <p:attrNameLst>
                                          <p:attrName>style.visibility</p:attrName>
                                        </p:attrNameLst>
                                      </p:cBhvr>
                                      <p:to>
                                        <p:strVal val="visible"/>
                                      </p:to>
                                    </p:set>
                                    <p:animEffect transition="in" filter="wipe(up)">
                                      <p:cBhvr>
                                        <p:cTn id="177" dur="500"/>
                                        <p:tgtEl>
                                          <p:spTgt spid="34">
                                            <p:txEl>
                                              <p:pRg st="0" end="0"/>
                                            </p:txEl>
                                          </p:spTgt>
                                        </p:tgtEl>
                                      </p:cBhvr>
                                    </p:animEffect>
                                  </p:childTnLst>
                                </p:cTn>
                              </p:par>
                              <p:par>
                                <p:cTn id="178" presetID="1" presetClass="emph" presetSubtype="2" fill="hold" nodeType="withEffect">
                                  <p:stCondLst>
                                    <p:cond delay="1500"/>
                                  </p:stCondLst>
                                  <p:childTnLst>
                                    <p:animClr clrSpc="rgb" dir="cw">
                                      <p:cBhvr>
                                        <p:cTn id="179" dur="2000" fill="hold"/>
                                        <p:tgtEl>
                                          <p:spTgt spid="34"/>
                                        </p:tgtEl>
                                        <p:attrNameLst>
                                          <p:attrName>fillcolor</p:attrName>
                                        </p:attrNameLst>
                                      </p:cBhvr>
                                      <p:to>
                                        <a:srgbClr val="FFC000"/>
                                      </p:to>
                                    </p:animClr>
                                    <p:set>
                                      <p:cBhvr>
                                        <p:cTn id="180" dur="2000" fill="hold"/>
                                        <p:tgtEl>
                                          <p:spTgt spid="34"/>
                                        </p:tgtEl>
                                        <p:attrNameLst>
                                          <p:attrName>fill.type</p:attrName>
                                        </p:attrNameLst>
                                      </p:cBhvr>
                                      <p:to>
                                        <p:strVal val="solid"/>
                                      </p:to>
                                    </p:set>
                                    <p:set>
                                      <p:cBhvr>
                                        <p:cTn id="181" dur="2000" fill="hold"/>
                                        <p:tgtEl>
                                          <p:spTgt spid="34"/>
                                        </p:tgtEl>
                                        <p:attrNameLst>
                                          <p:attrName>fill.on</p:attrName>
                                        </p:attrNameLst>
                                      </p:cBhvr>
                                      <p:to>
                                        <p:strVal val="true"/>
                                      </p:to>
                                    </p:set>
                                  </p:childTnLst>
                                </p:cTn>
                              </p:par>
                            </p:childTnLst>
                          </p:cTn>
                        </p:par>
                      </p:childTnLst>
                    </p:cTn>
                  </p:par>
                  <p:par>
                    <p:cTn id="182" fill="hold">
                      <p:stCondLst>
                        <p:cond delay="indefinite"/>
                      </p:stCondLst>
                      <p:childTnLst>
                        <p:par>
                          <p:cTn id="183" fill="hold">
                            <p:stCondLst>
                              <p:cond delay="0"/>
                            </p:stCondLst>
                            <p:childTnLst>
                              <p:par>
                                <p:cTn id="184" presetID="1" presetClass="emph" presetSubtype="2" fill="hold" nodeType="clickEffect">
                                  <p:stCondLst>
                                    <p:cond delay="0"/>
                                  </p:stCondLst>
                                  <p:childTnLst>
                                    <p:animClr clrSpc="rgb" dir="cw">
                                      <p:cBhvr>
                                        <p:cTn id="185" dur="10" fill="hold"/>
                                        <p:tgtEl>
                                          <p:spTgt spid="7"/>
                                        </p:tgtEl>
                                        <p:attrNameLst>
                                          <p:attrName>fillcolor</p:attrName>
                                        </p:attrNameLst>
                                      </p:cBhvr>
                                      <p:to>
                                        <a:srgbClr val="FFFFFF"/>
                                      </p:to>
                                    </p:animClr>
                                    <p:set>
                                      <p:cBhvr>
                                        <p:cTn id="186" dur="10" fill="hold"/>
                                        <p:tgtEl>
                                          <p:spTgt spid="7"/>
                                        </p:tgtEl>
                                        <p:attrNameLst>
                                          <p:attrName>fill.type</p:attrName>
                                        </p:attrNameLst>
                                      </p:cBhvr>
                                      <p:to>
                                        <p:strVal val="solid"/>
                                      </p:to>
                                    </p:set>
                                    <p:set>
                                      <p:cBhvr>
                                        <p:cTn id="187" dur="10" fill="hold"/>
                                        <p:tgtEl>
                                          <p:spTgt spid="7"/>
                                        </p:tgtEl>
                                        <p:attrNameLst>
                                          <p:attrName>fill.on</p:attrName>
                                        </p:attrNameLst>
                                      </p:cBhvr>
                                      <p:to>
                                        <p:strVal val="true"/>
                                      </p:to>
                                    </p:set>
                                  </p:childTnLst>
                                </p:cTn>
                              </p:par>
                              <p:par>
                                <p:cTn id="188" presetID="1" presetClass="emph" presetSubtype="2" fill="hold" nodeType="withEffect">
                                  <p:stCondLst>
                                    <p:cond delay="0"/>
                                  </p:stCondLst>
                                  <p:childTnLst>
                                    <p:animClr clrSpc="rgb" dir="cw">
                                      <p:cBhvr>
                                        <p:cTn id="189" dur="10" fill="hold"/>
                                        <p:tgtEl>
                                          <p:spTgt spid="12"/>
                                        </p:tgtEl>
                                        <p:attrNameLst>
                                          <p:attrName>fillcolor</p:attrName>
                                        </p:attrNameLst>
                                      </p:cBhvr>
                                      <p:to>
                                        <a:srgbClr val="FFFFFF"/>
                                      </p:to>
                                    </p:animClr>
                                    <p:set>
                                      <p:cBhvr>
                                        <p:cTn id="190" dur="10" fill="hold"/>
                                        <p:tgtEl>
                                          <p:spTgt spid="12"/>
                                        </p:tgtEl>
                                        <p:attrNameLst>
                                          <p:attrName>fill.type</p:attrName>
                                        </p:attrNameLst>
                                      </p:cBhvr>
                                      <p:to>
                                        <p:strVal val="solid"/>
                                      </p:to>
                                    </p:set>
                                    <p:set>
                                      <p:cBhvr>
                                        <p:cTn id="191" dur="10" fill="hold"/>
                                        <p:tgtEl>
                                          <p:spTgt spid="12"/>
                                        </p:tgtEl>
                                        <p:attrNameLst>
                                          <p:attrName>fill.on</p:attrName>
                                        </p:attrNameLst>
                                      </p:cBhvr>
                                      <p:to>
                                        <p:strVal val="true"/>
                                      </p:to>
                                    </p:set>
                                  </p:childTnLst>
                                </p:cTn>
                              </p:par>
                              <p:par>
                                <p:cTn id="192" presetID="1" presetClass="emph" presetSubtype="2" fill="hold" nodeType="withEffect">
                                  <p:stCondLst>
                                    <p:cond delay="0"/>
                                  </p:stCondLst>
                                  <p:childTnLst>
                                    <p:animClr clrSpc="rgb" dir="cw">
                                      <p:cBhvr>
                                        <p:cTn id="193" dur="10" fill="hold"/>
                                        <p:tgtEl>
                                          <p:spTgt spid="9"/>
                                        </p:tgtEl>
                                        <p:attrNameLst>
                                          <p:attrName>fillcolor</p:attrName>
                                        </p:attrNameLst>
                                      </p:cBhvr>
                                      <p:to>
                                        <a:srgbClr val="FFFFFF"/>
                                      </p:to>
                                    </p:animClr>
                                    <p:set>
                                      <p:cBhvr>
                                        <p:cTn id="194" dur="10" fill="hold"/>
                                        <p:tgtEl>
                                          <p:spTgt spid="9"/>
                                        </p:tgtEl>
                                        <p:attrNameLst>
                                          <p:attrName>fill.type</p:attrName>
                                        </p:attrNameLst>
                                      </p:cBhvr>
                                      <p:to>
                                        <p:strVal val="solid"/>
                                      </p:to>
                                    </p:set>
                                    <p:set>
                                      <p:cBhvr>
                                        <p:cTn id="195" dur="10" fill="hold"/>
                                        <p:tgtEl>
                                          <p:spTgt spid="9"/>
                                        </p:tgtEl>
                                        <p:attrNameLst>
                                          <p:attrName>fill.on</p:attrName>
                                        </p:attrNameLst>
                                      </p:cBhvr>
                                      <p:to>
                                        <p:strVal val="true"/>
                                      </p:to>
                                    </p:set>
                                  </p:childTnLst>
                                </p:cTn>
                              </p:par>
                              <p:par>
                                <p:cTn id="196" presetID="1" presetClass="emph" presetSubtype="2" fill="hold" nodeType="withEffect">
                                  <p:stCondLst>
                                    <p:cond delay="0"/>
                                  </p:stCondLst>
                                  <p:childTnLst>
                                    <p:animClr clrSpc="rgb" dir="cw">
                                      <p:cBhvr>
                                        <p:cTn id="197" dur="10" fill="hold"/>
                                        <p:tgtEl>
                                          <p:spTgt spid="8"/>
                                        </p:tgtEl>
                                        <p:attrNameLst>
                                          <p:attrName>fillcolor</p:attrName>
                                        </p:attrNameLst>
                                      </p:cBhvr>
                                      <p:to>
                                        <a:srgbClr val="FFFFFF"/>
                                      </p:to>
                                    </p:animClr>
                                    <p:set>
                                      <p:cBhvr>
                                        <p:cTn id="198" dur="10" fill="hold"/>
                                        <p:tgtEl>
                                          <p:spTgt spid="8"/>
                                        </p:tgtEl>
                                        <p:attrNameLst>
                                          <p:attrName>fill.type</p:attrName>
                                        </p:attrNameLst>
                                      </p:cBhvr>
                                      <p:to>
                                        <p:strVal val="solid"/>
                                      </p:to>
                                    </p:set>
                                    <p:set>
                                      <p:cBhvr>
                                        <p:cTn id="199" dur="10" fill="hold"/>
                                        <p:tgtEl>
                                          <p:spTgt spid="8"/>
                                        </p:tgtEl>
                                        <p:attrNameLst>
                                          <p:attrName>fill.on</p:attrName>
                                        </p:attrNameLst>
                                      </p:cBhvr>
                                      <p:to>
                                        <p:strVal val="true"/>
                                      </p:to>
                                    </p:set>
                                  </p:childTnLst>
                                </p:cTn>
                              </p:par>
                              <p:par>
                                <p:cTn id="200" presetID="1" presetClass="emph" presetSubtype="2" fill="hold" nodeType="withEffect">
                                  <p:stCondLst>
                                    <p:cond delay="0"/>
                                  </p:stCondLst>
                                  <p:childTnLst>
                                    <p:animClr clrSpc="rgb" dir="cw">
                                      <p:cBhvr>
                                        <p:cTn id="201" dur="10" fill="hold"/>
                                        <p:tgtEl>
                                          <p:spTgt spid="29"/>
                                        </p:tgtEl>
                                        <p:attrNameLst>
                                          <p:attrName>fillcolor</p:attrName>
                                        </p:attrNameLst>
                                      </p:cBhvr>
                                      <p:to>
                                        <a:srgbClr val="FFFFFF"/>
                                      </p:to>
                                    </p:animClr>
                                    <p:set>
                                      <p:cBhvr>
                                        <p:cTn id="202" dur="10" fill="hold"/>
                                        <p:tgtEl>
                                          <p:spTgt spid="29"/>
                                        </p:tgtEl>
                                        <p:attrNameLst>
                                          <p:attrName>fill.type</p:attrName>
                                        </p:attrNameLst>
                                      </p:cBhvr>
                                      <p:to>
                                        <p:strVal val="solid"/>
                                      </p:to>
                                    </p:set>
                                    <p:set>
                                      <p:cBhvr>
                                        <p:cTn id="203" dur="10" fill="hold"/>
                                        <p:tgtEl>
                                          <p:spTgt spid="29"/>
                                        </p:tgtEl>
                                        <p:attrNameLst>
                                          <p:attrName>fill.on</p:attrName>
                                        </p:attrNameLst>
                                      </p:cBhvr>
                                      <p:to>
                                        <p:strVal val="true"/>
                                      </p:to>
                                    </p:set>
                                  </p:childTnLst>
                                </p:cTn>
                              </p:par>
                              <p:par>
                                <p:cTn id="204" presetID="1" presetClass="emph" presetSubtype="2" fill="hold" nodeType="withEffect">
                                  <p:stCondLst>
                                    <p:cond delay="0"/>
                                  </p:stCondLst>
                                  <p:childTnLst>
                                    <p:animClr clrSpc="rgb" dir="cw">
                                      <p:cBhvr>
                                        <p:cTn id="205" dur="10" fill="hold"/>
                                        <p:tgtEl>
                                          <p:spTgt spid="33"/>
                                        </p:tgtEl>
                                        <p:attrNameLst>
                                          <p:attrName>fillcolor</p:attrName>
                                        </p:attrNameLst>
                                      </p:cBhvr>
                                      <p:to>
                                        <a:srgbClr val="FFC000"/>
                                      </p:to>
                                    </p:animClr>
                                    <p:set>
                                      <p:cBhvr>
                                        <p:cTn id="206" dur="10" fill="hold"/>
                                        <p:tgtEl>
                                          <p:spTgt spid="33"/>
                                        </p:tgtEl>
                                        <p:attrNameLst>
                                          <p:attrName>fill.type</p:attrName>
                                        </p:attrNameLst>
                                      </p:cBhvr>
                                      <p:to>
                                        <p:strVal val="solid"/>
                                      </p:to>
                                    </p:set>
                                    <p:set>
                                      <p:cBhvr>
                                        <p:cTn id="207" dur="10" fill="hold"/>
                                        <p:tgtEl>
                                          <p:spTgt spid="33"/>
                                        </p:tgtEl>
                                        <p:attrNameLst>
                                          <p:attrName>fill.on</p:attrName>
                                        </p:attrNameLst>
                                      </p:cBhvr>
                                      <p:to>
                                        <p:strVal val="true"/>
                                      </p:to>
                                    </p:set>
                                  </p:childTnLst>
                                </p:cTn>
                              </p:par>
                              <p:par>
                                <p:cTn id="208" presetID="16" presetClass="emph" presetSubtype="0" fill="hold" nodeType="withEffect">
                                  <p:stCondLst>
                                    <p:cond delay="0"/>
                                  </p:stCondLst>
                                  <p:iterate type="lt">
                                    <p:tmPct val="4000"/>
                                  </p:iterate>
                                  <p:childTnLst>
                                    <p:set>
                                      <p:cBhvr override="childStyle">
                                        <p:cTn id="209" dur="500" fill="hold"/>
                                        <p:tgtEl>
                                          <p:spTgt spid="33">
                                            <p:txEl>
                                              <p:pRg st="0" end="0"/>
                                            </p:txEl>
                                          </p:spTgt>
                                        </p:tgtEl>
                                        <p:attrNameLst>
                                          <p:attrName>style.color</p:attrName>
                                        </p:attrNameLst>
                                      </p:cBhvr>
                                      <p:to>
                                        <p:clrVal>
                                          <a:srgbClr val="008000"/>
                                        </p:clrVal>
                                      </p:to>
                                    </p:set>
                                    <p:set>
                                      <p:cBhvr>
                                        <p:cTn id="210" dur="500" fill="hold"/>
                                        <p:tgtEl>
                                          <p:spTgt spid="33">
                                            <p:txEl>
                                              <p:pRg st="0" end="0"/>
                                            </p:txEl>
                                          </p:spTgt>
                                        </p:tgtEl>
                                        <p:attrNameLst>
                                          <p:attrName>fillcolor</p:attrName>
                                        </p:attrNameLst>
                                      </p:cBhvr>
                                      <p:to>
                                        <p:clrVal>
                                          <a:srgbClr val="008000"/>
                                        </p:clrVal>
                                      </p:to>
                                    </p:set>
                                    <p:set>
                                      <p:cBhvr>
                                        <p:cTn id="211" dur="500" fill="hold"/>
                                        <p:tgtEl>
                                          <p:spTgt spid="33">
                                            <p:txEl>
                                              <p:pRg st="0" end="0"/>
                                            </p:txEl>
                                          </p:spTgt>
                                        </p:tgtEl>
                                        <p:attrNameLst>
                                          <p:attrName>fill.type</p:attrName>
                                        </p:attrNameLst>
                                      </p:cBhvr>
                                      <p:to>
                                        <p:strVal val="solid"/>
                                      </p:to>
                                    </p:set>
                                  </p:childTnLst>
                                </p:cTn>
                              </p:par>
                              <p:par>
                                <p:cTn id="212" presetID="16" presetClass="emph" presetSubtype="0" fill="hold" nodeType="withEffect">
                                  <p:stCondLst>
                                    <p:cond delay="0"/>
                                  </p:stCondLst>
                                  <p:iterate type="lt">
                                    <p:tmPct val="4000"/>
                                  </p:iterate>
                                  <p:childTnLst>
                                    <p:set>
                                      <p:cBhvr override="childStyle">
                                        <p:cTn id="213" dur="500" fill="hold"/>
                                        <p:tgtEl>
                                          <p:spTgt spid="34">
                                            <p:txEl>
                                              <p:pRg st="0" end="0"/>
                                            </p:txEl>
                                          </p:spTgt>
                                        </p:tgtEl>
                                        <p:attrNameLst>
                                          <p:attrName>style.color</p:attrName>
                                        </p:attrNameLst>
                                      </p:cBhvr>
                                      <p:to>
                                        <p:clrVal>
                                          <a:srgbClr val="FF0000"/>
                                        </p:clrVal>
                                      </p:to>
                                    </p:set>
                                    <p:set>
                                      <p:cBhvr>
                                        <p:cTn id="214" dur="500" fill="hold"/>
                                        <p:tgtEl>
                                          <p:spTgt spid="34">
                                            <p:txEl>
                                              <p:pRg st="0" end="0"/>
                                            </p:txEl>
                                          </p:spTgt>
                                        </p:tgtEl>
                                        <p:attrNameLst>
                                          <p:attrName>fillcolor</p:attrName>
                                        </p:attrNameLst>
                                      </p:cBhvr>
                                      <p:to>
                                        <p:clrVal>
                                          <a:srgbClr val="FF0000"/>
                                        </p:clrVal>
                                      </p:to>
                                    </p:set>
                                    <p:set>
                                      <p:cBhvr>
                                        <p:cTn id="215" dur="500" fill="hold"/>
                                        <p:tgtEl>
                                          <p:spTgt spid="34">
                                            <p:txEl>
                                              <p:pRg st="0" end="0"/>
                                            </p:txEl>
                                          </p:spTgt>
                                        </p:tgtEl>
                                        <p:attrNameLst>
                                          <p:attrName>fill.type</p:attrName>
                                        </p:attrNameLst>
                                      </p:cBhvr>
                                      <p:to>
                                        <p:strVal val="solid"/>
                                      </p:to>
                                    </p:set>
                                  </p:childTnLst>
                                </p:cTn>
                              </p:par>
                            </p:childTnLst>
                          </p:cTn>
                        </p:par>
                      </p:childTnLst>
                    </p:cTn>
                  </p:par>
                  <p:par>
                    <p:cTn id="216" fill="hold">
                      <p:stCondLst>
                        <p:cond delay="indefinite"/>
                      </p:stCondLst>
                      <p:childTnLst>
                        <p:par>
                          <p:cTn id="217" fill="hold">
                            <p:stCondLst>
                              <p:cond delay="0"/>
                            </p:stCondLst>
                            <p:childTnLst>
                              <p:par>
                                <p:cTn id="218" presetID="1" presetClass="emph" presetSubtype="2" fill="hold" nodeType="clickEffect">
                                  <p:stCondLst>
                                    <p:cond delay="0"/>
                                  </p:stCondLst>
                                  <p:childTnLst>
                                    <p:animClr clrSpc="rgb" dir="cw">
                                      <p:cBhvr>
                                        <p:cTn id="219" dur="10" fill="hold"/>
                                        <p:tgtEl>
                                          <p:spTgt spid="9"/>
                                        </p:tgtEl>
                                        <p:attrNameLst>
                                          <p:attrName>fillcolor</p:attrName>
                                        </p:attrNameLst>
                                      </p:cBhvr>
                                      <p:to>
                                        <a:srgbClr val="FFC000"/>
                                      </p:to>
                                    </p:animClr>
                                    <p:set>
                                      <p:cBhvr>
                                        <p:cTn id="220" dur="10" fill="hold"/>
                                        <p:tgtEl>
                                          <p:spTgt spid="9"/>
                                        </p:tgtEl>
                                        <p:attrNameLst>
                                          <p:attrName>fill.type</p:attrName>
                                        </p:attrNameLst>
                                      </p:cBhvr>
                                      <p:to>
                                        <p:strVal val="solid"/>
                                      </p:to>
                                    </p:set>
                                    <p:set>
                                      <p:cBhvr>
                                        <p:cTn id="221" dur="10" fill="hold"/>
                                        <p:tgtEl>
                                          <p:spTgt spid="9"/>
                                        </p:tgtEl>
                                        <p:attrNameLst>
                                          <p:attrName>fill.on</p:attrName>
                                        </p:attrNameLst>
                                      </p:cBhvr>
                                      <p:to>
                                        <p:strVal val="true"/>
                                      </p:to>
                                    </p:set>
                                  </p:childTnLst>
                                </p:cTn>
                              </p:par>
                              <p:par>
                                <p:cTn id="222" presetID="1" presetClass="emph" presetSubtype="2" fill="hold" nodeType="withEffect">
                                  <p:stCondLst>
                                    <p:cond delay="0"/>
                                  </p:stCondLst>
                                  <p:childTnLst>
                                    <p:animClr clrSpc="rgb" dir="cw">
                                      <p:cBhvr>
                                        <p:cTn id="223" dur="10" fill="hold"/>
                                        <p:tgtEl>
                                          <p:spTgt spid="8"/>
                                        </p:tgtEl>
                                        <p:attrNameLst>
                                          <p:attrName>fillcolor</p:attrName>
                                        </p:attrNameLst>
                                      </p:cBhvr>
                                      <p:to>
                                        <a:srgbClr val="FFC000"/>
                                      </p:to>
                                    </p:animClr>
                                    <p:set>
                                      <p:cBhvr>
                                        <p:cTn id="224" dur="10" fill="hold"/>
                                        <p:tgtEl>
                                          <p:spTgt spid="8"/>
                                        </p:tgtEl>
                                        <p:attrNameLst>
                                          <p:attrName>fill.type</p:attrName>
                                        </p:attrNameLst>
                                      </p:cBhvr>
                                      <p:to>
                                        <p:strVal val="solid"/>
                                      </p:to>
                                    </p:set>
                                    <p:set>
                                      <p:cBhvr>
                                        <p:cTn id="225" dur="10" fill="hold"/>
                                        <p:tgtEl>
                                          <p:spTgt spid="8"/>
                                        </p:tgtEl>
                                        <p:attrNameLst>
                                          <p:attrName>fill.on</p:attrName>
                                        </p:attrNameLst>
                                      </p:cBhvr>
                                      <p:to>
                                        <p:strVal val="true"/>
                                      </p:to>
                                    </p:set>
                                  </p:childTnLst>
                                </p:cTn>
                              </p:par>
                              <p:par>
                                <p:cTn id="226" presetID="16" presetClass="emph" presetSubtype="0" fill="hold" nodeType="withEffect">
                                  <p:stCondLst>
                                    <p:cond delay="0"/>
                                  </p:stCondLst>
                                  <p:iterate type="lt">
                                    <p:tmPct val="4000"/>
                                  </p:iterate>
                                  <p:childTnLst>
                                    <p:set>
                                      <p:cBhvr override="childStyle">
                                        <p:cTn id="227" dur="500" fill="hold"/>
                                        <p:tgtEl>
                                          <p:spTgt spid="9">
                                            <p:txEl>
                                              <p:pRg st="0" end="0"/>
                                            </p:txEl>
                                          </p:spTgt>
                                        </p:tgtEl>
                                        <p:attrNameLst>
                                          <p:attrName>style.color</p:attrName>
                                        </p:attrNameLst>
                                      </p:cBhvr>
                                      <p:to>
                                        <p:clrVal>
                                          <a:srgbClr val="FF0000"/>
                                        </p:clrVal>
                                      </p:to>
                                    </p:set>
                                    <p:set>
                                      <p:cBhvr>
                                        <p:cTn id="228" dur="500" fill="hold"/>
                                        <p:tgtEl>
                                          <p:spTgt spid="9">
                                            <p:txEl>
                                              <p:pRg st="0" end="0"/>
                                            </p:txEl>
                                          </p:spTgt>
                                        </p:tgtEl>
                                        <p:attrNameLst>
                                          <p:attrName>fillcolor</p:attrName>
                                        </p:attrNameLst>
                                      </p:cBhvr>
                                      <p:to>
                                        <p:clrVal>
                                          <a:srgbClr val="FF0000"/>
                                        </p:clrVal>
                                      </p:to>
                                    </p:set>
                                    <p:set>
                                      <p:cBhvr>
                                        <p:cTn id="229" dur="500" fill="hold"/>
                                        <p:tgtEl>
                                          <p:spTgt spid="9">
                                            <p:txEl>
                                              <p:pRg st="0" end="0"/>
                                            </p:txEl>
                                          </p:spTgt>
                                        </p:tgtEl>
                                        <p:attrNameLst>
                                          <p:attrName>fill.type</p:attrName>
                                        </p:attrNameLst>
                                      </p:cBhvr>
                                      <p:to>
                                        <p:strVal val="solid"/>
                                      </p:to>
                                    </p:set>
                                  </p:childTnLst>
                                </p:cTn>
                              </p:par>
                            </p:childTnLst>
                          </p:cTn>
                        </p:par>
                        <p:par>
                          <p:cTn id="230" fill="hold">
                            <p:stCondLst>
                              <p:cond delay="820"/>
                            </p:stCondLst>
                            <p:childTnLst>
                              <p:par>
                                <p:cTn id="231" presetID="16" presetClass="emph" presetSubtype="0" fill="hold" nodeType="afterEffect">
                                  <p:stCondLst>
                                    <p:cond delay="0"/>
                                  </p:stCondLst>
                                  <p:iterate type="lt">
                                    <p:tmPct val="4000"/>
                                  </p:iterate>
                                  <p:childTnLst>
                                    <p:set>
                                      <p:cBhvr override="childStyle">
                                        <p:cTn id="232" dur="500" fill="hold"/>
                                        <p:tgtEl>
                                          <p:spTgt spid="8">
                                            <p:txEl>
                                              <p:pRg st="0" end="0"/>
                                            </p:txEl>
                                          </p:spTgt>
                                        </p:tgtEl>
                                        <p:attrNameLst>
                                          <p:attrName>style.color</p:attrName>
                                        </p:attrNameLst>
                                      </p:cBhvr>
                                      <p:to>
                                        <p:clrVal>
                                          <a:srgbClr val="FF0000"/>
                                        </p:clrVal>
                                      </p:to>
                                    </p:set>
                                    <p:set>
                                      <p:cBhvr>
                                        <p:cTn id="233" dur="500" fill="hold"/>
                                        <p:tgtEl>
                                          <p:spTgt spid="8">
                                            <p:txEl>
                                              <p:pRg st="0" end="0"/>
                                            </p:txEl>
                                          </p:spTgt>
                                        </p:tgtEl>
                                        <p:attrNameLst>
                                          <p:attrName>fillcolor</p:attrName>
                                        </p:attrNameLst>
                                      </p:cBhvr>
                                      <p:to>
                                        <p:clrVal>
                                          <a:srgbClr val="FF0000"/>
                                        </p:clrVal>
                                      </p:to>
                                    </p:set>
                                    <p:set>
                                      <p:cBhvr>
                                        <p:cTn id="234" dur="500" fill="hold"/>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animBg="1"/>
      <p:bldP spid="8" grpId="0" build="allAtOnce" animBg="1"/>
      <p:bldP spid="9" grpId="0" build="allAtOnce" animBg="1"/>
      <p:bldP spid="10" grpId="0" animBg="1"/>
      <p:bldP spid="11" grpId="0" animBg="1"/>
      <p:bldP spid="12" grpId="0" animBg="1"/>
      <p:bldP spid="33" grpId="0" build="allAtOnce"/>
      <p:bldP spid="34" grpId="0" build="allAtOnce"/>
      <p:bldP spid="38" grpId="0" animBg="1"/>
      <p:bldP spid="4" grpId="0" animBg="1"/>
      <p:bldP spid="23" grpId="0" animBg="1"/>
      <p:bldP spid="23" grpId="1" animBg="1"/>
      <p:bldP spid="23" grpId="2" animBg="1"/>
      <p:bldP spid="6" grpId="0"/>
      <p:bldP spid="26" grpId="0"/>
      <p:bldP spid="27" grpId="0"/>
      <p:bldP spid="28" grpId="0" animBg="1"/>
      <p:bldP spid="29"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Characterization Methodology</a:t>
            </a:r>
            <a:endParaRPr lang="en-US" dirty="0"/>
          </a:p>
        </p:txBody>
      </p:sp>
      <p:sp>
        <p:nvSpPr>
          <p:cNvPr id="4" name="Content Placeholder 3"/>
          <p:cNvSpPr>
            <a:spLocks noGrp="1"/>
          </p:cNvSpPr>
          <p:nvPr>
            <p:ph sz="quarter" idx="11"/>
          </p:nvPr>
        </p:nvSpPr>
        <p:spPr/>
        <p:txBody>
          <a:bodyPr>
            <a:normAutofit/>
          </a:bodyPr>
          <a:lstStyle/>
          <a:p>
            <a:r>
              <a:rPr lang="en-US" sz="3200" dirty="0" smtClean="0">
                <a:solidFill>
                  <a:schemeClr val="tx1"/>
                </a:solidFill>
              </a:rPr>
              <a:t>3 modern data-intensive applications</a:t>
            </a:r>
          </a:p>
          <a:p>
            <a:endParaRPr lang="en-US" sz="3200" dirty="0" smtClean="0">
              <a:solidFill>
                <a:schemeClr val="tx1"/>
              </a:solidFill>
            </a:endParaRPr>
          </a:p>
          <a:p>
            <a:endParaRPr lang="en-US" sz="3200" dirty="0" smtClean="0">
              <a:solidFill>
                <a:schemeClr val="tx1"/>
              </a:solidFill>
            </a:endParaRPr>
          </a:p>
          <a:p>
            <a:r>
              <a:rPr lang="en-US" sz="3200" dirty="0" smtClean="0">
                <a:solidFill>
                  <a:schemeClr val="tx1"/>
                </a:solidFill>
              </a:rPr>
              <a:t>3 dominant memory regions</a:t>
            </a:r>
          </a:p>
          <a:p>
            <a:pPr lvl="1"/>
            <a:r>
              <a:rPr lang="en-US" sz="2800" dirty="0" smtClean="0">
                <a:solidFill>
                  <a:schemeClr val="tx1"/>
                </a:solidFill>
              </a:rPr>
              <a:t>Heap – dynamically allocated data</a:t>
            </a:r>
          </a:p>
          <a:p>
            <a:pPr lvl="1"/>
            <a:r>
              <a:rPr lang="en-US" sz="2800" dirty="0" smtClean="0">
                <a:solidFill>
                  <a:schemeClr val="tx1"/>
                </a:solidFill>
              </a:rPr>
              <a:t>Stack – function parameters and local variables</a:t>
            </a:r>
          </a:p>
          <a:p>
            <a:pPr lvl="1"/>
            <a:r>
              <a:rPr lang="en-US" sz="2800" dirty="0" smtClean="0">
                <a:solidFill>
                  <a:schemeClr val="tx1"/>
                </a:solidFill>
              </a:rPr>
              <a:t>Private – private heap managed by user</a:t>
            </a:r>
          </a:p>
          <a:p>
            <a:r>
              <a:rPr lang="en-US" sz="3200" dirty="0" smtClean="0">
                <a:solidFill>
                  <a:schemeClr val="tx1"/>
                </a:solidFill>
              </a:rPr>
              <a:t>Injected a total of 23,718 memory errors using software debuggers (</a:t>
            </a:r>
            <a:r>
              <a:rPr lang="en-US" sz="3200" dirty="0" err="1" smtClean="0">
                <a:solidFill>
                  <a:schemeClr val="tx1"/>
                </a:solidFill>
              </a:rPr>
              <a:t>WinDbg</a:t>
            </a:r>
            <a:r>
              <a:rPr lang="en-US" sz="3200" dirty="0" smtClean="0">
                <a:solidFill>
                  <a:schemeClr val="tx1"/>
                </a:solidFill>
              </a:rPr>
              <a:t> and GDB)</a:t>
            </a:r>
          </a:p>
          <a:p>
            <a:r>
              <a:rPr lang="en-US" sz="3200" dirty="0" smtClean="0">
                <a:solidFill>
                  <a:schemeClr val="tx1"/>
                </a:solidFill>
              </a:rPr>
              <a:t>Examined correctness for over 4 billion queries</a:t>
            </a:r>
            <a:endParaRPr lang="en-US" sz="3200" dirty="0">
              <a:solidFill>
                <a:schemeClr val="tx1"/>
              </a:solidFill>
            </a:endParaRPr>
          </a:p>
        </p:txBody>
      </p:sp>
      <p:sp>
        <p:nvSpPr>
          <p:cNvPr id="6" name="Slide Number Placeholder 5"/>
          <p:cNvSpPr>
            <a:spLocks noGrp="1"/>
          </p:cNvSpPr>
          <p:nvPr>
            <p:ph type="sldNum" sz="quarter" idx="14"/>
          </p:nvPr>
        </p:nvSpPr>
        <p:spPr>
          <a:prstGeom prst="rect">
            <a:avLst/>
          </a:prstGeom>
        </p:spPr>
        <p:txBody>
          <a:bodyPr/>
          <a:lstStyle/>
          <a:p>
            <a:fld id="{4DB4CB9A-C63F-4E87-AA38-9916D0B520C4}" type="slidenum">
              <a:rPr lang="en-US" smtClean="0"/>
              <a:pPr/>
              <a:t>12</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625376545"/>
              </p:ext>
            </p:extLst>
          </p:nvPr>
        </p:nvGraphicFramePr>
        <p:xfrm>
          <a:off x="381000" y="1790700"/>
          <a:ext cx="8472741" cy="1036320"/>
        </p:xfrm>
        <a:graphic>
          <a:graphicData uri="http://schemas.openxmlformats.org/drawingml/2006/table">
            <a:tbl>
              <a:tblPr firstRow="1" bandRow="1">
                <a:tableStyleId>{2D5ABB26-0587-4C30-8999-92F81FD0307C}</a:tableStyleId>
              </a:tblPr>
              <a:tblGrid>
                <a:gridCol w="2872549"/>
                <a:gridCol w="1896618"/>
                <a:gridCol w="2048447"/>
                <a:gridCol w="1655127"/>
              </a:tblGrid>
              <a:tr h="370840">
                <a:tc>
                  <a:txBody>
                    <a:bodyPr/>
                    <a:lstStyle/>
                    <a:p>
                      <a:pPr algn="ctr"/>
                      <a:r>
                        <a:rPr lang="en-US" sz="2800" dirty="0" smtClean="0"/>
                        <a:t>Application</a:t>
                      </a:r>
                      <a:endParaRPr lang="en-US" sz="2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smtClean="0">
                          <a:solidFill>
                            <a:schemeClr val="accent1"/>
                          </a:solidFill>
                        </a:rPr>
                        <a:t>WebSearch</a:t>
                      </a:r>
                      <a:endParaRPr lang="en-US" sz="2800" dirty="0">
                        <a:solidFill>
                          <a:schemeClr val="accent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smtClean="0">
                          <a:solidFill>
                            <a:schemeClr val="accent1"/>
                          </a:solidFill>
                        </a:rPr>
                        <a:t>Memcached</a:t>
                      </a:r>
                      <a:endParaRPr lang="en-US" sz="2800" dirty="0">
                        <a:solidFill>
                          <a:schemeClr val="accent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smtClean="0">
                          <a:solidFill>
                            <a:schemeClr val="accent1"/>
                          </a:solidFill>
                        </a:rPr>
                        <a:t>GraphLab</a:t>
                      </a:r>
                      <a:endParaRPr lang="en-US" sz="2800" dirty="0">
                        <a:solidFill>
                          <a:schemeClr val="accent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800" dirty="0" smtClean="0"/>
                        <a:t>Memory footprint</a:t>
                      </a:r>
                      <a:endParaRPr lang="en-US" sz="2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46 GB</a:t>
                      </a:r>
                      <a:endParaRPr lang="en-US" sz="2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35 GB</a:t>
                      </a:r>
                      <a:endParaRPr lang="en-US" sz="2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4 GB</a:t>
                      </a:r>
                      <a:endParaRPr lang="en-US" sz="2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9324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sz="quarter" idx="11"/>
          </p:nvPr>
        </p:nvSpPr>
        <p:spPr/>
        <p:txBody>
          <a:bodyPr>
            <a:noAutofit/>
          </a:bodyPr>
          <a:lstStyle/>
          <a:p>
            <a:r>
              <a:rPr lang="en-US" sz="3200" i="0" dirty="0">
                <a:solidFill>
                  <a:schemeClr val="bg1">
                    <a:lumMod val="50000"/>
                  </a:schemeClr>
                </a:solidFill>
              </a:rPr>
              <a:t>Motivation</a:t>
            </a:r>
            <a:endParaRPr lang="en-US" i="0" dirty="0">
              <a:solidFill>
                <a:schemeClr val="bg1">
                  <a:lumMod val="50000"/>
                </a:schemeClr>
              </a:solidFill>
            </a:endParaRPr>
          </a:p>
          <a:p>
            <a:r>
              <a:rPr lang="en-US" sz="3200" i="0" dirty="0">
                <a:solidFill>
                  <a:schemeClr val="bg1">
                    <a:lumMod val="50000"/>
                  </a:schemeClr>
                </a:solidFill>
              </a:rPr>
              <a:t>Characterizing application memory error tolerance</a:t>
            </a:r>
            <a:endParaRPr lang="en-US" i="0" dirty="0">
              <a:solidFill>
                <a:schemeClr val="bg1">
                  <a:lumMod val="50000"/>
                </a:schemeClr>
              </a:solidFill>
            </a:endParaRPr>
          </a:p>
          <a:p>
            <a:r>
              <a:rPr lang="en-US" sz="3200" i="0" dirty="0"/>
              <a:t>Key observations</a:t>
            </a:r>
          </a:p>
          <a:p>
            <a:pPr lvl="1"/>
            <a:r>
              <a:rPr lang="en-US" sz="2800" u="sng" dirty="0"/>
              <a:t>Observation 1</a:t>
            </a:r>
            <a:r>
              <a:rPr lang="en-US" sz="2800" dirty="0"/>
              <a:t>:  Memory error tolerance varies </a:t>
            </a:r>
            <a:br>
              <a:rPr lang="en-US" sz="2800" dirty="0"/>
            </a:br>
            <a:r>
              <a:rPr lang="en-US" sz="2800" dirty="0"/>
              <a:t>across applications and within an application</a:t>
            </a:r>
          </a:p>
          <a:p>
            <a:pPr lvl="1"/>
            <a:r>
              <a:rPr lang="en-US" sz="2800" u="sng" dirty="0"/>
              <a:t>Observation 2</a:t>
            </a:r>
            <a:r>
              <a:rPr lang="en-US" sz="2800" dirty="0"/>
              <a:t>: Data can be recovered by software</a:t>
            </a:r>
          </a:p>
          <a:p>
            <a:r>
              <a:rPr lang="en-US" sz="3200" i="0" dirty="0">
                <a:solidFill>
                  <a:schemeClr val="bg1">
                    <a:lumMod val="50000"/>
                  </a:schemeClr>
                </a:solidFill>
              </a:rPr>
              <a:t>Heterogeneous-Reliability Memory (HRM)</a:t>
            </a:r>
            <a:endParaRPr lang="en-US" i="0" dirty="0">
              <a:solidFill>
                <a:schemeClr val="bg1">
                  <a:lumMod val="50000"/>
                </a:schemeClr>
              </a:solidFill>
            </a:endParaRPr>
          </a:p>
          <a:p>
            <a:r>
              <a:rPr lang="en-US" sz="3200" i="0" dirty="0">
                <a:solidFill>
                  <a:schemeClr val="bg1">
                    <a:lumMod val="50000"/>
                  </a:schemeClr>
                </a:solidFill>
              </a:rPr>
              <a:t>Evaluation</a:t>
            </a:r>
          </a:p>
        </p:txBody>
      </p:sp>
      <p:sp>
        <p:nvSpPr>
          <p:cNvPr id="5" name="Slide Number Placeholder 4"/>
          <p:cNvSpPr>
            <a:spLocks noGrp="1"/>
          </p:cNvSpPr>
          <p:nvPr>
            <p:ph type="sldNum" sz="quarter" idx="14"/>
          </p:nvPr>
        </p:nvSpPr>
        <p:spPr>
          <a:prstGeom prst="rect">
            <a:avLst/>
          </a:prstGeom>
        </p:spPr>
        <p:txBody>
          <a:bodyPr/>
          <a:lstStyle/>
          <a:p>
            <a:fld id="{4DB4CB9A-C63F-4E87-AA38-9916D0B520C4}" type="slidenum">
              <a:rPr lang="en-US" smtClean="0"/>
              <a:pPr/>
              <a:t>13</a:t>
            </a:fld>
            <a:endParaRPr lang="en-US" dirty="0"/>
          </a:p>
        </p:txBody>
      </p:sp>
    </p:spTree>
    <p:extLst>
      <p:ext uri="{BB962C8B-B14F-4D97-AF65-F5344CB8AC3E}">
        <p14:creationId xmlns:p14="http://schemas.microsoft.com/office/powerpoint/2010/main" val="4266936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846424434"/>
              </p:ext>
            </p:extLst>
          </p:nvPr>
        </p:nvGraphicFramePr>
        <p:xfrm>
          <a:off x="0" y="1448451"/>
          <a:ext cx="9144000" cy="4622149"/>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p:cNvGrpSpPr/>
          <p:nvPr/>
        </p:nvGrpSpPr>
        <p:grpSpPr>
          <a:xfrm>
            <a:off x="2024743" y="2705099"/>
            <a:ext cx="4900140" cy="2556013"/>
            <a:chOff x="1051560" y="2926080"/>
            <a:chExt cx="2575560" cy="1935480"/>
          </a:xfrm>
        </p:grpSpPr>
        <p:cxnSp>
          <p:nvCxnSpPr>
            <p:cNvPr id="12" name="Straight Connector 11"/>
            <p:cNvCxnSpPr/>
            <p:nvPr/>
          </p:nvCxnSpPr>
          <p:spPr>
            <a:xfrm>
              <a:off x="1051560" y="2926080"/>
              <a:ext cx="2575560"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97280" y="2926080"/>
              <a:ext cx="0" cy="1935480"/>
            </a:xfrm>
            <a:prstGeom prst="line">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97280" y="3432155"/>
              <a:ext cx="1294567" cy="417480"/>
            </a:xfrm>
            <a:prstGeom prst="rect">
              <a:avLst/>
            </a:prstGeom>
            <a:noFill/>
            <a:ln w="38100">
              <a:noFill/>
            </a:ln>
          </p:spPr>
          <p:txBody>
            <a:bodyPr wrap="none" rtlCol="0">
              <a:spAutoFit/>
            </a:bodyPr>
            <a:lstStyle/>
            <a:p>
              <a:r>
                <a:rPr lang="en-US" sz="2800" dirty="0" smtClean="0">
                  <a:solidFill>
                    <a:srgbClr val="FF0000"/>
                  </a:solidFill>
                </a:rPr>
                <a:t>&gt;10× difference</a:t>
              </a:r>
              <a:endParaRPr lang="en-US" sz="2800" dirty="0">
                <a:solidFill>
                  <a:srgbClr val="FF0000"/>
                </a:solidFill>
              </a:endParaRPr>
            </a:p>
          </p:txBody>
        </p:sp>
      </p:grpSp>
      <p:sp>
        <p:nvSpPr>
          <p:cNvPr id="17" name="Title 1"/>
          <p:cNvSpPr txBox="1">
            <a:spLocks/>
          </p:cNvSpPr>
          <p:nvPr/>
        </p:nvSpPr>
        <p:spPr>
          <a:xfrm>
            <a:off x="0" y="-4244"/>
            <a:ext cx="9144000" cy="726348"/>
          </a:xfrm>
          <a:prstGeom prst="rect">
            <a:avLst/>
          </a:prstGeom>
          <a:solidFill>
            <a:srgbClr val="4A66AC"/>
          </a:solidFill>
        </p:spPr>
        <p:txBody>
          <a:bodyPr vert="horz" lIns="91440" tIns="45720" rIns="91440" bIns="45720" rtlCol="0" anchor="b">
            <a:normAutofit/>
          </a:bodyPr>
          <a:lst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a:lstStyle>
          <a:p>
            <a:pPr lvl="0"/>
            <a:r>
              <a:rPr lang="en-US" sz="3600" u="sng" dirty="0"/>
              <a:t>Observation 1</a:t>
            </a:r>
            <a:r>
              <a:rPr lang="en-US" sz="3600" dirty="0"/>
              <a:t>: Memory Error Tolerance Varies</a:t>
            </a:r>
            <a:endParaRPr kumimoji="0" lang="en-US" sz="3600" b="0" i="0" u="none" strike="noStrike" kern="1200" cap="none" spc="-120" normalizeH="0" baseline="0" noProof="0" dirty="0">
              <a:ln>
                <a:noFill/>
              </a:ln>
              <a:solidFill>
                <a:sysClr val="window" lastClr="FFFFFF"/>
              </a:solidFill>
              <a:effectLst/>
              <a:uLnTx/>
              <a:uFillTx/>
              <a:latin typeface="Calibri" panose="020F0502020204030204"/>
            </a:endParaRPr>
          </a:p>
        </p:txBody>
      </p:sp>
      <p:sp>
        <p:nvSpPr>
          <p:cNvPr id="24" name="Title 1"/>
          <p:cNvSpPr txBox="1">
            <a:spLocks/>
          </p:cNvSpPr>
          <p:nvPr/>
        </p:nvSpPr>
        <p:spPr>
          <a:xfrm>
            <a:off x="1" y="722104"/>
            <a:ext cx="4049485" cy="726348"/>
          </a:xfrm>
          <a:prstGeom prst="rect">
            <a:avLst/>
          </a:prstGeom>
          <a:solidFill>
            <a:srgbClr val="4A66AC"/>
          </a:solidFill>
        </p:spPr>
        <p:txBody>
          <a:bodyPr vert="horz" lIns="91440" tIns="45720" rIns="91440" bIns="45720" rtlCol="0" anchor="t">
            <a:normAutofit/>
          </a:bodyPr>
          <a:lst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a:lstStyle>
          <a:p>
            <a:pPr lvl="0" algn="r"/>
            <a:r>
              <a:rPr lang="en-US" sz="3600" dirty="0" smtClean="0">
                <a:solidFill>
                  <a:srgbClr val="FFFF00"/>
                </a:solidFill>
                <a:latin typeface="Calibri" panose="020F0502020204030204"/>
              </a:rPr>
              <a:t>Across </a:t>
            </a:r>
            <a:r>
              <a:rPr lang="en-US" sz="3600" dirty="0">
                <a:solidFill>
                  <a:srgbClr val="FFFF00"/>
                </a:solidFill>
                <a:latin typeface="Calibri" panose="020F0502020204030204"/>
              </a:rPr>
              <a:t>A</a:t>
            </a:r>
            <a:r>
              <a:rPr lang="en-US" sz="3600" dirty="0" smtClean="0">
                <a:solidFill>
                  <a:srgbClr val="FFFF00"/>
                </a:solidFill>
                <a:latin typeface="Calibri" panose="020F0502020204030204"/>
              </a:rPr>
              <a:t>pplications</a:t>
            </a:r>
            <a:endParaRPr kumimoji="0" lang="en-US" sz="3600" b="0" i="0" strike="noStrike" kern="1200" cap="none" spc="-120" normalizeH="0" baseline="0" noProof="0" dirty="0">
              <a:ln>
                <a:noFill/>
              </a:ln>
              <a:solidFill>
                <a:srgbClr val="FFFF00"/>
              </a:solidFill>
              <a:effectLst/>
              <a:uLnTx/>
              <a:uFillTx/>
              <a:latin typeface="Calibri" panose="020F0502020204030204"/>
            </a:endParaRPr>
          </a:p>
        </p:txBody>
      </p:sp>
      <p:sp>
        <p:nvSpPr>
          <p:cNvPr id="16" name="TextBox 15"/>
          <p:cNvSpPr txBox="1"/>
          <p:nvPr/>
        </p:nvSpPr>
        <p:spPr>
          <a:xfrm>
            <a:off x="259203" y="6211669"/>
            <a:ext cx="8346196" cy="646331"/>
          </a:xfrm>
          <a:prstGeom prst="rect">
            <a:avLst/>
          </a:prstGeom>
          <a:noFill/>
        </p:spPr>
        <p:txBody>
          <a:bodyPr wrap="none" rtlCol="0">
            <a:spAutoFit/>
          </a:bodyPr>
          <a:lstStyle/>
          <a:p>
            <a:pPr algn="ctr"/>
            <a:r>
              <a:rPr lang="en-US" dirty="0" smtClean="0"/>
              <a:t>Showing results for single-bit soft errors</a:t>
            </a:r>
          </a:p>
          <a:p>
            <a:pPr algn="ctr"/>
            <a:r>
              <a:rPr lang="en-US" dirty="0" smtClean="0"/>
              <a:t>Results for other memory error types can be found in the </a:t>
            </a:r>
            <a:r>
              <a:rPr lang="en-US" dirty="0" smtClean="0"/>
              <a:t>paper with similar conclusion</a:t>
            </a:r>
            <a:endParaRPr lang="en-US" dirty="0"/>
          </a:p>
        </p:txBody>
      </p:sp>
      <p:sp>
        <p:nvSpPr>
          <p:cNvPr id="4" name="Slide Number Placeholder 3"/>
          <p:cNvSpPr>
            <a:spLocks noGrp="1"/>
          </p:cNvSpPr>
          <p:nvPr>
            <p:ph type="sldNum" sz="quarter" idx="12"/>
          </p:nvPr>
        </p:nvSpPr>
        <p:spPr/>
        <p:txBody>
          <a:bodyPr/>
          <a:lstStyle/>
          <a:p>
            <a:fld id="{4DB4CB9A-C63F-4E87-AA38-9916D0B520C4}" type="slidenum">
              <a:rPr lang="en-US" smtClean="0"/>
              <a:t>14</a:t>
            </a:fld>
            <a:endParaRPr lang="en-US" dirty="0"/>
          </a:p>
        </p:txBody>
      </p:sp>
    </p:spTree>
    <p:extLst>
      <p:ext uri="{BB962C8B-B14F-4D97-AF65-F5344CB8AC3E}">
        <p14:creationId xmlns:p14="http://schemas.microsoft.com/office/powerpoint/2010/main" val="183814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667514328"/>
              </p:ext>
            </p:extLst>
          </p:nvPr>
        </p:nvGraphicFramePr>
        <p:xfrm>
          <a:off x="0" y="1448452"/>
          <a:ext cx="9144000" cy="4672948"/>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1981200" y="2324099"/>
            <a:ext cx="5219700" cy="2473187"/>
            <a:chOff x="5836920" y="2615002"/>
            <a:chExt cx="2407920" cy="1892899"/>
          </a:xfrm>
        </p:grpSpPr>
        <p:cxnSp>
          <p:nvCxnSpPr>
            <p:cNvPr id="21" name="Straight Connector 20"/>
            <p:cNvCxnSpPr/>
            <p:nvPr/>
          </p:nvCxnSpPr>
          <p:spPr>
            <a:xfrm>
              <a:off x="5836920" y="2615002"/>
              <a:ext cx="2407920"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888902" y="2615002"/>
              <a:ext cx="0" cy="1892899"/>
            </a:xfrm>
            <a:prstGeom prst="line">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888902" y="2974643"/>
              <a:ext cx="1191612" cy="412616"/>
            </a:xfrm>
            <a:prstGeom prst="rect">
              <a:avLst/>
            </a:prstGeom>
            <a:noFill/>
          </p:spPr>
          <p:txBody>
            <a:bodyPr wrap="square" rtlCol="0">
              <a:spAutoFit/>
            </a:bodyPr>
            <a:lstStyle/>
            <a:p>
              <a:r>
                <a:rPr lang="en-US" sz="2800" dirty="0" smtClean="0">
                  <a:solidFill>
                    <a:srgbClr val="FF0000"/>
                  </a:solidFill>
                </a:rPr>
                <a:t>&gt;10</a:t>
              </a:r>
              <a:r>
                <a:rPr lang="en-US" sz="2800" baseline="30000" dirty="0" smtClean="0">
                  <a:solidFill>
                    <a:srgbClr val="FF0000"/>
                  </a:solidFill>
                </a:rPr>
                <a:t>5</a:t>
              </a:r>
              <a:r>
                <a:rPr lang="en-US" sz="2800" dirty="0" smtClean="0">
                  <a:solidFill>
                    <a:srgbClr val="FF0000"/>
                  </a:solidFill>
                </a:rPr>
                <a:t>× difference</a:t>
              </a:r>
              <a:endParaRPr lang="en-US" sz="2800" dirty="0">
                <a:solidFill>
                  <a:srgbClr val="FF0000"/>
                </a:solidFill>
              </a:endParaRPr>
            </a:p>
          </p:txBody>
        </p:sp>
      </p:grpSp>
      <p:sp>
        <p:nvSpPr>
          <p:cNvPr id="17" name="Title 1"/>
          <p:cNvSpPr txBox="1">
            <a:spLocks/>
          </p:cNvSpPr>
          <p:nvPr/>
        </p:nvSpPr>
        <p:spPr>
          <a:xfrm>
            <a:off x="0" y="-4244"/>
            <a:ext cx="9144000" cy="726348"/>
          </a:xfrm>
          <a:prstGeom prst="rect">
            <a:avLst/>
          </a:prstGeom>
          <a:solidFill>
            <a:srgbClr val="4A66AC"/>
          </a:solidFill>
        </p:spPr>
        <p:txBody>
          <a:bodyPr vert="horz" lIns="91440" tIns="45720" rIns="91440" bIns="45720" rtlCol="0" anchor="b">
            <a:normAutofit/>
          </a:bodyPr>
          <a:lst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a:lstStyle>
          <a:p>
            <a:pPr lvl="0"/>
            <a:r>
              <a:rPr lang="en-US" sz="3600" u="sng" dirty="0"/>
              <a:t>Observation 1</a:t>
            </a:r>
            <a:r>
              <a:rPr lang="en-US" sz="3600" dirty="0"/>
              <a:t>: Memory Error Tolerance Varies</a:t>
            </a:r>
            <a:endParaRPr kumimoji="0" lang="en-US" sz="3600" b="0" i="0" u="none" strike="noStrike" kern="1200" cap="none" spc="-120" normalizeH="0" baseline="0" noProof="0" dirty="0">
              <a:ln>
                <a:noFill/>
              </a:ln>
              <a:solidFill>
                <a:sysClr val="window" lastClr="FFFFFF"/>
              </a:solidFill>
              <a:effectLst/>
              <a:uLnTx/>
              <a:uFillTx/>
              <a:latin typeface="Calibri" panose="020F0502020204030204"/>
            </a:endParaRPr>
          </a:p>
        </p:txBody>
      </p:sp>
      <p:sp>
        <p:nvSpPr>
          <p:cNvPr id="24" name="Title 1"/>
          <p:cNvSpPr txBox="1">
            <a:spLocks/>
          </p:cNvSpPr>
          <p:nvPr/>
        </p:nvSpPr>
        <p:spPr>
          <a:xfrm>
            <a:off x="1" y="722104"/>
            <a:ext cx="4049485" cy="726348"/>
          </a:xfrm>
          <a:prstGeom prst="rect">
            <a:avLst/>
          </a:prstGeom>
          <a:solidFill>
            <a:srgbClr val="4A66AC"/>
          </a:solidFill>
        </p:spPr>
        <p:txBody>
          <a:bodyPr vert="horz" lIns="91440" tIns="45720" rIns="91440" bIns="45720" rtlCol="0" anchor="t">
            <a:normAutofit/>
          </a:bodyPr>
          <a:lst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a:lstStyle>
          <a:p>
            <a:pPr lvl="0" algn="r"/>
            <a:r>
              <a:rPr lang="en-US" sz="3600" dirty="0" smtClean="0">
                <a:solidFill>
                  <a:srgbClr val="FFFF00"/>
                </a:solidFill>
                <a:latin typeface="Calibri" panose="020F0502020204030204"/>
              </a:rPr>
              <a:t>Across </a:t>
            </a:r>
            <a:r>
              <a:rPr lang="en-US" sz="3600" dirty="0">
                <a:solidFill>
                  <a:srgbClr val="FFFF00"/>
                </a:solidFill>
                <a:latin typeface="Calibri" panose="020F0502020204030204"/>
              </a:rPr>
              <a:t>A</a:t>
            </a:r>
            <a:r>
              <a:rPr lang="en-US" sz="3600" dirty="0" smtClean="0">
                <a:solidFill>
                  <a:srgbClr val="FFFF00"/>
                </a:solidFill>
                <a:latin typeface="Calibri" panose="020F0502020204030204"/>
              </a:rPr>
              <a:t>pplications</a:t>
            </a:r>
            <a:endParaRPr kumimoji="0" lang="en-US" sz="3600" b="0" i="0" strike="noStrike" kern="1200" cap="none" spc="-120" normalizeH="0" baseline="0" noProof="0" dirty="0">
              <a:ln>
                <a:noFill/>
              </a:ln>
              <a:solidFill>
                <a:srgbClr val="FFFF00"/>
              </a:solidFill>
              <a:effectLst/>
              <a:uLnTx/>
              <a:uFillTx/>
              <a:latin typeface="Calibri" panose="020F0502020204030204"/>
            </a:endParaRPr>
          </a:p>
        </p:txBody>
      </p:sp>
      <p:sp>
        <p:nvSpPr>
          <p:cNvPr id="16" name="TextBox 15"/>
          <p:cNvSpPr txBox="1"/>
          <p:nvPr/>
        </p:nvSpPr>
        <p:spPr>
          <a:xfrm>
            <a:off x="1357900" y="6211669"/>
            <a:ext cx="6148798" cy="646331"/>
          </a:xfrm>
          <a:prstGeom prst="rect">
            <a:avLst/>
          </a:prstGeom>
          <a:noFill/>
        </p:spPr>
        <p:txBody>
          <a:bodyPr wrap="none" rtlCol="0">
            <a:spAutoFit/>
          </a:bodyPr>
          <a:lstStyle/>
          <a:p>
            <a:pPr algn="ctr"/>
            <a:r>
              <a:rPr lang="en-US" dirty="0" smtClean="0"/>
              <a:t>Showing results for single-bit soft errors</a:t>
            </a:r>
          </a:p>
          <a:p>
            <a:pPr algn="ctr"/>
            <a:r>
              <a:rPr lang="en-US" dirty="0" smtClean="0"/>
              <a:t>Results for other memory error types can be found in the paper</a:t>
            </a:r>
            <a:endParaRPr lang="en-US" dirty="0"/>
          </a:p>
        </p:txBody>
      </p:sp>
      <p:sp>
        <p:nvSpPr>
          <p:cNvPr id="4" name="Slide Number Placeholder 3"/>
          <p:cNvSpPr>
            <a:spLocks noGrp="1"/>
          </p:cNvSpPr>
          <p:nvPr>
            <p:ph type="sldNum" sz="quarter" idx="12"/>
          </p:nvPr>
        </p:nvSpPr>
        <p:spPr/>
        <p:txBody>
          <a:bodyPr/>
          <a:lstStyle/>
          <a:p>
            <a:fld id="{4DB4CB9A-C63F-4E87-AA38-9916D0B520C4}" type="slidenum">
              <a:rPr lang="en-US" smtClean="0"/>
              <a:t>15</a:t>
            </a:fld>
            <a:endParaRPr lang="en-US" dirty="0"/>
          </a:p>
        </p:txBody>
      </p:sp>
    </p:spTree>
    <p:extLst>
      <p:ext uri="{BB962C8B-B14F-4D97-AF65-F5344CB8AC3E}">
        <p14:creationId xmlns:p14="http://schemas.microsoft.com/office/powerpoint/2010/main" val="64419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3541024172"/>
              </p:ext>
            </p:extLst>
          </p:nvPr>
        </p:nvGraphicFramePr>
        <p:xfrm>
          <a:off x="0" y="1448452"/>
          <a:ext cx="9144000" cy="4763217"/>
        </p:xfrm>
        <a:graphic>
          <a:graphicData uri="http://schemas.openxmlformats.org/drawingml/2006/chart">
            <c:chart xmlns:c="http://schemas.openxmlformats.org/drawingml/2006/chart" xmlns:r="http://schemas.openxmlformats.org/officeDocument/2006/relationships" r:id="rId3"/>
          </a:graphicData>
        </a:graphic>
      </p:graphicFrame>
      <p:grpSp>
        <p:nvGrpSpPr>
          <p:cNvPr id="18" name="Group 17"/>
          <p:cNvGrpSpPr/>
          <p:nvPr/>
        </p:nvGrpSpPr>
        <p:grpSpPr>
          <a:xfrm>
            <a:off x="3181408" y="2936240"/>
            <a:ext cx="5010091" cy="1927860"/>
            <a:chOff x="1835209" y="3063240"/>
            <a:chExt cx="2575560" cy="1493520"/>
          </a:xfrm>
        </p:grpSpPr>
        <p:cxnSp>
          <p:nvCxnSpPr>
            <p:cNvPr id="15" name="Straight Connector 14"/>
            <p:cNvCxnSpPr/>
            <p:nvPr/>
          </p:nvCxnSpPr>
          <p:spPr>
            <a:xfrm>
              <a:off x="1835209" y="3063240"/>
              <a:ext cx="2575560"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43400" y="3063240"/>
              <a:ext cx="0" cy="1493520"/>
            </a:xfrm>
            <a:prstGeom prst="line">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137664" y="3117503"/>
              <a:ext cx="1205735" cy="405340"/>
            </a:xfrm>
            <a:prstGeom prst="rect">
              <a:avLst/>
            </a:prstGeom>
            <a:noFill/>
          </p:spPr>
          <p:txBody>
            <a:bodyPr wrap="square" rtlCol="0">
              <a:spAutoFit/>
            </a:bodyPr>
            <a:lstStyle/>
            <a:p>
              <a:r>
                <a:rPr lang="en-US" sz="2800" dirty="0" smtClean="0">
                  <a:solidFill>
                    <a:srgbClr val="FF0000"/>
                  </a:solidFill>
                </a:rPr>
                <a:t>&gt;4× difference</a:t>
              </a:r>
              <a:endParaRPr lang="en-US" sz="2800" dirty="0">
                <a:solidFill>
                  <a:srgbClr val="FF0000"/>
                </a:solidFill>
              </a:endParaRPr>
            </a:p>
          </p:txBody>
        </p:sp>
      </p:grpSp>
      <p:sp>
        <p:nvSpPr>
          <p:cNvPr id="21" name="TextBox 20"/>
          <p:cNvSpPr txBox="1"/>
          <p:nvPr/>
        </p:nvSpPr>
        <p:spPr>
          <a:xfrm>
            <a:off x="1965364" y="6211669"/>
            <a:ext cx="5235536" cy="646331"/>
          </a:xfrm>
          <a:prstGeom prst="rect">
            <a:avLst/>
          </a:prstGeom>
          <a:noFill/>
        </p:spPr>
        <p:txBody>
          <a:bodyPr wrap="none" rtlCol="0">
            <a:spAutoFit/>
          </a:bodyPr>
          <a:lstStyle/>
          <a:p>
            <a:pPr algn="ctr"/>
            <a:r>
              <a:rPr lang="en-US" dirty="0" smtClean="0"/>
              <a:t>Showing results for </a:t>
            </a:r>
            <a:r>
              <a:rPr lang="en-US" dirty="0" err="1" smtClean="0"/>
              <a:t>WebSearch</a:t>
            </a:r>
            <a:endParaRPr lang="en-US" dirty="0" smtClean="0"/>
          </a:p>
          <a:p>
            <a:pPr algn="ctr"/>
            <a:r>
              <a:rPr lang="en-US" dirty="0" smtClean="0"/>
              <a:t>Results for other workloads can be found in the paper</a:t>
            </a:r>
            <a:endParaRPr lang="en-US" dirty="0"/>
          </a:p>
        </p:txBody>
      </p:sp>
      <p:sp>
        <p:nvSpPr>
          <p:cNvPr id="20" name="Title 1"/>
          <p:cNvSpPr txBox="1">
            <a:spLocks/>
          </p:cNvSpPr>
          <p:nvPr/>
        </p:nvSpPr>
        <p:spPr>
          <a:xfrm>
            <a:off x="0" y="-4244"/>
            <a:ext cx="9144000" cy="726348"/>
          </a:xfrm>
          <a:prstGeom prst="rect">
            <a:avLst/>
          </a:prstGeom>
          <a:solidFill>
            <a:srgbClr val="4A66AC"/>
          </a:solidFill>
        </p:spPr>
        <p:txBody>
          <a:bodyPr vert="horz" lIns="91440" tIns="45720" rIns="91440" bIns="45720" rtlCol="0" anchor="b">
            <a:normAutofit/>
          </a:bodyPr>
          <a:lst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a:lstStyle>
          <a:p>
            <a:pPr lvl="0"/>
            <a:r>
              <a:rPr lang="en-US" sz="3600" u="sng" dirty="0"/>
              <a:t>Observation 1</a:t>
            </a:r>
            <a:r>
              <a:rPr lang="en-US" sz="3600" dirty="0"/>
              <a:t>: Memory Error Tolerance Varies</a:t>
            </a:r>
            <a:endParaRPr kumimoji="0" lang="en-US" sz="3600" b="0" i="0" u="none" strike="noStrike" kern="1200" cap="none" spc="-120" normalizeH="0" baseline="0" noProof="0" dirty="0">
              <a:ln>
                <a:noFill/>
              </a:ln>
              <a:solidFill>
                <a:sysClr val="window" lastClr="FFFFFF"/>
              </a:solidFill>
              <a:effectLst/>
              <a:uLnTx/>
              <a:uFillTx/>
              <a:latin typeface="Calibri" panose="020F0502020204030204"/>
            </a:endParaRPr>
          </a:p>
        </p:txBody>
      </p:sp>
      <p:sp>
        <p:nvSpPr>
          <p:cNvPr id="25" name="Title 1"/>
          <p:cNvSpPr txBox="1">
            <a:spLocks/>
          </p:cNvSpPr>
          <p:nvPr/>
        </p:nvSpPr>
        <p:spPr>
          <a:xfrm>
            <a:off x="3973286" y="722104"/>
            <a:ext cx="5170714" cy="726348"/>
          </a:xfrm>
          <a:prstGeom prst="rect">
            <a:avLst/>
          </a:prstGeom>
          <a:solidFill>
            <a:srgbClr val="4A66AC"/>
          </a:solidFill>
        </p:spPr>
        <p:txBody>
          <a:bodyPr vert="horz" lIns="91440" tIns="45720" rIns="91440" bIns="45720" rtlCol="0" anchor="t">
            <a:normAutofit/>
          </a:bodyPr>
          <a:lst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a:lstStyle>
          <a:p>
            <a:pPr lvl="0" algn="l"/>
            <a:r>
              <a:rPr lang="en-US" sz="3600" noProof="0" dirty="0" smtClean="0">
                <a:latin typeface="Calibri" panose="020F0502020204030204"/>
              </a:rPr>
              <a:t>and </a:t>
            </a:r>
            <a:r>
              <a:rPr lang="en-US" sz="3600" noProof="0" dirty="0" smtClean="0">
                <a:solidFill>
                  <a:srgbClr val="FFFF00"/>
                </a:solidFill>
                <a:latin typeface="Calibri" panose="020F0502020204030204"/>
              </a:rPr>
              <a:t>Within an Application</a:t>
            </a:r>
            <a:endParaRPr kumimoji="0" lang="en-US" sz="3600" b="0" i="0" strike="noStrike" kern="1200" cap="none" spc="-120" normalizeH="0" baseline="0" noProof="0" dirty="0">
              <a:ln>
                <a:noFill/>
              </a:ln>
              <a:solidFill>
                <a:srgbClr val="FFFF00"/>
              </a:solidFill>
              <a:effectLst/>
              <a:uLnTx/>
              <a:uFillTx/>
              <a:latin typeface="Calibri" panose="020F0502020204030204"/>
            </a:endParaRPr>
          </a:p>
        </p:txBody>
      </p:sp>
      <p:sp>
        <p:nvSpPr>
          <p:cNvPr id="27" name="Title 1"/>
          <p:cNvSpPr txBox="1">
            <a:spLocks/>
          </p:cNvSpPr>
          <p:nvPr/>
        </p:nvSpPr>
        <p:spPr>
          <a:xfrm>
            <a:off x="1" y="722104"/>
            <a:ext cx="4049485" cy="726348"/>
          </a:xfrm>
          <a:prstGeom prst="rect">
            <a:avLst/>
          </a:prstGeom>
          <a:solidFill>
            <a:srgbClr val="4A66AC"/>
          </a:solidFill>
        </p:spPr>
        <p:txBody>
          <a:bodyPr vert="horz" lIns="91440" tIns="45720" rIns="91440" bIns="45720" rtlCol="0" anchor="t">
            <a:normAutofit/>
          </a:bodyPr>
          <a:lst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a:lstStyle>
          <a:p>
            <a:pPr lvl="0" algn="r"/>
            <a:r>
              <a:rPr lang="en-US" sz="3600" dirty="0" smtClean="0">
                <a:latin typeface="Calibri" panose="020F0502020204030204"/>
              </a:rPr>
              <a:t>Across </a:t>
            </a:r>
            <a:r>
              <a:rPr lang="en-US" sz="3600" dirty="0">
                <a:latin typeface="Calibri" panose="020F0502020204030204"/>
              </a:rPr>
              <a:t>A</a:t>
            </a:r>
            <a:r>
              <a:rPr lang="en-US" sz="3600" dirty="0" smtClean="0">
                <a:latin typeface="Calibri" panose="020F0502020204030204"/>
              </a:rPr>
              <a:t>pplications</a:t>
            </a:r>
            <a:endParaRPr kumimoji="0" lang="en-US" sz="3600" b="0" i="0" strike="noStrike" kern="1200" cap="none" spc="-120" normalizeH="0" baseline="0" noProof="0" dirty="0">
              <a:ln>
                <a:noFill/>
              </a:ln>
              <a:effectLst/>
              <a:uLnTx/>
              <a:uFillTx/>
              <a:latin typeface="Calibri" panose="020F0502020204030204"/>
            </a:endParaRPr>
          </a:p>
        </p:txBody>
      </p:sp>
      <p:sp>
        <p:nvSpPr>
          <p:cNvPr id="2" name="Slide Number Placeholder 1"/>
          <p:cNvSpPr>
            <a:spLocks noGrp="1"/>
          </p:cNvSpPr>
          <p:nvPr>
            <p:ph type="sldNum" sz="quarter" idx="12"/>
          </p:nvPr>
        </p:nvSpPr>
        <p:spPr/>
        <p:txBody>
          <a:bodyPr/>
          <a:lstStyle/>
          <a:p>
            <a:fld id="{4DB4CB9A-C63F-4E87-AA38-9916D0B520C4}" type="slidenum">
              <a:rPr lang="en-US" smtClean="0"/>
              <a:t>16</a:t>
            </a:fld>
            <a:endParaRPr lang="en-US"/>
          </a:p>
        </p:txBody>
      </p:sp>
    </p:spTree>
    <p:extLst>
      <p:ext uri="{BB962C8B-B14F-4D97-AF65-F5344CB8AC3E}">
        <p14:creationId xmlns:p14="http://schemas.microsoft.com/office/powerpoint/2010/main" val="151070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3321929455"/>
              </p:ext>
            </p:extLst>
          </p:nvPr>
        </p:nvGraphicFramePr>
        <p:xfrm>
          <a:off x="1" y="1448451"/>
          <a:ext cx="9144000" cy="4763217"/>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p:cNvSpPr txBox="1"/>
          <p:nvPr/>
        </p:nvSpPr>
        <p:spPr>
          <a:xfrm>
            <a:off x="1965364" y="6211669"/>
            <a:ext cx="5235536" cy="646331"/>
          </a:xfrm>
          <a:prstGeom prst="rect">
            <a:avLst/>
          </a:prstGeom>
          <a:noFill/>
        </p:spPr>
        <p:txBody>
          <a:bodyPr wrap="none" rtlCol="0">
            <a:spAutoFit/>
          </a:bodyPr>
          <a:lstStyle/>
          <a:p>
            <a:pPr algn="ctr"/>
            <a:r>
              <a:rPr lang="en-US" dirty="0" smtClean="0"/>
              <a:t>Showing results for </a:t>
            </a:r>
            <a:r>
              <a:rPr lang="en-US" dirty="0" err="1" smtClean="0"/>
              <a:t>WebSearch</a:t>
            </a:r>
            <a:endParaRPr lang="en-US" dirty="0" smtClean="0"/>
          </a:p>
          <a:p>
            <a:pPr algn="ctr"/>
            <a:r>
              <a:rPr lang="en-US" dirty="0" smtClean="0"/>
              <a:t>Results for other workloads can be found in the paper</a:t>
            </a:r>
            <a:endParaRPr lang="en-US" dirty="0"/>
          </a:p>
        </p:txBody>
      </p:sp>
      <p:grpSp>
        <p:nvGrpSpPr>
          <p:cNvPr id="3" name="Group 2"/>
          <p:cNvGrpSpPr/>
          <p:nvPr/>
        </p:nvGrpSpPr>
        <p:grpSpPr>
          <a:xfrm>
            <a:off x="893627" y="3573859"/>
            <a:ext cx="7356746" cy="987307"/>
            <a:chOff x="5042048" y="3369041"/>
            <a:chExt cx="3873352" cy="987307"/>
          </a:xfrm>
        </p:grpSpPr>
        <p:cxnSp>
          <p:nvCxnSpPr>
            <p:cNvPr id="19" name="Straight Connector 18"/>
            <p:cNvCxnSpPr/>
            <p:nvPr/>
          </p:nvCxnSpPr>
          <p:spPr>
            <a:xfrm>
              <a:off x="5331704" y="4251960"/>
              <a:ext cx="3583696"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042048" y="3833128"/>
              <a:ext cx="289656" cy="523220"/>
            </a:xfrm>
            <a:prstGeom prst="rect">
              <a:avLst/>
            </a:prstGeom>
            <a:noFill/>
          </p:spPr>
          <p:txBody>
            <a:bodyPr wrap="none" rtlCol="0">
              <a:spAutoFit/>
            </a:bodyPr>
            <a:lstStyle/>
            <a:p>
              <a:r>
                <a:rPr lang="en-US" sz="2800" dirty="0" smtClean="0">
                  <a:solidFill>
                    <a:srgbClr val="FF0000"/>
                  </a:solidFill>
                </a:rPr>
                <a:t>15</a:t>
              </a:r>
              <a:endParaRPr lang="en-US" sz="2800" dirty="0">
                <a:solidFill>
                  <a:srgbClr val="FF0000"/>
                </a:solidFill>
              </a:endParaRPr>
            </a:p>
          </p:txBody>
        </p:sp>
        <p:sp>
          <p:nvSpPr>
            <p:cNvPr id="24" name="TextBox 23"/>
            <p:cNvSpPr txBox="1"/>
            <p:nvPr/>
          </p:nvSpPr>
          <p:spPr>
            <a:xfrm>
              <a:off x="5961134" y="3369041"/>
              <a:ext cx="2401715" cy="523220"/>
            </a:xfrm>
            <a:prstGeom prst="rect">
              <a:avLst/>
            </a:prstGeom>
            <a:noFill/>
          </p:spPr>
          <p:txBody>
            <a:bodyPr wrap="none" rtlCol="0">
              <a:spAutoFit/>
            </a:bodyPr>
            <a:lstStyle/>
            <a:p>
              <a:r>
                <a:rPr lang="en-US" sz="2800" dirty="0" smtClean="0">
                  <a:solidFill>
                    <a:srgbClr val="FF0000"/>
                  </a:solidFill>
                </a:rPr>
                <a:t>All averaged at a very low rate</a:t>
              </a:r>
              <a:endParaRPr lang="en-US" sz="2800" dirty="0">
                <a:solidFill>
                  <a:srgbClr val="FF0000"/>
                </a:solidFill>
              </a:endParaRPr>
            </a:p>
          </p:txBody>
        </p:sp>
      </p:grpSp>
      <p:sp>
        <p:nvSpPr>
          <p:cNvPr id="20" name="Title 1"/>
          <p:cNvSpPr txBox="1">
            <a:spLocks/>
          </p:cNvSpPr>
          <p:nvPr/>
        </p:nvSpPr>
        <p:spPr>
          <a:xfrm>
            <a:off x="0" y="-4244"/>
            <a:ext cx="9144000" cy="726348"/>
          </a:xfrm>
          <a:prstGeom prst="rect">
            <a:avLst/>
          </a:prstGeom>
          <a:solidFill>
            <a:srgbClr val="4A66AC"/>
          </a:solidFill>
        </p:spPr>
        <p:txBody>
          <a:bodyPr vert="horz" lIns="91440" tIns="45720" rIns="91440" bIns="45720" rtlCol="0" anchor="b">
            <a:normAutofit/>
          </a:bodyPr>
          <a:lst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a:lstStyle>
          <a:p>
            <a:pPr lvl="0"/>
            <a:r>
              <a:rPr lang="en-US" sz="3600" u="sng" dirty="0"/>
              <a:t>Observation 1</a:t>
            </a:r>
            <a:r>
              <a:rPr lang="en-US" sz="3600" dirty="0"/>
              <a:t>: Memory Error Tolerance Varies</a:t>
            </a:r>
            <a:endParaRPr kumimoji="0" lang="en-US" sz="3600" b="0" i="0" u="none" strike="noStrike" kern="1200" cap="none" spc="-120" normalizeH="0" baseline="0" noProof="0" dirty="0">
              <a:ln>
                <a:noFill/>
              </a:ln>
              <a:solidFill>
                <a:sysClr val="window" lastClr="FFFFFF"/>
              </a:solidFill>
              <a:effectLst/>
              <a:uLnTx/>
              <a:uFillTx/>
              <a:latin typeface="Calibri" panose="020F0502020204030204"/>
            </a:endParaRPr>
          </a:p>
        </p:txBody>
      </p:sp>
      <p:sp>
        <p:nvSpPr>
          <p:cNvPr id="25" name="Title 1"/>
          <p:cNvSpPr txBox="1">
            <a:spLocks/>
          </p:cNvSpPr>
          <p:nvPr/>
        </p:nvSpPr>
        <p:spPr>
          <a:xfrm>
            <a:off x="3973286" y="722104"/>
            <a:ext cx="5170714" cy="726348"/>
          </a:xfrm>
          <a:prstGeom prst="rect">
            <a:avLst/>
          </a:prstGeom>
          <a:solidFill>
            <a:srgbClr val="4A66AC"/>
          </a:solidFill>
        </p:spPr>
        <p:txBody>
          <a:bodyPr vert="horz" lIns="91440" tIns="45720" rIns="91440" bIns="45720" rtlCol="0" anchor="t">
            <a:normAutofit/>
          </a:bodyPr>
          <a:lst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a:lstStyle>
          <a:p>
            <a:pPr lvl="0" algn="l"/>
            <a:r>
              <a:rPr lang="en-US" sz="3600" noProof="0" dirty="0" smtClean="0">
                <a:latin typeface="Calibri" panose="020F0502020204030204"/>
              </a:rPr>
              <a:t>and </a:t>
            </a:r>
            <a:r>
              <a:rPr lang="en-US" sz="3600" noProof="0" dirty="0" smtClean="0">
                <a:solidFill>
                  <a:srgbClr val="FFFF00"/>
                </a:solidFill>
                <a:latin typeface="Calibri" panose="020F0502020204030204"/>
              </a:rPr>
              <a:t>Within an Application</a:t>
            </a:r>
            <a:endParaRPr kumimoji="0" lang="en-US" sz="3600" b="0" i="0" strike="noStrike" kern="1200" cap="none" spc="-120" normalizeH="0" baseline="0" noProof="0" dirty="0">
              <a:ln>
                <a:noFill/>
              </a:ln>
              <a:solidFill>
                <a:srgbClr val="FFFF00"/>
              </a:solidFill>
              <a:effectLst/>
              <a:uLnTx/>
              <a:uFillTx/>
              <a:latin typeface="Calibri" panose="020F0502020204030204"/>
            </a:endParaRPr>
          </a:p>
        </p:txBody>
      </p:sp>
      <p:sp>
        <p:nvSpPr>
          <p:cNvPr id="27" name="Title 1"/>
          <p:cNvSpPr txBox="1">
            <a:spLocks/>
          </p:cNvSpPr>
          <p:nvPr/>
        </p:nvSpPr>
        <p:spPr>
          <a:xfrm>
            <a:off x="1" y="722104"/>
            <a:ext cx="4049485" cy="726348"/>
          </a:xfrm>
          <a:prstGeom prst="rect">
            <a:avLst/>
          </a:prstGeom>
          <a:solidFill>
            <a:srgbClr val="4A66AC"/>
          </a:solidFill>
        </p:spPr>
        <p:txBody>
          <a:bodyPr vert="horz" lIns="91440" tIns="45720" rIns="91440" bIns="45720" rtlCol="0" anchor="t">
            <a:normAutofit/>
          </a:bodyPr>
          <a:lst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a:lstStyle>
          <a:p>
            <a:pPr lvl="0" algn="r"/>
            <a:r>
              <a:rPr lang="en-US" sz="3600" dirty="0" smtClean="0">
                <a:latin typeface="Calibri" panose="020F0502020204030204"/>
              </a:rPr>
              <a:t>Across </a:t>
            </a:r>
            <a:r>
              <a:rPr lang="en-US" sz="3600" dirty="0">
                <a:latin typeface="Calibri" panose="020F0502020204030204"/>
              </a:rPr>
              <a:t>A</a:t>
            </a:r>
            <a:r>
              <a:rPr lang="en-US" sz="3600" dirty="0" smtClean="0">
                <a:latin typeface="Calibri" panose="020F0502020204030204"/>
              </a:rPr>
              <a:t>pplications</a:t>
            </a:r>
            <a:endParaRPr kumimoji="0" lang="en-US" sz="3600" b="0" i="0" strike="noStrike" kern="1200" cap="none" spc="-120" normalizeH="0" baseline="0" noProof="0" dirty="0">
              <a:ln>
                <a:noFill/>
              </a:ln>
              <a:effectLst/>
              <a:uLnTx/>
              <a:uFillTx/>
              <a:latin typeface="Calibri" panose="020F0502020204030204"/>
            </a:endParaRPr>
          </a:p>
        </p:txBody>
      </p:sp>
      <p:sp>
        <p:nvSpPr>
          <p:cNvPr id="2" name="Slide Number Placeholder 1"/>
          <p:cNvSpPr>
            <a:spLocks noGrp="1"/>
          </p:cNvSpPr>
          <p:nvPr>
            <p:ph type="sldNum" sz="quarter" idx="12"/>
          </p:nvPr>
        </p:nvSpPr>
        <p:spPr/>
        <p:txBody>
          <a:bodyPr/>
          <a:lstStyle/>
          <a:p>
            <a:fld id="{4DB4CB9A-C63F-4E87-AA38-9916D0B520C4}" type="slidenum">
              <a:rPr lang="en-US" smtClean="0"/>
              <a:t>17</a:t>
            </a:fld>
            <a:endParaRPr lang="en-US"/>
          </a:p>
        </p:txBody>
      </p:sp>
    </p:spTree>
    <p:extLst>
      <p:ext uri="{BB962C8B-B14F-4D97-AF65-F5344CB8AC3E}">
        <p14:creationId xmlns:p14="http://schemas.microsoft.com/office/powerpoint/2010/main" val="365689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sz="quarter" idx="11"/>
          </p:nvPr>
        </p:nvSpPr>
        <p:spPr/>
        <p:txBody>
          <a:bodyPr>
            <a:noAutofit/>
          </a:bodyPr>
          <a:lstStyle/>
          <a:p>
            <a:r>
              <a:rPr lang="en-US" sz="3200" i="0" dirty="0">
                <a:solidFill>
                  <a:schemeClr val="bg1">
                    <a:lumMod val="50000"/>
                  </a:schemeClr>
                </a:solidFill>
              </a:rPr>
              <a:t>Motivation</a:t>
            </a:r>
            <a:endParaRPr lang="en-US" i="0" dirty="0">
              <a:solidFill>
                <a:schemeClr val="bg1">
                  <a:lumMod val="50000"/>
                </a:schemeClr>
              </a:solidFill>
            </a:endParaRPr>
          </a:p>
          <a:p>
            <a:r>
              <a:rPr lang="en-US" sz="3200" i="0" dirty="0">
                <a:solidFill>
                  <a:schemeClr val="bg1">
                    <a:lumMod val="50000"/>
                  </a:schemeClr>
                </a:solidFill>
              </a:rPr>
              <a:t>Characterizing application memory error tolerance</a:t>
            </a:r>
            <a:endParaRPr lang="en-US" i="0" dirty="0">
              <a:solidFill>
                <a:schemeClr val="bg1">
                  <a:lumMod val="50000"/>
                </a:schemeClr>
              </a:solidFill>
            </a:endParaRPr>
          </a:p>
          <a:p>
            <a:r>
              <a:rPr lang="en-US" sz="3200" i="0" dirty="0"/>
              <a:t>Key observations</a:t>
            </a:r>
          </a:p>
          <a:p>
            <a:pPr lvl="1"/>
            <a:r>
              <a:rPr lang="en-US" sz="2800" u="sng" dirty="0"/>
              <a:t>Observation 1</a:t>
            </a:r>
            <a:r>
              <a:rPr lang="en-US" sz="2800" dirty="0"/>
              <a:t>:  Memory error tolerance varies </a:t>
            </a:r>
            <a:br>
              <a:rPr lang="en-US" sz="2800" dirty="0"/>
            </a:br>
            <a:r>
              <a:rPr lang="en-US" sz="2800" dirty="0"/>
              <a:t>across applications and within an application</a:t>
            </a:r>
          </a:p>
          <a:p>
            <a:pPr lvl="1"/>
            <a:r>
              <a:rPr lang="en-US" sz="2800" u="sng" dirty="0"/>
              <a:t>Observation 2</a:t>
            </a:r>
            <a:r>
              <a:rPr lang="en-US" sz="2800" dirty="0"/>
              <a:t>: Data can be recovered by software</a:t>
            </a:r>
          </a:p>
          <a:p>
            <a:r>
              <a:rPr lang="en-US" sz="3200" i="0" dirty="0">
                <a:solidFill>
                  <a:schemeClr val="bg1">
                    <a:lumMod val="50000"/>
                  </a:schemeClr>
                </a:solidFill>
              </a:rPr>
              <a:t>Heterogeneous-Reliability Memory (HRM)</a:t>
            </a:r>
            <a:endParaRPr lang="en-US" i="0" dirty="0">
              <a:solidFill>
                <a:schemeClr val="bg1">
                  <a:lumMod val="50000"/>
                </a:schemeClr>
              </a:solidFill>
            </a:endParaRPr>
          </a:p>
          <a:p>
            <a:r>
              <a:rPr lang="en-US" sz="3200" i="0" dirty="0">
                <a:solidFill>
                  <a:schemeClr val="bg1">
                    <a:lumMod val="50000"/>
                  </a:schemeClr>
                </a:solidFill>
              </a:rPr>
              <a:t>Evaluation</a:t>
            </a:r>
          </a:p>
        </p:txBody>
      </p:sp>
      <p:sp>
        <p:nvSpPr>
          <p:cNvPr id="5" name="Slide Number Placeholder 4"/>
          <p:cNvSpPr>
            <a:spLocks noGrp="1"/>
          </p:cNvSpPr>
          <p:nvPr>
            <p:ph type="sldNum" sz="quarter" idx="14"/>
          </p:nvPr>
        </p:nvSpPr>
        <p:spPr>
          <a:prstGeom prst="rect">
            <a:avLst/>
          </a:prstGeom>
        </p:spPr>
        <p:txBody>
          <a:bodyPr/>
          <a:lstStyle/>
          <a:p>
            <a:fld id="{4DB4CB9A-C63F-4E87-AA38-9916D0B520C4}" type="slidenum">
              <a:rPr lang="en-US" smtClean="0"/>
              <a:pPr/>
              <a:t>18</a:t>
            </a:fld>
            <a:endParaRPr lang="en-US" dirty="0"/>
          </a:p>
        </p:txBody>
      </p:sp>
    </p:spTree>
    <p:extLst>
      <p:ext uri="{BB962C8B-B14F-4D97-AF65-F5344CB8AC3E}">
        <p14:creationId xmlns:p14="http://schemas.microsoft.com/office/powerpoint/2010/main" val="308220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8" name="Content Placeholder 7"/>
          <p:cNvSpPr>
            <a:spLocks noGrp="1"/>
          </p:cNvSpPr>
          <p:nvPr>
            <p:ph sz="quarter" idx="11"/>
          </p:nvPr>
        </p:nvSpPr>
        <p:spPr>
          <a:xfrm>
            <a:off x="123825" y="1696278"/>
            <a:ext cx="8897938" cy="4769836"/>
          </a:xfrm>
        </p:spPr>
        <p:txBody>
          <a:bodyPr>
            <a:normAutofit/>
          </a:bodyPr>
          <a:lstStyle/>
          <a:p>
            <a:r>
              <a:rPr lang="en-US" dirty="0">
                <a:solidFill>
                  <a:schemeClr val="tx1"/>
                </a:solidFill>
              </a:rPr>
              <a:t>Implicitly recoverable – application </a:t>
            </a:r>
            <a:r>
              <a:rPr lang="en-US" dirty="0" smtClean="0">
                <a:solidFill>
                  <a:schemeClr val="tx1"/>
                </a:solidFill>
              </a:rPr>
              <a:t>intrinsically has </a:t>
            </a:r>
            <a:r>
              <a:rPr lang="en-US" dirty="0">
                <a:solidFill>
                  <a:schemeClr val="tx1"/>
                </a:solidFill>
              </a:rPr>
              <a:t>a clean copy of the data on disk</a:t>
            </a:r>
          </a:p>
          <a:p>
            <a:r>
              <a:rPr lang="en-US" dirty="0">
                <a:solidFill>
                  <a:schemeClr val="tx1"/>
                </a:solidFill>
              </a:rPr>
              <a:t>Explicitly recoverable – application can create a copy of the data at a low cost </a:t>
            </a:r>
            <a:r>
              <a:rPr lang="en-US" dirty="0" smtClean="0">
                <a:solidFill>
                  <a:schemeClr val="tx1"/>
                </a:solidFill>
              </a:rPr>
              <a:t>(if it has very low write frequency)</a:t>
            </a:r>
            <a:endParaRPr lang="en-US" dirty="0">
              <a:solidFill>
                <a:schemeClr val="tx1"/>
              </a:solidFill>
            </a:endParaRPr>
          </a:p>
          <a:p>
            <a:endParaRPr lang="en-US" dirty="0">
              <a:solidFill>
                <a:schemeClr val="tx1"/>
              </a:solidFill>
            </a:endParaRPr>
          </a:p>
        </p:txBody>
      </p:sp>
      <p:sp>
        <p:nvSpPr>
          <p:cNvPr id="5" name="Slide Number Placeholder 4"/>
          <p:cNvSpPr>
            <a:spLocks noGrp="1"/>
          </p:cNvSpPr>
          <p:nvPr>
            <p:ph type="sldNum" sz="quarter" idx="14"/>
          </p:nvPr>
        </p:nvSpPr>
        <p:spPr>
          <a:prstGeom prst="rect">
            <a:avLst/>
          </a:prstGeom>
        </p:spPr>
        <p:txBody>
          <a:bodyPr/>
          <a:lstStyle/>
          <a:p>
            <a:fld id="{4DB4CB9A-C63F-4E87-AA38-9916D0B520C4}" type="slidenum">
              <a:rPr lang="en-US" smtClean="0"/>
              <a:pPr/>
              <a:t>19</a:t>
            </a:fld>
            <a:endParaRPr lang="en-US" dirty="0"/>
          </a:p>
        </p:txBody>
      </p:sp>
      <p:sp>
        <p:nvSpPr>
          <p:cNvPr id="11" name="Title 1"/>
          <p:cNvSpPr txBox="1">
            <a:spLocks/>
          </p:cNvSpPr>
          <p:nvPr/>
        </p:nvSpPr>
        <p:spPr>
          <a:xfrm>
            <a:off x="0" y="0"/>
            <a:ext cx="9144000" cy="726348"/>
          </a:xfrm>
          <a:prstGeom prst="rect">
            <a:avLst/>
          </a:prstGeom>
          <a:solidFill>
            <a:srgbClr val="4A66AC"/>
          </a:solidFill>
        </p:spPr>
        <p:txBody>
          <a:bodyPr vert="horz" lIns="91440" tIns="45720" rIns="91440" bIns="45720" rtlCol="0" anchor="b">
            <a:normAutofit/>
          </a:bodyPr>
          <a:lst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a:lstStyle>
          <a:p>
            <a:pPr lvl="0"/>
            <a:r>
              <a:rPr lang="en-US" sz="3600" u="sng" dirty="0"/>
              <a:t>Observation 2</a:t>
            </a:r>
            <a:r>
              <a:rPr lang="en-US" sz="3600" dirty="0"/>
              <a:t>: Data Can be Recovered by Software</a:t>
            </a:r>
            <a:endParaRPr kumimoji="0" lang="en-US" sz="3600" b="1" i="0" u="none" strike="noStrike" kern="1200" cap="none" spc="-120" normalizeH="0" baseline="0" noProof="0" dirty="0">
              <a:ln>
                <a:noFill/>
              </a:ln>
              <a:solidFill>
                <a:sysClr val="window" lastClr="FFFFFF"/>
              </a:solidFill>
              <a:effectLst/>
              <a:uLnTx/>
              <a:uFillTx/>
              <a:latin typeface="Calibri" panose="020F0502020204030204"/>
            </a:endParaRPr>
          </a:p>
        </p:txBody>
      </p:sp>
      <p:sp>
        <p:nvSpPr>
          <p:cNvPr id="12" name="Title 1"/>
          <p:cNvSpPr txBox="1">
            <a:spLocks/>
          </p:cNvSpPr>
          <p:nvPr/>
        </p:nvSpPr>
        <p:spPr>
          <a:xfrm>
            <a:off x="0" y="726348"/>
            <a:ext cx="9144000" cy="726348"/>
          </a:xfrm>
          <a:prstGeom prst="rect">
            <a:avLst/>
          </a:prstGeom>
          <a:solidFill>
            <a:srgbClr val="4A66AC"/>
          </a:solidFill>
        </p:spPr>
        <p:txBody>
          <a:bodyPr vert="horz" lIns="91440" tIns="45720" rIns="91440" bIns="45720" rtlCol="0" anchor="t">
            <a:normAutofit/>
          </a:bodyPr>
          <a:lstStyle>
            <a:lvl1pPr marL="0" algn="ctr" defTabSz="914400" rtl="0" eaLnBrk="1" latinLnBrk="0" hangingPunct="1">
              <a:lnSpc>
                <a:spcPct val="90000"/>
              </a:lnSpc>
              <a:spcBef>
                <a:spcPct val="0"/>
              </a:spcBef>
              <a:buNone/>
              <a:defRPr sz="4800" kern="1200" spc="-120" baseline="0">
                <a:solidFill>
                  <a:schemeClr val="bg1"/>
                </a:solidFill>
                <a:latin typeface="+mj-lt"/>
                <a:ea typeface="+mj-ea"/>
                <a:cs typeface="+mj-cs"/>
              </a:defRPr>
            </a:lvl1pPr>
          </a:lstStyle>
          <a:p>
            <a:pPr marL="182880" algn="l"/>
            <a:r>
              <a:rPr lang="en-US" sz="3600" dirty="0">
                <a:solidFill>
                  <a:srgbClr val="FFFF00"/>
                </a:solidFill>
              </a:rPr>
              <a:t>Implicitly and Explicitly</a:t>
            </a:r>
          </a:p>
        </p:txBody>
      </p:sp>
      <p:graphicFrame>
        <p:nvGraphicFramePr>
          <p:cNvPr id="9" name="Chart 8"/>
          <p:cNvGraphicFramePr/>
          <p:nvPr>
            <p:extLst>
              <p:ext uri="{D42A27DB-BD31-4B8C-83A1-F6EECF244321}">
                <p14:modId xmlns:p14="http://schemas.microsoft.com/office/powerpoint/2010/main" val="1228055521"/>
              </p:ext>
            </p:extLst>
          </p:nvPr>
        </p:nvGraphicFramePr>
        <p:xfrm>
          <a:off x="384313" y="3299790"/>
          <a:ext cx="8597970" cy="3521643"/>
        </p:xfrm>
        <a:graphic>
          <a:graphicData uri="http://schemas.openxmlformats.org/drawingml/2006/chart">
            <c:chart xmlns:c="http://schemas.openxmlformats.org/drawingml/2006/chart" xmlns:r="http://schemas.openxmlformats.org/officeDocument/2006/relationships" r:id="rId3"/>
          </a:graphicData>
        </a:graphic>
      </p:graphicFrame>
      <p:sp>
        <p:nvSpPr>
          <p:cNvPr id="13" name="Rounded Rectangle 12"/>
          <p:cNvSpPr/>
          <p:nvPr/>
        </p:nvSpPr>
        <p:spPr>
          <a:xfrm>
            <a:off x="5666203" y="3790122"/>
            <a:ext cx="1192696" cy="3018059"/>
          </a:xfrm>
          <a:prstGeom prst="roundRect">
            <a:avLst>
              <a:gd name="adj" fmla="val 7093"/>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096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4" name="Content Placeholder 3"/>
          <p:cNvSpPr>
            <a:spLocks noGrp="1"/>
          </p:cNvSpPr>
          <p:nvPr>
            <p:ph sz="quarter" idx="11"/>
          </p:nvPr>
        </p:nvSpPr>
        <p:spPr/>
        <p:txBody>
          <a:bodyPr>
            <a:noAutofit/>
          </a:bodyPr>
          <a:lstStyle/>
          <a:p>
            <a:r>
              <a:rPr lang="en-US" u="sng" dirty="0" smtClean="0">
                <a:solidFill>
                  <a:schemeClr val="tx1"/>
                </a:solidFill>
              </a:rPr>
              <a:t>Problem</a:t>
            </a:r>
            <a:r>
              <a:rPr lang="en-US" dirty="0" smtClean="0">
                <a:solidFill>
                  <a:schemeClr val="tx1"/>
                </a:solidFill>
              </a:rPr>
              <a:t>: </a:t>
            </a:r>
            <a:r>
              <a:rPr lang="en-US" dirty="0" smtClean="0">
                <a:solidFill>
                  <a:schemeClr val="accent1"/>
                </a:solidFill>
              </a:rPr>
              <a:t>Reliable </a:t>
            </a:r>
            <a:r>
              <a:rPr lang="en-US" dirty="0" smtClean="0">
                <a:solidFill>
                  <a:schemeClr val="tx1"/>
                </a:solidFill>
              </a:rPr>
              <a:t>memory hardware increases </a:t>
            </a:r>
            <a:r>
              <a:rPr lang="en-US" dirty="0" smtClean="0">
                <a:solidFill>
                  <a:schemeClr val="accent1"/>
                </a:solidFill>
              </a:rPr>
              <a:t>cost</a:t>
            </a:r>
          </a:p>
          <a:p>
            <a:r>
              <a:rPr lang="en-US" u="sng" dirty="0" smtClean="0">
                <a:solidFill>
                  <a:schemeClr val="tx1"/>
                </a:solidFill>
              </a:rPr>
              <a:t>Our Goal</a:t>
            </a:r>
            <a:r>
              <a:rPr lang="en-US" dirty="0" smtClean="0">
                <a:solidFill>
                  <a:schemeClr val="tx1"/>
                </a:solidFill>
              </a:rPr>
              <a:t>: Reduce datacenter </a:t>
            </a:r>
            <a:r>
              <a:rPr lang="en-US" dirty="0" smtClean="0">
                <a:solidFill>
                  <a:schemeClr val="accent1"/>
                </a:solidFill>
              </a:rPr>
              <a:t>cost;</a:t>
            </a:r>
            <a:r>
              <a:rPr lang="en-US" dirty="0" smtClean="0">
                <a:solidFill>
                  <a:srgbClr val="0070C0"/>
                </a:solidFill>
              </a:rPr>
              <a:t> </a:t>
            </a:r>
            <a:r>
              <a:rPr lang="en-US" dirty="0" smtClean="0">
                <a:solidFill>
                  <a:schemeClr val="tx1"/>
                </a:solidFill>
              </a:rPr>
              <a:t>meet</a:t>
            </a:r>
            <a:r>
              <a:rPr lang="en-US" dirty="0" smtClean="0"/>
              <a:t> </a:t>
            </a:r>
            <a:r>
              <a:rPr lang="en-US" dirty="0" smtClean="0">
                <a:solidFill>
                  <a:schemeClr val="accent1"/>
                </a:solidFill>
              </a:rPr>
              <a:t>availability </a:t>
            </a:r>
            <a:r>
              <a:rPr lang="en-US" dirty="0" smtClean="0">
                <a:solidFill>
                  <a:schemeClr val="tx1"/>
                </a:solidFill>
              </a:rPr>
              <a:t>target</a:t>
            </a:r>
          </a:p>
          <a:p>
            <a:r>
              <a:rPr lang="en-US" u="sng" dirty="0" smtClean="0">
                <a:solidFill>
                  <a:srgbClr val="FF0000"/>
                </a:solidFill>
              </a:rPr>
              <a:t>Observation</a:t>
            </a:r>
            <a:r>
              <a:rPr lang="en-US" dirty="0" smtClean="0">
                <a:solidFill>
                  <a:srgbClr val="FF0000"/>
                </a:solidFill>
              </a:rPr>
              <a:t>: Data-intensive applications’ data exhibit a diverse spectrum of tolerance to memory errors</a:t>
            </a:r>
          </a:p>
          <a:p>
            <a:pPr lvl="1"/>
            <a:r>
              <a:rPr lang="en-US" dirty="0" smtClean="0"/>
              <a:t>Across applications and within an application</a:t>
            </a:r>
          </a:p>
          <a:p>
            <a:pPr lvl="1"/>
            <a:r>
              <a:rPr lang="en-US" dirty="0" smtClean="0">
                <a:solidFill>
                  <a:schemeClr val="tx1"/>
                </a:solidFill>
              </a:rPr>
              <a:t>We characterized 3 modern data-intensive applications</a:t>
            </a:r>
          </a:p>
          <a:p>
            <a:r>
              <a:rPr lang="en-US" u="sng" dirty="0" smtClean="0">
                <a:solidFill>
                  <a:srgbClr val="FF0000"/>
                </a:solidFill>
              </a:rPr>
              <a:t>Our Proposal</a:t>
            </a:r>
            <a:r>
              <a:rPr lang="en-US" dirty="0" smtClean="0">
                <a:solidFill>
                  <a:srgbClr val="FF0000"/>
                </a:solidFill>
              </a:rPr>
              <a:t>: Heterogeneous-reliability memory (HRM)</a:t>
            </a:r>
          </a:p>
          <a:p>
            <a:pPr lvl="1"/>
            <a:r>
              <a:rPr lang="en-US" dirty="0" smtClean="0">
                <a:solidFill>
                  <a:schemeClr val="tx1"/>
                </a:solidFill>
              </a:rPr>
              <a:t>Store error-tolerant data in less-reliable lower-cost memory</a:t>
            </a:r>
          </a:p>
          <a:p>
            <a:pPr lvl="1"/>
            <a:r>
              <a:rPr lang="en-US" dirty="0" smtClean="0">
                <a:solidFill>
                  <a:schemeClr val="tx1"/>
                </a:solidFill>
              </a:rPr>
              <a:t>Store error-vulnerable </a:t>
            </a:r>
            <a:r>
              <a:rPr lang="en-US" dirty="0">
                <a:solidFill>
                  <a:schemeClr val="tx1"/>
                </a:solidFill>
              </a:rPr>
              <a:t>data </a:t>
            </a:r>
            <a:r>
              <a:rPr lang="en-US" dirty="0" smtClean="0">
                <a:solidFill>
                  <a:schemeClr val="tx1"/>
                </a:solidFill>
              </a:rPr>
              <a:t>in more-reliable memory</a:t>
            </a:r>
            <a:endParaRPr lang="en-US" dirty="0"/>
          </a:p>
          <a:p>
            <a:r>
              <a:rPr lang="en-US" u="sng" dirty="0" smtClean="0">
                <a:solidFill>
                  <a:schemeClr val="tx1"/>
                </a:solidFill>
              </a:rPr>
              <a:t>Major results</a:t>
            </a:r>
            <a:r>
              <a:rPr lang="en-US" dirty="0" smtClean="0">
                <a:solidFill>
                  <a:schemeClr val="tx1"/>
                </a:solidFill>
              </a:rPr>
              <a:t>:</a:t>
            </a:r>
            <a:endParaRPr lang="en-US" sz="3600" dirty="0" smtClean="0">
              <a:solidFill>
                <a:schemeClr val="tx1"/>
              </a:solidFill>
            </a:endParaRPr>
          </a:p>
          <a:p>
            <a:pPr lvl="1"/>
            <a:r>
              <a:rPr lang="en-US" dirty="0" smtClean="0">
                <a:solidFill>
                  <a:schemeClr val="tx1"/>
                </a:solidFill>
              </a:rPr>
              <a:t>Reduce server hardware</a:t>
            </a:r>
            <a:r>
              <a:rPr lang="en-US" dirty="0" smtClean="0"/>
              <a:t> </a:t>
            </a:r>
            <a:r>
              <a:rPr lang="en-US" dirty="0" smtClean="0">
                <a:solidFill>
                  <a:schemeClr val="accent1"/>
                </a:solidFill>
              </a:rPr>
              <a:t>cost </a:t>
            </a:r>
            <a:r>
              <a:rPr lang="en-US" dirty="0" smtClean="0">
                <a:solidFill>
                  <a:schemeClr val="tx1"/>
                </a:solidFill>
              </a:rPr>
              <a:t>by</a:t>
            </a:r>
            <a:r>
              <a:rPr lang="en-US" dirty="0" smtClean="0"/>
              <a:t> </a:t>
            </a:r>
            <a:r>
              <a:rPr lang="en-US" dirty="0" smtClean="0">
                <a:solidFill>
                  <a:srgbClr val="FF0000"/>
                </a:solidFill>
              </a:rPr>
              <a:t>4.7 %</a:t>
            </a:r>
          </a:p>
          <a:p>
            <a:pPr lvl="1"/>
            <a:r>
              <a:rPr lang="en-US" dirty="0" smtClean="0">
                <a:solidFill>
                  <a:schemeClr val="tx1"/>
                </a:solidFill>
              </a:rPr>
              <a:t>Achieve</a:t>
            </a:r>
            <a:r>
              <a:rPr lang="en-US" dirty="0" smtClean="0"/>
              <a:t> </a:t>
            </a:r>
            <a:r>
              <a:rPr lang="en-US" dirty="0" smtClean="0">
                <a:solidFill>
                  <a:schemeClr val="tx1"/>
                </a:solidFill>
              </a:rPr>
              <a:t>single</a:t>
            </a:r>
            <a:r>
              <a:rPr lang="en-US" dirty="0" smtClean="0"/>
              <a:t> server </a:t>
            </a:r>
            <a:r>
              <a:rPr lang="en-US" dirty="0" smtClean="0">
                <a:solidFill>
                  <a:schemeClr val="accent1"/>
                </a:solidFill>
              </a:rPr>
              <a:t>availability</a:t>
            </a:r>
            <a:r>
              <a:rPr lang="en-US" dirty="0" smtClean="0"/>
              <a:t> target </a:t>
            </a:r>
            <a:r>
              <a:rPr lang="en-US" dirty="0" smtClean="0">
                <a:solidFill>
                  <a:schemeClr val="tx1"/>
                </a:solidFill>
              </a:rPr>
              <a:t>of</a:t>
            </a:r>
            <a:r>
              <a:rPr lang="en-US" dirty="0" smtClean="0"/>
              <a:t> </a:t>
            </a:r>
            <a:r>
              <a:rPr lang="en-US" dirty="0" smtClean="0">
                <a:solidFill>
                  <a:srgbClr val="FF0000"/>
                </a:solidFill>
              </a:rPr>
              <a:t>99.90 %</a:t>
            </a:r>
          </a:p>
        </p:txBody>
      </p:sp>
      <p:sp>
        <p:nvSpPr>
          <p:cNvPr id="3" name="Slide Number Placeholder 2"/>
          <p:cNvSpPr>
            <a:spLocks noGrp="1"/>
          </p:cNvSpPr>
          <p:nvPr>
            <p:ph type="sldNum" sz="quarter" idx="14"/>
          </p:nvPr>
        </p:nvSpPr>
        <p:spPr>
          <a:prstGeom prst="rect">
            <a:avLst/>
          </a:prstGeom>
        </p:spPr>
        <p:txBody>
          <a:bodyPr/>
          <a:lstStyle/>
          <a:p>
            <a:fld id="{4DB4CB9A-C63F-4E87-AA38-9916D0B520C4}" type="slidenum">
              <a:rPr lang="en-US" smtClean="0"/>
              <a:pPr/>
              <a:t>2</a:t>
            </a:fld>
            <a:endParaRPr lang="en-US" dirty="0"/>
          </a:p>
        </p:txBody>
      </p:sp>
    </p:spTree>
    <p:extLst>
      <p:ext uri="{BB962C8B-B14F-4D97-AF65-F5344CB8AC3E}">
        <p14:creationId xmlns:p14="http://schemas.microsoft.com/office/powerpoint/2010/main" val="218296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sz="quarter" idx="11"/>
          </p:nvPr>
        </p:nvSpPr>
        <p:spPr/>
        <p:txBody>
          <a:bodyPr>
            <a:noAutofit/>
          </a:bodyPr>
          <a:lstStyle/>
          <a:p>
            <a:r>
              <a:rPr lang="en-US" sz="3200" i="0" dirty="0">
                <a:solidFill>
                  <a:schemeClr val="bg1">
                    <a:lumMod val="50000"/>
                  </a:schemeClr>
                </a:solidFill>
              </a:rPr>
              <a:t>Motivation</a:t>
            </a:r>
            <a:endParaRPr lang="en-US" i="0" dirty="0">
              <a:solidFill>
                <a:schemeClr val="bg1">
                  <a:lumMod val="50000"/>
                </a:schemeClr>
              </a:solidFill>
            </a:endParaRPr>
          </a:p>
          <a:p>
            <a:r>
              <a:rPr lang="en-US" sz="3200" i="0" dirty="0">
                <a:solidFill>
                  <a:schemeClr val="bg1">
                    <a:lumMod val="50000"/>
                  </a:schemeClr>
                </a:solidFill>
              </a:rPr>
              <a:t>Characterizing application memory error tolerance</a:t>
            </a:r>
            <a:endParaRPr lang="en-US" i="0" dirty="0">
              <a:solidFill>
                <a:schemeClr val="bg1">
                  <a:lumMod val="50000"/>
                </a:schemeClr>
              </a:solidFill>
            </a:endParaRPr>
          </a:p>
          <a:p>
            <a:r>
              <a:rPr lang="en-US" sz="3200" i="0" dirty="0">
                <a:solidFill>
                  <a:schemeClr val="bg1">
                    <a:lumMod val="50000"/>
                  </a:schemeClr>
                </a:solidFill>
              </a:rPr>
              <a:t>Key observations</a:t>
            </a:r>
          </a:p>
          <a:p>
            <a:pPr lvl="1"/>
            <a:r>
              <a:rPr lang="en-US" sz="2800" u="sng" dirty="0">
                <a:solidFill>
                  <a:schemeClr val="bg1">
                    <a:lumMod val="50000"/>
                  </a:schemeClr>
                </a:solidFill>
              </a:rPr>
              <a:t>Observation 1</a:t>
            </a:r>
            <a:r>
              <a:rPr lang="en-US" sz="2800" dirty="0">
                <a:solidFill>
                  <a:schemeClr val="bg1">
                    <a:lumMod val="50000"/>
                  </a:schemeClr>
                </a:solidFill>
              </a:rPr>
              <a:t>:  Memory error tolerance varies </a:t>
            </a:r>
            <a:br>
              <a:rPr lang="en-US" sz="2800" dirty="0">
                <a:solidFill>
                  <a:schemeClr val="bg1">
                    <a:lumMod val="50000"/>
                  </a:schemeClr>
                </a:solidFill>
              </a:rPr>
            </a:br>
            <a:r>
              <a:rPr lang="en-US" sz="2800" dirty="0">
                <a:solidFill>
                  <a:schemeClr val="bg1">
                    <a:lumMod val="50000"/>
                  </a:schemeClr>
                </a:solidFill>
              </a:rPr>
              <a:t>across applications and within an application</a:t>
            </a:r>
          </a:p>
          <a:p>
            <a:pPr lvl="1"/>
            <a:r>
              <a:rPr lang="en-US" sz="2800" u="sng" dirty="0">
                <a:solidFill>
                  <a:schemeClr val="bg1">
                    <a:lumMod val="50000"/>
                  </a:schemeClr>
                </a:solidFill>
              </a:rPr>
              <a:t>Observation 2</a:t>
            </a:r>
            <a:r>
              <a:rPr lang="en-US" sz="2800" dirty="0">
                <a:solidFill>
                  <a:schemeClr val="bg1">
                    <a:lumMod val="50000"/>
                  </a:schemeClr>
                </a:solidFill>
              </a:rPr>
              <a:t>: Data can be recovered by software</a:t>
            </a:r>
          </a:p>
          <a:p>
            <a:r>
              <a:rPr lang="en-US" sz="3200" i="0" dirty="0"/>
              <a:t>Heterogeneous-Reliability Memory (HRM)</a:t>
            </a:r>
            <a:endParaRPr lang="en-US" i="0" dirty="0"/>
          </a:p>
          <a:p>
            <a:r>
              <a:rPr lang="en-US" sz="3200" i="0" dirty="0">
                <a:solidFill>
                  <a:schemeClr val="bg1">
                    <a:lumMod val="50000"/>
                  </a:schemeClr>
                </a:solidFill>
              </a:rPr>
              <a:t>Evaluation</a:t>
            </a:r>
          </a:p>
        </p:txBody>
      </p:sp>
      <p:sp>
        <p:nvSpPr>
          <p:cNvPr id="5" name="Slide Number Placeholder 4"/>
          <p:cNvSpPr>
            <a:spLocks noGrp="1"/>
          </p:cNvSpPr>
          <p:nvPr>
            <p:ph type="sldNum" sz="quarter" idx="14"/>
          </p:nvPr>
        </p:nvSpPr>
        <p:spPr>
          <a:prstGeom prst="rect">
            <a:avLst/>
          </a:prstGeom>
        </p:spPr>
        <p:txBody>
          <a:bodyPr/>
          <a:lstStyle/>
          <a:p>
            <a:fld id="{4DB4CB9A-C63F-4E87-AA38-9916D0B520C4}" type="slidenum">
              <a:rPr lang="en-US" smtClean="0"/>
              <a:pPr/>
              <a:t>20</a:t>
            </a:fld>
            <a:endParaRPr lang="en-US" dirty="0"/>
          </a:p>
        </p:txBody>
      </p:sp>
    </p:spTree>
    <p:extLst>
      <p:ext uri="{BB962C8B-B14F-4D97-AF65-F5344CB8AC3E}">
        <p14:creationId xmlns:p14="http://schemas.microsoft.com/office/powerpoint/2010/main" val="717319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Chart 49"/>
          <p:cNvGraphicFramePr/>
          <p:nvPr>
            <p:extLst>
              <p:ext uri="{D42A27DB-BD31-4B8C-83A1-F6EECF244321}">
                <p14:modId xmlns:p14="http://schemas.microsoft.com/office/powerpoint/2010/main" val="2649908531"/>
              </p:ext>
            </p:extLst>
          </p:nvPr>
        </p:nvGraphicFramePr>
        <p:xfrm>
          <a:off x="0" y="1085850"/>
          <a:ext cx="9144000" cy="5370459"/>
        </p:xfrm>
        <a:graphic>
          <a:graphicData uri="http://schemas.openxmlformats.org/drawingml/2006/chart">
            <c:chart xmlns:c="http://schemas.openxmlformats.org/drawingml/2006/chart" xmlns:r="http://schemas.openxmlformats.org/officeDocument/2006/relationships" r:id="rId3"/>
          </a:graphicData>
        </a:graphic>
      </p:graphicFrame>
      <p:sp>
        <p:nvSpPr>
          <p:cNvPr id="45" name="Rectangle 44"/>
          <p:cNvSpPr/>
          <p:nvPr/>
        </p:nvSpPr>
        <p:spPr>
          <a:xfrm>
            <a:off x="980379" y="4376031"/>
            <a:ext cx="1937964" cy="1199692"/>
          </a:xfrm>
          <a:prstGeom prst="rect">
            <a:avLst/>
          </a:prstGeom>
          <a:solidFill>
            <a:srgbClr val="375DA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150" dirty="0" smtClean="0">
                <a:solidFill>
                  <a:schemeClr val="bg1"/>
                </a:solidFill>
              </a:rPr>
              <a:t>Vulnerable data</a:t>
            </a:r>
            <a:endParaRPr lang="en-US" sz="2800" spc="-150" dirty="0">
              <a:solidFill>
                <a:schemeClr val="bg1"/>
              </a:solidFill>
            </a:endParaRPr>
          </a:p>
        </p:txBody>
      </p:sp>
      <p:sp>
        <p:nvSpPr>
          <p:cNvPr id="47" name="Oval 46"/>
          <p:cNvSpPr/>
          <p:nvPr/>
        </p:nvSpPr>
        <p:spPr>
          <a:xfrm>
            <a:off x="6459276" y="4521805"/>
            <a:ext cx="1937964" cy="1199692"/>
          </a:xfrm>
          <a:prstGeom prst="ellipse">
            <a:avLst/>
          </a:prstGeom>
          <a:solidFill>
            <a:srgbClr val="A7B5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pc="-150" dirty="0" smtClean="0">
                <a:solidFill>
                  <a:schemeClr val="bg1"/>
                </a:solidFill>
              </a:rPr>
              <a:t>Tolerant data</a:t>
            </a:r>
            <a:endParaRPr lang="en-US" sz="2800" spc="-150" dirty="0">
              <a:solidFill>
                <a:schemeClr val="bg1"/>
              </a:solidFill>
            </a:endParaRPr>
          </a:p>
        </p:txBody>
      </p:sp>
      <p:sp>
        <p:nvSpPr>
          <p:cNvPr id="2" name="Title 1"/>
          <p:cNvSpPr>
            <a:spLocks noGrp="1"/>
          </p:cNvSpPr>
          <p:nvPr>
            <p:ph type="title"/>
          </p:nvPr>
        </p:nvSpPr>
        <p:spPr/>
        <p:txBody>
          <a:bodyPr>
            <a:noAutofit/>
          </a:bodyPr>
          <a:lstStyle/>
          <a:p>
            <a:r>
              <a:rPr lang="en-US" sz="4000" dirty="0" smtClean="0"/>
              <a:t>Exploiting Memory Error Tolerance</a:t>
            </a:r>
            <a:endParaRPr lang="en-US" sz="4000" dirty="0"/>
          </a:p>
        </p:txBody>
      </p:sp>
      <p:sp>
        <p:nvSpPr>
          <p:cNvPr id="178" name="Rounded Rectangle 177"/>
          <p:cNvSpPr/>
          <p:nvPr/>
        </p:nvSpPr>
        <p:spPr>
          <a:xfrm>
            <a:off x="253076" y="1315568"/>
            <a:ext cx="8637848" cy="5310051"/>
          </a:xfrm>
          <a:prstGeom prst="roundRect">
            <a:avLst>
              <a:gd name="adj" fmla="val 558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600" b="1" dirty="0" smtClean="0">
                <a:solidFill>
                  <a:schemeClr val="tx1"/>
                </a:solidFill>
              </a:rPr>
              <a:t>H</a:t>
            </a:r>
            <a:r>
              <a:rPr lang="en-US" sz="3600" dirty="0" smtClean="0">
                <a:solidFill>
                  <a:schemeClr val="tx1"/>
                </a:solidFill>
              </a:rPr>
              <a:t>eterogeneous-</a:t>
            </a:r>
            <a:r>
              <a:rPr lang="en-US" sz="3600" b="1" dirty="0" smtClean="0">
                <a:solidFill>
                  <a:schemeClr val="tx1"/>
                </a:solidFill>
              </a:rPr>
              <a:t>R</a:t>
            </a:r>
            <a:r>
              <a:rPr lang="en-US" sz="3600" dirty="0" smtClean="0">
                <a:solidFill>
                  <a:schemeClr val="tx1"/>
                </a:solidFill>
              </a:rPr>
              <a:t>eliability </a:t>
            </a:r>
            <a:r>
              <a:rPr lang="en-US" sz="3600" b="1" dirty="0" smtClean="0">
                <a:solidFill>
                  <a:schemeClr val="tx1"/>
                </a:solidFill>
              </a:rPr>
              <a:t>M</a:t>
            </a:r>
            <a:r>
              <a:rPr lang="en-US" sz="3600" dirty="0" smtClean="0">
                <a:solidFill>
                  <a:schemeClr val="tx1"/>
                </a:solidFill>
              </a:rPr>
              <a:t>emory</a:t>
            </a:r>
            <a:endParaRPr lang="en-US" sz="3600" dirty="0">
              <a:solidFill>
                <a:schemeClr val="tx1"/>
              </a:solidFill>
            </a:endParaRPr>
          </a:p>
        </p:txBody>
      </p:sp>
      <p:grpSp>
        <p:nvGrpSpPr>
          <p:cNvPr id="179" name="Group 178"/>
          <p:cNvGrpSpPr/>
          <p:nvPr/>
        </p:nvGrpSpPr>
        <p:grpSpPr>
          <a:xfrm>
            <a:off x="4919376" y="3377171"/>
            <a:ext cx="3294984" cy="935806"/>
            <a:chOff x="221980" y="1649582"/>
            <a:chExt cx="3011077" cy="855174"/>
          </a:xfrm>
        </p:grpSpPr>
        <p:grpSp>
          <p:nvGrpSpPr>
            <p:cNvPr id="180" name="Group 179"/>
            <p:cNvGrpSpPr/>
            <p:nvPr/>
          </p:nvGrpSpPr>
          <p:grpSpPr>
            <a:xfrm>
              <a:off x="221980" y="1649582"/>
              <a:ext cx="3011077" cy="855174"/>
              <a:chOff x="221980" y="1649582"/>
              <a:chExt cx="3011077" cy="855174"/>
            </a:xfrm>
          </p:grpSpPr>
          <p:pic>
            <p:nvPicPr>
              <p:cNvPr id="189" name="Picture 2" descr="image:Illustration showing DIMM rank classification labels"/>
              <p:cNvPicPr>
                <a:picLocks noChangeAspect="1" noChangeArrowheads="1"/>
              </p:cNvPicPr>
              <p:nvPr/>
            </p:nvPicPr>
            <p:blipFill rotWithShape="1">
              <a:blip r:embed="rId4">
                <a:extLst>
                  <a:ext uri="{28A0092B-C50C-407E-A947-70E740481C1C}">
                    <a14:useLocalDpi xmlns:a14="http://schemas.microsoft.com/office/drawing/2010/main" val="0"/>
                  </a:ext>
                </a:extLst>
              </a:blip>
              <a:srcRect t="58197"/>
              <a:stretch/>
            </p:blipFill>
            <p:spPr bwMode="auto">
              <a:xfrm>
                <a:off x="221980" y="1649582"/>
                <a:ext cx="3011077" cy="855174"/>
              </a:xfrm>
              <a:prstGeom prst="rect">
                <a:avLst/>
              </a:prstGeom>
              <a:noFill/>
              <a:extLst>
                <a:ext uri="{909E8E84-426E-40DD-AFC4-6F175D3DCCD1}">
                  <a14:hiddenFill xmlns:a14="http://schemas.microsoft.com/office/drawing/2010/main">
                    <a:solidFill>
                      <a:srgbClr val="FFFFFF"/>
                    </a:solidFill>
                  </a14:hiddenFill>
                </a:ext>
              </a:extLst>
            </p:spPr>
          </p:pic>
          <p:sp>
            <p:nvSpPr>
              <p:cNvPr id="190" name="Rectangle 189"/>
              <p:cNvSpPr/>
              <p:nvPr/>
            </p:nvSpPr>
            <p:spPr>
              <a:xfrm>
                <a:off x="359229" y="1719943"/>
                <a:ext cx="2743200" cy="621937"/>
              </a:xfrm>
              <a:prstGeom prst="rect">
                <a:avLst/>
              </a:prstGeom>
              <a:solidFill>
                <a:srgbClr val="99C8B8"/>
              </a:solidFill>
              <a:ln>
                <a:solidFill>
                  <a:srgbClr val="99C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1" name="Rectangle 180"/>
            <p:cNvSpPr/>
            <p:nvPr/>
          </p:nvSpPr>
          <p:spPr>
            <a:xfrm>
              <a:off x="39018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70064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101109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132155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194246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225291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256337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2873829" y="1815694"/>
              <a:ext cx="194541" cy="350564"/>
            </a:xfrm>
            <a:prstGeom prst="rect">
              <a:avLst/>
            </a:prstGeom>
            <a:solidFill>
              <a:srgbClr val="595959"/>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90"/>
          <p:cNvGrpSpPr/>
          <p:nvPr/>
        </p:nvGrpSpPr>
        <p:grpSpPr>
          <a:xfrm>
            <a:off x="865026" y="3377171"/>
            <a:ext cx="3294984" cy="935806"/>
            <a:chOff x="221980" y="1649582"/>
            <a:chExt cx="3011077" cy="855174"/>
          </a:xfrm>
        </p:grpSpPr>
        <p:grpSp>
          <p:nvGrpSpPr>
            <p:cNvPr id="192" name="Group 191"/>
            <p:cNvGrpSpPr/>
            <p:nvPr/>
          </p:nvGrpSpPr>
          <p:grpSpPr>
            <a:xfrm>
              <a:off x="221980" y="1649582"/>
              <a:ext cx="3011077" cy="855174"/>
              <a:chOff x="221980" y="1649582"/>
              <a:chExt cx="3011077" cy="855174"/>
            </a:xfrm>
          </p:grpSpPr>
          <p:pic>
            <p:nvPicPr>
              <p:cNvPr id="202" name="Picture 2" descr="image:Illustration showing DIMM rank classification labels"/>
              <p:cNvPicPr>
                <a:picLocks noChangeAspect="1" noChangeArrowheads="1"/>
              </p:cNvPicPr>
              <p:nvPr/>
            </p:nvPicPr>
            <p:blipFill rotWithShape="1">
              <a:blip r:embed="rId4">
                <a:extLst>
                  <a:ext uri="{28A0092B-C50C-407E-A947-70E740481C1C}">
                    <a14:useLocalDpi xmlns:a14="http://schemas.microsoft.com/office/drawing/2010/main" val="0"/>
                  </a:ext>
                </a:extLst>
              </a:blip>
              <a:srcRect t="58197"/>
              <a:stretch/>
            </p:blipFill>
            <p:spPr bwMode="auto">
              <a:xfrm>
                <a:off x="221980" y="1649582"/>
                <a:ext cx="3011077" cy="855174"/>
              </a:xfrm>
              <a:prstGeom prst="rect">
                <a:avLst/>
              </a:prstGeom>
              <a:noFill/>
              <a:extLst>
                <a:ext uri="{909E8E84-426E-40DD-AFC4-6F175D3DCCD1}">
                  <a14:hiddenFill xmlns:a14="http://schemas.microsoft.com/office/drawing/2010/main">
                    <a:solidFill>
                      <a:srgbClr val="FFFFFF"/>
                    </a:solidFill>
                  </a14:hiddenFill>
                </a:ext>
              </a:extLst>
            </p:spPr>
          </p:pic>
          <p:sp>
            <p:nvSpPr>
              <p:cNvPr id="203" name="Rectangle 202"/>
              <p:cNvSpPr/>
              <p:nvPr/>
            </p:nvSpPr>
            <p:spPr>
              <a:xfrm>
                <a:off x="359229" y="1719943"/>
                <a:ext cx="2743200" cy="621937"/>
              </a:xfrm>
              <a:prstGeom prst="rect">
                <a:avLst/>
              </a:prstGeom>
              <a:solidFill>
                <a:srgbClr val="99C8B8"/>
              </a:solidFill>
              <a:ln>
                <a:solidFill>
                  <a:srgbClr val="99C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3" name="Rectangle 192"/>
            <p:cNvSpPr/>
            <p:nvPr/>
          </p:nvSpPr>
          <p:spPr>
            <a:xfrm>
              <a:off x="39018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70064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101109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132155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194246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225291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256337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2873829" y="1815694"/>
              <a:ext cx="194541" cy="350564"/>
            </a:xfrm>
            <a:prstGeom prst="rect">
              <a:avLst/>
            </a:prstGeom>
            <a:solidFill>
              <a:srgbClr val="595959"/>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163200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Rounded Rectangle 203"/>
          <p:cNvSpPr/>
          <p:nvPr/>
        </p:nvSpPr>
        <p:spPr>
          <a:xfrm>
            <a:off x="4881721" y="3362543"/>
            <a:ext cx="3394592" cy="949808"/>
          </a:xfrm>
          <a:prstGeom prst="roundRect">
            <a:avLst>
              <a:gd name="adj" fmla="val 9236"/>
            </a:avLst>
          </a:prstGeom>
          <a:solidFill>
            <a:srgbClr val="B5C1DF">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Low-cost memory</a:t>
            </a:r>
            <a:endParaRPr lang="en-US" sz="3200" dirty="0">
              <a:solidFill>
                <a:schemeClr val="bg1"/>
              </a:solidFill>
            </a:endParaRPr>
          </a:p>
        </p:txBody>
      </p:sp>
      <p:sp>
        <p:nvSpPr>
          <p:cNvPr id="205" name="Rounded Rectangle 204"/>
          <p:cNvSpPr/>
          <p:nvPr/>
        </p:nvSpPr>
        <p:spPr>
          <a:xfrm>
            <a:off x="827106" y="3362543"/>
            <a:ext cx="3390488" cy="949808"/>
          </a:xfrm>
          <a:prstGeom prst="roundRect">
            <a:avLst>
              <a:gd name="adj" fmla="val 10776"/>
            </a:avLst>
          </a:prstGeom>
          <a:solidFill>
            <a:srgbClr val="375DA1">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Reliable memory</a:t>
            </a:r>
            <a:endParaRPr lang="en-US" sz="3200" dirty="0">
              <a:solidFill>
                <a:schemeClr val="bg1"/>
              </a:solidFill>
            </a:endParaRPr>
          </a:p>
        </p:txBody>
      </p:sp>
      <p:sp>
        <p:nvSpPr>
          <p:cNvPr id="206" name="Rectangle 205"/>
          <p:cNvSpPr/>
          <p:nvPr/>
        </p:nvSpPr>
        <p:spPr>
          <a:xfrm>
            <a:off x="1392257" y="1633948"/>
            <a:ext cx="2230804" cy="1380974"/>
          </a:xfrm>
          <a:prstGeom prst="rect">
            <a:avLst/>
          </a:prstGeom>
          <a:solidFill>
            <a:srgbClr val="375DA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150" dirty="0" smtClean="0">
                <a:solidFill>
                  <a:schemeClr val="bg1"/>
                </a:solidFill>
              </a:rPr>
              <a:t>Vulnerable data</a:t>
            </a:r>
            <a:endParaRPr lang="en-US" sz="3200" spc="-150" dirty="0">
              <a:solidFill>
                <a:schemeClr val="bg1"/>
              </a:solidFill>
            </a:endParaRPr>
          </a:p>
        </p:txBody>
      </p:sp>
      <p:sp>
        <p:nvSpPr>
          <p:cNvPr id="207" name="Oval 206"/>
          <p:cNvSpPr/>
          <p:nvPr/>
        </p:nvSpPr>
        <p:spPr>
          <a:xfrm>
            <a:off x="5463614" y="1633948"/>
            <a:ext cx="2230804" cy="1380974"/>
          </a:xfrm>
          <a:prstGeom prst="ellipse">
            <a:avLst/>
          </a:prstGeom>
          <a:solidFill>
            <a:srgbClr val="A7B5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150" dirty="0" smtClean="0">
                <a:solidFill>
                  <a:schemeClr val="bg1"/>
                </a:solidFill>
              </a:rPr>
              <a:t>Tolerant data</a:t>
            </a:r>
            <a:endParaRPr lang="en-US" sz="3200" spc="-150" dirty="0">
              <a:solidFill>
                <a:schemeClr val="bg1"/>
              </a:solidFill>
            </a:endParaRPr>
          </a:p>
        </p:txBody>
      </p:sp>
      <p:sp>
        <p:nvSpPr>
          <p:cNvPr id="208" name="Rectangle 207"/>
          <p:cNvSpPr/>
          <p:nvPr/>
        </p:nvSpPr>
        <p:spPr>
          <a:xfrm>
            <a:off x="1392257" y="1633948"/>
            <a:ext cx="2230804" cy="1380974"/>
          </a:xfrm>
          <a:prstGeom prst="rect">
            <a:avLst/>
          </a:prstGeom>
          <a:solidFill>
            <a:srgbClr val="375DA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150" dirty="0" smtClean="0">
                <a:solidFill>
                  <a:schemeClr val="bg1"/>
                </a:solidFill>
              </a:rPr>
              <a:t>Vulnerable data</a:t>
            </a:r>
            <a:endParaRPr lang="en-US" sz="3200" spc="-150" dirty="0">
              <a:solidFill>
                <a:schemeClr val="bg1"/>
              </a:solidFill>
            </a:endParaRPr>
          </a:p>
        </p:txBody>
      </p:sp>
      <p:sp>
        <p:nvSpPr>
          <p:cNvPr id="209" name="Oval 208"/>
          <p:cNvSpPr/>
          <p:nvPr/>
        </p:nvSpPr>
        <p:spPr>
          <a:xfrm>
            <a:off x="5463614" y="1633948"/>
            <a:ext cx="2230804" cy="1380974"/>
          </a:xfrm>
          <a:prstGeom prst="ellipse">
            <a:avLst/>
          </a:prstGeom>
          <a:solidFill>
            <a:srgbClr val="A7B5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pc="-150" dirty="0" smtClean="0">
                <a:solidFill>
                  <a:schemeClr val="bg1"/>
                </a:solidFill>
              </a:rPr>
              <a:t>Tolerant data</a:t>
            </a:r>
            <a:endParaRPr lang="en-US" sz="3200" spc="-150" dirty="0">
              <a:solidFill>
                <a:schemeClr val="bg1"/>
              </a:solidFill>
            </a:endParaRPr>
          </a:p>
        </p:txBody>
      </p:sp>
      <p:sp>
        <p:nvSpPr>
          <p:cNvPr id="212" name="TextBox 211"/>
          <p:cNvSpPr txBox="1"/>
          <p:nvPr/>
        </p:nvSpPr>
        <p:spPr>
          <a:xfrm>
            <a:off x="844757" y="4534981"/>
            <a:ext cx="3339376" cy="1077218"/>
          </a:xfrm>
          <a:prstGeom prst="rect">
            <a:avLst/>
          </a:prstGeom>
          <a:noFill/>
        </p:spPr>
        <p:txBody>
          <a:bodyPr wrap="none" rtlCol="0">
            <a:spAutoFit/>
          </a:bodyPr>
          <a:lstStyle/>
          <a:p>
            <a:pPr marL="285750" indent="-285750">
              <a:buFont typeface="Arial" panose="020B0604020202020204" pitchFamily="34" charset="0"/>
              <a:buChar char="•"/>
            </a:pPr>
            <a:r>
              <a:rPr lang="en-US" sz="3200" dirty="0" smtClean="0"/>
              <a:t>ECC protected</a:t>
            </a:r>
          </a:p>
          <a:p>
            <a:pPr marL="285750" indent="-285750">
              <a:buFont typeface="Arial" panose="020B0604020202020204" pitchFamily="34" charset="0"/>
              <a:buChar char="•"/>
            </a:pPr>
            <a:r>
              <a:rPr lang="en-US" sz="3200" dirty="0" smtClean="0"/>
              <a:t>Well-tested chips</a:t>
            </a:r>
            <a:endParaRPr lang="en-US" sz="3200" dirty="0"/>
          </a:p>
        </p:txBody>
      </p:sp>
      <p:sp>
        <p:nvSpPr>
          <p:cNvPr id="213" name="TextBox 212"/>
          <p:cNvSpPr txBox="1"/>
          <p:nvPr/>
        </p:nvSpPr>
        <p:spPr>
          <a:xfrm>
            <a:off x="4932283" y="4534981"/>
            <a:ext cx="3293466" cy="1077218"/>
          </a:xfrm>
          <a:prstGeom prst="rect">
            <a:avLst/>
          </a:prstGeom>
          <a:noFill/>
        </p:spPr>
        <p:txBody>
          <a:bodyPr wrap="none" rtlCol="0">
            <a:spAutoFit/>
          </a:bodyPr>
          <a:lstStyle/>
          <a:p>
            <a:pPr marL="285750" indent="-285750">
              <a:buFont typeface="Arial" panose="020B0604020202020204" pitchFamily="34" charset="0"/>
              <a:buChar char="•"/>
            </a:pPr>
            <a:r>
              <a:rPr lang="en-US" sz="3200" dirty="0" err="1" smtClean="0"/>
              <a:t>NoECC</a:t>
            </a:r>
            <a:r>
              <a:rPr lang="en-US" sz="3200" dirty="0" smtClean="0"/>
              <a:t> or Parity</a:t>
            </a:r>
          </a:p>
          <a:p>
            <a:pPr marL="285750" indent="-285750">
              <a:buFont typeface="Arial" panose="020B0604020202020204" pitchFamily="34" charset="0"/>
              <a:buChar char="•"/>
            </a:pPr>
            <a:r>
              <a:rPr lang="en-US" sz="3200" dirty="0" smtClean="0"/>
              <a:t>Less-tested chips</a:t>
            </a:r>
            <a:endParaRPr lang="en-US" sz="3200" dirty="0"/>
          </a:p>
        </p:txBody>
      </p:sp>
      <p:sp>
        <p:nvSpPr>
          <p:cNvPr id="4" name="Slide Number Placeholder 3"/>
          <p:cNvSpPr>
            <a:spLocks noGrp="1"/>
          </p:cNvSpPr>
          <p:nvPr>
            <p:ph type="sldNum" sz="quarter" idx="12"/>
          </p:nvPr>
        </p:nvSpPr>
        <p:spPr/>
        <p:txBody>
          <a:bodyPr/>
          <a:lstStyle/>
          <a:p>
            <a:fld id="{4DB4CB9A-C63F-4E87-AA38-9916D0B520C4}" type="slidenum">
              <a:rPr lang="en-US" smtClean="0"/>
              <a:t>21</a:t>
            </a:fld>
            <a:endParaRPr lang="en-US"/>
          </a:p>
        </p:txBody>
      </p:sp>
    </p:spTree>
    <p:extLst>
      <p:ext uri="{BB962C8B-B14F-4D97-AF65-F5344CB8AC3E}">
        <p14:creationId xmlns:p14="http://schemas.microsoft.com/office/powerpoint/2010/main" val="28002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3.61111E-6 7.40741E-7 L -0.09236 -0.40671 " pathEditMode="relative" rAng="0" ptsTypes="AA">
                                      <p:cBhvr>
                                        <p:cTn id="14" dur="2000" fill="hold"/>
                                        <p:tgtEl>
                                          <p:spTgt spid="47"/>
                                        </p:tgtEl>
                                        <p:attrNameLst>
                                          <p:attrName>ppt_x</p:attrName>
                                          <p:attrName>ppt_y</p:attrName>
                                        </p:attrNameLst>
                                      </p:cBhvr>
                                      <p:rCtr x="-4618" y="-20347"/>
                                    </p:animMotion>
                                  </p:childTnLst>
                                </p:cTn>
                              </p:par>
                              <p:par>
                                <p:cTn id="15" presetID="42" presetClass="path" presetSubtype="0" accel="50000" decel="50000" fill="hold" grpId="1" nodeType="withEffect">
                                  <p:stCondLst>
                                    <p:cond delay="0"/>
                                  </p:stCondLst>
                                  <p:childTnLst>
                                    <p:animMotion origin="layout" path="M -4.44444E-6 -2.96296E-6 L 0.06094 -0.38657 " pathEditMode="relative" rAng="0" ptsTypes="AA">
                                      <p:cBhvr>
                                        <p:cTn id="16" dur="2000" fill="hold"/>
                                        <p:tgtEl>
                                          <p:spTgt spid="45"/>
                                        </p:tgtEl>
                                        <p:attrNameLst>
                                          <p:attrName>ppt_x</p:attrName>
                                          <p:attrName>ppt_y</p:attrName>
                                        </p:attrNameLst>
                                      </p:cBhvr>
                                      <p:rCtr x="3038" y="-19329"/>
                                    </p:animMotion>
                                  </p:childTnLst>
                                </p:cTn>
                              </p:par>
                              <p:par>
                                <p:cTn id="17" presetID="10" presetClass="exit" presetSubtype="0" fill="hold" grpId="2" nodeType="withEffect">
                                  <p:stCondLst>
                                    <p:cond delay="1250"/>
                                  </p:stCondLst>
                                  <p:childTnLst>
                                    <p:animEffect transition="out" filter="fade">
                                      <p:cBhvr>
                                        <p:cTn id="18" dur="500"/>
                                        <p:tgtEl>
                                          <p:spTgt spid="47"/>
                                        </p:tgtEl>
                                      </p:cBhvr>
                                    </p:animEffect>
                                    <p:set>
                                      <p:cBhvr>
                                        <p:cTn id="19" dur="1" fill="hold">
                                          <p:stCondLst>
                                            <p:cond delay="499"/>
                                          </p:stCondLst>
                                        </p:cTn>
                                        <p:tgtEl>
                                          <p:spTgt spid="47"/>
                                        </p:tgtEl>
                                        <p:attrNameLst>
                                          <p:attrName>style.visibility</p:attrName>
                                        </p:attrNameLst>
                                      </p:cBhvr>
                                      <p:to>
                                        <p:strVal val="hidden"/>
                                      </p:to>
                                    </p:set>
                                  </p:childTnLst>
                                </p:cTn>
                              </p:par>
                              <p:par>
                                <p:cTn id="20" presetID="10" presetClass="exit" presetSubtype="0" fill="hold" grpId="2" nodeType="withEffect">
                                  <p:stCondLst>
                                    <p:cond delay="1250"/>
                                  </p:stCondLst>
                                  <p:childTnLst>
                                    <p:animEffect transition="out" filter="fade">
                                      <p:cBhvr>
                                        <p:cTn id="21" dur="500"/>
                                        <p:tgtEl>
                                          <p:spTgt spid="45"/>
                                        </p:tgtEl>
                                      </p:cBhvr>
                                    </p:animEffect>
                                    <p:set>
                                      <p:cBhvr>
                                        <p:cTn id="22" dur="1" fill="hold">
                                          <p:stCondLst>
                                            <p:cond delay="499"/>
                                          </p:stCondLst>
                                        </p:cTn>
                                        <p:tgtEl>
                                          <p:spTgt spid="45"/>
                                        </p:tgtEl>
                                        <p:attrNameLst>
                                          <p:attrName>style.visibility</p:attrName>
                                        </p:attrNameLst>
                                      </p:cBhvr>
                                      <p:to>
                                        <p:strVal val="hidden"/>
                                      </p:to>
                                    </p:set>
                                  </p:childTnLst>
                                </p:cTn>
                              </p:par>
                              <p:par>
                                <p:cTn id="23" presetID="10" presetClass="exit" presetSubtype="0" fill="hold" grpId="1" nodeType="withEffect">
                                  <p:stCondLst>
                                    <p:cond delay="1500"/>
                                  </p:stCondLst>
                                  <p:childTnLst>
                                    <p:animEffect transition="out" filter="fade">
                                      <p:cBhvr>
                                        <p:cTn id="24" dur="500"/>
                                        <p:tgtEl>
                                          <p:spTgt spid="50"/>
                                        </p:tgtEl>
                                      </p:cBhvr>
                                    </p:animEffect>
                                    <p:set>
                                      <p:cBhvr>
                                        <p:cTn id="25" dur="1" fill="hold">
                                          <p:stCondLst>
                                            <p:cond delay="499"/>
                                          </p:stCondLst>
                                        </p:cTn>
                                        <p:tgtEl>
                                          <p:spTgt spid="50"/>
                                        </p:tgtEl>
                                        <p:attrNameLst>
                                          <p:attrName>style.visibility</p:attrName>
                                        </p:attrNameLst>
                                      </p:cBhvr>
                                      <p:to>
                                        <p:strVal val="hidden"/>
                                      </p:to>
                                    </p:set>
                                  </p:childTnLst>
                                </p:cTn>
                              </p:par>
                              <p:par>
                                <p:cTn id="26" presetID="10" presetClass="entr" presetSubtype="0" fill="hold" grpId="0" nodeType="withEffect">
                                  <p:stCondLst>
                                    <p:cond delay="1250"/>
                                  </p:stCondLst>
                                  <p:childTnLst>
                                    <p:set>
                                      <p:cBhvr>
                                        <p:cTn id="27" dur="1" fill="hold">
                                          <p:stCondLst>
                                            <p:cond delay="0"/>
                                          </p:stCondLst>
                                        </p:cTn>
                                        <p:tgtEl>
                                          <p:spTgt spid="207"/>
                                        </p:tgtEl>
                                        <p:attrNameLst>
                                          <p:attrName>style.visibility</p:attrName>
                                        </p:attrNameLst>
                                      </p:cBhvr>
                                      <p:to>
                                        <p:strVal val="visible"/>
                                      </p:to>
                                    </p:set>
                                    <p:animEffect transition="in" filter="fade">
                                      <p:cBhvr>
                                        <p:cTn id="28" dur="500"/>
                                        <p:tgtEl>
                                          <p:spTgt spid="207"/>
                                        </p:tgtEl>
                                      </p:cBhvr>
                                    </p:animEffect>
                                  </p:childTnLst>
                                </p:cTn>
                              </p:par>
                              <p:par>
                                <p:cTn id="29" presetID="10" presetClass="entr" presetSubtype="0" fill="hold" grpId="0" nodeType="withEffect">
                                  <p:stCondLst>
                                    <p:cond delay="1250"/>
                                  </p:stCondLst>
                                  <p:childTnLst>
                                    <p:set>
                                      <p:cBhvr>
                                        <p:cTn id="30" dur="1" fill="hold">
                                          <p:stCondLst>
                                            <p:cond delay="0"/>
                                          </p:stCondLst>
                                        </p:cTn>
                                        <p:tgtEl>
                                          <p:spTgt spid="206"/>
                                        </p:tgtEl>
                                        <p:attrNameLst>
                                          <p:attrName>style.visibility</p:attrName>
                                        </p:attrNameLst>
                                      </p:cBhvr>
                                      <p:to>
                                        <p:strVal val="visible"/>
                                      </p:to>
                                    </p:set>
                                    <p:animEffect transition="in" filter="fade">
                                      <p:cBhvr>
                                        <p:cTn id="31" dur="500"/>
                                        <p:tgtEl>
                                          <p:spTgt spid="206"/>
                                        </p:tgtEl>
                                      </p:cBhvr>
                                    </p:animEffect>
                                  </p:childTnLst>
                                </p:cTn>
                              </p:par>
                              <p:par>
                                <p:cTn id="32" presetID="10" presetClass="entr" presetSubtype="0" fill="hold" nodeType="withEffect">
                                  <p:stCondLst>
                                    <p:cond delay="1750"/>
                                  </p:stCondLst>
                                  <p:childTnLst>
                                    <p:set>
                                      <p:cBhvr>
                                        <p:cTn id="33" dur="1" fill="hold">
                                          <p:stCondLst>
                                            <p:cond delay="0"/>
                                          </p:stCondLst>
                                        </p:cTn>
                                        <p:tgtEl>
                                          <p:spTgt spid="179"/>
                                        </p:tgtEl>
                                        <p:attrNameLst>
                                          <p:attrName>style.visibility</p:attrName>
                                        </p:attrNameLst>
                                      </p:cBhvr>
                                      <p:to>
                                        <p:strVal val="visible"/>
                                      </p:to>
                                    </p:set>
                                    <p:animEffect transition="in" filter="fade">
                                      <p:cBhvr>
                                        <p:cTn id="34" dur="500"/>
                                        <p:tgtEl>
                                          <p:spTgt spid="179"/>
                                        </p:tgtEl>
                                      </p:cBhvr>
                                    </p:animEffect>
                                  </p:childTnLst>
                                </p:cTn>
                              </p:par>
                              <p:par>
                                <p:cTn id="35" presetID="10" presetClass="entr" presetSubtype="0" fill="hold" nodeType="withEffect">
                                  <p:stCondLst>
                                    <p:cond delay="1750"/>
                                  </p:stCondLst>
                                  <p:childTnLst>
                                    <p:set>
                                      <p:cBhvr>
                                        <p:cTn id="36" dur="1" fill="hold">
                                          <p:stCondLst>
                                            <p:cond delay="0"/>
                                          </p:stCondLst>
                                        </p:cTn>
                                        <p:tgtEl>
                                          <p:spTgt spid="191"/>
                                        </p:tgtEl>
                                        <p:attrNameLst>
                                          <p:attrName>style.visibility</p:attrName>
                                        </p:attrNameLst>
                                      </p:cBhvr>
                                      <p:to>
                                        <p:strVal val="visible"/>
                                      </p:to>
                                    </p:set>
                                    <p:animEffect transition="in" filter="fade">
                                      <p:cBhvr>
                                        <p:cTn id="37" dur="500"/>
                                        <p:tgtEl>
                                          <p:spTgt spid="19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4"/>
                                        </p:tgtEl>
                                        <p:attrNameLst>
                                          <p:attrName>style.visibility</p:attrName>
                                        </p:attrNameLst>
                                      </p:cBhvr>
                                      <p:to>
                                        <p:strVal val="visible"/>
                                      </p:to>
                                    </p:set>
                                    <p:animEffect transition="in" filter="fade">
                                      <p:cBhvr>
                                        <p:cTn id="42" dur="500"/>
                                        <p:tgtEl>
                                          <p:spTgt spid="20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5"/>
                                        </p:tgtEl>
                                        <p:attrNameLst>
                                          <p:attrName>style.visibility</p:attrName>
                                        </p:attrNameLst>
                                      </p:cBhvr>
                                      <p:to>
                                        <p:strVal val="visible"/>
                                      </p:to>
                                    </p:set>
                                    <p:animEffect transition="in" filter="fade">
                                      <p:cBhvr>
                                        <p:cTn id="45" dur="500"/>
                                        <p:tgtEl>
                                          <p:spTgt spid="205"/>
                                        </p:tgtEl>
                                      </p:cBhvr>
                                    </p:animEffec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0"/>
                                          </p:stCondLst>
                                        </p:cTn>
                                        <p:tgtEl>
                                          <p:spTgt spid="20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8"/>
                                        </p:tgtEl>
                                        <p:attrNameLst>
                                          <p:attrName>style.visibility</p:attrName>
                                        </p:attrNameLst>
                                      </p:cBhvr>
                                      <p:to>
                                        <p:strVal val="visible"/>
                                      </p:to>
                                    </p:set>
                                  </p:childTnLst>
                                </p:cTn>
                              </p:par>
                              <p:par>
                                <p:cTn id="51" presetID="42" presetClass="path" presetSubtype="0" accel="50000" decel="50000" fill="hold" grpId="2" nodeType="withEffect">
                                  <p:stCondLst>
                                    <p:cond delay="0"/>
                                  </p:stCondLst>
                                  <p:childTnLst>
                                    <p:animMotion origin="layout" path="M -4.44444E-6 1.11111E-6 L -4.44444E-6 0.22106 " pathEditMode="relative" rAng="0" ptsTypes="AA">
                                      <p:cBhvr>
                                        <p:cTn id="52" dur="2000" fill="hold"/>
                                        <p:tgtEl>
                                          <p:spTgt spid="209"/>
                                        </p:tgtEl>
                                        <p:attrNameLst>
                                          <p:attrName>ppt_x</p:attrName>
                                          <p:attrName>ppt_y</p:attrName>
                                        </p:attrNameLst>
                                      </p:cBhvr>
                                      <p:rCtr x="0" y="11042"/>
                                    </p:animMotion>
                                  </p:childTnLst>
                                </p:cTn>
                              </p:par>
                              <p:par>
                                <p:cTn id="53" presetID="42" presetClass="path" presetSubtype="0" accel="50000" decel="50000" fill="hold" grpId="2" nodeType="withEffect">
                                  <p:stCondLst>
                                    <p:cond delay="0"/>
                                  </p:stCondLst>
                                  <p:childTnLst>
                                    <p:animMotion origin="layout" path="M -1.94444E-6 1.11111E-6 L -1.94444E-6 0.21898 " pathEditMode="relative" rAng="0" ptsTypes="AA">
                                      <p:cBhvr>
                                        <p:cTn id="54" dur="2000" fill="hold"/>
                                        <p:tgtEl>
                                          <p:spTgt spid="208"/>
                                        </p:tgtEl>
                                        <p:attrNameLst>
                                          <p:attrName>ppt_x</p:attrName>
                                          <p:attrName>ppt_y</p:attrName>
                                        </p:attrNameLst>
                                      </p:cBhvr>
                                      <p:rCtr x="0" y="10949"/>
                                    </p:animMotion>
                                  </p:childTnLst>
                                </p:cTn>
                              </p:par>
                              <p:par>
                                <p:cTn id="55" presetID="6" presetClass="emph" presetSubtype="0" fill="hold" grpId="1" nodeType="withEffect">
                                  <p:stCondLst>
                                    <p:cond delay="0"/>
                                  </p:stCondLst>
                                  <p:childTnLst>
                                    <p:animScale>
                                      <p:cBhvr>
                                        <p:cTn id="56" dur="2000" fill="hold"/>
                                        <p:tgtEl>
                                          <p:spTgt spid="209"/>
                                        </p:tgtEl>
                                      </p:cBhvr>
                                      <p:by x="50000" y="50000"/>
                                    </p:animScale>
                                  </p:childTnLst>
                                </p:cTn>
                              </p:par>
                              <p:par>
                                <p:cTn id="57" presetID="6" presetClass="emph" presetSubtype="0" fill="hold" grpId="1" nodeType="withEffect">
                                  <p:stCondLst>
                                    <p:cond delay="0"/>
                                  </p:stCondLst>
                                  <p:childTnLst>
                                    <p:animScale>
                                      <p:cBhvr>
                                        <p:cTn id="58" dur="2000" fill="hold"/>
                                        <p:tgtEl>
                                          <p:spTgt spid="208"/>
                                        </p:tgtEl>
                                      </p:cBhvr>
                                      <p:by x="50000" y="50000"/>
                                    </p:animScale>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178"/>
                                        </p:tgtEl>
                                        <p:attrNameLst>
                                          <p:attrName>style.visibility</p:attrName>
                                        </p:attrNameLst>
                                      </p:cBhvr>
                                      <p:to>
                                        <p:strVal val="visible"/>
                                      </p:to>
                                    </p:set>
                                    <p:animEffect transition="in" filter="wipe(up)">
                                      <p:cBhvr>
                                        <p:cTn id="63" dur="500"/>
                                        <p:tgtEl>
                                          <p:spTgt spid="17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13"/>
                                        </p:tgtEl>
                                        <p:attrNameLst>
                                          <p:attrName>style.visibility</p:attrName>
                                        </p:attrNameLst>
                                      </p:cBhvr>
                                      <p:to>
                                        <p:strVal val="visible"/>
                                      </p:to>
                                    </p:set>
                                    <p:animEffect transition="in" filter="fade">
                                      <p:cBhvr>
                                        <p:cTn id="68" dur="500"/>
                                        <p:tgtEl>
                                          <p:spTgt spid="21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12"/>
                                        </p:tgtEl>
                                        <p:attrNameLst>
                                          <p:attrName>style.visibility</p:attrName>
                                        </p:attrNameLst>
                                      </p:cBhvr>
                                      <p:to>
                                        <p:strVal val="visible"/>
                                      </p:to>
                                    </p:set>
                                    <p:animEffect transition="in" filter="fade">
                                      <p:cBhvr>
                                        <p:cTn id="71"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0" grpId="1">
        <p:bldAsOne/>
      </p:bldGraphic>
      <p:bldP spid="45" grpId="0" animBg="1"/>
      <p:bldP spid="45" grpId="1" animBg="1"/>
      <p:bldP spid="45" grpId="2" animBg="1"/>
      <p:bldP spid="47" grpId="0" animBg="1"/>
      <p:bldP spid="47" grpId="1" animBg="1"/>
      <p:bldP spid="47" grpId="2" animBg="1"/>
      <p:bldP spid="178" grpId="0" animBg="1"/>
      <p:bldP spid="204" grpId="0" animBg="1"/>
      <p:bldP spid="205" grpId="0" animBg="1"/>
      <p:bldP spid="206" grpId="0" animBg="1"/>
      <p:bldP spid="207" grpId="0" animBg="1"/>
      <p:bldP spid="208" grpId="0" animBg="1"/>
      <p:bldP spid="208" grpId="1" animBg="1"/>
      <p:bldP spid="208" grpId="2" animBg="1"/>
      <p:bldP spid="209" grpId="0" animBg="1"/>
      <p:bldP spid="209" grpId="1" animBg="1"/>
      <p:bldP spid="209" grpId="2" animBg="1"/>
      <p:bldP spid="212" grpId="0"/>
      <p:bldP spid="2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4799378" y="1915886"/>
            <a:ext cx="3744685" cy="1861457"/>
            <a:chOff x="4799378" y="1915886"/>
            <a:chExt cx="3744685" cy="1861457"/>
          </a:xfrm>
        </p:grpSpPr>
        <p:grpSp>
          <p:nvGrpSpPr>
            <p:cNvPr id="57" name="Group 56"/>
            <p:cNvGrpSpPr/>
            <p:nvPr/>
          </p:nvGrpSpPr>
          <p:grpSpPr>
            <a:xfrm>
              <a:off x="4799378" y="1915886"/>
              <a:ext cx="3744685" cy="1861457"/>
              <a:chOff x="446315" y="1915886"/>
              <a:chExt cx="3744685" cy="1861457"/>
            </a:xfrm>
          </p:grpSpPr>
          <p:sp>
            <p:nvSpPr>
              <p:cNvPr id="58" name="Rounded Rectangle 57"/>
              <p:cNvSpPr/>
              <p:nvPr/>
            </p:nvSpPr>
            <p:spPr>
              <a:xfrm>
                <a:off x="446315" y="1915886"/>
                <a:ext cx="3744685" cy="1861457"/>
              </a:xfrm>
              <a:prstGeom prst="roundRect">
                <a:avLst/>
              </a:prstGeom>
              <a:solidFill>
                <a:srgbClr val="99C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smtClean="0"/>
                  <a:t>Memory</a:t>
                </a:r>
                <a:endParaRPr lang="en-US" sz="2800" dirty="0"/>
              </a:p>
            </p:txBody>
          </p:sp>
          <p:grpSp>
            <p:nvGrpSpPr>
              <p:cNvPr id="59" name="Group 58"/>
              <p:cNvGrpSpPr/>
              <p:nvPr/>
            </p:nvGrpSpPr>
            <p:grpSpPr>
              <a:xfrm rot="8842205">
                <a:off x="647493" y="2129503"/>
                <a:ext cx="795072" cy="225808"/>
                <a:chOff x="221980" y="1649582"/>
                <a:chExt cx="3011077" cy="855174"/>
              </a:xfrm>
            </p:grpSpPr>
            <p:grpSp>
              <p:nvGrpSpPr>
                <p:cNvPr id="73" name="Group 72"/>
                <p:cNvGrpSpPr/>
                <p:nvPr/>
              </p:nvGrpSpPr>
              <p:grpSpPr>
                <a:xfrm>
                  <a:off x="221980" y="1649582"/>
                  <a:ext cx="3011077" cy="855174"/>
                  <a:chOff x="221980" y="1649582"/>
                  <a:chExt cx="3011077" cy="855174"/>
                </a:xfrm>
              </p:grpSpPr>
              <p:pic>
                <p:nvPicPr>
                  <p:cNvPr id="83" name="Picture 2" descr="image:Illustration showing DIMM rank classification label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197"/>
                  <a:stretch/>
                </p:blipFill>
                <p:spPr bwMode="auto">
                  <a:xfrm>
                    <a:off x="221980" y="1649582"/>
                    <a:ext cx="3011077" cy="855174"/>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p:cNvSpPr/>
                  <p:nvPr/>
                </p:nvSpPr>
                <p:spPr>
                  <a:xfrm>
                    <a:off x="359229" y="1719943"/>
                    <a:ext cx="2743200" cy="621937"/>
                  </a:xfrm>
                  <a:prstGeom prst="rect">
                    <a:avLst/>
                  </a:prstGeom>
                  <a:solidFill>
                    <a:srgbClr val="99C8B8"/>
                  </a:solidFill>
                  <a:ln>
                    <a:solidFill>
                      <a:srgbClr val="99C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sp>
              <p:nvSpPr>
                <p:cNvPr id="74" name="Rectangle 73"/>
                <p:cNvSpPr/>
                <p:nvPr/>
              </p:nvSpPr>
              <p:spPr>
                <a:xfrm>
                  <a:off x="39018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5" name="Rectangle 74"/>
                <p:cNvSpPr/>
                <p:nvPr/>
              </p:nvSpPr>
              <p:spPr>
                <a:xfrm>
                  <a:off x="70064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6" name="Rectangle 75"/>
                <p:cNvSpPr/>
                <p:nvPr/>
              </p:nvSpPr>
              <p:spPr>
                <a:xfrm>
                  <a:off x="101109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7" name="Rectangle 76"/>
                <p:cNvSpPr/>
                <p:nvPr/>
              </p:nvSpPr>
              <p:spPr>
                <a:xfrm>
                  <a:off x="132155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8" name="Rectangle 77"/>
                <p:cNvSpPr/>
                <p:nvPr/>
              </p:nvSpPr>
              <p:spPr>
                <a:xfrm>
                  <a:off x="194246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9" name="Rectangle 78"/>
                <p:cNvSpPr/>
                <p:nvPr/>
              </p:nvSpPr>
              <p:spPr>
                <a:xfrm>
                  <a:off x="225291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0" name="Rectangle 79"/>
                <p:cNvSpPr/>
                <p:nvPr/>
              </p:nvSpPr>
              <p:spPr>
                <a:xfrm>
                  <a:off x="256337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1" name="Rectangle 80"/>
                <p:cNvSpPr/>
                <p:nvPr/>
              </p:nvSpPr>
              <p:spPr>
                <a:xfrm>
                  <a:off x="2873829" y="1815694"/>
                  <a:ext cx="194541" cy="350564"/>
                </a:xfrm>
                <a:prstGeom prst="rect">
                  <a:avLst/>
                </a:prstGeom>
                <a:solidFill>
                  <a:srgbClr val="595959"/>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2" name="Rectangle 81"/>
                <p:cNvSpPr/>
                <p:nvPr/>
              </p:nvSpPr>
              <p:spPr>
                <a:xfrm>
                  <a:off x="163200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60" name="Group 59"/>
              <p:cNvGrpSpPr/>
              <p:nvPr/>
            </p:nvGrpSpPr>
            <p:grpSpPr>
              <a:xfrm rot="8842205">
                <a:off x="733828" y="2140260"/>
                <a:ext cx="795072" cy="225808"/>
                <a:chOff x="221980" y="1649582"/>
                <a:chExt cx="3011077" cy="855174"/>
              </a:xfrm>
            </p:grpSpPr>
            <p:grpSp>
              <p:nvGrpSpPr>
                <p:cNvPr id="61" name="Group 60"/>
                <p:cNvGrpSpPr/>
                <p:nvPr/>
              </p:nvGrpSpPr>
              <p:grpSpPr>
                <a:xfrm>
                  <a:off x="221980" y="1649582"/>
                  <a:ext cx="3011077" cy="855174"/>
                  <a:chOff x="221980" y="1649582"/>
                  <a:chExt cx="3011077" cy="855174"/>
                </a:xfrm>
              </p:grpSpPr>
              <p:pic>
                <p:nvPicPr>
                  <p:cNvPr id="71" name="Picture 2" descr="image:Illustration showing DIMM rank classification label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197"/>
                  <a:stretch/>
                </p:blipFill>
                <p:spPr bwMode="auto">
                  <a:xfrm>
                    <a:off x="221980" y="1649582"/>
                    <a:ext cx="3011077" cy="855174"/>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71"/>
                  <p:cNvSpPr/>
                  <p:nvPr/>
                </p:nvSpPr>
                <p:spPr>
                  <a:xfrm>
                    <a:off x="359229" y="1719943"/>
                    <a:ext cx="2743200" cy="621937"/>
                  </a:xfrm>
                  <a:prstGeom prst="rect">
                    <a:avLst/>
                  </a:prstGeom>
                  <a:solidFill>
                    <a:srgbClr val="99C8B8"/>
                  </a:solidFill>
                  <a:ln>
                    <a:solidFill>
                      <a:srgbClr val="99C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sp>
              <p:nvSpPr>
                <p:cNvPr id="62" name="Rectangle 61"/>
                <p:cNvSpPr/>
                <p:nvPr/>
              </p:nvSpPr>
              <p:spPr>
                <a:xfrm>
                  <a:off x="39018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3" name="Rectangle 62"/>
                <p:cNvSpPr/>
                <p:nvPr/>
              </p:nvSpPr>
              <p:spPr>
                <a:xfrm>
                  <a:off x="70064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4" name="Rectangle 63"/>
                <p:cNvSpPr/>
                <p:nvPr/>
              </p:nvSpPr>
              <p:spPr>
                <a:xfrm>
                  <a:off x="101109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5" name="Rectangle 64"/>
                <p:cNvSpPr/>
                <p:nvPr/>
              </p:nvSpPr>
              <p:spPr>
                <a:xfrm>
                  <a:off x="132155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6" name="Rectangle 65"/>
                <p:cNvSpPr/>
                <p:nvPr/>
              </p:nvSpPr>
              <p:spPr>
                <a:xfrm>
                  <a:off x="194246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7" name="Rectangle 66"/>
                <p:cNvSpPr/>
                <p:nvPr/>
              </p:nvSpPr>
              <p:spPr>
                <a:xfrm>
                  <a:off x="225291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8" name="Rectangle 67"/>
                <p:cNvSpPr/>
                <p:nvPr/>
              </p:nvSpPr>
              <p:spPr>
                <a:xfrm>
                  <a:off x="256337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9" name="Rectangle 68"/>
                <p:cNvSpPr/>
                <p:nvPr/>
              </p:nvSpPr>
              <p:spPr>
                <a:xfrm>
                  <a:off x="2873829" y="1815694"/>
                  <a:ext cx="194541" cy="350564"/>
                </a:xfrm>
                <a:prstGeom prst="rect">
                  <a:avLst/>
                </a:prstGeom>
                <a:solidFill>
                  <a:srgbClr val="595959"/>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0" name="Rectangle 69"/>
                <p:cNvSpPr/>
                <p:nvPr/>
              </p:nvSpPr>
              <p:spPr>
                <a:xfrm>
                  <a:off x="163200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sp>
          <p:nvSpPr>
            <p:cNvPr id="87" name="Rounded Rectangle 86"/>
            <p:cNvSpPr/>
            <p:nvPr/>
          </p:nvSpPr>
          <p:spPr>
            <a:xfrm>
              <a:off x="5473857" y="2567487"/>
              <a:ext cx="794413" cy="9579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Page A</a:t>
              </a:r>
              <a:endParaRPr lang="en-US" sz="2000" dirty="0"/>
            </a:p>
          </p:txBody>
        </p:sp>
      </p:grpSp>
      <p:sp>
        <p:nvSpPr>
          <p:cNvPr id="102" name="Rounded Rectangle 101"/>
          <p:cNvSpPr/>
          <p:nvPr/>
        </p:nvSpPr>
        <p:spPr>
          <a:xfrm>
            <a:off x="7202367" y="2567487"/>
            <a:ext cx="794413" cy="9579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Page B</a:t>
            </a:r>
            <a:endParaRPr lang="en-US" sz="2000" dirty="0"/>
          </a:p>
        </p:txBody>
      </p:sp>
      <p:sp>
        <p:nvSpPr>
          <p:cNvPr id="2" name="Title 1"/>
          <p:cNvSpPr>
            <a:spLocks noGrp="1"/>
          </p:cNvSpPr>
          <p:nvPr>
            <p:ph type="title"/>
          </p:nvPr>
        </p:nvSpPr>
        <p:spPr/>
        <p:txBody>
          <a:bodyPr>
            <a:noAutofit/>
          </a:bodyPr>
          <a:lstStyle/>
          <a:p>
            <a:r>
              <a:rPr lang="en-US" sz="4000" dirty="0" err="1"/>
              <a:t>Par+R</a:t>
            </a:r>
            <a:r>
              <a:rPr lang="en-US" sz="4000" dirty="0"/>
              <a:t>: Parity Detection + Software Recovery</a:t>
            </a:r>
          </a:p>
        </p:txBody>
      </p:sp>
      <p:sp>
        <p:nvSpPr>
          <p:cNvPr id="11" name="Slide Number Placeholder 10"/>
          <p:cNvSpPr>
            <a:spLocks noGrp="1"/>
          </p:cNvSpPr>
          <p:nvPr>
            <p:ph type="sldNum" sz="quarter" idx="12"/>
          </p:nvPr>
        </p:nvSpPr>
        <p:spPr/>
        <p:txBody>
          <a:bodyPr/>
          <a:lstStyle/>
          <a:p>
            <a:fld id="{4DB4CB9A-C63F-4E87-AA38-9916D0B520C4}" type="slidenum">
              <a:rPr lang="en-US" smtClean="0"/>
              <a:t>22</a:t>
            </a:fld>
            <a:endParaRPr lang="en-US"/>
          </a:p>
        </p:txBody>
      </p:sp>
      <p:sp>
        <p:nvSpPr>
          <p:cNvPr id="4" name="TextBox 3"/>
          <p:cNvSpPr txBox="1"/>
          <p:nvPr/>
        </p:nvSpPr>
        <p:spPr>
          <a:xfrm>
            <a:off x="787929" y="1184967"/>
            <a:ext cx="3005310" cy="584775"/>
          </a:xfrm>
          <a:prstGeom prst="rect">
            <a:avLst/>
          </a:prstGeom>
          <a:noFill/>
        </p:spPr>
        <p:txBody>
          <a:bodyPr wrap="none" rtlCol="0">
            <a:spAutoFit/>
          </a:bodyPr>
          <a:lstStyle/>
          <a:p>
            <a:r>
              <a:rPr lang="en-US" sz="3200" i="1" u="sng" dirty="0" smtClean="0"/>
              <a:t>Implicit Recovery</a:t>
            </a:r>
            <a:endParaRPr lang="en-US" sz="3200" i="1" u="sng" dirty="0"/>
          </a:p>
        </p:txBody>
      </p:sp>
      <p:sp>
        <p:nvSpPr>
          <p:cNvPr id="6" name="TextBox 5"/>
          <p:cNvSpPr txBox="1"/>
          <p:nvPr/>
        </p:nvSpPr>
        <p:spPr>
          <a:xfrm>
            <a:off x="5173571" y="1185676"/>
            <a:ext cx="2954014" cy="584775"/>
          </a:xfrm>
          <a:prstGeom prst="rect">
            <a:avLst/>
          </a:prstGeom>
          <a:noFill/>
        </p:spPr>
        <p:txBody>
          <a:bodyPr wrap="none" rtlCol="0">
            <a:spAutoFit/>
          </a:bodyPr>
          <a:lstStyle/>
          <a:p>
            <a:r>
              <a:rPr lang="en-US" sz="3200" i="1" u="sng" dirty="0" smtClean="0"/>
              <a:t>Explicit Recovery</a:t>
            </a:r>
            <a:endParaRPr lang="en-US" sz="3200" i="1" u="sng" dirty="0"/>
          </a:p>
        </p:txBody>
      </p:sp>
      <p:grpSp>
        <p:nvGrpSpPr>
          <p:cNvPr id="51" name="Group 50"/>
          <p:cNvGrpSpPr/>
          <p:nvPr/>
        </p:nvGrpSpPr>
        <p:grpSpPr>
          <a:xfrm>
            <a:off x="446315" y="1915886"/>
            <a:ext cx="3744685" cy="1861457"/>
            <a:chOff x="446315" y="1915886"/>
            <a:chExt cx="3744685" cy="1861457"/>
          </a:xfrm>
        </p:grpSpPr>
        <p:sp>
          <p:nvSpPr>
            <p:cNvPr id="7" name="Rounded Rectangle 6"/>
            <p:cNvSpPr/>
            <p:nvPr/>
          </p:nvSpPr>
          <p:spPr>
            <a:xfrm>
              <a:off x="446315" y="1915886"/>
              <a:ext cx="3744685" cy="1861457"/>
            </a:xfrm>
            <a:prstGeom prst="roundRect">
              <a:avLst/>
            </a:prstGeom>
            <a:solidFill>
              <a:srgbClr val="99C8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smtClean="0"/>
                <a:t>Memory</a:t>
              </a:r>
              <a:endParaRPr lang="en-US" sz="2800" dirty="0"/>
            </a:p>
          </p:txBody>
        </p:sp>
        <p:grpSp>
          <p:nvGrpSpPr>
            <p:cNvPr id="21" name="Group 20"/>
            <p:cNvGrpSpPr/>
            <p:nvPr/>
          </p:nvGrpSpPr>
          <p:grpSpPr>
            <a:xfrm rot="8842205">
              <a:off x="647493" y="2129503"/>
              <a:ext cx="795072" cy="225808"/>
              <a:chOff x="221980" y="1649582"/>
              <a:chExt cx="3011077" cy="855174"/>
            </a:xfrm>
          </p:grpSpPr>
          <p:grpSp>
            <p:nvGrpSpPr>
              <p:cNvPr id="22" name="Group 21"/>
              <p:cNvGrpSpPr/>
              <p:nvPr/>
            </p:nvGrpSpPr>
            <p:grpSpPr>
              <a:xfrm>
                <a:off x="221980" y="1649582"/>
                <a:ext cx="3011077" cy="855174"/>
                <a:chOff x="221980" y="1649582"/>
                <a:chExt cx="3011077" cy="855174"/>
              </a:xfrm>
            </p:grpSpPr>
            <p:pic>
              <p:nvPicPr>
                <p:cNvPr id="32" name="Picture 2" descr="image:Illustration showing DIMM rank classification label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197"/>
                <a:stretch/>
              </p:blipFill>
              <p:spPr bwMode="auto">
                <a:xfrm>
                  <a:off x="221980" y="1649582"/>
                  <a:ext cx="3011077" cy="855174"/>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359229" y="1719943"/>
                  <a:ext cx="2743200" cy="621937"/>
                </a:xfrm>
                <a:prstGeom prst="rect">
                  <a:avLst/>
                </a:prstGeom>
                <a:solidFill>
                  <a:srgbClr val="99C8B8"/>
                </a:solidFill>
                <a:ln>
                  <a:solidFill>
                    <a:srgbClr val="99C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sp>
            <p:nvSpPr>
              <p:cNvPr id="23" name="Rectangle 22"/>
              <p:cNvSpPr/>
              <p:nvPr/>
            </p:nvSpPr>
            <p:spPr>
              <a:xfrm>
                <a:off x="39018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 name="Rectangle 23"/>
              <p:cNvSpPr/>
              <p:nvPr/>
            </p:nvSpPr>
            <p:spPr>
              <a:xfrm>
                <a:off x="70064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Rectangle 24"/>
              <p:cNvSpPr/>
              <p:nvPr/>
            </p:nvSpPr>
            <p:spPr>
              <a:xfrm>
                <a:off x="101109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Rectangle 25"/>
              <p:cNvSpPr/>
              <p:nvPr/>
            </p:nvSpPr>
            <p:spPr>
              <a:xfrm>
                <a:off x="132155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Rectangle 26"/>
              <p:cNvSpPr/>
              <p:nvPr/>
            </p:nvSpPr>
            <p:spPr>
              <a:xfrm>
                <a:off x="194246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p:cNvSpPr/>
              <p:nvPr/>
            </p:nvSpPr>
            <p:spPr>
              <a:xfrm>
                <a:off x="225291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 name="Rectangle 28"/>
              <p:cNvSpPr/>
              <p:nvPr/>
            </p:nvSpPr>
            <p:spPr>
              <a:xfrm>
                <a:off x="256337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 name="Rectangle 29"/>
              <p:cNvSpPr/>
              <p:nvPr/>
            </p:nvSpPr>
            <p:spPr>
              <a:xfrm>
                <a:off x="2873829" y="1815694"/>
                <a:ext cx="194541" cy="350564"/>
              </a:xfrm>
              <a:prstGeom prst="rect">
                <a:avLst/>
              </a:prstGeom>
              <a:solidFill>
                <a:srgbClr val="595959"/>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1" name="Rectangle 30"/>
              <p:cNvSpPr/>
              <p:nvPr/>
            </p:nvSpPr>
            <p:spPr>
              <a:xfrm>
                <a:off x="163200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34" name="Group 33"/>
            <p:cNvGrpSpPr/>
            <p:nvPr/>
          </p:nvGrpSpPr>
          <p:grpSpPr>
            <a:xfrm rot="8842205">
              <a:off x="733828" y="2140260"/>
              <a:ext cx="795072" cy="225808"/>
              <a:chOff x="221980" y="1649582"/>
              <a:chExt cx="3011077" cy="855174"/>
            </a:xfrm>
          </p:grpSpPr>
          <p:grpSp>
            <p:nvGrpSpPr>
              <p:cNvPr id="35" name="Group 34"/>
              <p:cNvGrpSpPr/>
              <p:nvPr/>
            </p:nvGrpSpPr>
            <p:grpSpPr>
              <a:xfrm>
                <a:off x="221980" y="1649582"/>
                <a:ext cx="3011077" cy="855174"/>
                <a:chOff x="221980" y="1649582"/>
                <a:chExt cx="3011077" cy="855174"/>
              </a:xfrm>
            </p:grpSpPr>
            <p:pic>
              <p:nvPicPr>
                <p:cNvPr id="45" name="Picture 2" descr="image:Illustration showing DIMM rank classification label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197"/>
                <a:stretch/>
              </p:blipFill>
              <p:spPr bwMode="auto">
                <a:xfrm>
                  <a:off x="221980" y="1649582"/>
                  <a:ext cx="3011077" cy="855174"/>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359229" y="1719943"/>
                  <a:ext cx="2743200" cy="621937"/>
                </a:xfrm>
                <a:prstGeom prst="rect">
                  <a:avLst/>
                </a:prstGeom>
                <a:solidFill>
                  <a:srgbClr val="99C8B8"/>
                </a:solidFill>
                <a:ln>
                  <a:solidFill>
                    <a:srgbClr val="99C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sp>
            <p:nvSpPr>
              <p:cNvPr id="36" name="Rectangle 35"/>
              <p:cNvSpPr/>
              <p:nvPr/>
            </p:nvSpPr>
            <p:spPr>
              <a:xfrm>
                <a:off x="39018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7" name="Rectangle 36"/>
              <p:cNvSpPr/>
              <p:nvPr/>
            </p:nvSpPr>
            <p:spPr>
              <a:xfrm>
                <a:off x="70064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8" name="Rectangle 37"/>
              <p:cNvSpPr/>
              <p:nvPr/>
            </p:nvSpPr>
            <p:spPr>
              <a:xfrm>
                <a:off x="101109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9" name="Rectangle 38"/>
              <p:cNvSpPr/>
              <p:nvPr/>
            </p:nvSpPr>
            <p:spPr>
              <a:xfrm>
                <a:off x="132155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0" name="Rectangle 39"/>
              <p:cNvSpPr/>
              <p:nvPr/>
            </p:nvSpPr>
            <p:spPr>
              <a:xfrm>
                <a:off x="194246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1" name="Rectangle 40"/>
              <p:cNvSpPr/>
              <p:nvPr/>
            </p:nvSpPr>
            <p:spPr>
              <a:xfrm>
                <a:off x="225291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2" name="Rectangle 41"/>
              <p:cNvSpPr/>
              <p:nvPr/>
            </p:nvSpPr>
            <p:spPr>
              <a:xfrm>
                <a:off x="2563374"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3" name="Rectangle 42"/>
              <p:cNvSpPr/>
              <p:nvPr/>
            </p:nvSpPr>
            <p:spPr>
              <a:xfrm>
                <a:off x="2873829" y="1815694"/>
                <a:ext cx="194541" cy="350564"/>
              </a:xfrm>
              <a:prstGeom prst="rect">
                <a:avLst/>
              </a:prstGeom>
              <a:solidFill>
                <a:srgbClr val="595959"/>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4" name="Rectangle 43"/>
              <p:cNvSpPr/>
              <p:nvPr/>
            </p:nvSpPr>
            <p:spPr>
              <a:xfrm>
                <a:off x="1632009" y="1815694"/>
                <a:ext cx="194541" cy="350564"/>
              </a:xfrm>
              <a:prstGeom prst="rect">
                <a:avLst/>
              </a:prstGeom>
              <a:solidFill>
                <a:schemeClr val="tx1">
                  <a:lumMod val="65000"/>
                  <a:lumOff val="35000"/>
                </a:schemeClr>
              </a:solidFill>
              <a:ln w="6350">
                <a:solidFill>
                  <a:schemeClr val="tx1">
                    <a:lumMod val="85000"/>
                    <a:lumOff val="15000"/>
                  </a:schemeClr>
                </a:solidFill>
              </a:ln>
              <a:effectLst>
                <a:outerShdw blurRad="25400" dist="127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grpSp>
        <p:nvGrpSpPr>
          <p:cNvPr id="52" name="Group 51"/>
          <p:cNvGrpSpPr/>
          <p:nvPr/>
        </p:nvGrpSpPr>
        <p:grpSpPr>
          <a:xfrm>
            <a:off x="446315" y="4152026"/>
            <a:ext cx="3744685" cy="1861457"/>
            <a:chOff x="446315" y="4152026"/>
            <a:chExt cx="3744685" cy="1861457"/>
          </a:xfrm>
        </p:grpSpPr>
        <p:sp>
          <p:nvSpPr>
            <p:cNvPr id="49" name="Rounded Rectangle 48"/>
            <p:cNvSpPr/>
            <p:nvPr/>
          </p:nvSpPr>
          <p:spPr>
            <a:xfrm>
              <a:off x="446315" y="4152026"/>
              <a:ext cx="3744685" cy="1861457"/>
            </a:xfrm>
            <a:prstGeom prst="round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smtClean="0"/>
                <a:t>Disk</a:t>
              </a:r>
              <a:endParaRPr lang="en-US" sz="2800" dirty="0"/>
            </a:p>
          </p:txBody>
        </p:sp>
        <p:sp>
          <p:nvSpPr>
            <p:cNvPr id="50" name="Rounded Rectangle 49"/>
            <p:cNvSpPr/>
            <p:nvPr/>
          </p:nvSpPr>
          <p:spPr>
            <a:xfrm>
              <a:off x="1045028" y="4767192"/>
              <a:ext cx="794413" cy="9579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Page A</a:t>
              </a:r>
              <a:endParaRPr lang="en-US" sz="2000" dirty="0"/>
            </a:p>
          </p:txBody>
        </p:sp>
      </p:grpSp>
      <p:sp>
        <p:nvSpPr>
          <p:cNvPr id="47" name="Rounded Rectangle 46"/>
          <p:cNvSpPr/>
          <p:nvPr/>
        </p:nvSpPr>
        <p:spPr>
          <a:xfrm>
            <a:off x="1034459" y="4767192"/>
            <a:ext cx="794413" cy="9579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Page A</a:t>
            </a:r>
            <a:endParaRPr lang="en-US" sz="2000" dirty="0"/>
          </a:p>
        </p:txBody>
      </p:sp>
      <p:grpSp>
        <p:nvGrpSpPr>
          <p:cNvPr id="55" name="Group 54"/>
          <p:cNvGrpSpPr/>
          <p:nvPr/>
        </p:nvGrpSpPr>
        <p:grpSpPr>
          <a:xfrm>
            <a:off x="650410" y="3132769"/>
            <a:ext cx="1955728" cy="535068"/>
            <a:chOff x="640613" y="3177771"/>
            <a:chExt cx="1955728" cy="535068"/>
          </a:xfrm>
        </p:grpSpPr>
        <p:sp>
          <p:nvSpPr>
            <p:cNvPr id="53" name="Rectangle 52"/>
            <p:cNvSpPr/>
            <p:nvPr/>
          </p:nvSpPr>
          <p:spPr>
            <a:xfrm>
              <a:off x="1527037" y="3177771"/>
              <a:ext cx="182880" cy="1828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4" name="TextBox 53"/>
            <p:cNvSpPr txBox="1"/>
            <p:nvPr/>
          </p:nvSpPr>
          <p:spPr>
            <a:xfrm>
              <a:off x="640613" y="3251174"/>
              <a:ext cx="1955728" cy="461665"/>
            </a:xfrm>
            <a:prstGeom prst="rect">
              <a:avLst/>
            </a:prstGeom>
            <a:noFill/>
          </p:spPr>
          <p:txBody>
            <a:bodyPr wrap="none" rtlCol="0">
              <a:spAutoFit/>
            </a:bodyPr>
            <a:lstStyle/>
            <a:p>
              <a:r>
                <a:rPr lang="en-US" sz="2400" dirty="0" smtClean="0">
                  <a:solidFill>
                    <a:srgbClr val="FF0000"/>
                  </a:solidFill>
                </a:rPr>
                <a:t>Memory Error</a:t>
              </a:r>
              <a:endParaRPr lang="en-US" sz="2400" dirty="0">
                <a:solidFill>
                  <a:srgbClr val="FF0000"/>
                </a:solidFill>
              </a:endParaRPr>
            </a:p>
          </p:txBody>
        </p:sp>
      </p:grpSp>
      <p:sp>
        <p:nvSpPr>
          <p:cNvPr id="56" name="Rectangle 55"/>
          <p:cNvSpPr/>
          <p:nvPr/>
        </p:nvSpPr>
        <p:spPr>
          <a:xfrm>
            <a:off x="1536834" y="4844952"/>
            <a:ext cx="182880"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ounded Rectangle 85"/>
          <p:cNvSpPr/>
          <p:nvPr/>
        </p:nvSpPr>
        <p:spPr>
          <a:xfrm>
            <a:off x="4799378" y="4152026"/>
            <a:ext cx="3744685" cy="1861457"/>
          </a:xfrm>
          <a:prstGeom prst="round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smtClean="0"/>
              <a:t>Disk</a:t>
            </a:r>
            <a:endParaRPr lang="en-US" sz="2800" dirty="0"/>
          </a:p>
        </p:txBody>
      </p:sp>
      <p:sp>
        <p:nvSpPr>
          <p:cNvPr id="89" name="Rounded Rectangle 88"/>
          <p:cNvSpPr/>
          <p:nvPr/>
        </p:nvSpPr>
        <p:spPr>
          <a:xfrm>
            <a:off x="5473856" y="2567487"/>
            <a:ext cx="794413" cy="9579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Page A</a:t>
            </a:r>
            <a:endParaRPr lang="en-US" sz="2000" dirty="0"/>
          </a:p>
        </p:txBody>
      </p:sp>
      <p:grpSp>
        <p:nvGrpSpPr>
          <p:cNvPr id="90" name="Group 89"/>
          <p:cNvGrpSpPr/>
          <p:nvPr/>
        </p:nvGrpSpPr>
        <p:grpSpPr>
          <a:xfrm>
            <a:off x="5120682" y="3132769"/>
            <a:ext cx="1955728" cy="535068"/>
            <a:chOff x="631908" y="3177771"/>
            <a:chExt cx="1955728" cy="535068"/>
          </a:xfrm>
        </p:grpSpPr>
        <p:sp>
          <p:nvSpPr>
            <p:cNvPr id="91" name="Rectangle 90"/>
            <p:cNvSpPr/>
            <p:nvPr/>
          </p:nvSpPr>
          <p:spPr>
            <a:xfrm>
              <a:off x="1527037" y="3177771"/>
              <a:ext cx="182880" cy="1828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2" name="TextBox 91"/>
            <p:cNvSpPr txBox="1"/>
            <p:nvPr/>
          </p:nvSpPr>
          <p:spPr>
            <a:xfrm>
              <a:off x="631908" y="3251174"/>
              <a:ext cx="1955728" cy="461665"/>
            </a:xfrm>
            <a:prstGeom prst="rect">
              <a:avLst/>
            </a:prstGeom>
            <a:noFill/>
          </p:spPr>
          <p:txBody>
            <a:bodyPr wrap="none" rtlCol="0">
              <a:spAutoFit/>
            </a:bodyPr>
            <a:lstStyle/>
            <a:p>
              <a:r>
                <a:rPr lang="en-US" sz="2400" dirty="0" smtClean="0">
                  <a:solidFill>
                    <a:srgbClr val="FF0000"/>
                  </a:solidFill>
                </a:rPr>
                <a:t>Memory Error</a:t>
              </a:r>
              <a:endParaRPr lang="en-US" sz="2400" dirty="0">
                <a:solidFill>
                  <a:srgbClr val="FF0000"/>
                </a:solidFill>
              </a:endParaRPr>
            </a:p>
          </p:txBody>
        </p:sp>
      </p:grpSp>
      <p:sp>
        <p:nvSpPr>
          <p:cNvPr id="93" name="Rectangle 92"/>
          <p:cNvSpPr/>
          <p:nvPr/>
        </p:nvSpPr>
        <p:spPr>
          <a:xfrm>
            <a:off x="6015811" y="4844952"/>
            <a:ext cx="182880"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ounded Rectangle 93"/>
          <p:cNvSpPr/>
          <p:nvPr/>
        </p:nvSpPr>
        <p:spPr>
          <a:xfrm>
            <a:off x="7202367" y="2567487"/>
            <a:ext cx="794413" cy="9579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Page B</a:t>
            </a:r>
            <a:endParaRPr lang="en-US" sz="2000" dirty="0"/>
          </a:p>
        </p:txBody>
      </p:sp>
      <p:sp>
        <p:nvSpPr>
          <p:cNvPr id="85" name="Rounded Rectangle 84"/>
          <p:cNvSpPr/>
          <p:nvPr/>
        </p:nvSpPr>
        <p:spPr>
          <a:xfrm>
            <a:off x="7199300" y="2567487"/>
            <a:ext cx="794413" cy="9579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Page B</a:t>
            </a:r>
            <a:endParaRPr lang="en-US" sz="2000" dirty="0"/>
          </a:p>
        </p:txBody>
      </p:sp>
      <p:grpSp>
        <p:nvGrpSpPr>
          <p:cNvPr id="97" name="Group 96"/>
          <p:cNvGrpSpPr/>
          <p:nvPr/>
        </p:nvGrpSpPr>
        <p:grpSpPr>
          <a:xfrm>
            <a:off x="7337590" y="3128742"/>
            <a:ext cx="880819" cy="537553"/>
            <a:chOff x="1176684" y="3177771"/>
            <a:chExt cx="880819" cy="537553"/>
          </a:xfrm>
        </p:grpSpPr>
        <p:sp>
          <p:nvSpPr>
            <p:cNvPr id="98" name="Rectangle 97"/>
            <p:cNvSpPr/>
            <p:nvPr/>
          </p:nvSpPr>
          <p:spPr>
            <a:xfrm>
              <a:off x="1527037" y="3177771"/>
              <a:ext cx="182880" cy="1828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9" name="TextBox 98"/>
            <p:cNvSpPr txBox="1"/>
            <p:nvPr/>
          </p:nvSpPr>
          <p:spPr>
            <a:xfrm>
              <a:off x="1176684" y="3253659"/>
              <a:ext cx="880819" cy="461665"/>
            </a:xfrm>
            <a:prstGeom prst="rect">
              <a:avLst/>
            </a:prstGeom>
            <a:noFill/>
          </p:spPr>
          <p:txBody>
            <a:bodyPr wrap="none" rtlCol="0">
              <a:spAutoFit/>
            </a:bodyPr>
            <a:lstStyle/>
            <a:p>
              <a:r>
                <a:rPr lang="en-US" sz="2400" dirty="0" smtClean="0">
                  <a:solidFill>
                    <a:srgbClr val="FFC000"/>
                  </a:solidFill>
                </a:rPr>
                <a:t>Write</a:t>
              </a:r>
              <a:endParaRPr lang="en-US" sz="2400" dirty="0">
                <a:solidFill>
                  <a:srgbClr val="FFC000"/>
                </a:solidFill>
              </a:endParaRPr>
            </a:p>
          </p:txBody>
        </p:sp>
      </p:grpSp>
      <p:sp>
        <p:nvSpPr>
          <p:cNvPr id="100" name="Rectangle 99"/>
          <p:cNvSpPr/>
          <p:nvPr/>
        </p:nvSpPr>
        <p:spPr>
          <a:xfrm>
            <a:off x="7687943" y="3128742"/>
            <a:ext cx="182880" cy="1828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4872215" y="5641567"/>
            <a:ext cx="3509785" cy="1319748"/>
            <a:chOff x="4872215" y="5641567"/>
            <a:chExt cx="3509785" cy="1319748"/>
          </a:xfrm>
        </p:grpSpPr>
        <p:grpSp>
          <p:nvGrpSpPr>
            <p:cNvPr id="5" name="Group 4"/>
            <p:cNvGrpSpPr/>
            <p:nvPr/>
          </p:nvGrpSpPr>
          <p:grpSpPr>
            <a:xfrm>
              <a:off x="5645907" y="5641567"/>
              <a:ext cx="2412727" cy="670926"/>
              <a:chOff x="5634382" y="3040721"/>
              <a:chExt cx="2412727" cy="670926"/>
            </a:xfrm>
          </p:grpSpPr>
          <p:sp>
            <p:nvSpPr>
              <p:cNvPr id="96" name="TextBox 95"/>
              <p:cNvSpPr txBox="1"/>
              <p:nvPr/>
            </p:nvSpPr>
            <p:spPr>
              <a:xfrm>
                <a:off x="5634382" y="3040721"/>
                <a:ext cx="430382" cy="670183"/>
              </a:xfrm>
              <a:prstGeom prst="rect">
                <a:avLst/>
              </a:prstGeom>
              <a:noFill/>
              <a:ln w="38100">
                <a:noFill/>
              </a:ln>
            </p:spPr>
            <p:txBody>
              <a:bodyPr wrap="square" rtlCol="0" anchor="ctr">
                <a:spAutoFit/>
              </a:bodyPr>
              <a:lstStyle/>
              <a:p>
                <a:pPr algn="ctr">
                  <a:lnSpc>
                    <a:spcPts val="3000"/>
                  </a:lnSpc>
                </a:pPr>
                <a:r>
                  <a:rPr lang="en-US" sz="8800" dirty="0" smtClean="0">
                    <a:solidFill>
                      <a:srgbClr val="00B050"/>
                    </a:solidFill>
                    <a:cs typeface="Times New Roman" panose="02020603050405020304" pitchFamily="18" charset="0"/>
                    <a:sym typeface="Wingdings" panose="05000000000000000000" pitchFamily="2" charset="2"/>
                  </a:rPr>
                  <a:t></a:t>
                </a:r>
                <a:endParaRPr lang="en-US" sz="7200" dirty="0">
                  <a:cs typeface="Times New Roman" panose="02020603050405020304" pitchFamily="18" charset="0"/>
                </a:endParaRPr>
              </a:p>
            </p:txBody>
          </p:sp>
          <p:sp>
            <p:nvSpPr>
              <p:cNvPr id="101" name="TextBox 100"/>
              <p:cNvSpPr txBox="1"/>
              <p:nvPr/>
            </p:nvSpPr>
            <p:spPr>
              <a:xfrm>
                <a:off x="7145900" y="3041464"/>
                <a:ext cx="901209" cy="670183"/>
              </a:xfrm>
              <a:prstGeom prst="rect">
                <a:avLst/>
              </a:prstGeom>
              <a:noFill/>
              <a:ln w="38100">
                <a:noFill/>
              </a:ln>
            </p:spPr>
            <p:txBody>
              <a:bodyPr wrap="none" rtlCol="0" anchor="ctr">
                <a:spAutoFit/>
              </a:bodyPr>
              <a:lstStyle/>
              <a:p>
                <a:pPr algn="ctr">
                  <a:lnSpc>
                    <a:spcPts val="3000"/>
                  </a:lnSpc>
                </a:pPr>
                <a:r>
                  <a:rPr lang="en-US" sz="8800" dirty="0" smtClean="0">
                    <a:solidFill>
                      <a:srgbClr val="FF0000"/>
                    </a:solidFill>
                    <a:cs typeface="Times New Roman" panose="02020603050405020304" pitchFamily="18" charset="0"/>
                    <a:sym typeface="Wingdings" panose="05000000000000000000" pitchFamily="2" charset="2"/>
                  </a:rPr>
                  <a:t></a:t>
                </a:r>
                <a:endParaRPr lang="en-US" sz="7200" dirty="0">
                  <a:cs typeface="Times New Roman" panose="02020603050405020304" pitchFamily="18" charset="0"/>
                </a:endParaRPr>
              </a:p>
            </p:txBody>
          </p:sp>
        </p:grpSp>
        <p:sp>
          <p:nvSpPr>
            <p:cNvPr id="8" name="TextBox 7"/>
            <p:cNvSpPr txBox="1"/>
            <p:nvPr/>
          </p:nvSpPr>
          <p:spPr>
            <a:xfrm>
              <a:off x="4872215" y="6007208"/>
              <a:ext cx="1977766" cy="954107"/>
            </a:xfrm>
            <a:prstGeom prst="rect">
              <a:avLst/>
            </a:prstGeom>
            <a:noFill/>
          </p:spPr>
          <p:txBody>
            <a:bodyPr wrap="square" rtlCol="0">
              <a:spAutoFit/>
            </a:bodyPr>
            <a:lstStyle/>
            <a:p>
              <a:pPr algn="ctr"/>
              <a:r>
                <a:rPr lang="en-US" sz="2800" dirty="0" smtClean="0"/>
                <a:t>Write non-intensive</a:t>
              </a:r>
              <a:endParaRPr lang="en-US" sz="2800" dirty="0"/>
            </a:p>
          </p:txBody>
        </p:sp>
        <p:sp>
          <p:nvSpPr>
            <p:cNvPr id="103" name="TextBox 102"/>
            <p:cNvSpPr txBox="1"/>
            <p:nvPr/>
          </p:nvSpPr>
          <p:spPr>
            <a:xfrm>
              <a:off x="6834060" y="5987581"/>
              <a:ext cx="1547940" cy="954107"/>
            </a:xfrm>
            <a:prstGeom prst="rect">
              <a:avLst/>
            </a:prstGeom>
            <a:noFill/>
          </p:spPr>
          <p:txBody>
            <a:bodyPr wrap="square" rtlCol="0">
              <a:spAutoFit/>
            </a:bodyPr>
            <a:lstStyle/>
            <a:p>
              <a:pPr algn="ctr"/>
              <a:r>
                <a:rPr lang="en-US" sz="2800" dirty="0" smtClean="0"/>
                <a:t>Write intensive</a:t>
              </a:r>
              <a:endParaRPr lang="en-US" sz="2800" dirty="0"/>
            </a:p>
          </p:txBody>
        </p:sp>
      </p:grpSp>
      <p:grpSp>
        <p:nvGrpSpPr>
          <p:cNvPr id="10" name="Group 9"/>
          <p:cNvGrpSpPr/>
          <p:nvPr/>
        </p:nvGrpSpPr>
        <p:grpSpPr>
          <a:xfrm>
            <a:off x="720688" y="5621940"/>
            <a:ext cx="1440028" cy="1307156"/>
            <a:chOff x="720688" y="5621940"/>
            <a:chExt cx="1440028" cy="1307156"/>
          </a:xfrm>
        </p:grpSpPr>
        <p:sp>
          <p:nvSpPr>
            <p:cNvPr id="104" name="TextBox 103"/>
            <p:cNvSpPr txBox="1"/>
            <p:nvPr/>
          </p:nvSpPr>
          <p:spPr>
            <a:xfrm>
              <a:off x="1228875" y="5621940"/>
              <a:ext cx="430382" cy="670183"/>
            </a:xfrm>
            <a:prstGeom prst="rect">
              <a:avLst/>
            </a:prstGeom>
            <a:noFill/>
            <a:ln w="38100">
              <a:noFill/>
            </a:ln>
          </p:spPr>
          <p:txBody>
            <a:bodyPr wrap="square" rtlCol="0" anchor="ctr">
              <a:spAutoFit/>
            </a:bodyPr>
            <a:lstStyle/>
            <a:p>
              <a:pPr algn="ctr">
                <a:lnSpc>
                  <a:spcPts val="3000"/>
                </a:lnSpc>
              </a:pPr>
              <a:r>
                <a:rPr lang="en-US" sz="8800" dirty="0" smtClean="0">
                  <a:solidFill>
                    <a:srgbClr val="00B050"/>
                  </a:solidFill>
                  <a:cs typeface="Times New Roman" panose="02020603050405020304" pitchFamily="18" charset="0"/>
                  <a:sym typeface="Wingdings" panose="05000000000000000000" pitchFamily="2" charset="2"/>
                </a:rPr>
                <a:t></a:t>
              </a:r>
              <a:endParaRPr lang="en-US" sz="7200" dirty="0">
                <a:cs typeface="Times New Roman" panose="02020603050405020304" pitchFamily="18" charset="0"/>
              </a:endParaRPr>
            </a:p>
          </p:txBody>
        </p:sp>
        <p:sp>
          <p:nvSpPr>
            <p:cNvPr id="105" name="TextBox 104"/>
            <p:cNvSpPr txBox="1"/>
            <p:nvPr/>
          </p:nvSpPr>
          <p:spPr>
            <a:xfrm>
              <a:off x="720688" y="5974989"/>
              <a:ext cx="1440028" cy="954107"/>
            </a:xfrm>
            <a:prstGeom prst="rect">
              <a:avLst/>
            </a:prstGeom>
            <a:noFill/>
          </p:spPr>
          <p:txBody>
            <a:bodyPr wrap="square" rtlCol="0">
              <a:spAutoFit/>
            </a:bodyPr>
            <a:lstStyle/>
            <a:p>
              <a:pPr algn="ctr"/>
              <a:r>
                <a:rPr lang="en-US" sz="2800" dirty="0" smtClean="0"/>
                <a:t>Intrinsic copy</a:t>
              </a:r>
              <a:endParaRPr lang="en-US" sz="2800" dirty="0"/>
            </a:p>
          </p:txBody>
        </p:sp>
      </p:grpSp>
      <p:grpSp>
        <p:nvGrpSpPr>
          <p:cNvPr id="18" name="Group 17"/>
          <p:cNvGrpSpPr/>
          <p:nvPr/>
        </p:nvGrpSpPr>
        <p:grpSpPr>
          <a:xfrm>
            <a:off x="1226297" y="3435462"/>
            <a:ext cx="913905" cy="1331730"/>
            <a:chOff x="1226297" y="3435462"/>
            <a:chExt cx="913905" cy="1331730"/>
          </a:xfrm>
        </p:grpSpPr>
        <p:cxnSp>
          <p:nvCxnSpPr>
            <p:cNvPr id="14" name="Straight Arrow Connector 13"/>
            <p:cNvCxnSpPr/>
            <p:nvPr/>
          </p:nvCxnSpPr>
          <p:spPr>
            <a:xfrm flipH="1" flipV="1">
              <a:off x="1226297" y="3435462"/>
              <a:ext cx="15274" cy="1331730"/>
            </a:xfrm>
            <a:prstGeom prst="straightConnector1">
              <a:avLst/>
            </a:prstGeom>
            <a:ln w="38100">
              <a:tailEnd type="arrow" w="med"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26297" y="3684759"/>
              <a:ext cx="913905" cy="523220"/>
            </a:xfrm>
            <a:prstGeom prst="rect">
              <a:avLst/>
            </a:prstGeom>
            <a:noFill/>
          </p:spPr>
          <p:txBody>
            <a:bodyPr wrap="none" rtlCol="0">
              <a:spAutoFit/>
            </a:bodyPr>
            <a:lstStyle/>
            <a:p>
              <a:r>
                <a:rPr lang="en-US" sz="2800" dirty="0" smtClean="0">
                  <a:solidFill>
                    <a:schemeClr val="accent1"/>
                  </a:solidFill>
                </a:rPr>
                <a:t>Copy</a:t>
              </a:r>
              <a:endParaRPr lang="en-US" sz="2800" dirty="0">
                <a:solidFill>
                  <a:schemeClr val="accent1"/>
                </a:solidFill>
              </a:endParaRPr>
            </a:p>
          </p:txBody>
        </p:sp>
      </p:grpSp>
      <p:grpSp>
        <p:nvGrpSpPr>
          <p:cNvPr id="19" name="Group 18"/>
          <p:cNvGrpSpPr/>
          <p:nvPr/>
        </p:nvGrpSpPr>
        <p:grpSpPr>
          <a:xfrm>
            <a:off x="5766998" y="3528046"/>
            <a:ext cx="929179" cy="1331730"/>
            <a:chOff x="5766998" y="3528046"/>
            <a:chExt cx="929179" cy="1331730"/>
          </a:xfrm>
        </p:grpSpPr>
        <p:cxnSp>
          <p:nvCxnSpPr>
            <p:cNvPr id="106" name="Straight Arrow Connector 105"/>
            <p:cNvCxnSpPr/>
            <p:nvPr/>
          </p:nvCxnSpPr>
          <p:spPr>
            <a:xfrm flipH="1" flipV="1">
              <a:off x="5766998" y="3528046"/>
              <a:ext cx="15274" cy="1331730"/>
            </a:xfrm>
            <a:prstGeom prst="straightConnector1">
              <a:avLst/>
            </a:prstGeom>
            <a:ln w="38100">
              <a:headEnd type="arrow" w="med" len="lg"/>
              <a:tailEnd type="none" w="med" len="lg"/>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5782272" y="3671437"/>
              <a:ext cx="913905" cy="523220"/>
            </a:xfrm>
            <a:prstGeom prst="rect">
              <a:avLst/>
            </a:prstGeom>
            <a:noFill/>
          </p:spPr>
          <p:txBody>
            <a:bodyPr wrap="none" rtlCol="0">
              <a:spAutoFit/>
            </a:bodyPr>
            <a:lstStyle/>
            <a:p>
              <a:r>
                <a:rPr lang="en-US" sz="2800" dirty="0" smtClean="0">
                  <a:solidFill>
                    <a:schemeClr val="accent1"/>
                  </a:solidFill>
                </a:rPr>
                <a:t>Copy</a:t>
              </a:r>
              <a:endParaRPr lang="en-US" sz="2800" dirty="0">
                <a:solidFill>
                  <a:schemeClr val="accent1"/>
                </a:solidFill>
              </a:endParaRPr>
            </a:p>
          </p:txBody>
        </p:sp>
      </p:grpSp>
    </p:spTree>
    <p:extLst>
      <p:ext uri="{BB962C8B-B14F-4D97-AF65-F5344CB8AC3E}">
        <p14:creationId xmlns:p14="http://schemas.microsoft.com/office/powerpoint/2010/main" val="251678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42" presetClass="path" presetSubtype="0" accel="50000" decel="50000" fill="hold" grpId="1" nodeType="withEffect">
                                  <p:stCondLst>
                                    <p:cond delay="0"/>
                                  </p:stCondLst>
                                  <p:childTnLst>
                                    <p:animMotion origin="layout" path="M 2.77778E-6 -4.81481E-6 L 0.00104 -0.31875 " pathEditMode="relative" rAng="0" ptsTypes="AA">
                                      <p:cBhvr>
                                        <p:cTn id="19" dur="2000" fill="hold"/>
                                        <p:tgtEl>
                                          <p:spTgt spid="47"/>
                                        </p:tgtEl>
                                        <p:attrNameLst>
                                          <p:attrName>ppt_x</p:attrName>
                                          <p:attrName>ppt_y</p:attrName>
                                        </p:attrNameLst>
                                      </p:cBhvr>
                                      <p:rCtr x="52" y="-15949"/>
                                    </p:animMotion>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55"/>
                                        </p:tgtEl>
                                        <p:attrNameLst>
                                          <p:attrName>style.visibility</p:attrName>
                                        </p:attrNameLst>
                                      </p:cBhvr>
                                      <p:to>
                                        <p:strVal val="visible"/>
                                      </p:to>
                                    </p:set>
                                    <p:anim calcmode="lin" valueType="num">
                                      <p:cBhvr additive="base">
                                        <p:cTn id="24" dur="500" fill="hold"/>
                                        <p:tgtEl>
                                          <p:spTgt spid="55"/>
                                        </p:tgtEl>
                                        <p:attrNameLst>
                                          <p:attrName>ppt_x</p:attrName>
                                        </p:attrNameLst>
                                      </p:cBhvr>
                                      <p:tavLst>
                                        <p:tav tm="0">
                                          <p:val>
                                            <p:strVal val="#ppt_x"/>
                                          </p:val>
                                        </p:tav>
                                        <p:tav tm="100000">
                                          <p:val>
                                            <p:strVal val="#ppt_x"/>
                                          </p:val>
                                        </p:tav>
                                      </p:tavLst>
                                    </p:anim>
                                    <p:anim calcmode="lin" valueType="num">
                                      <p:cBhvr additive="base">
                                        <p:cTn id="25" dur="500" fill="hold"/>
                                        <p:tgtEl>
                                          <p:spTgt spid="55"/>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childTnLst>
                                </p:cTn>
                              </p:par>
                              <p:par>
                                <p:cTn id="30" presetID="42" presetClass="path" presetSubtype="0" accel="50000" decel="50000" fill="hold" grpId="1" nodeType="withEffect">
                                  <p:stCondLst>
                                    <p:cond delay="0"/>
                                  </p:stCondLst>
                                  <p:childTnLst>
                                    <p:animMotion origin="layout" path="M -1.38889E-6 0.00046 L 0.00035 -0.24977 " pathEditMode="relative" rAng="0" ptsTypes="AA">
                                      <p:cBhvr>
                                        <p:cTn id="31" dur="2000" fill="hold"/>
                                        <p:tgtEl>
                                          <p:spTgt spid="56"/>
                                        </p:tgtEl>
                                        <p:attrNameLst>
                                          <p:attrName>ppt_x</p:attrName>
                                          <p:attrName>ppt_y</p:attrName>
                                        </p:attrNameLst>
                                      </p:cBhvr>
                                      <p:rCtr x="17" y="-12523"/>
                                    </p:animMotion>
                                  </p:childTnLst>
                                </p:cTn>
                              </p:par>
                            </p:childTnLst>
                          </p:cTn>
                        </p:par>
                        <p:par>
                          <p:cTn id="32" fill="hold">
                            <p:stCondLst>
                              <p:cond delay="2000"/>
                            </p:stCondLst>
                            <p:childTnLst>
                              <p:par>
                                <p:cTn id="33" presetID="10" presetClass="exit" presetSubtype="0" fill="hold" nodeType="afterEffect">
                                  <p:stCondLst>
                                    <p:cond delay="0"/>
                                  </p:stCondLst>
                                  <p:childTnLst>
                                    <p:animEffect transition="out" filter="fade">
                                      <p:cBhvr>
                                        <p:cTn id="34" dur="500"/>
                                        <p:tgtEl>
                                          <p:spTgt spid="55"/>
                                        </p:tgtEl>
                                      </p:cBhvr>
                                    </p:animEffect>
                                    <p:set>
                                      <p:cBhvr>
                                        <p:cTn id="35" dur="1" fill="hold">
                                          <p:stCondLst>
                                            <p:cond delay="499"/>
                                          </p:stCondLst>
                                        </p:cTn>
                                        <p:tgtEl>
                                          <p:spTgt spid="5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par>
                                <p:cTn id="40" presetID="10" presetClass="entr" presetSubtype="0" fill="hold" nodeType="with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500"/>
                                        <p:tgtEl>
                                          <p:spTgt spid="8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fade">
                                      <p:cBhvr>
                                        <p:cTn id="45" dur="500"/>
                                        <p:tgtEl>
                                          <p:spTgt spid="8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89"/>
                                        </p:tgtEl>
                                        <p:attrNameLst>
                                          <p:attrName>style.visibility</p:attrName>
                                        </p:attrNameLst>
                                      </p:cBhvr>
                                      <p:to>
                                        <p:strVal val="visible"/>
                                      </p:to>
                                    </p:set>
                                  </p:childTnLst>
                                </p:cTn>
                              </p:par>
                              <p:par>
                                <p:cTn id="50" presetID="22" presetClass="entr" presetSubtype="1"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up)">
                                      <p:cBhvr>
                                        <p:cTn id="52" dur="500"/>
                                        <p:tgtEl>
                                          <p:spTgt spid="19"/>
                                        </p:tgtEl>
                                      </p:cBhvr>
                                    </p:animEffect>
                                  </p:childTnLst>
                                </p:cTn>
                              </p:par>
                              <p:par>
                                <p:cTn id="53" presetID="42" presetClass="path" presetSubtype="0" accel="50000" decel="50000" fill="hold" grpId="1" nodeType="withEffect">
                                  <p:stCondLst>
                                    <p:cond delay="0"/>
                                  </p:stCondLst>
                                  <p:childTnLst>
                                    <p:animMotion origin="layout" path="M -3.88889E-6 -2.96296E-6 L -0.00312 0.32408 " pathEditMode="relative" rAng="0" ptsTypes="AA">
                                      <p:cBhvr>
                                        <p:cTn id="54" dur="2000" fill="hold"/>
                                        <p:tgtEl>
                                          <p:spTgt spid="89"/>
                                        </p:tgtEl>
                                        <p:attrNameLst>
                                          <p:attrName>ppt_x</p:attrName>
                                          <p:attrName>ppt_y</p:attrName>
                                        </p:attrNameLst>
                                      </p:cBhvr>
                                      <p:rCtr x="-156" y="16204"/>
                                    </p:animMotion>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nodeType="clickEffect">
                                  <p:stCondLst>
                                    <p:cond delay="0"/>
                                  </p:stCondLst>
                                  <p:childTnLst>
                                    <p:set>
                                      <p:cBhvr>
                                        <p:cTn id="58" dur="1" fill="hold">
                                          <p:stCondLst>
                                            <p:cond delay="0"/>
                                          </p:stCondLst>
                                        </p:cTn>
                                        <p:tgtEl>
                                          <p:spTgt spid="90"/>
                                        </p:tgtEl>
                                        <p:attrNameLst>
                                          <p:attrName>style.visibility</p:attrName>
                                        </p:attrNameLst>
                                      </p:cBhvr>
                                      <p:to>
                                        <p:strVal val="visible"/>
                                      </p:to>
                                    </p:set>
                                    <p:anim calcmode="lin" valueType="num">
                                      <p:cBhvr additive="base">
                                        <p:cTn id="59" dur="500" fill="hold"/>
                                        <p:tgtEl>
                                          <p:spTgt spid="90"/>
                                        </p:tgtEl>
                                        <p:attrNameLst>
                                          <p:attrName>ppt_x</p:attrName>
                                        </p:attrNameLst>
                                      </p:cBhvr>
                                      <p:tavLst>
                                        <p:tav tm="0">
                                          <p:val>
                                            <p:strVal val="#ppt_x"/>
                                          </p:val>
                                        </p:tav>
                                        <p:tav tm="100000">
                                          <p:val>
                                            <p:strVal val="#ppt_x"/>
                                          </p:val>
                                        </p:tav>
                                      </p:tavLst>
                                    </p:anim>
                                    <p:anim calcmode="lin" valueType="num">
                                      <p:cBhvr additive="base">
                                        <p:cTn id="60" dur="500" fill="hold"/>
                                        <p:tgtEl>
                                          <p:spTgt spid="90"/>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3"/>
                                        </p:tgtEl>
                                        <p:attrNameLst>
                                          <p:attrName>style.visibility</p:attrName>
                                        </p:attrNameLst>
                                      </p:cBhvr>
                                      <p:to>
                                        <p:strVal val="visible"/>
                                      </p:to>
                                    </p:set>
                                  </p:childTnLst>
                                </p:cTn>
                              </p:par>
                              <p:par>
                                <p:cTn id="65" presetID="42" presetClass="path" presetSubtype="0" accel="50000" decel="50000" fill="hold" grpId="1" nodeType="withEffect">
                                  <p:stCondLst>
                                    <p:cond delay="0"/>
                                  </p:stCondLst>
                                  <p:childTnLst>
                                    <p:animMotion origin="layout" path="M -1.94444E-6 0.00046 L 0.00035 -0.24977 " pathEditMode="relative" rAng="0" ptsTypes="AA">
                                      <p:cBhvr>
                                        <p:cTn id="66" dur="2000" fill="hold"/>
                                        <p:tgtEl>
                                          <p:spTgt spid="93"/>
                                        </p:tgtEl>
                                        <p:attrNameLst>
                                          <p:attrName>ppt_x</p:attrName>
                                          <p:attrName>ppt_y</p:attrName>
                                        </p:attrNameLst>
                                      </p:cBhvr>
                                      <p:rCtr x="17" y="-12523"/>
                                    </p:animMotion>
                                  </p:childTnLst>
                                </p:cTn>
                              </p:par>
                            </p:childTnLst>
                          </p:cTn>
                        </p:par>
                        <p:par>
                          <p:cTn id="67" fill="hold">
                            <p:stCondLst>
                              <p:cond delay="2000"/>
                            </p:stCondLst>
                            <p:childTnLst>
                              <p:par>
                                <p:cTn id="68" presetID="10" presetClass="exit" presetSubtype="0" fill="hold" nodeType="afterEffect">
                                  <p:stCondLst>
                                    <p:cond delay="0"/>
                                  </p:stCondLst>
                                  <p:childTnLst>
                                    <p:animEffect transition="out" filter="fade">
                                      <p:cBhvr>
                                        <p:cTn id="69" dur="500"/>
                                        <p:tgtEl>
                                          <p:spTgt spid="90"/>
                                        </p:tgtEl>
                                      </p:cBhvr>
                                    </p:animEffect>
                                    <p:set>
                                      <p:cBhvr>
                                        <p:cTn id="70" dur="1" fill="hold">
                                          <p:stCondLst>
                                            <p:cond delay="499"/>
                                          </p:stCondLst>
                                        </p:cTn>
                                        <p:tgtEl>
                                          <p:spTgt spid="9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fade">
                                      <p:cBhvr>
                                        <p:cTn id="75" dur="500"/>
                                        <p:tgtEl>
                                          <p:spTgt spid="102"/>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94"/>
                                        </p:tgtEl>
                                        <p:attrNameLst>
                                          <p:attrName>style.visibility</p:attrName>
                                        </p:attrNameLst>
                                      </p:cBhvr>
                                      <p:to>
                                        <p:strVal val="visible"/>
                                      </p:to>
                                    </p:set>
                                  </p:childTnLst>
                                </p:cTn>
                              </p:par>
                            </p:childTnLst>
                          </p:cTn>
                        </p:par>
                        <p:par>
                          <p:cTn id="80" fill="hold">
                            <p:stCondLst>
                              <p:cond delay="0"/>
                            </p:stCondLst>
                            <p:childTnLst>
                              <p:par>
                                <p:cTn id="81" presetID="42" presetClass="path" presetSubtype="0" accel="50000" decel="50000" fill="hold" grpId="1" nodeType="afterEffect">
                                  <p:stCondLst>
                                    <p:cond delay="0"/>
                                  </p:stCondLst>
                                  <p:childTnLst>
                                    <p:animMotion origin="layout" path="M 3.61111E-6 -2.96296E-6 L 3.61111E-6 0.31459 " pathEditMode="relative" rAng="0" ptsTypes="AA">
                                      <p:cBhvr>
                                        <p:cTn id="82" dur="2000" fill="hold"/>
                                        <p:tgtEl>
                                          <p:spTgt spid="94"/>
                                        </p:tgtEl>
                                        <p:attrNameLst>
                                          <p:attrName>ppt_x</p:attrName>
                                          <p:attrName>ppt_y</p:attrName>
                                        </p:attrNameLst>
                                      </p:cBhvr>
                                      <p:rCtr x="0" y="15718"/>
                                    </p:animMotion>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97"/>
                                        </p:tgtEl>
                                        <p:attrNameLst>
                                          <p:attrName>style.visibility</p:attrName>
                                        </p:attrNameLst>
                                      </p:cBhvr>
                                      <p:to>
                                        <p:strVal val="visible"/>
                                      </p:to>
                                    </p:set>
                                    <p:animEffect transition="in" filter="fade">
                                      <p:cBhvr>
                                        <p:cTn id="87" dur="500"/>
                                        <p:tgtEl>
                                          <p:spTgt spid="97"/>
                                        </p:tgtEl>
                                      </p:cBhvr>
                                    </p:animEffect>
                                  </p:childTnLst>
                                </p:cTn>
                              </p:par>
                            </p:childTnLst>
                          </p:cTn>
                        </p:par>
                        <p:par>
                          <p:cTn id="88" fill="hold">
                            <p:stCondLst>
                              <p:cond delay="500"/>
                            </p:stCondLst>
                            <p:childTnLst>
                              <p:par>
                                <p:cTn id="89" presetID="1" presetClass="entr" presetSubtype="0" fill="hold" grpId="0" nodeType="afterEffect">
                                  <p:stCondLst>
                                    <p:cond delay="0"/>
                                  </p:stCondLst>
                                  <p:childTnLst>
                                    <p:set>
                                      <p:cBhvr>
                                        <p:cTn id="90" dur="1" fill="hold">
                                          <p:stCondLst>
                                            <p:cond delay="0"/>
                                          </p:stCondLst>
                                        </p:cTn>
                                        <p:tgtEl>
                                          <p:spTgt spid="85"/>
                                        </p:tgtEl>
                                        <p:attrNameLst>
                                          <p:attrName>style.visibility</p:attrName>
                                        </p:attrNameLst>
                                      </p:cBhvr>
                                      <p:to>
                                        <p:strVal val="visible"/>
                                      </p:to>
                                    </p:set>
                                  </p:childTnLst>
                                </p:cTn>
                              </p:par>
                            </p:childTnLst>
                          </p:cTn>
                        </p:par>
                        <p:par>
                          <p:cTn id="91" fill="hold">
                            <p:stCondLst>
                              <p:cond delay="500"/>
                            </p:stCondLst>
                            <p:childTnLst>
                              <p:par>
                                <p:cTn id="92" presetID="1" presetClass="entr" presetSubtype="0" fill="hold" grpId="2" nodeType="afterEffect">
                                  <p:stCondLst>
                                    <p:cond delay="0"/>
                                  </p:stCondLst>
                                  <p:childTnLst>
                                    <p:set>
                                      <p:cBhvr>
                                        <p:cTn id="93" dur="1" fill="hold">
                                          <p:stCondLst>
                                            <p:cond delay="0"/>
                                          </p:stCondLst>
                                        </p:cTn>
                                        <p:tgtEl>
                                          <p:spTgt spid="100"/>
                                        </p:tgtEl>
                                        <p:attrNameLst>
                                          <p:attrName>style.visibility</p:attrName>
                                        </p:attrNameLst>
                                      </p:cBhvr>
                                      <p:to>
                                        <p:strVal val="visible"/>
                                      </p:to>
                                    </p:set>
                                  </p:childTnLst>
                                </p:cTn>
                              </p:par>
                            </p:childTnLst>
                          </p:cTn>
                        </p:par>
                        <p:par>
                          <p:cTn id="94" fill="hold">
                            <p:stCondLst>
                              <p:cond delay="500"/>
                            </p:stCondLst>
                            <p:childTnLst>
                              <p:par>
                                <p:cTn id="95" presetID="42" presetClass="path" presetSubtype="0" accel="50000" decel="50000" fill="hold" grpId="1" nodeType="afterEffect">
                                  <p:stCondLst>
                                    <p:cond delay="0"/>
                                  </p:stCondLst>
                                  <p:childTnLst>
                                    <p:animMotion origin="layout" path="M 8.33333E-7 -2.96296E-6 L 0.00035 0.31459 " pathEditMode="relative" rAng="0" ptsTypes="AA">
                                      <p:cBhvr>
                                        <p:cTn id="96" dur="2000" fill="hold"/>
                                        <p:tgtEl>
                                          <p:spTgt spid="85"/>
                                        </p:tgtEl>
                                        <p:attrNameLst>
                                          <p:attrName>ppt_x</p:attrName>
                                          <p:attrName>ppt_y</p:attrName>
                                        </p:attrNameLst>
                                      </p:cBhvr>
                                      <p:rCtr x="17" y="15718"/>
                                    </p:animMotion>
                                  </p:childTnLst>
                                </p:cTn>
                              </p:par>
                              <p:par>
                                <p:cTn id="97" presetID="42" presetClass="path" presetSubtype="0" accel="50000" decel="50000" fill="hold" grpId="0" nodeType="withEffect">
                                  <p:stCondLst>
                                    <p:cond delay="0"/>
                                  </p:stCondLst>
                                  <p:childTnLst>
                                    <p:animMotion origin="layout" path="M -4.44444E-6 -4.44444E-6 L -4.44444E-6 0.31274 " pathEditMode="relative" rAng="0" ptsTypes="AA">
                                      <p:cBhvr>
                                        <p:cTn id="98" dur="2000" fill="hold"/>
                                        <p:tgtEl>
                                          <p:spTgt spid="100"/>
                                        </p:tgtEl>
                                        <p:attrNameLst>
                                          <p:attrName>ppt_x</p:attrName>
                                          <p:attrName>ppt_y</p:attrName>
                                        </p:attrNameLst>
                                      </p:cBhvr>
                                      <p:rCtr x="0" y="15625"/>
                                    </p:animMotion>
                                  </p:childTnLst>
                                </p:cTn>
                              </p:par>
                            </p:childTnLst>
                          </p:cTn>
                        </p:par>
                        <p:par>
                          <p:cTn id="99" fill="hold">
                            <p:stCondLst>
                              <p:cond delay="2500"/>
                            </p:stCondLst>
                            <p:childTnLst>
                              <p:par>
                                <p:cTn id="100" presetID="10" presetClass="exit" presetSubtype="0" fill="hold" grpId="1" nodeType="afterEffect">
                                  <p:stCondLst>
                                    <p:cond delay="0"/>
                                  </p:stCondLst>
                                  <p:childTnLst>
                                    <p:animEffect transition="out" filter="fade">
                                      <p:cBhvr>
                                        <p:cTn id="101" dur="500"/>
                                        <p:tgtEl>
                                          <p:spTgt spid="100"/>
                                        </p:tgtEl>
                                      </p:cBhvr>
                                    </p:animEffect>
                                    <p:set>
                                      <p:cBhvr>
                                        <p:cTn id="102" dur="1" fill="hold">
                                          <p:stCondLst>
                                            <p:cond delay="499"/>
                                          </p:stCondLst>
                                        </p:cTn>
                                        <p:tgtEl>
                                          <p:spTgt spid="100"/>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97"/>
                                        </p:tgtEl>
                                      </p:cBhvr>
                                    </p:animEffect>
                                    <p:set>
                                      <p:cBhvr>
                                        <p:cTn id="105" dur="1" fill="hold">
                                          <p:stCondLst>
                                            <p:cond delay="499"/>
                                          </p:stCondLst>
                                        </p:cTn>
                                        <p:tgtEl>
                                          <p:spTgt spid="97"/>
                                        </p:tgtEl>
                                        <p:attrNameLst>
                                          <p:attrName>style.visibility</p:attrName>
                                        </p:attrNameLst>
                                      </p:cBhvr>
                                      <p:to>
                                        <p:strVal val="hidden"/>
                                      </p:to>
                                    </p:set>
                                  </p:childTnLst>
                                </p:cTn>
                              </p:par>
                              <p:par>
                                <p:cTn id="106" presetID="10" presetClass="exit" presetSubtype="0" fill="hold" grpId="2" nodeType="withEffect">
                                  <p:stCondLst>
                                    <p:cond delay="0"/>
                                  </p:stCondLst>
                                  <p:childTnLst>
                                    <p:animEffect transition="out" filter="fade">
                                      <p:cBhvr>
                                        <p:cTn id="107" dur="500"/>
                                        <p:tgtEl>
                                          <p:spTgt spid="85"/>
                                        </p:tgtEl>
                                      </p:cBhvr>
                                    </p:animEffect>
                                    <p:set>
                                      <p:cBhvr>
                                        <p:cTn id="108" dur="1" fill="hold">
                                          <p:stCondLst>
                                            <p:cond delay="499"/>
                                          </p:stCondLst>
                                        </p:cTn>
                                        <p:tgtEl>
                                          <p:spTgt spid="85"/>
                                        </p:tgtEl>
                                        <p:attrNameLst>
                                          <p:attrName>style.visibility</p:attrName>
                                        </p:attrNameLst>
                                      </p:cBhvr>
                                      <p:to>
                                        <p:strVal val="hidden"/>
                                      </p:to>
                                    </p:set>
                                  </p:childTnLst>
                                </p:cTn>
                              </p:par>
                            </p:childTnLst>
                          </p:cTn>
                        </p:par>
                        <p:par>
                          <p:cTn id="109" fill="hold">
                            <p:stCondLst>
                              <p:cond delay="3000"/>
                            </p:stCondLst>
                            <p:childTnLst>
                              <p:par>
                                <p:cTn id="110" presetID="10" presetClass="entr" presetSubtype="0" fill="hold" nodeType="afterEffect">
                                  <p:stCondLst>
                                    <p:cond delay="0"/>
                                  </p:stCondLst>
                                  <p:childTnLst>
                                    <p:set>
                                      <p:cBhvr>
                                        <p:cTn id="111" dur="1" fill="hold">
                                          <p:stCondLst>
                                            <p:cond delay="0"/>
                                          </p:stCondLst>
                                        </p:cTn>
                                        <p:tgtEl>
                                          <p:spTgt spid="97"/>
                                        </p:tgtEl>
                                        <p:attrNameLst>
                                          <p:attrName>style.visibility</p:attrName>
                                        </p:attrNameLst>
                                      </p:cBhvr>
                                      <p:to>
                                        <p:strVal val="visible"/>
                                      </p:to>
                                    </p:set>
                                    <p:animEffect transition="in" filter="fade">
                                      <p:cBhvr>
                                        <p:cTn id="112" dur="500"/>
                                        <p:tgtEl>
                                          <p:spTgt spid="97"/>
                                        </p:tgtEl>
                                      </p:cBhvr>
                                    </p:animEffect>
                                  </p:childTnLst>
                                </p:cTn>
                              </p:par>
                            </p:childTnLst>
                          </p:cTn>
                        </p:par>
                        <p:par>
                          <p:cTn id="113" fill="hold">
                            <p:stCondLst>
                              <p:cond delay="3500"/>
                            </p:stCondLst>
                            <p:childTnLst>
                              <p:par>
                                <p:cTn id="114" presetID="1" presetClass="entr" presetSubtype="0" fill="hold" grpId="3" nodeType="afterEffect">
                                  <p:stCondLst>
                                    <p:cond delay="0"/>
                                  </p:stCondLst>
                                  <p:childTnLst>
                                    <p:set>
                                      <p:cBhvr>
                                        <p:cTn id="115" dur="1" fill="hold">
                                          <p:stCondLst>
                                            <p:cond delay="0"/>
                                          </p:stCondLst>
                                        </p:cTn>
                                        <p:tgtEl>
                                          <p:spTgt spid="85"/>
                                        </p:tgtEl>
                                        <p:attrNameLst>
                                          <p:attrName>style.visibility</p:attrName>
                                        </p:attrNameLst>
                                      </p:cBhvr>
                                      <p:to>
                                        <p:strVal val="visible"/>
                                      </p:to>
                                    </p:set>
                                  </p:childTnLst>
                                </p:cTn>
                              </p:par>
                              <p:par>
                                <p:cTn id="116" presetID="1" presetClass="entr" presetSubtype="0" fill="hold" grpId="3" nodeType="withEffect">
                                  <p:stCondLst>
                                    <p:cond delay="0"/>
                                  </p:stCondLst>
                                  <p:childTnLst>
                                    <p:set>
                                      <p:cBhvr>
                                        <p:cTn id="117" dur="1" fill="hold">
                                          <p:stCondLst>
                                            <p:cond delay="0"/>
                                          </p:stCondLst>
                                        </p:cTn>
                                        <p:tgtEl>
                                          <p:spTgt spid="100"/>
                                        </p:tgtEl>
                                        <p:attrNameLst>
                                          <p:attrName>style.visibility</p:attrName>
                                        </p:attrNameLst>
                                      </p:cBhvr>
                                      <p:to>
                                        <p:strVal val="visible"/>
                                      </p:to>
                                    </p:set>
                                  </p:childTnLst>
                                </p:cTn>
                              </p:par>
                            </p:childTnLst>
                          </p:cTn>
                        </p:par>
                        <p:par>
                          <p:cTn id="118" fill="hold">
                            <p:stCondLst>
                              <p:cond delay="3500"/>
                            </p:stCondLst>
                            <p:childTnLst>
                              <p:par>
                                <p:cTn id="119" presetID="42" presetClass="path" presetSubtype="0" accel="50000" decel="50000" fill="hold" grpId="4" nodeType="afterEffect">
                                  <p:stCondLst>
                                    <p:cond delay="0"/>
                                  </p:stCondLst>
                                  <p:childTnLst>
                                    <p:animMotion origin="layout" path="M 8.33333E-7 -2.96296E-6 L 0.00035 0.31459 " pathEditMode="relative" rAng="0" ptsTypes="AA">
                                      <p:cBhvr>
                                        <p:cTn id="120" dur="2000" fill="hold"/>
                                        <p:tgtEl>
                                          <p:spTgt spid="85"/>
                                        </p:tgtEl>
                                        <p:attrNameLst>
                                          <p:attrName>ppt_x</p:attrName>
                                          <p:attrName>ppt_y</p:attrName>
                                        </p:attrNameLst>
                                      </p:cBhvr>
                                      <p:rCtr x="17" y="15718"/>
                                    </p:animMotion>
                                  </p:childTnLst>
                                </p:cTn>
                              </p:par>
                              <p:par>
                                <p:cTn id="121" presetID="42" presetClass="path" presetSubtype="0" accel="50000" decel="50000" fill="hold" grpId="4" nodeType="withEffect">
                                  <p:stCondLst>
                                    <p:cond delay="0"/>
                                  </p:stCondLst>
                                  <p:childTnLst>
                                    <p:animMotion origin="layout" path="M -4.44444E-6 -4.44444E-6 L -4.44444E-6 0.31274 " pathEditMode="relative" rAng="0" ptsTypes="AA">
                                      <p:cBhvr>
                                        <p:cTn id="122" dur="2000" fill="hold"/>
                                        <p:tgtEl>
                                          <p:spTgt spid="100"/>
                                        </p:tgtEl>
                                        <p:attrNameLst>
                                          <p:attrName>ppt_x</p:attrName>
                                          <p:attrName>ppt_y</p:attrName>
                                        </p:attrNameLst>
                                      </p:cBhvr>
                                      <p:rCtr x="0" y="15625"/>
                                    </p:animMotion>
                                  </p:childTnLst>
                                </p:cTn>
                              </p:par>
                            </p:childTnLst>
                          </p:cTn>
                        </p:par>
                        <p:par>
                          <p:cTn id="123" fill="hold">
                            <p:stCondLst>
                              <p:cond delay="5500"/>
                            </p:stCondLst>
                            <p:childTnLst>
                              <p:par>
                                <p:cTn id="124" presetID="10" presetClass="exit" presetSubtype="0" fill="hold" grpId="5" nodeType="afterEffect">
                                  <p:stCondLst>
                                    <p:cond delay="0"/>
                                  </p:stCondLst>
                                  <p:childTnLst>
                                    <p:animEffect transition="out" filter="fade">
                                      <p:cBhvr>
                                        <p:cTn id="125" dur="500"/>
                                        <p:tgtEl>
                                          <p:spTgt spid="100"/>
                                        </p:tgtEl>
                                      </p:cBhvr>
                                    </p:animEffect>
                                    <p:set>
                                      <p:cBhvr>
                                        <p:cTn id="126" dur="1" fill="hold">
                                          <p:stCondLst>
                                            <p:cond delay="499"/>
                                          </p:stCondLst>
                                        </p:cTn>
                                        <p:tgtEl>
                                          <p:spTgt spid="100"/>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97"/>
                                        </p:tgtEl>
                                      </p:cBhvr>
                                    </p:animEffect>
                                    <p:set>
                                      <p:cBhvr>
                                        <p:cTn id="129" dur="1" fill="hold">
                                          <p:stCondLst>
                                            <p:cond delay="499"/>
                                          </p:stCondLst>
                                        </p:cTn>
                                        <p:tgtEl>
                                          <p:spTgt spid="97"/>
                                        </p:tgtEl>
                                        <p:attrNameLst>
                                          <p:attrName>style.visibility</p:attrName>
                                        </p:attrNameLst>
                                      </p:cBhvr>
                                      <p:to>
                                        <p:strVal val="hidden"/>
                                      </p:to>
                                    </p:set>
                                  </p:childTnLst>
                                </p:cTn>
                              </p:par>
                              <p:par>
                                <p:cTn id="130" presetID="10" presetClass="exit" presetSubtype="0" fill="hold" grpId="5" nodeType="withEffect">
                                  <p:stCondLst>
                                    <p:cond delay="0"/>
                                  </p:stCondLst>
                                  <p:childTnLst>
                                    <p:animEffect transition="out" filter="fade">
                                      <p:cBhvr>
                                        <p:cTn id="131" dur="500"/>
                                        <p:tgtEl>
                                          <p:spTgt spid="85"/>
                                        </p:tgtEl>
                                      </p:cBhvr>
                                    </p:animEffect>
                                    <p:set>
                                      <p:cBhvr>
                                        <p:cTn id="132" dur="1" fill="hold">
                                          <p:stCondLst>
                                            <p:cond delay="499"/>
                                          </p:stCondLst>
                                        </p:cTn>
                                        <p:tgtEl>
                                          <p:spTgt spid="85"/>
                                        </p:tgtEl>
                                        <p:attrNameLst>
                                          <p:attrName>style.visibility</p:attrName>
                                        </p:attrNameLst>
                                      </p:cBhvr>
                                      <p:to>
                                        <p:strVal val="hidden"/>
                                      </p:to>
                                    </p:set>
                                  </p:childTnLst>
                                </p:cTn>
                              </p:par>
                            </p:childTnLst>
                          </p:cTn>
                        </p:par>
                        <p:par>
                          <p:cTn id="133" fill="hold">
                            <p:stCondLst>
                              <p:cond delay="6000"/>
                            </p:stCondLst>
                            <p:childTnLst>
                              <p:par>
                                <p:cTn id="134" presetID="1" presetClass="entr" presetSubtype="0" fill="hold" nodeType="afterEffect">
                                  <p:stCondLst>
                                    <p:cond delay="0"/>
                                  </p:stCondLst>
                                  <p:childTnLst>
                                    <p:set>
                                      <p:cBhvr>
                                        <p:cTn id="135" dur="1" fill="hold">
                                          <p:stCondLst>
                                            <p:cond delay="0"/>
                                          </p:stCondLst>
                                        </p:cTn>
                                        <p:tgtEl>
                                          <p:spTgt spid="9"/>
                                        </p:tgtEl>
                                        <p:attrNameLst>
                                          <p:attrName>style.visibility</p:attrName>
                                        </p:attrNameLst>
                                      </p:cBhvr>
                                      <p:to>
                                        <p:strVal val="visible"/>
                                      </p:to>
                                    </p:set>
                                  </p:childTnLst>
                                </p:cTn>
                              </p:par>
                              <p:par>
                                <p:cTn id="136" presetID="1" presetClass="entr" presetSubtype="0" fill="hold" nodeType="withEffect">
                                  <p:stCondLst>
                                    <p:cond delay="0"/>
                                  </p:stCondLst>
                                  <p:childTnLst>
                                    <p:set>
                                      <p:cBhvr>
                                        <p:cTn id="13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4" grpId="0"/>
      <p:bldP spid="6" grpId="0"/>
      <p:bldP spid="47" grpId="0" animBg="1"/>
      <p:bldP spid="47" grpId="1" animBg="1"/>
      <p:bldP spid="56" grpId="0" animBg="1"/>
      <p:bldP spid="56" grpId="1" animBg="1"/>
      <p:bldP spid="86" grpId="0" animBg="1"/>
      <p:bldP spid="89" grpId="0" animBg="1"/>
      <p:bldP spid="89" grpId="1" animBg="1"/>
      <p:bldP spid="93" grpId="0" animBg="1"/>
      <p:bldP spid="93" grpId="1" animBg="1"/>
      <p:bldP spid="94" grpId="0" animBg="1"/>
      <p:bldP spid="94" grpId="1" animBg="1"/>
      <p:bldP spid="85" grpId="0" animBg="1"/>
      <p:bldP spid="85" grpId="1" animBg="1"/>
      <p:bldP spid="85" grpId="2" animBg="1"/>
      <p:bldP spid="85" grpId="3" animBg="1"/>
      <p:bldP spid="85" grpId="4" animBg="1"/>
      <p:bldP spid="85" grpId="5" animBg="1"/>
      <p:bldP spid="100" grpId="0" animBg="1"/>
      <p:bldP spid="100" grpId="1" animBg="1"/>
      <p:bldP spid="100" grpId="2" animBg="1"/>
      <p:bldP spid="100" grpId="3" animBg="1"/>
      <p:bldP spid="100" grpId="4" animBg="1"/>
      <p:bldP spid="100" grpId="5"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57905" y="4529872"/>
            <a:ext cx="7032878" cy="956782"/>
            <a:chOff x="1057905" y="4543667"/>
            <a:chExt cx="7032878" cy="956782"/>
          </a:xfrm>
        </p:grpSpPr>
        <p:sp>
          <p:nvSpPr>
            <p:cNvPr id="38" name="Down Arrow 37"/>
            <p:cNvSpPr/>
            <p:nvPr/>
          </p:nvSpPr>
          <p:spPr>
            <a:xfrm>
              <a:off x="7253465" y="4543667"/>
              <a:ext cx="837318" cy="956782"/>
            </a:xfrm>
            <a:prstGeom prst="downArrow">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Down Arrow 38"/>
            <p:cNvSpPr/>
            <p:nvPr/>
          </p:nvSpPr>
          <p:spPr>
            <a:xfrm>
              <a:off x="1057905" y="4543669"/>
              <a:ext cx="837318" cy="946630"/>
            </a:xfrm>
            <a:prstGeom prst="downArrow">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9" name="Group 8"/>
          <p:cNvGrpSpPr/>
          <p:nvPr/>
        </p:nvGrpSpPr>
        <p:grpSpPr>
          <a:xfrm>
            <a:off x="1057905" y="2445128"/>
            <a:ext cx="7032878" cy="956782"/>
            <a:chOff x="1057905" y="2445128"/>
            <a:chExt cx="7032878" cy="956782"/>
          </a:xfrm>
        </p:grpSpPr>
        <p:sp>
          <p:nvSpPr>
            <p:cNvPr id="35" name="Down Arrow 34"/>
            <p:cNvSpPr/>
            <p:nvPr/>
          </p:nvSpPr>
          <p:spPr>
            <a:xfrm>
              <a:off x="7253465" y="2445128"/>
              <a:ext cx="837318" cy="956782"/>
            </a:xfrm>
            <a:prstGeom prst="downArrow">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Down Arrow 55"/>
            <p:cNvSpPr/>
            <p:nvPr/>
          </p:nvSpPr>
          <p:spPr>
            <a:xfrm>
              <a:off x="1057905" y="2445130"/>
              <a:ext cx="837318" cy="946630"/>
            </a:xfrm>
            <a:prstGeom prst="downArrow">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4" name="Rounded Rectangle 3"/>
          <p:cNvSpPr/>
          <p:nvPr/>
        </p:nvSpPr>
        <p:spPr>
          <a:xfrm>
            <a:off x="290253" y="1306738"/>
            <a:ext cx="8637848" cy="114991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400" dirty="0" smtClean="0"/>
              <a:t>Heterogeneous-Reliability Memory</a:t>
            </a:r>
            <a:endParaRPr lang="en-US" sz="4400" dirty="0"/>
          </a:p>
        </p:txBody>
      </p:sp>
      <p:grpSp>
        <p:nvGrpSpPr>
          <p:cNvPr id="40" name="Group 39"/>
          <p:cNvGrpSpPr/>
          <p:nvPr/>
        </p:nvGrpSpPr>
        <p:grpSpPr>
          <a:xfrm>
            <a:off x="676479" y="1484379"/>
            <a:ext cx="7780548" cy="800460"/>
            <a:chOff x="644685" y="3285404"/>
            <a:chExt cx="7780548" cy="800460"/>
          </a:xfrm>
        </p:grpSpPr>
        <p:sp>
          <p:nvSpPr>
            <p:cNvPr id="5" name="Cloud 4"/>
            <p:cNvSpPr/>
            <p:nvPr/>
          </p:nvSpPr>
          <p:spPr>
            <a:xfrm>
              <a:off x="644685" y="3285407"/>
              <a:ext cx="1296758" cy="80045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App 1 data A</a:t>
              </a:r>
              <a:endParaRPr lang="en-US" sz="2000" dirty="0">
                <a:solidFill>
                  <a:schemeClr val="tx1"/>
                </a:solidFill>
              </a:endParaRPr>
            </a:p>
          </p:txBody>
        </p:sp>
        <p:sp>
          <p:nvSpPr>
            <p:cNvPr id="6" name="Cloud 5"/>
            <p:cNvSpPr/>
            <p:nvPr/>
          </p:nvSpPr>
          <p:spPr>
            <a:xfrm>
              <a:off x="1941443" y="3285407"/>
              <a:ext cx="1296758" cy="80045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App 1 data B</a:t>
              </a:r>
              <a:endParaRPr lang="en-US" sz="2000" dirty="0">
                <a:solidFill>
                  <a:schemeClr val="tx1"/>
                </a:solidFill>
              </a:endParaRPr>
            </a:p>
          </p:txBody>
        </p:sp>
        <p:sp>
          <p:nvSpPr>
            <p:cNvPr id="11" name="Cloud 10"/>
            <p:cNvSpPr/>
            <p:nvPr/>
          </p:nvSpPr>
          <p:spPr>
            <a:xfrm>
              <a:off x="3238201" y="3285407"/>
              <a:ext cx="1296758" cy="80045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App 2 data A</a:t>
              </a:r>
              <a:endParaRPr lang="en-US" sz="2000" dirty="0">
                <a:solidFill>
                  <a:schemeClr val="tx1"/>
                </a:solidFill>
              </a:endParaRPr>
            </a:p>
          </p:txBody>
        </p:sp>
        <p:sp>
          <p:nvSpPr>
            <p:cNvPr id="12" name="Cloud 11"/>
            <p:cNvSpPr/>
            <p:nvPr/>
          </p:nvSpPr>
          <p:spPr>
            <a:xfrm>
              <a:off x="4534959" y="3285406"/>
              <a:ext cx="1296758" cy="80045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App 2 data B</a:t>
              </a:r>
              <a:endParaRPr lang="en-US" sz="2000" dirty="0">
                <a:solidFill>
                  <a:schemeClr val="tx1"/>
                </a:solidFill>
              </a:endParaRPr>
            </a:p>
          </p:txBody>
        </p:sp>
        <p:sp>
          <p:nvSpPr>
            <p:cNvPr id="13" name="Cloud 12"/>
            <p:cNvSpPr/>
            <p:nvPr/>
          </p:nvSpPr>
          <p:spPr>
            <a:xfrm>
              <a:off x="5831717" y="3285405"/>
              <a:ext cx="1296758" cy="80045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App 3 data A</a:t>
              </a:r>
              <a:endParaRPr lang="en-US" sz="2000" dirty="0">
                <a:solidFill>
                  <a:schemeClr val="tx1"/>
                </a:solidFill>
              </a:endParaRPr>
            </a:p>
          </p:txBody>
        </p:sp>
        <p:sp>
          <p:nvSpPr>
            <p:cNvPr id="14" name="Cloud 13"/>
            <p:cNvSpPr/>
            <p:nvPr/>
          </p:nvSpPr>
          <p:spPr>
            <a:xfrm>
              <a:off x="7128475" y="3285404"/>
              <a:ext cx="1296758" cy="80045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App 3 data B</a:t>
              </a:r>
              <a:endParaRPr lang="en-US" sz="2000" dirty="0">
                <a:solidFill>
                  <a:schemeClr val="tx1"/>
                </a:solidFill>
              </a:endParaRPr>
            </a:p>
          </p:txBody>
        </p:sp>
      </p:grpSp>
      <p:sp>
        <p:nvSpPr>
          <p:cNvPr id="52" name="Rectangle 51"/>
          <p:cNvSpPr/>
          <p:nvPr/>
        </p:nvSpPr>
        <p:spPr>
          <a:xfrm>
            <a:off x="890513" y="4513248"/>
            <a:ext cx="7367662" cy="954107"/>
          </a:xfrm>
          <a:prstGeom prst="rect">
            <a:avLst/>
          </a:prstGeom>
          <a:noFill/>
        </p:spPr>
        <p:txBody>
          <a:bodyPr wrap="square">
            <a:spAutoFit/>
          </a:bodyPr>
          <a:lstStyle/>
          <a:p>
            <a:pPr algn="ctr"/>
            <a:r>
              <a:rPr lang="en-US" sz="2800" u="sng" dirty="0" smtClean="0"/>
              <a:t>Step 2</a:t>
            </a:r>
            <a:r>
              <a:rPr lang="en-US" sz="2800" dirty="0" smtClean="0"/>
              <a:t>: </a:t>
            </a:r>
            <a:r>
              <a:rPr lang="en-US" sz="2800" dirty="0" smtClean="0">
                <a:solidFill>
                  <a:srgbClr val="FF0000"/>
                </a:solidFill>
              </a:rPr>
              <a:t>Map</a:t>
            </a:r>
            <a:r>
              <a:rPr lang="en-US" sz="2800" dirty="0" smtClean="0"/>
              <a:t> application data to the </a:t>
            </a:r>
            <a:r>
              <a:rPr lang="en-US" sz="2800" i="1" dirty="0" smtClean="0">
                <a:solidFill>
                  <a:srgbClr val="FF0000"/>
                </a:solidFill>
              </a:rPr>
              <a:t>HRM</a:t>
            </a:r>
            <a:r>
              <a:rPr lang="en-US" sz="2800" dirty="0" smtClean="0"/>
              <a:t> system enabled by</a:t>
            </a:r>
            <a:r>
              <a:rPr lang="en-US" sz="2800" dirty="0" smtClean="0">
                <a:solidFill>
                  <a:srgbClr val="FF0000"/>
                </a:solidFill>
              </a:rPr>
              <a:t> </a:t>
            </a:r>
            <a:r>
              <a:rPr lang="en-US" sz="2800" i="1" dirty="0" smtClean="0">
                <a:solidFill>
                  <a:srgbClr val="FF0000"/>
                </a:solidFill>
              </a:rPr>
              <a:t>SW/HW cooperative solutions</a:t>
            </a:r>
            <a:endParaRPr lang="en-US" sz="2800" i="1" dirty="0"/>
          </a:p>
        </p:txBody>
      </p:sp>
      <p:sp>
        <p:nvSpPr>
          <p:cNvPr id="44" name="Rounded Rectangle 43"/>
          <p:cNvSpPr/>
          <p:nvPr/>
        </p:nvSpPr>
        <p:spPr>
          <a:xfrm>
            <a:off x="1663665" y="2397925"/>
            <a:ext cx="5821358" cy="1055608"/>
          </a:xfrm>
          <a:prstGeom prst="roundRect">
            <a:avLst/>
          </a:prstGeom>
          <a:noFill/>
        </p:spPr>
        <p:txBody>
          <a:bodyPr wrap="square">
            <a:spAutoFit/>
          </a:bodyPr>
          <a:lstStyle/>
          <a:p>
            <a:pPr algn="ctr"/>
            <a:r>
              <a:rPr lang="en-US" sz="2800" u="sng" dirty="0" smtClean="0"/>
              <a:t>Step 1</a:t>
            </a:r>
            <a:r>
              <a:rPr lang="en-US" sz="2800" dirty="0" smtClean="0"/>
              <a:t>: </a:t>
            </a:r>
            <a:r>
              <a:rPr lang="en-US" sz="2800" dirty="0" smtClean="0">
                <a:solidFill>
                  <a:srgbClr val="FF0000"/>
                </a:solidFill>
              </a:rPr>
              <a:t>Characterize</a:t>
            </a:r>
            <a:r>
              <a:rPr lang="en-US" sz="2800" dirty="0" smtClean="0"/>
              <a:t> and </a:t>
            </a:r>
            <a:r>
              <a:rPr lang="en-US" sz="2800" dirty="0" smtClean="0">
                <a:solidFill>
                  <a:srgbClr val="FF0000"/>
                </a:solidFill>
              </a:rPr>
              <a:t>classify</a:t>
            </a:r>
            <a:r>
              <a:rPr lang="en-US" sz="2800" dirty="0" smtClean="0"/>
              <a:t> application memory error tolerance</a:t>
            </a:r>
            <a:endParaRPr lang="en-US" sz="2800" dirty="0"/>
          </a:p>
        </p:txBody>
      </p:sp>
      <p:grpSp>
        <p:nvGrpSpPr>
          <p:cNvPr id="20" name="Group 18"/>
          <p:cNvGrpSpPr/>
          <p:nvPr/>
        </p:nvGrpSpPr>
        <p:grpSpPr>
          <a:xfrm>
            <a:off x="253075" y="5359622"/>
            <a:ext cx="8707801" cy="1267072"/>
            <a:chOff x="253075" y="5359622"/>
            <a:chExt cx="8707801" cy="1267072"/>
          </a:xfrm>
        </p:grpSpPr>
        <p:sp>
          <p:nvSpPr>
            <p:cNvPr id="33" name="Rounded Rectangle 21"/>
            <p:cNvSpPr/>
            <p:nvPr/>
          </p:nvSpPr>
          <p:spPr>
            <a:xfrm>
              <a:off x="253075" y="5476783"/>
              <a:ext cx="8637848" cy="114991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28"/>
            <p:cNvGrpSpPr/>
            <p:nvPr/>
          </p:nvGrpSpPr>
          <p:grpSpPr>
            <a:xfrm>
              <a:off x="676479" y="5712919"/>
              <a:ext cx="7780548" cy="710040"/>
              <a:chOff x="676479" y="5712919"/>
              <a:chExt cx="7780548" cy="710040"/>
            </a:xfrm>
          </p:grpSpPr>
          <p:sp>
            <p:nvSpPr>
              <p:cNvPr id="58" name="Rounded Rectangle 33"/>
              <p:cNvSpPr/>
              <p:nvPr/>
            </p:nvSpPr>
            <p:spPr>
              <a:xfrm>
                <a:off x="676479" y="5724440"/>
                <a:ext cx="1296758" cy="698519"/>
              </a:xfrm>
              <a:prstGeom prst="round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Reliable memory</a:t>
                </a:r>
                <a:endParaRPr lang="en-US" sz="2000" dirty="0">
                  <a:solidFill>
                    <a:schemeClr val="tx1"/>
                  </a:solidFill>
                </a:endParaRPr>
              </a:p>
            </p:txBody>
          </p:sp>
          <p:sp>
            <p:nvSpPr>
              <p:cNvPr id="60" name="Rounded Rectangle 35"/>
              <p:cNvSpPr/>
              <p:nvPr/>
            </p:nvSpPr>
            <p:spPr>
              <a:xfrm>
                <a:off x="1973237" y="5724440"/>
                <a:ext cx="3890274" cy="698519"/>
              </a:xfrm>
              <a:prstGeom prst="round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Parity memory </a:t>
                </a:r>
                <a:br>
                  <a:rPr lang="en-US" sz="2000" dirty="0" smtClean="0">
                    <a:solidFill>
                      <a:schemeClr val="tx1"/>
                    </a:solidFill>
                  </a:rPr>
                </a:br>
                <a:r>
                  <a:rPr lang="en-US" sz="2000" dirty="0" smtClean="0">
                    <a:solidFill>
                      <a:schemeClr val="tx1"/>
                    </a:solidFill>
                  </a:rPr>
                  <a:t>+ software recovery (</a:t>
                </a:r>
                <a:r>
                  <a:rPr lang="en-US" sz="2000" dirty="0" err="1" smtClean="0">
                    <a:solidFill>
                      <a:schemeClr val="tx1"/>
                    </a:solidFill>
                  </a:rPr>
                  <a:t>Par+R</a:t>
                </a:r>
                <a:r>
                  <a:rPr lang="en-US" sz="2000" dirty="0" smtClean="0">
                    <a:solidFill>
                      <a:schemeClr val="tx1"/>
                    </a:solidFill>
                  </a:rPr>
                  <a:t>)</a:t>
                </a:r>
                <a:endParaRPr lang="en-US" sz="2000" dirty="0">
                  <a:solidFill>
                    <a:schemeClr val="tx1"/>
                  </a:solidFill>
                </a:endParaRPr>
              </a:p>
            </p:txBody>
          </p:sp>
          <p:sp>
            <p:nvSpPr>
              <p:cNvPr id="61" name="Rounded Rectangle 36"/>
              <p:cNvSpPr/>
              <p:nvPr/>
            </p:nvSpPr>
            <p:spPr>
              <a:xfrm>
                <a:off x="5863511" y="5712919"/>
                <a:ext cx="2593516" cy="698519"/>
              </a:xfrm>
              <a:prstGeom prst="round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Low-cost memory</a:t>
                </a:r>
                <a:endParaRPr lang="en-US" sz="2000" dirty="0">
                  <a:solidFill>
                    <a:schemeClr val="tx1"/>
                  </a:solidFill>
                </a:endParaRPr>
              </a:p>
            </p:txBody>
          </p:sp>
        </p:grpSp>
        <p:sp>
          <p:nvSpPr>
            <p:cNvPr id="43" name="TextBox 29"/>
            <p:cNvSpPr txBox="1"/>
            <p:nvPr/>
          </p:nvSpPr>
          <p:spPr>
            <a:xfrm>
              <a:off x="7485023" y="5359622"/>
              <a:ext cx="1475853" cy="461665"/>
            </a:xfrm>
            <a:prstGeom prst="rect">
              <a:avLst/>
            </a:prstGeom>
            <a:noFill/>
          </p:spPr>
          <p:txBody>
            <a:bodyPr wrap="none" rtlCol="0">
              <a:spAutoFit/>
            </a:bodyPr>
            <a:lstStyle/>
            <a:p>
              <a:r>
                <a:rPr lang="en-US" sz="2400" dirty="0" smtClean="0"/>
                <a:t>Unreliable</a:t>
              </a:r>
              <a:endParaRPr lang="en-US" sz="2400" dirty="0"/>
            </a:p>
          </p:txBody>
        </p:sp>
        <p:sp>
          <p:nvSpPr>
            <p:cNvPr id="45" name="TextBox 30"/>
            <p:cNvSpPr txBox="1"/>
            <p:nvPr/>
          </p:nvSpPr>
          <p:spPr>
            <a:xfrm>
              <a:off x="265997" y="5372982"/>
              <a:ext cx="1174745" cy="461665"/>
            </a:xfrm>
            <a:prstGeom prst="rect">
              <a:avLst/>
            </a:prstGeom>
            <a:noFill/>
          </p:spPr>
          <p:txBody>
            <a:bodyPr wrap="none" rtlCol="0">
              <a:spAutoFit/>
            </a:bodyPr>
            <a:lstStyle/>
            <a:p>
              <a:r>
                <a:rPr lang="en-US" sz="2400" dirty="0" smtClean="0"/>
                <a:t>Reliable</a:t>
              </a:r>
              <a:endParaRPr lang="en-US" sz="2400" dirty="0"/>
            </a:p>
          </p:txBody>
        </p:sp>
      </p:grpSp>
      <p:grpSp>
        <p:nvGrpSpPr>
          <p:cNvPr id="29" name="Group 28"/>
          <p:cNvGrpSpPr/>
          <p:nvPr/>
        </p:nvGrpSpPr>
        <p:grpSpPr>
          <a:xfrm>
            <a:off x="220417" y="3391760"/>
            <a:ext cx="8800185" cy="1268831"/>
            <a:chOff x="220417" y="3391760"/>
            <a:chExt cx="8800185" cy="1268831"/>
          </a:xfrm>
        </p:grpSpPr>
        <p:grpSp>
          <p:nvGrpSpPr>
            <p:cNvPr id="10" name="Group 9"/>
            <p:cNvGrpSpPr/>
            <p:nvPr/>
          </p:nvGrpSpPr>
          <p:grpSpPr>
            <a:xfrm>
              <a:off x="220417" y="3391760"/>
              <a:ext cx="8800185" cy="1268831"/>
              <a:chOff x="220417" y="3391760"/>
              <a:chExt cx="8800185" cy="1268831"/>
            </a:xfrm>
          </p:grpSpPr>
          <p:sp>
            <p:nvSpPr>
              <p:cNvPr id="32" name="Rounded Rectangle 31"/>
              <p:cNvSpPr/>
              <p:nvPr/>
            </p:nvSpPr>
            <p:spPr>
              <a:xfrm>
                <a:off x="290253" y="3391760"/>
                <a:ext cx="8637848" cy="114991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20417" y="4198926"/>
                <a:ext cx="1535036" cy="461665"/>
              </a:xfrm>
              <a:prstGeom prst="rect">
                <a:avLst/>
              </a:prstGeom>
              <a:noFill/>
            </p:spPr>
            <p:txBody>
              <a:bodyPr wrap="none" rtlCol="0">
                <a:spAutoFit/>
              </a:bodyPr>
              <a:lstStyle/>
              <a:p>
                <a:r>
                  <a:rPr lang="en-US" sz="2400" dirty="0" smtClean="0">
                    <a:solidFill>
                      <a:srgbClr val="FF0000"/>
                    </a:solidFill>
                  </a:rPr>
                  <a:t>Vulnerable</a:t>
                </a:r>
                <a:endParaRPr lang="en-US" sz="2400" dirty="0">
                  <a:solidFill>
                    <a:srgbClr val="FF0000"/>
                  </a:solidFill>
                </a:endParaRPr>
              </a:p>
            </p:txBody>
          </p:sp>
          <p:sp>
            <p:nvSpPr>
              <p:cNvPr id="42" name="TextBox 41"/>
              <p:cNvSpPr txBox="1"/>
              <p:nvPr/>
            </p:nvSpPr>
            <p:spPr>
              <a:xfrm>
                <a:off x="7816105" y="4198926"/>
                <a:ext cx="1204497" cy="461665"/>
              </a:xfrm>
              <a:prstGeom prst="rect">
                <a:avLst/>
              </a:prstGeom>
              <a:noFill/>
            </p:spPr>
            <p:txBody>
              <a:bodyPr wrap="none" rtlCol="0">
                <a:spAutoFit/>
              </a:bodyPr>
              <a:lstStyle/>
              <a:p>
                <a:r>
                  <a:rPr lang="en-US" sz="2400" dirty="0" smtClean="0">
                    <a:solidFill>
                      <a:srgbClr val="008000"/>
                    </a:solidFill>
                  </a:rPr>
                  <a:t>Tolerant</a:t>
                </a:r>
                <a:endParaRPr lang="en-US" sz="2400" dirty="0">
                  <a:solidFill>
                    <a:srgbClr val="008000"/>
                  </a:solidFill>
                </a:endParaRPr>
              </a:p>
            </p:txBody>
          </p:sp>
        </p:grpSp>
        <p:grpSp>
          <p:nvGrpSpPr>
            <p:cNvPr id="22" name="Group 21"/>
            <p:cNvGrpSpPr/>
            <p:nvPr/>
          </p:nvGrpSpPr>
          <p:grpSpPr>
            <a:xfrm>
              <a:off x="677394" y="3515307"/>
              <a:ext cx="7779633" cy="897736"/>
              <a:chOff x="677394" y="3515307"/>
              <a:chExt cx="7779633" cy="897736"/>
            </a:xfrm>
          </p:grpSpPr>
          <p:sp>
            <p:nvSpPr>
              <p:cNvPr id="15" name="Rectangle 14"/>
              <p:cNvSpPr/>
              <p:nvPr/>
            </p:nvSpPr>
            <p:spPr>
              <a:xfrm>
                <a:off x="677394" y="3515307"/>
                <a:ext cx="1296758" cy="800457"/>
              </a:xfrm>
              <a:prstGeom prst="rect">
                <a:avLst/>
              </a:prstGeom>
              <a:solidFill>
                <a:srgbClr val="375DA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App 1 data A</a:t>
                </a:r>
                <a:endParaRPr lang="en-US" sz="2000" dirty="0">
                  <a:solidFill>
                    <a:schemeClr val="bg1"/>
                  </a:solidFill>
                </a:endParaRPr>
              </a:p>
            </p:txBody>
          </p:sp>
          <p:sp>
            <p:nvSpPr>
              <p:cNvPr id="17" name="Oval 16"/>
              <p:cNvSpPr/>
              <p:nvPr/>
            </p:nvSpPr>
            <p:spPr>
              <a:xfrm>
                <a:off x="5862596" y="3531931"/>
                <a:ext cx="1296758" cy="800457"/>
              </a:xfrm>
              <a:prstGeom prst="ellipse">
                <a:avLst/>
              </a:prstGeom>
              <a:solidFill>
                <a:srgbClr val="4472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App 2 data A</a:t>
                </a:r>
                <a:endParaRPr lang="en-US" sz="2000" dirty="0">
                  <a:solidFill>
                    <a:schemeClr val="bg1"/>
                  </a:solidFill>
                </a:endParaRPr>
              </a:p>
            </p:txBody>
          </p:sp>
          <p:sp>
            <p:nvSpPr>
              <p:cNvPr id="21" name="Oval 20"/>
              <p:cNvSpPr/>
              <p:nvPr/>
            </p:nvSpPr>
            <p:spPr>
              <a:xfrm>
                <a:off x="7160269" y="3531931"/>
                <a:ext cx="1296758" cy="800457"/>
              </a:xfrm>
              <a:prstGeom prst="ellipse">
                <a:avLst/>
              </a:prstGeom>
              <a:solidFill>
                <a:srgbClr val="4472C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App </a:t>
                </a:r>
                <a:r>
                  <a:rPr lang="en-US" sz="2000" dirty="0" smtClean="0">
                    <a:solidFill>
                      <a:schemeClr val="bg1"/>
                    </a:solidFill>
                  </a:rPr>
                  <a:t>2 </a:t>
                </a:r>
                <a:r>
                  <a:rPr lang="en-US" sz="2000" dirty="0">
                    <a:solidFill>
                      <a:schemeClr val="bg1"/>
                    </a:solidFill>
                  </a:rPr>
                  <a:t>data </a:t>
                </a:r>
                <a:r>
                  <a:rPr lang="en-US" sz="2000" dirty="0" smtClean="0">
                    <a:solidFill>
                      <a:schemeClr val="bg1"/>
                    </a:solidFill>
                  </a:rPr>
                  <a:t>B</a:t>
                </a:r>
                <a:endParaRPr lang="en-US" sz="2000" dirty="0">
                  <a:solidFill>
                    <a:schemeClr val="bg1"/>
                  </a:solidFill>
                </a:endParaRPr>
              </a:p>
            </p:txBody>
          </p:sp>
          <p:grpSp>
            <p:nvGrpSpPr>
              <p:cNvPr id="23" name="Group 22"/>
              <p:cNvGrpSpPr/>
              <p:nvPr/>
            </p:nvGrpSpPr>
            <p:grpSpPr>
              <a:xfrm>
                <a:off x="3270910" y="3515307"/>
                <a:ext cx="1296758" cy="897736"/>
                <a:chOff x="3238201" y="4595275"/>
                <a:chExt cx="1296758" cy="897736"/>
              </a:xfrm>
            </p:grpSpPr>
            <p:sp>
              <p:nvSpPr>
                <p:cNvPr id="24" name="Isosceles Triangle 23"/>
                <p:cNvSpPr/>
                <p:nvPr/>
              </p:nvSpPr>
              <p:spPr>
                <a:xfrm>
                  <a:off x="3238201" y="4595275"/>
                  <a:ext cx="1296758" cy="800457"/>
                </a:xfrm>
                <a:prstGeom prst="triangle">
                  <a:avLst/>
                </a:prstGeom>
                <a:solidFill>
                  <a:srgbClr val="A7B5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5" name="Rectangle 24"/>
                <p:cNvSpPr/>
                <p:nvPr/>
              </p:nvSpPr>
              <p:spPr>
                <a:xfrm>
                  <a:off x="3308171" y="4785125"/>
                  <a:ext cx="1156818" cy="707886"/>
                </a:xfrm>
                <a:prstGeom prst="rect">
                  <a:avLst/>
                </a:prstGeom>
              </p:spPr>
              <p:txBody>
                <a:bodyPr wrap="square">
                  <a:spAutoFit/>
                </a:bodyPr>
                <a:lstStyle/>
                <a:p>
                  <a:pPr algn="ctr"/>
                  <a:r>
                    <a:rPr lang="en-US" sz="2000" dirty="0" smtClean="0">
                      <a:solidFill>
                        <a:schemeClr val="bg1"/>
                      </a:solidFill>
                    </a:rPr>
                    <a:t>App 3 data A</a:t>
                  </a:r>
                  <a:endParaRPr lang="en-US" sz="2000" dirty="0">
                    <a:solidFill>
                      <a:schemeClr val="bg1"/>
                    </a:solidFill>
                  </a:endParaRPr>
                </a:p>
              </p:txBody>
            </p:sp>
          </p:grpSp>
          <p:grpSp>
            <p:nvGrpSpPr>
              <p:cNvPr id="26" name="Group 25"/>
              <p:cNvGrpSpPr/>
              <p:nvPr/>
            </p:nvGrpSpPr>
            <p:grpSpPr>
              <a:xfrm>
                <a:off x="4566753" y="3515307"/>
                <a:ext cx="1296758" cy="897736"/>
                <a:chOff x="3238201" y="4595275"/>
                <a:chExt cx="1296758" cy="897736"/>
              </a:xfrm>
            </p:grpSpPr>
            <p:sp>
              <p:nvSpPr>
                <p:cNvPr id="27" name="Isosceles Triangle 26"/>
                <p:cNvSpPr/>
                <p:nvPr/>
              </p:nvSpPr>
              <p:spPr>
                <a:xfrm>
                  <a:off x="3238201" y="4595275"/>
                  <a:ext cx="1296758" cy="800457"/>
                </a:xfrm>
                <a:prstGeom prst="triangle">
                  <a:avLst/>
                </a:prstGeom>
                <a:solidFill>
                  <a:srgbClr val="A7B5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28" name="Rectangle 27"/>
                <p:cNvSpPr/>
                <p:nvPr/>
              </p:nvSpPr>
              <p:spPr>
                <a:xfrm>
                  <a:off x="3308171" y="4785125"/>
                  <a:ext cx="1156818" cy="707886"/>
                </a:xfrm>
                <a:prstGeom prst="rect">
                  <a:avLst/>
                </a:prstGeom>
              </p:spPr>
              <p:txBody>
                <a:bodyPr wrap="square">
                  <a:spAutoFit/>
                </a:bodyPr>
                <a:lstStyle/>
                <a:p>
                  <a:pPr algn="ctr"/>
                  <a:r>
                    <a:rPr lang="en-US" sz="2000" dirty="0" smtClean="0">
                      <a:solidFill>
                        <a:schemeClr val="bg1"/>
                      </a:solidFill>
                    </a:rPr>
                    <a:t>App 3 data B</a:t>
                  </a:r>
                  <a:endParaRPr lang="en-US" sz="2000" dirty="0">
                    <a:solidFill>
                      <a:schemeClr val="bg1"/>
                    </a:solidFill>
                  </a:endParaRPr>
                </a:p>
              </p:txBody>
            </p:sp>
          </p:grpSp>
          <p:grpSp>
            <p:nvGrpSpPr>
              <p:cNvPr id="46" name="Group 45"/>
              <p:cNvGrpSpPr/>
              <p:nvPr/>
            </p:nvGrpSpPr>
            <p:grpSpPr>
              <a:xfrm>
                <a:off x="1990606" y="3515307"/>
                <a:ext cx="1296758" cy="897736"/>
                <a:chOff x="3238201" y="4595275"/>
                <a:chExt cx="1296758" cy="897736"/>
              </a:xfrm>
            </p:grpSpPr>
            <p:sp>
              <p:nvSpPr>
                <p:cNvPr id="47" name="Isosceles Triangle 46"/>
                <p:cNvSpPr/>
                <p:nvPr/>
              </p:nvSpPr>
              <p:spPr>
                <a:xfrm>
                  <a:off x="3238201" y="4595275"/>
                  <a:ext cx="1296758" cy="800457"/>
                </a:xfrm>
                <a:prstGeom prst="triangle">
                  <a:avLst/>
                </a:prstGeom>
                <a:solidFill>
                  <a:srgbClr val="A7B5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48" name="Rectangle 47"/>
                <p:cNvSpPr/>
                <p:nvPr/>
              </p:nvSpPr>
              <p:spPr>
                <a:xfrm>
                  <a:off x="3308171" y="4785125"/>
                  <a:ext cx="1156818" cy="707886"/>
                </a:xfrm>
                <a:prstGeom prst="rect">
                  <a:avLst/>
                </a:prstGeom>
              </p:spPr>
              <p:txBody>
                <a:bodyPr wrap="square">
                  <a:spAutoFit/>
                </a:bodyPr>
                <a:lstStyle/>
                <a:p>
                  <a:pPr algn="ctr"/>
                  <a:r>
                    <a:rPr lang="en-US" sz="2000" dirty="0" smtClean="0">
                      <a:solidFill>
                        <a:schemeClr val="bg1"/>
                      </a:solidFill>
                    </a:rPr>
                    <a:t>App 1 data B</a:t>
                  </a:r>
                  <a:endParaRPr lang="en-US" sz="2000" dirty="0">
                    <a:solidFill>
                      <a:schemeClr val="bg1"/>
                    </a:solidFill>
                  </a:endParaRPr>
                </a:p>
              </p:txBody>
            </p:sp>
          </p:grpSp>
        </p:grpSp>
      </p:grpSp>
      <p:sp>
        <p:nvSpPr>
          <p:cNvPr id="19" name="Slide Number Placeholder 18"/>
          <p:cNvSpPr>
            <a:spLocks noGrp="1"/>
          </p:cNvSpPr>
          <p:nvPr>
            <p:ph type="sldNum" sz="quarter" idx="12"/>
          </p:nvPr>
        </p:nvSpPr>
        <p:spPr/>
        <p:txBody>
          <a:bodyPr/>
          <a:lstStyle/>
          <a:p>
            <a:fld id="{4DB4CB9A-C63F-4E87-AA38-9916D0B520C4}" type="slidenum">
              <a:rPr lang="en-US" smtClean="0"/>
              <a:t>23</a:t>
            </a:fld>
            <a:endParaRPr lang="en-US"/>
          </a:p>
        </p:txBody>
      </p:sp>
    </p:spTree>
    <p:extLst>
      <p:ext uri="{BB962C8B-B14F-4D97-AF65-F5344CB8AC3E}">
        <p14:creationId xmlns:p14="http://schemas.microsoft.com/office/powerpoint/2010/main" val="421204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up)">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3" nodeType="clickEffect">
                                  <p:stCondLst>
                                    <p:cond delay="0"/>
                                  </p:stCondLst>
                                  <p:iterate type="lt">
                                    <p:tmPct val="0"/>
                                  </p:iterate>
                                  <p:childTnLst>
                                    <p:set>
                                      <p:cBhvr>
                                        <p:cTn id="14" dur="1" fill="hold">
                                          <p:stCondLst>
                                            <p:cond delay="0"/>
                                          </p:stCondLst>
                                        </p:cTn>
                                        <p:tgtEl>
                                          <p:spTgt spid="44"/>
                                        </p:tgtEl>
                                        <p:attrNameLst>
                                          <p:attrName>style.visibility</p:attrName>
                                        </p:attrNameLst>
                                      </p:cBhvr>
                                      <p:to>
                                        <p:strVal val="visible"/>
                                      </p:to>
                                    </p:set>
                                    <p:animEffect transition="in" filter="wipe(up)">
                                      <p:cBhvr>
                                        <p:cTn id="15" dur="500"/>
                                        <p:tgtEl>
                                          <p:spTgt spid="44"/>
                                        </p:tgtEl>
                                      </p:cBhvr>
                                    </p:animEffect>
                                  </p:childTnLst>
                                </p:cTn>
                              </p:par>
                              <p:par>
                                <p:cTn id="16" presetID="22" presetClass="entr" presetSubtype="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par>
                          <p:cTn id="19" fill="hold">
                            <p:stCondLst>
                              <p:cond delay="500"/>
                            </p:stCondLst>
                            <p:childTnLst>
                              <p:par>
                                <p:cTn id="20" presetID="22" presetClass="entr" presetSubtype="1"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up)">
                                      <p:cBhvr>
                                        <p:cTn id="30" dur="500"/>
                                        <p:tgtEl>
                                          <p:spTgt spid="52"/>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2" grpId="0"/>
      <p:bldP spid="44" grpId="3"/>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sz="quarter" idx="11"/>
          </p:nvPr>
        </p:nvSpPr>
        <p:spPr/>
        <p:txBody>
          <a:bodyPr>
            <a:noAutofit/>
          </a:bodyPr>
          <a:lstStyle/>
          <a:p>
            <a:r>
              <a:rPr lang="en-US" sz="3200" i="0" dirty="0">
                <a:solidFill>
                  <a:schemeClr val="bg1">
                    <a:lumMod val="50000"/>
                  </a:schemeClr>
                </a:solidFill>
              </a:rPr>
              <a:t>Motivation</a:t>
            </a:r>
            <a:endParaRPr lang="en-US" i="0" dirty="0">
              <a:solidFill>
                <a:schemeClr val="bg1">
                  <a:lumMod val="50000"/>
                </a:schemeClr>
              </a:solidFill>
            </a:endParaRPr>
          </a:p>
          <a:p>
            <a:r>
              <a:rPr lang="en-US" sz="3200" i="0" dirty="0">
                <a:solidFill>
                  <a:schemeClr val="bg1">
                    <a:lumMod val="50000"/>
                  </a:schemeClr>
                </a:solidFill>
              </a:rPr>
              <a:t>Characterizing application memory error tolerance</a:t>
            </a:r>
            <a:endParaRPr lang="en-US" i="0" dirty="0">
              <a:solidFill>
                <a:schemeClr val="bg1">
                  <a:lumMod val="50000"/>
                </a:schemeClr>
              </a:solidFill>
            </a:endParaRPr>
          </a:p>
          <a:p>
            <a:r>
              <a:rPr lang="en-US" sz="3200" i="0" dirty="0">
                <a:solidFill>
                  <a:schemeClr val="bg1">
                    <a:lumMod val="50000"/>
                  </a:schemeClr>
                </a:solidFill>
              </a:rPr>
              <a:t>Key observations</a:t>
            </a:r>
          </a:p>
          <a:p>
            <a:pPr lvl="1"/>
            <a:r>
              <a:rPr lang="en-US" sz="2800" u="sng" dirty="0">
                <a:solidFill>
                  <a:schemeClr val="bg1">
                    <a:lumMod val="50000"/>
                  </a:schemeClr>
                </a:solidFill>
              </a:rPr>
              <a:t>Observation 1</a:t>
            </a:r>
            <a:r>
              <a:rPr lang="en-US" sz="2800" dirty="0">
                <a:solidFill>
                  <a:schemeClr val="bg1">
                    <a:lumMod val="50000"/>
                  </a:schemeClr>
                </a:solidFill>
              </a:rPr>
              <a:t>:  Memory error tolerance varies </a:t>
            </a:r>
            <a:br>
              <a:rPr lang="en-US" sz="2800" dirty="0">
                <a:solidFill>
                  <a:schemeClr val="bg1">
                    <a:lumMod val="50000"/>
                  </a:schemeClr>
                </a:solidFill>
              </a:rPr>
            </a:br>
            <a:r>
              <a:rPr lang="en-US" sz="2800" dirty="0">
                <a:solidFill>
                  <a:schemeClr val="bg1">
                    <a:lumMod val="50000"/>
                  </a:schemeClr>
                </a:solidFill>
              </a:rPr>
              <a:t>across applications and within an application</a:t>
            </a:r>
          </a:p>
          <a:p>
            <a:pPr lvl="1"/>
            <a:r>
              <a:rPr lang="en-US" sz="2800" u="sng" dirty="0">
                <a:solidFill>
                  <a:schemeClr val="bg1">
                    <a:lumMod val="50000"/>
                  </a:schemeClr>
                </a:solidFill>
              </a:rPr>
              <a:t>Observation 2</a:t>
            </a:r>
            <a:r>
              <a:rPr lang="en-US" sz="2800" dirty="0">
                <a:solidFill>
                  <a:schemeClr val="bg1">
                    <a:lumMod val="50000"/>
                  </a:schemeClr>
                </a:solidFill>
              </a:rPr>
              <a:t>: Data can be recovered by software</a:t>
            </a:r>
          </a:p>
          <a:p>
            <a:r>
              <a:rPr lang="en-US" sz="3200" i="0" dirty="0">
                <a:solidFill>
                  <a:schemeClr val="bg1">
                    <a:lumMod val="50000"/>
                  </a:schemeClr>
                </a:solidFill>
              </a:rPr>
              <a:t>Heterogeneous-Reliability Memory (HRM)</a:t>
            </a:r>
            <a:endParaRPr lang="en-US" i="0" dirty="0">
              <a:solidFill>
                <a:schemeClr val="bg1">
                  <a:lumMod val="50000"/>
                </a:schemeClr>
              </a:solidFill>
            </a:endParaRPr>
          </a:p>
          <a:p>
            <a:r>
              <a:rPr lang="en-US" sz="3200" i="0" dirty="0"/>
              <a:t>Evaluation</a:t>
            </a:r>
          </a:p>
        </p:txBody>
      </p:sp>
      <p:sp>
        <p:nvSpPr>
          <p:cNvPr id="5" name="Slide Number Placeholder 4"/>
          <p:cNvSpPr>
            <a:spLocks noGrp="1"/>
          </p:cNvSpPr>
          <p:nvPr>
            <p:ph type="sldNum" sz="quarter" idx="14"/>
          </p:nvPr>
        </p:nvSpPr>
        <p:spPr>
          <a:prstGeom prst="rect">
            <a:avLst/>
          </a:prstGeom>
        </p:spPr>
        <p:txBody>
          <a:bodyPr/>
          <a:lstStyle/>
          <a:p>
            <a:fld id="{4DB4CB9A-C63F-4E87-AA38-9916D0B520C4}" type="slidenum">
              <a:rPr lang="en-US" smtClean="0"/>
              <a:pPr/>
              <a:t>24</a:t>
            </a:fld>
            <a:endParaRPr lang="en-US" dirty="0"/>
          </a:p>
        </p:txBody>
      </p:sp>
    </p:spTree>
    <p:extLst>
      <p:ext uri="{BB962C8B-B14F-4D97-AF65-F5344CB8AC3E}">
        <p14:creationId xmlns:p14="http://schemas.microsoft.com/office/powerpoint/2010/main" val="40945557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4287871"/>
            <a:ext cx="9144000" cy="457200"/>
          </a:xfrm>
          <a:prstGeom prst="rect">
            <a:avLst/>
          </a:prstGeom>
          <a:solidFill>
            <a:srgbClr val="BD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2912744"/>
            <a:ext cx="9144000" cy="457200"/>
          </a:xfrm>
          <a:prstGeom prst="rect">
            <a:avLst/>
          </a:prstGeom>
          <a:solidFill>
            <a:srgbClr val="BDDA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Evaluated Systems</a:t>
            </a:r>
            <a:endParaRPr lang="en-US" dirty="0"/>
          </a:p>
        </p:txBody>
      </p:sp>
      <p:sp>
        <p:nvSpPr>
          <p:cNvPr id="12" name="Slide Number Placeholder 11"/>
          <p:cNvSpPr>
            <a:spLocks noGrp="1"/>
          </p:cNvSpPr>
          <p:nvPr>
            <p:ph type="sldNum" sz="quarter" idx="12"/>
          </p:nvPr>
        </p:nvSpPr>
        <p:spPr/>
        <p:txBody>
          <a:bodyPr/>
          <a:lstStyle/>
          <a:p>
            <a:fld id="{4DB4CB9A-C63F-4E87-AA38-9916D0B520C4}" type="slidenum">
              <a:rPr lang="en-US" smtClean="0"/>
              <a:t>25</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308132702"/>
              </p:ext>
            </p:extLst>
          </p:nvPr>
        </p:nvGraphicFramePr>
        <p:xfrm>
          <a:off x="0" y="1630303"/>
          <a:ext cx="9143999" cy="2651760"/>
        </p:xfrm>
        <a:graphic>
          <a:graphicData uri="http://schemas.openxmlformats.org/drawingml/2006/table">
            <a:tbl>
              <a:tblPr firstRow="1" bandRow="1">
                <a:tableStyleId>{5C22544A-7EE6-4342-B048-85BDC9FD1C3A}</a:tableStyleId>
              </a:tblPr>
              <a:tblGrid>
                <a:gridCol w="2316480"/>
                <a:gridCol w="1021080"/>
                <a:gridCol w="1021080"/>
                <a:gridCol w="1051560"/>
                <a:gridCol w="3733799"/>
              </a:tblGrid>
              <a:tr h="145562">
                <a:tc rowSpan="2">
                  <a:txBody>
                    <a:bodyPr/>
                    <a:lstStyle/>
                    <a:p>
                      <a:pPr algn="ctr"/>
                      <a:r>
                        <a:rPr lang="en-US" sz="2400" b="0" dirty="0" smtClean="0">
                          <a:solidFill>
                            <a:schemeClr val="tx1"/>
                          </a:solidFill>
                          <a:latin typeface="+mn-lt"/>
                          <a:cs typeface="Arial" panose="020B0604020202020204" pitchFamily="34" charset="0"/>
                        </a:rPr>
                        <a:t>Configuration</a:t>
                      </a:r>
                      <a:endParaRPr lang="en-US" sz="2400" b="0" dirty="0">
                        <a:solidFill>
                          <a:schemeClr val="tx1"/>
                        </a:solidFill>
                        <a:latin typeface="+mn-lt"/>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sz="2400" b="0" dirty="0" smtClean="0">
                          <a:solidFill>
                            <a:schemeClr val="tx1"/>
                          </a:solidFill>
                          <a:latin typeface="+mn-lt"/>
                          <a:cs typeface="Arial" panose="020B0604020202020204" pitchFamily="34" charset="0"/>
                        </a:rPr>
                        <a:t>Mapping</a:t>
                      </a:r>
                      <a:endParaRPr lang="en-US" sz="2400" b="0" dirty="0">
                        <a:solidFill>
                          <a:schemeClr val="tx1"/>
                        </a:solidFill>
                        <a:latin typeface="+mn-lt"/>
                        <a:cs typeface="Arial" panose="020B0604020202020204" pitchFamily="34" charset="0"/>
                      </a:endParaRPr>
                    </a:p>
                  </a:txBody>
                  <a:tcPr marL="0" marR="0"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4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4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2400" b="0" dirty="0" smtClean="0">
                          <a:solidFill>
                            <a:schemeClr val="tx1"/>
                          </a:solidFill>
                          <a:latin typeface="+mn-lt"/>
                          <a:cs typeface="Arial" panose="020B0604020202020204" pitchFamily="34" charset="0"/>
                        </a:rPr>
                        <a:t>Pros and Cons</a:t>
                      </a:r>
                      <a:endParaRPr lang="en-US" sz="2400" b="0" dirty="0">
                        <a:solidFill>
                          <a:schemeClr val="tx1"/>
                        </a:solidFill>
                        <a:latin typeface="+mn-lt"/>
                        <a:cs typeface="Arial" panose="020B0604020202020204" pitchFamily="34" charset="0"/>
                      </a:endParaRPr>
                    </a:p>
                  </a:txBody>
                  <a:tcPr marL="0" marR="0"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86035">
                <a:tc vMerge="1">
                  <a:txBody>
                    <a:bodyPr/>
                    <a:lstStyle/>
                    <a:p>
                      <a:endParaRPr lang="en-US" sz="4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smtClean="0">
                          <a:solidFill>
                            <a:schemeClr val="tx1"/>
                          </a:solidFill>
                          <a:latin typeface="+mn-lt"/>
                          <a:cs typeface="Arial" panose="020B0604020202020204" pitchFamily="34" charset="0"/>
                        </a:rPr>
                        <a:t>Private</a:t>
                      </a:r>
                    </a:p>
                    <a:p>
                      <a:pPr algn="ctr"/>
                      <a:r>
                        <a:rPr lang="en-US" sz="2400" b="0" dirty="0" smtClean="0">
                          <a:solidFill>
                            <a:schemeClr val="tx1"/>
                          </a:solidFill>
                          <a:latin typeface="+mn-lt"/>
                          <a:cs typeface="Arial" panose="020B0604020202020204" pitchFamily="34" charset="0"/>
                        </a:rPr>
                        <a:t>(36 GB)</a:t>
                      </a:r>
                      <a:endParaRPr lang="en-US" sz="2400" b="0" dirty="0">
                        <a:solidFill>
                          <a:schemeClr val="tx1"/>
                        </a:solidFill>
                        <a:latin typeface="+mn-lt"/>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smtClean="0">
                          <a:solidFill>
                            <a:schemeClr val="tx1"/>
                          </a:solidFill>
                          <a:latin typeface="+mn-lt"/>
                          <a:cs typeface="Arial" panose="020B0604020202020204" pitchFamily="34" charset="0"/>
                        </a:rPr>
                        <a:t>Heap</a:t>
                      </a:r>
                    </a:p>
                    <a:p>
                      <a:pPr algn="ctr"/>
                      <a:r>
                        <a:rPr lang="en-US" sz="2400" b="0" dirty="0" smtClean="0">
                          <a:solidFill>
                            <a:schemeClr val="tx1"/>
                          </a:solidFill>
                          <a:latin typeface="+mn-lt"/>
                          <a:cs typeface="Arial" panose="020B0604020202020204" pitchFamily="34" charset="0"/>
                        </a:rPr>
                        <a:t>(9 GB)</a:t>
                      </a:r>
                      <a:endParaRPr lang="en-US" sz="2400" b="0" dirty="0">
                        <a:solidFill>
                          <a:schemeClr val="tx1"/>
                        </a:solidFill>
                        <a:latin typeface="+mn-lt"/>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smtClean="0">
                          <a:solidFill>
                            <a:schemeClr val="tx1"/>
                          </a:solidFill>
                          <a:latin typeface="+mn-lt"/>
                          <a:cs typeface="Arial" panose="020B0604020202020204" pitchFamily="34" charset="0"/>
                        </a:rPr>
                        <a:t>Stack</a:t>
                      </a:r>
                    </a:p>
                    <a:p>
                      <a:pPr algn="ctr"/>
                      <a:r>
                        <a:rPr lang="en-US" sz="2400" b="0" dirty="0" smtClean="0">
                          <a:solidFill>
                            <a:schemeClr val="tx1"/>
                          </a:solidFill>
                          <a:latin typeface="+mn-lt"/>
                          <a:cs typeface="Arial" panose="020B0604020202020204" pitchFamily="34" charset="0"/>
                        </a:rPr>
                        <a:t>(60 MB)</a:t>
                      </a:r>
                      <a:endParaRPr lang="en-US" sz="2400" b="0" dirty="0">
                        <a:solidFill>
                          <a:schemeClr val="tx1"/>
                        </a:solidFill>
                        <a:latin typeface="+mn-lt"/>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2400" b="0" dirty="0">
                        <a:solidFill>
                          <a:schemeClr val="tx1"/>
                        </a:solidFill>
                        <a:latin typeface="+mn-lt"/>
                        <a:cs typeface="Arial" panose="020B0604020202020204" pitchFamily="34" charset="0"/>
                      </a:endParaRPr>
                    </a:p>
                  </a:txBody>
                  <a:tcPr marL="0" marR="0" anchor="ctr">
                    <a:lnL w="1270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3657">
                <a:tc>
                  <a:txBody>
                    <a:bodyPr/>
                    <a:lstStyle/>
                    <a:p>
                      <a:r>
                        <a:rPr lang="en-US" sz="2400" b="1" i="1" u="sng" dirty="0" smtClean="0">
                          <a:solidFill>
                            <a:schemeClr val="tx1"/>
                          </a:solidFill>
                          <a:latin typeface="+mn-lt"/>
                          <a:cs typeface="Arial" panose="020B0604020202020204" pitchFamily="34" charset="0"/>
                        </a:rPr>
                        <a:t>Typical Server</a:t>
                      </a:r>
                      <a:endParaRPr lang="en-US" sz="2400" b="1" i="1" u="sng"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tc>
                  <a:txBody>
                    <a:bodyPr/>
                    <a:lstStyle/>
                    <a:p>
                      <a:pPr algn="ctr"/>
                      <a:r>
                        <a:rPr lang="en-US" sz="2400" b="0" dirty="0" smtClean="0">
                          <a:solidFill>
                            <a:schemeClr val="tx1"/>
                          </a:solidFill>
                          <a:latin typeface="+mn-lt"/>
                          <a:cs typeface="Arial" panose="020B0604020202020204" pitchFamily="34" charset="0"/>
                        </a:rPr>
                        <a:t>ECC</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400" b="0" dirty="0" smtClean="0">
                          <a:solidFill>
                            <a:schemeClr val="tx1"/>
                          </a:solidFill>
                          <a:latin typeface="+mn-lt"/>
                          <a:cs typeface="Arial" panose="020B0604020202020204" pitchFamily="34" charset="0"/>
                        </a:rPr>
                        <a:t>ECC</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400" b="0" dirty="0" smtClean="0">
                          <a:solidFill>
                            <a:schemeClr val="tx1"/>
                          </a:solidFill>
                          <a:latin typeface="+mn-lt"/>
                          <a:cs typeface="Arial" panose="020B0604020202020204" pitchFamily="34" charset="0"/>
                        </a:rPr>
                        <a:t>ECC</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400" b="0" dirty="0" smtClean="0">
                          <a:solidFill>
                            <a:schemeClr val="tx1"/>
                          </a:solidFill>
                          <a:latin typeface="+mn-lt"/>
                          <a:cs typeface="Arial" panose="020B0604020202020204" pitchFamily="34" charset="0"/>
                        </a:rPr>
                        <a:t>Reliable</a:t>
                      </a:r>
                      <a:r>
                        <a:rPr lang="en-US" sz="2400" b="0" baseline="0" dirty="0" smtClean="0">
                          <a:solidFill>
                            <a:schemeClr val="tx1"/>
                          </a:solidFill>
                          <a:latin typeface="+mn-lt"/>
                          <a:cs typeface="Arial" panose="020B0604020202020204" pitchFamily="34" charset="0"/>
                        </a:rPr>
                        <a:t> but expensive</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r h="273657">
                <a:tc>
                  <a:txBody>
                    <a:bodyPr/>
                    <a:lstStyle/>
                    <a:p>
                      <a:r>
                        <a:rPr lang="en-US" sz="2400" b="1" i="1" u="sng" dirty="0" smtClean="0">
                          <a:solidFill>
                            <a:schemeClr val="tx1"/>
                          </a:solidFill>
                          <a:latin typeface="+mn-lt"/>
                          <a:cs typeface="Arial" panose="020B0604020202020204" pitchFamily="34" charset="0"/>
                        </a:rPr>
                        <a:t>Consumer PC</a:t>
                      </a:r>
                      <a:endParaRPr lang="en-US" sz="2400" b="1" i="1" u="sng"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tc>
                  <a:txBody>
                    <a:bodyPr/>
                    <a:lstStyle/>
                    <a:p>
                      <a:pPr algn="ctr"/>
                      <a:r>
                        <a:rPr lang="en-US" sz="2400" b="0" dirty="0" err="1" smtClean="0">
                          <a:solidFill>
                            <a:schemeClr val="tx1"/>
                          </a:solidFill>
                          <a:latin typeface="+mn-lt"/>
                          <a:cs typeface="Arial" panose="020B0604020202020204" pitchFamily="34" charset="0"/>
                        </a:rPr>
                        <a:t>NoECC</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400" b="0" dirty="0" err="1" smtClean="0">
                          <a:solidFill>
                            <a:schemeClr val="tx1"/>
                          </a:solidFill>
                          <a:latin typeface="+mn-lt"/>
                          <a:cs typeface="Arial" panose="020B0604020202020204" pitchFamily="34" charset="0"/>
                        </a:rPr>
                        <a:t>NoECC</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400" b="0" dirty="0" err="1" smtClean="0">
                          <a:solidFill>
                            <a:schemeClr val="tx1"/>
                          </a:solidFill>
                          <a:latin typeface="+mn-lt"/>
                          <a:cs typeface="Arial" panose="020B0604020202020204" pitchFamily="34" charset="0"/>
                        </a:rPr>
                        <a:t>NoECC</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400" b="0" dirty="0" smtClean="0">
                          <a:solidFill>
                            <a:schemeClr val="tx1"/>
                          </a:solidFill>
                          <a:latin typeface="+mn-lt"/>
                          <a:cs typeface="Arial" panose="020B0604020202020204" pitchFamily="34" charset="0"/>
                        </a:rPr>
                        <a:t>Low-cost but unreliable</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273657">
                <a:tc>
                  <a:txBody>
                    <a:bodyPr/>
                    <a:lstStyle/>
                    <a:p>
                      <a:r>
                        <a:rPr lang="en-US" sz="2400" b="1" i="1" u="sng" dirty="0" smtClean="0">
                          <a:solidFill>
                            <a:schemeClr val="tx1"/>
                          </a:solidFill>
                          <a:latin typeface="+mn-lt"/>
                          <a:cs typeface="Arial" panose="020B0604020202020204" pitchFamily="34" charset="0"/>
                        </a:rPr>
                        <a:t>HRM</a:t>
                      </a:r>
                      <a:endParaRPr lang="en-US" sz="2400" b="1" i="1" u="sng"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400" b="0" dirty="0" err="1" smtClean="0">
                          <a:solidFill>
                            <a:schemeClr val="tx1"/>
                          </a:solidFill>
                          <a:latin typeface="+mn-lt"/>
                          <a:cs typeface="Arial" panose="020B0604020202020204" pitchFamily="34" charset="0"/>
                        </a:rPr>
                        <a:t>Par+R</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err="1" smtClean="0">
                          <a:solidFill>
                            <a:schemeClr val="tx1"/>
                          </a:solidFill>
                          <a:latin typeface="+mn-lt"/>
                          <a:cs typeface="Arial" panose="020B0604020202020204" pitchFamily="34" charset="0"/>
                        </a:rPr>
                        <a:t>NoECC</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err="1" smtClean="0">
                          <a:solidFill>
                            <a:schemeClr val="tx1"/>
                          </a:solidFill>
                          <a:latin typeface="+mn-lt"/>
                          <a:cs typeface="Arial" panose="020B0604020202020204" pitchFamily="34" charset="0"/>
                        </a:rPr>
                        <a:t>NoECC</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baseline="0" dirty="0" smtClean="0">
                          <a:solidFill>
                            <a:schemeClr val="tx1"/>
                          </a:solidFill>
                          <a:latin typeface="+mn-lt"/>
                          <a:cs typeface="Arial" panose="020B0604020202020204" pitchFamily="34" charset="0"/>
                        </a:rPr>
                        <a:t>Parity only</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10" name="Group 9"/>
          <p:cNvGrpSpPr/>
          <p:nvPr/>
        </p:nvGrpSpPr>
        <p:grpSpPr>
          <a:xfrm>
            <a:off x="448056" y="5475349"/>
            <a:ext cx="2751713" cy="461665"/>
            <a:chOff x="859536" y="5603855"/>
            <a:chExt cx="2751713" cy="461665"/>
          </a:xfrm>
        </p:grpSpPr>
        <p:sp>
          <p:nvSpPr>
            <p:cNvPr id="5" name="Rectangle 4"/>
            <p:cNvSpPr/>
            <p:nvPr/>
          </p:nvSpPr>
          <p:spPr>
            <a:xfrm>
              <a:off x="859536" y="5603855"/>
              <a:ext cx="466344" cy="46166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25880" y="5603855"/>
              <a:ext cx="2285369" cy="461665"/>
            </a:xfrm>
            <a:prstGeom prst="rect">
              <a:avLst/>
            </a:prstGeom>
            <a:noFill/>
          </p:spPr>
          <p:txBody>
            <a:bodyPr wrap="none" rtlCol="0">
              <a:spAutoFit/>
            </a:bodyPr>
            <a:lstStyle/>
            <a:p>
              <a:r>
                <a:rPr lang="en-US" sz="2400" dirty="0" smtClean="0"/>
                <a:t>Baseline systems</a:t>
              </a:r>
              <a:endParaRPr lang="en-US" sz="2400" dirty="0"/>
            </a:p>
          </p:txBody>
        </p:sp>
      </p:grpSp>
      <p:grpSp>
        <p:nvGrpSpPr>
          <p:cNvPr id="9" name="Group 8"/>
          <p:cNvGrpSpPr/>
          <p:nvPr/>
        </p:nvGrpSpPr>
        <p:grpSpPr>
          <a:xfrm>
            <a:off x="3666113" y="5475349"/>
            <a:ext cx="2328520" cy="461665"/>
            <a:chOff x="4077593" y="5588615"/>
            <a:chExt cx="2328520" cy="461665"/>
          </a:xfrm>
        </p:grpSpPr>
        <p:sp>
          <p:nvSpPr>
            <p:cNvPr id="7" name="Rectangle 6"/>
            <p:cNvSpPr/>
            <p:nvPr/>
          </p:nvSpPr>
          <p:spPr>
            <a:xfrm>
              <a:off x="4077593" y="5588615"/>
              <a:ext cx="466344" cy="4616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43937" y="5588615"/>
              <a:ext cx="1862176" cy="461665"/>
            </a:xfrm>
            <a:prstGeom prst="rect">
              <a:avLst/>
            </a:prstGeom>
            <a:noFill/>
          </p:spPr>
          <p:txBody>
            <a:bodyPr wrap="none" rtlCol="0">
              <a:spAutoFit/>
            </a:bodyPr>
            <a:lstStyle/>
            <a:p>
              <a:r>
                <a:rPr lang="en-US" sz="2400" dirty="0" smtClean="0"/>
                <a:t>HRM systems</a:t>
              </a:r>
              <a:endParaRPr lang="en-US" sz="2400" dirty="0"/>
            </a:p>
          </p:txBody>
        </p:sp>
      </p:grpSp>
      <p:graphicFrame>
        <p:nvGraphicFramePr>
          <p:cNvPr id="11" name="Table 10"/>
          <p:cNvGraphicFramePr>
            <a:graphicFrameLocks noGrp="1"/>
          </p:cNvGraphicFramePr>
          <p:nvPr>
            <p:extLst>
              <p:ext uri="{D42A27DB-BD31-4B8C-83A1-F6EECF244321}">
                <p14:modId xmlns:p14="http://schemas.microsoft.com/office/powerpoint/2010/main" val="2953738436"/>
              </p:ext>
            </p:extLst>
          </p:nvPr>
        </p:nvGraphicFramePr>
        <p:xfrm>
          <a:off x="1" y="4280934"/>
          <a:ext cx="9143999" cy="914400"/>
        </p:xfrm>
        <a:graphic>
          <a:graphicData uri="http://schemas.openxmlformats.org/drawingml/2006/table">
            <a:tbl>
              <a:tblPr firstRow="1" bandRow="1">
                <a:tableStyleId>{5C22544A-7EE6-4342-B048-85BDC9FD1C3A}</a:tableStyleId>
              </a:tblPr>
              <a:tblGrid>
                <a:gridCol w="2316480"/>
                <a:gridCol w="1021080"/>
                <a:gridCol w="1021080"/>
                <a:gridCol w="1051560"/>
                <a:gridCol w="3733799"/>
              </a:tblGrid>
              <a:tr h="401751">
                <a:tc>
                  <a:txBody>
                    <a:bodyPr/>
                    <a:lstStyle/>
                    <a:p>
                      <a:r>
                        <a:rPr lang="en-US" sz="2400" b="1" i="1" u="sng" dirty="0" smtClean="0">
                          <a:solidFill>
                            <a:schemeClr val="tx1"/>
                          </a:solidFill>
                          <a:latin typeface="+mn-lt"/>
                          <a:cs typeface="Arial" panose="020B0604020202020204" pitchFamily="34" charset="0"/>
                        </a:rPr>
                        <a:t>Less-Tested (L)</a:t>
                      </a:r>
                      <a:endParaRPr lang="en-US" sz="2400" b="1" i="1" u="sng"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tc>
                  <a:txBody>
                    <a:bodyPr/>
                    <a:lstStyle/>
                    <a:p>
                      <a:pPr algn="ctr"/>
                      <a:r>
                        <a:rPr lang="en-US" sz="2400" b="0" dirty="0" err="1" smtClean="0">
                          <a:solidFill>
                            <a:schemeClr val="tx1"/>
                          </a:solidFill>
                          <a:latin typeface="+mn-lt"/>
                          <a:cs typeface="Arial" panose="020B0604020202020204" pitchFamily="34" charset="0"/>
                        </a:rPr>
                        <a:t>NoECC</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400" b="0" dirty="0" err="1" smtClean="0">
                          <a:solidFill>
                            <a:schemeClr val="tx1"/>
                          </a:solidFill>
                          <a:latin typeface="+mn-lt"/>
                          <a:cs typeface="Arial" panose="020B0604020202020204" pitchFamily="34" charset="0"/>
                        </a:rPr>
                        <a:t>NoECC</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400" b="0" dirty="0" err="1" smtClean="0">
                          <a:solidFill>
                            <a:schemeClr val="tx1"/>
                          </a:solidFill>
                          <a:latin typeface="+mn-lt"/>
                          <a:cs typeface="Arial" panose="020B0604020202020204" pitchFamily="34" charset="0"/>
                        </a:rPr>
                        <a:t>NoECC</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2400" b="0" dirty="0" smtClean="0">
                          <a:solidFill>
                            <a:schemeClr val="tx1"/>
                          </a:solidFill>
                          <a:latin typeface="+mn-lt"/>
                          <a:cs typeface="Arial" panose="020B0604020202020204" pitchFamily="34" charset="0"/>
                        </a:rPr>
                        <a:t>Least</a:t>
                      </a:r>
                      <a:r>
                        <a:rPr lang="en-US" sz="2400" b="0" baseline="0" dirty="0" smtClean="0">
                          <a:solidFill>
                            <a:schemeClr val="tx1"/>
                          </a:solidFill>
                          <a:latin typeface="+mn-lt"/>
                          <a:cs typeface="Arial" panose="020B0604020202020204" pitchFamily="34" charset="0"/>
                        </a:rPr>
                        <a:t> </a:t>
                      </a:r>
                      <a:r>
                        <a:rPr lang="en-US" sz="2400" b="0" dirty="0" smtClean="0">
                          <a:solidFill>
                            <a:schemeClr val="tx1"/>
                          </a:solidFill>
                          <a:latin typeface="+mn-lt"/>
                          <a:cs typeface="Arial" panose="020B0604020202020204" pitchFamily="34" charset="0"/>
                        </a:rPr>
                        <a:t>expensive</a:t>
                      </a:r>
                      <a:r>
                        <a:rPr lang="en-US" sz="2400" b="0" baseline="0" dirty="0" smtClean="0">
                          <a:solidFill>
                            <a:schemeClr val="tx1"/>
                          </a:solidFill>
                          <a:latin typeface="+mn-lt"/>
                          <a:cs typeface="Arial" panose="020B0604020202020204" pitchFamily="34" charset="0"/>
                        </a:rPr>
                        <a:t> and reliable</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r h="273657">
                <a:tc>
                  <a:txBody>
                    <a:bodyPr/>
                    <a:lstStyle/>
                    <a:p>
                      <a:r>
                        <a:rPr lang="en-US" sz="2400" b="1" i="1" u="sng" dirty="0" smtClean="0">
                          <a:solidFill>
                            <a:schemeClr val="tx1"/>
                          </a:solidFill>
                          <a:latin typeface="+mn-lt"/>
                          <a:cs typeface="Arial" panose="020B0604020202020204" pitchFamily="34" charset="0"/>
                        </a:rPr>
                        <a:t>HRM/L</a:t>
                      </a:r>
                      <a:endParaRPr lang="en-US" sz="2400" b="1" i="1" u="sng"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400" b="0" dirty="0" smtClean="0">
                          <a:solidFill>
                            <a:schemeClr val="tx1"/>
                          </a:solidFill>
                          <a:latin typeface="+mn-lt"/>
                          <a:cs typeface="Arial" panose="020B0604020202020204" pitchFamily="34" charset="0"/>
                        </a:rPr>
                        <a:t>ECC</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err="1" smtClean="0">
                          <a:solidFill>
                            <a:schemeClr val="tx1"/>
                          </a:solidFill>
                          <a:latin typeface="+mn-lt"/>
                          <a:cs typeface="Arial" panose="020B0604020202020204" pitchFamily="34" charset="0"/>
                        </a:rPr>
                        <a:t>Par+R</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err="1" smtClean="0">
                          <a:solidFill>
                            <a:schemeClr val="tx1"/>
                          </a:solidFill>
                          <a:latin typeface="+mn-lt"/>
                          <a:cs typeface="Arial" panose="020B0604020202020204" pitchFamily="34" charset="0"/>
                        </a:rPr>
                        <a:t>NoECC</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b="0" dirty="0" smtClean="0">
                          <a:solidFill>
                            <a:schemeClr val="tx1"/>
                          </a:solidFill>
                          <a:latin typeface="+mn-lt"/>
                          <a:cs typeface="Arial" panose="020B0604020202020204" pitchFamily="34" charset="0"/>
                        </a:rPr>
                        <a:t>Low-cost</a:t>
                      </a:r>
                      <a:r>
                        <a:rPr lang="en-US" sz="2400" b="0" baseline="0" dirty="0" smtClean="0">
                          <a:solidFill>
                            <a:schemeClr val="tx1"/>
                          </a:solidFill>
                          <a:latin typeface="+mn-lt"/>
                          <a:cs typeface="Arial" panose="020B0604020202020204" pitchFamily="34" charset="0"/>
                        </a:rPr>
                        <a:t> and reliable HRM</a:t>
                      </a:r>
                      <a:endParaRPr lang="en-US" sz="2400" b="0" dirty="0">
                        <a:solidFill>
                          <a:schemeClr val="tx1"/>
                        </a:solidFill>
                        <a:latin typeface="+mn-lt"/>
                        <a:cs typeface="Arial" panose="020B060402020202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62527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0 -1.85185E-6 L 0 0.06435 " pathEditMode="relative" rAng="0" ptsTypes="AA">
                                      <p:cBhvr>
                                        <p:cTn id="11" dur="2000" fill="hold"/>
                                        <p:tgtEl>
                                          <p:spTgt spid="14"/>
                                        </p:tgtEl>
                                        <p:attrNameLst>
                                          <p:attrName>ppt_x</p:attrName>
                                          <p:attrName>ppt_y</p:attrName>
                                        </p:attrNameLst>
                                      </p:cBhvr>
                                      <p:rCtr x="0" y="3356"/>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2" nodeType="clickEffect">
                                  <p:stCondLst>
                                    <p:cond delay="0"/>
                                  </p:stCondLst>
                                  <p:childTnLst>
                                    <p:animMotion origin="layout" path="M 0 0.06435 L 0 0.1331 " pathEditMode="relative" rAng="0" ptsTypes="AA">
                                      <p:cBhvr>
                                        <p:cTn id="15" dur="2000" fill="hold"/>
                                        <p:tgtEl>
                                          <p:spTgt spid="14"/>
                                        </p:tgtEl>
                                        <p:attrNameLst>
                                          <p:attrName>ppt_x</p:attrName>
                                          <p:attrName>ppt_y</p:attrName>
                                        </p:attrNameLst>
                                      </p:cBhvr>
                                      <p:rCtr x="0" y="3426"/>
                                    </p:animMotion>
                                  </p:childTnLst>
                                </p:cTn>
                              </p:par>
                              <p:par>
                                <p:cTn id="16" presetID="1" presetClass="emph" presetSubtype="2" fill="hold" nodeType="withEffect">
                                  <p:stCondLst>
                                    <p:cond delay="0"/>
                                  </p:stCondLst>
                                  <p:childTnLst>
                                    <p:animClr clrSpc="rgb" dir="cw">
                                      <p:cBhvr>
                                        <p:cTn id="17" dur="2000" fill="hold"/>
                                        <p:tgtEl>
                                          <p:spTgt spid="14"/>
                                        </p:tgtEl>
                                        <p:attrNameLst>
                                          <p:attrName>fillcolor</p:attrName>
                                        </p:attrNameLst>
                                      </p:cBhvr>
                                      <p:to>
                                        <a:srgbClr val="FFC000"/>
                                      </p:to>
                                    </p:animClr>
                                    <p:set>
                                      <p:cBhvr>
                                        <p:cTn id="18" dur="2000" fill="hold"/>
                                        <p:tgtEl>
                                          <p:spTgt spid="14"/>
                                        </p:tgtEl>
                                        <p:attrNameLst>
                                          <p:attrName>fill.type</p:attrName>
                                        </p:attrNameLst>
                                      </p:cBhvr>
                                      <p:to>
                                        <p:strVal val="solid"/>
                                      </p:to>
                                    </p:set>
                                    <p:set>
                                      <p:cBhvr>
                                        <p:cTn id="19" dur="2000" fill="hold"/>
                                        <p:tgtEl>
                                          <p:spTgt spid="14"/>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3" nodeType="click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0 -4.81481E-6 L 0 0.06667 " pathEditMode="relative" rAng="0" ptsTypes="AA">
                                      <p:cBhvr>
                                        <p:cTn id="38" dur="2000" fill="hold"/>
                                        <p:tgtEl>
                                          <p:spTgt spid="15"/>
                                        </p:tgtEl>
                                        <p:attrNameLst>
                                          <p:attrName>ppt_x</p:attrName>
                                          <p:attrName>ppt_y</p:attrName>
                                        </p:attrNameLst>
                                      </p:cBhvr>
                                      <p:rCtr x="0" y="3333"/>
                                    </p:animMotion>
                                  </p:childTnLst>
                                </p:cTn>
                              </p:par>
                              <p:par>
                                <p:cTn id="39" presetID="1" presetClass="emph" presetSubtype="2" fill="hold" nodeType="withEffect">
                                  <p:stCondLst>
                                    <p:cond delay="0"/>
                                  </p:stCondLst>
                                  <p:childTnLst>
                                    <p:animClr clrSpc="rgb" dir="cw">
                                      <p:cBhvr>
                                        <p:cTn id="40" dur="2000" fill="hold"/>
                                        <p:tgtEl>
                                          <p:spTgt spid="15"/>
                                        </p:tgtEl>
                                        <p:attrNameLst>
                                          <p:attrName>fillcolor</p:attrName>
                                        </p:attrNameLst>
                                      </p:cBhvr>
                                      <p:to>
                                        <a:srgbClr val="FFC000"/>
                                      </p:to>
                                    </p:animClr>
                                    <p:set>
                                      <p:cBhvr>
                                        <p:cTn id="41" dur="2000" fill="hold"/>
                                        <p:tgtEl>
                                          <p:spTgt spid="15"/>
                                        </p:tgtEl>
                                        <p:attrNameLst>
                                          <p:attrName>fill.type</p:attrName>
                                        </p:attrNameLst>
                                      </p:cBhvr>
                                      <p:to>
                                        <p:strVal val="solid"/>
                                      </p:to>
                                    </p:set>
                                    <p:set>
                                      <p:cBhvr>
                                        <p:cTn id="42" dur="2000" fill="hold"/>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4" grpId="0" animBg="1"/>
      <p:bldP spid="14" grpId="1" animBg="1"/>
      <p:bldP spid="14" grpId="2" animBg="1"/>
      <p:bldP spid="14" grpId="3"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353629447"/>
              </p:ext>
            </p:extLst>
          </p:nvPr>
        </p:nvGraphicFramePr>
        <p:xfrm>
          <a:off x="0" y="1085850"/>
          <a:ext cx="9144000" cy="579120"/>
        </p:xfrm>
        <a:graphic>
          <a:graphicData uri="http://schemas.openxmlformats.org/drawingml/2006/table">
            <a:tbl>
              <a:tblPr>
                <a:tableStyleId>{2D5ABB26-0587-4C30-8999-92F81FD0307C}</a:tableStyleId>
              </a:tblPr>
              <a:tblGrid>
                <a:gridCol w="6414448"/>
                <a:gridCol w="2729552"/>
              </a:tblGrid>
              <a:tr h="370840">
                <a:tc>
                  <a:txBody>
                    <a:bodyPr/>
                    <a:lstStyle/>
                    <a:p>
                      <a:pPr algn="ctr"/>
                      <a:r>
                        <a:rPr lang="en-US" sz="3200" dirty="0" smtClean="0"/>
                        <a:t> </a:t>
                      </a:r>
                      <a:endParaRPr lang="en-US" sz="3200" dirty="0"/>
                    </a:p>
                  </a:txBody>
                  <a:tcPr marL="86600" marR="8660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C000"/>
                    </a:solidFill>
                  </a:tcPr>
                </a:tc>
                <a:tc>
                  <a:txBody>
                    <a:bodyPr/>
                    <a:lstStyle/>
                    <a:p>
                      <a:pPr algn="ctr"/>
                      <a:r>
                        <a:rPr lang="en-US" sz="3200" dirty="0" smtClean="0"/>
                        <a:t> </a:t>
                      </a:r>
                      <a:endParaRPr lang="en-US" sz="3200" dirty="0"/>
                    </a:p>
                  </a:txBody>
                  <a:tcPr marL="86600" marR="8660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C000"/>
                    </a:solidFill>
                  </a:tcPr>
                </a:tc>
              </a:tr>
            </a:tbl>
          </a:graphicData>
        </a:graphic>
      </p:graphicFrame>
      <p:sp>
        <p:nvSpPr>
          <p:cNvPr id="2" name="Title 1"/>
          <p:cNvSpPr>
            <a:spLocks noGrp="1"/>
          </p:cNvSpPr>
          <p:nvPr>
            <p:ph type="title"/>
          </p:nvPr>
        </p:nvSpPr>
        <p:spPr/>
        <p:txBody>
          <a:bodyPr/>
          <a:lstStyle/>
          <a:p>
            <a:r>
              <a:rPr lang="en-US" dirty="0" smtClean="0"/>
              <a:t>Design Parameters</a:t>
            </a:r>
            <a:endParaRPr lang="en-US" dirty="0"/>
          </a:p>
        </p:txBody>
      </p:sp>
      <p:sp>
        <p:nvSpPr>
          <p:cNvPr id="4" name="Slide Number Placeholder 3"/>
          <p:cNvSpPr>
            <a:spLocks noGrp="1"/>
          </p:cNvSpPr>
          <p:nvPr>
            <p:ph type="sldNum" sz="quarter" idx="14"/>
          </p:nvPr>
        </p:nvSpPr>
        <p:spPr>
          <a:prstGeom prst="rect">
            <a:avLst/>
          </a:prstGeom>
        </p:spPr>
        <p:txBody>
          <a:bodyPr/>
          <a:lstStyle/>
          <a:p>
            <a:fld id="{4DB4CB9A-C63F-4E87-AA38-9916D0B520C4}" type="slidenum">
              <a:rPr lang="en-US" smtClean="0"/>
              <a:pPr/>
              <a:t>26</a:t>
            </a:fld>
            <a:endParaRPr lang="en-US"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2055986113"/>
              </p:ext>
            </p:extLst>
          </p:nvPr>
        </p:nvGraphicFramePr>
        <p:xfrm>
          <a:off x="0" y="1099102"/>
          <a:ext cx="9144000" cy="4632960"/>
        </p:xfrm>
        <a:graphic>
          <a:graphicData uri="http://schemas.openxmlformats.org/drawingml/2006/table">
            <a:tbl>
              <a:tblPr>
                <a:tableStyleId>{2D5ABB26-0587-4C30-8999-92F81FD0307C}</a:tableStyleId>
              </a:tblPr>
              <a:tblGrid>
                <a:gridCol w="6414448"/>
                <a:gridCol w="2729552"/>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DRAM/server HW cost [</a:t>
                      </a:r>
                      <a:r>
                        <a:rPr lang="en-US" sz="3200" dirty="0" err="1" smtClean="0"/>
                        <a:t>Kozyrakis</a:t>
                      </a:r>
                      <a:r>
                        <a:rPr lang="en-US" sz="3200" dirty="0" smtClean="0"/>
                        <a:t> ‘10]</a:t>
                      </a:r>
                    </a:p>
                  </a:txBody>
                  <a:tcPr marL="86600" marR="86600">
                    <a:lnT w="12700" cap="flat" cmpd="sng" algn="ctr">
                      <a:solidFill>
                        <a:schemeClr val="tx1"/>
                      </a:solidFill>
                      <a:prstDash val="solid"/>
                      <a:round/>
                      <a:headEnd type="none" w="med" len="med"/>
                      <a:tailEnd type="none" w="med" len="med"/>
                    </a:lnT>
                  </a:tcPr>
                </a:tc>
                <a:tc>
                  <a:txBody>
                    <a:bodyPr/>
                    <a:lstStyle/>
                    <a:p>
                      <a:pPr algn="ctr"/>
                      <a:r>
                        <a:rPr lang="en-US" sz="3200" dirty="0" smtClean="0"/>
                        <a:t>30%</a:t>
                      </a:r>
                      <a:endParaRPr lang="en-US" sz="3200" dirty="0"/>
                    </a:p>
                  </a:txBody>
                  <a:tcPr marL="86600" marR="86600">
                    <a:lnT w="12700" cap="flat" cmpd="sng" algn="ctr">
                      <a:solidFill>
                        <a:schemeClr val="tx1"/>
                      </a:solidFill>
                      <a:prstDash val="solid"/>
                      <a:round/>
                      <a:headEnd type="none" w="med" len="med"/>
                      <a:tailEnd type="none" w="med" len="med"/>
                    </a:lnT>
                  </a:tcPr>
                </a:tc>
              </a:tr>
              <a:tr h="370840">
                <a:tc>
                  <a:txBody>
                    <a:bodyPr/>
                    <a:lstStyle/>
                    <a:p>
                      <a:pPr algn="ctr"/>
                      <a:r>
                        <a:rPr lang="en-US" sz="3200" dirty="0" err="1" smtClean="0"/>
                        <a:t>NoECC</a:t>
                      </a:r>
                      <a:r>
                        <a:rPr lang="en-US" sz="3200" dirty="0" smtClean="0"/>
                        <a:t> memory cost savings</a:t>
                      </a:r>
                      <a:endParaRPr lang="en-US" sz="3200" dirty="0"/>
                    </a:p>
                  </a:txBody>
                  <a:tcPr marL="86600" marR="86600"/>
                </a:tc>
                <a:tc>
                  <a:txBody>
                    <a:bodyPr/>
                    <a:lstStyle/>
                    <a:p>
                      <a:pPr algn="ctr"/>
                      <a:r>
                        <a:rPr lang="en-US" sz="3200" dirty="0" smtClean="0"/>
                        <a:t>11.1%</a:t>
                      </a:r>
                      <a:endParaRPr lang="en-US" sz="3200" dirty="0"/>
                    </a:p>
                  </a:txBody>
                  <a:tcPr marL="86600" marR="86600"/>
                </a:tc>
              </a:tr>
              <a:tr h="370840">
                <a:tc>
                  <a:txBody>
                    <a:bodyPr/>
                    <a:lstStyle/>
                    <a:p>
                      <a:pPr algn="ctr"/>
                      <a:r>
                        <a:rPr lang="en-US" sz="3200" dirty="0" smtClean="0"/>
                        <a:t>Parity memory cost savings</a:t>
                      </a:r>
                      <a:endParaRPr lang="en-US" sz="3200" dirty="0"/>
                    </a:p>
                  </a:txBody>
                  <a:tcPr marL="86600" marR="86600"/>
                </a:tc>
                <a:tc>
                  <a:txBody>
                    <a:bodyPr/>
                    <a:lstStyle/>
                    <a:p>
                      <a:pPr algn="ctr"/>
                      <a:r>
                        <a:rPr lang="en-US" sz="3200" dirty="0" smtClean="0"/>
                        <a:t>9.7%</a:t>
                      </a:r>
                      <a:endParaRPr lang="en-US" sz="3200" dirty="0"/>
                    </a:p>
                  </a:txBody>
                  <a:tcPr marL="86600" marR="86600"/>
                </a:tc>
              </a:tr>
              <a:tr h="370840">
                <a:tc>
                  <a:txBody>
                    <a:bodyPr/>
                    <a:lstStyle/>
                    <a:p>
                      <a:pPr algn="ctr"/>
                      <a:r>
                        <a:rPr lang="en-US" sz="3200" dirty="0" smtClean="0"/>
                        <a:t>Less-tested memory cost savings</a:t>
                      </a:r>
                      <a:endParaRPr lang="en-US" sz="3200" dirty="0"/>
                    </a:p>
                  </a:txBody>
                  <a:tcPr marL="86600" marR="86600"/>
                </a:tc>
                <a:tc>
                  <a:txBody>
                    <a:bodyPr/>
                    <a:lstStyle/>
                    <a:p>
                      <a:pPr algn="ctr"/>
                      <a:r>
                        <a:rPr lang="en-US" sz="3200" dirty="0" smtClean="0"/>
                        <a:t>18%±12%</a:t>
                      </a:r>
                      <a:endParaRPr lang="en-US" sz="3200" dirty="0"/>
                    </a:p>
                  </a:txBody>
                  <a:tcPr marL="86600" marR="86600"/>
                </a:tc>
              </a:tr>
              <a:tr h="370840">
                <a:tc>
                  <a:txBody>
                    <a:bodyPr/>
                    <a:lstStyle/>
                    <a:p>
                      <a:pPr algn="ctr"/>
                      <a:r>
                        <a:rPr lang="en-US" sz="3200" dirty="0" smtClean="0"/>
                        <a:t>Crash recovery time</a:t>
                      </a:r>
                      <a:endParaRPr lang="en-US" sz="3200" dirty="0"/>
                    </a:p>
                  </a:txBody>
                  <a:tcPr marL="86600" marR="86600"/>
                </a:tc>
                <a:tc>
                  <a:txBody>
                    <a:bodyPr/>
                    <a:lstStyle/>
                    <a:p>
                      <a:pPr algn="ctr"/>
                      <a:r>
                        <a:rPr lang="en-US" sz="3200" dirty="0" smtClean="0"/>
                        <a:t>10 </a:t>
                      </a:r>
                      <a:r>
                        <a:rPr lang="en-US" sz="3200" dirty="0" err="1" smtClean="0"/>
                        <a:t>mins</a:t>
                      </a:r>
                      <a:endParaRPr lang="en-US" sz="3200" dirty="0"/>
                    </a:p>
                  </a:txBody>
                  <a:tcPr marL="86600" marR="86600"/>
                </a:tc>
              </a:tr>
              <a:tr h="370840">
                <a:tc>
                  <a:txBody>
                    <a:bodyPr/>
                    <a:lstStyle/>
                    <a:p>
                      <a:pPr algn="ctr"/>
                      <a:r>
                        <a:rPr lang="en-US" sz="3200" dirty="0" err="1" smtClean="0"/>
                        <a:t>Par+R</a:t>
                      </a:r>
                      <a:r>
                        <a:rPr lang="en-US" sz="3200" dirty="0" smtClean="0"/>
                        <a:t> flush threshold</a:t>
                      </a:r>
                      <a:endParaRPr lang="en-US" sz="3200" dirty="0"/>
                    </a:p>
                  </a:txBody>
                  <a:tcPr marL="86600" marR="86600"/>
                </a:tc>
                <a:tc>
                  <a:txBody>
                    <a:bodyPr/>
                    <a:lstStyle/>
                    <a:p>
                      <a:pPr algn="ctr"/>
                      <a:r>
                        <a:rPr lang="en-US" sz="3200" dirty="0" smtClean="0"/>
                        <a:t>5 </a:t>
                      </a:r>
                      <a:r>
                        <a:rPr lang="en-US" sz="3200" dirty="0" err="1" smtClean="0"/>
                        <a:t>mins</a:t>
                      </a:r>
                      <a:endParaRPr lang="en-US" sz="3200" dirty="0"/>
                    </a:p>
                  </a:txBody>
                  <a:tcPr marL="86600" marR="86600"/>
                </a:tc>
              </a:tr>
              <a:tr h="370840">
                <a:tc>
                  <a:txBody>
                    <a:bodyPr/>
                    <a:lstStyle/>
                    <a:p>
                      <a:pPr algn="ctr"/>
                      <a:r>
                        <a:rPr lang="en-US" sz="3200" dirty="0" smtClean="0"/>
                        <a:t>Errors/server/month [Schroeder ‘09]</a:t>
                      </a:r>
                      <a:endParaRPr lang="en-US" sz="3200" dirty="0"/>
                    </a:p>
                  </a:txBody>
                  <a:tcPr marL="86600" marR="86600"/>
                </a:tc>
                <a:tc>
                  <a:txBody>
                    <a:bodyPr/>
                    <a:lstStyle/>
                    <a:p>
                      <a:pPr algn="ctr"/>
                      <a:r>
                        <a:rPr lang="en-US" sz="3200" dirty="0" smtClean="0"/>
                        <a:t>2000</a:t>
                      </a:r>
                      <a:endParaRPr lang="en-US" sz="3200" dirty="0"/>
                    </a:p>
                  </a:txBody>
                  <a:tcPr marL="86600" marR="86600"/>
                </a:tc>
              </a:tr>
              <a:tr h="370840">
                <a:tc>
                  <a:txBody>
                    <a:bodyPr/>
                    <a:lstStyle/>
                    <a:p>
                      <a:pPr algn="ctr"/>
                      <a:r>
                        <a:rPr lang="en-US" sz="3200" dirty="0" smtClean="0"/>
                        <a:t>Target</a:t>
                      </a:r>
                      <a:r>
                        <a:rPr lang="en-US" sz="3200" baseline="0" dirty="0" smtClean="0"/>
                        <a:t> single server availability</a:t>
                      </a:r>
                      <a:endParaRPr lang="en-US" sz="3200" dirty="0"/>
                    </a:p>
                  </a:txBody>
                  <a:tcPr marL="86600" marR="86600">
                    <a:lnB w="12700" cap="flat" cmpd="sng" algn="ctr">
                      <a:solidFill>
                        <a:schemeClr val="tx1"/>
                      </a:solidFill>
                      <a:prstDash val="solid"/>
                      <a:round/>
                      <a:headEnd type="none" w="med" len="med"/>
                      <a:tailEnd type="none" w="med" len="med"/>
                    </a:lnB>
                  </a:tcPr>
                </a:tc>
                <a:tc>
                  <a:txBody>
                    <a:bodyPr/>
                    <a:lstStyle/>
                    <a:p>
                      <a:pPr algn="ctr"/>
                      <a:r>
                        <a:rPr lang="en-US" sz="3200" dirty="0" smtClean="0"/>
                        <a:t>99.90%</a:t>
                      </a:r>
                      <a:endParaRPr lang="en-US" sz="3200" dirty="0"/>
                    </a:p>
                  </a:txBody>
                  <a:tcPr marL="86600" marR="86600">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1609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 -2.96296E-6 L 0 0.50833 " pathEditMode="relative" rAng="0" ptsTypes="AA">
                                      <p:cBhvr>
                                        <p:cTn id="11" dur="2000" fill="hold"/>
                                        <p:tgtEl>
                                          <p:spTgt spid="6"/>
                                        </p:tgtEl>
                                        <p:attrNameLst>
                                          <p:attrName>ppt_x</p:attrName>
                                          <p:attrName>ppt_y</p:attrName>
                                        </p:attrNameLst>
                                      </p:cBhvr>
                                      <p:rCtr x="0" y="25579"/>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0 0.50834 L 0 0.59352 " pathEditMode="relative" rAng="0" ptsTypes="AA">
                                      <p:cBhvr>
                                        <p:cTn id="15" dur="2000" fill="hold"/>
                                        <p:tgtEl>
                                          <p:spTgt spid="6"/>
                                        </p:tgtEl>
                                        <p:attrNameLst>
                                          <p:attrName>ppt_x</p:attrName>
                                          <p:attrName>ppt_y</p:attrName>
                                        </p:attrNameLst>
                                      </p:cBhvr>
                                      <p:rCtr x="0" y="4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Metrics</a:t>
            </a:r>
            <a:endParaRPr lang="en-US" dirty="0"/>
          </a:p>
        </p:txBody>
      </p:sp>
      <p:sp>
        <p:nvSpPr>
          <p:cNvPr id="4" name="Content Placeholder 3"/>
          <p:cNvSpPr>
            <a:spLocks noGrp="1"/>
          </p:cNvSpPr>
          <p:nvPr>
            <p:ph sz="quarter" idx="11"/>
          </p:nvPr>
        </p:nvSpPr>
        <p:spPr/>
        <p:txBody>
          <a:bodyPr>
            <a:normAutofit/>
          </a:bodyPr>
          <a:lstStyle/>
          <a:p>
            <a:r>
              <a:rPr lang="en-US" sz="3600" dirty="0" smtClean="0">
                <a:solidFill>
                  <a:schemeClr val="tx1"/>
                </a:solidFill>
              </a:rPr>
              <a:t>Cost</a:t>
            </a:r>
          </a:p>
          <a:p>
            <a:pPr lvl="1"/>
            <a:r>
              <a:rPr lang="en-US" sz="3200" dirty="0" smtClean="0">
                <a:solidFill>
                  <a:schemeClr val="tx1"/>
                </a:solidFill>
              </a:rPr>
              <a:t>Memory cost savings</a:t>
            </a:r>
          </a:p>
          <a:p>
            <a:pPr lvl="1"/>
            <a:r>
              <a:rPr lang="en-US" sz="3200" i="0" dirty="0" smtClean="0">
                <a:solidFill>
                  <a:schemeClr val="tx1"/>
                </a:solidFill>
              </a:rPr>
              <a:t>Server HW cost savings</a:t>
            </a:r>
            <a:br>
              <a:rPr lang="en-US" sz="3200" i="0" dirty="0" smtClean="0">
                <a:solidFill>
                  <a:schemeClr val="tx1"/>
                </a:solidFill>
              </a:rPr>
            </a:br>
            <a:r>
              <a:rPr lang="en-US" sz="3200" i="0" dirty="0" smtClean="0">
                <a:solidFill>
                  <a:schemeClr val="tx1"/>
                </a:solidFill>
              </a:rPr>
              <a:t>(both compared with </a:t>
            </a:r>
            <a:r>
              <a:rPr lang="en-US" sz="3200" b="1" i="1" u="sng" dirty="0" smtClean="0">
                <a:solidFill>
                  <a:schemeClr val="tx1"/>
                </a:solidFill>
              </a:rPr>
              <a:t>Typical Server</a:t>
            </a:r>
            <a:r>
              <a:rPr lang="en-US" sz="3200" i="0" dirty="0" smtClean="0">
                <a:solidFill>
                  <a:schemeClr val="tx1"/>
                </a:solidFill>
              </a:rPr>
              <a:t>)</a:t>
            </a:r>
          </a:p>
          <a:p>
            <a:endParaRPr lang="en-US" sz="3600" i="0" dirty="0">
              <a:solidFill>
                <a:schemeClr val="tx1"/>
              </a:solidFill>
            </a:endParaRPr>
          </a:p>
          <a:p>
            <a:r>
              <a:rPr lang="en-US" sz="3600" dirty="0" smtClean="0">
                <a:solidFill>
                  <a:schemeClr val="tx1"/>
                </a:solidFill>
              </a:rPr>
              <a:t>Reliability</a:t>
            </a:r>
          </a:p>
          <a:p>
            <a:pPr lvl="1"/>
            <a:r>
              <a:rPr lang="en-US" sz="3200" dirty="0" smtClean="0"/>
              <a:t>Crashes/server/month</a:t>
            </a:r>
            <a:endParaRPr lang="en-US" sz="3200" dirty="0"/>
          </a:p>
          <a:p>
            <a:pPr lvl="1"/>
            <a:r>
              <a:rPr lang="en-US" sz="3200" dirty="0"/>
              <a:t>Single server availability</a:t>
            </a:r>
          </a:p>
          <a:p>
            <a:pPr lvl="1"/>
            <a:r>
              <a:rPr lang="en-US" sz="3200" dirty="0" smtClean="0"/>
              <a:t># incorrect/million queries</a:t>
            </a:r>
            <a:endParaRPr lang="en-US" sz="3200" dirty="0">
              <a:solidFill>
                <a:schemeClr val="tx1"/>
              </a:solidFill>
            </a:endParaRPr>
          </a:p>
        </p:txBody>
      </p:sp>
      <p:sp>
        <p:nvSpPr>
          <p:cNvPr id="5" name="Slide Number Placeholder 4"/>
          <p:cNvSpPr>
            <a:spLocks noGrp="1"/>
          </p:cNvSpPr>
          <p:nvPr>
            <p:ph type="sldNum" sz="quarter" idx="14"/>
          </p:nvPr>
        </p:nvSpPr>
        <p:spPr>
          <a:prstGeom prst="rect">
            <a:avLst/>
          </a:prstGeom>
        </p:spPr>
        <p:txBody>
          <a:bodyPr/>
          <a:lstStyle/>
          <a:p>
            <a:fld id="{4DB4CB9A-C63F-4E87-AA38-9916D0B520C4}" type="slidenum">
              <a:rPr lang="en-US" smtClean="0"/>
              <a:pPr/>
              <a:t>27</a:t>
            </a:fld>
            <a:endParaRPr lang="en-US" dirty="0"/>
          </a:p>
        </p:txBody>
      </p:sp>
    </p:spTree>
    <p:extLst>
      <p:ext uri="{BB962C8B-B14F-4D97-AF65-F5344CB8AC3E}">
        <p14:creationId xmlns:p14="http://schemas.microsoft.com/office/powerpoint/2010/main" val="54684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mph" presetSubtype="2" fill="hold" nodeType="clickEffect">
                                  <p:stCondLst>
                                    <p:cond delay="0"/>
                                  </p:stCondLst>
                                  <p:childTnLst>
                                    <p:animClr clrSpc="rgb" dir="cw">
                                      <p:cBhvr override="childStyle">
                                        <p:cTn id="28" dur="10" fill="hold"/>
                                        <p:tgtEl>
                                          <p:spTgt spid="4">
                                            <p:txEl>
                                              <p:pRg st="2" end="2"/>
                                            </p:txEl>
                                          </p:spTgt>
                                        </p:tgtEl>
                                        <p:attrNameLst>
                                          <p:attrName>style.color</p:attrName>
                                        </p:attrNameLst>
                                      </p:cBhvr>
                                      <p:to>
                                        <a:srgbClr val="FF0000"/>
                                      </p:to>
                                    </p:animClr>
                                  </p:childTnLst>
                                </p:cTn>
                              </p:par>
                              <p:par>
                                <p:cTn id="29" presetID="3" presetClass="emph" presetSubtype="2" fill="hold" nodeType="withEffect">
                                  <p:stCondLst>
                                    <p:cond delay="0"/>
                                  </p:stCondLst>
                                  <p:childTnLst>
                                    <p:animClr clrSpc="rgb" dir="cw">
                                      <p:cBhvr override="childStyle">
                                        <p:cTn id="30" dur="10" fill="hold"/>
                                        <p:tgtEl>
                                          <p:spTgt spid="4">
                                            <p:txEl>
                                              <p:pRg st="7" end="7"/>
                                            </p:txEl>
                                          </p:spTgt>
                                        </p:tgtEl>
                                        <p:attrNameLst>
                                          <p:attrName>style.color</p:attrName>
                                        </p:attrNameLst>
                                      </p:cBhvr>
                                      <p:to>
                                        <a:srgbClr val="FF0000"/>
                                      </p:to>
                                    </p:animClr>
                                  </p:childTnLst>
                                </p:cTn>
                              </p:par>
                              <p:par>
                                <p:cTn id="31" presetID="3" presetClass="emph" presetSubtype="2" fill="hold" nodeType="withEffect">
                                  <p:stCondLst>
                                    <p:cond delay="0"/>
                                  </p:stCondLst>
                                  <p:childTnLst>
                                    <p:animClr clrSpc="rgb" dir="cw">
                                      <p:cBhvr override="childStyle">
                                        <p:cTn id="32" dur="10" fill="hold"/>
                                        <p:tgtEl>
                                          <p:spTgt spid="4">
                                            <p:txEl>
                                              <p:pRg st="6" end="6"/>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Server HW Cost Savings</a:t>
            </a:r>
            <a:endParaRPr lang="en-US" dirty="0"/>
          </a:p>
        </p:txBody>
      </p:sp>
      <p:sp>
        <p:nvSpPr>
          <p:cNvPr id="4" name="Slide Number Placeholder 3"/>
          <p:cNvSpPr>
            <a:spLocks noGrp="1"/>
          </p:cNvSpPr>
          <p:nvPr>
            <p:ph type="sldNum" sz="quarter" idx="14"/>
          </p:nvPr>
        </p:nvSpPr>
        <p:spPr/>
        <p:txBody>
          <a:bodyPr/>
          <a:lstStyle/>
          <a:p>
            <a:fld id="{659951FD-F195-4FF4-B5D0-ABFF8986B8DF}" type="slidenum">
              <a:rPr lang="en-US" smtClean="0"/>
              <a:pPr/>
              <a:t>28</a:t>
            </a:fld>
            <a:endParaRPr lang="en-US" dirty="0"/>
          </a:p>
        </p:txBody>
      </p:sp>
      <p:graphicFrame>
        <p:nvGraphicFramePr>
          <p:cNvPr id="7" name="Content Placeholder 6"/>
          <p:cNvGraphicFramePr>
            <a:graphicFrameLocks/>
          </p:cNvGraphicFramePr>
          <p:nvPr>
            <p:extLst>
              <p:ext uri="{D42A27DB-BD31-4B8C-83A1-F6EECF244321}">
                <p14:modId xmlns:p14="http://schemas.microsoft.com/office/powerpoint/2010/main" val="3510513184"/>
              </p:ext>
            </p:extLst>
          </p:nvPr>
        </p:nvGraphicFramePr>
        <p:xfrm>
          <a:off x="123825" y="1241425"/>
          <a:ext cx="8897938" cy="4258227"/>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0" y="5346424"/>
            <a:ext cx="9144000" cy="15115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rPr>
              <a:t>Reducing the use of memory error mitigation techniques in part of memory space can save noticeable amount of server HW cost</a:t>
            </a:r>
            <a:endParaRPr lang="en-US" sz="3200" dirty="0">
              <a:solidFill>
                <a:srgbClr val="FFFF00"/>
              </a:solidFill>
            </a:endParaRPr>
          </a:p>
        </p:txBody>
      </p:sp>
    </p:spTree>
    <p:extLst>
      <p:ext uri="{BB962C8B-B14F-4D97-AF65-F5344CB8AC3E}">
        <p14:creationId xmlns:p14="http://schemas.microsoft.com/office/powerpoint/2010/main" val="224351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5686424"/>
            <a:ext cx="9144000" cy="11715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rPr>
              <a:t>HRM systems are flexible to adjust </a:t>
            </a:r>
            <a:br>
              <a:rPr lang="en-US" sz="3200" dirty="0" smtClean="0">
                <a:solidFill>
                  <a:srgbClr val="FFFF00"/>
                </a:solidFill>
              </a:rPr>
            </a:br>
            <a:r>
              <a:rPr lang="en-US" sz="3200" dirty="0" smtClean="0">
                <a:solidFill>
                  <a:srgbClr val="FFFF00"/>
                </a:solidFill>
              </a:rPr>
              <a:t>and can achieve availability target</a:t>
            </a:r>
            <a:endParaRPr lang="en-US" sz="3200" dirty="0">
              <a:solidFill>
                <a:srgbClr val="FFFF00"/>
              </a:solidFill>
            </a:endParaRPr>
          </a:p>
        </p:txBody>
      </p:sp>
      <p:graphicFrame>
        <p:nvGraphicFramePr>
          <p:cNvPr id="12" name="Content Placeholder 6"/>
          <p:cNvGraphicFramePr>
            <a:graphicFrameLocks/>
          </p:cNvGraphicFramePr>
          <p:nvPr>
            <p:extLst>
              <p:ext uri="{D42A27DB-BD31-4B8C-83A1-F6EECF244321}">
                <p14:modId xmlns:p14="http://schemas.microsoft.com/office/powerpoint/2010/main" val="1495165067"/>
              </p:ext>
            </p:extLst>
          </p:nvPr>
        </p:nvGraphicFramePr>
        <p:xfrm>
          <a:off x="123825" y="1241426"/>
          <a:ext cx="8897938" cy="440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Achieving Target </a:t>
            </a:r>
            <a:r>
              <a:rPr lang="en-US" dirty="0"/>
              <a:t>A</a:t>
            </a:r>
            <a:r>
              <a:rPr lang="en-US" dirty="0" smtClean="0"/>
              <a:t>vailability</a:t>
            </a:r>
            <a:endParaRPr lang="en-US" dirty="0"/>
          </a:p>
        </p:txBody>
      </p:sp>
      <p:sp>
        <p:nvSpPr>
          <p:cNvPr id="4" name="Slide Number Placeholder 3"/>
          <p:cNvSpPr>
            <a:spLocks noGrp="1"/>
          </p:cNvSpPr>
          <p:nvPr>
            <p:ph type="sldNum" sz="quarter" idx="14"/>
          </p:nvPr>
        </p:nvSpPr>
        <p:spPr/>
        <p:txBody>
          <a:bodyPr/>
          <a:lstStyle/>
          <a:p>
            <a:fld id="{659951FD-F195-4FF4-B5D0-ABFF8986B8DF}" type="slidenum">
              <a:rPr lang="en-US" smtClean="0"/>
              <a:pPr/>
              <a:t>29</a:t>
            </a:fld>
            <a:endParaRPr lang="en-US" dirty="0"/>
          </a:p>
        </p:txBody>
      </p:sp>
      <p:grpSp>
        <p:nvGrpSpPr>
          <p:cNvPr id="18" name="Group 17"/>
          <p:cNvGrpSpPr/>
          <p:nvPr/>
        </p:nvGrpSpPr>
        <p:grpSpPr>
          <a:xfrm>
            <a:off x="1378226" y="1028623"/>
            <a:ext cx="7407965" cy="990674"/>
            <a:chOff x="1033670" y="1142927"/>
            <a:chExt cx="7752521" cy="990674"/>
          </a:xfrm>
        </p:grpSpPr>
        <p:cxnSp>
          <p:nvCxnSpPr>
            <p:cNvPr id="9" name="Straight Connector 8"/>
            <p:cNvCxnSpPr/>
            <p:nvPr/>
          </p:nvCxnSpPr>
          <p:spPr>
            <a:xfrm>
              <a:off x="1033670" y="2133601"/>
              <a:ext cx="7752521"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15409" y="1142927"/>
              <a:ext cx="4546689" cy="954107"/>
            </a:xfrm>
            <a:prstGeom prst="rect">
              <a:avLst/>
            </a:prstGeom>
            <a:noFill/>
          </p:spPr>
          <p:txBody>
            <a:bodyPr wrap="square" rtlCol="0">
              <a:spAutoFit/>
            </a:bodyPr>
            <a:lstStyle/>
            <a:p>
              <a:pPr algn="ctr"/>
              <a:r>
                <a:rPr lang="en-US" sz="2800" dirty="0" smtClean="0">
                  <a:solidFill>
                    <a:srgbClr val="FF0000"/>
                  </a:solidFill>
                </a:rPr>
                <a:t>Single server availability target: 99.90%</a:t>
              </a:r>
              <a:endParaRPr lang="en-US" sz="2800" dirty="0">
                <a:solidFill>
                  <a:srgbClr val="FF0000"/>
                </a:solidFill>
              </a:endParaRPr>
            </a:p>
          </p:txBody>
        </p:sp>
      </p:grpSp>
      <p:sp>
        <p:nvSpPr>
          <p:cNvPr id="13" name="TextBox 12"/>
          <p:cNvSpPr txBox="1"/>
          <p:nvPr/>
        </p:nvSpPr>
        <p:spPr>
          <a:xfrm>
            <a:off x="2010252" y="2577019"/>
            <a:ext cx="430382" cy="670183"/>
          </a:xfrm>
          <a:prstGeom prst="rect">
            <a:avLst/>
          </a:prstGeom>
          <a:noFill/>
          <a:ln w="38100">
            <a:noFill/>
          </a:ln>
        </p:spPr>
        <p:txBody>
          <a:bodyPr wrap="square" rtlCol="0" anchor="ctr">
            <a:spAutoFit/>
          </a:bodyPr>
          <a:lstStyle/>
          <a:p>
            <a:pPr algn="ctr">
              <a:lnSpc>
                <a:spcPts val="3000"/>
              </a:lnSpc>
            </a:pPr>
            <a:r>
              <a:rPr lang="en-US" sz="8800" dirty="0" smtClean="0">
                <a:solidFill>
                  <a:srgbClr val="00B050"/>
                </a:solidFill>
                <a:cs typeface="Times New Roman" panose="02020603050405020304" pitchFamily="18" charset="0"/>
                <a:sym typeface="Wingdings" panose="05000000000000000000" pitchFamily="2" charset="2"/>
              </a:rPr>
              <a:t></a:t>
            </a:r>
            <a:endParaRPr lang="en-US" sz="7200" dirty="0">
              <a:cs typeface="Times New Roman" panose="02020603050405020304" pitchFamily="18" charset="0"/>
            </a:endParaRPr>
          </a:p>
        </p:txBody>
      </p:sp>
      <p:sp>
        <p:nvSpPr>
          <p:cNvPr id="14" name="TextBox 13"/>
          <p:cNvSpPr txBox="1"/>
          <p:nvPr/>
        </p:nvSpPr>
        <p:spPr>
          <a:xfrm>
            <a:off x="5006405" y="2577020"/>
            <a:ext cx="430382" cy="670183"/>
          </a:xfrm>
          <a:prstGeom prst="rect">
            <a:avLst/>
          </a:prstGeom>
          <a:noFill/>
          <a:ln w="38100">
            <a:noFill/>
          </a:ln>
        </p:spPr>
        <p:txBody>
          <a:bodyPr wrap="square" rtlCol="0" anchor="ctr">
            <a:spAutoFit/>
          </a:bodyPr>
          <a:lstStyle/>
          <a:p>
            <a:pPr algn="ctr">
              <a:lnSpc>
                <a:spcPts val="3000"/>
              </a:lnSpc>
            </a:pPr>
            <a:r>
              <a:rPr lang="en-US" sz="8800" dirty="0" smtClean="0">
                <a:solidFill>
                  <a:srgbClr val="00B050"/>
                </a:solidFill>
                <a:cs typeface="Times New Roman" panose="02020603050405020304" pitchFamily="18" charset="0"/>
                <a:sym typeface="Wingdings" panose="05000000000000000000" pitchFamily="2" charset="2"/>
              </a:rPr>
              <a:t></a:t>
            </a:r>
            <a:endParaRPr lang="en-US" sz="7200" dirty="0">
              <a:cs typeface="Times New Roman" panose="02020603050405020304" pitchFamily="18" charset="0"/>
            </a:endParaRPr>
          </a:p>
        </p:txBody>
      </p:sp>
      <p:sp>
        <p:nvSpPr>
          <p:cNvPr id="15" name="TextBox 14"/>
          <p:cNvSpPr txBox="1"/>
          <p:nvPr/>
        </p:nvSpPr>
        <p:spPr>
          <a:xfrm>
            <a:off x="8002558" y="2577020"/>
            <a:ext cx="430382" cy="670183"/>
          </a:xfrm>
          <a:prstGeom prst="rect">
            <a:avLst/>
          </a:prstGeom>
          <a:noFill/>
          <a:ln w="38100">
            <a:noFill/>
          </a:ln>
        </p:spPr>
        <p:txBody>
          <a:bodyPr wrap="square" rtlCol="0" anchor="ctr">
            <a:spAutoFit/>
          </a:bodyPr>
          <a:lstStyle/>
          <a:p>
            <a:pPr algn="ctr">
              <a:lnSpc>
                <a:spcPts val="3000"/>
              </a:lnSpc>
            </a:pPr>
            <a:r>
              <a:rPr lang="en-US" sz="8800" dirty="0" smtClean="0">
                <a:solidFill>
                  <a:srgbClr val="00B050"/>
                </a:solidFill>
                <a:cs typeface="Times New Roman" panose="02020603050405020304" pitchFamily="18" charset="0"/>
                <a:sym typeface="Wingdings" panose="05000000000000000000" pitchFamily="2" charset="2"/>
              </a:rPr>
              <a:t></a:t>
            </a:r>
            <a:endParaRPr lang="en-US" sz="7200" dirty="0">
              <a:cs typeface="Times New Roman" panose="02020603050405020304" pitchFamily="18" charset="0"/>
            </a:endParaRPr>
          </a:p>
        </p:txBody>
      </p:sp>
      <p:sp>
        <p:nvSpPr>
          <p:cNvPr id="16" name="TextBox 15"/>
          <p:cNvSpPr txBox="1"/>
          <p:nvPr/>
        </p:nvSpPr>
        <p:spPr>
          <a:xfrm>
            <a:off x="3181772" y="4333044"/>
            <a:ext cx="901209" cy="670183"/>
          </a:xfrm>
          <a:prstGeom prst="rect">
            <a:avLst/>
          </a:prstGeom>
          <a:noFill/>
          <a:ln w="38100">
            <a:noFill/>
          </a:ln>
        </p:spPr>
        <p:txBody>
          <a:bodyPr wrap="none" rtlCol="0" anchor="ctr">
            <a:spAutoFit/>
          </a:bodyPr>
          <a:lstStyle/>
          <a:p>
            <a:pPr algn="ctr">
              <a:lnSpc>
                <a:spcPts val="3000"/>
              </a:lnSpc>
            </a:pPr>
            <a:r>
              <a:rPr lang="en-US" sz="8800" dirty="0" smtClean="0">
                <a:solidFill>
                  <a:srgbClr val="FF0000"/>
                </a:solidFill>
                <a:cs typeface="Times New Roman" panose="02020603050405020304" pitchFamily="18" charset="0"/>
                <a:sym typeface="Wingdings" panose="05000000000000000000" pitchFamily="2" charset="2"/>
              </a:rPr>
              <a:t></a:t>
            </a:r>
            <a:endParaRPr lang="en-US" sz="7200" dirty="0">
              <a:cs typeface="Times New Roman" panose="02020603050405020304" pitchFamily="18" charset="0"/>
            </a:endParaRPr>
          </a:p>
        </p:txBody>
      </p:sp>
      <p:sp>
        <p:nvSpPr>
          <p:cNvPr id="17" name="TextBox 16"/>
          <p:cNvSpPr txBox="1"/>
          <p:nvPr/>
        </p:nvSpPr>
        <p:spPr>
          <a:xfrm>
            <a:off x="6184011" y="4333043"/>
            <a:ext cx="901209" cy="670183"/>
          </a:xfrm>
          <a:prstGeom prst="rect">
            <a:avLst/>
          </a:prstGeom>
          <a:noFill/>
          <a:ln w="38100">
            <a:noFill/>
          </a:ln>
        </p:spPr>
        <p:txBody>
          <a:bodyPr wrap="none" rtlCol="0" anchor="ctr">
            <a:spAutoFit/>
          </a:bodyPr>
          <a:lstStyle/>
          <a:p>
            <a:pPr algn="ctr">
              <a:lnSpc>
                <a:spcPts val="3000"/>
              </a:lnSpc>
            </a:pPr>
            <a:r>
              <a:rPr lang="en-US" sz="8800" dirty="0" smtClean="0">
                <a:solidFill>
                  <a:srgbClr val="FF0000"/>
                </a:solidFill>
                <a:cs typeface="Times New Roman" panose="02020603050405020304" pitchFamily="18" charset="0"/>
                <a:sym typeface="Wingdings" panose="05000000000000000000" pitchFamily="2" charset="2"/>
              </a:rPr>
              <a:t></a:t>
            </a:r>
            <a:endParaRPr lang="en-US" sz="7200" dirty="0">
              <a:cs typeface="Times New Roman" panose="02020603050405020304" pitchFamily="18" charset="0"/>
            </a:endParaRPr>
          </a:p>
        </p:txBody>
      </p:sp>
    </p:spTree>
    <p:extLst>
      <p:ext uri="{BB962C8B-B14F-4D97-AF65-F5344CB8AC3E}">
        <p14:creationId xmlns:p14="http://schemas.microsoft.com/office/powerpoint/2010/main" val="21819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p:bldP spid="14" grpId="0"/>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sz="quarter" idx="11"/>
          </p:nvPr>
        </p:nvSpPr>
        <p:spPr/>
        <p:txBody>
          <a:bodyPr>
            <a:noAutofit/>
          </a:bodyPr>
          <a:lstStyle/>
          <a:p>
            <a:r>
              <a:rPr lang="en-US" sz="3200" i="0" dirty="0" smtClean="0">
                <a:solidFill>
                  <a:schemeClr val="tx1"/>
                </a:solidFill>
              </a:rPr>
              <a:t>Motivation</a:t>
            </a:r>
            <a:endParaRPr lang="en-US" i="0" dirty="0" smtClean="0">
              <a:solidFill>
                <a:schemeClr val="tx1"/>
              </a:solidFill>
            </a:endParaRPr>
          </a:p>
          <a:p>
            <a:r>
              <a:rPr lang="en-US" sz="3200" i="0" dirty="0" smtClean="0">
                <a:solidFill>
                  <a:schemeClr val="tx1"/>
                </a:solidFill>
              </a:rPr>
              <a:t>Characterizing application memory error tolerance</a:t>
            </a:r>
            <a:endParaRPr lang="en-US" i="0" dirty="0" smtClean="0">
              <a:solidFill>
                <a:schemeClr val="tx1"/>
              </a:solidFill>
            </a:endParaRPr>
          </a:p>
          <a:p>
            <a:r>
              <a:rPr lang="en-US" sz="3200" i="0" dirty="0" smtClean="0">
                <a:solidFill>
                  <a:schemeClr val="tx1"/>
                </a:solidFill>
              </a:rPr>
              <a:t>Key observations</a:t>
            </a:r>
          </a:p>
          <a:p>
            <a:pPr lvl="1"/>
            <a:r>
              <a:rPr lang="en-US" sz="2800" i="0" u="sng" dirty="0" smtClean="0"/>
              <a:t>Observation 1</a:t>
            </a:r>
            <a:r>
              <a:rPr lang="en-US" sz="2800" i="0" dirty="0" smtClean="0"/>
              <a:t>:  Memory error tolerance varies </a:t>
            </a:r>
            <a:br>
              <a:rPr lang="en-US" sz="2800" i="0" dirty="0" smtClean="0"/>
            </a:br>
            <a:r>
              <a:rPr lang="en-US" sz="2800" i="0" dirty="0" smtClean="0"/>
              <a:t>across applications and within an application</a:t>
            </a:r>
          </a:p>
          <a:p>
            <a:pPr lvl="1"/>
            <a:r>
              <a:rPr lang="en-US" sz="2800" u="sng" dirty="0" smtClean="0"/>
              <a:t>Observation 2</a:t>
            </a:r>
            <a:r>
              <a:rPr lang="en-US" sz="2800" dirty="0" smtClean="0"/>
              <a:t>: Data can be recovered by software</a:t>
            </a:r>
            <a:endParaRPr lang="en-US" sz="2800" i="0" dirty="0"/>
          </a:p>
          <a:p>
            <a:r>
              <a:rPr lang="en-US" sz="3200" i="0" dirty="0" smtClean="0">
                <a:solidFill>
                  <a:schemeClr val="tx1"/>
                </a:solidFill>
              </a:rPr>
              <a:t>Heterogeneous-Reliability Memory (HRM)</a:t>
            </a:r>
            <a:endParaRPr lang="en-US" i="0" dirty="0" smtClean="0">
              <a:solidFill>
                <a:schemeClr val="tx1"/>
              </a:solidFill>
            </a:endParaRPr>
          </a:p>
          <a:p>
            <a:r>
              <a:rPr lang="en-US" sz="3200" i="0" dirty="0" smtClean="0">
                <a:solidFill>
                  <a:schemeClr val="tx1"/>
                </a:solidFill>
              </a:rPr>
              <a:t>Evaluation</a:t>
            </a:r>
            <a:endParaRPr lang="en-US" sz="3200" i="0" dirty="0">
              <a:solidFill>
                <a:schemeClr val="tx1"/>
              </a:solidFill>
            </a:endParaRPr>
          </a:p>
        </p:txBody>
      </p:sp>
      <p:sp>
        <p:nvSpPr>
          <p:cNvPr id="5" name="Slide Number Placeholder 4"/>
          <p:cNvSpPr>
            <a:spLocks noGrp="1"/>
          </p:cNvSpPr>
          <p:nvPr>
            <p:ph type="sldNum" sz="quarter" idx="14"/>
          </p:nvPr>
        </p:nvSpPr>
        <p:spPr>
          <a:prstGeom prst="rect">
            <a:avLst/>
          </a:prstGeom>
        </p:spPr>
        <p:txBody>
          <a:bodyPr/>
          <a:lstStyle/>
          <a:p>
            <a:fld id="{4DB4CB9A-C63F-4E87-AA38-9916D0B520C4}" type="slidenum">
              <a:rPr lang="en-US" smtClean="0"/>
              <a:pPr/>
              <a:t>3</a:t>
            </a:fld>
            <a:endParaRPr lang="en-US" dirty="0"/>
          </a:p>
        </p:txBody>
      </p:sp>
    </p:spTree>
    <p:extLst>
      <p:ext uri="{BB962C8B-B14F-4D97-AF65-F5344CB8AC3E}">
        <p14:creationId xmlns:p14="http://schemas.microsoft.com/office/powerpoint/2010/main" val="2181215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Achieving Acceptable Correctness</a:t>
            </a:r>
            <a:endParaRPr lang="en-US" dirty="0"/>
          </a:p>
        </p:txBody>
      </p:sp>
      <p:sp>
        <p:nvSpPr>
          <p:cNvPr id="4" name="Slide Number Placeholder 3"/>
          <p:cNvSpPr>
            <a:spLocks noGrp="1"/>
          </p:cNvSpPr>
          <p:nvPr>
            <p:ph type="sldNum" sz="quarter" idx="14"/>
          </p:nvPr>
        </p:nvSpPr>
        <p:spPr/>
        <p:txBody>
          <a:bodyPr/>
          <a:lstStyle/>
          <a:p>
            <a:fld id="{659951FD-F195-4FF4-B5D0-ABFF8986B8DF}" type="slidenum">
              <a:rPr lang="en-US" smtClean="0"/>
              <a:pPr/>
              <a:t>30</a:t>
            </a:fld>
            <a:endParaRPr lang="en-US" dirty="0"/>
          </a:p>
        </p:txBody>
      </p:sp>
      <p:graphicFrame>
        <p:nvGraphicFramePr>
          <p:cNvPr id="5" name="Content Placeholder 6"/>
          <p:cNvGraphicFramePr>
            <a:graphicFrameLocks/>
          </p:cNvGraphicFramePr>
          <p:nvPr>
            <p:extLst/>
          </p:nvPr>
        </p:nvGraphicFramePr>
        <p:xfrm>
          <a:off x="123825" y="1241425"/>
          <a:ext cx="8897938" cy="420521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0" y="5446644"/>
            <a:ext cx="9144000" cy="14113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rPr>
              <a:t>HRM systems can achieve acceptable correctness</a:t>
            </a:r>
            <a:endParaRPr lang="en-US" sz="3200" dirty="0">
              <a:solidFill>
                <a:srgbClr val="FFFF00"/>
              </a:solidFill>
            </a:endParaRPr>
          </a:p>
        </p:txBody>
      </p:sp>
    </p:spTree>
    <p:extLst>
      <p:ext uri="{BB962C8B-B14F-4D97-AF65-F5344CB8AC3E}">
        <p14:creationId xmlns:p14="http://schemas.microsoft.com/office/powerpoint/2010/main" val="35483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1085849"/>
            <a:ext cx="9138223" cy="5772151"/>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Evaluation Results</a:t>
            </a:r>
          </a:p>
        </p:txBody>
      </p:sp>
      <p:pic>
        <p:nvPicPr>
          <p:cNvPr id="9" name="Picture 8" descr="C:\Users\Yixin\Adobe Flash Builder 4.7\radar-demo\bin-debug\RadarChart_Demo.swf - Internet Explorer">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713" t="16125" r="34430" b="1443"/>
          <a:stretch/>
        </p:blipFill>
        <p:spPr>
          <a:xfrm>
            <a:off x="262741" y="1085850"/>
            <a:ext cx="8612742" cy="5742789"/>
          </a:xfrm>
          <a:prstGeom prst="rect">
            <a:avLst/>
          </a:prstGeom>
        </p:spPr>
      </p:pic>
      <p:sp>
        <p:nvSpPr>
          <p:cNvPr id="16" name="Rectangle 15"/>
          <p:cNvSpPr/>
          <p:nvPr/>
        </p:nvSpPr>
        <p:spPr>
          <a:xfrm>
            <a:off x="6612757" y="1085850"/>
            <a:ext cx="2525466" cy="1682985"/>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nvGrpSpPr>
          <p:cNvPr id="18" name="Group 17"/>
          <p:cNvGrpSpPr/>
          <p:nvPr/>
        </p:nvGrpSpPr>
        <p:grpSpPr>
          <a:xfrm>
            <a:off x="6775862" y="1104542"/>
            <a:ext cx="2187937" cy="461665"/>
            <a:chOff x="6704298" y="1104541"/>
            <a:chExt cx="2187937" cy="461665"/>
          </a:xfrm>
        </p:grpSpPr>
        <p:sp>
          <p:nvSpPr>
            <p:cNvPr id="15" name="Oval 14"/>
            <p:cNvSpPr/>
            <p:nvPr/>
          </p:nvSpPr>
          <p:spPr>
            <a:xfrm>
              <a:off x="6704298" y="1185414"/>
              <a:ext cx="238364" cy="23836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TextBox 16"/>
            <p:cNvSpPr txBox="1"/>
            <p:nvPr/>
          </p:nvSpPr>
          <p:spPr>
            <a:xfrm>
              <a:off x="6942662" y="1104541"/>
              <a:ext cx="1949573" cy="461665"/>
            </a:xfrm>
            <a:prstGeom prst="rect">
              <a:avLst/>
            </a:prstGeom>
            <a:noFill/>
          </p:spPr>
          <p:txBody>
            <a:bodyPr wrap="none" rtlCol="0">
              <a:spAutoFit/>
            </a:bodyPr>
            <a:lstStyle/>
            <a:p>
              <a:r>
                <a:rPr lang="en-US" sz="2400" b="1" i="1" u="sng" dirty="0" smtClean="0"/>
                <a:t>Typical Server</a:t>
              </a:r>
              <a:endParaRPr lang="en-US" sz="2400" b="1" i="1" u="sng" dirty="0"/>
            </a:p>
          </p:txBody>
        </p:sp>
      </p:grpSp>
      <p:grpSp>
        <p:nvGrpSpPr>
          <p:cNvPr id="19" name="Group 18"/>
          <p:cNvGrpSpPr/>
          <p:nvPr/>
        </p:nvGrpSpPr>
        <p:grpSpPr>
          <a:xfrm>
            <a:off x="6775862" y="1463808"/>
            <a:ext cx="2090153" cy="461665"/>
            <a:chOff x="6704298" y="1104541"/>
            <a:chExt cx="2090153" cy="461665"/>
          </a:xfrm>
        </p:grpSpPr>
        <p:sp>
          <p:nvSpPr>
            <p:cNvPr id="20" name="Oval 19"/>
            <p:cNvSpPr/>
            <p:nvPr/>
          </p:nvSpPr>
          <p:spPr>
            <a:xfrm>
              <a:off x="6704298" y="1185414"/>
              <a:ext cx="238364" cy="238364"/>
            </a:xfrm>
            <a:prstGeom prst="ellipse">
              <a:avLst/>
            </a:prstGeom>
            <a:solidFill>
              <a:srgbClr val="00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TextBox 20"/>
            <p:cNvSpPr txBox="1"/>
            <p:nvPr/>
          </p:nvSpPr>
          <p:spPr>
            <a:xfrm>
              <a:off x="6942662" y="1104541"/>
              <a:ext cx="1851789" cy="461665"/>
            </a:xfrm>
            <a:prstGeom prst="rect">
              <a:avLst/>
            </a:prstGeom>
            <a:noFill/>
          </p:spPr>
          <p:txBody>
            <a:bodyPr wrap="none" rtlCol="0">
              <a:spAutoFit/>
            </a:bodyPr>
            <a:lstStyle/>
            <a:p>
              <a:r>
                <a:rPr lang="en-US" sz="2400" b="1" i="1" u="sng" dirty="0" smtClean="0"/>
                <a:t>Consumer PC</a:t>
              </a:r>
              <a:endParaRPr lang="en-US" sz="2400" b="1" i="1" u="sng" dirty="0"/>
            </a:p>
          </p:txBody>
        </p:sp>
      </p:grpSp>
      <p:grpSp>
        <p:nvGrpSpPr>
          <p:cNvPr id="23" name="Group 22"/>
          <p:cNvGrpSpPr/>
          <p:nvPr/>
        </p:nvGrpSpPr>
        <p:grpSpPr>
          <a:xfrm>
            <a:off x="6775862" y="1823074"/>
            <a:ext cx="1059423" cy="461665"/>
            <a:chOff x="6704298" y="1104541"/>
            <a:chExt cx="1059423" cy="461665"/>
          </a:xfrm>
        </p:grpSpPr>
        <p:sp>
          <p:nvSpPr>
            <p:cNvPr id="24" name="Oval 23"/>
            <p:cNvSpPr/>
            <p:nvPr/>
          </p:nvSpPr>
          <p:spPr>
            <a:xfrm>
              <a:off x="6704298" y="1185414"/>
              <a:ext cx="238364" cy="238364"/>
            </a:xfrm>
            <a:prstGeom prst="ellipse">
              <a:avLst/>
            </a:prstGeom>
            <a:solidFill>
              <a:srgbClr val="01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TextBox 24"/>
            <p:cNvSpPr txBox="1"/>
            <p:nvPr/>
          </p:nvSpPr>
          <p:spPr>
            <a:xfrm>
              <a:off x="6942662" y="1104541"/>
              <a:ext cx="821059" cy="461665"/>
            </a:xfrm>
            <a:prstGeom prst="rect">
              <a:avLst/>
            </a:prstGeom>
            <a:noFill/>
          </p:spPr>
          <p:txBody>
            <a:bodyPr wrap="none" rtlCol="0">
              <a:spAutoFit/>
            </a:bodyPr>
            <a:lstStyle/>
            <a:p>
              <a:r>
                <a:rPr lang="en-US" sz="2400" b="1" i="1" u="sng" dirty="0" smtClean="0"/>
                <a:t>HRM</a:t>
              </a:r>
              <a:endParaRPr lang="en-US" sz="2400" b="1" i="1" u="sng" dirty="0"/>
            </a:p>
          </p:txBody>
        </p:sp>
      </p:grpSp>
      <p:grpSp>
        <p:nvGrpSpPr>
          <p:cNvPr id="33" name="Group 32"/>
          <p:cNvGrpSpPr/>
          <p:nvPr/>
        </p:nvGrpSpPr>
        <p:grpSpPr>
          <a:xfrm>
            <a:off x="6775862" y="2182340"/>
            <a:ext cx="2248273" cy="461665"/>
            <a:chOff x="6704298" y="1104541"/>
            <a:chExt cx="2248273" cy="461665"/>
          </a:xfrm>
        </p:grpSpPr>
        <p:sp>
          <p:nvSpPr>
            <p:cNvPr id="34" name="Oval 33"/>
            <p:cNvSpPr/>
            <p:nvPr/>
          </p:nvSpPr>
          <p:spPr>
            <a:xfrm>
              <a:off x="6704298" y="1185414"/>
              <a:ext cx="238364" cy="238364"/>
            </a:xfrm>
            <a:prstGeom prst="ellipse">
              <a:avLst/>
            </a:prstGeom>
            <a:solidFill>
              <a:srgbClr val="FFF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5" name="TextBox 34"/>
            <p:cNvSpPr txBox="1"/>
            <p:nvPr/>
          </p:nvSpPr>
          <p:spPr>
            <a:xfrm>
              <a:off x="6942662" y="1104541"/>
              <a:ext cx="2009909" cy="461665"/>
            </a:xfrm>
            <a:prstGeom prst="rect">
              <a:avLst/>
            </a:prstGeom>
            <a:noFill/>
          </p:spPr>
          <p:txBody>
            <a:bodyPr wrap="none" rtlCol="0">
              <a:spAutoFit/>
            </a:bodyPr>
            <a:lstStyle/>
            <a:p>
              <a:r>
                <a:rPr lang="en-US" sz="2400" b="1" i="1" u="sng" dirty="0" smtClean="0"/>
                <a:t>Less-Tested (L)</a:t>
              </a:r>
              <a:endParaRPr lang="en-US" sz="2400" b="1" i="1" u="sng" dirty="0"/>
            </a:p>
          </p:txBody>
        </p:sp>
      </p:grpSp>
      <p:grpSp>
        <p:nvGrpSpPr>
          <p:cNvPr id="36" name="Group 35"/>
          <p:cNvGrpSpPr/>
          <p:nvPr/>
        </p:nvGrpSpPr>
        <p:grpSpPr>
          <a:xfrm>
            <a:off x="6775862" y="2541605"/>
            <a:ext cx="1322315" cy="461665"/>
            <a:chOff x="6704298" y="1104541"/>
            <a:chExt cx="1322315" cy="461665"/>
          </a:xfrm>
        </p:grpSpPr>
        <p:sp>
          <p:nvSpPr>
            <p:cNvPr id="37" name="Oval 36"/>
            <p:cNvSpPr/>
            <p:nvPr/>
          </p:nvSpPr>
          <p:spPr>
            <a:xfrm>
              <a:off x="6704298" y="1185414"/>
              <a:ext cx="238364" cy="23836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8" name="TextBox 37"/>
            <p:cNvSpPr txBox="1"/>
            <p:nvPr/>
          </p:nvSpPr>
          <p:spPr>
            <a:xfrm>
              <a:off x="6942662" y="1104541"/>
              <a:ext cx="1083951" cy="461665"/>
            </a:xfrm>
            <a:prstGeom prst="rect">
              <a:avLst/>
            </a:prstGeom>
            <a:noFill/>
          </p:spPr>
          <p:txBody>
            <a:bodyPr wrap="none" rtlCol="0">
              <a:spAutoFit/>
            </a:bodyPr>
            <a:lstStyle/>
            <a:p>
              <a:r>
                <a:rPr lang="en-US" sz="2400" b="1" i="1" u="sng" dirty="0" smtClean="0"/>
                <a:t>HRM/L</a:t>
              </a:r>
              <a:endParaRPr lang="en-US" sz="2400" b="1" i="1" u="sng" dirty="0"/>
            </a:p>
          </p:txBody>
        </p:sp>
      </p:grpSp>
      <p:grpSp>
        <p:nvGrpSpPr>
          <p:cNvPr id="3" name="Group 2"/>
          <p:cNvGrpSpPr/>
          <p:nvPr/>
        </p:nvGrpSpPr>
        <p:grpSpPr>
          <a:xfrm>
            <a:off x="0" y="6269492"/>
            <a:ext cx="9144000" cy="588509"/>
            <a:chOff x="0" y="6269492"/>
            <a:chExt cx="9144000" cy="588509"/>
          </a:xfrm>
        </p:grpSpPr>
        <p:sp>
          <p:nvSpPr>
            <p:cNvPr id="41" name="Rectangle 40"/>
            <p:cNvSpPr/>
            <p:nvPr/>
          </p:nvSpPr>
          <p:spPr>
            <a:xfrm>
              <a:off x="0" y="6269492"/>
              <a:ext cx="9144000" cy="5885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rPr>
                <a:t>Bigger area means better tradeoff</a:t>
              </a:r>
              <a:endParaRPr lang="en-US" sz="3200" dirty="0">
                <a:solidFill>
                  <a:srgbClr val="FFFF00"/>
                </a:solidFill>
              </a:endParaRPr>
            </a:p>
          </p:txBody>
        </p:sp>
        <p:sp>
          <p:nvSpPr>
            <p:cNvPr id="47" name="Oval 46"/>
            <p:cNvSpPr/>
            <p:nvPr/>
          </p:nvSpPr>
          <p:spPr>
            <a:xfrm>
              <a:off x="954925" y="6445024"/>
              <a:ext cx="238364" cy="238364"/>
            </a:xfrm>
            <a:prstGeom prst="ellipse">
              <a:avLst/>
            </a:prstGeom>
            <a:solidFill>
              <a:srgbClr val="01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333456" y="6445024"/>
              <a:ext cx="238364" cy="23836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4DB4CB9A-C63F-4E87-AA38-9916D0B520C4}" type="slidenum">
              <a:rPr lang="en-US" smtClean="0"/>
              <a:t>31</a:t>
            </a:fld>
            <a:endParaRPr lang="en-US"/>
          </a:p>
        </p:txBody>
      </p:sp>
      <p:grpSp>
        <p:nvGrpSpPr>
          <p:cNvPr id="26" name="Group 25"/>
          <p:cNvGrpSpPr/>
          <p:nvPr/>
        </p:nvGrpSpPr>
        <p:grpSpPr>
          <a:xfrm>
            <a:off x="3844758" y="4193256"/>
            <a:ext cx="5346865" cy="467317"/>
            <a:chOff x="3844758" y="4193256"/>
            <a:chExt cx="5346865" cy="467317"/>
          </a:xfrm>
        </p:grpSpPr>
        <p:cxnSp>
          <p:nvCxnSpPr>
            <p:cNvPr id="14" name="Straight Arrow Connector 13"/>
            <p:cNvCxnSpPr/>
            <p:nvPr/>
          </p:nvCxnSpPr>
          <p:spPr>
            <a:xfrm>
              <a:off x="4549433" y="4193256"/>
              <a:ext cx="4023067"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116847" y="4198908"/>
              <a:ext cx="2074776" cy="461665"/>
            </a:xfrm>
            <a:prstGeom prst="rect">
              <a:avLst/>
            </a:prstGeom>
            <a:noFill/>
          </p:spPr>
          <p:txBody>
            <a:bodyPr wrap="square" rtlCol="0">
              <a:spAutoFit/>
            </a:bodyPr>
            <a:lstStyle/>
            <a:p>
              <a:r>
                <a:rPr lang="en-US" sz="2400" b="1" i="1" dirty="0" smtClean="0"/>
                <a:t>Outer is better</a:t>
              </a:r>
              <a:endParaRPr lang="en-US" sz="2400" b="1" i="1" dirty="0"/>
            </a:p>
          </p:txBody>
        </p:sp>
        <p:sp>
          <p:nvSpPr>
            <p:cNvPr id="54" name="TextBox 53"/>
            <p:cNvSpPr txBox="1"/>
            <p:nvPr/>
          </p:nvSpPr>
          <p:spPr>
            <a:xfrm>
              <a:off x="3844758" y="4198908"/>
              <a:ext cx="2074776" cy="461665"/>
            </a:xfrm>
            <a:prstGeom prst="rect">
              <a:avLst/>
            </a:prstGeom>
            <a:noFill/>
          </p:spPr>
          <p:txBody>
            <a:bodyPr wrap="square" rtlCol="0">
              <a:spAutoFit/>
            </a:bodyPr>
            <a:lstStyle/>
            <a:p>
              <a:r>
                <a:rPr lang="en-US" sz="2400" b="1" i="1" dirty="0" smtClean="0"/>
                <a:t>Inner is worse</a:t>
              </a:r>
              <a:endParaRPr lang="en-US" sz="2400" b="1" i="1" dirty="0"/>
            </a:p>
          </p:txBody>
        </p:sp>
      </p:grpSp>
    </p:spTree>
    <p:extLst>
      <p:ext uri="{BB962C8B-B14F-4D97-AF65-F5344CB8AC3E}">
        <p14:creationId xmlns:p14="http://schemas.microsoft.com/office/powerpoint/2010/main" val="257482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Results and Findings in the Paper</a:t>
            </a:r>
            <a:endParaRPr lang="en-US" dirty="0"/>
          </a:p>
        </p:txBody>
      </p:sp>
      <p:sp>
        <p:nvSpPr>
          <p:cNvPr id="4" name="Content Placeholder 3"/>
          <p:cNvSpPr>
            <a:spLocks noGrp="1"/>
          </p:cNvSpPr>
          <p:nvPr>
            <p:ph sz="quarter" idx="11"/>
          </p:nvPr>
        </p:nvSpPr>
        <p:spPr/>
        <p:txBody>
          <a:bodyPr>
            <a:normAutofit fontScale="92500" lnSpcReduction="10000"/>
          </a:bodyPr>
          <a:lstStyle/>
          <a:p>
            <a:r>
              <a:rPr lang="en-US" sz="2800" dirty="0" smtClean="0">
                <a:solidFill>
                  <a:schemeClr val="accent1"/>
                </a:solidFill>
              </a:rPr>
              <a:t>Characterization of applications’ reactions to memory errors</a:t>
            </a:r>
          </a:p>
          <a:p>
            <a:pPr lvl="1"/>
            <a:r>
              <a:rPr lang="en-US" sz="2800" dirty="0" smtClean="0">
                <a:solidFill>
                  <a:schemeClr val="tx1"/>
                </a:solidFill>
              </a:rPr>
              <a:t>Finding: Quick-to-crash vs. periodically incorrect behavior</a:t>
            </a:r>
          </a:p>
          <a:p>
            <a:endParaRPr lang="en-US" sz="2800" dirty="0" smtClean="0">
              <a:solidFill>
                <a:schemeClr val="tx1"/>
              </a:solidFill>
            </a:endParaRPr>
          </a:p>
          <a:p>
            <a:r>
              <a:rPr lang="en-US" sz="2800" dirty="0" smtClean="0">
                <a:solidFill>
                  <a:schemeClr val="accent1"/>
                </a:solidFill>
              </a:rPr>
              <a:t>Characterization of most common types of memory errors including single-bit soft/hard errors, multi-bit hard errors</a:t>
            </a:r>
          </a:p>
          <a:p>
            <a:pPr lvl="1"/>
            <a:r>
              <a:rPr lang="en-US" sz="2800" dirty="0" smtClean="0">
                <a:solidFill>
                  <a:schemeClr val="tx1"/>
                </a:solidFill>
              </a:rPr>
              <a:t>Finding: More severe errors mainly decrease correctness</a:t>
            </a:r>
          </a:p>
          <a:p>
            <a:endParaRPr lang="en-US" sz="2800" dirty="0" smtClean="0">
              <a:solidFill>
                <a:schemeClr val="tx1"/>
              </a:solidFill>
            </a:endParaRPr>
          </a:p>
          <a:p>
            <a:r>
              <a:rPr lang="en-US" sz="2800" dirty="0" smtClean="0">
                <a:solidFill>
                  <a:schemeClr val="accent1"/>
                </a:solidFill>
              </a:rPr>
              <a:t>Characterization of how errors are masked</a:t>
            </a:r>
          </a:p>
          <a:p>
            <a:pPr lvl="1"/>
            <a:r>
              <a:rPr lang="en-US" sz="2800" dirty="0" smtClean="0">
                <a:solidFill>
                  <a:schemeClr val="tx1"/>
                </a:solidFill>
              </a:rPr>
              <a:t>Finding: Some memory regions are safer than others</a:t>
            </a:r>
          </a:p>
          <a:p>
            <a:endParaRPr lang="en-US" sz="3000" dirty="0">
              <a:solidFill>
                <a:schemeClr val="tx1"/>
              </a:solidFill>
            </a:endParaRPr>
          </a:p>
          <a:p>
            <a:r>
              <a:rPr lang="en-US" dirty="0" smtClean="0">
                <a:solidFill>
                  <a:schemeClr val="accent1"/>
                </a:solidFill>
              </a:rPr>
              <a:t>Discussion about heterogeneous reliability design dimensions, techniques, and their benefits and tradeoffs</a:t>
            </a:r>
            <a:endParaRPr lang="en-US" dirty="0">
              <a:solidFill>
                <a:schemeClr val="accent1"/>
              </a:solidFill>
            </a:endParaRPr>
          </a:p>
        </p:txBody>
      </p:sp>
      <p:sp>
        <p:nvSpPr>
          <p:cNvPr id="5" name="Slide Number Placeholder 4"/>
          <p:cNvSpPr>
            <a:spLocks noGrp="1"/>
          </p:cNvSpPr>
          <p:nvPr>
            <p:ph type="sldNum" sz="quarter" idx="14"/>
          </p:nvPr>
        </p:nvSpPr>
        <p:spPr>
          <a:prstGeom prst="rect">
            <a:avLst/>
          </a:prstGeom>
        </p:spPr>
        <p:txBody>
          <a:bodyPr/>
          <a:lstStyle/>
          <a:p>
            <a:fld id="{4DB4CB9A-C63F-4E87-AA38-9916D0B520C4}" type="slidenum">
              <a:rPr lang="en-US" smtClean="0"/>
              <a:pPr/>
              <a:t>32</a:t>
            </a:fld>
            <a:endParaRPr lang="en-US" dirty="0"/>
          </a:p>
        </p:txBody>
      </p:sp>
    </p:spTree>
    <p:extLst>
      <p:ext uri="{BB962C8B-B14F-4D97-AF65-F5344CB8AC3E}">
        <p14:creationId xmlns:p14="http://schemas.microsoft.com/office/powerpoint/2010/main" val="425528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Content Placeholder 3"/>
          <p:cNvSpPr>
            <a:spLocks noGrp="1"/>
          </p:cNvSpPr>
          <p:nvPr>
            <p:ph sz="quarter" idx="11"/>
          </p:nvPr>
        </p:nvSpPr>
        <p:spPr/>
        <p:txBody>
          <a:bodyPr>
            <a:noAutofit/>
          </a:bodyPr>
          <a:lstStyle/>
          <a:p>
            <a:r>
              <a:rPr lang="en-US" u="sng" dirty="0" smtClean="0"/>
              <a:t>Our Goal</a:t>
            </a:r>
            <a:r>
              <a:rPr lang="en-US" dirty="0" smtClean="0"/>
              <a:t>: Reduce </a:t>
            </a:r>
            <a:r>
              <a:rPr lang="en-US" dirty="0"/>
              <a:t>datacenter </a:t>
            </a:r>
            <a:r>
              <a:rPr lang="en-US" dirty="0" smtClean="0">
                <a:solidFill>
                  <a:schemeClr val="accent1"/>
                </a:solidFill>
              </a:rPr>
              <a:t>cost; </a:t>
            </a:r>
            <a:r>
              <a:rPr lang="en-US" dirty="0" smtClean="0"/>
              <a:t>meet </a:t>
            </a:r>
            <a:r>
              <a:rPr lang="en-US" dirty="0" smtClean="0">
                <a:solidFill>
                  <a:schemeClr val="accent1"/>
                </a:solidFill>
              </a:rPr>
              <a:t>availability </a:t>
            </a:r>
            <a:r>
              <a:rPr lang="en-US" dirty="0" smtClean="0"/>
              <a:t>target</a:t>
            </a:r>
          </a:p>
          <a:p>
            <a:pPr lvl="3"/>
            <a:endParaRPr lang="en-US" sz="1400" dirty="0" smtClean="0"/>
          </a:p>
          <a:p>
            <a:r>
              <a:rPr lang="en-US" u="sng" dirty="0" smtClean="0"/>
              <a:t>Characterized</a:t>
            </a:r>
            <a:r>
              <a:rPr lang="en-US" dirty="0" smtClean="0"/>
              <a:t> application-level memory error tolerance of 3 modern data-intensive workloads</a:t>
            </a:r>
          </a:p>
          <a:p>
            <a:pPr lvl="3"/>
            <a:endParaRPr lang="en-US" sz="1400" dirty="0" smtClean="0">
              <a:solidFill>
                <a:srgbClr val="FF0000"/>
              </a:solidFill>
            </a:endParaRPr>
          </a:p>
          <a:p>
            <a:r>
              <a:rPr lang="en-US" u="sng" dirty="0" smtClean="0"/>
              <a:t>Proposed</a:t>
            </a:r>
            <a:r>
              <a:rPr lang="en-US" dirty="0" smtClean="0"/>
              <a:t> </a:t>
            </a:r>
            <a:r>
              <a:rPr lang="en-US" dirty="0" smtClean="0">
                <a:solidFill>
                  <a:srgbClr val="FF0000"/>
                </a:solidFill>
              </a:rPr>
              <a:t>Heterogeneous-Reliability Memory (HRM)</a:t>
            </a:r>
          </a:p>
          <a:p>
            <a:pPr lvl="1"/>
            <a:r>
              <a:rPr lang="en-US" dirty="0"/>
              <a:t>Store error-tolerant data in less-reliable lower-cost memory</a:t>
            </a:r>
          </a:p>
          <a:p>
            <a:pPr lvl="1"/>
            <a:r>
              <a:rPr lang="en-US" dirty="0"/>
              <a:t>Store error-vulnerable data in more-reliable </a:t>
            </a:r>
            <a:r>
              <a:rPr lang="en-US" dirty="0" smtClean="0"/>
              <a:t>memory</a:t>
            </a:r>
            <a:endParaRPr lang="en-US" dirty="0">
              <a:solidFill>
                <a:srgbClr val="FF0000"/>
              </a:solidFill>
            </a:endParaRPr>
          </a:p>
          <a:p>
            <a:pPr lvl="3"/>
            <a:endParaRPr lang="en-US" sz="1400" dirty="0" smtClean="0"/>
          </a:p>
          <a:p>
            <a:r>
              <a:rPr lang="en-US" u="sng" dirty="0" smtClean="0"/>
              <a:t>Evaluated</a:t>
            </a:r>
            <a:r>
              <a:rPr lang="en-US" dirty="0" smtClean="0"/>
              <a:t> example HRM systems</a:t>
            </a:r>
          </a:p>
          <a:p>
            <a:pPr lvl="1"/>
            <a:r>
              <a:rPr lang="en-US" dirty="0" smtClean="0"/>
              <a:t>Reduce server hardware </a:t>
            </a:r>
            <a:r>
              <a:rPr lang="en-US" dirty="0" smtClean="0">
                <a:solidFill>
                  <a:schemeClr val="accent1"/>
                </a:solidFill>
              </a:rPr>
              <a:t>cost</a:t>
            </a:r>
            <a:r>
              <a:rPr lang="en-US" dirty="0" smtClean="0"/>
              <a:t> by 4.7 %</a:t>
            </a:r>
          </a:p>
          <a:p>
            <a:pPr lvl="1"/>
            <a:r>
              <a:rPr lang="en-US" dirty="0" smtClean="0"/>
              <a:t>Achieve single-server </a:t>
            </a:r>
            <a:r>
              <a:rPr lang="en-US" dirty="0" smtClean="0">
                <a:solidFill>
                  <a:schemeClr val="accent1"/>
                </a:solidFill>
              </a:rPr>
              <a:t>availability</a:t>
            </a:r>
            <a:r>
              <a:rPr lang="en-US" dirty="0" smtClean="0"/>
              <a:t> target 99.90 %</a:t>
            </a:r>
          </a:p>
        </p:txBody>
      </p:sp>
      <p:sp>
        <p:nvSpPr>
          <p:cNvPr id="5" name="Slide Number Placeholder 4"/>
          <p:cNvSpPr>
            <a:spLocks noGrp="1"/>
          </p:cNvSpPr>
          <p:nvPr>
            <p:ph type="sldNum" sz="quarter" idx="14"/>
          </p:nvPr>
        </p:nvSpPr>
        <p:spPr>
          <a:prstGeom prst="rect">
            <a:avLst/>
          </a:prstGeom>
        </p:spPr>
        <p:txBody>
          <a:bodyPr/>
          <a:lstStyle/>
          <a:p>
            <a:fld id="{4DB4CB9A-C63F-4E87-AA38-9916D0B520C4}" type="slidenum">
              <a:rPr lang="en-US" smtClean="0"/>
              <a:pPr/>
              <a:t>33</a:t>
            </a:fld>
            <a:endParaRPr lang="en-US" dirty="0"/>
          </a:p>
        </p:txBody>
      </p:sp>
    </p:spTree>
    <p:extLst>
      <p:ext uri="{BB962C8B-B14F-4D97-AF65-F5344CB8AC3E}">
        <p14:creationId xmlns:p14="http://schemas.microsoft.com/office/powerpoint/2010/main" val="145585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712594"/>
            <a:ext cx="9144002" cy="2898708"/>
          </a:xfrm>
        </p:spPr>
        <p:txBody>
          <a:bodyPr>
            <a:noAutofit/>
          </a:bodyPr>
          <a:lstStyle/>
          <a:p>
            <a:r>
              <a:rPr lang="en-US" sz="4800" dirty="0" smtClean="0">
                <a:latin typeface="+mn-lt"/>
              </a:rPr>
              <a:t>Characterizing Application </a:t>
            </a:r>
            <a:br>
              <a:rPr lang="en-US" sz="4800" dirty="0" smtClean="0">
                <a:latin typeface="+mn-lt"/>
              </a:rPr>
            </a:br>
            <a:r>
              <a:rPr lang="en-US" sz="4800" dirty="0" smtClean="0">
                <a:latin typeface="+mn-lt"/>
              </a:rPr>
              <a:t>Memory Error Vulnerability to </a:t>
            </a:r>
            <a:br>
              <a:rPr lang="en-US" sz="4800" dirty="0" smtClean="0">
                <a:latin typeface="+mn-lt"/>
              </a:rPr>
            </a:br>
            <a:r>
              <a:rPr lang="en-US" sz="4800" dirty="0" smtClean="0">
                <a:latin typeface="+mn-lt"/>
              </a:rPr>
              <a:t>Optimize Datacenter Cost via </a:t>
            </a:r>
            <a:r>
              <a:rPr lang="en-US" sz="4800" b="1" dirty="0" smtClean="0">
                <a:solidFill>
                  <a:srgbClr val="FF0000"/>
                </a:solidFill>
              </a:rPr>
              <a:t>Heterogeneous-Reliability Memory</a:t>
            </a:r>
            <a:endParaRPr lang="en-US" sz="4800" b="1" dirty="0">
              <a:solidFill>
                <a:schemeClr val="bg1"/>
              </a:solidFill>
              <a:latin typeface="+mn-lt"/>
            </a:endParaRPr>
          </a:p>
        </p:txBody>
      </p:sp>
      <p:sp>
        <p:nvSpPr>
          <p:cNvPr id="3" name="Subtitle 2"/>
          <p:cNvSpPr>
            <a:spLocks noGrp="1"/>
          </p:cNvSpPr>
          <p:nvPr>
            <p:ph type="subTitle" idx="1"/>
          </p:nvPr>
        </p:nvSpPr>
        <p:spPr/>
        <p:txBody>
          <a:bodyPr>
            <a:normAutofit/>
          </a:bodyPr>
          <a:lstStyle/>
          <a:p>
            <a:pPr algn="ctr"/>
            <a:r>
              <a:rPr lang="en-US" sz="2800" b="1" i="0" dirty="0" smtClean="0"/>
              <a:t>Yixin Luo</a:t>
            </a:r>
            <a:r>
              <a:rPr lang="en-US" sz="2800" i="0" dirty="0" smtClean="0"/>
              <a:t>, Sriram Govindan, Bikash Sharma,</a:t>
            </a:r>
            <a:br>
              <a:rPr lang="en-US" sz="2800" i="0" dirty="0" smtClean="0"/>
            </a:br>
            <a:r>
              <a:rPr lang="en-US" sz="2800" i="0" dirty="0" smtClean="0"/>
              <a:t>Mark Santaniello, Justin Meza, </a:t>
            </a:r>
            <a:r>
              <a:rPr lang="en-US" sz="2800" i="0" dirty="0" err="1" smtClean="0"/>
              <a:t>Aman</a:t>
            </a:r>
            <a:r>
              <a:rPr lang="en-US" sz="2800" i="0" dirty="0"/>
              <a:t> </a:t>
            </a:r>
            <a:r>
              <a:rPr lang="en-US" sz="2800" i="0" dirty="0" err="1" smtClean="0"/>
              <a:t>Kansal</a:t>
            </a:r>
            <a:r>
              <a:rPr lang="en-US" sz="2800" i="0" dirty="0" smtClean="0"/>
              <a:t>, </a:t>
            </a:r>
            <a:r>
              <a:rPr lang="en-US" sz="2800" i="0" dirty="0" err="1" smtClean="0"/>
              <a:t>Jie</a:t>
            </a:r>
            <a:r>
              <a:rPr lang="en-US" sz="2800" i="0" dirty="0" smtClean="0"/>
              <a:t> Liu, </a:t>
            </a:r>
            <a:br>
              <a:rPr lang="en-US" sz="2800" i="0" dirty="0" smtClean="0"/>
            </a:br>
            <a:r>
              <a:rPr lang="en-US" sz="2800" i="0" dirty="0" smtClean="0"/>
              <a:t>Badriddine Khessib, </a:t>
            </a:r>
            <a:r>
              <a:rPr lang="en-US" sz="2800" i="0" dirty="0" err="1" smtClean="0"/>
              <a:t>Kushagra</a:t>
            </a:r>
            <a:r>
              <a:rPr lang="en-US" sz="2800" i="0" dirty="0" smtClean="0"/>
              <a:t> </a:t>
            </a:r>
            <a:r>
              <a:rPr lang="en-US" sz="2800" i="0" dirty="0" err="1" smtClean="0"/>
              <a:t>Vaid</a:t>
            </a:r>
            <a:r>
              <a:rPr lang="en-US" sz="2800" i="0" dirty="0" smtClean="0"/>
              <a:t>, Onur Mutlu</a:t>
            </a:r>
          </a:p>
        </p:txBody>
      </p:sp>
      <p:pic>
        <p:nvPicPr>
          <p:cNvPr id="6" name="Picture 5" descr="Burgundy_CMU_JPG_Logo.jpg"/>
          <p:cNvPicPr>
            <a:picLocks noChangeAspect="1"/>
          </p:cNvPicPr>
          <p:nvPr/>
        </p:nvPicPr>
        <p:blipFill>
          <a:blip r:embed="rId2" cstate="print"/>
          <a:stretch>
            <a:fillRect/>
          </a:stretch>
        </p:blipFill>
        <p:spPr>
          <a:xfrm>
            <a:off x="2872159" y="5313940"/>
            <a:ext cx="2984360" cy="1077684"/>
          </a:xfrm>
          <a:prstGeom prst="rect">
            <a:avLst/>
          </a:prstGeom>
        </p:spPr>
      </p:pic>
      <p:pic>
        <p:nvPicPr>
          <p:cNvPr id="7" name="Picture 6" descr="safari.png"/>
          <p:cNvPicPr>
            <a:picLocks noChangeAspect="1"/>
          </p:cNvPicPr>
          <p:nvPr/>
        </p:nvPicPr>
        <p:blipFill>
          <a:blip r:embed="rId3" cstate="print"/>
          <a:stretch>
            <a:fillRect/>
          </a:stretch>
        </p:blipFill>
        <p:spPr>
          <a:xfrm>
            <a:off x="635318" y="5554199"/>
            <a:ext cx="1838000" cy="531806"/>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856519" y="5261165"/>
            <a:ext cx="3038988" cy="1117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3312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a software debugger?</a:t>
            </a:r>
            <a:endParaRPr lang="en-US" dirty="0"/>
          </a:p>
        </p:txBody>
      </p:sp>
      <p:sp>
        <p:nvSpPr>
          <p:cNvPr id="3" name="Content Placeholder 2"/>
          <p:cNvSpPr>
            <a:spLocks noGrp="1"/>
          </p:cNvSpPr>
          <p:nvPr>
            <p:ph sz="quarter" idx="11"/>
          </p:nvPr>
        </p:nvSpPr>
        <p:spPr/>
        <p:txBody>
          <a:bodyPr>
            <a:normAutofit/>
          </a:bodyPr>
          <a:lstStyle/>
          <a:p>
            <a:r>
              <a:rPr lang="en-US" sz="3600" dirty="0" smtClean="0"/>
              <a:t>Speed</a:t>
            </a:r>
          </a:p>
          <a:p>
            <a:pPr lvl="1"/>
            <a:r>
              <a:rPr lang="en-US" sz="3200" dirty="0" smtClean="0"/>
              <a:t>Our workloads are relatively long running</a:t>
            </a:r>
          </a:p>
          <a:p>
            <a:pPr lvl="2"/>
            <a:r>
              <a:rPr lang="en-US" sz="2800" dirty="0" err="1" smtClean="0"/>
              <a:t>WebSearch</a:t>
            </a:r>
            <a:r>
              <a:rPr lang="en-US" sz="2800" dirty="0" smtClean="0"/>
              <a:t> – 30 minutes</a:t>
            </a:r>
          </a:p>
          <a:p>
            <a:pPr lvl="2"/>
            <a:r>
              <a:rPr lang="en-US" sz="2800" dirty="0" err="1" smtClean="0"/>
              <a:t>Memcached</a:t>
            </a:r>
            <a:r>
              <a:rPr lang="en-US" sz="2800" dirty="0" smtClean="0"/>
              <a:t> – 10 minutes</a:t>
            </a:r>
          </a:p>
          <a:p>
            <a:pPr lvl="2"/>
            <a:r>
              <a:rPr lang="en-US" sz="2800" dirty="0" err="1" smtClean="0"/>
              <a:t>GraphLab</a:t>
            </a:r>
            <a:r>
              <a:rPr lang="en-US" sz="2800" dirty="0" smtClean="0"/>
              <a:t> – 10 minutes</a:t>
            </a:r>
          </a:p>
          <a:p>
            <a:pPr lvl="1"/>
            <a:r>
              <a:rPr lang="en-US" sz="3200" dirty="0" smtClean="0"/>
              <a:t>Our workloads have large memory footprint</a:t>
            </a:r>
          </a:p>
          <a:p>
            <a:pPr lvl="2"/>
            <a:r>
              <a:rPr lang="en-US" sz="2800" dirty="0" err="1" smtClean="0"/>
              <a:t>WebSearch</a:t>
            </a:r>
            <a:r>
              <a:rPr lang="en-US" sz="2800" dirty="0" smtClean="0"/>
              <a:t> – 46 GB</a:t>
            </a:r>
          </a:p>
          <a:p>
            <a:pPr lvl="2"/>
            <a:r>
              <a:rPr lang="en-US" sz="2800" dirty="0" err="1" smtClean="0"/>
              <a:t>Memcached</a:t>
            </a:r>
            <a:r>
              <a:rPr lang="en-US" sz="2800" dirty="0" smtClean="0"/>
              <a:t> – 35 GB</a:t>
            </a:r>
          </a:p>
          <a:p>
            <a:pPr lvl="2"/>
            <a:r>
              <a:rPr lang="en-US" sz="2800" dirty="0" err="1" smtClean="0"/>
              <a:t>GraphLab</a:t>
            </a:r>
            <a:r>
              <a:rPr lang="en-US" sz="2800" dirty="0" smtClean="0"/>
              <a:t> – 4 GB</a:t>
            </a:r>
            <a:endParaRPr lang="en-US" sz="2800" dirty="0"/>
          </a:p>
        </p:txBody>
      </p:sp>
      <p:sp>
        <p:nvSpPr>
          <p:cNvPr id="4" name="Slide Number Placeholder 3"/>
          <p:cNvSpPr>
            <a:spLocks noGrp="1"/>
          </p:cNvSpPr>
          <p:nvPr>
            <p:ph type="sldNum" sz="quarter" idx="14"/>
          </p:nvPr>
        </p:nvSpPr>
        <p:spPr/>
        <p:txBody>
          <a:bodyPr/>
          <a:lstStyle/>
          <a:p>
            <a:fld id="{659951FD-F195-4FF4-B5D0-ABFF8986B8DF}" type="slidenum">
              <a:rPr lang="en-US" smtClean="0"/>
              <a:pPr/>
              <a:t>35</a:t>
            </a:fld>
            <a:endParaRPr lang="en-US" dirty="0"/>
          </a:p>
        </p:txBody>
      </p:sp>
    </p:spTree>
    <p:extLst>
      <p:ext uri="{BB962C8B-B14F-4D97-AF65-F5344CB8AC3E}">
        <p14:creationId xmlns:p14="http://schemas.microsoft.com/office/powerpoint/2010/main" val="1364721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workload properties?</a:t>
            </a:r>
            <a:endParaRPr lang="en-US" dirty="0"/>
          </a:p>
        </p:txBody>
      </p:sp>
      <p:sp>
        <p:nvSpPr>
          <p:cNvPr id="3" name="Content Placeholder 2"/>
          <p:cNvSpPr>
            <a:spLocks noGrp="1"/>
          </p:cNvSpPr>
          <p:nvPr>
            <p:ph sz="quarter" idx="11"/>
          </p:nvPr>
        </p:nvSpPr>
        <p:spPr/>
        <p:txBody>
          <a:bodyPr>
            <a:noAutofit/>
          </a:bodyPr>
          <a:lstStyle/>
          <a:p>
            <a:r>
              <a:rPr lang="en-US" dirty="0" err="1" smtClean="0"/>
              <a:t>WebSearch</a:t>
            </a:r>
            <a:endParaRPr lang="en-US" dirty="0"/>
          </a:p>
          <a:p>
            <a:pPr lvl="1"/>
            <a:r>
              <a:rPr lang="en-US" dirty="0" smtClean="0"/>
              <a:t>Repeat a real-world trace of 200,000 queries, with 400 </a:t>
            </a:r>
            <a:r>
              <a:rPr lang="en-US" dirty="0" err="1" smtClean="0"/>
              <a:t>qps</a:t>
            </a:r>
            <a:endParaRPr lang="en-US" dirty="0" smtClean="0"/>
          </a:p>
          <a:p>
            <a:pPr lvl="1"/>
            <a:r>
              <a:rPr lang="en-US" dirty="0" smtClean="0"/>
              <a:t>Correctness: Top 4 most relevant documents</a:t>
            </a:r>
          </a:p>
          <a:p>
            <a:pPr lvl="2"/>
            <a:r>
              <a:rPr lang="en-US" dirty="0" smtClean="0"/>
              <a:t>Document id</a:t>
            </a:r>
          </a:p>
          <a:p>
            <a:pPr lvl="2"/>
            <a:r>
              <a:rPr lang="en-US" dirty="0" smtClean="0"/>
              <a:t>Relevance and popularity</a:t>
            </a:r>
          </a:p>
          <a:p>
            <a:r>
              <a:rPr lang="en-US" dirty="0" err="1" smtClean="0"/>
              <a:t>Memcached</a:t>
            </a:r>
            <a:endParaRPr lang="en-US" dirty="0" smtClean="0"/>
          </a:p>
          <a:p>
            <a:pPr lvl="1"/>
            <a:r>
              <a:rPr lang="en-US" dirty="0" smtClean="0"/>
              <a:t>30 GB of twitter dataset</a:t>
            </a:r>
          </a:p>
          <a:p>
            <a:pPr lvl="1"/>
            <a:r>
              <a:rPr lang="en-US" dirty="0" smtClean="0"/>
              <a:t>Synthetic client workload, at 5,000 </a:t>
            </a:r>
            <a:r>
              <a:rPr lang="en-US" dirty="0" err="1" smtClean="0"/>
              <a:t>rps</a:t>
            </a:r>
            <a:endParaRPr lang="en-US" dirty="0" smtClean="0"/>
          </a:p>
          <a:p>
            <a:pPr lvl="1"/>
            <a:r>
              <a:rPr lang="en-US" dirty="0" smtClean="0"/>
              <a:t>90% read requests and 10% write requests</a:t>
            </a:r>
          </a:p>
          <a:p>
            <a:r>
              <a:rPr lang="en-US" dirty="0" err="1" smtClean="0"/>
              <a:t>GraphLab</a:t>
            </a:r>
            <a:endParaRPr lang="en-US" dirty="0" smtClean="0"/>
          </a:p>
          <a:p>
            <a:pPr lvl="1"/>
            <a:r>
              <a:rPr lang="en-US" dirty="0" smtClean="0"/>
              <a:t>11 million twitter users’ following relations, 1.3 GB dataset</a:t>
            </a:r>
          </a:p>
          <a:p>
            <a:pPr lvl="1"/>
            <a:r>
              <a:rPr lang="en-US" dirty="0" err="1" smtClean="0"/>
              <a:t>TunkRank</a:t>
            </a:r>
            <a:r>
              <a:rPr lang="en-US" dirty="0" smtClean="0"/>
              <a:t> algorithm </a:t>
            </a:r>
          </a:p>
          <a:p>
            <a:pPr lvl="1"/>
            <a:r>
              <a:rPr lang="en-US" dirty="0" smtClean="0"/>
              <a:t>Correctness: 100 most influential users and their scores</a:t>
            </a:r>
          </a:p>
        </p:txBody>
      </p:sp>
      <p:sp>
        <p:nvSpPr>
          <p:cNvPr id="4" name="Slide Number Placeholder 3"/>
          <p:cNvSpPr>
            <a:spLocks noGrp="1"/>
          </p:cNvSpPr>
          <p:nvPr>
            <p:ph type="sldNum" sz="quarter" idx="14"/>
          </p:nvPr>
        </p:nvSpPr>
        <p:spPr/>
        <p:txBody>
          <a:bodyPr/>
          <a:lstStyle/>
          <a:p>
            <a:fld id="{659951FD-F195-4FF4-B5D0-ABFF8986B8DF}" type="slidenum">
              <a:rPr lang="en-US" smtClean="0"/>
              <a:pPr/>
              <a:t>36</a:t>
            </a:fld>
            <a:endParaRPr lang="en-US" dirty="0"/>
          </a:p>
        </p:txBody>
      </p:sp>
    </p:spTree>
    <p:extLst>
      <p:ext uri="{BB962C8B-B14F-4D97-AF65-F5344CB8AC3E}">
        <p14:creationId xmlns:p14="http://schemas.microsoft.com/office/powerpoint/2010/main" val="27748152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How many errors are injected to each application and each memory region?</a:t>
            </a:r>
            <a:endParaRPr lang="en-US" dirty="0"/>
          </a:p>
        </p:txBody>
      </p:sp>
      <p:sp>
        <p:nvSpPr>
          <p:cNvPr id="3" name="Content Placeholder 2"/>
          <p:cNvSpPr>
            <a:spLocks noGrp="1"/>
          </p:cNvSpPr>
          <p:nvPr>
            <p:ph sz="quarter" idx="11"/>
          </p:nvPr>
        </p:nvSpPr>
        <p:spPr/>
        <p:txBody>
          <a:bodyPr/>
          <a:lstStyle/>
          <a:p>
            <a:r>
              <a:rPr lang="en-US" dirty="0" err="1" smtClean="0"/>
              <a:t>WebSearch</a:t>
            </a:r>
            <a:r>
              <a:rPr lang="en-US" dirty="0" smtClean="0"/>
              <a:t> – 20,576</a:t>
            </a:r>
          </a:p>
          <a:p>
            <a:r>
              <a:rPr lang="en-US" dirty="0" err="1" smtClean="0"/>
              <a:t>Memcached</a:t>
            </a:r>
            <a:r>
              <a:rPr lang="en-US" dirty="0" smtClean="0"/>
              <a:t> – 983</a:t>
            </a:r>
          </a:p>
          <a:p>
            <a:r>
              <a:rPr lang="en-US" dirty="0" err="1" smtClean="0"/>
              <a:t>GraphLab</a:t>
            </a:r>
            <a:r>
              <a:rPr lang="en-US" dirty="0" smtClean="0"/>
              <a:t> – 2,159</a:t>
            </a:r>
          </a:p>
          <a:p>
            <a:r>
              <a:rPr lang="en-US" dirty="0" smtClean="0"/>
              <a:t>Errors injected to each memory region is proportional to their sizes</a:t>
            </a:r>
          </a:p>
          <a:p>
            <a:endParaRPr lang="en-US" dirty="0"/>
          </a:p>
        </p:txBody>
      </p:sp>
      <p:sp>
        <p:nvSpPr>
          <p:cNvPr id="4" name="Slide Number Placeholder 3"/>
          <p:cNvSpPr>
            <a:spLocks noGrp="1"/>
          </p:cNvSpPr>
          <p:nvPr>
            <p:ph type="sldNum" sz="quarter" idx="14"/>
          </p:nvPr>
        </p:nvSpPr>
        <p:spPr/>
        <p:txBody>
          <a:bodyPr/>
          <a:lstStyle/>
          <a:p>
            <a:fld id="{659951FD-F195-4FF4-B5D0-ABFF8986B8DF}" type="slidenum">
              <a:rPr lang="en-US" smtClean="0"/>
              <a:pPr/>
              <a:t>37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03974478"/>
              </p:ext>
            </p:extLst>
          </p:nvPr>
        </p:nvGraphicFramePr>
        <p:xfrm>
          <a:off x="377369" y="3748314"/>
          <a:ext cx="7938240" cy="1828800"/>
        </p:xfrm>
        <a:graphic>
          <a:graphicData uri="http://schemas.openxmlformats.org/drawingml/2006/table">
            <a:tbl>
              <a:tblPr firstRow="1" bandRow="1">
                <a:tableStyleId>{5C22544A-7EE6-4342-B048-85BDC9FD1C3A}</a:tableStyleId>
              </a:tblPr>
              <a:tblGrid>
                <a:gridCol w="1780540"/>
                <a:gridCol w="1539425"/>
                <a:gridCol w="1539425"/>
                <a:gridCol w="1539425"/>
                <a:gridCol w="1539425"/>
              </a:tblGrid>
              <a:tr h="370840">
                <a:tc>
                  <a:txBody>
                    <a:bodyPr/>
                    <a:lstStyle/>
                    <a:p>
                      <a:pPr algn="ctr"/>
                      <a:r>
                        <a:rPr lang="en-US" sz="2400" dirty="0" smtClean="0"/>
                        <a:t>Application</a:t>
                      </a:r>
                      <a:endParaRPr lang="en-US" sz="2400" dirty="0"/>
                    </a:p>
                  </a:txBody>
                  <a:tcPr/>
                </a:tc>
                <a:tc>
                  <a:txBody>
                    <a:bodyPr/>
                    <a:lstStyle/>
                    <a:p>
                      <a:pPr algn="ctr"/>
                      <a:r>
                        <a:rPr lang="en-US" sz="2400" dirty="0" smtClean="0"/>
                        <a:t>Private</a:t>
                      </a:r>
                      <a:endParaRPr lang="en-US" sz="2400" dirty="0"/>
                    </a:p>
                  </a:txBody>
                  <a:tcPr/>
                </a:tc>
                <a:tc>
                  <a:txBody>
                    <a:bodyPr/>
                    <a:lstStyle/>
                    <a:p>
                      <a:pPr algn="ctr"/>
                      <a:r>
                        <a:rPr lang="en-US" sz="2400" dirty="0" smtClean="0"/>
                        <a:t>Heap</a:t>
                      </a:r>
                      <a:endParaRPr lang="en-US" sz="2400" dirty="0"/>
                    </a:p>
                  </a:txBody>
                  <a:tcPr/>
                </a:tc>
                <a:tc>
                  <a:txBody>
                    <a:bodyPr/>
                    <a:lstStyle/>
                    <a:p>
                      <a:pPr algn="ctr"/>
                      <a:r>
                        <a:rPr lang="en-US" sz="2400" dirty="0" smtClean="0"/>
                        <a:t>Stack</a:t>
                      </a:r>
                      <a:endParaRPr lang="en-US" sz="2400" dirty="0"/>
                    </a:p>
                  </a:txBody>
                  <a:tcPr/>
                </a:tc>
                <a:tc>
                  <a:txBody>
                    <a:bodyPr/>
                    <a:lstStyle/>
                    <a:p>
                      <a:pPr algn="ctr"/>
                      <a:r>
                        <a:rPr lang="en-US" sz="2400" dirty="0" smtClean="0"/>
                        <a:t>Total</a:t>
                      </a:r>
                      <a:endParaRPr lang="en-US" sz="2400" dirty="0"/>
                    </a:p>
                  </a:txBody>
                  <a:tcPr/>
                </a:tc>
              </a:tr>
              <a:tr h="453572">
                <a:tc>
                  <a:txBody>
                    <a:bodyPr/>
                    <a:lstStyle/>
                    <a:p>
                      <a:pPr algn="ctr"/>
                      <a:r>
                        <a:rPr lang="en-US" sz="2400" dirty="0" err="1" smtClean="0"/>
                        <a:t>WebSearch</a:t>
                      </a:r>
                      <a:endParaRPr lang="en-US" sz="2400" dirty="0"/>
                    </a:p>
                  </a:txBody>
                  <a:tcPr/>
                </a:tc>
                <a:tc>
                  <a:txBody>
                    <a:bodyPr/>
                    <a:lstStyle/>
                    <a:p>
                      <a:pPr algn="ctr"/>
                      <a:r>
                        <a:rPr lang="en-US" sz="2400" dirty="0" smtClean="0"/>
                        <a:t>36 GB</a:t>
                      </a:r>
                      <a:endParaRPr lang="en-US" sz="2400" dirty="0"/>
                    </a:p>
                  </a:txBody>
                  <a:tcPr/>
                </a:tc>
                <a:tc>
                  <a:txBody>
                    <a:bodyPr/>
                    <a:lstStyle/>
                    <a:p>
                      <a:pPr algn="ctr"/>
                      <a:r>
                        <a:rPr lang="en-US" sz="2400" dirty="0" smtClean="0"/>
                        <a:t>9 GB</a:t>
                      </a:r>
                      <a:endParaRPr lang="en-US" sz="2400" dirty="0"/>
                    </a:p>
                  </a:txBody>
                  <a:tcPr/>
                </a:tc>
                <a:tc>
                  <a:txBody>
                    <a:bodyPr/>
                    <a:lstStyle/>
                    <a:p>
                      <a:pPr algn="ctr"/>
                      <a:r>
                        <a:rPr lang="en-US" sz="2400" dirty="0" smtClean="0"/>
                        <a:t>60 MB</a:t>
                      </a:r>
                      <a:endParaRPr lang="en-US" sz="2400" dirty="0"/>
                    </a:p>
                  </a:txBody>
                  <a:tcPr/>
                </a:tc>
                <a:tc>
                  <a:txBody>
                    <a:bodyPr/>
                    <a:lstStyle/>
                    <a:p>
                      <a:pPr algn="ctr"/>
                      <a:r>
                        <a:rPr lang="en-US" sz="2400" dirty="0" smtClean="0"/>
                        <a:t>46 GB</a:t>
                      </a:r>
                      <a:endParaRPr lang="en-US" sz="2400" dirty="0"/>
                    </a:p>
                  </a:txBody>
                  <a:tcPr/>
                </a:tc>
              </a:tr>
              <a:tr h="370840">
                <a:tc>
                  <a:txBody>
                    <a:bodyPr/>
                    <a:lstStyle/>
                    <a:p>
                      <a:pPr algn="ctr"/>
                      <a:r>
                        <a:rPr lang="en-US" sz="2400" dirty="0" err="1" smtClean="0"/>
                        <a:t>Memcached</a:t>
                      </a:r>
                      <a:endParaRPr lang="en-US" sz="2400" dirty="0"/>
                    </a:p>
                  </a:txBody>
                  <a:tcPr/>
                </a:tc>
                <a:tc>
                  <a:txBody>
                    <a:bodyPr/>
                    <a:lstStyle/>
                    <a:p>
                      <a:pPr algn="ctr"/>
                      <a:r>
                        <a:rPr lang="en-US" sz="2400" dirty="0" smtClean="0"/>
                        <a:t>N/A</a:t>
                      </a:r>
                      <a:endParaRPr lang="en-US" sz="2400" dirty="0"/>
                    </a:p>
                  </a:txBody>
                  <a:tcPr/>
                </a:tc>
                <a:tc>
                  <a:txBody>
                    <a:bodyPr/>
                    <a:lstStyle/>
                    <a:p>
                      <a:pPr algn="ctr"/>
                      <a:r>
                        <a:rPr lang="en-US" sz="2400" dirty="0" smtClean="0"/>
                        <a:t>35 GB</a:t>
                      </a:r>
                      <a:endParaRPr lang="en-US" sz="2400" dirty="0"/>
                    </a:p>
                  </a:txBody>
                  <a:tcPr/>
                </a:tc>
                <a:tc>
                  <a:txBody>
                    <a:bodyPr/>
                    <a:lstStyle/>
                    <a:p>
                      <a:pPr algn="ctr"/>
                      <a:r>
                        <a:rPr lang="en-US" sz="2400" dirty="0" smtClean="0"/>
                        <a:t>132 KB</a:t>
                      </a:r>
                      <a:endParaRPr lang="en-US" sz="2400" dirty="0"/>
                    </a:p>
                  </a:txBody>
                  <a:tcPr/>
                </a:tc>
                <a:tc>
                  <a:txBody>
                    <a:bodyPr/>
                    <a:lstStyle/>
                    <a:p>
                      <a:pPr algn="ctr"/>
                      <a:r>
                        <a:rPr lang="en-US" sz="2400" dirty="0" smtClean="0"/>
                        <a:t>35 GB</a:t>
                      </a:r>
                      <a:endParaRPr lang="en-US" sz="2400" dirty="0"/>
                    </a:p>
                  </a:txBody>
                  <a:tcPr/>
                </a:tc>
              </a:tr>
              <a:tr h="370840">
                <a:tc>
                  <a:txBody>
                    <a:bodyPr/>
                    <a:lstStyle/>
                    <a:p>
                      <a:pPr algn="ctr"/>
                      <a:r>
                        <a:rPr lang="en-US" sz="2400" dirty="0" err="1" smtClean="0"/>
                        <a:t>GraphLab</a:t>
                      </a:r>
                      <a:endParaRPr lang="en-US" sz="2400" dirty="0"/>
                    </a:p>
                  </a:txBody>
                  <a:tcPr/>
                </a:tc>
                <a:tc>
                  <a:txBody>
                    <a:bodyPr/>
                    <a:lstStyle/>
                    <a:p>
                      <a:pPr algn="ctr"/>
                      <a:r>
                        <a:rPr lang="en-US" sz="2400" dirty="0" smtClean="0"/>
                        <a:t>N/A</a:t>
                      </a:r>
                      <a:endParaRPr lang="en-US" sz="2400" dirty="0"/>
                    </a:p>
                  </a:txBody>
                  <a:tcPr/>
                </a:tc>
                <a:tc>
                  <a:txBody>
                    <a:bodyPr/>
                    <a:lstStyle/>
                    <a:p>
                      <a:pPr algn="ctr"/>
                      <a:r>
                        <a:rPr lang="en-US" sz="2400" dirty="0" smtClean="0"/>
                        <a:t>4 GB</a:t>
                      </a:r>
                      <a:endParaRPr lang="en-US" sz="2400" dirty="0"/>
                    </a:p>
                  </a:txBody>
                  <a:tcPr/>
                </a:tc>
                <a:tc>
                  <a:txBody>
                    <a:bodyPr/>
                    <a:lstStyle/>
                    <a:p>
                      <a:pPr algn="ctr"/>
                      <a:r>
                        <a:rPr lang="en-US" sz="2400" dirty="0" smtClean="0"/>
                        <a:t>132 KB</a:t>
                      </a:r>
                      <a:endParaRPr lang="en-US" sz="2400" dirty="0"/>
                    </a:p>
                  </a:txBody>
                  <a:tcPr/>
                </a:tc>
                <a:tc>
                  <a:txBody>
                    <a:bodyPr/>
                    <a:lstStyle/>
                    <a:p>
                      <a:pPr algn="ctr"/>
                      <a:r>
                        <a:rPr lang="en-US" sz="2400" dirty="0" smtClean="0"/>
                        <a:t>4 GB</a:t>
                      </a:r>
                      <a:endParaRPr lang="en-US" sz="2400" dirty="0"/>
                    </a:p>
                  </a:txBody>
                  <a:tcPr/>
                </a:tc>
              </a:tr>
            </a:tbl>
          </a:graphicData>
        </a:graphic>
      </p:graphicFrame>
    </p:spTree>
    <p:extLst>
      <p:ext uri="{BB962C8B-B14F-4D97-AF65-F5344CB8AC3E}">
        <p14:creationId xmlns:p14="http://schemas.microsoft.com/office/powerpoint/2010/main" val="33057388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Does HRM require HW changes</a:t>
            </a:r>
            <a:endParaRPr lang="en-US" dirty="0"/>
          </a:p>
        </p:txBody>
      </p:sp>
      <p:sp>
        <p:nvSpPr>
          <p:cNvPr id="3" name="Slide Number Placeholder 2"/>
          <p:cNvSpPr>
            <a:spLocks noGrp="1"/>
          </p:cNvSpPr>
          <p:nvPr>
            <p:ph type="sldNum" sz="quarter" idx="12"/>
          </p:nvPr>
        </p:nvSpPr>
        <p:spPr/>
        <p:txBody>
          <a:bodyPr/>
          <a:lstStyle/>
          <a:p>
            <a:fld id="{659951FD-F195-4FF4-B5D0-ABFF8986B8DF}" type="slidenum">
              <a:rPr lang="en-US" smtClean="0"/>
              <a:pPr/>
              <a:t>38</a:t>
            </a:fld>
            <a:endParaRPr lang="en-US" dirty="0"/>
          </a:p>
        </p:txBody>
      </p:sp>
      <p:grpSp>
        <p:nvGrpSpPr>
          <p:cNvPr id="26" name="Group 25"/>
          <p:cNvGrpSpPr/>
          <p:nvPr/>
        </p:nvGrpSpPr>
        <p:grpSpPr>
          <a:xfrm>
            <a:off x="93369" y="2068093"/>
            <a:ext cx="8957262" cy="2953806"/>
            <a:chOff x="476846" y="193970"/>
            <a:chExt cx="9232143" cy="3044451"/>
          </a:xfrm>
        </p:grpSpPr>
        <p:sp>
          <p:nvSpPr>
            <p:cNvPr id="4" name="Rectangle 3"/>
            <p:cNvSpPr/>
            <p:nvPr/>
          </p:nvSpPr>
          <p:spPr>
            <a:xfrm>
              <a:off x="476846" y="389711"/>
              <a:ext cx="2248928" cy="224275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sz="4000" dirty="0" smtClean="0">
                  <a:solidFill>
                    <a:schemeClr val="tx1"/>
                  </a:solidFill>
                </a:rPr>
                <a:t>CPU</a:t>
              </a:r>
              <a:endParaRPr lang="en-US" sz="4000" dirty="0">
                <a:solidFill>
                  <a:schemeClr val="tx1"/>
                </a:solidFill>
              </a:endParaRPr>
            </a:p>
          </p:txBody>
        </p:sp>
        <p:sp>
          <p:nvSpPr>
            <p:cNvPr id="5" name="Rectangle 4"/>
            <p:cNvSpPr/>
            <p:nvPr/>
          </p:nvSpPr>
          <p:spPr>
            <a:xfrm>
              <a:off x="4729218" y="488160"/>
              <a:ext cx="1544595" cy="5486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rPr>
                <a:t>DIMM</a:t>
              </a:r>
            </a:p>
          </p:txBody>
        </p:sp>
        <p:sp>
          <p:nvSpPr>
            <p:cNvPr id="6" name="Rectangle 5"/>
            <p:cNvSpPr/>
            <p:nvPr/>
          </p:nvSpPr>
          <p:spPr>
            <a:xfrm>
              <a:off x="1530887" y="389714"/>
              <a:ext cx="1188720" cy="74758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lnSpc>
                  <a:spcPts val="2900"/>
                </a:lnSpc>
              </a:pPr>
              <a:r>
                <a:rPr lang="en-US" sz="3000" dirty="0" err="1">
                  <a:solidFill>
                    <a:schemeClr val="tx1"/>
                  </a:solidFill>
                </a:rPr>
                <a:t>Mem</a:t>
              </a:r>
              <a:r>
                <a:rPr lang="en-US" sz="3000" dirty="0">
                  <a:solidFill>
                    <a:schemeClr val="tx1"/>
                  </a:solidFill>
                </a:rPr>
                <a:t> </a:t>
              </a:r>
              <a:r>
                <a:rPr lang="en-US" sz="3000" dirty="0" smtClean="0">
                  <a:solidFill>
                    <a:schemeClr val="tx1"/>
                  </a:solidFill>
                </a:rPr>
                <a:t>Ctrl </a:t>
              </a:r>
              <a:r>
                <a:rPr lang="en-US" sz="3000" dirty="0">
                  <a:solidFill>
                    <a:schemeClr val="tx1"/>
                  </a:solidFill>
                </a:rPr>
                <a:t>0</a:t>
              </a:r>
            </a:p>
          </p:txBody>
        </p:sp>
        <p:sp>
          <p:nvSpPr>
            <p:cNvPr id="7" name="Rectangle 6"/>
            <p:cNvSpPr/>
            <p:nvPr/>
          </p:nvSpPr>
          <p:spPr>
            <a:xfrm>
              <a:off x="1530887" y="1137299"/>
              <a:ext cx="1188720" cy="74758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lnSpc>
                  <a:spcPts val="2900"/>
                </a:lnSpc>
              </a:pPr>
              <a:r>
                <a:rPr lang="en-US" sz="3000" dirty="0" err="1">
                  <a:solidFill>
                    <a:schemeClr val="tx1"/>
                  </a:solidFill>
                </a:rPr>
                <a:t>Mem</a:t>
              </a:r>
              <a:r>
                <a:rPr lang="en-US" sz="3000" dirty="0">
                  <a:solidFill>
                    <a:schemeClr val="tx1"/>
                  </a:solidFill>
                </a:rPr>
                <a:t> </a:t>
              </a:r>
              <a:r>
                <a:rPr lang="en-US" sz="3000" dirty="0" smtClean="0">
                  <a:solidFill>
                    <a:schemeClr val="tx1"/>
                  </a:solidFill>
                </a:rPr>
                <a:t>Ctrl </a:t>
              </a:r>
              <a:r>
                <a:rPr lang="en-US" sz="3000" dirty="0">
                  <a:solidFill>
                    <a:schemeClr val="tx1"/>
                  </a:solidFill>
                </a:rPr>
                <a:t>1</a:t>
              </a:r>
              <a:r>
                <a:rPr lang="en-US" sz="3000" baseline="30000" dirty="0">
                  <a:solidFill>
                    <a:schemeClr val="tx1"/>
                  </a:solidFill>
                </a:rPr>
                <a:t>*</a:t>
              </a:r>
              <a:endParaRPr lang="en-US" sz="3000" dirty="0">
                <a:solidFill>
                  <a:schemeClr val="tx1"/>
                </a:solidFill>
              </a:endParaRPr>
            </a:p>
          </p:txBody>
        </p:sp>
        <p:sp>
          <p:nvSpPr>
            <p:cNvPr id="8" name="Rectangle 7"/>
            <p:cNvSpPr/>
            <p:nvPr/>
          </p:nvSpPr>
          <p:spPr>
            <a:xfrm>
              <a:off x="1530887" y="1884884"/>
              <a:ext cx="1188720" cy="74758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lnSpc>
                  <a:spcPts val="2900"/>
                </a:lnSpc>
              </a:pPr>
              <a:r>
                <a:rPr lang="en-US" sz="3000" dirty="0" err="1">
                  <a:solidFill>
                    <a:schemeClr val="tx1"/>
                  </a:solidFill>
                </a:rPr>
                <a:t>Mem</a:t>
              </a:r>
              <a:r>
                <a:rPr lang="en-US" sz="3000" dirty="0">
                  <a:solidFill>
                    <a:schemeClr val="tx1"/>
                  </a:solidFill>
                </a:rPr>
                <a:t> </a:t>
              </a:r>
              <a:r>
                <a:rPr lang="en-US" sz="3000" dirty="0" smtClean="0">
                  <a:solidFill>
                    <a:schemeClr val="tx1"/>
                  </a:solidFill>
                </a:rPr>
                <a:t>Ctrl </a:t>
              </a:r>
              <a:r>
                <a:rPr lang="en-US" sz="3000" dirty="0">
                  <a:solidFill>
                    <a:schemeClr val="tx1"/>
                  </a:solidFill>
                </a:rPr>
                <a:t>2</a:t>
              </a:r>
              <a:r>
                <a:rPr lang="en-US" sz="3000" baseline="30000" dirty="0">
                  <a:solidFill>
                    <a:schemeClr val="tx1"/>
                  </a:solidFill>
                </a:rPr>
                <a:t>*</a:t>
              </a:r>
              <a:endParaRPr lang="en-US" sz="3000" dirty="0">
                <a:solidFill>
                  <a:schemeClr val="tx1"/>
                </a:solidFill>
              </a:endParaRPr>
            </a:p>
          </p:txBody>
        </p:sp>
        <p:sp>
          <p:nvSpPr>
            <p:cNvPr id="9" name="Rectangle 8"/>
            <p:cNvSpPr/>
            <p:nvPr/>
          </p:nvSpPr>
          <p:spPr>
            <a:xfrm>
              <a:off x="4729218" y="1235739"/>
              <a:ext cx="1544595" cy="5486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rPr>
                <a:t>DIMM</a:t>
              </a:r>
            </a:p>
          </p:txBody>
        </p:sp>
        <p:cxnSp>
          <p:nvCxnSpPr>
            <p:cNvPr id="10" name="Straight Connector 9"/>
            <p:cNvCxnSpPr>
              <a:stCxn id="6" idx="3"/>
              <a:endCxn id="5" idx="1"/>
            </p:cNvCxnSpPr>
            <p:nvPr/>
          </p:nvCxnSpPr>
          <p:spPr>
            <a:xfrm flipV="1">
              <a:off x="2719607" y="762480"/>
              <a:ext cx="2009611" cy="10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3"/>
              <a:endCxn id="9" idx="1"/>
            </p:cNvCxnSpPr>
            <p:nvPr/>
          </p:nvCxnSpPr>
          <p:spPr>
            <a:xfrm flipV="1">
              <a:off x="2719607" y="1510059"/>
              <a:ext cx="2009611" cy="10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729218" y="1983318"/>
              <a:ext cx="1544595" cy="5486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rPr>
                <a:t>DIMM</a:t>
              </a:r>
            </a:p>
          </p:txBody>
        </p:sp>
        <p:cxnSp>
          <p:nvCxnSpPr>
            <p:cNvPr id="13" name="Straight Connector 12"/>
            <p:cNvCxnSpPr>
              <a:stCxn id="8" idx="3"/>
              <a:endCxn id="12" idx="1"/>
            </p:cNvCxnSpPr>
            <p:nvPr/>
          </p:nvCxnSpPr>
          <p:spPr>
            <a:xfrm flipV="1">
              <a:off x="2719607" y="2257638"/>
              <a:ext cx="2009611" cy="10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56253" y="193970"/>
              <a:ext cx="1741182" cy="553998"/>
            </a:xfrm>
            <a:prstGeom prst="rect">
              <a:avLst/>
            </a:prstGeom>
            <a:noFill/>
          </p:spPr>
          <p:txBody>
            <a:bodyPr wrap="none" rtlCol="0">
              <a:spAutoFit/>
            </a:bodyPr>
            <a:lstStyle/>
            <a:p>
              <a:r>
                <a:rPr lang="en-US" sz="3000" dirty="0"/>
                <a:t>Channel 0</a:t>
              </a:r>
            </a:p>
          </p:txBody>
        </p:sp>
        <p:sp>
          <p:nvSpPr>
            <p:cNvPr id="15" name="Rectangle 14"/>
            <p:cNvSpPr/>
            <p:nvPr/>
          </p:nvSpPr>
          <p:spPr>
            <a:xfrm>
              <a:off x="6275457" y="488155"/>
              <a:ext cx="822960" cy="5486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rPr>
                <a:t>ECC</a:t>
              </a:r>
            </a:p>
          </p:txBody>
        </p:sp>
        <p:sp>
          <p:nvSpPr>
            <p:cNvPr id="16" name="Rectangle 15"/>
            <p:cNvSpPr/>
            <p:nvPr/>
          </p:nvSpPr>
          <p:spPr>
            <a:xfrm>
              <a:off x="7339790" y="488155"/>
              <a:ext cx="1544595" cy="5486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rPr>
                <a:t>DIMM</a:t>
              </a:r>
            </a:p>
          </p:txBody>
        </p:sp>
        <p:cxnSp>
          <p:nvCxnSpPr>
            <p:cNvPr id="17" name="Straight Connector 16"/>
            <p:cNvCxnSpPr>
              <a:stCxn id="15" idx="3"/>
              <a:endCxn id="16" idx="1"/>
            </p:cNvCxnSpPr>
            <p:nvPr/>
          </p:nvCxnSpPr>
          <p:spPr>
            <a:xfrm>
              <a:off x="7098417" y="762475"/>
              <a:ext cx="2413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8886029" y="488155"/>
              <a:ext cx="822960" cy="5486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rPr>
                <a:t>ECC</a:t>
              </a:r>
            </a:p>
          </p:txBody>
        </p:sp>
        <p:sp>
          <p:nvSpPr>
            <p:cNvPr id="19" name="TextBox 18"/>
            <p:cNvSpPr txBox="1"/>
            <p:nvPr/>
          </p:nvSpPr>
          <p:spPr>
            <a:xfrm>
              <a:off x="2756256" y="943348"/>
              <a:ext cx="1869423" cy="553998"/>
            </a:xfrm>
            <a:prstGeom prst="rect">
              <a:avLst/>
            </a:prstGeom>
            <a:noFill/>
          </p:spPr>
          <p:txBody>
            <a:bodyPr wrap="none" rtlCol="0">
              <a:spAutoFit/>
            </a:bodyPr>
            <a:lstStyle/>
            <a:p>
              <a:r>
                <a:rPr lang="en-US" sz="3000" dirty="0"/>
                <a:t>Channel 1</a:t>
              </a:r>
              <a:r>
                <a:rPr lang="en-US" sz="3000" baseline="30000" dirty="0"/>
                <a:t>*</a:t>
              </a:r>
              <a:endParaRPr lang="en-US" sz="3000" dirty="0"/>
            </a:p>
          </p:txBody>
        </p:sp>
        <p:sp>
          <p:nvSpPr>
            <p:cNvPr id="20" name="TextBox 19"/>
            <p:cNvSpPr txBox="1"/>
            <p:nvPr/>
          </p:nvSpPr>
          <p:spPr>
            <a:xfrm>
              <a:off x="2756256" y="1686663"/>
              <a:ext cx="1869423" cy="553998"/>
            </a:xfrm>
            <a:prstGeom prst="rect">
              <a:avLst/>
            </a:prstGeom>
            <a:noFill/>
          </p:spPr>
          <p:txBody>
            <a:bodyPr wrap="none" rtlCol="0">
              <a:spAutoFit/>
            </a:bodyPr>
            <a:lstStyle/>
            <a:p>
              <a:r>
                <a:rPr lang="en-US" sz="3000" dirty="0"/>
                <a:t>Channel 2</a:t>
              </a:r>
              <a:r>
                <a:rPr lang="en-US" sz="3000" baseline="30000" dirty="0"/>
                <a:t>*</a:t>
              </a:r>
              <a:endParaRPr lang="en-US" sz="3000" dirty="0"/>
            </a:p>
          </p:txBody>
        </p:sp>
        <p:sp>
          <p:nvSpPr>
            <p:cNvPr id="21" name="TextBox 20"/>
            <p:cNvSpPr txBox="1"/>
            <p:nvPr/>
          </p:nvSpPr>
          <p:spPr>
            <a:xfrm>
              <a:off x="476848" y="2684423"/>
              <a:ext cx="8142357" cy="553998"/>
            </a:xfrm>
            <a:prstGeom prst="rect">
              <a:avLst/>
            </a:prstGeom>
            <a:noFill/>
          </p:spPr>
          <p:txBody>
            <a:bodyPr wrap="none" rtlCol="0">
              <a:spAutoFit/>
            </a:bodyPr>
            <a:lstStyle/>
            <a:p>
              <a:r>
                <a:rPr lang="en-US" sz="3000" dirty="0"/>
                <a:t>* Memory controller/Channel without ECC support</a:t>
              </a:r>
            </a:p>
          </p:txBody>
        </p:sp>
        <p:sp>
          <p:nvSpPr>
            <p:cNvPr id="22" name="Rectangle 21"/>
            <p:cNvSpPr/>
            <p:nvPr/>
          </p:nvSpPr>
          <p:spPr>
            <a:xfrm>
              <a:off x="7339790" y="1235739"/>
              <a:ext cx="1544595" cy="5486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rPr>
                <a:t>DIMM</a:t>
              </a:r>
            </a:p>
          </p:txBody>
        </p:sp>
        <p:cxnSp>
          <p:nvCxnSpPr>
            <p:cNvPr id="23" name="Straight Connector 22"/>
            <p:cNvCxnSpPr>
              <a:stCxn id="9" idx="3"/>
              <a:endCxn id="22" idx="1"/>
            </p:cNvCxnSpPr>
            <p:nvPr/>
          </p:nvCxnSpPr>
          <p:spPr>
            <a:xfrm>
              <a:off x="6273813" y="1510059"/>
              <a:ext cx="106597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7339790" y="1983318"/>
              <a:ext cx="1544595" cy="54864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rPr>
                <a:t>DIMM</a:t>
              </a:r>
            </a:p>
          </p:txBody>
        </p:sp>
        <p:cxnSp>
          <p:nvCxnSpPr>
            <p:cNvPr id="25" name="Straight Connector 24"/>
            <p:cNvCxnSpPr>
              <a:stCxn id="12" idx="3"/>
              <a:endCxn id="24" idx="1"/>
            </p:cNvCxnSpPr>
            <p:nvPr/>
          </p:nvCxnSpPr>
          <p:spPr>
            <a:xfrm>
              <a:off x="6273813" y="2257638"/>
              <a:ext cx="106597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31743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injection/monitoring process?</a:t>
            </a:r>
            <a:endParaRPr lang="en-US" dirty="0"/>
          </a:p>
        </p:txBody>
      </p:sp>
      <p:sp>
        <p:nvSpPr>
          <p:cNvPr id="3" name="Slide Number Placeholder 2"/>
          <p:cNvSpPr>
            <a:spLocks noGrp="1"/>
          </p:cNvSpPr>
          <p:nvPr>
            <p:ph type="sldNum" sz="quarter" idx="12"/>
          </p:nvPr>
        </p:nvSpPr>
        <p:spPr/>
        <p:txBody>
          <a:bodyPr/>
          <a:lstStyle/>
          <a:p>
            <a:fld id="{659951FD-F195-4FF4-B5D0-ABFF8986B8DF}" type="slidenum">
              <a:rPr lang="en-US" smtClean="0"/>
              <a:pPr/>
              <a:t>39</a:t>
            </a:fld>
            <a:endParaRPr lang="en-US" dirty="0"/>
          </a:p>
        </p:txBody>
      </p:sp>
      <p:grpSp>
        <p:nvGrpSpPr>
          <p:cNvPr id="39" name="Group 38"/>
          <p:cNvGrpSpPr/>
          <p:nvPr/>
        </p:nvGrpSpPr>
        <p:grpSpPr>
          <a:xfrm>
            <a:off x="1441761" y="1130952"/>
            <a:ext cx="5339908" cy="5448503"/>
            <a:chOff x="183882" y="39887"/>
            <a:chExt cx="4313581" cy="9669428"/>
          </a:xfrm>
        </p:grpSpPr>
        <p:sp>
          <p:nvSpPr>
            <p:cNvPr id="4" name="Rectangle 3"/>
            <p:cNvSpPr/>
            <p:nvPr/>
          </p:nvSpPr>
          <p:spPr>
            <a:xfrm>
              <a:off x="1205624" y="1239392"/>
              <a:ext cx="2743200" cy="1188720"/>
            </a:xfrm>
            <a:prstGeom prst="rect">
              <a:avLst/>
            </a:prstGeom>
            <a:noFill/>
            <a:ln w="381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algn="ctr" defTabSz="888963">
                <a:spcBef>
                  <a:spcPct val="0"/>
                </a:spcBef>
                <a:spcAft>
                  <a:spcPct val="35000"/>
                </a:spcAft>
              </a:pPr>
              <a:r>
                <a:rPr lang="en-US" sz="2400" spc="-150" dirty="0">
                  <a:solidFill>
                    <a:schemeClr val="tx1"/>
                  </a:solidFill>
                  <a:cs typeface="Times New Roman" panose="02020603050405020304" pitchFamily="18" charset="0"/>
                </a:rPr>
                <a:t>(Re)Start App</a:t>
              </a:r>
            </a:p>
          </p:txBody>
        </p:sp>
        <p:sp>
          <p:nvSpPr>
            <p:cNvPr id="5" name="Rectangle 4"/>
            <p:cNvSpPr/>
            <p:nvPr/>
          </p:nvSpPr>
          <p:spPr>
            <a:xfrm>
              <a:off x="1205623" y="2973832"/>
              <a:ext cx="2743200" cy="1188720"/>
            </a:xfrm>
            <a:prstGeom prst="rect">
              <a:avLst/>
            </a:prstGeom>
            <a:noFill/>
            <a:ln w="381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algn="ctr" defTabSz="888963">
                <a:spcBef>
                  <a:spcPct val="0"/>
                </a:spcBef>
                <a:spcAft>
                  <a:spcPct val="35000"/>
                </a:spcAft>
              </a:pPr>
              <a:r>
                <a:rPr lang="en-US" sz="2400" spc="-150" dirty="0" smtClean="0">
                  <a:solidFill>
                    <a:schemeClr val="tx1"/>
                  </a:solidFill>
                  <a:cs typeface="Times New Roman" panose="02020603050405020304" pitchFamily="18" charset="0"/>
                </a:rPr>
                <a:t>Inject Errors (Soft/Hard</a:t>
              </a:r>
              <a:r>
                <a:rPr lang="en-US" sz="2400" spc="-150" dirty="0">
                  <a:solidFill>
                    <a:schemeClr val="tx1"/>
                  </a:solidFill>
                  <a:cs typeface="Times New Roman" panose="02020603050405020304" pitchFamily="18" charset="0"/>
                </a:rPr>
                <a:t>)</a:t>
              </a:r>
            </a:p>
          </p:txBody>
        </p:sp>
        <p:sp>
          <p:nvSpPr>
            <p:cNvPr id="6" name="Rectangle 5"/>
            <p:cNvSpPr/>
            <p:nvPr/>
          </p:nvSpPr>
          <p:spPr>
            <a:xfrm>
              <a:off x="1199058" y="4709969"/>
              <a:ext cx="2743200" cy="1188720"/>
            </a:xfrm>
            <a:prstGeom prst="rect">
              <a:avLst/>
            </a:prstGeom>
            <a:noFill/>
            <a:ln w="381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algn="ctr" defTabSz="888963">
                <a:spcBef>
                  <a:spcPct val="0"/>
                </a:spcBef>
                <a:spcAft>
                  <a:spcPct val="35000"/>
                </a:spcAft>
              </a:pPr>
              <a:r>
                <a:rPr lang="en-US" sz="2400" spc="-150" dirty="0">
                  <a:solidFill>
                    <a:schemeClr val="tx1"/>
                  </a:solidFill>
                  <a:cs typeface="Times New Roman" panose="02020603050405020304" pitchFamily="18" charset="0"/>
                </a:rPr>
                <a:t>Run </a:t>
              </a:r>
              <a:r>
                <a:rPr lang="en-US" sz="2400" spc="-150" dirty="0" smtClean="0">
                  <a:solidFill>
                    <a:schemeClr val="tx1"/>
                  </a:solidFill>
                  <a:cs typeface="Times New Roman" panose="02020603050405020304" pitchFamily="18" charset="0"/>
                </a:rPr>
                <a:t>Client Workload</a:t>
              </a:r>
              <a:endParaRPr lang="en-US" sz="2400" spc="-150" dirty="0">
                <a:solidFill>
                  <a:schemeClr val="tx1"/>
                </a:solidFill>
                <a:cs typeface="Times New Roman" panose="02020603050405020304" pitchFamily="18" charset="0"/>
              </a:endParaRPr>
            </a:p>
          </p:txBody>
        </p:sp>
        <p:sp>
          <p:nvSpPr>
            <p:cNvPr id="7" name="Diamond 6"/>
            <p:cNvSpPr/>
            <p:nvPr/>
          </p:nvSpPr>
          <p:spPr>
            <a:xfrm>
              <a:off x="1199058" y="6447332"/>
              <a:ext cx="2743200" cy="1352703"/>
            </a:xfrm>
            <a:prstGeom prst="diamond">
              <a:avLst/>
            </a:prstGeom>
            <a:noFill/>
            <a:ln w="381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algn="ctr" defTabSz="888963">
                <a:spcBef>
                  <a:spcPct val="0"/>
                </a:spcBef>
                <a:spcAft>
                  <a:spcPct val="35000"/>
                </a:spcAft>
              </a:pPr>
              <a:r>
                <a:rPr lang="en-US" sz="2400" spc="-150" dirty="0">
                  <a:solidFill>
                    <a:schemeClr val="tx1"/>
                  </a:solidFill>
                  <a:cs typeface="Times New Roman" panose="02020603050405020304" pitchFamily="18" charset="0"/>
                </a:rPr>
                <a:t>App </a:t>
              </a:r>
              <a:r>
                <a:rPr lang="en-US" sz="2400" spc="-150" dirty="0" smtClean="0">
                  <a:solidFill>
                    <a:schemeClr val="tx1"/>
                  </a:solidFill>
                  <a:cs typeface="Times New Roman" panose="02020603050405020304" pitchFamily="18" charset="0"/>
                </a:rPr>
                <a:t>Crash</a:t>
              </a:r>
              <a:r>
                <a:rPr lang="en-US" sz="2400" spc="-150" dirty="0">
                  <a:solidFill>
                    <a:schemeClr val="tx1"/>
                  </a:solidFill>
                  <a:cs typeface="Times New Roman" panose="02020603050405020304" pitchFamily="18" charset="0"/>
                </a:rPr>
                <a:t>?</a:t>
              </a:r>
            </a:p>
          </p:txBody>
        </p:sp>
        <p:sp>
          <p:nvSpPr>
            <p:cNvPr id="8" name="Rectangle 7"/>
            <p:cNvSpPr/>
            <p:nvPr/>
          </p:nvSpPr>
          <p:spPr>
            <a:xfrm>
              <a:off x="1199058" y="8337715"/>
              <a:ext cx="2743200" cy="1371600"/>
            </a:xfrm>
            <a:prstGeom prst="rect">
              <a:avLst/>
            </a:prstGeom>
            <a:noFill/>
            <a:ln w="3810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algn="ctr" defTabSz="888963">
                <a:spcBef>
                  <a:spcPct val="0"/>
                </a:spcBef>
                <a:spcAft>
                  <a:spcPct val="35000"/>
                </a:spcAft>
              </a:pPr>
              <a:r>
                <a:rPr lang="en-US" sz="2400" spc="-150" dirty="0">
                  <a:solidFill>
                    <a:schemeClr val="tx1"/>
                  </a:solidFill>
                  <a:cs typeface="Times New Roman" panose="02020603050405020304" pitchFamily="18" charset="0"/>
                </a:rPr>
                <a:t>Compare </a:t>
              </a:r>
              <a:r>
                <a:rPr lang="en-US" sz="2400" spc="-150" dirty="0" smtClean="0">
                  <a:solidFill>
                    <a:schemeClr val="tx1"/>
                  </a:solidFill>
                  <a:cs typeface="Times New Roman" panose="02020603050405020304" pitchFamily="18" charset="0"/>
                </a:rPr>
                <a:t>Result </a:t>
              </a:r>
              <a:r>
                <a:rPr lang="en-US" sz="2400" spc="-150" dirty="0">
                  <a:solidFill>
                    <a:schemeClr val="tx1"/>
                  </a:solidFill>
                  <a:cs typeface="Times New Roman" panose="02020603050405020304" pitchFamily="18" charset="0"/>
                </a:rPr>
                <a:t>with </a:t>
              </a:r>
              <a:r>
                <a:rPr lang="en-US" sz="2400" spc="-150" dirty="0" smtClean="0">
                  <a:solidFill>
                    <a:schemeClr val="tx1"/>
                  </a:solidFill>
                  <a:cs typeface="Times New Roman" panose="02020603050405020304" pitchFamily="18" charset="0"/>
                </a:rPr>
                <a:t>Expected Output</a:t>
              </a:r>
              <a:endParaRPr lang="en-US" sz="2400" spc="-150" dirty="0">
                <a:solidFill>
                  <a:schemeClr val="tx1"/>
                </a:solidFill>
                <a:cs typeface="Times New Roman" panose="02020603050405020304" pitchFamily="18" charset="0"/>
              </a:endParaRPr>
            </a:p>
          </p:txBody>
        </p:sp>
        <p:cxnSp>
          <p:nvCxnSpPr>
            <p:cNvPr id="9" name="Straight Arrow Connector 8"/>
            <p:cNvCxnSpPr>
              <a:stCxn id="4" idx="3"/>
            </p:cNvCxnSpPr>
            <p:nvPr/>
          </p:nvCxnSpPr>
          <p:spPr>
            <a:xfrm>
              <a:off x="3948823" y="1833752"/>
              <a:ext cx="548640" cy="0"/>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1"/>
            </p:cNvCxnSpPr>
            <p:nvPr/>
          </p:nvCxnSpPr>
          <p:spPr>
            <a:xfrm flipH="1">
              <a:off x="654152" y="9023515"/>
              <a:ext cx="544906"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1"/>
            </p:cNvCxnSpPr>
            <p:nvPr/>
          </p:nvCxnSpPr>
          <p:spPr>
            <a:xfrm flipH="1">
              <a:off x="654152" y="1833752"/>
              <a:ext cx="551472" cy="0"/>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69928" y="7740888"/>
              <a:ext cx="681329" cy="819314"/>
            </a:xfrm>
            <a:prstGeom prst="rect">
              <a:avLst/>
            </a:prstGeom>
            <a:noFill/>
          </p:spPr>
          <p:txBody>
            <a:bodyPr wrap="none" rtlCol="0">
              <a:spAutoFit/>
            </a:bodyPr>
            <a:lstStyle/>
            <a:p>
              <a:r>
                <a:rPr lang="en-US" sz="2400" dirty="0">
                  <a:cs typeface="Times New Roman" panose="02020603050405020304" pitchFamily="18" charset="0"/>
                </a:rPr>
                <a:t>NO</a:t>
              </a:r>
            </a:p>
          </p:txBody>
        </p:sp>
        <p:sp>
          <p:nvSpPr>
            <p:cNvPr id="13" name="TextBox 12"/>
            <p:cNvSpPr txBox="1"/>
            <p:nvPr/>
          </p:nvSpPr>
          <p:spPr>
            <a:xfrm>
              <a:off x="3765544" y="7123683"/>
              <a:ext cx="724345" cy="819314"/>
            </a:xfrm>
            <a:prstGeom prst="rect">
              <a:avLst/>
            </a:prstGeom>
            <a:noFill/>
          </p:spPr>
          <p:txBody>
            <a:bodyPr wrap="none" rtlCol="0">
              <a:spAutoFit/>
            </a:bodyPr>
            <a:lstStyle/>
            <a:p>
              <a:r>
                <a:rPr lang="en-US" sz="2400" dirty="0" smtClean="0">
                  <a:cs typeface="Times New Roman" panose="02020603050405020304" pitchFamily="18" charset="0"/>
                </a:rPr>
                <a:t>YES</a:t>
              </a:r>
              <a:endParaRPr lang="en-US" sz="2400" dirty="0">
                <a:cs typeface="Times New Roman" panose="02020603050405020304" pitchFamily="18" charset="0"/>
              </a:endParaRPr>
            </a:p>
          </p:txBody>
        </p:sp>
        <p:sp>
          <p:nvSpPr>
            <p:cNvPr id="14" name="TextBox 13"/>
            <p:cNvSpPr txBox="1"/>
            <p:nvPr/>
          </p:nvSpPr>
          <p:spPr>
            <a:xfrm rot="16200000">
              <a:off x="-388908" y="3985464"/>
              <a:ext cx="1681415" cy="535835"/>
            </a:xfrm>
            <a:prstGeom prst="rect">
              <a:avLst/>
            </a:prstGeom>
            <a:noFill/>
          </p:spPr>
          <p:txBody>
            <a:bodyPr wrap="none" rtlCol="0">
              <a:spAutoFit/>
            </a:bodyPr>
            <a:lstStyle/>
            <a:p>
              <a:r>
                <a:rPr lang="en-US" sz="2400" spc="-150" dirty="0">
                  <a:cs typeface="Times New Roman" panose="02020603050405020304" pitchFamily="18" charset="0"/>
                </a:rPr>
                <a:t>Repeat</a:t>
              </a:r>
            </a:p>
          </p:txBody>
        </p:sp>
        <p:cxnSp>
          <p:nvCxnSpPr>
            <p:cNvPr id="15" name="Straight Arrow Connector 14"/>
            <p:cNvCxnSpPr>
              <a:stCxn id="6" idx="2"/>
              <a:endCxn id="7" idx="0"/>
            </p:cNvCxnSpPr>
            <p:nvPr/>
          </p:nvCxnSpPr>
          <p:spPr>
            <a:xfrm>
              <a:off x="2570658" y="5898689"/>
              <a:ext cx="0" cy="54864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2"/>
              <a:endCxn id="5" idx="0"/>
            </p:cNvCxnSpPr>
            <p:nvPr/>
          </p:nvCxnSpPr>
          <p:spPr>
            <a:xfrm flipH="1">
              <a:off x="2577223" y="2428112"/>
              <a:ext cx="1" cy="54572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1" idx="2"/>
              <a:endCxn id="4" idx="0"/>
            </p:cNvCxnSpPr>
            <p:nvPr/>
          </p:nvCxnSpPr>
          <p:spPr>
            <a:xfrm>
              <a:off x="2577222" y="859201"/>
              <a:ext cx="2" cy="38019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3"/>
            </p:cNvCxnSpPr>
            <p:nvPr/>
          </p:nvCxnSpPr>
          <p:spPr>
            <a:xfrm>
              <a:off x="3942258" y="7123684"/>
              <a:ext cx="548640" cy="380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54152" y="1833751"/>
              <a:ext cx="0" cy="7189764"/>
            </a:xfrm>
            <a:prstGeom prst="line">
              <a:avLst/>
            </a:prstGeom>
            <a:ln w="381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4490898" y="1833752"/>
              <a:ext cx="0" cy="5289931"/>
            </a:xfrm>
            <a:prstGeom prst="line">
              <a:avLst/>
            </a:prstGeom>
            <a:ln w="3810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2123399" y="39887"/>
              <a:ext cx="907645" cy="819314"/>
            </a:xfrm>
            <a:prstGeom prst="rect">
              <a:avLst/>
            </a:prstGeom>
            <a:noFill/>
            <a:ln w="38100">
              <a:noFill/>
            </a:ln>
          </p:spPr>
          <p:txBody>
            <a:bodyPr wrap="none" rtlCol="0" anchor="ctr">
              <a:spAutoFit/>
            </a:bodyPr>
            <a:lstStyle/>
            <a:p>
              <a:pPr algn="ctr"/>
              <a:r>
                <a:rPr lang="en-US" sz="2400" dirty="0" smtClean="0">
                  <a:cs typeface="Times New Roman" panose="02020603050405020304" pitchFamily="18" charset="0"/>
                </a:rPr>
                <a:t>Start</a:t>
              </a:r>
              <a:endParaRPr lang="en-US" sz="2400" dirty="0">
                <a:cs typeface="Times New Roman" panose="02020603050405020304" pitchFamily="18" charset="0"/>
              </a:endParaRPr>
            </a:p>
          </p:txBody>
        </p:sp>
        <p:cxnSp>
          <p:nvCxnSpPr>
            <p:cNvPr id="22" name="Straight Arrow Connector 21"/>
            <p:cNvCxnSpPr>
              <a:stCxn id="5" idx="2"/>
              <a:endCxn id="6" idx="0"/>
            </p:cNvCxnSpPr>
            <p:nvPr/>
          </p:nvCxnSpPr>
          <p:spPr>
            <a:xfrm flipH="1">
              <a:off x="2570658" y="4162552"/>
              <a:ext cx="6565" cy="54741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2"/>
              <a:endCxn id="8" idx="0"/>
            </p:cNvCxnSpPr>
            <p:nvPr/>
          </p:nvCxnSpPr>
          <p:spPr>
            <a:xfrm>
              <a:off x="2570658" y="7800035"/>
              <a:ext cx="0" cy="54864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1000498" y="2676362"/>
              <a:ext cx="453800" cy="819313"/>
              <a:chOff x="6652604" y="2836855"/>
              <a:chExt cx="558164" cy="1007739"/>
            </a:xfrm>
          </p:grpSpPr>
          <p:sp>
            <p:nvSpPr>
              <p:cNvPr id="25" name="Oval 24"/>
              <p:cNvSpPr/>
              <p:nvPr/>
            </p:nvSpPr>
            <p:spPr>
              <a:xfrm>
                <a:off x="6652604" y="2909474"/>
                <a:ext cx="558164" cy="558164"/>
              </a:xfrm>
              <a:prstGeom prst="ellipse">
                <a:avLst/>
              </a:prstGeom>
              <a:solidFill>
                <a:schemeClr val="bg1"/>
              </a:solidFill>
              <a:ln w="38100">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spc="-300" dirty="0">
                  <a:solidFill>
                    <a:schemeClr val="tx1"/>
                  </a:solidFill>
                </a:endParaRPr>
              </a:p>
            </p:txBody>
          </p:sp>
          <p:sp>
            <p:nvSpPr>
              <p:cNvPr id="26" name="Rectangle 25"/>
              <p:cNvSpPr/>
              <p:nvPr/>
            </p:nvSpPr>
            <p:spPr>
              <a:xfrm>
                <a:off x="6697373" y="2836855"/>
                <a:ext cx="430682" cy="1007739"/>
              </a:xfrm>
              <a:prstGeom prst="rect">
                <a:avLst/>
              </a:prstGeom>
            </p:spPr>
            <p:txBody>
              <a:bodyPr wrap="none">
                <a:spAutoFit/>
              </a:bodyPr>
              <a:lstStyle/>
              <a:p>
                <a:pPr algn="ctr"/>
                <a:r>
                  <a:rPr lang="en-US" sz="2400" spc="-300" dirty="0" smtClean="0"/>
                  <a:t>2</a:t>
                </a:r>
                <a:endParaRPr lang="en-US" sz="2400" spc="-300" dirty="0"/>
              </a:p>
            </p:txBody>
          </p:sp>
        </p:grpSp>
        <p:grpSp>
          <p:nvGrpSpPr>
            <p:cNvPr id="27" name="Group 26"/>
            <p:cNvGrpSpPr/>
            <p:nvPr/>
          </p:nvGrpSpPr>
          <p:grpSpPr>
            <a:xfrm>
              <a:off x="1000498" y="4423383"/>
              <a:ext cx="453800" cy="819313"/>
              <a:chOff x="6652604" y="2850195"/>
              <a:chExt cx="558164" cy="1007739"/>
            </a:xfrm>
          </p:grpSpPr>
          <p:sp>
            <p:nvSpPr>
              <p:cNvPr id="28" name="Oval 27"/>
              <p:cNvSpPr/>
              <p:nvPr/>
            </p:nvSpPr>
            <p:spPr>
              <a:xfrm>
                <a:off x="6652604" y="2909474"/>
                <a:ext cx="558164" cy="558164"/>
              </a:xfrm>
              <a:prstGeom prst="ellipse">
                <a:avLst/>
              </a:prstGeom>
              <a:solidFill>
                <a:schemeClr val="bg1"/>
              </a:solidFill>
              <a:ln w="38100">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spc="-300" dirty="0">
                  <a:solidFill>
                    <a:schemeClr val="tx1"/>
                  </a:solidFill>
                </a:endParaRPr>
              </a:p>
            </p:txBody>
          </p:sp>
          <p:sp>
            <p:nvSpPr>
              <p:cNvPr id="29" name="Rectangle 28"/>
              <p:cNvSpPr/>
              <p:nvPr/>
            </p:nvSpPr>
            <p:spPr>
              <a:xfrm>
                <a:off x="6689564" y="2850195"/>
                <a:ext cx="430682" cy="1007739"/>
              </a:xfrm>
              <a:prstGeom prst="rect">
                <a:avLst/>
              </a:prstGeom>
            </p:spPr>
            <p:txBody>
              <a:bodyPr wrap="none">
                <a:spAutoFit/>
              </a:bodyPr>
              <a:lstStyle/>
              <a:p>
                <a:pPr algn="ctr"/>
                <a:r>
                  <a:rPr lang="en-US" altLang="zh-CN" sz="2400" spc="-300" dirty="0" smtClean="0"/>
                  <a:t>3</a:t>
                </a:r>
                <a:endParaRPr lang="en-US" sz="2400" spc="-300" dirty="0"/>
              </a:p>
            </p:txBody>
          </p:sp>
        </p:grpSp>
        <p:grpSp>
          <p:nvGrpSpPr>
            <p:cNvPr id="30" name="Group 29"/>
            <p:cNvGrpSpPr/>
            <p:nvPr/>
          </p:nvGrpSpPr>
          <p:grpSpPr>
            <a:xfrm>
              <a:off x="1000498" y="6244084"/>
              <a:ext cx="453800" cy="819313"/>
              <a:chOff x="6652604" y="2849138"/>
              <a:chExt cx="558164" cy="1007739"/>
            </a:xfrm>
          </p:grpSpPr>
          <p:sp>
            <p:nvSpPr>
              <p:cNvPr id="31" name="Oval 30"/>
              <p:cNvSpPr/>
              <p:nvPr/>
            </p:nvSpPr>
            <p:spPr>
              <a:xfrm>
                <a:off x="6652604" y="2909474"/>
                <a:ext cx="558164" cy="558164"/>
              </a:xfrm>
              <a:prstGeom prst="ellipse">
                <a:avLst/>
              </a:prstGeom>
              <a:solidFill>
                <a:schemeClr val="bg1"/>
              </a:solidFill>
              <a:ln w="38100">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spc="-300" dirty="0">
                  <a:solidFill>
                    <a:schemeClr val="tx1"/>
                  </a:solidFill>
                </a:endParaRPr>
              </a:p>
            </p:txBody>
          </p:sp>
          <p:sp>
            <p:nvSpPr>
              <p:cNvPr id="32" name="Rectangle 31"/>
              <p:cNvSpPr/>
              <p:nvPr/>
            </p:nvSpPr>
            <p:spPr>
              <a:xfrm>
                <a:off x="6689561" y="2849138"/>
                <a:ext cx="430682" cy="1007739"/>
              </a:xfrm>
              <a:prstGeom prst="rect">
                <a:avLst/>
              </a:prstGeom>
            </p:spPr>
            <p:txBody>
              <a:bodyPr wrap="none">
                <a:spAutoFit/>
              </a:bodyPr>
              <a:lstStyle/>
              <a:p>
                <a:pPr algn="ctr"/>
                <a:r>
                  <a:rPr lang="en-US" altLang="zh-CN" sz="2400" spc="-300" dirty="0" smtClean="0"/>
                  <a:t>4</a:t>
                </a:r>
                <a:endParaRPr lang="en-US" sz="2400" spc="-300" dirty="0"/>
              </a:p>
            </p:txBody>
          </p:sp>
        </p:grpSp>
        <p:grpSp>
          <p:nvGrpSpPr>
            <p:cNvPr id="33" name="Group 32"/>
            <p:cNvGrpSpPr/>
            <p:nvPr/>
          </p:nvGrpSpPr>
          <p:grpSpPr>
            <a:xfrm>
              <a:off x="1000498" y="8039298"/>
              <a:ext cx="453800" cy="819313"/>
              <a:chOff x="6652604" y="2841661"/>
              <a:chExt cx="558164" cy="1007739"/>
            </a:xfrm>
          </p:grpSpPr>
          <p:sp>
            <p:nvSpPr>
              <p:cNvPr id="34" name="Oval 33"/>
              <p:cNvSpPr/>
              <p:nvPr/>
            </p:nvSpPr>
            <p:spPr>
              <a:xfrm>
                <a:off x="6652604" y="2909474"/>
                <a:ext cx="558164" cy="558164"/>
              </a:xfrm>
              <a:prstGeom prst="ellipse">
                <a:avLst/>
              </a:prstGeom>
              <a:solidFill>
                <a:schemeClr val="bg1"/>
              </a:solidFill>
              <a:ln w="38100">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spc="-300" dirty="0">
                  <a:solidFill>
                    <a:schemeClr val="tx1"/>
                  </a:solidFill>
                </a:endParaRPr>
              </a:p>
            </p:txBody>
          </p:sp>
          <p:sp>
            <p:nvSpPr>
              <p:cNvPr id="35" name="Rectangle 34"/>
              <p:cNvSpPr/>
              <p:nvPr/>
            </p:nvSpPr>
            <p:spPr>
              <a:xfrm>
                <a:off x="6697367" y="2841661"/>
                <a:ext cx="430682" cy="1007739"/>
              </a:xfrm>
              <a:prstGeom prst="rect">
                <a:avLst/>
              </a:prstGeom>
            </p:spPr>
            <p:txBody>
              <a:bodyPr wrap="none">
                <a:spAutoFit/>
              </a:bodyPr>
              <a:lstStyle/>
              <a:p>
                <a:pPr algn="ctr"/>
                <a:r>
                  <a:rPr lang="en-US" altLang="zh-CN" sz="2400" spc="-300" dirty="0" smtClean="0"/>
                  <a:t>5</a:t>
                </a:r>
                <a:endParaRPr lang="en-US" sz="2400" spc="-300" dirty="0"/>
              </a:p>
            </p:txBody>
          </p:sp>
        </p:grpSp>
        <p:grpSp>
          <p:nvGrpSpPr>
            <p:cNvPr id="36" name="Group 35"/>
            <p:cNvGrpSpPr/>
            <p:nvPr/>
          </p:nvGrpSpPr>
          <p:grpSpPr>
            <a:xfrm>
              <a:off x="1000498" y="970723"/>
              <a:ext cx="453800" cy="819313"/>
              <a:chOff x="6652604" y="2836855"/>
              <a:chExt cx="558164" cy="1007739"/>
            </a:xfrm>
          </p:grpSpPr>
          <p:sp>
            <p:nvSpPr>
              <p:cNvPr id="37" name="Oval 36"/>
              <p:cNvSpPr/>
              <p:nvPr/>
            </p:nvSpPr>
            <p:spPr>
              <a:xfrm>
                <a:off x="6652604" y="2909474"/>
                <a:ext cx="558164" cy="558164"/>
              </a:xfrm>
              <a:prstGeom prst="ellipse">
                <a:avLst/>
              </a:prstGeom>
              <a:solidFill>
                <a:schemeClr val="bg1"/>
              </a:solidFill>
              <a:ln w="38100">
                <a:solidFill>
                  <a:schemeClr val="tx1"/>
                </a:solidFill>
              </a:ln>
              <a:effectLst>
                <a:outerShdw blurRad="50800" dist="19050" dir="5400000" algn="ctr" rotWithShape="0">
                  <a:srgbClr val="000000">
                    <a:alpha val="6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spc="-300" dirty="0">
                  <a:solidFill>
                    <a:schemeClr val="tx1"/>
                  </a:solidFill>
                </a:endParaRPr>
              </a:p>
            </p:txBody>
          </p:sp>
          <p:sp>
            <p:nvSpPr>
              <p:cNvPr id="38" name="Rectangle 37"/>
              <p:cNvSpPr/>
              <p:nvPr/>
            </p:nvSpPr>
            <p:spPr>
              <a:xfrm>
                <a:off x="6697373" y="2836855"/>
                <a:ext cx="430682" cy="1007739"/>
              </a:xfrm>
              <a:prstGeom prst="rect">
                <a:avLst/>
              </a:prstGeom>
            </p:spPr>
            <p:txBody>
              <a:bodyPr wrap="none">
                <a:spAutoFit/>
              </a:bodyPr>
              <a:lstStyle/>
              <a:p>
                <a:pPr algn="ctr"/>
                <a:r>
                  <a:rPr lang="en-US" sz="2400" spc="-300" dirty="0" smtClean="0"/>
                  <a:t>1</a:t>
                </a:r>
                <a:endParaRPr lang="en-US" sz="2400" spc="-300" dirty="0"/>
              </a:p>
            </p:txBody>
          </p:sp>
        </p:grpSp>
      </p:grpSp>
    </p:spTree>
    <p:extLst>
      <p:ext uri="{BB962C8B-B14F-4D97-AF65-F5344CB8AC3E}">
        <p14:creationId xmlns:p14="http://schemas.microsoft.com/office/powerpoint/2010/main" val="880507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sz="quarter" idx="11"/>
          </p:nvPr>
        </p:nvSpPr>
        <p:spPr/>
        <p:txBody>
          <a:bodyPr>
            <a:noAutofit/>
          </a:bodyPr>
          <a:lstStyle/>
          <a:p>
            <a:r>
              <a:rPr lang="en-US" sz="3200" i="0" dirty="0"/>
              <a:t>Motivation</a:t>
            </a:r>
            <a:endParaRPr lang="en-US" i="0" dirty="0"/>
          </a:p>
          <a:p>
            <a:r>
              <a:rPr lang="en-US" sz="3200" i="0" dirty="0">
                <a:solidFill>
                  <a:schemeClr val="bg1">
                    <a:lumMod val="50000"/>
                  </a:schemeClr>
                </a:solidFill>
              </a:rPr>
              <a:t>Characterizing application memory error tolerance</a:t>
            </a:r>
            <a:endParaRPr lang="en-US" i="0" dirty="0">
              <a:solidFill>
                <a:schemeClr val="bg1">
                  <a:lumMod val="50000"/>
                </a:schemeClr>
              </a:solidFill>
            </a:endParaRPr>
          </a:p>
          <a:p>
            <a:r>
              <a:rPr lang="en-US" sz="3200" i="0" dirty="0">
                <a:solidFill>
                  <a:schemeClr val="bg1">
                    <a:lumMod val="50000"/>
                  </a:schemeClr>
                </a:solidFill>
              </a:rPr>
              <a:t>Key observations</a:t>
            </a:r>
          </a:p>
          <a:p>
            <a:pPr lvl="1"/>
            <a:r>
              <a:rPr lang="en-US" sz="2800" u="sng" dirty="0">
                <a:solidFill>
                  <a:schemeClr val="bg1">
                    <a:lumMod val="50000"/>
                  </a:schemeClr>
                </a:solidFill>
              </a:rPr>
              <a:t>Observation 1</a:t>
            </a:r>
            <a:r>
              <a:rPr lang="en-US" sz="2800" dirty="0">
                <a:solidFill>
                  <a:schemeClr val="bg1">
                    <a:lumMod val="50000"/>
                  </a:schemeClr>
                </a:solidFill>
              </a:rPr>
              <a:t>:  Memory error tolerance varies </a:t>
            </a:r>
            <a:br>
              <a:rPr lang="en-US" sz="2800" dirty="0">
                <a:solidFill>
                  <a:schemeClr val="bg1">
                    <a:lumMod val="50000"/>
                  </a:schemeClr>
                </a:solidFill>
              </a:rPr>
            </a:br>
            <a:r>
              <a:rPr lang="en-US" sz="2800" dirty="0">
                <a:solidFill>
                  <a:schemeClr val="bg1">
                    <a:lumMod val="50000"/>
                  </a:schemeClr>
                </a:solidFill>
              </a:rPr>
              <a:t>across applications and within an application</a:t>
            </a:r>
          </a:p>
          <a:p>
            <a:pPr lvl="1"/>
            <a:r>
              <a:rPr lang="en-US" sz="2800" u="sng" dirty="0">
                <a:solidFill>
                  <a:schemeClr val="bg1">
                    <a:lumMod val="50000"/>
                  </a:schemeClr>
                </a:solidFill>
              </a:rPr>
              <a:t>Observation 2</a:t>
            </a:r>
            <a:r>
              <a:rPr lang="en-US" sz="2800" dirty="0">
                <a:solidFill>
                  <a:schemeClr val="bg1">
                    <a:lumMod val="50000"/>
                  </a:schemeClr>
                </a:solidFill>
              </a:rPr>
              <a:t>: Data can be recovered by software</a:t>
            </a:r>
          </a:p>
          <a:p>
            <a:r>
              <a:rPr lang="en-US" sz="3200" i="0" dirty="0">
                <a:solidFill>
                  <a:schemeClr val="bg1">
                    <a:lumMod val="50000"/>
                  </a:schemeClr>
                </a:solidFill>
              </a:rPr>
              <a:t>Heterogeneous-Reliability Memory (HRM)</a:t>
            </a:r>
            <a:endParaRPr lang="en-US" i="0" dirty="0">
              <a:solidFill>
                <a:schemeClr val="bg1">
                  <a:lumMod val="50000"/>
                </a:schemeClr>
              </a:solidFill>
            </a:endParaRPr>
          </a:p>
          <a:p>
            <a:r>
              <a:rPr lang="en-US" sz="3200" i="0" dirty="0">
                <a:solidFill>
                  <a:schemeClr val="bg1">
                    <a:lumMod val="50000"/>
                  </a:schemeClr>
                </a:solidFill>
              </a:rPr>
              <a:t>Evaluation</a:t>
            </a:r>
          </a:p>
        </p:txBody>
      </p:sp>
      <p:sp>
        <p:nvSpPr>
          <p:cNvPr id="5" name="Slide Number Placeholder 4"/>
          <p:cNvSpPr>
            <a:spLocks noGrp="1"/>
          </p:cNvSpPr>
          <p:nvPr>
            <p:ph type="sldNum" sz="quarter" idx="14"/>
          </p:nvPr>
        </p:nvSpPr>
        <p:spPr>
          <a:prstGeom prst="rect">
            <a:avLst/>
          </a:prstGeom>
        </p:spPr>
        <p:txBody>
          <a:bodyPr/>
          <a:lstStyle/>
          <a:p>
            <a:fld id="{4DB4CB9A-C63F-4E87-AA38-9916D0B520C4}" type="slidenum">
              <a:rPr lang="en-US" smtClean="0"/>
              <a:pPr/>
              <a:t>4</a:t>
            </a:fld>
            <a:endParaRPr lang="en-US" dirty="0"/>
          </a:p>
        </p:txBody>
      </p:sp>
    </p:spTree>
    <p:extLst>
      <p:ext uri="{BB962C8B-B14F-4D97-AF65-F5344CB8AC3E}">
        <p14:creationId xmlns:p14="http://schemas.microsoft.com/office/powerpoint/2010/main" val="16462292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with previous works?</a:t>
            </a:r>
            <a:endParaRPr lang="en-US" dirty="0"/>
          </a:p>
        </p:txBody>
      </p:sp>
      <p:sp>
        <p:nvSpPr>
          <p:cNvPr id="3" name="Content Placeholder 2"/>
          <p:cNvSpPr>
            <a:spLocks noGrp="1"/>
          </p:cNvSpPr>
          <p:nvPr>
            <p:ph sz="quarter" idx="11"/>
          </p:nvPr>
        </p:nvSpPr>
        <p:spPr/>
        <p:txBody>
          <a:bodyPr/>
          <a:lstStyle/>
          <a:p>
            <a:r>
              <a:rPr lang="en-US" dirty="0" smtClean="0"/>
              <a:t>Virtualized and flexible ECC [Yoon ‘10]</a:t>
            </a:r>
          </a:p>
          <a:p>
            <a:pPr lvl="1"/>
            <a:r>
              <a:rPr lang="en-US" dirty="0" smtClean="0"/>
              <a:t>Requires changes to the MMU in the processor</a:t>
            </a:r>
          </a:p>
          <a:p>
            <a:pPr lvl="1"/>
            <a:r>
              <a:rPr lang="en-US" dirty="0" smtClean="0"/>
              <a:t>Performance overhead ~10% over </a:t>
            </a:r>
            <a:r>
              <a:rPr lang="en-US" dirty="0" err="1" smtClean="0"/>
              <a:t>NoECC</a:t>
            </a:r>
            <a:endParaRPr lang="en-US" dirty="0" smtClean="0"/>
          </a:p>
          <a:p>
            <a:endParaRPr lang="en-US" dirty="0" smtClean="0"/>
          </a:p>
          <a:p>
            <a:r>
              <a:rPr lang="en-US" dirty="0" smtClean="0"/>
              <a:t>Our work: HRM</a:t>
            </a:r>
          </a:p>
          <a:p>
            <a:pPr lvl="1"/>
            <a:r>
              <a:rPr lang="en-US" dirty="0" smtClean="0"/>
              <a:t>Minimal changes to memory controller to enable different ECC on different channels</a:t>
            </a:r>
          </a:p>
          <a:p>
            <a:pPr lvl="1"/>
            <a:r>
              <a:rPr lang="en-US" dirty="0" smtClean="0"/>
              <a:t>Low performance overhead</a:t>
            </a:r>
          </a:p>
          <a:p>
            <a:pPr lvl="1"/>
            <a:r>
              <a:rPr lang="en-US" dirty="0" smtClean="0"/>
              <a:t>Enables the use of less-tested memory</a:t>
            </a:r>
            <a:endParaRPr lang="en-US" dirty="0"/>
          </a:p>
        </p:txBody>
      </p:sp>
      <p:sp>
        <p:nvSpPr>
          <p:cNvPr id="4" name="Slide Number Placeholder 3"/>
          <p:cNvSpPr>
            <a:spLocks noGrp="1"/>
          </p:cNvSpPr>
          <p:nvPr>
            <p:ph type="sldNum" sz="quarter" idx="14"/>
          </p:nvPr>
        </p:nvSpPr>
        <p:spPr/>
        <p:txBody>
          <a:bodyPr/>
          <a:lstStyle/>
          <a:p>
            <a:fld id="{659951FD-F195-4FF4-B5D0-ABFF8986B8DF}" type="slidenum">
              <a:rPr lang="en-US" smtClean="0"/>
              <a:pPr/>
              <a:t>40</a:t>
            </a:fld>
            <a:endParaRPr lang="en-US" dirty="0"/>
          </a:p>
        </p:txBody>
      </p:sp>
    </p:spTree>
    <p:extLst>
      <p:ext uri="{BB962C8B-B14F-4D97-AF65-F5344CB8AC3E}">
        <p14:creationId xmlns:p14="http://schemas.microsoft.com/office/powerpoint/2010/main" val="21620989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Other Results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659951FD-F195-4FF4-B5D0-ABFF8986B8DF}" type="slidenum">
              <a:rPr lang="en-US" smtClean="0"/>
              <a:pPr/>
              <a:t>41</a:t>
            </a:fld>
            <a:endParaRPr lang="en-US" dirty="0"/>
          </a:p>
        </p:txBody>
      </p:sp>
    </p:spTree>
    <p:extLst>
      <p:ext uri="{BB962C8B-B14F-4D97-AF65-F5344CB8AC3E}">
        <p14:creationId xmlns:p14="http://schemas.microsoft.com/office/powerpoint/2010/main" val="21370071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 within application</a:t>
            </a:r>
            <a:endParaRPr lang="en-US" dirty="0"/>
          </a:p>
        </p:txBody>
      </p:sp>
      <p:sp>
        <p:nvSpPr>
          <p:cNvPr id="3" name="Slide Number Placeholder 2"/>
          <p:cNvSpPr>
            <a:spLocks noGrp="1"/>
          </p:cNvSpPr>
          <p:nvPr>
            <p:ph type="sldNum" sz="quarter" idx="12"/>
          </p:nvPr>
        </p:nvSpPr>
        <p:spPr/>
        <p:txBody>
          <a:bodyPr/>
          <a:lstStyle/>
          <a:p>
            <a:fld id="{659951FD-F195-4FF4-B5D0-ABFF8986B8DF}" type="slidenum">
              <a:rPr lang="en-US" smtClean="0"/>
              <a:pPr/>
              <a:t>42</a:t>
            </a:fld>
            <a:endParaRPr lang="en-US" dirty="0"/>
          </a:p>
        </p:txBody>
      </p:sp>
      <p:pic>
        <p:nvPicPr>
          <p:cNvPr id="5" name="Picture 4"/>
          <p:cNvPicPr>
            <a:picLocks noChangeAspect="1"/>
          </p:cNvPicPr>
          <p:nvPr/>
        </p:nvPicPr>
        <p:blipFill>
          <a:blip r:embed="rId2"/>
          <a:stretch>
            <a:fillRect/>
          </a:stretch>
        </p:blipFill>
        <p:spPr>
          <a:xfrm>
            <a:off x="656491" y="1086588"/>
            <a:ext cx="7831018" cy="5289852"/>
          </a:xfrm>
          <a:prstGeom prst="rect">
            <a:avLst/>
          </a:prstGeom>
        </p:spPr>
      </p:pic>
    </p:spTree>
    <p:extLst>
      <p:ext uri="{BB962C8B-B14F-4D97-AF65-F5344CB8AC3E}">
        <p14:creationId xmlns:p14="http://schemas.microsoft.com/office/powerpoint/2010/main" val="5484640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 within application</a:t>
            </a:r>
            <a:endParaRPr lang="en-US" dirty="0"/>
          </a:p>
        </p:txBody>
      </p:sp>
      <p:sp>
        <p:nvSpPr>
          <p:cNvPr id="3" name="Slide Number Placeholder 2"/>
          <p:cNvSpPr>
            <a:spLocks noGrp="1"/>
          </p:cNvSpPr>
          <p:nvPr>
            <p:ph type="sldNum" sz="quarter" idx="12"/>
          </p:nvPr>
        </p:nvSpPr>
        <p:spPr/>
        <p:txBody>
          <a:bodyPr/>
          <a:lstStyle/>
          <a:p>
            <a:fld id="{659951FD-F195-4FF4-B5D0-ABFF8986B8DF}" type="slidenum">
              <a:rPr lang="en-US" smtClean="0"/>
              <a:pPr/>
              <a:t>43</a:t>
            </a:fld>
            <a:endParaRPr lang="en-US" dirty="0"/>
          </a:p>
        </p:txBody>
      </p:sp>
      <p:pic>
        <p:nvPicPr>
          <p:cNvPr id="4" name="Picture 3"/>
          <p:cNvPicPr>
            <a:picLocks noChangeAspect="1"/>
          </p:cNvPicPr>
          <p:nvPr/>
        </p:nvPicPr>
        <p:blipFill>
          <a:blip r:embed="rId2"/>
          <a:stretch>
            <a:fillRect/>
          </a:stretch>
        </p:blipFill>
        <p:spPr>
          <a:xfrm>
            <a:off x="586153" y="1067915"/>
            <a:ext cx="7971694" cy="5380892"/>
          </a:xfrm>
          <a:prstGeom prst="rect">
            <a:avLst/>
          </a:prstGeom>
        </p:spPr>
      </p:pic>
    </p:spTree>
    <p:extLst>
      <p:ext uri="{BB962C8B-B14F-4D97-AF65-F5344CB8AC3E}">
        <p14:creationId xmlns:p14="http://schemas.microsoft.com/office/powerpoint/2010/main" val="195792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Other types of memory errors</a:t>
            </a:r>
            <a:endParaRPr lang="en-US" dirty="0"/>
          </a:p>
        </p:txBody>
      </p:sp>
      <p:sp>
        <p:nvSpPr>
          <p:cNvPr id="4" name="Slide Number Placeholder 3"/>
          <p:cNvSpPr>
            <a:spLocks noGrp="1"/>
          </p:cNvSpPr>
          <p:nvPr>
            <p:ph type="sldNum" sz="quarter" idx="12"/>
          </p:nvPr>
        </p:nvSpPr>
        <p:spPr/>
        <p:txBody>
          <a:bodyPr/>
          <a:lstStyle/>
          <a:p>
            <a:fld id="{659951FD-F195-4FF4-B5D0-ABFF8986B8DF}" type="slidenum">
              <a:rPr lang="en-US" smtClean="0"/>
              <a:pPr/>
              <a:t>44</a:t>
            </a:fld>
            <a:endParaRPr lang="en-US" dirty="0"/>
          </a:p>
        </p:txBody>
      </p:sp>
      <p:pic>
        <p:nvPicPr>
          <p:cNvPr id="7" name="Picture 6"/>
          <p:cNvPicPr>
            <a:picLocks noChangeAspect="1"/>
          </p:cNvPicPr>
          <p:nvPr/>
        </p:nvPicPr>
        <p:blipFill>
          <a:blip r:embed="rId2"/>
          <a:stretch>
            <a:fillRect/>
          </a:stretch>
        </p:blipFill>
        <p:spPr>
          <a:xfrm>
            <a:off x="506552" y="1085850"/>
            <a:ext cx="8130896" cy="5370458"/>
          </a:xfrm>
          <a:prstGeom prst="rect">
            <a:avLst/>
          </a:prstGeom>
        </p:spPr>
      </p:pic>
    </p:spTree>
    <p:extLst>
      <p:ext uri="{BB962C8B-B14F-4D97-AF65-F5344CB8AC3E}">
        <p14:creationId xmlns:p14="http://schemas.microsoft.com/office/powerpoint/2010/main" val="15543299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Other types of memory errors</a:t>
            </a:r>
            <a:endParaRPr lang="en-US" dirty="0"/>
          </a:p>
        </p:txBody>
      </p:sp>
      <p:sp>
        <p:nvSpPr>
          <p:cNvPr id="4" name="Slide Number Placeholder 3"/>
          <p:cNvSpPr>
            <a:spLocks noGrp="1"/>
          </p:cNvSpPr>
          <p:nvPr>
            <p:ph type="sldNum" sz="quarter" idx="12"/>
          </p:nvPr>
        </p:nvSpPr>
        <p:spPr/>
        <p:txBody>
          <a:bodyPr/>
          <a:lstStyle/>
          <a:p>
            <a:fld id="{659951FD-F195-4FF4-B5D0-ABFF8986B8DF}" type="slidenum">
              <a:rPr lang="en-US" smtClean="0"/>
              <a:pPr/>
              <a:t>45</a:t>
            </a:fld>
            <a:endParaRPr lang="en-US" dirty="0"/>
          </a:p>
        </p:txBody>
      </p:sp>
      <p:pic>
        <p:nvPicPr>
          <p:cNvPr id="2" name="Picture 1"/>
          <p:cNvPicPr>
            <a:picLocks noChangeAspect="1"/>
          </p:cNvPicPr>
          <p:nvPr/>
        </p:nvPicPr>
        <p:blipFill>
          <a:blip r:embed="rId2"/>
          <a:stretch>
            <a:fillRect/>
          </a:stretch>
        </p:blipFill>
        <p:spPr>
          <a:xfrm>
            <a:off x="656492" y="1041924"/>
            <a:ext cx="7831016" cy="5172386"/>
          </a:xfrm>
          <a:prstGeom prst="rect">
            <a:avLst/>
          </a:prstGeom>
        </p:spPr>
      </p:pic>
    </p:spTree>
    <p:extLst>
      <p:ext uri="{BB962C8B-B14F-4D97-AF65-F5344CB8AC3E}">
        <p14:creationId xmlns:p14="http://schemas.microsoft.com/office/powerpoint/2010/main" val="17749405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Recovery</a:t>
            </a:r>
            <a:endParaRPr lang="en-US" dirty="0"/>
          </a:p>
        </p:txBody>
      </p:sp>
      <p:sp>
        <p:nvSpPr>
          <p:cNvPr id="3" name="Slide Number Placeholder 2"/>
          <p:cNvSpPr>
            <a:spLocks noGrp="1"/>
          </p:cNvSpPr>
          <p:nvPr>
            <p:ph type="sldNum" sz="quarter" idx="12"/>
          </p:nvPr>
        </p:nvSpPr>
        <p:spPr/>
        <p:txBody>
          <a:bodyPr/>
          <a:lstStyle/>
          <a:p>
            <a:fld id="{659951FD-F195-4FF4-B5D0-ABFF8986B8DF}" type="slidenum">
              <a:rPr lang="en-US" smtClean="0"/>
              <a:pPr/>
              <a:t>46</a:t>
            </a:fld>
            <a:endParaRPr lang="en-US" dirty="0"/>
          </a:p>
        </p:txBody>
      </p:sp>
      <p:pic>
        <p:nvPicPr>
          <p:cNvPr id="5" name="Picture 4"/>
          <p:cNvPicPr>
            <a:picLocks noChangeAspect="1"/>
          </p:cNvPicPr>
          <p:nvPr/>
        </p:nvPicPr>
        <p:blipFill>
          <a:blip r:embed="rId2"/>
          <a:stretch>
            <a:fillRect/>
          </a:stretch>
        </p:blipFill>
        <p:spPr>
          <a:xfrm>
            <a:off x="52888" y="1594339"/>
            <a:ext cx="9038224" cy="3669322"/>
          </a:xfrm>
          <a:prstGeom prst="rect">
            <a:avLst/>
          </a:prstGeom>
        </p:spPr>
      </p:pic>
    </p:spTree>
    <p:extLst>
      <p:ext uri="{BB962C8B-B14F-4D97-AF65-F5344CB8AC3E}">
        <p14:creationId xmlns:p14="http://schemas.microsoft.com/office/powerpoint/2010/main" val="10452991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Quick to crash vs. periodic incorrect</a:t>
            </a:r>
            <a:endParaRPr lang="en-US" dirty="0"/>
          </a:p>
        </p:txBody>
      </p:sp>
      <p:sp>
        <p:nvSpPr>
          <p:cNvPr id="3" name="Slide Number Placeholder 2"/>
          <p:cNvSpPr>
            <a:spLocks noGrp="1"/>
          </p:cNvSpPr>
          <p:nvPr>
            <p:ph type="sldNum" sz="quarter" idx="12"/>
          </p:nvPr>
        </p:nvSpPr>
        <p:spPr/>
        <p:txBody>
          <a:bodyPr/>
          <a:lstStyle/>
          <a:p>
            <a:fld id="{659951FD-F195-4FF4-B5D0-ABFF8986B8DF}" type="slidenum">
              <a:rPr lang="en-US" smtClean="0"/>
              <a:pPr/>
              <a:t>47</a:t>
            </a:fld>
            <a:endParaRPr lang="en-US" dirty="0"/>
          </a:p>
        </p:txBody>
      </p:sp>
      <p:pic>
        <p:nvPicPr>
          <p:cNvPr id="5" name="Picture 4"/>
          <p:cNvPicPr>
            <a:picLocks noChangeAspect="1"/>
          </p:cNvPicPr>
          <p:nvPr/>
        </p:nvPicPr>
        <p:blipFill>
          <a:blip r:embed="rId2"/>
          <a:stretch>
            <a:fillRect/>
          </a:stretch>
        </p:blipFill>
        <p:spPr>
          <a:xfrm>
            <a:off x="328246" y="1085850"/>
            <a:ext cx="8487508" cy="4965192"/>
          </a:xfrm>
          <a:prstGeom prst="rect">
            <a:avLst/>
          </a:prstGeom>
        </p:spPr>
      </p:pic>
    </p:spTree>
    <p:extLst>
      <p:ext uri="{BB962C8B-B14F-4D97-AF65-F5344CB8AC3E}">
        <p14:creationId xmlns:p14="http://schemas.microsoft.com/office/powerpoint/2010/main" val="2026392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ratio: masked by overwrite</a:t>
            </a:r>
            <a:endParaRPr lang="en-US" dirty="0"/>
          </a:p>
        </p:txBody>
      </p:sp>
      <p:sp>
        <p:nvSpPr>
          <p:cNvPr id="3" name="Slide Number Placeholder 2"/>
          <p:cNvSpPr>
            <a:spLocks noGrp="1"/>
          </p:cNvSpPr>
          <p:nvPr>
            <p:ph type="sldNum" sz="quarter" idx="12"/>
          </p:nvPr>
        </p:nvSpPr>
        <p:spPr/>
        <p:txBody>
          <a:bodyPr/>
          <a:lstStyle/>
          <a:p>
            <a:fld id="{659951FD-F195-4FF4-B5D0-ABFF8986B8DF}" type="slidenum">
              <a:rPr lang="en-US" smtClean="0"/>
              <a:pPr/>
              <a:t>48</a:t>
            </a:fld>
            <a:endParaRPr lang="en-US" dirty="0"/>
          </a:p>
        </p:txBody>
      </p:sp>
      <p:pic>
        <p:nvPicPr>
          <p:cNvPr id="5" name="Picture 4"/>
          <p:cNvPicPr>
            <a:picLocks noChangeAspect="1"/>
          </p:cNvPicPr>
          <p:nvPr/>
        </p:nvPicPr>
        <p:blipFill>
          <a:blip r:embed="rId2"/>
          <a:stretch>
            <a:fillRect/>
          </a:stretch>
        </p:blipFill>
        <p:spPr>
          <a:xfrm>
            <a:off x="93784" y="1085850"/>
            <a:ext cx="8956432" cy="5243990"/>
          </a:xfrm>
          <a:prstGeom prst="rect">
            <a:avLst/>
          </a:prstGeom>
        </p:spPr>
      </p:pic>
    </p:spTree>
    <p:extLst>
      <p:ext uri="{BB962C8B-B14F-4D97-AF65-F5344CB8AC3E}">
        <p14:creationId xmlns:p14="http://schemas.microsoft.com/office/powerpoint/2010/main" val="41447949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Potential to tolerate memory errors</a:t>
            </a:r>
            <a:endParaRPr lang="en-US" dirty="0"/>
          </a:p>
        </p:txBody>
      </p:sp>
      <p:sp>
        <p:nvSpPr>
          <p:cNvPr id="3" name="Slide Number Placeholder 2"/>
          <p:cNvSpPr>
            <a:spLocks noGrp="1"/>
          </p:cNvSpPr>
          <p:nvPr>
            <p:ph type="sldNum" sz="quarter" idx="12"/>
          </p:nvPr>
        </p:nvSpPr>
        <p:spPr/>
        <p:txBody>
          <a:bodyPr/>
          <a:lstStyle/>
          <a:p>
            <a:fld id="{659951FD-F195-4FF4-B5D0-ABFF8986B8DF}" type="slidenum">
              <a:rPr lang="en-US" smtClean="0"/>
              <a:pPr/>
              <a:t>49</a:t>
            </a:fld>
            <a:endParaRPr lang="en-US" dirty="0"/>
          </a:p>
        </p:txBody>
      </p:sp>
      <p:pic>
        <p:nvPicPr>
          <p:cNvPr id="5" name="Picture 4"/>
          <p:cNvPicPr>
            <a:picLocks noChangeAspect="1"/>
          </p:cNvPicPr>
          <p:nvPr/>
        </p:nvPicPr>
        <p:blipFill>
          <a:blip r:embed="rId2"/>
          <a:stretch>
            <a:fillRect/>
          </a:stretch>
        </p:blipFill>
        <p:spPr>
          <a:xfrm>
            <a:off x="154573" y="1500554"/>
            <a:ext cx="8834854" cy="3856892"/>
          </a:xfrm>
          <a:prstGeom prst="rect">
            <a:avLst/>
          </a:prstGeom>
        </p:spPr>
      </p:pic>
    </p:spTree>
    <p:extLst>
      <p:ext uri="{BB962C8B-B14F-4D97-AF65-F5344CB8AC3E}">
        <p14:creationId xmlns:p14="http://schemas.microsoft.com/office/powerpoint/2010/main" val="237324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Memory Cost is High</a:t>
            </a:r>
            <a:endParaRPr lang="en-US" dirty="0"/>
          </a:p>
        </p:txBody>
      </p:sp>
      <p:sp>
        <p:nvSpPr>
          <p:cNvPr id="9" name="Content Placeholder 8"/>
          <p:cNvSpPr>
            <a:spLocks noGrp="1"/>
          </p:cNvSpPr>
          <p:nvPr>
            <p:ph sz="quarter" idx="11"/>
          </p:nvPr>
        </p:nvSpPr>
        <p:spPr/>
        <p:txBody>
          <a:bodyPr>
            <a:normAutofit/>
          </a:bodyPr>
          <a:lstStyle/>
          <a:p>
            <a:r>
              <a:rPr lang="en-US" sz="3200" dirty="0">
                <a:solidFill>
                  <a:srgbClr val="FF0000"/>
                </a:solidFill>
              </a:rPr>
              <a:t>Server hardware </a:t>
            </a:r>
            <a:r>
              <a:rPr lang="en-US" sz="3200" dirty="0" smtClean="0">
                <a:solidFill>
                  <a:srgbClr val="FF0000"/>
                </a:solidFill>
              </a:rPr>
              <a:t>cost dominates </a:t>
            </a:r>
            <a:r>
              <a:rPr lang="en-US" sz="3200" dirty="0">
                <a:solidFill>
                  <a:srgbClr val="FF0000"/>
                </a:solidFill>
              </a:rPr>
              <a:t>datacenter </a:t>
            </a:r>
            <a:r>
              <a:rPr lang="en-US" sz="3200" dirty="0" smtClean="0">
                <a:solidFill>
                  <a:srgbClr val="FF0000"/>
                </a:solidFill>
              </a:rPr>
              <a:t>Total </a:t>
            </a:r>
            <a:r>
              <a:rPr lang="en-US" sz="3200" dirty="0">
                <a:solidFill>
                  <a:srgbClr val="FF0000"/>
                </a:solidFill>
              </a:rPr>
              <a:t>Cost of Ownership (TCO) </a:t>
            </a:r>
            <a:r>
              <a:rPr lang="en-US" sz="3200" dirty="0">
                <a:solidFill>
                  <a:schemeClr val="tx1"/>
                </a:solidFill>
              </a:rPr>
              <a:t>[</a:t>
            </a:r>
            <a:r>
              <a:rPr lang="en-US" sz="3200" dirty="0" err="1">
                <a:solidFill>
                  <a:schemeClr val="tx1"/>
                </a:solidFill>
              </a:rPr>
              <a:t>Barroso</a:t>
            </a:r>
            <a:r>
              <a:rPr lang="en-US" sz="3200" dirty="0">
                <a:solidFill>
                  <a:schemeClr val="tx1"/>
                </a:solidFill>
              </a:rPr>
              <a:t> ‘09</a:t>
            </a:r>
            <a:r>
              <a:rPr lang="en-US" sz="3200" dirty="0" smtClean="0">
                <a:solidFill>
                  <a:schemeClr val="tx1"/>
                </a:solidFill>
              </a:rPr>
              <a:t>]</a:t>
            </a:r>
          </a:p>
          <a:p>
            <a:endParaRPr lang="en-US" sz="3200" dirty="0">
              <a:solidFill>
                <a:schemeClr val="tx1"/>
              </a:solidFill>
            </a:endParaRPr>
          </a:p>
          <a:p>
            <a:r>
              <a:rPr lang="en-US" sz="3200" dirty="0"/>
              <a:t>As server memory capacity grows, </a:t>
            </a:r>
            <a:r>
              <a:rPr lang="en-US" sz="3200" dirty="0" smtClean="0">
                <a:solidFill>
                  <a:srgbClr val="FF0000"/>
                </a:solidFill>
              </a:rPr>
              <a:t>memory </a:t>
            </a:r>
            <a:r>
              <a:rPr lang="en-US" sz="3200" dirty="0">
                <a:solidFill>
                  <a:srgbClr val="FF0000"/>
                </a:solidFill>
              </a:rPr>
              <a:t>cost </a:t>
            </a:r>
            <a:r>
              <a:rPr lang="en-US" sz="3200" dirty="0" smtClean="0">
                <a:solidFill>
                  <a:srgbClr val="FF0000"/>
                </a:solidFill>
              </a:rPr>
              <a:t>becomes the most important component </a:t>
            </a:r>
            <a:r>
              <a:rPr lang="en-US" sz="3200" dirty="0">
                <a:solidFill>
                  <a:srgbClr val="FF0000"/>
                </a:solidFill>
              </a:rPr>
              <a:t>of server hardware </a:t>
            </a:r>
            <a:r>
              <a:rPr lang="en-US" sz="3200" dirty="0" smtClean="0">
                <a:solidFill>
                  <a:srgbClr val="FF0000"/>
                </a:solidFill>
              </a:rPr>
              <a:t>costs </a:t>
            </a:r>
            <a:r>
              <a:rPr lang="en-US" sz="3200" dirty="0"/>
              <a:t>[</a:t>
            </a:r>
            <a:r>
              <a:rPr lang="en-US" sz="3200" dirty="0" err="1"/>
              <a:t>Kozyrakis</a:t>
            </a:r>
            <a:r>
              <a:rPr lang="en-US" sz="3200" dirty="0"/>
              <a:t> ‘10]</a:t>
            </a:r>
          </a:p>
          <a:p>
            <a:endParaRPr lang="en-US" sz="3200" dirty="0" smtClean="0">
              <a:solidFill>
                <a:schemeClr val="tx1"/>
              </a:solidFill>
            </a:endParaRPr>
          </a:p>
          <a:p>
            <a:endParaRPr lang="en-US" sz="3200" dirty="0">
              <a:solidFill>
                <a:schemeClr val="tx1"/>
              </a:solidFill>
            </a:endParaRPr>
          </a:p>
        </p:txBody>
      </p:sp>
      <p:sp>
        <p:nvSpPr>
          <p:cNvPr id="4" name="Slide Number Placeholder 3"/>
          <p:cNvSpPr>
            <a:spLocks noGrp="1"/>
          </p:cNvSpPr>
          <p:nvPr>
            <p:ph type="sldNum" sz="quarter" idx="14"/>
          </p:nvPr>
        </p:nvSpPr>
        <p:spPr>
          <a:prstGeom prst="rect">
            <a:avLst/>
          </a:prstGeom>
        </p:spPr>
        <p:txBody>
          <a:bodyPr/>
          <a:lstStyle/>
          <a:p>
            <a:fld id="{4DB4CB9A-C63F-4E87-AA38-9916D0B520C4}" type="slidenum">
              <a:rPr lang="en-US" smtClean="0"/>
              <a:pPr/>
              <a:t>5</a:t>
            </a:fld>
            <a:endParaRPr lang="en-US" dirty="0"/>
          </a:p>
        </p:txBody>
      </p:sp>
      <p:grpSp>
        <p:nvGrpSpPr>
          <p:cNvPr id="20" name="Group 19"/>
          <p:cNvGrpSpPr/>
          <p:nvPr/>
        </p:nvGrpSpPr>
        <p:grpSpPr>
          <a:xfrm>
            <a:off x="421565" y="4612188"/>
            <a:ext cx="4331184" cy="1509067"/>
            <a:chOff x="1127138" y="3973711"/>
            <a:chExt cx="4331184" cy="1509067"/>
          </a:xfrm>
        </p:grpSpPr>
        <p:pic>
          <p:nvPicPr>
            <p:cNvPr id="24" name="Picture 2" descr="image:Illustration showing DIMM rank classification label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197"/>
            <a:stretch/>
          </p:blipFill>
          <p:spPr bwMode="auto">
            <a:xfrm rot="16200000">
              <a:off x="1132953" y="4454770"/>
              <a:ext cx="1329883" cy="37769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294122" y="4097783"/>
              <a:ext cx="3164200" cy="1384995"/>
            </a:xfrm>
            <a:prstGeom prst="rect">
              <a:avLst/>
            </a:prstGeom>
            <a:noFill/>
          </p:spPr>
          <p:txBody>
            <a:bodyPr wrap="none" rtlCol="0">
              <a:spAutoFit/>
            </a:bodyPr>
            <a:lstStyle/>
            <a:p>
              <a:r>
                <a:rPr lang="en-US" sz="2800" dirty="0" smtClean="0"/>
                <a:t>128GB Memory cost</a:t>
              </a:r>
            </a:p>
            <a:p>
              <a:r>
                <a:rPr lang="en-US" sz="2800" dirty="0" smtClean="0"/>
                <a:t>~$140(per 16GB)×8</a:t>
              </a:r>
            </a:p>
            <a:p>
              <a:r>
                <a:rPr lang="en-US" sz="2800" dirty="0" smtClean="0"/>
                <a:t>= </a:t>
              </a:r>
              <a:r>
                <a:rPr lang="en-US" sz="2800" dirty="0" smtClean="0">
                  <a:solidFill>
                    <a:srgbClr val="FF0000"/>
                  </a:solidFill>
                </a:rPr>
                <a:t>~$1120</a:t>
              </a:r>
              <a:r>
                <a:rPr lang="en-US" sz="2800" baseline="30000" dirty="0"/>
                <a:t> *</a:t>
              </a:r>
              <a:endParaRPr lang="en-US" sz="2800" dirty="0">
                <a:solidFill>
                  <a:srgbClr val="FF0000"/>
                </a:solidFill>
              </a:endParaRPr>
            </a:p>
          </p:txBody>
        </p:sp>
        <p:pic>
          <p:nvPicPr>
            <p:cNvPr id="28" name="Picture 2" descr="image:Illustration showing DIMM rank classification label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197"/>
            <a:stretch/>
          </p:blipFill>
          <p:spPr bwMode="auto">
            <a:xfrm rot="16200000">
              <a:off x="1211916" y="4499737"/>
              <a:ext cx="1329883" cy="3776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Illustration showing DIMM rank classification label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197"/>
            <a:stretch/>
          </p:blipFill>
          <p:spPr bwMode="auto">
            <a:xfrm rot="16200000">
              <a:off x="1290879" y="4556059"/>
              <a:ext cx="1329883" cy="37769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Illustration showing DIMM rank classification label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197"/>
            <a:stretch/>
          </p:blipFill>
          <p:spPr bwMode="auto">
            <a:xfrm rot="16200000">
              <a:off x="1361730" y="4625906"/>
              <a:ext cx="1329883" cy="37769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Illustration showing DIMM rank classification label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197"/>
            <a:stretch/>
          </p:blipFill>
          <p:spPr bwMode="auto">
            <a:xfrm rot="16200000">
              <a:off x="651046" y="4449803"/>
              <a:ext cx="1329883" cy="37769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image:Illustration showing DIMM rank classification label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197"/>
            <a:stretch/>
          </p:blipFill>
          <p:spPr bwMode="auto">
            <a:xfrm rot="16200000">
              <a:off x="730009" y="4494770"/>
              <a:ext cx="1329883" cy="37769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image:Illustration showing DIMM rank classification label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197"/>
            <a:stretch/>
          </p:blipFill>
          <p:spPr bwMode="auto">
            <a:xfrm rot="16200000">
              <a:off x="808972" y="4551092"/>
              <a:ext cx="1329883" cy="37769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image:Illustration showing DIMM rank classification label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197"/>
            <a:stretch/>
          </p:blipFill>
          <p:spPr bwMode="auto">
            <a:xfrm rot="16200000">
              <a:off x="879823" y="4620939"/>
              <a:ext cx="1329883" cy="3776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4819436" y="4657155"/>
            <a:ext cx="4111205" cy="1432441"/>
            <a:chOff x="1086089" y="5425559"/>
            <a:chExt cx="4111205" cy="1432441"/>
          </a:xfrm>
        </p:grpSpPr>
        <p:pic>
          <p:nvPicPr>
            <p:cNvPr id="26" name="Picture 4" descr="https://encrypted-tbn1.gstatic.com/images?q=tbn:ANd9GcSmA25UtHT-iQ8VuWn-SUq9MTK_RvXPbLcE7Hv9n4FL8t_IAwXmNg"/>
            <p:cNvPicPr>
              <a:picLocks noChangeAspect="1" noChangeArrowheads="1"/>
            </p:cNvPicPr>
            <p:nvPr/>
          </p:nvPicPr>
          <p:blipFill rotWithShape="1">
            <a:blip r:embed="rId4">
              <a:extLst>
                <a:ext uri="{28A0092B-C50C-407E-A947-70E740481C1C}">
                  <a14:useLocalDpi xmlns:a14="http://schemas.microsoft.com/office/drawing/2010/main" val="0"/>
                </a:ext>
              </a:extLst>
            </a:blip>
            <a:srcRect l="12931" r="13876"/>
            <a:stretch/>
          </p:blipFill>
          <p:spPr bwMode="auto">
            <a:xfrm>
              <a:off x="1086089" y="5425559"/>
              <a:ext cx="1088021" cy="111344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340422" y="5473005"/>
              <a:ext cx="2856872" cy="1384995"/>
            </a:xfrm>
            <a:prstGeom prst="rect">
              <a:avLst/>
            </a:prstGeom>
            <a:noFill/>
          </p:spPr>
          <p:txBody>
            <a:bodyPr wrap="none" rtlCol="0">
              <a:spAutoFit/>
            </a:bodyPr>
            <a:lstStyle/>
            <a:p>
              <a:r>
                <a:rPr lang="en-US" sz="2800" dirty="0" smtClean="0"/>
                <a:t>2 CPUs cost</a:t>
              </a:r>
            </a:p>
            <a:p>
              <a:r>
                <a:rPr lang="en-US" sz="2800" dirty="0" smtClean="0"/>
                <a:t>~$500(per CPU)×2</a:t>
              </a:r>
              <a:br>
                <a:rPr lang="en-US" sz="2800" dirty="0" smtClean="0"/>
              </a:br>
              <a:r>
                <a:rPr lang="en-US" sz="2800" dirty="0" smtClean="0"/>
                <a:t>= </a:t>
              </a:r>
              <a:r>
                <a:rPr lang="en-US" sz="2800" dirty="0" smtClean="0">
                  <a:solidFill>
                    <a:srgbClr val="FF0000"/>
                  </a:solidFill>
                </a:rPr>
                <a:t>~$1000</a:t>
              </a:r>
              <a:r>
                <a:rPr lang="en-US" sz="2800" baseline="30000" dirty="0"/>
                <a:t> *</a:t>
              </a:r>
              <a:endParaRPr lang="en-US" sz="2800" dirty="0">
                <a:solidFill>
                  <a:srgbClr val="FF0000"/>
                </a:solidFill>
              </a:endParaRPr>
            </a:p>
          </p:txBody>
        </p:sp>
        <p:pic>
          <p:nvPicPr>
            <p:cNvPr id="35" name="Picture 4" descr="https://encrypted-tbn1.gstatic.com/images?q=tbn:ANd9GcSmA25UtHT-iQ8VuWn-SUq9MTK_RvXPbLcE7Hv9n4FL8t_IAwXmNg"/>
            <p:cNvPicPr>
              <a:picLocks noChangeAspect="1" noChangeArrowheads="1"/>
            </p:cNvPicPr>
            <p:nvPr/>
          </p:nvPicPr>
          <p:blipFill rotWithShape="1">
            <a:blip r:embed="rId4">
              <a:extLst>
                <a:ext uri="{28A0092B-C50C-407E-A947-70E740481C1C}">
                  <a14:useLocalDpi xmlns:a14="http://schemas.microsoft.com/office/drawing/2010/main" val="0"/>
                </a:ext>
              </a:extLst>
            </a:blip>
            <a:srcRect l="12931" r="13876"/>
            <a:stretch/>
          </p:blipFill>
          <p:spPr bwMode="auto">
            <a:xfrm>
              <a:off x="1252401" y="5543234"/>
              <a:ext cx="1088021" cy="1113449"/>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TextBox 35"/>
          <p:cNvSpPr txBox="1"/>
          <p:nvPr/>
        </p:nvSpPr>
        <p:spPr>
          <a:xfrm>
            <a:off x="6455521" y="6043360"/>
            <a:ext cx="2365904" cy="307777"/>
          </a:xfrm>
          <a:prstGeom prst="rect">
            <a:avLst/>
          </a:prstGeom>
          <a:noFill/>
        </p:spPr>
        <p:txBody>
          <a:bodyPr wrap="none" rtlCol="0">
            <a:spAutoFit/>
          </a:bodyPr>
          <a:lstStyle/>
          <a:p>
            <a:r>
              <a:rPr lang="en-US" sz="1400" baseline="30000" dirty="0" smtClean="0"/>
              <a:t>*</a:t>
            </a:r>
            <a:r>
              <a:rPr lang="en-US" sz="1400" dirty="0" smtClean="0"/>
              <a:t> Numbers in the year of 2014</a:t>
            </a:r>
            <a:endParaRPr lang="en-US" sz="1400" dirty="0"/>
          </a:p>
        </p:txBody>
      </p:sp>
    </p:spTree>
    <p:extLst>
      <p:ext uri="{BB962C8B-B14F-4D97-AF65-F5344CB8AC3E}">
        <p14:creationId xmlns:p14="http://schemas.microsoft.com/office/powerpoint/2010/main" val="210468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dimension</a:t>
            </a:r>
            <a:endParaRPr lang="en-US" dirty="0"/>
          </a:p>
        </p:txBody>
      </p:sp>
      <p:sp>
        <p:nvSpPr>
          <p:cNvPr id="3" name="Slide Number Placeholder 2"/>
          <p:cNvSpPr>
            <a:spLocks noGrp="1"/>
          </p:cNvSpPr>
          <p:nvPr>
            <p:ph type="sldNum" sz="quarter" idx="12"/>
          </p:nvPr>
        </p:nvSpPr>
        <p:spPr/>
        <p:txBody>
          <a:bodyPr/>
          <a:lstStyle/>
          <a:p>
            <a:fld id="{659951FD-F195-4FF4-B5D0-ABFF8986B8DF}" type="slidenum">
              <a:rPr lang="en-US" smtClean="0"/>
              <a:pPr/>
              <a:t>50</a:t>
            </a:fld>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1660"/>
            <a:ext cx="9144000" cy="3754679"/>
          </a:xfrm>
          <a:prstGeom prst="rect">
            <a:avLst/>
          </a:prstGeom>
        </p:spPr>
      </p:pic>
    </p:spTree>
    <p:extLst>
      <p:ext uri="{BB962C8B-B14F-4D97-AF65-F5344CB8AC3E}">
        <p14:creationId xmlns:p14="http://schemas.microsoft.com/office/powerpoint/2010/main" val="13710692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dimension</a:t>
            </a:r>
            <a:endParaRPr lang="en-US" dirty="0"/>
          </a:p>
        </p:txBody>
      </p:sp>
      <p:sp>
        <p:nvSpPr>
          <p:cNvPr id="3" name="Slide Number Placeholder 2"/>
          <p:cNvSpPr>
            <a:spLocks noGrp="1"/>
          </p:cNvSpPr>
          <p:nvPr>
            <p:ph type="sldNum" sz="quarter" idx="12"/>
          </p:nvPr>
        </p:nvSpPr>
        <p:spPr/>
        <p:txBody>
          <a:bodyPr/>
          <a:lstStyle/>
          <a:p>
            <a:fld id="{659951FD-F195-4FF4-B5D0-ABFF8986B8DF}" type="slidenum">
              <a:rPr lang="en-US" smtClean="0"/>
              <a:pPr/>
              <a:t>51</a:t>
            </a:fld>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913" y="1085850"/>
            <a:ext cx="5594174" cy="5932482"/>
          </a:xfrm>
          <a:prstGeom prst="rect">
            <a:avLst/>
          </a:prstGeom>
        </p:spPr>
      </p:pic>
    </p:spTree>
    <p:extLst>
      <p:ext uri="{BB962C8B-B14F-4D97-AF65-F5344CB8AC3E}">
        <p14:creationId xmlns:p14="http://schemas.microsoft.com/office/powerpoint/2010/main" val="1908615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ars3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073" y="1260672"/>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mars1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1754" y="3141666"/>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Memory Reliability is Important</a:t>
            </a:r>
            <a:endParaRPr lang="en-US" dirty="0"/>
          </a:p>
        </p:txBody>
      </p:sp>
      <p:sp>
        <p:nvSpPr>
          <p:cNvPr id="8" name="Slide Number Placeholder 7"/>
          <p:cNvSpPr>
            <a:spLocks noGrp="1"/>
          </p:cNvSpPr>
          <p:nvPr>
            <p:ph type="sldNum" sz="quarter" idx="12"/>
          </p:nvPr>
        </p:nvSpPr>
        <p:spPr/>
        <p:txBody>
          <a:bodyPr/>
          <a:lstStyle/>
          <a:p>
            <a:fld id="{4DB4CB9A-C63F-4E87-AA38-9916D0B520C4}" type="slidenum">
              <a:rPr lang="en-US" smtClean="0"/>
              <a:t>6</a:t>
            </a:fld>
            <a:endParaRPr lang="en-US"/>
          </a:p>
        </p:txBody>
      </p:sp>
      <p:pic>
        <p:nvPicPr>
          <p:cNvPr id="1026" name="Picture 2" descr="http://techpackets.com/wp-content/uploads/2013/12/Windows-Explorer-Not-Respond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761" y="1231524"/>
            <a:ext cx="3109568" cy="18104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3/39/BSoD_in_Windows_8.png"/>
          <p:cNvPicPr>
            <a:picLocks noChangeAspect="1" noChangeArrowheads="1"/>
          </p:cNvPicPr>
          <p:nvPr/>
        </p:nvPicPr>
        <p:blipFill rotWithShape="1">
          <a:blip r:embed="rId6">
            <a:extLst>
              <a:ext uri="{28A0092B-C50C-407E-A947-70E740481C1C}">
                <a14:useLocalDpi xmlns:a14="http://schemas.microsoft.com/office/drawing/2010/main" val="0"/>
              </a:ext>
            </a:extLst>
          </a:blip>
          <a:srcRect l="13255" t="15249" b="21754"/>
          <a:stretch/>
        </p:blipFill>
        <p:spPr bwMode="auto">
          <a:xfrm>
            <a:off x="143760" y="4174198"/>
            <a:ext cx="4724745" cy="25734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1023" y="3547290"/>
            <a:ext cx="3799807" cy="495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1"/>
                </a:solidFill>
              </a:rPr>
              <a:t>System/app </a:t>
            </a:r>
            <a:r>
              <a:rPr lang="en-US" sz="2800" i="1" dirty="0" smtClean="0">
                <a:solidFill>
                  <a:srgbClr val="FF0000"/>
                </a:solidFill>
              </a:rPr>
              <a:t>crash</a:t>
            </a:r>
            <a:endParaRPr lang="en-US" sz="2800" i="1" dirty="0">
              <a:solidFill>
                <a:srgbClr val="FF0000"/>
              </a:solidFill>
            </a:endParaRPr>
          </a:p>
        </p:txBody>
      </p:sp>
      <p:sp>
        <p:nvSpPr>
          <p:cNvPr id="10" name="Rectangle 9"/>
          <p:cNvSpPr/>
          <p:nvPr/>
        </p:nvSpPr>
        <p:spPr>
          <a:xfrm>
            <a:off x="3163978" y="1737806"/>
            <a:ext cx="2068184" cy="1119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1"/>
                </a:solidFill>
              </a:rPr>
              <a:t>System/app</a:t>
            </a:r>
          </a:p>
          <a:p>
            <a:pPr algn="ctr"/>
            <a:r>
              <a:rPr lang="en-US" sz="2800" i="1" dirty="0" smtClean="0">
                <a:solidFill>
                  <a:srgbClr val="FF0000"/>
                </a:solidFill>
              </a:rPr>
              <a:t>hang</a:t>
            </a:r>
            <a:r>
              <a:rPr lang="en-US" sz="2800" i="1" dirty="0" smtClean="0">
                <a:solidFill>
                  <a:schemeClr val="tx1"/>
                </a:solidFill>
              </a:rPr>
              <a:t> or </a:t>
            </a:r>
            <a:r>
              <a:rPr lang="en-US" sz="2800" i="1" dirty="0" smtClean="0">
                <a:solidFill>
                  <a:srgbClr val="FF0000"/>
                </a:solidFill>
              </a:rPr>
              <a:t>slowdown</a:t>
            </a:r>
            <a:endParaRPr lang="en-US" sz="2800" i="1" dirty="0">
              <a:solidFill>
                <a:srgbClr val="FF0000"/>
              </a:solidFill>
            </a:endParaRPr>
          </a:p>
        </p:txBody>
      </p:sp>
      <p:sp>
        <p:nvSpPr>
          <p:cNvPr id="11" name="Rectangle 10"/>
          <p:cNvSpPr/>
          <p:nvPr/>
        </p:nvSpPr>
        <p:spPr>
          <a:xfrm>
            <a:off x="5135239" y="5829749"/>
            <a:ext cx="3867248" cy="920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1"/>
                </a:solidFill>
              </a:rPr>
              <a:t>Silent data </a:t>
            </a:r>
            <a:r>
              <a:rPr lang="en-US" sz="2800" i="1" dirty="0" smtClean="0">
                <a:solidFill>
                  <a:srgbClr val="FF0000"/>
                </a:solidFill>
              </a:rPr>
              <a:t>corruption</a:t>
            </a:r>
            <a:r>
              <a:rPr lang="en-US" sz="2800" i="1" dirty="0" smtClean="0">
                <a:solidFill>
                  <a:schemeClr val="tx1"/>
                </a:solidFill>
              </a:rPr>
              <a:t> or </a:t>
            </a:r>
            <a:r>
              <a:rPr lang="en-US" sz="2800" i="1" dirty="0" smtClean="0">
                <a:solidFill>
                  <a:srgbClr val="FF0000"/>
                </a:solidFill>
              </a:rPr>
              <a:t>incorrect</a:t>
            </a:r>
            <a:r>
              <a:rPr lang="en-US" sz="2800" i="1" dirty="0" smtClean="0">
                <a:solidFill>
                  <a:schemeClr val="tx1"/>
                </a:solidFill>
              </a:rPr>
              <a:t> app output</a:t>
            </a:r>
            <a:endParaRPr lang="en-US" sz="2800" i="1" dirty="0">
              <a:solidFill>
                <a:schemeClr val="tx1"/>
              </a:solidFill>
            </a:endParaRPr>
          </a:p>
        </p:txBody>
      </p:sp>
      <p:cxnSp>
        <p:nvCxnSpPr>
          <p:cNvPr id="6" name="Straight Arrow Connector 5"/>
          <p:cNvCxnSpPr/>
          <p:nvPr/>
        </p:nvCxnSpPr>
        <p:spPr>
          <a:xfrm flipH="1" flipV="1">
            <a:off x="3135086" y="2188748"/>
            <a:ext cx="435428" cy="1086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05000" y="3962400"/>
            <a:ext cx="381000" cy="5442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982998" y="5185447"/>
            <a:ext cx="171730" cy="7674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9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p:cNvGraphicFramePr>
          <p:nvPr>
            <p:extLst>
              <p:ext uri="{D42A27DB-BD31-4B8C-83A1-F6EECF244321}">
                <p14:modId xmlns:p14="http://schemas.microsoft.com/office/powerpoint/2010/main" val="3707425370"/>
              </p:ext>
            </p:extLst>
          </p:nvPr>
        </p:nvGraphicFramePr>
        <p:xfrm>
          <a:off x="271463" y="1689100"/>
          <a:ext cx="8472488" cy="4375323"/>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0" y="5626100"/>
            <a:ext cx="9144000" cy="1231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rPr>
              <a:t>Memory testing cost can be a significant </a:t>
            </a:r>
            <a:br>
              <a:rPr lang="en-US" sz="3200" dirty="0" smtClean="0">
                <a:solidFill>
                  <a:srgbClr val="FFFF00"/>
                </a:solidFill>
              </a:rPr>
            </a:br>
            <a:r>
              <a:rPr lang="en-US" sz="3200" dirty="0" smtClean="0">
                <a:solidFill>
                  <a:srgbClr val="FFFF00"/>
                </a:solidFill>
              </a:rPr>
              <a:t>fraction of memory cost as memory capacity grows</a:t>
            </a:r>
            <a:endParaRPr lang="en-US" sz="3200" dirty="0">
              <a:solidFill>
                <a:srgbClr val="FFFF00"/>
              </a:solidFill>
            </a:endParaRPr>
          </a:p>
        </p:txBody>
      </p:sp>
      <p:sp>
        <p:nvSpPr>
          <p:cNvPr id="2" name="Title 1"/>
          <p:cNvSpPr>
            <a:spLocks noGrp="1"/>
          </p:cNvSpPr>
          <p:nvPr>
            <p:ph type="title"/>
          </p:nvPr>
        </p:nvSpPr>
        <p:spPr/>
        <p:txBody>
          <a:bodyPr>
            <a:noAutofit/>
          </a:bodyPr>
          <a:lstStyle/>
          <a:p>
            <a:r>
              <a:rPr lang="en-US" sz="4000" dirty="0" smtClean="0"/>
              <a:t>Existing Error Mitigation Techniques (I)</a:t>
            </a:r>
            <a:endParaRPr lang="en-US" sz="4000" dirty="0"/>
          </a:p>
        </p:txBody>
      </p:sp>
      <p:sp>
        <p:nvSpPr>
          <p:cNvPr id="39" name="Content Placeholder 38"/>
          <p:cNvSpPr>
            <a:spLocks noGrp="1"/>
          </p:cNvSpPr>
          <p:nvPr>
            <p:ph sz="quarter" idx="11"/>
          </p:nvPr>
        </p:nvSpPr>
        <p:spPr/>
        <p:txBody>
          <a:bodyPr>
            <a:normAutofit/>
          </a:bodyPr>
          <a:lstStyle/>
          <a:p>
            <a:r>
              <a:rPr lang="en-US" sz="3000" dirty="0" smtClean="0">
                <a:solidFill>
                  <a:schemeClr val="tx1"/>
                </a:solidFill>
              </a:rPr>
              <a:t>Quality assurance tests increase manufacturing cost</a:t>
            </a:r>
          </a:p>
        </p:txBody>
      </p:sp>
      <p:sp>
        <p:nvSpPr>
          <p:cNvPr id="10" name="Slide Number Placeholder 9"/>
          <p:cNvSpPr>
            <a:spLocks noGrp="1"/>
          </p:cNvSpPr>
          <p:nvPr>
            <p:ph type="sldNum" sz="quarter" idx="14"/>
          </p:nvPr>
        </p:nvSpPr>
        <p:spPr>
          <a:prstGeom prst="rect">
            <a:avLst/>
          </a:prstGeom>
        </p:spPr>
        <p:txBody>
          <a:bodyPr/>
          <a:lstStyle/>
          <a:p>
            <a:fld id="{4DB4CB9A-C63F-4E87-AA38-9916D0B520C4}" type="slidenum">
              <a:rPr lang="en-US" smtClean="0"/>
              <a:pPr/>
              <a:t>7</a:t>
            </a:fld>
            <a:endParaRPr lang="en-US" dirty="0"/>
          </a:p>
        </p:txBody>
      </p:sp>
      <p:cxnSp>
        <p:nvCxnSpPr>
          <p:cNvPr id="5" name="Straight Arrow Connector 4"/>
          <p:cNvCxnSpPr/>
          <p:nvPr/>
        </p:nvCxnSpPr>
        <p:spPr>
          <a:xfrm flipV="1">
            <a:off x="7029450" y="1900238"/>
            <a:ext cx="1071563" cy="388620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07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5573598"/>
            <a:ext cx="9144000" cy="8048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rPr>
              <a:t>Stronger error protection techniques have higher cost</a:t>
            </a:r>
            <a:endParaRPr lang="en-US" sz="3200" dirty="0">
              <a:solidFill>
                <a:srgbClr val="FFFF00"/>
              </a:solidFill>
            </a:endParaRPr>
          </a:p>
        </p:txBody>
      </p:sp>
      <p:sp>
        <p:nvSpPr>
          <p:cNvPr id="41" name="Down Arrow 40"/>
          <p:cNvSpPr/>
          <p:nvPr/>
        </p:nvSpPr>
        <p:spPr>
          <a:xfrm>
            <a:off x="0" y="1905001"/>
            <a:ext cx="871538" cy="335782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smtClean="0">
                <a:solidFill>
                  <a:schemeClr val="tx1"/>
                </a:solidFill>
              </a:rPr>
              <a:t>Increasing strength</a:t>
            </a:r>
            <a:endParaRPr lang="en-US" sz="2800" dirty="0">
              <a:solidFill>
                <a:schemeClr val="tx1"/>
              </a:solidFill>
            </a:endParaRPr>
          </a:p>
        </p:txBody>
      </p:sp>
      <p:sp>
        <p:nvSpPr>
          <p:cNvPr id="2" name="Title 1"/>
          <p:cNvSpPr>
            <a:spLocks noGrp="1"/>
          </p:cNvSpPr>
          <p:nvPr>
            <p:ph type="title"/>
          </p:nvPr>
        </p:nvSpPr>
        <p:spPr/>
        <p:txBody>
          <a:bodyPr>
            <a:noAutofit/>
          </a:bodyPr>
          <a:lstStyle/>
          <a:p>
            <a:r>
              <a:rPr lang="en-US" sz="4000" dirty="0"/>
              <a:t>Existing Error Mitigation Techniques (</a:t>
            </a:r>
            <a:r>
              <a:rPr lang="en-US" sz="4000" dirty="0" smtClean="0"/>
              <a:t>II)</a:t>
            </a:r>
            <a:endParaRPr lang="en-US" sz="4000" dirty="0"/>
          </a:p>
        </p:txBody>
      </p:sp>
      <p:sp>
        <p:nvSpPr>
          <p:cNvPr id="39" name="Content Placeholder 38"/>
          <p:cNvSpPr>
            <a:spLocks noGrp="1"/>
          </p:cNvSpPr>
          <p:nvPr>
            <p:ph sz="quarter" idx="11"/>
          </p:nvPr>
        </p:nvSpPr>
        <p:spPr/>
        <p:txBody>
          <a:bodyPr>
            <a:normAutofit/>
          </a:bodyPr>
          <a:lstStyle/>
          <a:p>
            <a:r>
              <a:rPr lang="en-US" sz="3000" dirty="0" smtClean="0">
                <a:solidFill>
                  <a:schemeClr val="tx1"/>
                </a:solidFill>
              </a:rPr>
              <a:t>Error detection and correction increases system cost</a:t>
            </a:r>
            <a:endParaRPr lang="en-US" sz="2800" dirty="0">
              <a:solidFill>
                <a:schemeClr val="tx1"/>
              </a:solidFill>
            </a:endParaRPr>
          </a:p>
        </p:txBody>
      </p:sp>
      <p:sp>
        <p:nvSpPr>
          <p:cNvPr id="10" name="Slide Number Placeholder 9"/>
          <p:cNvSpPr>
            <a:spLocks noGrp="1"/>
          </p:cNvSpPr>
          <p:nvPr>
            <p:ph type="sldNum" sz="quarter" idx="14"/>
          </p:nvPr>
        </p:nvSpPr>
        <p:spPr>
          <a:prstGeom prst="rect">
            <a:avLst/>
          </a:prstGeom>
        </p:spPr>
        <p:txBody>
          <a:bodyPr/>
          <a:lstStyle/>
          <a:p>
            <a:fld id="{4DB4CB9A-C63F-4E87-AA38-9916D0B520C4}" type="slidenum">
              <a:rPr lang="en-US" smtClean="0"/>
              <a:pPr/>
              <a:t>8</a:t>
            </a:fld>
            <a:endParaRPr lang="en-US" dirty="0"/>
          </a:p>
        </p:txBody>
      </p:sp>
      <p:graphicFrame>
        <p:nvGraphicFramePr>
          <p:cNvPr id="75" name="Table 74"/>
          <p:cNvGraphicFramePr>
            <a:graphicFrameLocks noGrp="1"/>
          </p:cNvGraphicFramePr>
          <p:nvPr>
            <p:extLst>
              <p:ext uri="{D42A27DB-BD31-4B8C-83A1-F6EECF244321}">
                <p14:modId xmlns:p14="http://schemas.microsoft.com/office/powerpoint/2010/main" val="1447945709"/>
              </p:ext>
            </p:extLst>
          </p:nvPr>
        </p:nvGraphicFramePr>
        <p:xfrm>
          <a:off x="805996" y="2004528"/>
          <a:ext cx="7680653" cy="3017520"/>
        </p:xfrm>
        <a:graphic>
          <a:graphicData uri="http://schemas.openxmlformats.org/drawingml/2006/table">
            <a:tbl>
              <a:tblPr firstRow="1" bandRow="1">
                <a:tableStyleId>{5940675A-B579-460E-94D1-54222C63F5DA}</a:tableStyleId>
              </a:tblPr>
              <a:tblGrid>
                <a:gridCol w="1663630"/>
                <a:gridCol w="1606870"/>
                <a:gridCol w="1705564"/>
                <a:gridCol w="1539299"/>
                <a:gridCol w="1165290"/>
              </a:tblGrid>
              <a:tr h="370840">
                <a:tc>
                  <a:txBody>
                    <a:bodyPr/>
                    <a:lstStyle/>
                    <a:p>
                      <a:pPr algn="ctr"/>
                      <a:r>
                        <a:rPr lang="en-US" sz="2800" b="0" i="0" dirty="0" smtClean="0"/>
                        <a:t>Technique</a:t>
                      </a:r>
                      <a:endParaRPr lang="en-US" sz="2800" b="0" i="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i="0" dirty="0" smtClean="0">
                          <a:solidFill>
                            <a:schemeClr val="tx1"/>
                          </a:solidFill>
                        </a:rPr>
                        <a:t>Detection</a:t>
                      </a:r>
                      <a:endParaRPr lang="en-US" sz="2800" b="0" i="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i="0" dirty="0" smtClean="0">
                          <a:solidFill>
                            <a:schemeClr val="tx1"/>
                          </a:solidFill>
                        </a:rPr>
                        <a:t>Correction</a:t>
                      </a:r>
                      <a:endParaRPr lang="en-US" sz="2800" b="0" i="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i="0" dirty="0" smtClean="0">
                          <a:solidFill>
                            <a:srgbClr val="FF0000"/>
                          </a:solidFill>
                        </a:rPr>
                        <a:t>Added</a:t>
                      </a:r>
                      <a:r>
                        <a:rPr lang="en-US" sz="2800" b="0" i="0" baseline="0" dirty="0" smtClean="0">
                          <a:solidFill>
                            <a:srgbClr val="FF0000"/>
                          </a:solidFill>
                        </a:rPr>
                        <a:t> capacity</a:t>
                      </a:r>
                      <a:endParaRPr lang="en-US" sz="2800" b="0" i="0" dirty="0">
                        <a:solidFill>
                          <a:srgbClr val="FF00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i="0" dirty="0" smtClean="0">
                          <a:solidFill>
                            <a:srgbClr val="FF0000"/>
                          </a:solidFill>
                        </a:rPr>
                        <a:t>Added logic</a:t>
                      </a:r>
                      <a:endParaRPr lang="en-US" sz="2800" b="0" i="0" dirty="0">
                        <a:solidFill>
                          <a:srgbClr val="FF000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sz="2800" b="0" i="0" dirty="0" err="1" smtClean="0"/>
                        <a:t>NoECC</a:t>
                      </a:r>
                      <a:endParaRPr lang="en-US" sz="2800" b="0" i="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800" b="0" i="0" dirty="0" smtClean="0"/>
                        <a:t>N/A</a:t>
                      </a:r>
                      <a:endParaRPr lang="en-US" sz="2800" b="0" i="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800" b="0" i="0" dirty="0" smtClean="0"/>
                        <a:t>N/A</a:t>
                      </a:r>
                      <a:endParaRPr lang="en-US" sz="2800" b="0" i="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800" b="0" i="0" dirty="0" smtClean="0"/>
                        <a:t>0.00%</a:t>
                      </a:r>
                      <a:endParaRPr lang="en-US" sz="2800" b="0" i="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800" b="0" i="0" dirty="0" smtClean="0"/>
                        <a:t>No</a:t>
                      </a:r>
                      <a:endParaRPr lang="en-US" sz="2800" b="0" i="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0840">
                <a:tc>
                  <a:txBody>
                    <a:bodyPr/>
                    <a:lstStyle/>
                    <a:p>
                      <a:pPr algn="ctr"/>
                      <a:r>
                        <a:rPr lang="en-US" sz="2800" b="0" i="0" dirty="0" smtClean="0"/>
                        <a:t>Parity</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0" i="0" dirty="0" smtClean="0"/>
                        <a:t>1</a:t>
                      </a:r>
                      <a:r>
                        <a:rPr lang="en-US" sz="2800" b="0" i="0" baseline="0" dirty="0" smtClean="0"/>
                        <a:t> </a:t>
                      </a:r>
                      <a:r>
                        <a:rPr lang="en-US" sz="2800" b="0" i="0" dirty="0" smtClean="0"/>
                        <a:t>bit</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0" i="0" dirty="0" smtClean="0"/>
                        <a:t>N/A</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0" i="0" dirty="0" smtClean="0"/>
                        <a:t>1.56%</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0" i="0" dirty="0" smtClean="0"/>
                        <a:t>Low</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n-US" sz="2800" b="0" i="0" dirty="0" smtClean="0"/>
                        <a:t>SEC-DED</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0" i="0" dirty="0" smtClean="0"/>
                        <a:t>2 bit</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0" i="0" dirty="0" smtClean="0"/>
                        <a:t>1 bit</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0" i="0" dirty="0" smtClean="0"/>
                        <a:t>12.5%</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800" b="0" i="0" dirty="0" smtClean="0"/>
                        <a:t>Low</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n-US" sz="2800" b="0" i="0" dirty="0" err="1" smtClean="0"/>
                        <a:t>Chipkill</a:t>
                      </a:r>
                      <a:endParaRPr lang="en-US" sz="2800" b="0" i="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i="0" dirty="0" smtClean="0"/>
                        <a:t>2 chip</a:t>
                      </a:r>
                      <a:endParaRPr lang="en-US" sz="2800" b="0" i="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i="0" dirty="0" smtClean="0"/>
                        <a:t>1 chip</a:t>
                      </a:r>
                      <a:endParaRPr lang="en-US" sz="2800" b="0" i="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i="0" dirty="0" smtClean="0"/>
                        <a:t>12.5%</a:t>
                      </a:r>
                      <a:endParaRPr lang="en-US" sz="2800" b="0" i="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0" i="0" dirty="0" smtClean="0"/>
                        <a:t>High</a:t>
                      </a:r>
                      <a:endParaRPr lang="en-US" sz="2800" b="0" i="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305407839"/>
              </p:ext>
            </p:extLst>
          </p:nvPr>
        </p:nvGraphicFramePr>
        <p:xfrm>
          <a:off x="806932" y="3466304"/>
          <a:ext cx="6515363" cy="1036320"/>
        </p:xfrm>
        <a:graphic>
          <a:graphicData uri="http://schemas.openxmlformats.org/drawingml/2006/table">
            <a:tbl>
              <a:tblPr firstRow="1" bandRow="1">
                <a:tableStyleId>{5940675A-B579-460E-94D1-54222C63F5DA}</a:tableStyleId>
              </a:tblPr>
              <a:tblGrid>
                <a:gridCol w="1663630"/>
                <a:gridCol w="1606870"/>
                <a:gridCol w="1705564"/>
                <a:gridCol w="1539299"/>
              </a:tblGrid>
              <a:tr h="370840">
                <a:tc>
                  <a:txBody>
                    <a:bodyPr/>
                    <a:lstStyle/>
                    <a:p>
                      <a:pPr algn="ctr"/>
                      <a:r>
                        <a:rPr lang="en-US" sz="2800" b="0" i="0" dirty="0" smtClean="0"/>
                        <a:t>Parity</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c>
                  <a:txBody>
                    <a:bodyPr/>
                    <a:lstStyle/>
                    <a:p>
                      <a:pPr algn="ctr"/>
                      <a:r>
                        <a:rPr lang="en-US" sz="2800" b="0" i="0" dirty="0" smtClean="0"/>
                        <a:t>1</a:t>
                      </a:r>
                      <a:r>
                        <a:rPr lang="en-US" sz="2800" b="0" i="0" baseline="0" dirty="0" smtClean="0"/>
                        <a:t> </a:t>
                      </a:r>
                      <a:r>
                        <a:rPr lang="en-US" sz="2800" b="0" i="0" dirty="0" smtClean="0"/>
                        <a:t>bit</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c>
                  <a:txBody>
                    <a:bodyPr/>
                    <a:lstStyle/>
                    <a:p>
                      <a:pPr algn="ctr"/>
                      <a:r>
                        <a:rPr lang="en-US" sz="2800" b="0" i="0" dirty="0" smtClean="0"/>
                        <a:t>N/A</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c>
                  <a:txBody>
                    <a:bodyPr/>
                    <a:lstStyle/>
                    <a:p>
                      <a:pPr algn="ctr"/>
                      <a:r>
                        <a:rPr lang="en-US" sz="2800" b="0" i="0" dirty="0" smtClean="0"/>
                        <a:t>1.56%</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r>
              <a:tr h="370840">
                <a:tc>
                  <a:txBody>
                    <a:bodyPr/>
                    <a:lstStyle/>
                    <a:p>
                      <a:pPr algn="ctr"/>
                      <a:r>
                        <a:rPr lang="en-US" sz="2800" b="0" i="0" dirty="0" smtClean="0"/>
                        <a:t>SEC-DED</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c>
                  <a:txBody>
                    <a:bodyPr/>
                    <a:lstStyle/>
                    <a:p>
                      <a:pPr algn="ctr"/>
                      <a:r>
                        <a:rPr lang="en-US" sz="2800" b="0" i="0" dirty="0" smtClean="0"/>
                        <a:t>2 bit</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c>
                  <a:txBody>
                    <a:bodyPr/>
                    <a:lstStyle/>
                    <a:p>
                      <a:pPr algn="ctr"/>
                      <a:r>
                        <a:rPr lang="en-US" sz="2800" b="0" i="0" dirty="0" smtClean="0"/>
                        <a:t>1 bit</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c>
                  <a:txBody>
                    <a:bodyPr/>
                    <a:lstStyle/>
                    <a:p>
                      <a:pPr algn="ctr"/>
                      <a:r>
                        <a:rPr lang="en-US" sz="2800" b="0" i="0" dirty="0" smtClean="0"/>
                        <a:t>12.5%</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456392136"/>
              </p:ext>
            </p:extLst>
          </p:nvPr>
        </p:nvGraphicFramePr>
        <p:xfrm>
          <a:off x="805180" y="3985260"/>
          <a:ext cx="7680653" cy="1036320"/>
        </p:xfrm>
        <a:graphic>
          <a:graphicData uri="http://schemas.openxmlformats.org/drawingml/2006/table">
            <a:tbl>
              <a:tblPr firstRow="1" bandRow="1">
                <a:tableStyleId>{5940675A-B579-460E-94D1-54222C63F5DA}</a:tableStyleId>
              </a:tblPr>
              <a:tblGrid>
                <a:gridCol w="1663630"/>
                <a:gridCol w="1606870"/>
                <a:gridCol w="1705564"/>
                <a:gridCol w="1539299"/>
                <a:gridCol w="1165290"/>
              </a:tblGrid>
              <a:tr h="370840">
                <a:tc>
                  <a:txBody>
                    <a:bodyPr/>
                    <a:lstStyle/>
                    <a:p>
                      <a:pPr algn="ctr"/>
                      <a:r>
                        <a:rPr lang="en-US" sz="2800" b="0" i="0" dirty="0" smtClean="0"/>
                        <a:t>SEC-DED</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c>
                  <a:txBody>
                    <a:bodyPr/>
                    <a:lstStyle/>
                    <a:p>
                      <a:pPr algn="ctr"/>
                      <a:r>
                        <a:rPr lang="en-US" sz="2800" b="0" i="0" dirty="0" smtClean="0"/>
                        <a:t>2 bit</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c>
                  <a:txBody>
                    <a:bodyPr/>
                    <a:lstStyle/>
                    <a:p>
                      <a:pPr algn="ctr"/>
                      <a:r>
                        <a:rPr lang="en-US" sz="2800" b="0" i="0" dirty="0" smtClean="0"/>
                        <a:t>1 bit</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c>
                  <a:txBody>
                    <a:bodyPr/>
                    <a:lstStyle/>
                    <a:p>
                      <a:pPr algn="ctr"/>
                      <a:r>
                        <a:rPr lang="en-US" sz="2800" b="0" i="0" dirty="0" smtClean="0"/>
                        <a:t>12.5%</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2800" b="0" i="0" dirty="0" smtClean="0"/>
                        <a:t>Low</a:t>
                      </a:r>
                      <a:endParaRPr lang="en-US" sz="2800" b="0"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000"/>
                    </a:solidFill>
                  </a:tcPr>
                </a:tc>
              </a:tr>
              <a:tr h="370840">
                <a:tc>
                  <a:txBody>
                    <a:bodyPr/>
                    <a:lstStyle/>
                    <a:p>
                      <a:pPr algn="ctr"/>
                      <a:r>
                        <a:rPr lang="en-US" sz="2800" b="0" i="0" dirty="0" err="1" smtClean="0"/>
                        <a:t>Chipkill</a:t>
                      </a:r>
                      <a:endParaRPr lang="en-US" sz="2800" b="0" i="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800" b="0" i="0" dirty="0" smtClean="0"/>
                        <a:t>2 chip</a:t>
                      </a:r>
                      <a:endParaRPr lang="en-US" sz="2800" b="0" i="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800" b="0" i="0" dirty="0" smtClean="0"/>
                        <a:t>1 chip</a:t>
                      </a:r>
                      <a:endParaRPr lang="en-US" sz="2800" b="0" i="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800" b="0" i="0" dirty="0" smtClean="0"/>
                        <a:t>12.5%</a:t>
                      </a:r>
                      <a:endParaRPr lang="en-US" sz="2800" b="0" i="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0" i="0" dirty="0" smtClean="0"/>
                        <a:t>High</a:t>
                      </a:r>
                      <a:endParaRPr lang="en-US" sz="2800" b="0" i="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r>
            </a:tbl>
          </a:graphicData>
        </a:graphic>
      </p:graphicFrame>
    </p:spTree>
    <p:extLst>
      <p:ext uri="{BB962C8B-B14F-4D97-AF65-F5344CB8AC3E}">
        <p14:creationId xmlns:p14="http://schemas.microsoft.com/office/powerpoint/2010/main" val="319258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288340"/>
            <a:ext cx="9144000" cy="1569660"/>
          </a:xfrm>
          <a:prstGeom prst="rect">
            <a:avLst/>
          </a:prstGeom>
          <a:solidFill>
            <a:schemeClr val="accent1"/>
          </a:solidFill>
        </p:spPr>
        <p:txBody>
          <a:bodyPr wrap="square">
            <a:spAutoFit/>
          </a:bodyPr>
          <a:lstStyle/>
          <a:p>
            <a:pPr algn="ctr"/>
            <a:r>
              <a:rPr lang="en-US" sz="3200" u="sng" dirty="0">
                <a:solidFill>
                  <a:srgbClr val="FFFF00"/>
                </a:solidFill>
              </a:rPr>
              <a:t>Goal</a:t>
            </a:r>
            <a:r>
              <a:rPr lang="en-US" sz="3200" dirty="0">
                <a:solidFill>
                  <a:srgbClr val="FFFF00"/>
                </a:solidFill>
              </a:rPr>
              <a:t>: </a:t>
            </a:r>
            <a:r>
              <a:rPr lang="en-US" sz="3200" dirty="0" smtClean="0">
                <a:solidFill>
                  <a:srgbClr val="FFFF00"/>
                </a:solidFill>
              </a:rPr>
              <a:t>Design </a:t>
            </a:r>
            <a:r>
              <a:rPr lang="en-US" sz="3200" dirty="0">
                <a:solidFill>
                  <a:srgbClr val="FFFF00"/>
                </a:solidFill>
              </a:rPr>
              <a:t>a new </a:t>
            </a:r>
            <a:r>
              <a:rPr lang="en-US" sz="3200" u="sng" dirty="0">
                <a:solidFill>
                  <a:srgbClr val="FFFF00"/>
                </a:solidFill>
              </a:rPr>
              <a:t>cost-efficient memory system</a:t>
            </a:r>
            <a:r>
              <a:rPr lang="en-US" sz="3200" dirty="0">
                <a:solidFill>
                  <a:srgbClr val="FFFF00"/>
                </a:solidFill>
              </a:rPr>
              <a:t> </a:t>
            </a:r>
            <a:r>
              <a:rPr lang="en-US" sz="3200" dirty="0" smtClean="0">
                <a:solidFill>
                  <a:srgbClr val="FFFF00"/>
                </a:solidFill>
              </a:rPr>
              <a:t/>
            </a:r>
            <a:br>
              <a:rPr lang="en-US" sz="3200" dirty="0" smtClean="0">
                <a:solidFill>
                  <a:srgbClr val="FFFF00"/>
                </a:solidFill>
              </a:rPr>
            </a:br>
            <a:r>
              <a:rPr lang="en-US" sz="3200" dirty="0" smtClean="0">
                <a:solidFill>
                  <a:srgbClr val="FFFF00"/>
                </a:solidFill>
              </a:rPr>
              <a:t>that </a:t>
            </a:r>
            <a:r>
              <a:rPr lang="en-US" sz="3200" dirty="0">
                <a:solidFill>
                  <a:srgbClr val="FFFF00"/>
                </a:solidFill>
              </a:rPr>
              <a:t>flexibly matches </a:t>
            </a:r>
            <a:r>
              <a:rPr lang="en-US" sz="3200" i="1" dirty="0">
                <a:solidFill>
                  <a:srgbClr val="FFFF00"/>
                </a:solidFill>
              </a:rPr>
              <a:t>memory reliability </a:t>
            </a:r>
            <a:r>
              <a:rPr lang="en-US" sz="3200" i="1" dirty="0" smtClean="0">
                <a:solidFill>
                  <a:srgbClr val="FFFF00"/>
                </a:solidFill>
              </a:rPr>
              <a:t/>
            </a:r>
            <a:br>
              <a:rPr lang="en-US" sz="3200" i="1" dirty="0" smtClean="0">
                <a:solidFill>
                  <a:srgbClr val="FFFF00"/>
                </a:solidFill>
              </a:rPr>
            </a:br>
            <a:r>
              <a:rPr lang="en-US" sz="3200" dirty="0" smtClean="0">
                <a:solidFill>
                  <a:srgbClr val="FFFF00"/>
                </a:solidFill>
              </a:rPr>
              <a:t>with </a:t>
            </a:r>
            <a:r>
              <a:rPr lang="en-US" sz="3200" i="1" dirty="0" smtClean="0">
                <a:solidFill>
                  <a:srgbClr val="FFFF00"/>
                </a:solidFill>
              </a:rPr>
              <a:t>application </a:t>
            </a:r>
            <a:r>
              <a:rPr lang="en-US" sz="3200" i="1" dirty="0">
                <a:solidFill>
                  <a:srgbClr val="FFFF00"/>
                </a:solidFill>
              </a:rPr>
              <a:t>memory error tolerance</a:t>
            </a:r>
            <a:endParaRPr lang="en-US" sz="3200" dirty="0">
              <a:solidFill>
                <a:srgbClr val="FFFF00"/>
              </a:solidFill>
            </a:endParaRPr>
          </a:p>
        </p:txBody>
      </p:sp>
      <p:sp>
        <p:nvSpPr>
          <p:cNvPr id="2" name="Title 1"/>
          <p:cNvSpPr>
            <a:spLocks noGrp="1"/>
          </p:cNvSpPr>
          <p:nvPr>
            <p:ph type="title"/>
          </p:nvPr>
        </p:nvSpPr>
        <p:spPr/>
        <p:txBody>
          <a:bodyPr>
            <a:normAutofit/>
          </a:bodyPr>
          <a:lstStyle/>
          <a:p>
            <a:r>
              <a:rPr lang="en-US" sz="4400" dirty="0" smtClean="0"/>
              <a:t>Shortcomings of Existing Approaches</a:t>
            </a:r>
            <a:endParaRPr lang="en-US" sz="4400" dirty="0"/>
          </a:p>
        </p:txBody>
      </p:sp>
      <p:sp>
        <p:nvSpPr>
          <p:cNvPr id="4" name="Content Placeholder 3"/>
          <p:cNvSpPr>
            <a:spLocks noGrp="1"/>
          </p:cNvSpPr>
          <p:nvPr>
            <p:ph sz="quarter" idx="11"/>
          </p:nvPr>
        </p:nvSpPr>
        <p:spPr/>
        <p:txBody>
          <a:bodyPr>
            <a:noAutofit/>
          </a:bodyPr>
          <a:lstStyle/>
          <a:p>
            <a:r>
              <a:rPr lang="en-US" sz="3600" dirty="0" smtClean="0">
                <a:solidFill>
                  <a:srgbClr val="FF0000"/>
                </a:solidFill>
              </a:rPr>
              <a:t>Uniformly </a:t>
            </a:r>
            <a:r>
              <a:rPr lang="en-US" sz="3600" dirty="0" smtClean="0">
                <a:solidFill>
                  <a:schemeClr val="tx1"/>
                </a:solidFill>
              </a:rPr>
              <a:t>improve</a:t>
            </a:r>
            <a:r>
              <a:rPr lang="en-US" sz="3600" dirty="0" smtClean="0">
                <a:solidFill>
                  <a:srgbClr val="FF0000"/>
                </a:solidFill>
              </a:rPr>
              <a:t> </a:t>
            </a:r>
            <a:r>
              <a:rPr lang="en-US" sz="3600" dirty="0" smtClean="0">
                <a:solidFill>
                  <a:schemeClr val="tx1"/>
                </a:solidFill>
              </a:rPr>
              <a:t>memory reliability</a:t>
            </a:r>
          </a:p>
          <a:p>
            <a:pPr lvl="1"/>
            <a:r>
              <a:rPr lang="en-US" sz="3200" u="sng" dirty="0" smtClean="0">
                <a:solidFill>
                  <a:schemeClr val="tx1"/>
                </a:solidFill>
              </a:rPr>
              <a:t>Observation 1</a:t>
            </a:r>
            <a:r>
              <a:rPr lang="en-US" sz="3200" dirty="0" smtClean="0">
                <a:solidFill>
                  <a:schemeClr val="tx1"/>
                </a:solidFill>
              </a:rPr>
              <a:t>: </a:t>
            </a:r>
            <a:r>
              <a:rPr lang="en-US" sz="3200" dirty="0">
                <a:solidFill>
                  <a:srgbClr val="008000"/>
                </a:solidFill>
              </a:rPr>
              <a:t>M</a:t>
            </a:r>
            <a:r>
              <a:rPr lang="en-US" sz="3200" dirty="0" smtClean="0">
                <a:solidFill>
                  <a:srgbClr val="008000"/>
                </a:solidFill>
              </a:rPr>
              <a:t>emory error tolerance varies </a:t>
            </a:r>
            <a:br>
              <a:rPr lang="en-US" sz="3200" dirty="0" smtClean="0">
                <a:solidFill>
                  <a:srgbClr val="008000"/>
                </a:solidFill>
              </a:rPr>
            </a:br>
            <a:r>
              <a:rPr lang="en-US" sz="3200" dirty="0" smtClean="0">
                <a:solidFill>
                  <a:schemeClr val="tx1"/>
                </a:solidFill>
              </a:rPr>
              <a:t>across applications and with an application</a:t>
            </a:r>
          </a:p>
          <a:p>
            <a:pPr lvl="1"/>
            <a:endParaRPr lang="en-US" sz="3200" dirty="0" smtClean="0">
              <a:solidFill>
                <a:schemeClr val="tx1"/>
              </a:solidFill>
            </a:endParaRPr>
          </a:p>
          <a:p>
            <a:r>
              <a:rPr lang="en-US" sz="3600" dirty="0" smtClean="0">
                <a:solidFill>
                  <a:srgbClr val="FF0000"/>
                </a:solidFill>
              </a:rPr>
              <a:t>Rely only on hardware-level techniques</a:t>
            </a:r>
          </a:p>
          <a:p>
            <a:pPr lvl="1"/>
            <a:r>
              <a:rPr lang="en-US" sz="3200" u="sng" dirty="0" smtClean="0">
                <a:solidFill>
                  <a:schemeClr val="tx1"/>
                </a:solidFill>
              </a:rPr>
              <a:t>Observation 2</a:t>
            </a:r>
            <a:r>
              <a:rPr lang="en-US" sz="3200" dirty="0" smtClean="0">
                <a:solidFill>
                  <a:schemeClr val="tx1"/>
                </a:solidFill>
              </a:rPr>
              <a:t>: Once a memory error is detected, </a:t>
            </a:r>
            <a:br>
              <a:rPr lang="en-US" sz="3200" dirty="0" smtClean="0">
                <a:solidFill>
                  <a:schemeClr val="tx1"/>
                </a:solidFill>
              </a:rPr>
            </a:br>
            <a:r>
              <a:rPr lang="en-US" sz="3200" dirty="0" smtClean="0">
                <a:solidFill>
                  <a:schemeClr val="tx1"/>
                </a:solidFill>
              </a:rPr>
              <a:t>most corrupted </a:t>
            </a:r>
            <a:r>
              <a:rPr lang="en-US" sz="3200" dirty="0" smtClean="0">
                <a:solidFill>
                  <a:srgbClr val="008000"/>
                </a:solidFill>
              </a:rPr>
              <a:t>data can be recovered by software</a:t>
            </a:r>
            <a:endParaRPr lang="en-US" sz="3200" dirty="0">
              <a:solidFill>
                <a:srgbClr val="008000"/>
              </a:solidFill>
            </a:endParaRPr>
          </a:p>
        </p:txBody>
      </p:sp>
      <p:sp>
        <p:nvSpPr>
          <p:cNvPr id="6" name="Slide Number Placeholder 5"/>
          <p:cNvSpPr>
            <a:spLocks noGrp="1"/>
          </p:cNvSpPr>
          <p:nvPr>
            <p:ph type="sldNum" sz="quarter" idx="14"/>
          </p:nvPr>
        </p:nvSpPr>
        <p:spPr>
          <a:prstGeom prst="rect">
            <a:avLst/>
          </a:prstGeom>
        </p:spPr>
        <p:txBody>
          <a:bodyPr/>
          <a:lstStyle/>
          <a:p>
            <a:fld id="{4DB4CB9A-C63F-4E87-AA38-9916D0B520C4}" type="slidenum">
              <a:rPr lang="en-US" smtClean="0"/>
              <a:pPr/>
              <a:t>9</a:t>
            </a:fld>
            <a:endParaRPr lang="en-US" dirty="0"/>
          </a:p>
        </p:txBody>
      </p:sp>
    </p:spTree>
    <p:extLst>
      <p:ext uri="{BB962C8B-B14F-4D97-AF65-F5344CB8AC3E}">
        <p14:creationId xmlns:p14="http://schemas.microsoft.com/office/powerpoint/2010/main" val="396883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uiExpand="1" build="p"/>
    </p:bldLst>
  </p:timing>
</p:sld>
</file>

<file path=ppt/theme/theme1.xml><?xml version="1.0" encoding="utf-8"?>
<a:theme xmlns:a="http://schemas.openxmlformats.org/drawingml/2006/main" name="Metropolitan_no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2.xml><?xml version="1.0" encoding="utf-8"?>
<a:theme xmlns:a="http://schemas.openxmlformats.org/drawingml/2006/main" name="Metropolitan_colorful_bulle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3.xml><?xml version="1.0" encoding="utf-8"?>
<a:theme xmlns:a="http://schemas.openxmlformats.org/drawingml/2006/main" name="Metropolitan_bull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Presentation1" id="{A8ACA0D9-A384-4858-9FCC-2505F264A948}" vid="{6AE8C0EA-499D-4586-A497-DF22E9D5829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Override>
</file>

<file path=docProps/app.xml><?xml version="1.0" encoding="utf-8"?>
<Properties xmlns="http://schemas.openxmlformats.org/officeDocument/2006/extended-properties" xmlns:vt="http://schemas.openxmlformats.org/officeDocument/2006/docPropsVTypes">
  <Template>BlueTheme</Template>
  <TotalTime>24363</TotalTime>
  <Words>4307</Words>
  <Application>Microsoft Office PowerPoint</Application>
  <PresentationFormat>On-screen Show (4:3)</PresentationFormat>
  <Paragraphs>708</Paragraphs>
  <Slides>51</Slides>
  <Notes>33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51</vt:i4>
      </vt:variant>
    </vt:vector>
  </HeadingPairs>
  <TitlesOfParts>
    <vt:vector size="59" baseType="lpstr">
      <vt:lpstr>宋体</vt:lpstr>
      <vt:lpstr>Arial</vt:lpstr>
      <vt:lpstr>Calibri</vt:lpstr>
      <vt:lpstr>Times New Roman</vt:lpstr>
      <vt:lpstr>Wingdings</vt:lpstr>
      <vt:lpstr>Metropolitan_no_bullet</vt:lpstr>
      <vt:lpstr>Metropolitan_colorful_bullet</vt:lpstr>
      <vt:lpstr>Metropolitan_bullet</vt:lpstr>
      <vt:lpstr>Characterizing Application  Memory Error Vulnerability to  Optimize Datacenter Cost via Heterogeneous-Reliability Memory</vt:lpstr>
      <vt:lpstr>Executive Summary</vt:lpstr>
      <vt:lpstr>Outline</vt:lpstr>
      <vt:lpstr>Outline</vt:lpstr>
      <vt:lpstr>Server Memory Cost is High</vt:lpstr>
      <vt:lpstr>Memory Reliability is Important</vt:lpstr>
      <vt:lpstr>Existing Error Mitigation Techniques (I)</vt:lpstr>
      <vt:lpstr>Existing Error Mitigation Techniques (II)</vt:lpstr>
      <vt:lpstr>Shortcomings of Existing Approaches</vt:lpstr>
      <vt:lpstr>Outline</vt:lpstr>
      <vt:lpstr>Characterization Goal</vt:lpstr>
      <vt:lpstr>Characterization Methodology</vt:lpstr>
      <vt:lpstr>Outline</vt:lpstr>
      <vt:lpstr>PowerPoint Presentation</vt:lpstr>
      <vt:lpstr>PowerPoint Presentation</vt:lpstr>
      <vt:lpstr>PowerPoint Presentation</vt:lpstr>
      <vt:lpstr>PowerPoint Presentation</vt:lpstr>
      <vt:lpstr>Outline</vt:lpstr>
      <vt:lpstr>PowerPoint Presentation</vt:lpstr>
      <vt:lpstr>Outline</vt:lpstr>
      <vt:lpstr>Exploiting Memory Error Tolerance</vt:lpstr>
      <vt:lpstr>Par+R: Parity Detection + Software Recovery</vt:lpstr>
      <vt:lpstr>Heterogeneous-Reliability Memory</vt:lpstr>
      <vt:lpstr>Outline</vt:lpstr>
      <vt:lpstr>Evaluated Systems</vt:lpstr>
      <vt:lpstr>Design Parameters</vt:lpstr>
      <vt:lpstr>Evaluation Metrics</vt:lpstr>
      <vt:lpstr>Improving Server HW Cost Savings</vt:lpstr>
      <vt:lpstr>Achieving Target Availability</vt:lpstr>
      <vt:lpstr>Achieving Acceptable Correctness</vt:lpstr>
      <vt:lpstr>Evaluation Results</vt:lpstr>
      <vt:lpstr>Other Results and Findings in the Paper</vt:lpstr>
      <vt:lpstr>Conclusion</vt:lpstr>
      <vt:lpstr>Characterizing Application  Memory Error Vulnerability to  Optimize Datacenter Cost via Heterogeneous-Reliability Memory</vt:lpstr>
      <vt:lpstr>Why use a software debugger?</vt:lpstr>
      <vt:lpstr>What are the workload properties?</vt:lpstr>
      <vt:lpstr>How many errors are injected to each application and each memory region?</vt:lpstr>
      <vt:lpstr>Does HRM require HW changes</vt:lpstr>
      <vt:lpstr>What is the injection/monitoring process?</vt:lpstr>
      <vt:lpstr>Comparison with previous works?</vt:lpstr>
      <vt:lpstr>Other Results</vt:lpstr>
      <vt:lpstr>Variation within application</vt:lpstr>
      <vt:lpstr>Variation within application</vt:lpstr>
      <vt:lpstr>Other types of memory errors</vt:lpstr>
      <vt:lpstr>Other types of memory errors</vt:lpstr>
      <vt:lpstr>Explicit Recovery</vt:lpstr>
      <vt:lpstr>Quick to crash vs. periodic incorrect</vt:lpstr>
      <vt:lpstr>Safe ratio: masked by overwrite</vt:lpstr>
      <vt:lpstr>Potential to tolerate memory errors</vt:lpstr>
      <vt:lpstr>Design dimension</vt:lpstr>
      <vt:lpstr>Design dimension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Characterizing Application Memory Error Vulnerability to  Optimize Datacenter Cost via  Heterogeneous-Reliability Memory</dc:title>
  <dc:creator>Yixin Luo</dc:creator>
  <cp:lastModifiedBy>Yixin Luo</cp:lastModifiedBy>
  <cp:revision>530</cp:revision>
  <dcterms:created xsi:type="dcterms:W3CDTF">2014-06-06T14:48:26Z</dcterms:created>
  <dcterms:modified xsi:type="dcterms:W3CDTF">2014-06-26T18:01:40Z</dcterms:modified>
</cp:coreProperties>
</file>

<file path=userCustomization/customUI.xml><?xml version="1.0" encoding="utf-8"?>
<mso:customUI xmlns:mso="http://schemas.microsoft.com/office/2006/01/customui">
  <mso:ribbon>
    <mso:qat>
      <mso:documentControls>
        <mso:control idQ="mso:MoreControlsDialog" visible="true"/>
      </mso:documentControls>
    </mso:qat>
  </mso:ribbon>
</mso:customUI>
</file>