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sdx" ContentType="application/vnd.ms-visio.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8.xml" ContentType="application/vnd.openxmlformats-officedocument.presentationml.notesSlide+xml"/>
  <Override PartName="/ppt/tags/tag2.xml" ContentType="application/vnd.openxmlformats-officedocument.presentationml.tags+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4.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5.xml" ContentType="application/vnd.openxmlformats-officedocument.presentationml.tags+xml"/>
  <Override PartName="/ppt/notesSlides/notesSlide43.xml" ContentType="application/vnd.openxmlformats-officedocument.presentationml.notesSlide+xml"/>
  <Override PartName="/ppt/tags/tag6.xml" ContentType="application/vnd.openxmlformats-officedocument.presentationml.tags+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ppt/tags/tag9.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tags/tag11.xml" ContentType="application/vnd.openxmlformats-officedocument.presentationml.tags+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1.xml" ContentType="application/vnd.openxmlformats-officedocument.presentationml.notesSlide+xml"/>
  <Override PartName="/ppt/tags/tag14.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5.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6.xml" ContentType="application/vnd.openxmlformats-officedocument.presentationml.tags+xml"/>
  <Override PartName="/ppt/notesSlides/notesSlide71.xml" ContentType="application/vnd.openxmlformats-officedocument.presentationml.notesSlide+xml"/>
  <Override PartName="/ppt/tags/tag17.xml" ContentType="application/vnd.openxmlformats-officedocument.presentationml.tags+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18.xml" ContentType="application/vnd.openxmlformats-officedocument.presentationml.tags+xml"/>
  <Override PartName="/ppt/notesSlides/notesSlide74.xml" ContentType="application/vnd.openxmlformats-officedocument.presentationml.notesSlide+xml"/>
  <Override PartName="/ppt/tags/tag19.xml" ContentType="application/vnd.openxmlformats-officedocument.presentationml.tags+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tags/tag20.xml" ContentType="application/vnd.openxmlformats-officedocument.presentationml.tags+xml"/>
  <Override PartName="/ppt/notesSlides/notesSlide77.xml" ContentType="application/vnd.openxmlformats-officedocument.presentationml.notesSlide+xml"/>
  <Override PartName="/ppt/tags/tag21.xml" ContentType="application/vnd.openxmlformats-officedocument.presentationml.tags+xml"/>
  <Override PartName="/ppt/notesSlides/notesSlide78.xml" ContentType="application/vnd.openxmlformats-officedocument.presentationml.notesSlide+xml"/>
  <Override PartName="/ppt/tags/tag22.xml" ContentType="application/vnd.openxmlformats-officedocument.presentationml.tags+xml"/>
  <Override PartName="/ppt/notesSlides/notesSlide7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0.xml" ContentType="application/vnd.openxmlformats-officedocument.presentationml.notesSlide+xml"/>
  <Override PartName="/ppt/tags/tag23.xml" ContentType="application/vnd.openxmlformats-officedocument.presentationml.tags+xml"/>
  <Override PartName="/ppt/notesSlides/notesSlide81.xml" ContentType="application/vnd.openxmlformats-officedocument.presentationml.notesSlide+xml"/>
  <Override PartName="/ppt/tags/tag24.xml" ContentType="application/vnd.openxmlformats-officedocument.presentationml.tags+xml"/>
  <Override PartName="/ppt/notesSlides/notesSlide82.xml" ContentType="application/vnd.openxmlformats-officedocument.presentationml.notesSlide+xml"/>
  <Override PartName="/ppt/tags/tag25.xml" ContentType="application/vnd.openxmlformats-officedocument.presentationml.tags+xml"/>
  <Override PartName="/ppt/notesSlides/notesSlide8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26.xml" ContentType="application/vnd.openxmlformats-officedocument.presentationml.tags+xml"/>
  <Override PartName="/ppt/notesSlides/notesSlide8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27.xml" ContentType="application/vnd.openxmlformats-officedocument.presentationml.tags+xml"/>
  <Override PartName="/ppt/notesSlides/notesSlide8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28.xml" ContentType="application/vnd.openxmlformats-officedocument.presentationml.tags+xml"/>
  <Override PartName="/ppt/notesSlides/notesSlide86.xml" ContentType="application/vnd.openxmlformats-officedocument.presentationml.notesSlide+xml"/>
  <Override PartName="/ppt/tags/tag29.xml" ContentType="application/vnd.openxmlformats-officedocument.presentationml.tags+xml"/>
  <Override PartName="/ppt/notesSlides/notesSlide87.xml" ContentType="application/vnd.openxmlformats-officedocument.presentationml.notesSlide+xml"/>
  <Override PartName="/ppt/tags/tag30.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97" r:id="rId3"/>
    <p:sldId id="1269" r:id="rId4"/>
    <p:sldId id="260" r:id="rId5"/>
    <p:sldId id="262" r:id="rId6"/>
    <p:sldId id="259" r:id="rId7"/>
    <p:sldId id="264" r:id="rId8"/>
    <p:sldId id="265" r:id="rId9"/>
    <p:sldId id="272" r:id="rId10"/>
    <p:sldId id="270" r:id="rId11"/>
    <p:sldId id="267" r:id="rId12"/>
    <p:sldId id="287" r:id="rId13"/>
    <p:sldId id="273" r:id="rId14"/>
    <p:sldId id="292" r:id="rId15"/>
    <p:sldId id="293" r:id="rId16"/>
    <p:sldId id="274" r:id="rId17"/>
    <p:sldId id="1272" r:id="rId18"/>
    <p:sldId id="1273" r:id="rId19"/>
    <p:sldId id="294" r:id="rId20"/>
    <p:sldId id="271" r:id="rId21"/>
    <p:sldId id="1275" r:id="rId22"/>
    <p:sldId id="1274" r:id="rId23"/>
    <p:sldId id="1276" r:id="rId24"/>
    <p:sldId id="1277" r:id="rId25"/>
    <p:sldId id="1278" r:id="rId26"/>
    <p:sldId id="1279" r:id="rId27"/>
    <p:sldId id="276" r:id="rId28"/>
    <p:sldId id="307" r:id="rId29"/>
    <p:sldId id="1270" r:id="rId30"/>
    <p:sldId id="1271" r:id="rId31"/>
    <p:sldId id="295" r:id="rId32"/>
    <p:sldId id="288" r:id="rId33"/>
    <p:sldId id="268" r:id="rId34"/>
    <p:sldId id="277" r:id="rId35"/>
    <p:sldId id="278" r:id="rId36"/>
    <p:sldId id="279" r:id="rId37"/>
    <p:sldId id="280" r:id="rId38"/>
    <p:sldId id="281" r:id="rId39"/>
    <p:sldId id="1266" r:id="rId40"/>
    <p:sldId id="282" r:id="rId41"/>
    <p:sldId id="283" r:id="rId42"/>
    <p:sldId id="286" r:id="rId43"/>
    <p:sldId id="1216" r:id="rId44"/>
    <p:sldId id="1206" r:id="rId45"/>
    <p:sldId id="1267" r:id="rId46"/>
    <p:sldId id="1218" r:id="rId47"/>
    <p:sldId id="1208" r:id="rId48"/>
    <p:sldId id="289" r:id="rId49"/>
    <p:sldId id="1237" r:id="rId50"/>
    <p:sldId id="1238" r:id="rId51"/>
    <p:sldId id="1239" r:id="rId52"/>
    <p:sldId id="1280" r:id="rId53"/>
    <p:sldId id="1281" r:id="rId54"/>
    <p:sldId id="1282" r:id="rId55"/>
    <p:sldId id="1243" r:id="rId56"/>
    <p:sldId id="1244" r:id="rId57"/>
    <p:sldId id="1283" r:id="rId58"/>
    <p:sldId id="1251" r:id="rId59"/>
    <p:sldId id="1252" r:id="rId60"/>
    <p:sldId id="1284" r:id="rId61"/>
    <p:sldId id="1254" r:id="rId62"/>
    <p:sldId id="1285" r:id="rId63"/>
    <p:sldId id="1094" r:id="rId64"/>
    <p:sldId id="290" r:id="rId65"/>
    <p:sldId id="1228" r:id="rId66"/>
    <p:sldId id="1232" r:id="rId67"/>
    <p:sldId id="1229" r:id="rId68"/>
    <p:sldId id="1231" r:id="rId69"/>
    <p:sldId id="1230" r:id="rId70"/>
    <p:sldId id="1130" r:id="rId71"/>
    <p:sldId id="1233" r:id="rId72"/>
    <p:sldId id="1131" r:id="rId73"/>
    <p:sldId id="1107" r:id="rId74"/>
    <p:sldId id="1234" r:id="rId75"/>
    <p:sldId id="1091" r:id="rId76"/>
    <p:sldId id="1133" r:id="rId77"/>
    <p:sldId id="1235" r:id="rId78"/>
    <p:sldId id="1092" r:id="rId79"/>
    <p:sldId id="1134" r:id="rId80"/>
    <p:sldId id="1108" r:id="rId81"/>
    <p:sldId id="1236" r:id="rId82"/>
    <p:sldId id="1165" r:id="rId83"/>
    <p:sldId id="1105" r:id="rId84"/>
    <p:sldId id="1120" r:id="rId85"/>
    <p:sldId id="1124" r:id="rId86"/>
    <p:sldId id="1125" r:id="rId87"/>
    <p:sldId id="1127" r:id="rId88"/>
    <p:sldId id="1123" r:id="rId89"/>
    <p:sldId id="1286" r:id="rId90"/>
    <p:sldId id="1221" r:id="rId91"/>
    <p:sldId id="1223" r:id="rId92"/>
    <p:sldId id="1268" r:id="rId93"/>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C9"/>
    <a:srgbClr val="C00000"/>
    <a:srgbClr val="FFFFFF"/>
    <a:srgbClr val="4D4D4D"/>
    <a:srgbClr val="4472C4"/>
    <a:srgbClr val="E0C1FF"/>
    <a:srgbClr val="E7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465" autoAdjust="0"/>
  </p:normalViewPr>
  <p:slideViewPr>
    <p:cSldViewPr snapToGrid="0" showGuides="1">
      <p:cViewPr varScale="1">
        <p:scale>
          <a:sx n="88" d="100"/>
          <a:sy n="88" d="100"/>
        </p:scale>
        <p:origin x="1356" y="10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ret_time_results_piledriver_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G:\My%20Drive\Presentations\SMD_talk\images\plo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My%20Drive\Presentations\SMD_talk\images\plo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My%20Drive\Presentations\SMD_talk\images\plot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My%20Drive\Presentations\SMD_talk\images\plot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My%20Drive\Presentations\SMD_talk\images\plo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hasan\Google%20Drive\Presentations\CROW_ISCA19\images\weak_row_probabilit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58526537768351"/>
          <c:y val="3.8594920262378873E-2"/>
          <c:w val="0.72359017831965122"/>
          <c:h val="0.75953515244556702"/>
        </c:manualLayout>
      </c:layout>
      <c:scatterChart>
        <c:scatterStyle val="lineMarker"/>
        <c:varyColors val="0"/>
        <c:ser>
          <c:idx val="1"/>
          <c:order val="0"/>
          <c:tx>
            <c:strRef>
              <c:f>Sheet1!$C$3</c:f>
              <c:strCache>
                <c:ptCount val="1"/>
                <c:pt idx="0">
                  <c:v>Module A</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xVal>
            <c:numRef>
              <c:f>Sheet1!$B$4:$B$11</c:f>
              <c:numCache>
                <c:formatCode>General</c:formatCode>
                <c:ptCount val="8"/>
                <c:pt idx="0">
                  <c:v>6.4000000000000001E-2</c:v>
                </c:pt>
                <c:pt idx="1">
                  <c:v>0.128</c:v>
                </c:pt>
                <c:pt idx="2">
                  <c:v>0.25600000000000001</c:v>
                </c:pt>
                <c:pt idx="3">
                  <c:v>0.51200000000000001</c:v>
                </c:pt>
                <c:pt idx="4">
                  <c:v>1.024</c:v>
                </c:pt>
                <c:pt idx="5">
                  <c:v>2.048</c:v>
                </c:pt>
                <c:pt idx="6">
                  <c:v>4.0960000000000001</c:v>
                </c:pt>
                <c:pt idx="7" formatCode="#,##0">
                  <c:v>8</c:v>
                </c:pt>
              </c:numCache>
            </c:numRef>
          </c:xVal>
          <c:yVal>
            <c:numRef>
              <c:f>Sheet1!$C$4:$C$11</c:f>
              <c:numCache>
                <c:formatCode>General</c:formatCode>
                <c:ptCount val="8"/>
                <c:pt idx="0">
                  <c:v>0</c:v>
                </c:pt>
                <c:pt idx="1">
                  <c:v>0</c:v>
                </c:pt>
                <c:pt idx="2">
                  <c:v>0</c:v>
                </c:pt>
                <c:pt idx="3">
                  <c:v>0</c:v>
                </c:pt>
                <c:pt idx="4">
                  <c:v>4</c:v>
                </c:pt>
                <c:pt idx="5">
                  <c:v>40</c:v>
                </c:pt>
                <c:pt idx="6">
                  <c:v>372</c:v>
                </c:pt>
                <c:pt idx="7">
                  <c:v>4960</c:v>
                </c:pt>
              </c:numCache>
            </c:numRef>
          </c:yVal>
          <c:smooth val="0"/>
          <c:extLst>
            <c:ext xmlns:c16="http://schemas.microsoft.com/office/drawing/2014/chart" uri="{C3380CC4-5D6E-409C-BE32-E72D297353CC}">
              <c16:uniqueId val="{00000000-AE73-4481-BFA9-851D0D176716}"/>
            </c:ext>
          </c:extLst>
        </c:ser>
        <c:ser>
          <c:idx val="0"/>
          <c:order val="1"/>
          <c:tx>
            <c:strRef>
              <c:f>Sheet1!$D$3</c:f>
              <c:strCache>
                <c:ptCount val="1"/>
                <c:pt idx="0">
                  <c:v>Module B</c:v>
                </c:pt>
              </c:strCache>
            </c:strRef>
          </c:tx>
          <c:spPr>
            <a:ln w="57150" cap="rnd">
              <a:solidFill>
                <a:srgbClr val="C00000"/>
              </a:solidFill>
              <a:round/>
            </a:ln>
            <a:effectLst/>
          </c:spPr>
          <c:marker>
            <c:symbol val="circle"/>
            <c:size val="5"/>
            <c:spPr>
              <a:solidFill>
                <a:schemeClr val="accent1"/>
              </a:solidFill>
              <a:ln w="57150">
                <a:solidFill>
                  <a:srgbClr val="C00000"/>
                </a:solidFill>
              </a:ln>
              <a:effectLst/>
            </c:spPr>
          </c:marker>
          <c:xVal>
            <c:numRef>
              <c:f>Sheet1!$B$4:$B$11</c:f>
              <c:numCache>
                <c:formatCode>General</c:formatCode>
                <c:ptCount val="8"/>
                <c:pt idx="0">
                  <c:v>6.4000000000000001E-2</c:v>
                </c:pt>
                <c:pt idx="1">
                  <c:v>0.128</c:v>
                </c:pt>
                <c:pt idx="2">
                  <c:v>0.25600000000000001</c:v>
                </c:pt>
                <c:pt idx="3">
                  <c:v>0.51200000000000001</c:v>
                </c:pt>
                <c:pt idx="4">
                  <c:v>1.024</c:v>
                </c:pt>
                <c:pt idx="5">
                  <c:v>2.048</c:v>
                </c:pt>
                <c:pt idx="6">
                  <c:v>4.0960000000000001</c:v>
                </c:pt>
                <c:pt idx="7" formatCode="#,##0">
                  <c:v>8</c:v>
                </c:pt>
              </c:numCache>
            </c:numRef>
          </c:xVal>
          <c:yVal>
            <c:numRef>
              <c:f>Sheet1!$D$4:$D$11</c:f>
              <c:numCache>
                <c:formatCode>General</c:formatCode>
                <c:ptCount val="8"/>
                <c:pt idx="0">
                  <c:v>0</c:v>
                </c:pt>
                <c:pt idx="1">
                  <c:v>0</c:v>
                </c:pt>
                <c:pt idx="2">
                  <c:v>0</c:v>
                </c:pt>
                <c:pt idx="3">
                  <c:v>0</c:v>
                </c:pt>
                <c:pt idx="4">
                  <c:v>2</c:v>
                </c:pt>
                <c:pt idx="5">
                  <c:v>33</c:v>
                </c:pt>
                <c:pt idx="6">
                  <c:v>599</c:v>
                </c:pt>
                <c:pt idx="7">
                  <c:v>7544</c:v>
                </c:pt>
              </c:numCache>
            </c:numRef>
          </c:yVal>
          <c:smooth val="0"/>
          <c:extLst>
            <c:ext xmlns:c16="http://schemas.microsoft.com/office/drawing/2014/chart" uri="{C3380CC4-5D6E-409C-BE32-E72D297353CC}">
              <c16:uniqueId val="{00000001-AE73-4481-BFA9-851D0D176716}"/>
            </c:ext>
          </c:extLst>
        </c:ser>
        <c:ser>
          <c:idx val="2"/>
          <c:order val="2"/>
          <c:tx>
            <c:strRef>
              <c:f>Sheet1!$E$3</c:f>
              <c:strCache>
                <c:ptCount val="1"/>
                <c:pt idx="0">
                  <c:v>Module C</c:v>
                </c:pt>
              </c:strCache>
            </c:strRef>
          </c:tx>
          <c:spPr>
            <a:ln w="57150" cap="rnd">
              <a:solidFill>
                <a:srgbClr val="00B050"/>
              </a:solidFill>
              <a:round/>
            </a:ln>
            <a:effectLst/>
          </c:spPr>
          <c:marker>
            <c:symbol val="circle"/>
            <c:size val="5"/>
            <c:spPr>
              <a:solidFill>
                <a:schemeClr val="accent3"/>
              </a:solidFill>
              <a:ln w="57150">
                <a:solidFill>
                  <a:srgbClr val="00B050"/>
                </a:solidFill>
              </a:ln>
              <a:effectLst/>
            </c:spPr>
          </c:marker>
          <c:xVal>
            <c:numRef>
              <c:f>Sheet1!$B$4:$B$11</c:f>
              <c:numCache>
                <c:formatCode>General</c:formatCode>
                <c:ptCount val="8"/>
                <c:pt idx="0">
                  <c:v>6.4000000000000001E-2</c:v>
                </c:pt>
                <c:pt idx="1">
                  <c:v>0.128</c:v>
                </c:pt>
                <c:pt idx="2">
                  <c:v>0.25600000000000001</c:v>
                </c:pt>
                <c:pt idx="3">
                  <c:v>0.51200000000000001</c:v>
                </c:pt>
                <c:pt idx="4">
                  <c:v>1.024</c:v>
                </c:pt>
                <c:pt idx="5">
                  <c:v>2.048</c:v>
                </c:pt>
                <c:pt idx="6">
                  <c:v>4.0960000000000001</c:v>
                </c:pt>
                <c:pt idx="7" formatCode="#,##0">
                  <c:v>8</c:v>
                </c:pt>
              </c:numCache>
            </c:numRef>
          </c:xVal>
          <c:yVal>
            <c:numRef>
              <c:f>Sheet1!$E$4:$E$11</c:f>
              <c:numCache>
                <c:formatCode>General</c:formatCode>
                <c:ptCount val="8"/>
                <c:pt idx="0">
                  <c:v>0</c:v>
                </c:pt>
                <c:pt idx="1">
                  <c:v>0</c:v>
                </c:pt>
                <c:pt idx="2">
                  <c:v>0</c:v>
                </c:pt>
                <c:pt idx="3">
                  <c:v>0</c:v>
                </c:pt>
                <c:pt idx="4">
                  <c:v>0</c:v>
                </c:pt>
                <c:pt idx="5">
                  <c:v>3</c:v>
                </c:pt>
                <c:pt idx="6">
                  <c:v>130</c:v>
                </c:pt>
                <c:pt idx="7">
                  <c:v>6394</c:v>
                </c:pt>
              </c:numCache>
            </c:numRef>
          </c:yVal>
          <c:smooth val="0"/>
          <c:extLst>
            <c:ext xmlns:c16="http://schemas.microsoft.com/office/drawing/2014/chart" uri="{C3380CC4-5D6E-409C-BE32-E72D297353CC}">
              <c16:uniqueId val="{00000002-AE73-4481-BFA9-851D0D176716}"/>
            </c:ext>
          </c:extLst>
        </c:ser>
        <c:dLbls>
          <c:showLegendKey val="0"/>
          <c:showVal val="0"/>
          <c:showCatName val="0"/>
          <c:showSerName val="0"/>
          <c:showPercent val="0"/>
          <c:showBubbleSize val="0"/>
        </c:dLbls>
        <c:axId val="151752496"/>
        <c:axId val="151753056"/>
      </c:scatterChart>
      <c:valAx>
        <c:axId val="151752496"/>
        <c:scaling>
          <c:orientation val="minMax"/>
          <c:max val="8"/>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j-lt"/>
                    <a:ea typeface="+mn-ea"/>
                    <a:cs typeface="+mn-cs"/>
                  </a:defRPr>
                </a:pPr>
                <a:r>
                  <a:rPr lang="en-US" sz="2400" dirty="0"/>
                  <a:t>Refresh Interval (s)</a:t>
                </a:r>
              </a:p>
            </c:rich>
          </c:tx>
          <c:layout>
            <c:manualLayout>
              <c:xMode val="edge"/>
              <c:yMode val="edge"/>
              <c:x val="0.42003026582431457"/>
              <c:y val="0.885136542016412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j-lt"/>
                  <a:ea typeface="+mn-ea"/>
                  <a:cs typeface="+mn-cs"/>
                </a:defRPr>
              </a:pPr>
              <a:endParaRPr lang="en-CH"/>
            </a:p>
          </c:txPr>
        </c:title>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2000" b="0" i="0" u="none" strike="noStrike" kern="1200" baseline="0">
                <a:solidFill>
                  <a:schemeClr val="tx1"/>
                </a:solidFill>
                <a:latin typeface="+mj-lt"/>
                <a:ea typeface="+mn-ea"/>
                <a:cs typeface="+mn-cs"/>
              </a:defRPr>
            </a:pPr>
            <a:endParaRPr lang="en-CH"/>
          </a:p>
        </c:txPr>
        <c:crossAx val="151753056"/>
        <c:crosses val="autoZero"/>
        <c:crossBetween val="midCat"/>
        <c:majorUnit val="1"/>
      </c:valAx>
      <c:valAx>
        <c:axId val="15175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j-lt"/>
                    <a:ea typeface="+mn-ea"/>
                    <a:cs typeface="+mn-cs"/>
                  </a:defRPr>
                </a:pPr>
                <a:r>
                  <a:rPr lang="en-US" sz="2800"/>
                  <a:t>Number of </a:t>
                </a:r>
              </a:p>
              <a:p>
                <a:pPr>
                  <a:defRPr sz="2800"/>
                </a:pPr>
                <a:r>
                  <a:rPr lang="en-US" sz="2800"/>
                  <a:t>Erroneous Bytes</a:t>
                </a:r>
              </a:p>
            </c:rich>
          </c:tx>
          <c:layout>
            <c:manualLayout>
              <c:xMode val="edge"/>
              <c:yMode val="edge"/>
              <c:x val="1.6934039787082689E-2"/>
              <c:y val="5.6557721951422738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j-lt"/>
                  <a:ea typeface="+mn-ea"/>
                  <a:cs typeface="+mn-cs"/>
                </a:defRPr>
              </a:pPr>
              <a:endParaRPr lang="en-CH"/>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en-CH"/>
          </a:p>
        </c:txPr>
        <c:crossAx val="151752496"/>
        <c:crosses val="autoZero"/>
        <c:crossBetween val="midCat"/>
        <c:majorUnit val="2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mj-lt"/>
        </a:defRPr>
      </a:pPr>
      <a:endParaRPr lang="en-C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969537401574804"/>
          <c:y val="7.1893179898725276E-2"/>
          <c:w val="0.59958628608923881"/>
          <c:h val="0.74860391079562105"/>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crow_cache_energy!$A$3:$A$5</c:f>
              <c:strCache>
                <c:ptCount val="2"/>
                <c:pt idx="0">
                  <c:v>single-core</c:v>
                </c:pt>
                <c:pt idx="1">
                  <c:v>four-core</c:v>
                </c:pt>
              </c:strCache>
            </c:strRef>
          </c:cat>
          <c:val>
            <c:numRef>
              <c:f>crow_cache_energy!$B$3:$B$5</c:f>
              <c:numCache>
                <c:formatCode>General</c:formatCode>
                <c:ptCount val="2"/>
                <c:pt idx="0">
                  <c:v>0.91800000000000004</c:v>
                </c:pt>
                <c:pt idx="1">
                  <c:v>0.93100000000000005</c:v>
                </c:pt>
              </c:numCache>
            </c:numRef>
          </c:val>
          <c:extLst>
            <c:ext xmlns:c16="http://schemas.microsoft.com/office/drawing/2014/chart" uri="{C3380CC4-5D6E-409C-BE32-E72D297353CC}">
              <c16:uniqueId val="{00000000-54FD-4D12-B581-E19B0ED2683A}"/>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74704"/>
        <c:crosses val="autoZero"/>
        <c:auto val="1"/>
        <c:lblAlgn val="ctr"/>
        <c:lblOffset val="100"/>
        <c:noMultiLvlLbl val="0"/>
      </c:catAx>
      <c:valAx>
        <c:axId val="583674704"/>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a:solidFill>
                      <a:schemeClr val="tx1"/>
                    </a:solidFill>
                  </a:rPr>
                  <a:t>Normalized </a:t>
                </a:r>
                <a:br>
                  <a:rPr lang="en-US" sz="3600">
                    <a:solidFill>
                      <a:schemeClr val="tx1"/>
                    </a:solidFill>
                  </a:rPr>
                </a:br>
                <a:r>
                  <a:rPr lang="en-US" sz="3600">
                    <a:solidFill>
                      <a:schemeClr val="tx1"/>
                    </a:solidFill>
                  </a:rPr>
                  <a:t>DRAM Energy</a:t>
                </a:r>
              </a:p>
            </c:rich>
          </c:tx>
          <c:layout>
            <c:manualLayout>
              <c:xMode val="edge"/>
              <c:yMode val="edge"/>
              <c:x val="3.3331566727236028E-2"/>
              <c:y val="8.261450762582026E-2"/>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C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8088363954505685"/>
          <c:y val="9.0254534509716891E-2"/>
          <c:w val="0.71423440364973534"/>
          <c:h val="0.75869699960974257"/>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crow_cache_perf!$A$18:$A$19</c:f>
              <c:strCache>
                <c:ptCount val="2"/>
                <c:pt idx="0">
                  <c:v>single-core</c:v>
                </c:pt>
                <c:pt idx="1">
                  <c:v>four-core</c:v>
                </c:pt>
              </c:strCache>
            </c:strRef>
          </c:cat>
          <c:val>
            <c:numRef>
              <c:f>crow_cache_perf!$B$18:$B$19</c:f>
              <c:numCache>
                <c:formatCode>General</c:formatCode>
                <c:ptCount val="2"/>
                <c:pt idx="0">
                  <c:v>1.075</c:v>
                </c:pt>
                <c:pt idx="1">
                  <c:v>1.071</c:v>
                </c:pt>
              </c:numCache>
            </c:numRef>
          </c:val>
          <c:extLst>
            <c:ext xmlns:c16="http://schemas.microsoft.com/office/drawing/2014/chart" uri="{C3380CC4-5D6E-409C-BE32-E72D297353CC}">
              <c16:uniqueId val="{00000000-FF63-4138-B61F-1224F5A169EE}"/>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74704"/>
        <c:crosses val="autoZero"/>
        <c:auto val="1"/>
        <c:lblAlgn val="ctr"/>
        <c:lblOffset val="100"/>
        <c:noMultiLvlLbl val="0"/>
      </c:catAx>
      <c:valAx>
        <c:axId val="583674704"/>
        <c:scaling>
          <c:orientation val="minMax"/>
          <c:max val="1.1000000000000001"/>
          <c:min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8.7376769474696893E-3"/>
              <c:y val="0.24991544424293899"/>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C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240868416155726"/>
          <c:y val="0.13827867302966354"/>
          <c:w val="0.60687290299720609"/>
          <c:h val="0.70570496424350682"/>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crow_ref_energy!$A$18:$A$19</c:f>
              <c:strCache>
                <c:ptCount val="2"/>
                <c:pt idx="0">
                  <c:v>single-core</c:v>
                </c:pt>
                <c:pt idx="1">
                  <c:v>four-core</c:v>
                </c:pt>
              </c:strCache>
            </c:strRef>
          </c:cat>
          <c:val>
            <c:numRef>
              <c:f>crow_ref_energy!$B$18:$B$19</c:f>
              <c:numCache>
                <c:formatCode>General</c:formatCode>
                <c:ptCount val="2"/>
                <c:pt idx="0">
                  <c:v>0.82799999999999996</c:v>
                </c:pt>
                <c:pt idx="1">
                  <c:v>0.92200000000000004</c:v>
                </c:pt>
              </c:numCache>
            </c:numRef>
          </c:val>
          <c:extLst xmlns:c15="http://schemas.microsoft.com/office/drawing/2012/chart">
            <c:ext xmlns:c16="http://schemas.microsoft.com/office/drawing/2014/chart" uri="{C3380CC4-5D6E-409C-BE32-E72D297353CC}">
              <c16:uniqueId val="{00000000-7E4C-4FE2-8928-A508663CE953}"/>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74704"/>
        <c:crosses val="autoZero"/>
        <c:auto val="1"/>
        <c:lblAlgn val="ctr"/>
        <c:lblOffset val="100"/>
        <c:noMultiLvlLbl val="0"/>
      </c:catAx>
      <c:valAx>
        <c:axId val="583674704"/>
        <c:scaling>
          <c:orientation val="minMax"/>
          <c:max val="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a:solidFill>
                      <a:schemeClr val="tx1"/>
                    </a:solidFill>
                  </a:rPr>
                  <a:t>Normalized </a:t>
                </a:r>
                <a:br>
                  <a:rPr lang="en-US" sz="3600">
                    <a:solidFill>
                      <a:schemeClr val="tx1"/>
                    </a:solidFill>
                  </a:rPr>
                </a:br>
                <a:r>
                  <a:rPr lang="en-US" sz="3600">
                    <a:solidFill>
                      <a:schemeClr val="tx1"/>
                    </a:solidFill>
                  </a:rPr>
                  <a:t>DRAM Energy</a:t>
                </a:r>
              </a:p>
            </c:rich>
          </c:tx>
          <c:layout>
            <c:manualLayout>
              <c:xMode val="edge"/>
              <c:yMode val="edge"/>
              <c:x val="1.2645698685746453E-2"/>
              <c:y val="0.14424931062180466"/>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CH"/>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4991701873024094"/>
          <c:y val="0.12361361832447129"/>
          <c:w val="0.74477153984109212"/>
          <c:h val="0.70397119182582102"/>
        </c:manualLayout>
      </c:layout>
      <c:barChart>
        <c:barDir val="col"/>
        <c:grouping val="clustered"/>
        <c:varyColors val="0"/>
        <c:ser>
          <c:idx val="0"/>
          <c:order val="0"/>
          <c:spPr>
            <a:solidFill>
              <a:schemeClr val="accent5"/>
            </a:solidFill>
            <a:ln w="31750">
              <a:solidFill>
                <a:schemeClr val="tx1"/>
              </a:solidFill>
            </a:ln>
            <a:effectLst/>
          </c:spPr>
          <c:invertIfNegative val="0"/>
          <c:cat>
            <c:strRef>
              <c:f>crow_ref_perf!$A$18:$A$19</c:f>
              <c:strCache>
                <c:ptCount val="2"/>
                <c:pt idx="0">
                  <c:v>single-core</c:v>
                </c:pt>
                <c:pt idx="1">
                  <c:v>four-core</c:v>
                </c:pt>
              </c:strCache>
            </c:strRef>
          </c:cat>
          <c:val>
            <c:numRef>
              <c:f>crow_ref_perf!$B$18:$B$19</c:f>
              <c:numCache>
                <c:formatCode>General</c:formatCode>
                <c:ptCount val="2"/>
                <c:pt idx="0">
                  <c:v>1.071</c:v>
                </c:pt>
                <c:pt idx="1">
                  <c:v>1.119</c:v>
                </c:pt>
              </c:numCache>
            </c:numRef>
          </c:val>
          <c:extLst xmlns:c15="http://schemas.microsoft.com/office/drawing/2012/chart">
            <c:ext xmlns:c16="http://schemas.microsoft.com/office/drawing/2014/chart" uri="{C3380CC4-5D6E-409C-BE32-E72D297353CC}">
              <c16:uniqueId val="{00000000-84B5-497B-B51B-49DC37C2410F}"/>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74704"/>
        <c:crosses val="autoZero"/>
        <c:auto val="1"/>
        <c:lblAlgn val="ctr"/>
        <c:lblOffset val="100"/>
        <c:noMultiLvlLbl val="0"/>
      </c:catAx>
      <c:valAx>
        <c:axId val="5836747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0"/>
              <c:y val="0.24123240170357832"/>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809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CH"/>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673525427662069"/>
          <c:y val="0.24362693357087314"/>
          <c:w val="0.71192900249736568"/>
          <c:h val="0.61115439316534004"/>
        </c:manualLayout>
      </c:layout>
      <c:barChart>
        <c:barDir val="col"/>
        <c:grouping val="clustered"/>
        <c:varyColors val="0"/>
        <c:ser>
          <c:idx val="0"/>
          <c:order val="0"/>
          <c:tx>
            <c:strRef>
              <c:f>'crow_cache+ref'!$B$3</c:f>
              <c:strCache>
                <c:ptCount val="1"/>
                <c:pt idx="0">
                  <c:v>CROW-(cache+ref)</c:v>
                </c:pt>
              </c:strCache>
            </c:strRef>
          </c:tx>
          <c:spPr>
            <a:solidFill>
              <a:schemeClr val="accent5">
                <a:tint val="77000"/>
              </a:schemeClr>
            </a:solidFill>
            <a:ln w="31750">
              <a:solidFill>
                <a:schemeClr val="tx1"/>
              </a:solidFill>
            </a:ln>
            <a:effectLst/>
          </c:spPr>
          <c:invertIfNegative val="0"/>
          <c:cat>
            <c:strRef>
              <c:f>'crow_cache+ref'!$A$4:$A$5</c:f>
              <c:strCache>
                <c:ptCount val="2"/>
                <c:pt idx="0">
                  <c:v>single-core</c:v>
                </c:pt>
                <c:pt idx="1">
                  <c:v>four-core</c:v>
                </c:pt>
              </c:strCache>
            </c:strRef>
          </c:cat>
          <c:val>
            <c:numRef>
              <c:f>'crow_cache+ref'!$B$4:$B$5</c:f>
              <c:numCache>
                <c:formatCode>General</c:formatCode>
                <c:ptCount val="2"/>
                <c:pt idx="0">
                  <c:v>1.17</c:v>
                </c:pt>
                <c:pt idx="1">
                  <c:v>1.2</c:v>
                </c:pt>
              </c:numCache>
            </c:numRef>
          </c:val>
          <c:extLst>
            <c:ext xmlns:c16="http://schemas.microsoft.com/office/drawing/2014/chart" uri="{C3380CC4-5D6E-409C-BE32-E72D297353CC}">
              <c16:uniqueId val="{00000000-E069-4BA2-BFD5-AD259C8D5418}"/>
            </c:ext>
          </c:extLst>
        </c:ser>
        <c:ser>
          <c:idx val="1"/>
          <c:order val="1"/>
          <c:tx>
            <c:strRef>
              <c:f>'crow_cache+ref'!$C$3</c:f>
              <c:strCache>
                <c:ptCount val="1"/>
                <c:pt idx="0">
                  <c:v>Ideal CROW-cache + no refresh</c:v>
                </c:pt>
              </c:strCache>
            </c:strRef>
          </c:tx>
          <c:spPr>
            <a:solidFill>
              <a:schemeClr val="accent5">
                <a:shade val="76000"/>
              </a:schemeClr>
            </a:solidFill>
            <a:ln w="31750">
              <a:solidFill>
                <a:schemeClr val="tx1"/>
              </a:solidFill>
            </a:ln>
            <a:effectLst/>
          </c:spPr>
          <c:invertIfNegative val="0"/>
          <c:cat>
            <c:strRef>
              <c:f>'crow_cache+ref'!$A$4:$A$5</c:f>
              <c:strCache>
                <c:ptCount val="2"/>
                <c:pt idx="0">
                  <c:v>single-core</c:v>
                </c:pt>
                <c:pt idx="1">
                  <c:v>four-core</c:v>
                </c:pt>
              </c:strCache>
            </c:strRef>
          </c:cat>
          <c:val>
            <c:numRef>
              <c:f>'crow_cache+ref'!$C$4:$C$5</c:f>
              <c:numCache>
                <c:formatCode>General</c:formatCode>
                <c:ptCount val="2"/>
                <c:pt idx="0">
                  <c:v>1.1950000000000001</c:v>
                </c:pt>
                <c:pt idx="1">
                  <c:v>1.2649999999999999</c:v>
                </c:pt>
              </c:numCache>
            </c:numRef>
          </c:val>
          <c:extLst>
            <c:ext xmlns:c16="http://schemas.microsoft.com/office/drawing/2014/chart" uri="{C3380CC4-5D6E-409C-BE32-E72D297353CC}">
              <c16:uniqueId val="{00000001-E069-4BA2-BFD5-AD259C8D5418}"/>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74704"/>
        <c:crosses val="autoZero"/>
        <c:auto val="1"/>
        <c:lblAlgn val="ctr"/>
        <c:lblOffset val="100"/>
        <c:noMultiLvlLbl val="0"/>
      </c:catAx>
      <c:valAx>
        <c:axId val="583674704"/>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4000">
                    <a:solidFill>
                      <a:schemeClr val="tx1"/>
                    </a:solidFill>
                  </a:rPr>
                  <a:t>Speedup</a:t>
                </a:r>
              </a:p>
            </c:rich>
          </c:tx>
          <c:layout>
            <c:manualLayout>
              <c:xMode val="edge"/>
              <c:yMode val="edge"/>
              <c:x val="6.9315205513142669E-3"/>
              <c:y val="0.30504206319072363"/>
            </c:manualLayout>
          </c:layout>
          <c:overlay val="0"/>
          <c:spPr>
            <a:noFill/>
            <a:ln>
              <a:noFill/>
            </a:ln>
            <a:effectLst/>
          </c:spPr>
          <c:txPr>
            <a:bodyPr rot="-5400000" spcFirstLastPara="1" vertOverflow="ellipsis" vert="horz" wrap="square" anchor="ctr" anchorCtr="1"/>
            <a:lstStyle/>
            <a:p>
              <a:pPr>
                <a:defRPr sz="40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80936"/>
        <c:crosses val="autoZero"/>
        <c:crossBetween val="between"/>
        <c:majorUnit val="0.1"/>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CH"/>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698829784286014"/>
          <c:y val="0.24490976774988607"/>
          <c:w val="0.61583888552392496"/>
          <c:h val="0.61623929352309204"/>
        </c:manualLayout>
      </c:layout>
      <c:barChart>
        <c:barDir val="col"/>
        <c:grouping val="clustered"/>
        <c:varyColors val="0"/>
        <c:ser>
          <c:idx val="0"/>
          <c:order val="0"/>
          <c:tx>
            <c:strRef>
              <c:f>'crow_cache+ref'!$B$11</c:f>
              <c:strCache>
                <c:ptCount val="1"/>
                <c:pt idx="0">
                  <c:v>CROW-(cache+ref)</c:v>
                </c:pt>
              </c:strCache>
            </c:strRef>
          </c:tx>
          <c:spPr>
            <a:solidFill>
              <a:schemeClr val="accent5">
                <a:tint val="77000"/>
              </a:schemeClr>
            </a:solidFill>
            <a:ln w="31750">
              <a:solidFill>
                <a:schemeClr val="tx1"/>
              </a:solidFill>
            </a:ln>
            <a:effectLst/>
          </c:spPr>
          <c:invertIfNegative val="0"/>
          <c:cat>
            <c:strRef>
              <c:f>'crow_cache+ref'!$A$12:$A$13</c:f>
              <c:strCache>
                <c:ptCount val="2"/>
                <c:pt idx="0">
                  <c:v>single-core</c:v>
                </c:pt>
                <c:pt idx="1">
                  <c:v>four-core</c:v>
                </c:pt>
              </c:strCache>
            </c:strRef>
          </c:cat>
          <c:val>
            <c:numRef>
              <c:f>'crow_cache+ref'!$B$12:$B$13</c:f>
              <c:numCache>
                <c:formatCode>General</c:formatCode>
                <c:ptCount val="2"/>
                <c:pt idx="0">
                  <c:v>0.76500000000000001</c:v>
                </c:pt>
                <c:pt idx="1">
                  <c:v>0.77700000000000002</c:v>
                </c:pt>
              </c:numCache>
            </c:numRef>
          </c:val>
          <c:extLst>
            <c:ext xmlns:c16="http://schemas.microsoft.com/office/drawing/2014/chart" uri="{C3380CC4-5D6E-409C-BE32-E72D297353CC}">
              <c16:uniqueId val="{00000000-A736-4AF9-B3C3-B1BF26EC6C49}"/>
            </c:ext>
          </c:extLst>
        </c:ser>
        <c:ser>
          <c:idx val="1"/>
          <c:order val="1"/>
          <c:tx>
            <c:strRef>
              <c:f>'crow_cache+ref'!$C$11</c:f>
              <c:strCache>
                <c:ptCount val="1"/>
                <c:pt idx="0">
                  <c:v>Ideal CROW-cache + no refresh</c:v>
                </c:pt>
              </c:strCache>
            </c:strRef>
          </c:tx>
          <c:spPr>
            <a:solidFill>
              <a:schemeClr val="accent5">
                <a:shade val="76000"/>
              </a:schemeClr>
            </a:solidFill>
            <a:ln w="31750">
              <a:solidFill>
                <a:schemeClr val="tx1"/>
              </a:solidFill>
            </a:ln>
            <a:effectLst/>
          </c:spPr>
          <c:invertIfNegative val="0"/>
          <c:cat>
            <c:strRef>
              <c:f>'crow_cache+ref'!$A$12:$A$13</c:f>
              <c:strCache>
                <c:ptCount val="2"/>
                <c:pt idx="0">
                  <c:v>single-core</c:v>
                </c:pt>
                <c:pt idx="1">
                  <c:v>four-core</c:v>
                </c:pt>
              </c:strCache>
            </c:strRef>
          </c:cat>
          <c:val>
            <c:numRef>
              <c:f>'crow_cache+ref'!$C$12:$C$13</c:f>
              <c:numCache>
                <c:formatCode>General</c:formatCode>
                <c:ptCount val="2"/>
                <c:pt idx="0">
                  <c:v>0.751</c:v>
                </c:pt>
                <c:pt idx="1">
                  <c:v>0.76700000000000002</c:v>
                </c:pt>
              </c:numCache>
            </c:numRef>
          </c:val>
          <c:extLst>
            <c:ext xmlns:c16="http://schemas.microsoft.com/office/drawing/2014/chart" uri="{C3380CC4-5D6E-409C-BE32-E72D297353CC}">
              <c16:uniqueId val="{00000001-A736-4AF9-B3C3-B1BF26EC6C49}"/>
            </c:ext>
          </c:extLst>
        </c:ser>
        <c:dLbls>
          <c:showLegendKey val="0"/>
          <c:showVal val="0"/>
          <c:showCatName val="0"/>
          <c:showSerName val="0"/>
          <c:showPercent val="0"/>
          <c:showBubbleSize val="0"/>
        </c:dLbls>
        <c:gapWidth val="219"/>
        <c:overlap val="-27"/>
        <c:axId val="583680936"/>
        <c:axId val="583674704"/>
        <c:extLst/>
      </c:barChart>
      <c:catAx>
        <c:axId val="58368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74704"/>
        <c:crosses val="autoZero"/>
        <c:auto val="1"/>
        <c:lblAlgn val="ctr"/>
        <c:lblOffset val="100"/>
        <c:noMultiLvlLbl val="0"/>
      </c:catAx>
      <c:valAx>
        <c:axId val="583674704"/>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3600" dirty="0">
                    <a:solidFill>
                      <a:schemeClr val="tx1"/>
                    </a:solidFill>
                  </a:rPr>
                  <a:t>Normalized </a:t>
                </a:r>
                <a:br>
                  <a:rPr lang="en-US" sz="3600" dirty="0">
                    <a:solidFill>
                      <a:schemeClr val="tx1"/>
                    </a:solidFill>
                  </a:rPr>
                </a:br>
                <a:r>
                  <a:rPr lang="en-US" sz="3600" dirty="0">
                    <a:solidFill>
                      <a:schemeClr val="tx1"/>
                    </a:solidFill>
                  </a:rPr>
                  <a:t>DRAM</a:t>
                </a:r>
                <a:r>
                  <a:rPr lang="en-US" sz="3600" baseline="0" dirty="0">
                    <a:solidFill>
                      <a:schemeClr val="tx1"/>
                    </a:solidFill>
                  </a:rPr>
                  <a:t> Energy</a:t>
                </a:r>
                <a:endParaRPr lang="en-US" sz="3600" dirty="0">
                  <a:solidFill>
                    <a:schemeClr val="tx1"/>
                  </a:solidFill>
                </a:endParaRPr>
              </a:p>
            </c:rich>
          </c:tx>
          <c:layout>
            <c:manualLayout>
              <c:xMode val="edge"/>
              <c:yMode val="edge"/>
              <c:x val="2.6374224903636667E-2"/>
              <c:y val="0.24490976774988607"/>
            </c:manualLayout>
          </c:layout>
          <c:overlay val="0"/>
          <c:spPr>
            <a:noFill/>
            <a:ln>
              <a:noFill/>
            </a:ln>
            <a:effectLst/>
          </c:spPr>
          <c:txPr>
            <a:bodyPr rot="-5400000" spcFirstLastPara="1" vertOverflow="ellipsis" vert="horz" wrap="square" anchor="ctr" anchorCtr="1"/>
            <a:lstStyle/>
            <a:p>
              <a:pPr>
                <a:defRPr sz="3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583680936"/>
        <c:crosses val="autoZero"/>
        <c:crossBetween val="between"/>
      </c:valAx>
      <c:spPr>
        <a:noFill/>
        <a:ln>
          <a:noFill/>
        </a:ln>
        <a:effectLst/>
      </c:spPr>
    </c:plotArea>
    <c:legend>
      <c:legendPos val="b"/>
      <c:layout>
        <c:manualLayout>
          <c:xMode val="edge"/>
          <c:yMode val="edge"/>
          <c:x val="0.14551418639874317"/>
          <c:y val="1.3004591074995029E-2"/>
          <c:w val="0.82038136935469275"/>
          <c:h val="0.19663106412658929"/>
        </c:manualLayout>
      </c:layout>
      <c:overlay val="0"/>
      <c:spPr>
        <a:noFill/>
        <a:ln w="0">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legend>
    <c:plotVisOnly val="1"/>
    <c:dispBlanksAs val="gap"/>
    <c:showDLblsOverMax val="0"/>
  </c:chart>
  <c:spPr>
    <a:noFill/>
    <a:ln>
      <a:noFill/>
    </a:ln>
    <a:effectLst/>
  </c:spPr>
  <c:txPr>
    <a:bodyPr/>
    <a:lstStyle/>
    <a:p>
      <a:pPr>
        <a:defRPr>
          <a:latin typeface="Cambria" panose="02040503050406030204" pitchFamily="18" charset="0"/>
          <a:ea typeface="Cambria" panose="02040503050406030204" pitchFamily="18" charset="0"/>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795063495851"/>
          <c:y val="4.9882298878613077E-2"/>
          <c:w val="0.83134004082822988"/>
          <c:h val="0.71571460027204836"/>
        </c:manualLayout>
      </c:layout>
      <c:lineChart>
        <c:grouping val="standard"/>
        <c:varyColors val="0"/>
        <c:ser>
          <c:idx val="0"/>
          <c:order val="0"/>
          <c:tx>
            <c:strRef>
              <c:f>'trcd - G27'!$C$21</c:f>
              <c:strCache>
                <c:ptCount val="1"/>
                <c:pt idx="0">
                  <c:v>6</c:v>
                </c:pt>
              </c:strCache>
            </c:strRef>
          </c:tx>
          <c:spPr>
            <a:ln w="28575" cap="rnd">
              <a:solidFill>
                <a:srgbClr val="00B05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G27'!$C$22:$C$84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4</c:v>
                </c:pt>
                <c:pt idx="43">
                  <c:v>7</c:v>
                </c:pt>
                <c:pt idx="44">
                  <c:v>7</c:v>
                </c:pt>
                <c:pt idx="45">
                  <c:v>11</c:v>
                </c:pt>
                <c:pt idx="46">
                  <c:v>12</c:v>
                </c:pt>
                <c:pt idx="47">
                  <c:v>24</c:v>
                </c:pt>
                <c:pt idx="48">
                  <c:v>34</c:v>
                </c:pt>
                <c:pt idx="49">
                  <c:v>47</c:v>
                </c:pt>
                <c:pt idx="50">
                  <c:v>51</c:v>
                </c:pt>
                <c:pt idx="51">
                  <c:v>66</c:v>
                </c:pt>
                <c:pt idx="52">
                  <c:v>105</c:v>
                </c:pt>
                <c:pt idx="53">
                  <c:v>93</c:v>
                </c:pt>
                <c:pt idx="54">
                  <c:v>118</c:v>
                </c:pt>
                <c:pt idx="55">
                  <c:v>145</c:v>
                </c:pt>
                <c:pt idx="56">
                  <c:v>173</c:v>
                </c:pt>
                <c:pt idx="57">
                  <c:v>195</c:v>
                </c:pt>
                <c:pt idx="58">
                  <c:v>249</c:v>
                </c:pt>
                <c:pt idx="59">
                  <c:v>262</c:v>
                </c:pt>
                <c:pt idx="60">
                  <c:v>273</c:v>
                </c:pt>
                <c:pt idx="61">
                  <c:v>325</c:v>
                </c:pt>
                <c:pt idx="62">
                  <c:v>406</c:v>
                </c:pt>
              </c:numCache>
            </c:numRef>
          </c:val>
          <c:smooth val="0"/>
          <c:extLst>
            <c:ext xmlns:c16="http://schemas.microsoft.com/office/drawing/2014/chart" uri="{C3380CC4-5D6E-409C-BE32-E72D297353CC}">
              <c16:uniqueId val="{00000000-432C-4F16-9562-60F382317028}"/>
            </c:ext>
          </c:extLst>
        </c:ser>
        <c:ser>
          <c:idx val="1"/>
          <c:order val="1"/>
          <c:tx>
            <c:strRef>
              <c:f>'trcd - G27'!$D$21</c:f>
              <c:strCache>
                <c:ptCount val="1"/>
                <c:pt idx="0">
                  <c:v>5</c:v>
                </c:pt>
              </c:strCache>
            </c:strRef>
          </c:tx>
          <c:spPr>
            <a:ln w="28575" cap="rnd">
              <a:solidFill>
                <a:schemeClr val="accent4"/>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G27'!$D$22:$D$84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5</c:v>
                </c:pt>
                <c:pt idx="43">
                  <c:v>8</c:v>
                </c:pt>
                <c:pt idx="44">
                  <c:v>7</c:v>
                </c:pt>
                <c:pt idx="45">
                  <c:v>16</c:v>
                </c:pt>
                <c:pt idx="46">
                  <c:v>25</c:v>
                </c:pt>
                <c:pt idx="47">
                  <c:v>31</c:v>
                </c:pt>
                <c:pt idx="48">
                  <c:v>38</c:v>
                </c:pt>
                <c:pt idx="49">
                  <c:v>47</c:v>
                </c:pt>
                <c:pt idx="50">
                  <c:v>51</c:v>
                </c:pt>
                <c:pt idx="51">
                  <c:v>86</c:v>
                </c:pt>
                <c:pt idx="52">
                  <c:v>99</c:v>
                </c:pt>
                <c:pt idx="53">
                  <c:v>95</c:v>
                </c:pt>
                <c:pt idx="54">
                  <c:v>127</c:v>
                </c:pt>
                <c:pt idx="55">
                  <c:v>144</c:v>
                </c:pt>
                <c:pt idx="56">
                  <c:v>182</c:v>
                </c:pt>
                <c:pt idx="57">
                  <c:v>215</c:v>
                </c:pt>
                <c:pt idx="58">
                  <c:v>248</c:v>
                </c:pt>
                <c:pt idx="59">
                  <c:v>272</c:v>
                </c:pt>
                <c:pt idx="60">
                  <c:v>294</c:v>
                </c:pt>
                <c:pt idx="61">
                  <c:v>377</c:v>
                </c:pt>
                <c:pt idx="62">
                  <c:v>395</c:v>
                </c:pt>
              </c:numCache>
            </c:numRef>
          </c:val>
          <c:smooth val="0"/>
          <c:extLst>
            <c:ext xmlns:c16="http://schemas.microsoft.com/office/drawing/2014/chart" uri="{C3380CC4-5D6E-409C-BE32-E72D297353CC}">
              <c16:uniqueId val="{00000001-432C-4F16-9562-60F382317028}"/>
            </c:ext>
          </c:extLst>
        </c:ser>
        <c:ser>
          <c:idx val="2"/>
          <c:order val="2"/>
          <c:tx>
            <c:strRef>
              <c:f>'trcd - G27'!$E$21</c:f>
              <c:strCache>
                <c:ptCount val="1"/>
                <c:pt idx="0">
                  <c:v>4</c:v>
                </c:pt>
              </c:strCache>
            </c:strRef>
          </c:tx>
          <c:spPr>
            <a:ln w="28575" cap="rnd">
              <a:solidFill>
                <a:srgbClr val="0070C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G27'!$E$22:$E$84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3</c:v>
                </c:pt>
                <c:pt idx="43">
                  <c:v>8</c:v>
                </c:pt>
                <c:pt idx="44">
                  <c:v>8</c:v>
                </c:pt>
                <c:pt idx="45">
                  <c:v>15</c:v>
                </c:pt>
                <c:pt idx="46">
                  <c:v>23</c:v>
                </c:pt>
                <c:pt idx="47">
                  <c:v>29</c:v>
                </c:pt>
                <c:pt idx="48">
                  <c:v>39</c:v>
                </c:pt>
                <c:pt idx="49">
                  <c:v>45</c:v>
                </c:pt>
                <c:pt idx="50">
                  <c:v>51</c:v>
                </c:pt>
                <c:pt idx="51">
                  <c:v>86</c:v>
                </c:pt>
                <c:pt idx="52">
                  <c:v>97</c:v>
                </c:pt>
                <c:pt idx="53">
                  <c:v>98</c:v>
                </c:pt>
                <c:pt idx="54">
                  <c:v>123</c:v>
                </c:pt>
                <c:pt idx="55">
                  <c:v>140</c:v>
                </c:pt>
                <c:pt idx="56">
                  <c:v>178</c:v>
                </c:pt>
                <c:pt idx="57">
                  <c:v>215</c:v>
                </c:pt>
                <c:pt idx="58">
                  <c:v>242</c:v>
                </c:pt>
                <c:pt idx="59">
                  <c:v>277</c:v>
                </c:pt>
                <c:pt idx="60">
                  <c:v>299</c:v>
                </c:pt>
                <c:pt idx="61">
                  <c:v>394</c:v>
                </c:pt>
                <c:pt idx="62">
                  <c:v>399</c:v>
                </c:pt>
              </c:numCache>
            </c:numRef>
          </c:val>
          <c:smooth val="0"/>
          <c:extLst>
            <c:ext xmlns:c16="http://schemas.microsoft.com/office/drawing/2014/chart" uri="{C3380CC4-5D6E-409C-BE32-E72D297353CC}">
              <c16:uniqueId val="{00000002-432C-4F16-9562-60F382317028}"/>
            </c:ext>
          </c:extLst>
        </c:ser>
        <c:ser>
          <c:idx val="3"/>
          <c:order val="3"/>
          <c:tx>
            <c:strRef>
              <c:f>'trcd - G27'!$F$21</c:f>
              <c:strCache>
                <c:ptCount val="1"/>
                <c:pt idx="0">
                  <c:v>3</c:v>
                </c:pt>
              </c:strCache>
            </c:strRef>
          </c:tx>
          <c:spPr>
            <a:ln w="28575" cap="rnd">
              <a:solidFill>
                <a:srgbClr val="C0000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G27'!$F$22:$F$84</c:f>
              <c:numCache>
                <c:formatCode>General</c:formatCode>
                <c:ptCount val="63"/>
                <c:pt idx="0">
                  <c:v>198</c:v>
                </c:pt>
                <c:pt idx="1">
                  <c:v>207</c:v>
                </c:pt>
                <c:pt idx="2">
                  <c:v>197</c:v>
                </c:pt>
                <c:pt idx="3">
                  <c:v>199</c:v>
                </c:pt>
                <c:pt idx="4">
                  <c:v>208</c:v>
                </c:pt>
                <c:pt idx="5">
                  <c:v>206</c:v>
                </c:pt>
                <c:pt idx="6">
                  <c:v>202</c:v>
                </c:pt>
                <c:pt idx="7">
                  <c:v>196</c:v>
                </c:pt>
                <c:pt idx="8">
                  <c:v>182</c:v>
                </c:pt>
                <c:pt idx="9">
                  <c:v>199</c:v>
                </c:pt>
                <c:pt idx="10">
                  <c:v>208</c:v>
                </c:pt>
                <c:pt idx="11">
                  <c:v>207</c:v>
                </c:pt>
                <c:pt idx="12">
                  <c:v>200</c:v>
                </c:pt>
                <c:pt idx="13">
                  <c:v>193</c:v>
                </c:pt>
                <c:pt idx="14">
                  <c:v>205</c:v>
                </c:pt>
                <c:pt idx="15">
                  <c:v>224</c:v>
                </c:pt>
                <c:pt idx="16">
                  <c:v>213</c:v>
                </c:pt>
                <c:pt idx="17">
                  <c:v>211</c:v>
                </c:pt>
                <c:pt idx="18">
                  <c:v>214</c:v>
                </c:pt>
                <c:pt idx="19">
                  <c:v>214</c:v>
                </c:pt>
                <c:pt idx="20">
                  <c:v>207</c:v>
                </c:pt>
                <c:pt idx="21">
                  <c:v>210</c:v>
                </c:pt>
                <c:pt idx="22">
                  <c:v>206</c:v>
                </c:pt>
                <c:pt idx="23">
                  <c:v>216</c:v>
                </c:pt>
                <c:pt idx="24">
                  <c:v>213</c:v>
                </c:pt>
                <c:pt idx="25">
                  <c:v>216</c:v>
                </c:pt>
                <c:pt idx="26">
                  <c:v>206</c:v>
                </c:pt>
                <c:pt idx="27">
                  <c:v>217</c:v>
                </c:pt>
                <c:pt idx="28">
                  <c:v>225</c:v>
                </c:pt>
                <c:pt idx="29">
                  <c:v>198</c:v>
                </c:pt>
                <c:pt idx="30">
                  <c:v>209</c:v>
                </c:pt>
                <c:pt idx="31">
                  <c:v>213</c:v>
                </c:pt>
                <c:pt idx="32">
                  <c:v>209</c:v>
                </c:pt>
                <c:pt idx="33">
                  <c:v>214</c:v>
                </c:pt>
                <c:pt idx="34">
                  <c:v>209</c:v>
                </c:pt>
                <c:pt idx="35">
                  <c:v>197</c:v>
                </c:pt>
                <c:pt idx="36">
                  <c:v>215</c:v>
                </c:pt>
                <c:pt idx="37">
                  <c:v>229</c:v>
                </c:pt>
                <c:pt idx="38">
                  <c:v>232</c:v>
                </c:pt>
                <c:pt idx="39">
                  <c:v>227</c:v>
                </c:pt>
                <c:pt idx="40">
                  <c:v>226</c:v>
                </c:pt>
                <c:pt idx="41">
                  <c:v>224</c:v>
                </c:pt>
                <c:pt idx="42">
                  <c:v>222</c:v>
                </c:pt>
                <c:pt idx="43">
                  <c:v>215</c:v>
                </c:pt>
                <c:pt idx="44">
                  <c:v>221</c:v>
                </c:pt>
                <c:pt idx="45">
                  <c:v>208</c:v>
                </c:pt>
                <c:pt idx="46">
                  <c:v>220</c:v>
                </c:pt>
                <c:pt idx="47">
                  <c:v>231</c:v>
                </c:pt>
                <c:pt idx="48">
                  <c:v>254</c:v>
                </c:pt>
                <c:pt idx="49">
                  <c:v>225</c:v>
                </c:pt>
                <c:pt idx="50">
                  <c:v>235</c:v>
                </c:pt>
                <c:pt idx="51">
                  <c:v>253</c:v>
                </c:pt>
                <c:pt idx="52">
                  <c:v>243</c:v>
                </c:pt>
                <c:pt idx="53">
                  <c:v>250</c:v>
                </c:pt>
                <c:pt idx="54">
                  <c:v>265</c:v>
                </c:pt>
                <c:pt idx="55">
                  <c:v>271</c:v>
                </c:pt>
                <c:pt idx="56">
                  <c:v>288</c:v>
                </c:pt>
                <c:pt idx="57">
                  <c:v>327</c:v>
                </c:pt>
                <c:pt idx="58">
                  <c:v>309</c:v>
                </c:pt>
                <c:pt idx="59">
                  <c:v>312</c:v>
                </c:pt>
                <c:pt idx="60">
                  <c:v>339</c:v>
                </c:pt>
                <c:pt idx="61">
                  <c:v>385</c:v>
                </c:pt>
                <c:pt idx="62">
                  <c:v>410</c:v>
                </c:pt>
              </c:numCache>
            </c:numRef>
          </c:val>
          <c:smooth val="0"/>
          <c:extLst>
            <c:ext xmlns:c16="http://schemas.microsoft.com/office/drawing/2014/chart" uri="{C3380CC4-5D6E-409C-BE32-E72D297353CC}">
              <c16:uniqueId val="{00000003-432C-4F16-9562-60F382317028}"/>
            </c:ext>
          </c:extLst>
        </c:ser>
        <c:dLbls>
          <c:showLegendKey val="0"/>
          <c:showVal val="0"/>
          <c:showCatName val="0"/>
          <c:showSerName val="0"/>
          <c:showPercent val="0"/>
          <c:showBubbleSize val="0"/>
        </c:dLbls>
        <c:smooth val="0"/>
        <c:axId val="82054368"/>
        <c:axId val="82054928"/>
      </c:lineChart>
      <c:catAx>
        <c:axId val="82054368"/>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Times New Roman" panose="02020603050405020304" pitchFamily="18" charset="0"/>
                  </a:defRPr>
                </a:pPr>
                <a:r>
                  <a:rPr lang="en-US" sz="2000" b="1" dirty="0">
                    <a:solidFill>
                      <a:sysClr val="windowText" lastClr="000000"/>
                    </a:solidFill>
                    <a:latin typeface="+mn-lt"/>
                    <a:cs typeface="Times New Roman" panose="02020603050405020304" pitchFamily="18" charset="0"/>
                  </a:rPr>
                  <a:t>Wait Interval</a:t>
                </a:r>
                <a:r>
                  <a:rPr lang="en-US" sz="2000" b="1" baseline="0" dirty="0">
                    <a:solidFill>
                      <a:sysClr val="windowText" lastClr="000000"/>
                    </a:solidFill>
                    <a:latin typeface="+mn-lt"/>
                    <a:cs typeface="Times New Roman" panose="02020603050405020304" pitchFamily="18" charset="0"/>
                  </a:rPr>
                  <a:t> (</a:t>
                </a:r>
                <a:r>
                  <a:rPr lang="en-US" sz="2000" b="1" baseline="0" dirty="0" err="1">
                    <a:solidFill>
                      <a:sysClr val="windowText" lastClr="000000"/>
                    </a:solidFill>
                    <a:latin typeface="+mn-lt"/>
                    <a:cs typeface="Times New Roman" panose="02020603050405020304" pitchFamily="18" charset="0"/>
                  </a:rPr>
                  <a:t>ms</a:t>
                </a:r>
                <a:r>
                  <a:rPr lang="en-US" sz="2000" b="1" baseline="0" dirty="0">
                    <a:solidFill>
                      <a:sysClr val="windowText" lastClr="000000"/>
                    </a:solidFill>
                    <a:latin typeface="+mn-lt"/>
                    <a:cs typeface="Times New Roman" panose="02020603050405020304" pitchFamily="18" charset="0"/>
                  </a:rPr>
                  <a:t>)</a:t>
                </a:r>
                <a:endParaRPr lang="en-US" sz="2000" b="1" dirty="0">
                  <a:solidFill>
                    <a:sysClr val="windowText" lastClr="000000"/>
                  </a:solidFill>
                  <a:latin typeface="+mn-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Times New Roman" panose="02020603050405020304" pitchFamily="18" charset="0"/>
                </a:defRPr>
              </a:pPr>
              <a:endParaRPr lang="en-CH"/>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endParaRPr lang="en-CH"/>
          </a:p>
        </c:txPr>
        <c:crossAx val="82054928"/>
        <c:crosses val="autoZero"/>
        <c:auto val="1"/>
        <c:lblAlgn val="ctr"/>
        <c:lblOffset val="100"/>
        <c:noMultiLvlLbl val="0"/>
      </c:catAx>
      <c:valAx>
        <c:axId val="8205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Times New Roman" panose="02020603050405020304" pitchFamily="18" charset="0"/>
                  </a:defRPr>
                </a:pPr>
                <a:r>
                  <a:rPr lang="en-US" sz="2400" b="1" dirty="0">
                    <a:solidFill>
                      <a:sysClr val="windowText" lastClr="000000"/>
                    </a:solidFill>
                    <a:latin typeface="+mn-lt"/>
                    <a:cs typeface="Times New Roman" panose="02020603050405020304" pitchFamily="18" charset="0"/>
                  </a:rPr>
                  <a:t>Number</a:t>
                </a:r>
                <a:r>
                  <a:rPr lang="en-US" sz="2400" b="1" baseline="0" dirty="0">
                    <a:solidFill>
                      <a:sysClr val="windowText" lastClr="000000"/>
                    </a:solidFill>
                    <a:latin typeface="+mn-lt"/>
                    <a:cs typeface="Times New Roman" panose="02020603050405020304" pitchFamily="18" charset="0"/>
                  </a:rPr>
                  <a:t> of Erroneous Bytes</a:t>
                </a:r>
                <a:endParaRPr lang="en-US" sz="2400" b="1" dirty="0">
                  <a:solidFill>
                    <a:sysClr val="windowText" lastClr="000000"/>
                  </a:solidFill>
                  <a:latin typeface="+mn-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Times New Roman" panose="02020603050405020304" pitchFamily="18" charset="0"/>
                </a:defRPr>
              </a:pPr>
              <a:endParaRPr lang="en-CH"/>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CH"/>
          </a:p>
        </c:txPr>
        <c:crossAx val="82054368"/>
        <c:crosses val="autoZero"/>
        <c:crossBetween val="between"/>
        <c:majorUnit val="100"/>
      </c:valAx>
      <c:spPr>
        <a:noFill/>
        <a:ln>
          <a:noFill/>
        </a:ln>
        <a:effectLst/>
      </c:spPr>
    </c:plotArea>
    <c:legend>
      <c:legendPos val="b"/>
      <c:layout>
        <c:manualLayout>
          <c:xMode val="edge"/>
          <c:yMode val="edge"/>
          <c:x val="0.17863475177304963"/>
          <c:y val="0.2008938040416737"/>
          <c:w val="0.39898804344885547"/>
          <c:h val="7.7452675813727168E-2"/>
        </c:manualLayout>
      </c:layout>
      <c:overlay val="0"/>
      <c:spPr>
        <a:noFill/>
        <a:ln>
          <a:solidFill>
            <a:schemeClr val="tx1"/>
          </a:solid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Times New Roman" panose="02020603050405020304" pitchFamily="18" charset="0"/>
            </a:defRPr>
          </a:pPr>
          <a:endParaRPr lang="en-CH"/>
        </a:p>
      </c:txPr>
    </c:legend>
    <c:plotVisOnly val="1"/>
    <c:dispBlanksAs val="gap"/>
    <c:showDLblsOverMax val="0"/>
  </c:chart>
  <c:spPr>
    <a:solidFill>
      <a:schemeClr val="bg1"/>
    </a:solidFill>
    <a:ln w="9525" cap="flat" cmpd="sng" algn="ctr">
      <a:noFill/>
      <a:round/>
    </a:ln>
    <a:effectLst/>
  </c:spPr>
  <c:txPr>
    <a:bodyPr/>
    <a:lstStyle/>
    <a:p>
      <a:pPr>
        <a:defRPr/>
      </a:pPr>
      <a:endParaRPr lang="en-CH"/>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66685821981808"/>
          <c:y val="4.9882298878613077E-2"/>
          <c:w val="0.7886527217521383"/>
          <c:h val="0.69193284384492515"/>
        </c:manualLayout>
      </c:layout>
      <c:scatterChart>
        <c:scatterStyle val="smoothMarker"/>
        <c:varyColors val="0"/>
        <c:ser>
          <c:idx val="0"/>
          <c:order val="0"/>
          <c:tx>
            <c:strRef>
              <c:f>expectation!$C$21</c:f>
              <c:strCache>
                <c:ptCount val="1"/>
                <c:pt idx="0">
                  <c:v>6</c:v>
                </c:pt>
              </c:strCache>
            </c:strRef>
          </c:tx>
          <c:spPr>
            <a:ln w="38100" cap="rnd">
              <a:solidFill>
                <a:srgbClr val="00B050"/>
              </a:solidFill>
              <a:round/>
            </a:ln>
            <a:effectLst/>
          </c:spPr>
          <c:marker>
            <c:symbol val="none"/>
          </c:marker>
          <c:xVal>
            <c:numRef>
              <c:f>expectation!$B$22:$B$84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xVal>
          <c:yVal>
            <c:numRef>
              <c:f>expectation!$C$22:$C$84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4</c:v>
                </c:pt>
                <c:pt idx="43">
                  <c:v>7</c:v>
                </c:pt>
                <c:pt idx="44">
                  <c:v>7</c:v>
                </c:pt>
                <c:pt idx="45">
                  <c:v>11</c:v>
                </c:pt>
                <c:pt idx="46">
                  <c:v>12</c:v>
                </c:pt>
                <c:pt idx="47">
                  <c:v>24</c:v>
                </c:pt>
                <c:pt idx="48">
                  <c:v>34</c:v>
                </c:pt>
                <c:pt idx="49">
                  <c:v>47</c:v>
                </c:pt>
                <c:pt idx="50">
                  <c:v>51</c:v>
                </c:pt>
                <c:pt idx="51">
                  <c:v>66</c:v>
                </c:pt>
                <c:pt idx="52">
                  <c:v>105</c:v>
                </c:pt>
                <c:pt idx="53">
                  <c:v>93</c:v>
                </c:pt>
                <c:pt idx="54">
                  <c:v>118</c:v>
                </c:pt>
                <c:pt idx="55">
                  <c:v>145</c:v>
                </c:pt>
                <c:pt idx="56">
                  <c:v>173</c:v>
                </c:pt>
                <c:pt idx="57">
                  <c:v>195</c:v>
                </c:pt>
                <c:pt idx="58">
                  <c:v>249</c:v>
                </c:pt>
                <c:pt idx="59">
                  <c:v>262</c:v>
                </c:pt>
                <c:pt idx="60">
                  <c:v>273</c:v>
                </c:pt>
                <c:pt idx="61">
                  <c:v>325</c:v>
                </c:pt>
                <c:pt idx="62">
                  <c:v>406</c:v>
                </c:pt>
              </c:numCache>
            </c:numRef>
          </c:yVal>
          <c:smooth val="1"/>
          <c:extLst>
            <c:ext xmlns:c16="http://schemas.microsoft.com/office/drawing/2014/chart" uri="{C3380CC4-5D6E-409C-BE32-E72D297353CC}">
              <c16:uniqueId val="{00000000-671A-42A4-9AD3-95891680EE8B}"/>
            </c:ext>
          </c:extLst>
        </c:ser>
        <c:ser>
          <c:idx val="1"/>
          <c:order val="1"/>
          <c:tx>
            <c:strRef>
              <c:f>expectation!$D$21</c:f>
              <c:strCache>
                <c:ptCount val="1"/>
                <c:pt idx="0">
                  <c:v>5</c:v>
                </c:pt>
              </c:strCache>
            </c:strRef>
          </c:tx>
          <c:spPr>
            <a:ln w="38100" cap="rnd">
              <a:solidFill>
                <a:schemeClr val="accent4"/>
              </a:solidFill>
              <a:round/>
            </a:ln>
            <a:effectLst/>
          </c:spPr>
          <c:marker>
            <c:symbol val="none"/>
          </c:marker>
          <c:xVal>
            <c:numRef>
              <c:f>expectation!$B$22:$B$84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xVal>
          <c:yVal>
            <c:numRef>
              <c:f>expectation!$D$22:$D$84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5</c:v>
                </c:pt>
                <c:pt idx="36">
                  <c:v>8</c:v>
                </c:pt>
                <c:pt idx="37">
                  <c:v>7</c:v>
                </c:pt>
                <c:pt idx="38">
                  <c:v>16</c:v>
                </c:pt>
                <c:pt idx="39">
                  <c:v>25</c:v>
                </c:pt>
                <c:pt idx="40">
                  <c:v>31</c:v>
                </c:pt>
                <c:pt idx="41">
                  <c:v>38</c:v>
                </c:pt>
                <c:pt idx="42">
                  <c:v>47</c:v>
                </c:pt>
                <c:pt idx="43">
                  <c:v>51</c:v>
                </c:pt>
                <c:pt idx="44">
                  <c:v>86</c:v>
                </c:pt>
                <c:pt idx="45">
                  <c:v>99</c:v>
                </c:pt>
                <c:pt idx="46">
                  <c:v>95</c:v>
                </c:pt>
                <c:pt idx="47">
                  <c:v>127</c:v>
                </c:pt>
                <c:pt idx="48">
                  <c:v>144</c:v>
                </c:pt>
                <c:pt idx="49">
                  <c:v>182</c:v>
                </c:pt>
                <c:pt idx="50">
                  <c:v>215</c:v>
                </c:pt>
                <c:pt idx="51">
                  <c:v>248</c:v>
                </c:pt>
                <c:pt idx="52">
                  <c:v>272</c:v>
                </c:pt>
                <c:pt idx="53">
                  <c:v>294</c:v>
                </c:pt>
                <c:pt idx="54">
                  <c:v>377</c:v>
                </c:pt>
                <c:pt idx="55">
                  <c:v>395</c:v>
                </c:pt>
                <c:pt idx="56">
                  <c:v>434.50000000000006</c:v>
                </c:pt>
                <c:pt idx="57">
                  <c:v>477.9500000000001</c:v>
                </c:pt>
                <c:pt idx="58">
                  <c:v>525.74500000000012</c:v>
                </c:pt>
                <c:pt idx="59">
                  <c:v>578.31950000000018</c:v>
                </c:pt>
                <c:pt idx="60">
                  <c:v>636.1514500000003</c:v>
                </c:pt>
                <c:pt idx="61">
                  <c:v>699.76659500000039</c:v>
                </c:pt>
                <c:pt idx="62">
                  <c:v>769.74325450000049</c:v>
                </c:pt>
              </c:numCache>
            </c:numRef>
          </c:yVal>
          <c:smooth val="1"/>
          <c:extLst>
            <c:ext xmlns:c16="http://schemas.microsoft.com/office/drawing/2014/chart" uri="{C3380CC4-5D6E-409C-BE32-E72D297353CC}">
              <c16:uniqueId val="{00000001-671A-42A4-9AD3-95891680EE8B}"/>
            </c:ext>
          </c:extLst>
        </c:ser>
        <c:ser>
          <c:idx val="2"/>
          <c:order val="2"/>
          <c:tx>
            <c:strRef>
              <c:f>expectation!$E$21</c:f>
              <c:strCache>
                <c:ptCount val="1"/>
                <c:pt idx="0">
                  <c:v>4</c:v>
                </c:pt>
              </c:strCache>
            </c:strRef>
          </c:tx>
          <c:spPr>
            <a:ln w="38100" cap="rnd">
              <a:solidFill>
                <a:srgbClr val="0070C0"/>
              </a:solidFill>
              <a:round/>
            </a:ln>
            <a:effectLst/>
          </c:spPr>
          <c:marker>
            <c:symbol val="none"/>
          </c:marker>
          <c:xVal>
            <c:numRef>
              <c:f>expectation!$B$22:$B$84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xVal>
          <c:yVal>
            <c:numRef>
              <c:f>expectation!$E$22:$E$84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5</c:v>
                </c:pt>
                <c:pt idx="26">
                  <c:v>8</c:v>
                </c:pt>
                <c:pt idx="27">
                  <c:v>7</c:v>
                </c:pt>
                <c:pt idx="28">
                  <c:v>16</c:v>
                </c:pt>
                <c:pt idx="29">
                  <c:v>25</c:v>
                </c:pt>
                <c:pt idx="30">
                  <c:v>31</c:v>
                </c:pt>
                <c:pt idx="31">
                  <c:v>38</c:v>
                </c:pt>
                <c:pt idx="32">
                  <c:v>47</c:v>
                </c:pt>
                <c:pt idx="33">
                  <c:v>51</c:v>
                </c:pt>
                <c:pt idx="34">
                  <c:v>86</c:v>
                </c:pt>
                <c:pt idx="35">
                  <c:v>99</c:v>
                </c:pt>
                <c:pt idx="36">
                  <c:v>95</c:v>
                </c:pt>
                <c:pt idx="37">
                  <c:v>127</c:v>
                </c:pt>
                <c:pt idx="38">
                  <c:v>144</c:v>
                </c:pt>
                <c:pt idx="39">
                  <c:v>182</c:v>
                </c:pt>
                <c:pt idx="40">
                  <c:v>215</c:v>
                </c:pt>
                <c:pt idx="41">
                  <c:v>248</c:v>
                </c:pt>
                <c:pt idx="42">
                  <c:v>272</c:v>
                </c:pt>
                <c:pt idx="43">
                  <c:v>294</c:v>
                </c:pt>
                <c:pt idx="44">
                  <c:v>377</c:v>
                </c:pt>
                <c:pt idx="45">
                  <c:v>395</c:v>
                </c:pt>
                <c:pt idx="46">
                  <c:v>434.50000000000006</c:v>
                </c:pt>
                <c:pt idx="47">
                  <c:v>477.9500000000001</c:v>
                </c:pt>
                <c:pt idx="48">
                  <c:v>525.74500000000012</c:v>
                </c:pt>
                <c:pt idx="49">
                  <c:v>578.31950000000018</c:v>
                </c:pt>
                <c:pt idx="50">
                  <c:v>636.1514500000003</c:v>
                </c:pt>
                <c:pt idx="51">
                  <c:v>699.76659500000039</c:v>
                </c:pt>
                <c:pt idx="52">
                  <c:v>769.74325450000049</c:v>
                </c:pt>
                <c:pt idx="53">
                  <c:v>846.71757995000064</c:v>
                </c:pt>
                <c:pt idx="54">
                  <c:v>931.38933794500076</c:v>
                </c:pt>
                <c:pt idx="55">
                  <c:v>1024.528271739501</c:v>
                </c:pt>
                <c:pt idx="56">
                  <c:v>1126.9810989134512</c:v>
                </c:pt>
                <c:pt idx="57">
                  <c:v>1239.6792088047964</c:v>
                </c:pt>
                <c:pt idx="58">
                  <c:v>1363.6471296852762</c:v>
                </c:pt>
                <c:pt idx="59">
                  <c:v>1500.011842653804</c:v>
                </c:pt>
                <c:pt idx="60">
                  <c:v>1650.0130269191845</c:v>
                </c:pt>
                <c:pt idx="61">
                  <c:v>1815.0143296111032</c:v>
                </c:pt>
                <c:pt idx="62">
                  <c:v>1996.5157625722138</c:v>
                </c:pt>
              </c:numCache>
            </c:numRef>
          </c:yVal>
          <c:smooth val="1"/>
          <c:extLst>
            <c:ext xmlns:c16="http://schemas.microsoft.com/office/drawing/2014/chart" uri="{C3380CC4-5D6E-409C-BE32-E72D297353CC}">
              <c16:uniqueId val="{00000002-671A-42A4-9AD3-95891680EE8B}"/>
            </c:ext>
          </c:extLst>
        </c:ser>
        <c:ser>
          <c:idx val="3"/>
          <c:order val="3"/>
          <c:tx>
            <c:strRef>
              <c:f>expectation!$F$21</c:f>
              <c:strCache>
                <c:ptCount val="1"/>
                <c:pt idx="0">
                  <c:v>3</c:v>
                </c:pt>
              </c:strCache>
            </c:strRef>
          </c:tx>
          <c:spPr>
            <a:ln w="38100" cap="rnd">
              <a:solidFill>
                <a:srgbClr val="C00000"/>
              </a:solidFill>
              <a:round/>
            </a:ln>
            <a:effectLst/>
          </c:spPr>
          <c:marker>
            <c:symbol val="none"/>
          </c:marker>
          <c:xVal>
            <c:numRef>
              <c:f>expectation!$B$22:$B$84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xVal>
          <c:yVal>
            <c:numRef>
              <c:f>expectation!$F$22:$F$84</c:f>
              <c:numCache>
                <c:formatCode>General</c:formatCode>
                <c:ptCount val="63"/>
                <c:pt idx="0">
                  <c:v>0</c:v>
                </c:pt>
                <c:pt idx="1">
                  <c:v>0</c:v>
                </c:pt>
                <c:pt idx="2">
                  <c:v>0</c:v>
                </c:pt>
                <c:pt idx="3">
                  <c:v>0</c:v>
                </c:pt>
                <c:pt idx="4">
                  <c:v>0</c:v>
                </c:pt>
                <c:pt idx="5">
                  <c:v>0</c:v>
                </c:pt>
                <c:pt idx="6">
                  <c:v>0</c:v>
                </c:pt>
                <c:pt idx="7">
                  <c:v>0</c:v>
                </c:pt>
                <c:pt idx="8">
                  <c:v>1</c:v>
                </c:pt>
                <c:pt idx="9">
                  <c:v>5</c:v>
                </c:pt>
                <c:pt idx="10">
                  <c:v>8</c:v>
                </c:pt>
                <c:pt idx="11">
                  <c:v>7</c:v>
                </c:pt>
                <c:pt idx="12">
                  <c:v>16</c:v>
                </c:pt>
                <c:pt idx="13">
                  <c:v>25</c:v>
                </c:pt>
                <c:pt idx="14">
                  <c:v>31</c:v>
                </c:pt>
                <c:pt idx="15">
                  <c:v>38</c:v>
                </c:pt>
                <c:pt idx="16">
                  <c:v>47</c:v>
                </c:pt>
                <c:pt idx="17">
                  <c:v>51</c:v>
                </c:pt>
                <c:pt idx="18">
                  <c:v>86</c:v>
                </c:pt>
                <c:pt idx="19">
                  <c:v>99</c:v>
                </c:pt>
                <c:pt idx="20">
                  <c:v>95</c:v>
                </c:pt>
                <c:pt idx="21">
                  <c:v>127</c:v>
                </c:pt>
                <c:pt idx="22">
                  <c:v>144</c:v>
                </c:pt>
                <c:pt idx="23">
                  <c:v>182</c:v>
                </c:pt>
                <c:pt idx="24">
                  <c:v>215</c:v>
                </c:pt>
                <c:pt idx="25">
                  <c:v>248</c:v>
                </c:pt>
                <c:pt idx="26">
                  <c:v>272</c:v>
                </c:pt>
                <c:pt idx="27">
                  <c:v>294</c:v>
                </c:pt>
                <c:pt idx="28">
                  <c:v>377</c:v>
                </c:pt>
                <c:pt idx="29">
                  <c:v>395</c:v>
                </c:pt>
                <c:pt idx="30">
                  <c:v>434.50000000000006</c:v>
                </c:pt>
                <c:pt idx="31">
                  <c:v>477.9500000000001</c:v>
                </c:pt>
                <c:pt idx="32">
                  <c:v>525.74500000000012</c:v>
                </c:pt>
                <c:pt idx="33">
                  <c:v>578.31950000000018</c:v>
                </c:pt>
                <c:pt idx="34">
                  <c:v>636.1514500000003</c:v>
                </c:pt>
                <c:pt idx="35">
                  <c:v>699.76659500000039</c:v>
                </c:pt>
                <c:pt idx="36">
                  <c:v>769.74325450000049</c:v>
                </c:pt>
                <c:pt idx="37">
                  <c:v>846.71757995000064</c:v>
                </c:pt>
                <c:pt idx="38">
                  <c:v>931.38933794500076</c:v>
                </c:pt>
                <c:pt idx="39">
                  <c:v>1024.528271739501</c:v>
                </c:pt>
                <c:pt idx="40">
                  <c:v>1126.9810989134512</c:v>
                </c:pt>
                <c:pt idx="41">
                  <c:v>1239.6792088047964</c:v>
                </c:pt>
                <c:pt idx="42">
                  <c:v>1363.6471296852762</c:v>
                </c:pt>
                <c:pt idx="43">
                  <c:v>1500.011842653804</c:v>
                </c:pt>
                <c:pt idx="44">
                  <c:v>1650.0130269191845</c:v>
                </c:pt>
                <c:pt idx="45">
                  <c:v>1815.0143296111032</c:v>
                </c:pt>
                <c:pt idx="46">
                  <c:v>1996.5157625722138</c:v>
                </c:pt>
                <c:pt idx="47">
                  <c:v>2196.1673388294353</c:v>
                </c:pt>
                <c:pt idx="48">
                  <c:v>2415.7840727123789</c:v>
                </c:pt>
                <c:pt idx="49">
                  <c:v>2657.362479983617</c:v>
                </c:pt>
                <c:pt idx="50">
                  <c:v>2923.0987279819792</c:v>
                </c:pt>
                <c:pt idx="51">
                  <c:v>3215.4086007801775</c:v>
                </c:pt>
                <c:pt idx="52">
                  <c:v>3536.9494608581954</c:v>
                </c:pt>
                <c:pt idx="53">
                  <c:v>3890.6444069440154</c:v>
                </c:pt>
                <c:pt idx="54">
                  <c:v>4279.708847638417</c:v>
                </c:pt>
                <c:pt idx="55">
                  <c:v>4707.6797324022591</c:v>
                </c:pt>
                <c:pt idx="56">
                  <c:v>5178.4477056424857</c:v>
                </c:pt>
                <c:pt idx="57">
                  <c:v>5696.292476206735</c:v>
                </c:pt>
                <c:pt idx="58">
                  <c:v>6265.9217238274086</c:v>
                </c:pt>
                <c:pt idx="59">
                  <c:v>6892.5138962101501</c:v>
                </c:pt>
                <c:pt idx="60">
                  <c:v>7581.7652858311658</c:v>
                </c:pt>
                <c:pt idx="61">
                  <c:v>8339.9418144142837</c:v>
                </c:pt>
                <c:pt idx="62">
                  <c:v>9173.9359958557125</c:v>
                </c:pt>
              </c:numCache>
            </c:numRef>
          </c:yVal>
          <c:smooth val="1"/>
          <c:extLst>
            <c:ext xmlns:c16="http://schemas.microsoft.com/office/drawing/2014/chart" uri="{C3380CC4-5D6E-409C-BE32-E72D297353CC}">
              <c16:uniqueId val="{00000003-671A-42A4-9AD3-95891680EE8B}"/>
            </c:ext>
          </c:extLst>
        </c:ser>
        <c:dLbls>
          <c:showLegendKey val="0"/>
          <c:showVal val="0"/>
          <c:showCatName val="0"/>
          <c:showSerName val="0"/>
          <c:showPercent val="0"/>
          <c:showBubbleSize val="0"/>
        </c:dLbls>
        <c:axId val="82054368"/>
        <c:axId val="82054928"/>
      </c:scatterChart>
      <c:valAx>
        <c:axId val="82054368"/>
        <c:scaling>
          <c:orientation val="minMax"/>
          <c:max val="500"/>
          <c:min val="8"/>
        </c:scaling>
        <c:delete val="0"/>
        <c:axPos val="b"/>
        <c:title>
          <c:tx>
            <c:rich>
              <a:bodyPr rot="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2800" b="1" dirty="0">
                    <a:solidFill>
                      <a:sysClr val="windowText" lastClr="000000"/>
                    </a:solidFill>
                    <a:latin typeface="+mn-lt"/>
                    <a:cs typeface="Times New Roman" panose="02020603050405020304" pitchFamily="18" charset="0"/>
                  </a:rPr>
                  <a:t>Refresh Interval</a:t>
                </a:r>
                <a:endParaRPr lang="en-US" sz="2800" b="1" baseline="0" dirty="0">
                  <a:solidFill>
                    <a:sysClr val="windowText" lastClr="000000"/>
                  </a:solidFill>
                  <a:latin typeface="+mn-lt"/>
                  <a:cs typeface="Times New Roman" panose="02020603050405020304" pitchFamily="18" charset="0"/>
                </a:endParaRPr>
              </a:p>
            </c:rich>
          </c:tx>
          <c:layout>
            <c:manualLayout>
              <c:xMode val="edge"/>
              <c:yMode val="edge"/>
              <c:x val="0.3675381827271591"/>
              <c:y val="0.79619031257456452"/>
            </c:manualLayout>
          </c:layout>
          <c:overlay val="0"/>
          <c:spPr>
            <a:noFill/>
            <a:ln>
              <a:noFill/>
            </a:ln>
            <a:effectLst/>
          </c:spPr>
          <c:txPr>
            <a:bodyPr rot="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CH"/>
            </a:p>
          </c:txPr>
        </c:title>
        <c:numFmt formatCode="#,##0;\-#,##0" sourceLinked="0"/>
        <c:majorTickMark val="none"/>
        <c:minorTickMark val="none"/>
        <c:tickLblPos val="none"/>
        <c:spPr>
          <a:noFill/>
          <a:ln w="25400" cap="flat" cmpd="sng" algn="ctr">
            <a:solidFill>
              <a:schemeClr val="tx1"/>
            </a:solidFill>
            <a:round/>
            <a:tailEnd type="arrow" w="lg" len="lg"/>
          </a:ln>
          <a:effectLst/>
        </c:spPr>
        <c:txPr>
          <a:bodyPr rot="-5400000" spcFirstLastPara="1" vertOverflow="ellipsis"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CH"/>
          </a:p>
        </c:txPr>
        <c:crossAx val="82054928"/>
        <c:crosses val="autoZero"/>
        <c:crossBetween val="midCat"/>
        <c:majorUnit val="32"/>
      </c:valAx>
      <c:valAx>
        <c:axId val="82054928"/>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Times New Roman" panose="02020603050405020304" pitchFamily="18" charset="0"/>
                  </a:defRPr>
                </a:pPr>
                <a:r>
                  <a:rPr lang="en-US" sz="2800" b="1">
                    <a:solidFill>
                      <a:sysClr val="windowText" lastClr="000000"/>
                    </a:solidFill>
                    <a:latin typeface="+mn-lt"/>
                    <a:cs typeface="Times New Roman" panose="02020603050405020304" pitchFamily="18" charset="0"/>
                  </a:rPr>
                  <a:t>Number</a:t>
                </a:r>
                <a:r>
                  <a:rPr lang="en-US" sz="2800" b="1" baseline="0">
                    <a:solidFill>
                      <a:sysClr val="windowText" lastClr="000000"/>
                    </a:solidFill>
                    <a:latin typeface="+mn-lt"/>
                    <a:cs typeface="Times New Roman" panose="02020603050405020304" pitchFamily="18" charset="0"/>
                  </a:rPr>
                  <a:t> of Erroneous Bytes</a:t>
                </a:r>
                <a:endParaRPr lang="en-US" sz="2800" b="1">
                  <a:solidFill>
                    <a:sysClr val="windowText" lastClr="000000"/>
                  </a:solidFill>
                  <a:latin typeface="+mn-lt"/>
                  <a:cs typeface="Times New Roman" panose="02020603050405020304" pitchFamily="18" charset="0"/>
                </a:endParaRPr>
              </a:p>
            </c:rich>
          </c:tx>
          <c:layout>
            <c:manualLayout>
              <c:xMode val="edge"/>
              <c:yMode val="edge"/>
              <c:x val="9.1977627796525449E-2"/>
              <c:y val="5.7155046528274876E-2"/>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Times New Roman" panose="02020603050405020304" pitchFamily="18" charset="0"/>
                </a:defRPr>
              </a:pPr>
              <a:endParaRPr lang="en-CH"/>
            </a:p>
          </c:txPr>
        </c:title>
        <c:numFmt formatCode="General" sourceLinked="1"/>
        <c:majorTickMark val="none"/>
        <c:minorTickMark val="none"/>
        <c:tickLblPos val="none"/>
        <c:spPr>
          <a:noFill/>
          <a:ln w="25400">
            <a:solidFill>
              <a:schemeClr val="tx1"/>
            </a:solidFill>
            <a:tailEnd type="arrow" w="lg" len="lg"/>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CH"/>
          </a:p>
        </c:txPr>
        <c:crossAx val="82054368"/>
        <c:crosses val="autoZero"/>
        <c:crossBetween val="midCat"/>
        <c:majorUnit val="1000"/>
      </c:valAx>
      <c:spPr>
        <a:noFill/>
        <a:ln>
          <a:noFill/>
        </a:ln>
        <a:effectLst/>
      </c:spPr>
    </c:plotArea>
    <c:legend>
      <c:legendPos val="b"/>
      <c:layout>
        <c:manualLayout>
          <c:xMode val="edge"/>
          <c:yMode val="edge"/>
          <c:x val="0.20850393700787404"/>
          <c:y val="0.2540365545215939"/>
          <c:w val="0.37769531354372426"/>
          <c:h val="9.5622300356722298E-2"/>
        </c:manualLayout>
      </c:layout>
      <c:overlay val="0"/>
      <c:spPr>
        <a:noFill/>
        <a:ln>
          <a:solidFill>
            <a:schemeClr val="tx1"/>
          </a:solidFill>
        </a:ln>
        <a:effectLst/>
      </c:spPr>
      <c:txPr>
        <a:bodyPr rot="0" spcFirstLastPara="1" vertOverflow="ellipsis" vert="horz" wrap="square" anchor="ctr" anchorCtr="1"/>
        <a:lstStyle/>
        <a:p>
          <a:pPr>
            <a:defRPr sz="2800" b="0" i="0" u="none" strike="noStrike" kern="1200" baseline="0">
              <a:solidFill>
                <a:sysClr val="windowText" lastClr="000000"/>
              </a:solidFill>
              <a:latin typeface="+mj-lt"/>
              <a:ea typeface="+mn-ea"/>
              <a:cs typeface="Times New Roman" panose="02020603050405020304" pitchFamily="18" charset="0"/>
            </a:defRPr>
          </a:pPr>
          <a:endParaRPr lang="en-CH"/>
        </a:p>
      </c:txPr>
    </c:legend>
    <c:plotVisOnly val="1"/>
    <c:dispBlanksAs val="gap"/>
    <c:showDLblsOverMax val="0"/>
  </c:chart>
  <c:spPr>
    <a:solidFill>
      <a:schemeClr val="bg1">
        <a:lumMod val="85000"/>
      </a:schemeClr>
    </a:solidFill>
    <a:ln w="38100" cap="flat" cmpd="sng" algn="ctr">
      <a:solidFill>
        <a:schemeClr val="tx1"/>
      </a:solidFill>
      <a:round/>
    </a:ln>
    <a:effectLst/>
  </c:spPr>
  <c:txPr>
    <a:bodyPr/>
    <a:lstStyle/>
    <a:p>
      <a:pPr>
        <a:defRPr/>
      </a:pPr>
      <a:endParaRPr lang="en-CH"/>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 1'!$B$4</c:f>
              <c:strCache>
                <c:ptCount val="1"/>
                <c:pt idx="0">
                  <c:v>Speedup</c:v>
                </c:pt>
              </c:strCache>
            </c:strRef>
          </c:tx>
          <c:spPr>
            <a:solidFill>
              <a:schemeClr val="accent5">
                <a:lumMod val="75000"/>
              </a:schemeClr>
            </a:solidFill>
            <a:ln w="19050">
              <a:solidFill>
                <a:schemeClr val="tx1"/>
              </a:solidFill>
            </a:ln>
            <a:effectLst/>
          </c:spPr>
          <c:invertIfNegative val="0"/>
          <c:cat>
            <c:strRef>
              <c:f>'Table 1'!$A$5:$A$11</c:f>
              <c:strCache>
                <c:ptCount val="7"/>
                <c:pt idx="0">
                  <c:v>SMD-FR</c:v>
                </c:pt>
                <c:pt idx="1">
                  <c:v>SMD-VR</c:v>
                </c:pt>
                <c:pt idx="2">
                  <c:v>SMD-PRP</c:v>
                </c:pt>
                <c:pt idx="3">
                  <c:v>SMD-DRP</c:v>
                </c:pt>
                <c:pt idx="4">
                  <c:v>SMD-MS</c:v>
                </c:pt>
                <c:pt idx="5">
                  <c:v>SMD-Combined</c:v>
                </c:pt>
                <c:pt idx="6">
                  <c:v>NoRefresh</c:v>
                </c:pt>
              </c:strCache>
            </c:strRef>
          </c:cat>
          <c:val>
            <c:numRef>
              <c:f>'Table 1'!$B$5:$B$11</c:f>
              <c:numCache>
                <c:formatCode>General</c:formatCode>
                <c:ptCount val="7"/>
                <c:pt idx="0">
                  <c:v>1.083</c:v>
                </c:pt>
                <c:pt idx="1">
                  <c:v>1.0940000000000001</c:v>
                </c:pt>
                <c:pt idx="2">
                  <c:v>1.0649999999999999</c:v>
                </c:pt>
                <c:pt idx="3">
                  <c:v>1.083</c:v>
                </c:pt>
                <c:pt idx="4">
                  <c:v>1.077</c:v>
                </c:pt>
                <c:pt idx="5">
                  <c:v>1.0920000000000001</c:v>
                </c:pt>
                <c:pt idx="6">
                  <c:v>1.1000000000000001</c:v>
                </c:pt>
              </c:numCache>
            </c:numRef>
          </c:val>
          <c:extLst>
            <c:ext xmlns:c16="http://schemas.microsoft.com/office/drawing/2014/chart" uri="{C3380CC4-5D6E-409C-BE32-E72D297353CC}">
              <c16:uniqueId val="{00000000-6713-4427-897F-F1BEB7C1D628}"/>
            </c:ext>
          </c:extLst>
        </c:ser>
        <c:dLbls>
          <c:showLegendKey val="0"/>
          <c:showVal val="0"/>
          <c:showCatName val="0"/>
          <c:showSerName val="0"/>
          <c:showPercent val="0"/>
          <c:showBubbleSize val="0"/>
        </c:dLbls>
        <c:gapWidth val="219"/>
        <c:overlap val="-27"/>
        <c:axId val="1935148448"/>
        <c:axId val="1935150944"/>
      </c:barChart>
      <c:catAx>
        <c:axId val="193514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935150944"/>
        <c:crosses val="autoZero"/>
        <c:auto val="1"/>
        <c:lblAlgn val="ctr"/>
        <c:lblOffset val="100"/>
        <c:noMultiLvlLbl val="0"/>
      </c:catAx>
      <c:valAx>
        <c:axId val="1935150944"/>
        <c:scaling>
          <c:orientation val="minMax"/>
          <c:max val="1.1500000000000001"/>
          <c:min val="0.95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r>
                  <a:rPr lang="en-US" sz="3200">
                    <a:solidFill>
                      <a:schemeClr val="tx1"/>
                    </a:solidFill>
                    <a:latin typeface="Cambria" panose="02040503050406030204" pitchFamily="18" charset="0"/>
                    <a:ea typeface="Cambria" panose="02040503050406030204" pitchFamily="18" charset="0"/>
                  </a:rPr>
                  <a:t>Speedup</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93514844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2133919694143"/>
          <c:y val="5.5706109652960044E-2"/>
          <c:w val="0.5695733335406501"/>
          <c:h val="0.57147273257509479"/>
        </c:manualLayout>
      </c:layout>
      <c:barChart>
        <c:barDir val="col"/>
        <c:grouping val="clustered"/>
        <c:varyColors val="0"/>
        <c:ser>
          <c:idx val="0"/>
          <c:order val="0"/>
          <c:tx>
            <c:strRef>
              <c:f>'Table 1'!$H$4</c:f>
              <c:strCache>
                <c:ptCount val="1"/>
                <c:pt idx="0">
                  <c:v>EnergyReduction</c:v>
                </c:pt>
              </c:strCache>
            </c:strRef>
          </c:tx>
          <c:spPr>
            <a:solidFill>
              <a:schemeClr val="accent4">
                <a:lumMod val="75000"/>
              </a:schemeClr>
            </a:solidFill>
            <a:ln w="19050">
              <a:solidFill>
                <a:schemeClr val="tx1"/>
              </a:solidFill>
            </a:ln>
            <a:effectLst/>
          </c:spPr>
          <c:invertIfNegative val="0"/>
          <c:cat>
            <c:strRef>
              <c:f>'Table 1'!$G$5:$G$11</c:f>
              <c:strCache>
                <c:ptCount val="7"/>
                <c:pt idx="0">
                  <c:v>SMD-FR</c:v>
                </c:pt>
                <c:pt idx="1">
                  <c:v>SMD-VR</c:v>
                </c:pt>
                <c:pt idx="2">
                  <c:v>SMD-PRP</c:v>
                </c:pt>
                <c:pt idx="3">
                  <c:v>SMD-DRP</c:v>
                </c:pt>
                <c:pt idx="4">
                  <c:v>SMD-MS</c:v>
                </c:pt>
                <c:pt idx="5">
                  <c:v>SMD-Combined</c:v>
                </c:pt>
                <c:pt idx="6">
                  <c:v>NoRefresh</c:v>
                </c:pt>
              </c:strCache>
            </c:strRef>
          </c:cat>
          <c:val>
            <c:numRef>
              <c:f>'Table 1'!$H$5:$H$11</c:f>
              <c:numCache>
                <c:formatCode>General</c:formatCode>
                <c:ptCount val="7"/>
                <c:pt idx="0">
                  <c:v>0.94</c:v>
                </c:pt>
                <c:pt idx="1">
                  <c:v>0.93</c:v>
                </c:pt>
                <c:pt idx="2">
                  <c:v>0.95</c:v>
                </c:pt>
                <c:pt idx="3">
                  <c:v>0.94</c:v>
                </c:pt>
                <c:pt idx="4">
                  <c:v>0.95</c:v>
                </c:pt>
                <c:pt idx="5">
                  <c:v>0.93700000000000006</c:v>
                </c:pt>
                <c:pt idx="6">
                  <c:v>0.92</c:v>
                </c:pt>
              </c:numCache>
            </c:numRef>
          </c:val>
          <c:extLst>
            <c:ext xmlns:c16="http://schemas.microsoft.com/office/drawing/2014/chart" uri="{C3380CC4-5D6E-409C-BE32-E72D297353CC}">
              <c16:uniqueId val="{00000000-3836-4F86-9728-43B15E35259A}"/>
            </c:ext>
          </c:extLst>
        </c:ser>
        <c:dLbls>
          <c:showLegendKey val="0"/>
          <c:showVal val="0"/>
          <c:showCatName val="0"/>
          <c:showSerName val="0"/>
          <c:showPercent val="0"/>
          <c:showBubbleSize val="0"/>
        </c:dLbls>
        <c:gapWidth val="219"/>
        <c:overlap val="-27"/>
        <c:axId val="1935148448"/>
        <c:axId val="1935150944"/>
      </c:barChart>
      <c:catAx>
        <c:axId val="193514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935150944"/>
        <c:crosses val="autoZero"/>
        <c:auto val="1"/>
        <c:lblAlgn val="ctr"/>
        <c:lblOffset val="100"/>
        <c:noMultiLvlLbl val="0"/>
      </c:catAx>
      <c:valAx>
        <c:axId val="1935150944"/>
        <c:scaling>
          <c:orientation val="minMax"/>
          <c:max val="1"/>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sz="2800" dirty="0">
                    <a:solidFill>
                      <a:schemeClr val="tx1"/>
                    </a:solidFill>
                    <a:latin typeface="Cambria" panose="02040503050406030204" pitchFamily="18" charset="0"/>
                    <a:ea typeface="Cambria" panose="02040503050406030204" pitchFamily="18" charset="0"/>
                  </a:rPr>
                  <a:t>Normalized </a:t>
                </a:r>
                <a:br>
                  <a:rPr lang="en-US" sz="2800" dirty="0">
                    <a:solidFill>
                      <a:schemeClr val="tx1"/>
                    </a:solidFill>
                    <a:latin typeface="Cambria" panose="02040503050406030204" pitchFamily="18" charset="0"/>
                    <a:ea typeface="Cambria" panose="02040503050406030204" pitchFamily="18" charset="0"/>
                  </a:rPr>
                </a:br>
                <a:r>
                  <a:rPr lang="en-US" sz="2800" dirty="0">
                    <a:solidFill>
                      <a:schemeClr val="tx1"/>
                    </a:solidFill>
                    <a:latin typeface="Cambria" panose="02040503050406030204" pitchFamily="18" charset="0"/>
                    <a:ea typeface="Cambria" panose="02040503050406030204" pitchFamily="18" charset="0"/>
                  </a:rPr>
                  <a:t>DRAM Energy</a:t>
                </a:r>
              </a:p>
            </c:rich>
          </c:tx>
          <c:layout>
            <c:manualLayout>
              <c:xMode val="edge"/>
              <c:yMode val="edge"/>
              <c:x val="3.0861423220973783E-2"/>
              <c:y val="7.1553927852041732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935148448"/>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'Table 1'!$B$16</c:f>
              <c:strCache>
                <c:ptCount val="1"/>
                <c:pt idx="0">
                  <c:v>Speedup</c:v>
                </c:pt>
              </c:strCache>
            </c:strRef>
          </c:tx>
          <c:spPr>
            <a:solidFill>
              <a:schemeClr val="accent5">
                <a:lumMod val="75000"/>
              </a:schemeClr>
            </a:solidFill>
            <a:ln w="19050">
              <a:solidFill>
                <a:schemeClr val="tx1"/>
              </a:solidFill>
            </a:ln>
            <a:effectLst/>
          </c:spPr>
          <c:invertIfNegative val="0"/>
          <c:cat>
            <c:strRef>
              <c:f>'Table 1'!$A$17:$A$23</c:f>
              <c:strCache>
                <c:ptCount val="7"/>
                <c:pt idx="0">
                  <c:v>SMD-FR</c:v>
                </c:pt>
                <c:pt idx="1">
                  <c:v>SMD-VR</c:v>
                </c:pt>
                <c:pt idx="2">
                  <c:v>SMD-PRP</c:v>
                </c:pt>
                <c:pt idx="3">
                  <c:v>SMD-DRP</c:v>
                </c:pt>
                <c:pt idx="4">
                  <c:v>SMD-MS</c:v>
                </c:pt>
                <c:pt idx="5">
                  <c:v>SMD-Combined</c:v>
                </c:pt>
                <c:pt idx="6">
                  <c:v>NoRefresh</c:v>
                </c:pt>
              </c:strCache>
            </c:strRef>
          </c:cat>
          <c:val>
            <c:numRef>
              <c:f>'Table 1'!$B$17:$B$23</c:f>
              <c:numCache>
                <c:formatCode>General</c:formatCode>
                <c:ptCount val="7"/>
                <c:pt idx="0">
                  <c:v>1.087</c:v>
                </c:pt>
                <c:pt idx="1">
                  <c:v>1.0920000000000001</c:v>
                </c:pt>
                <c:pt idx="2">
                  <c:v>1.0720000000000001</c:v>
                </c:pt>
                <c:pt idx="3">
                  <c:v>1.087</c:v>
                </c:pt>
                <c:pt idx="4">
                  <c:v>1.087</c:v>
                </c:pt>
                <c:pt idx="5">
                  <c:v>1.0920000000000001</c:v>
                </c:pt>
                <c:pt idx="6">
                  <c:v>1.101</c:v>
                </c:pt>
              </c:numCache>
            </c:numRef>
          </c:val>
          <c:extLst>
            <c:ext xmlns:c16="http://schemas.microsoft.com/office/drawing/2014/chart" uri="{C3380CC4-5D6E-409C-BE32-E72D297353CC}">
              <c16:uniqueId val="{00000000-B909-48B9-9879-E4E20BAE8088}"/>
            </c:ext>
          </c:extLst>
        </c:ser>
        <c:dLbls>
          <c:showLegendKey val="0"/>
          <c:showVal val="0"/>
          <c:showCatName val="0"/>
          <c:showSerName val="0"/>
          <c:showPercent val="0"/>
          <c:showBubbleSize val="0"/>
        </c:dLbls>
        <c:gapWidth val="219"/>
        <c:overlap val="-27"/>
        <c:axId val="1935148448"/>
        <c:axId val="1935150944"/>
      </c:barChart>
      <c:catAx>
        <c:axId val="193514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935150944"/>
        <c:crosses val="autoZero"/>
        <c:auto val="1"/>
        <c:lblAlgn val="ctr"/>
        <c:lblOffset val="100"/>
        <c:noMultiLvlLbl val="0"/>
      </c:catAx>
      <c:valAx>
        <c:axId val="1935150944"/>
        <c:scaling>
          <c:orientation val="minMax"/>
          <c:max val="1.1500000000000001"/>
          <c:min val="0.95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r>
                  <a:rPr lang="en-US" sz="3200" dirty="0">
                    <a:solidFill>
                      <a:schemeClr val="tx1"/>
                    </a:solidFill>
                    <a:latin typeface="Cambria" panose="02040503050406030204" pitchFamily="18" charset="0"/>
                    <a:ea typeface="Cambria" panose="02040503050406030204" pitchFamily="18" charset="0"/>
                  </a:rPr>
                  <a:t>Speedup</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solidFill>
                  <a:latin typeface="+mn-lt"/>
                  <a:ea typeface="+mn-ea"/>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935148448"/>
        <c:crosses val="autoZero"/>
        <c:crossBetween val="between"/>
        <c:majorUnit val="5.000000000000001E-2"/>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94618655361126"/>
          <c:y val="5.5706109652960044E-2"/>
          <c:w val="0.62320699975810157"/>
          <c:h val="0.55189766031575171"/>
        </c:manualLayout>
      </c:layout>
      <c:barChart>
        <c:barDir val="col"/>
        <c:grouping val="clustered"/>
        <c:varyColors val="0"/>
        <c:ser>
          <c:idx val="0"/>
          <c:order val="0"/>
          <c:tx>
            <c:strRef>
              <c:f>'Table 1'!$H$16</c:f>
              <c:strCache>
                <c:ptCount val="1"/>
                <c:pt idx="0">
                  <c:v>EnergyReduction</c:v>
                </c:pt>
              </c:strCache>
            </c:strRef>
          </c:tx>
          <c:spPr>
            <a:solidFill>
              <a:schemeClr val="accent4">
                <a:lumMod val="75000"/>
              </a:schemeClr>
            </a:solidFill>
            <a:ln w="19050">
              <a:solidFill>
                <a:schemeClr val="tx1"/>
              </a:solidFill>
            </a:ln>
            <a:effectLst/>
          </c:spPr>
          <c:invertIfNegative val="0"/>
          <c:cat>
            <c:strRef>
              <c:f>'Table 1'!$G$17:$G$23</c:f>
              <c:strCache>
                <c:ptCount val="7"/>
                <c:pt idx="0">
                  <c:v>SMD-FR</c:v>
                </c:pt>
                <c:pt idx="1">
                  <c:v>SMD-VR</c:v>
                </c:pt>
                <c:pt idx="2">
                  <c:v>SMD-PRP</c:v>
                </c:pt>
                <c:pt idx="3">
                  <c:v>SMD-DRP</c:v>
                </c:pt>
                <c:pt idx="4">
                  <c:v>SMD-MS</c:v>
                </c:pt>
                <c:pt idx="5">
                  <c:v>SMD-Combined</c:v>
                </c:pt>
                <c:pt idx="6">
                  <c:v>NoRefresh</c:v>
                </c:pt>
              </c:strCache>
            </c:strRef>
          </c:cat>
          <c:val>
            <c:numRef>
              <c:f>'Table 1'!$H$17:$H$23</c:f>
              <c:numCache>
                <c:formatCode>General</c:formatCode>
                <c:ptCount val="7"/>
                <c:pt idx="0">
                  <c:v>0.94</c:v>
                </c:pt>
                <c:pt idx="1">
                  <c:v>0.93</c:v>
                </c:pt>
                <c:pt idx="2">
                  <c:v>0.95</c:v>
                </c:pt>
                <c:pt idx="3">
                  <c:v>0.94</c:v>
                </c:pt>
                <c:pt idx="4">
                  <c:v>0.95</c:v>
                </c:pt>
                <c:pt idx="5">
                  <c:v>0.93799999999999994</c:v>
                </c:pt>
                <c:pt idx="6">
                  <c:v>0.92</c:v>
                </c:pt>
              </c:numCache>
            </c:numRef>
          </c:val>
          <c:extLst>
            <c:ext xmlns:c16="http://schemas.microsoft.com/office/drawing/2014/chart" uri="{C3380CC4-5D6E-409C-BE32-E72D297353CC}">
              <c16:uniqueId val="{00000000-BB87-488A-B156-69E1083608BF}"/>
            </c:ext>
          </c:extLst>
        </c:ser>
        <c:dLbls>
          <c:showLegendKey val="0"/>
          <c:showVal val="0"/>
          <c:showCatName val="0"/>
          <c:showSerName val="0"/>
          <c:showPercent val="0"/>
          <c:showBubbleSize val="0"/>
        </c:dLbls>
        <c:gapWidth val="219"/>
        <c:overlap val="-27"/>
        <c:axId val="1935148448"/>
        <c:axId val="1935150944"/>
      </c:barChart>
      <c:catAx>
        <c:axId val="193514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935150944"/>
        <c:crosses val="autoZero"/>
        <c:auto val="1"/>
        <c:lblAlgn val="ctr"/>
        <c:lblOffset val="100"/>
        <c:noMultiLvlLbl val="0"/>
      </c:catAx>
      <c:valAx>
        <c:axId val="1935150944"/>
        <c:scaling>
          <c:orientation val="minMax"/>
          <c:max val="1"/>
          <c:min val="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r>
                  <a:rPr lang="en-US" sz="2800">
                    <a:solidFill>
                      <a:schemeClr val="tx1"/>
                    </a:solidFill>
                    <a:latin typeface="Cambria" panose="02040503050406030204" pitchFamily="18" charset="0"/>
                    <a:ea typeface="Cambria" panose="02040503050406030204" pitchFamily="18" charset="0"/>
                  </a:rPr>
                  <a:t>Normalized </a:t>
                </a:r>
                <a:br>
                  <a:rPr lang="en-US" sz="2800">
                    <a:solidFill>
                      <a:schemeClr val="tx1"/>
                    </a:solidFill>
                    <a:latin typeface="Cambria" panose="02040503050406030204" pitchFamily="18" charset="0"/>
                    <a:ea typeface="Cambria" panose="02040503050406030204" pitchFamily="18" charset="0"/>
                  </a:rPr>
                </a:br>
                <a:r>
                  <a:rPr lang="en-US" sz="2800">
                    <a:solidFill>
                      <a:schemeClr val="tx1"/>
                    </a:solidFill>
                    <a:latin typeface="Cambria" panose="02040503050406030204" pitchFamily="18" charset="0"/>
                    <a:ea typeface="Cambria" panose="02040503050406030204" pitchFamily="18" charset="0"/>
                  </a:rPr>
                  <a:t>DRAM Energy</a:t>
                </a:r>
              </a:p>
            </c:rich>
          </c:tx>
          <c:layout>
            <c:manualLayout>
              <c:xMode val="edge"/>
              <c:yMode val="edge"/>
              <c:x val="3.0861423220973783E-2"/>
              <c:y val="7.1553927852041732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n-lt"/>
                  <a:ea typeface="+mn-ea"/>
                  <a:cs typeface="+mn-cs"/>
                </a:defRPr>
              </a:pPr>
              <a:endParaRPr lang="en-CH"/>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935148448"/>
        <c:crosses val="autoZero"/>
        <c:crossBetween val="between"/>
        <c:majorUnit val="2.0000000000000004E-2"/>
      </c:valAx>
      <c:spPr>
        <a:noFill/>
        <a:ln>
          <a:noFill/>
        </a:ln>
        <a:effectLst/>
      </c:spPr>
    </c:plotArea>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7797947412262"/>
          <c:y val="5.5706109652960044E-2"/>
          <c:w val="0.81526411743442251"/>
          <c:h val="0.66713728492271795"/>
        </c:manualLayout>
      </c:layout>
      <c:barChart>
        <c:barDir val="col"/>
        <c:grouping val="clustered"/>
        <c:varyColors val="0"/>
        <c:ser>
          <c:idx val="0"/>
          <c:order val="0"/>
          <c:tx>
            <c:strRef>
              <c:f>refresh_period_sensitivity!$A$2</c:f>
              <c:strCache>
                <c:ptCount val="1"/>
                <c:pt idx="0">
                  <c:v>SMD-FR</c:v>
                </c:pt>
              </c:strCache>
            </c:strRef>
          </c:tx>
          <c:spPr>
            <a:solidFill>
              <a:schemeClr val="accent5">
                <a:lumMod val="60000"/>
                <a:lumOff val="40000"/>
              </a:schemeClr>
            </a:solidFill>
            <a:ln w="19050">
              <a:solidFill>
                <a:schemeClr val="tx1"/>
              </a:solidFill>
            </a:ln>
            <a:effectLst/>
          </c:spPr>
          <c:invertIfNegative val="0"/>
          <c:cat>
            <c:strRef>
              <c:f>refresh_period_sensitivity!$B$1:$E$1</c:f>
              <c:strCache>
                <c:ptCount val="4"/>
                <c:pt idx="0">
                  <c:v>64ms</c:v>
                </c:pt>
                <c:pt idx="1">
                  <c:v>32ms</c:v>
                </c:pt>
                <c:pt idx="2">
                  <c:v>16ms</c:v>
                </c:pt>
                <c:pt idx="3">
                  <c:v>8ms</c:v>
                </c:pt>
              </c:strCache>
            </c:strRef>
          </c:cat>
          <c:val>
            <c:numRef>
              <c:f>refresh_period_sensitivity!$B$2:$E$2</c:f>
              <c:numCache>
                <c:formatCode>0.00</c:formatCode>
                <c:ptCount val="4"/>
                <c:pt idx="0">
                  <c:v>1.0415672285379041</c:v>
                </c:pt>
                <c:pt idx="1">
                  <c:v>1.0872331478293937</c:v>
                </c:pt>
                <c:pt idx="2">
                  <c:v>1.1945696351082784</c:v>
                </c:pt>
                <c:pt idx="3">
                  <c:v>1.5052266024936993</c:v>
                </c:pt>
              </c:numCache>
            </c:numRef>
          </c:val>
          <c:extLst>
            <c:ext xmlns:c16="http://schemas.microsoft.com/office/drawing/2014/chart" uri="{C3380CC4-5D6E-409C-BE32-E72D297353CC}">
              <c16:uniqueId val="{00000000-EC16-4E01-96BF-11D5DE96C8CB}"/>
            </c:ext>
          </c:extLst>
        </c:ser>
        <c:ser>
          <c:idx val="1"/>
          <c:order val="1"/>
          <c:tx>
            <c:strRef>
              <c:f>refresh_period_sensitivity!$A$3</c:f>
              <c:strCache>
                <c:ptCount val="1"/>
                <c:pt idx="0">
                  <c:v>SMD-VR</c:v>
                </c:pt>
              </c:strCache>
            </c:strRef>
          </c:tx>
          <c:spPr>
            <a:solidFill>
              <a:schemeClr val="accent5">
                <a:lumMod val="75000"/>
              </a:schemeClr>
            </a:solidFill>
            <a:ln w="19050">
              <a:solidFill>
                <a:schemeClr val="tx1"/>
              </a:solidFill>
            </a:ln>
            <a:effectLst/>
          </c:spPr>
          <c:invertIfNegative val="0"/>
          <c:cat>
            <c:strRef>
              <c:f>refresh_period_sensitivity!$B$1:$E$1</c:f>
              <c:strCache>
                <c:ptCount val="4"/>
                <c:pt idx="0">
                  <c:v>64ms</c:v>
                </c:pt>
                <c:pt idx="1">
                  <c:v>32ms</c:v>
                </c:pt>
                <c:pt idx="2">
                  <c:v>16ms</c:v>
                </c:pt>
                <c:pt idx="3">
                  <c:v>8ms</c:v>
                </c:pt>
              </c:strCache>
            </c:strRef>
          </c:cat>
          <c:val>
            <c:numRef>
              <c:f>refresh_period_sensitivity!$B$3:$E$3</c:f>
              <c:numCache>
                <c:formatCode>0.00</c:formatCode>
                <c:ptCount val="4"/>
                <c:pt idx="0">
                  <c:v>1.0442895482880112</c:v>
                </c:pt>
                <c:pt idx="1">
                  <c:v>1.0916634246746353</c:v>
                </c:pt>
                <c:pt idx="2">
                  <c:v>1.2072823763921177</c:v>
                </c:pt>
                <c:pt idx="3">
                  <c:v>1.536149621807301</c:v>
                </c:pt>
              </c:numCache>
            </c:numRef>
          </c:val>
          <c:extLst>
            <c:ext xmlns:c16="http://schemas.microsoft.com/office/drawing/2014/chart" uri="{C3380CC4-5D6E-409C-BE32-E72D297353CC}">
              <c16:uniqueId val="{00000001-EC16-4E01-96BF-11D5DE96C8CB}"/>
            </c:ext>
          </c:extLst>
        </c:ser>
        <c:ser>
          <c:idx val="2"/>
          <c:order val="2"/>
          <c:tx>
            <c:strRef>
              <c:f>refresh_period_sensitivity!$A$4</c:f>
              <c:strCache>
                <c:ptCount val="1"/>
                <c:pt idx="0">
                  <c:v>SMD-Combined</c:v>
                </c:pt>
              </c:strCache>
            </c:strRef>
          </c:tx>
          <c:spPr>
            <a:solidFill>
              <a:schemeClr val="accent4">
                <a:lumMod val="75000"/>
              </a:schemeClr>
            </a:solidFill>
            <a:ln w="19050">
              <a:solidFill>
                <a:schemeClr val="tx1"/>
              </a:solidFill>
            </a:ln>
            <a:effectLst/>
          </c:spPr>
          <c:invertIfNegative val="0"/>
          <c:cat>
            <c:strRef>
              <c:f>refresh_period_sensitivity!$B$1:$E$1</c:f>
              <c:strCache>
                <c:ptCount val="4"/>
                <c:pt idx="0">
                  <c:v>64ms</c:v>
                </c:pt>
                <c:pt idx="1">
                  <c:v>32ms</c:v>
                </c:pt>
                <c:pt idx="2">
                  <c:v>16ms</c:v>
                </c:pt>
                <c:pt idx="3">
                  <c:v>8ms</c:v>
                </c:pt>
              </c:strCache>
            </c:strRef>
          </c:cat>
          <c:val>
            <c:numRef>
              <c:f>refresh_period_sensitivity!$B$4:$E$4</c:f>
              <c:numCache>
                <c:formatCode>0.00</c:formatCode>
                <c:ptCount val="4"/>
                <c:pt idx="0">
                  <c:v>1.029267086535127</c:v>
                </c:pt>
                <c:pt idx="1">
                  <c:v>1.0756903619645424</c:v>
                </c:pt>
                <c:pt idx="2">
                  <c:v>1.1901349580097773</c:v>
                </c:pt>
                <c:pt idx="3">
                  <c:v>1.5146957334879532</c:v>
                </c:pt>
              </c:numCache>
            </c:numRef>
          </c:val>
          <c:extLst>
            <c:ext xmlns:c16="http://schemas.microsoft.com/office/drawing/2014/chart" uri="{C3380CC4-5D6E-409C-BE32-E72D297353CC}">
              <c16:uniqueId val="{00000002-EC16-4E01-96BF-11D5DE96C8CB}"/>
            </c:ext>
          </c:extLst>
        </c:ser>
        <c:ser>
          <c:idx val="3"/>
          <c:order val="3"/>
          <c:tx>
            <c:strRef>
              <c:f>refresh_period_sensitivity!$A$5</c:f>
              <c:strCache>
                <c:ptCount val="1"/>
                <c:pt idx="0">
                  <c:v>NoRefresh</c:v>
                </c:pt>
              </c:strCache>
            </c:strRef>
          </c:tx>
          <c:spPr>
            <a:solidFill>
              <a:schemeClr val="tx1"/>
            </a:solidFill>
            <a:ln w="19050">
              <a:solidFill>
                <a:schemeClr val="tx1"/>
              </a:solidFill>
            </a:ln>
            <a:effectLst/>
          </c:spPr>
          <c:invertIfNegative val="0"/>
          <c:cat>
            <c:strRef>
              <c:f>refresh_period_sensitivity!$B$1:$E$1</c:f>
              <c:strCache>
                <c:ptCount val="4"/>
                <c:pt idx="0">
                  <c:v>64ms</c:v>
                </c:pt>
                <c:pt idx="1">
                  <c:v>32ms</c:v>
                </c:pt>
                <c:pt idx="2">
                  <c:v>16ms</c:v>
                </c:pt>
                <c:pt idx="3">
                  <c:v>8ms</c:v>
                </c:pt>
              </c:strCache>
            </c:strRef>
          </c:cat>
          <c:val>
            <c:numRef>
              <c:f>refresh_period_sensitivity!$B$5:$E$5</c:f>
              <c:numCache>
                <c:formatCode>0.00</c:formatCode>
                <c:ptCount val="4"/>
                <c:pt idx="0">
                  <c:v>1.0477700874774063</c:v>
                </c:pt>
                <c:pt idx="1">
                  <c:v>1.1005552881167098</c:v>
                </c:pt>
                <c:pt idx="2">
                  <c:v>1.2246512320913694</c:v>
                </c:pt>
                <c:pt idx="3">
                  <c:v>1.5839913674963364</c:v>
                </c:pt>
              </c:numCache>
            </c:numRef>
          </c:val>
          <c:extLst>
            <c:ext xmlns:c16="http://schemas.microsoft.com/office/drawing/2014/chart" uri="{C3380CC4-5D6E-409C-BE32-E72D297353CC}">
              <c16:uniqueId val="{00000003-EC16-4E01-96BF-11D5DE96C8CB}"/>
            </c:ext>
          </c:extLst>
        </c:ser>
        <c:dLbls>
          <c:showLegendKey val="0"/>
          <c:showVal val="0"/>
          <c:showCatName val="0"/>
          <c:showSerName val="0"/>
          <c:showPercent val="0"/>
          <c:showBubbleSize val="0"/>
        </c:dLbls>
        <c:gapWidth val="219"/>
        <c:overlap val="-27"/>
        <c:axId val="1619405743"/>
        <c:axId val="1619409903"/>
      </c:barChart>
      <c:catAx>
        <c:axId val="1619405743"/>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solidFill>
                    <a:latin typeface="Cambria" panose="02040503050406030204" pitchFamily="18" charset="0"/>
                    <a:ea typeface="Cambria" panose="02040503050406030204" pitchFamily="18" charset="0"/>
                    <a:cs typeface="+mn-cs"/>
                  </a:defRPr>
                </a:pPr>
                <a:r>
                  <a:rPr lang="en-US" sz="2800"/>
                  <a:t>Refresh Period</a:t>
                </a:r>
              </a:p>
            </c:rich>
          </c:tx>
          <c:overlay val="0"/>
          <c:spPr>
            <a:noFill/>
            <a:ln>
              <a:noFill/>
            </a:ln>
            <a:effectLst/>
          </c:spPr>
          <c:txPr>
            <a:bodyPr rot="0" spcFirstLastPara="1" vertOverflow="ellipsis" vert="horz" wrap="square" anchor="ctr" anchorCtr="1"/>
            <a:lstStyle/>
            <a:p>
              <a:pPr>
                <a:defRPr sz="28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619409903"/>
        <c:crosses val="autoZero"/>
        <c:auto val="1"/>
        <c:lblAlgn val="ctr"/>
        <c:lblOffset val="100"/>
        <c:noMultiLvlLbl val="0"/>
      </c:catAx>
      <c:valAx>
        <c:axId val="1619409903"/>
        <c:scaling>
          <c:orientation val="minMax"/>
          <c:max val="1.8"/>
          <c:min val="0.8"/>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600" b="0" i="0" u="none" strike="noStrike" kern="1200" baseline="0">
                    <a:solidFill>
                      <a:schemeClr val="tx1"/>
                    </a:solidFill>
                    <a:latin typeface="Cambria" panose="02040503050406030204" pitchFamily="18" charset="0"/>
                    <a:ea typeface="Cambria" panose="02040503050406030204" pitchFamily="18" charset="0"/>
                    <a:cs typeface="+mn-cs"/>
                  </a:defRPr>
                </a:pPr>
                <a:r>
                  <a:rPr lang="en-US" sz="3600"/>
                  <a:t>Speedup</a:t>
                </a:r>
              </a:p>
            </c:rich>
          </c:tx>
          <c:overlay val="0"/>
          <c:spPr>
            <a:noFill/>
            <a:ln>
              <a:noFill/>
            </a:ln>
            <a:effectLst/>
          </c:spPr>
          <c:txPr>
            <a:bodyPr rot="-5400000" spcFirstLastPara="1" vertOverflow="ellipsis" vert="horz" wrap="square" anchor="ctr" anchorCtr="1"/>
            <a:lstStyle/>
            <a:p>
              <a:pPr>
                <a:defRPr sz="3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1619405743"/>
        <c:crosses val="autoZero"/>
        <c:crossBetween val="between"/>
        <c:majorUnit val="0.2"/>
      </c:valAx>
      <c:spPr>
        <a:noFill/>
        <a:ln>
          <a:noFill/>
        </a:ln>
        <a:effectLst/>
      </c:spPr>
    </c:plotArea>
    <c:legend>
      <c:legendPos val="b"/>
      <c:layout>
        <c:manualLayout>
          <c:xMode val="edge"/>
          <c:yMode val="edge"/>
          <c:x val="0.16500661869367814"/>
          <c:y val="8.7835057172025388E-2"/>
          <c:w val="0.52214740476318833"/>
          <c:h val="0.2026411730035770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legend>
    <c:plotVisOnly val="1"/>
    <c:dispBlanksAs val="gap"/>
    <c:showDLblsOverMax val="0"/>
  </c:chart>
  <c:spPr>
    <a:noFill/>
    <a:ln>
      <a:noFill/>
    </a:ln>
    <a:effectLst/>
  </c:spPr>
  <c:txPr>
    <a:bodyPr/>
    <a:lstStyle/>
    <a:p>
      <a:pPr>
        <a:defRPr>
          <a:solidFill>
            <a:schemeClr val="tx1"/>
          </a:solidFill>
          <a:latin typeface="Cambria" panose="02040503050406030204" pitchFamily="18" charset="0"/>
          <a:ea typeface="Cambria" panose="02040503050406030204" pitchFamily="18" charset="0"/>
        </a:defRPr>
      </a:pPr>
      <a:endParaRPr lang="en-C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weak_row_probability!$C$2</c:f>
              <c:strCache>
                <c:ptCount val="1"/>
                <c:pt idx="0">
                  <c:v>Probability</c:v>
                </c:pt>
              </c:strCache>
            </c:strRef>
          </c:tx>
          <c:spPr>
            <a:solidFill>
              <a:schemeClr val="accent1">
                <a:lumMod val="40000"/>
                <a:lumOff val="60000"/>
              </a:schemeClr>
            </a:solidFill>
            <a:ln w="25400">
              <a:solidFill>
                <a:schemeClr val="accent1">
                  <a:lumMod val="75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985-46C1-8206-5AC658F25069}"/>
                </c:ext>
              </c:extLst>
            </c:dLbl>
            <c:dLbl>
              <c:idx val="1"/>
              <c:delete val="1"/>
              <c:extLst>
                <c:ext xmlns:c15="http://schemas.microsoft.com/office/drawing/2012/chart" uri="{CE6537A1-D6FC-4f65-9D91-7224C49458BB}"/>
                <c:ext xmlns:c16="http://schemas.microsoft.com/office/drawing/2014/chart" uri="{C3380CC4-5D6E-409C-BE32-E72D297353CC}">
                  <c16:uniqueId val="{00000001-C985-46C1-8206-5AC658F25069}"/>
                </c:ext>
              </c:extLst>
            </c:dLbl>
            <c:dLbl>
              <c:idx val="2"/>
              <c:layout>
                <c:manualLayout>
                  <c:x val="-2.4260067928190197E-3"/>
                  <c:y val="-0.136381869233854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985-46C1-8206-5AC658F25069}"/>
                </c:ext>
              </c:extLst>
            </c:dLbl>
            <c:dLbl>
              <c:idx val="3"/>
              <c:layout>
                <c:manualLayout>
                  <c:x val="7.2780203784570596E-3"/>
                  <c:y val="-6.0168471720818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985-46C1-8206-5AC658F25069}"/>
                </c:ext>
              </c:extLst>
            </c:dLbl>
            <c:numFmt formatCode="0.00E+00" sourceLinked="0"/>
            <c:spPr>
              <a:solidFill>
                <a:sysClr val="window" lastClr="FFFFFF"/>
              </a:solidFill>
              <a:ln w="34925" cap="rnd">
                <a:solidFill>
                  <a:srgbClr val="70AD47"/>
                </a:solidFill>
              </a:ln>
              <a:effectLst/>
            </c:spPr>
            <c:txPr>
              <a:bodyPr rot="0" spcFirstLastPara="1" vertOverflow="clip" horzOverflow="clip" vert="horz" wrap="square" lIns="38100" tIns="19050" rIns="38100" bIns="19050" anchor="ctr" anchorCtr="1">
                <a:spAutoFit/>
              </a:bodyPr>
              <a:lstStyle/>
              <a:p>
                <a:pPr>
                  <a:defRPr sz="20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weak_row_probability!$B$3:$B$6</c:f>
              <c:numCache>
                <c:formatCode>General</c:formatCode>
                <c:ptCount val="4"/>
                <c:pt idx="0">
                  <c:v>1</c:v>
                </c:pt>
                <c:pt idx="1">
                  <c:v>2</c:v>
                </c:pt>
                <c:pt idx="2">
                  <c:v>4</c:v>
                </c:pt>
                <c:pt idx="3">
                  <c:v>8</c:v>
                </c:pt>
              </c:numCache>
            </c:numRef>
          </c:cat>
          <c:val>
            <c:numRef>
              <c:f>weak_row_probability!$C$3:$C$6</c:f>
              <c:numCache>
                <c:formatCode>0%</c:formatCode>
                <c:ptCount val="4"/>
                <c:pt idx="0">
                  <c:v>0.99</c:v>
                </c:pt>
                <c:pt idx="1">
                  <c:v>0.31</c:v>
                </c:pt>
                <c:pt idx="2">
                  <c:v>3.3E-4</c:v>
                </c:pt>
                <c:pt idx="3">
                  <c:v>3.3000000000000002E-11</c:v>
                </c:pt>
              </c:numCache>
            </c:numRef>
          </c:val>
          <c:extLst>
            <c:ext xmlns:c16="http://schemas.microsoft.com/office/drawing/2014/chart" uri="{C3380CC4-5D6E-409C-BE32-E72D297353CC}">
              <c16:uniqueId val="{00000004-C985-46C1-8206-5AC658F25069}"/>
            </c:ext>
          </c:extLst>
        </c:ser>
        <c:dLbls>
          <c:showLegendKey val="0"/>
          <c:showVal val="0"/>
          <c:showCatName val="0"/>
          <c:showSerName val="0"/>
          <c:showPercent val="0"/>
          <c:showBubbleSize val="0"/>
        </c:dLbls>
        <c:gapWidth val="219"/>
        <c:overlap val="-27"/>
        <c:axId val="441123928"/>
        <c:axId val="441119992"/>
      </c:barChart>
      <c:catAx>
        <c:axId val="441123928"/>
        <c:scaling>
          <c:orientation val="minMax"/>
        </c:scaling>
        <c:delete val="0"/>
        <c:axPos val="b"/>
        <c:title>
          <c:tx>
            <c:rich>
              <a:bodyPr rot="0" spcFirstLastPara="1" vertOverflow="ellipsis" vert="horz" wrap="square" anchor="ctr" anchorCtr="1"/>
              <a:lstStyle/>
              <a:p>
                <a:pPr>
                  <a:defRPr sz="3200" b="1" i="0" u="none" strike="noStrike" kern="1200" baseline="0">
                    <a:solidFill>
                      <a:schemeClr val="tx1"/>
                    </a:solidFill>
                    <a:latin typeface="Cambria" panose="02040503050406030204" pitchFamily="18" charset="0"/>
                    <a:ea typeface="Cambria" panose="02040503050406030204" pitchFamily="18" charset="0"/>
                    <a:cs typeface="+mn-cs"/>
                  </a:defRPr>
                </a:pPr>
                <a:r>
                  <a:rPr lang="en-US" sz="3200" b="1" dirty="0">
                    <a:solidFill>
                      <a:schemeClr val="tx1"/>
                    </a:solidFill>
                    <a:latin typeface="Cambria" panose="02040503050406030204" pitchFamily="18" charset="0"/>
                    <a:ea typeface="Cambria" panose="02040503050406030204" pitchFamily="18" charset="0"/>
                  </a:rPr>
                  <a:t>Weak rows in a subarray</a:t>
                </a:r>
              </a:p>
            </c:rich>
          </c:tx>
          <c:layout>
            <c:manualLayout>
              <c:xMode val="edge"/>
              <c:yMode val="edge"/>
              <c:x val="0.25138020180603993"/>
              <c:y val="0.83483012540099155"/>
            </c:manualLayout>
          </c:layout>
          <c:overlay val="0"/>
          <c:spPr>
            <a:noFill/>
            <a:ln>
              <a:noFill/>
            </a:ln>
            <a:effectLst/>
          </c:spPr>
          <c:txPr>
            <a:bodyPr rot="0" spcFirstLastPara="1" vertOverflow="ellipsis" vert="horz" wrap="square" anchor="ctr" anchorCtr="1"/>
            <a:lstStyle/>
            <a:p>
              <a:pPr>
                <a:defRPr sz="32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441119992"/>
        <c:crosses val="autoZero"/>
        <c:auto val="1"/>
        <c:lblAlgn val="ctr"/>
        <c:lblOffset val="100"/>
        <c:noMultiLvlLbl val="0"/>
      </c:catAx>
      <c:valAx>
        <c:axId val="441119992"/>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r>
                  <a:rPr lang="en-US" sz="3200" b="1" dirty="0">
                    <a:solidFill>
                      <a:schemeClr val="tx1"/>
                    </a:solidFill>
                    <a:latin typeface="Cambria" panose="02040503050406030204" pitchFamily="18" charset="0"/>
                    <a:ea typeface="Cambria" panose="02040503050406030204" pitchFamily="18" charset="0"/>
                  </a:rPr>
                  <a:t>Probability </a:t>
                </a:r>
              </a:p>
            </c:rich>
          </c:tx>
          <c:overlay val="0"/>
          <c:spPr>
            <a:noFill/>
            <a:ln>
              <a:noFill/>
            </a:ln>
            <a:effectLst/>
          </c:spPr>
          <c:txPr>
            <a:bodyPr rot="-540000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CH"/>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CH"/>
          </a:p>
        </c:txPr>
        <c:crossAx val="441123928"/>
        <c:crosses val="autoZero"/>
        <c:crossBetween val="between"/>
        <c:majorUnit val="0.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withinLinearReversed" id="25">
  <a:schemeClr val="accent5"/>
</cs:colorStyle>
</file>

<file path=ppt/charts/colors14.xml><?xml version="1.0" encoding="utf-8"?>
<cs:colorStyle xmlns:cs="http://schemas.microsoft.com/office/drawing/2012/chartStyle" xmlns:a="http://schemas.openxmlformats.org/drawingml/2006/main" meth="withinLinearReversed" id="25">
  <a:schemeClr val="accent5"/>
</cs:colorStyle>
</file>

<file path=ppt/charts/colors15.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0.18333</cdr:x>
      <cdr:y>0.08528</cdr:y>
    </cdr:from>
    <cdr:to>
      <cdr:x>0.58333</cdr:x>
      <cdr:y>0.20669</cdr:y>
    </cdr:to>
    <cdr:sp macro="" textlink="">
      <cdr:nvSpPr>
        <cdr:cNvPr id="2" name="TextBox 1"/>
        <cdr:cNvSpPr txBox="1"/>
      </cdr:nvSpPr>
      <cdr:spPr>
        <a:xfrm xmlns:a="http://schemas.openxmlformats.org/drawingml/2006/main">
          <a:off x="838199" y="248658"/>
          <a:ext cx="1828800" cy="353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latin typeface="Times New Roman" panose="02020603050405020304" pitchFamily="18" charset="0"/>
              <a:cs typeface="Times New Roman" panose="02020603050405020304" pitchFamily="18" charset="0"/>
            </a:rPr>
            <a:t>Latency (cycles)</a:t>
          </a:r>
          <a:endParaRPr lang="en-US" sz="1800" b="1" dirty="0">
            <a:solidFill>
              <a:sysClr val="windowText" lastClr="00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0.2498</cdr:x>
      <cdr:y>0.15249</cdr:y>
    </cdr:from>
    <cdr:to>
      <cdr:x>0.55238</cdr:x>
      <cdr:y>0.2739</cdr:y>
    </cdr:to>
    <cdr:sp macro="" textlink="">
      <cdr:nvSpPr>
        <cdr:cNvPr id="2" name="TextBox 1"/>
        <cdr:cNvSpPr txBox="1"/>
      </cdr:nvSpPr>
      <cdr:spPr>
        <a:xfrm xmlns:a="http://schemas.openxmlformats.org/drawingml/2006/main">
          <a:off x="1998658" y="798879"/>
          <a:ext cx="2420942" cy="636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ysClr val="windowText" lastClr="000000"/>
              </a:solidFill>
              <a:cs typeface="Times New Roman" panose="02020603050405020304" pitchFamily="18" charset="0"/>
            </a:rPr>
            <a:t>Latency</a:t>
          </a:r>
          <a:r>
            <a:rPr lang="en-US" sz="1800" b="1" dirty="0">
              <a:solidFill>
                <a:sysClr val="windowText" lastClr="000000"/>
              </a:solidFill>
              <a:cs typeface="Times New Roman" panose="02020603050405020304" pitchFamily="18" charset="0"/>
            </a:rPr>
            <a:t> </a:t>
          </a:r>
          <a:r>
            <a:rPr lang="en-US" sz="2400" b="1" dirty="0">
              <a:solidFill>
                <a:sysClr val="windowText" lastClr="000000"/>
              </a:solidFill>
              <a:cs typeface="Times New Roman" panose="02020603050405020304" pitchFamily="18" charset="0"/>
            </a:rPr>
            <a:t>(cycles)</a:t>
          </a:r>
          <a:endParaRPr lang="en-US" sz="1800" b="1" dirty="0">
            <a:solidFill>
              <a:sysClr val="windowText" lastClr="000000"/>
            </a:solidFill>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99452-905C-42E8-A505-411687C87C96}" type="datetimeFigureOut">
              <a:rPr lang="en-CH" smtClean="0"/>
              <a:t>16/09/2022</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D08837-A1FD-4E03-BA4E-F004DDDA85FA}" type="slidenum">
              <a:rPr lang="en-CH" smtClean="0"/>
              <a:t>‹#›</a:t>
            </a:fld>
            <a:endParaRPr lang="en-CH"/>
          </a:p>
        </p:txBody>
      </p:sp>
    </p:spTree>
    <p:extLst>
      <p:ext uri="{BB962C8B-B14F-4D97-AF65-F5344CB8AC3E}">
        <p14:creationId xmlns:p14="http://schemas.microsoft.com/office/powerpoint/2010/main" val="179998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Hasan and welcome to this SAFARI Live Seminar. Today, I will talk about the work I’ve done during my PhD.</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a:t>
            </a:fld>
            <a:endParaRPr lang="en-CH"/>
          </a:p>
        </p:txBody>
      </p:sp>
    </p:spTree>
    <p:extLst>
      <p:ext uri="{BB962C8B-B14F-4D97-AF65-F5344CB8AC3E}">
        <p14:creationId xmlns:p14="http://schemas.microsoft.com/office/powerpoint/2010/main" val="2348988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DRAM cell </a:t>
            </a:r>
            <a:r>
              <a:rPr lang="en-US" b="1" dirty="0"/>
              <a:t>encodes</a:t>
            </a:r>
            <a:r>
              <a:rPr lang="en-US" b="1" baseline="0" dirty="0"/>
              <a:t> </a:t>
            </a:r>
            <a:r>
              <a:rPr lang="en-US" baseline="0" dirty="0"/>
              <a:t>data in </a:t>
            </a:r>
            <a:r>
              <a:rPr lang="en-US" b="1" baseline="0" dirty="0"/>
              <a:t>fundamentally leaky </a:t>
            </a:r>
            <a:r>
              <a:rPr lang="en-US" b="0" baseline="0" dirty="0"/>
              <a:t>capacitors. Here is a </a:t>
            </a:r>
            <a:r>
              <a:rPr lang="en-US" b="1" baseline="0" dirty="0"/>
              <a:t>simplified diagram </a:t>
            </a:r>
            <a:r>
              <a:rPr lang="en-US" b="0" baseline="0" dirty="0"/>
              <a:t>of a DRAM cell, where the capacitor in red stores the data and the access transistor gates access to the data</a:t>
            </a:r>
          </a:p>
          <a:p>
            <a:r>
              <a:rPr lang="en-US" b="0" baseline="0" dirty="0"/>
              <a:t>There are a </a:t>
            </a:r>
            <a:r>
              <a:rPr lang="en-US" b="1" baseline="0" dirty="0"/>
              <a:t>number of leakage paths </a:t>
            </a:r>
            <a:r>
              <a:rPr lang="en-US" b="0" baseline="0" dirty="0"/>
              <a:t>by which charge can </a:t>
            </a:r>
            <a:r>
              <a:rPr lang="en-US" b="1" baseline="0" dirty="0"/>
              <a:t>enter or exit the capacitor</a:t>
            </a:r>
            <a:r>
              <a:rPr lang="en-US" b="0" baseline="0" dirty="0"/>
              <a:t>.</a:t>
            </a:r>
          </a:p>
          <a:p>
            <a:endParaRPr lang="en-US" b="1" baseline="0" dirty="0"/>
          </a:p>
          <a:p>
            <a:r>
              <a:rPr lang="en-US" b="1" baseline="0" dirty="0"/>
              <a:t>[CLICK]</a:t>
            </a:r>
          </a:p>
          <a:p>
            <a:r>
              <a:rPr lang="en-US" b="0" baseline="0" dirty="0"/>
              <a:t>The </a:t>
            </a:r>
            <a:r>
              <a:rPr lang="en-US" b="1" baseline="0" dirty="0"/>
              <a:t>important thing to note </a:t>
            </a:r>
            <a:r>
              <a:rPr lang="en-US" b="0" baseline="0" dirty="0"/>
              <a:t>is that stored data can be corrupted if too much charge leaks</a:t>
            </a:r>
          </a:p>
        </p:txBody>
      </p:sp>
      <p:sp>
        <p:nvSpPr>
          <p:cNvPr id="4" name="Slide Number Placeholder 3"/>
          <p:cNvSpPr>
            <a:spLocks noGrp="1"/>
          </p:cNvSpPr>
          <p:nvPr>
            <p:ph type="sldNum" sz="quarter" idx="5"/>
          </p:nvPr>
        </p:nvSpPr>
        <p:spPr/>
        <p:txBody>
          <a:bodyPr/>
          <a:lstStyle/>
          <a:p>
            <a:fld id="{25D08837-A1FD-4E03-BA4E-F004DDDA85FA}" type="slidenum">
              <a:rPr lang="en-CH" smtClean="0"/>
              <a:t>10</a:t>
            </a:fld>
            <a:endParaRPr lang="en-CH"/>
          </a:p>
        </p:txBody>
      </p:sp>
    </p:spTree>
    <p:extLst>
      <p:ext uri="{BB962C8B-B14F-4D97-AF65-F5344CB8AC3E}">
        <p14:creationId xmlns:p14="http://schemas.microsoft.com/office/powerpoint/2010/main" val="3714010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have a </a:t>
            </a:r>
            <a:r>
              <a:rPr lang="en-US" b="1" baseline="0" dirty="0"/>
              <a:t>simplified diagram </a:t>
            </a:r>
            <a:r>
              <a:rPr lang="en-US" baseline="0" dirty="0"/>
              <a:t>of the </a:t>
            </a:r>
            <a:r>
              <a:rPr lang="en-US" b="1" baseline="0" dirty="0"/>
              <a:t>capacitor voltage over time</a:t>
            </a:r>
          </a:p>
          <a:p>
            <a:r>
              <a:rPr lang="en-US" b="0" baseline="0" dirty="0"/>
              <a:t>[CLICK] We see that the </a:t>
            </a:r>
            <a:r>
              <a:rPr lang="en-US" b="1" baseline="0" dirty="0"/>
              <a:t>voltage decreases </a:t>
            </a:r>
            <a:r>
              <a:rPr lang="en-US" b="0" baseline="0" dirty="0"/>
              <a:t>over time in an </a:t>
            </a:r>
            <a:r>
              <a:rPr lang="en-US" b="1" baseline="0" dirty="0"/>
              <a:t>exponential decay</a:t>
            </a:r>
            <a:r>
              <a:rPr lang="en-US" b="0" baseline="0" dirty="0"/>
              <a:t>.</a:t>
            </a:r>
          </a:p>
          <a:p>
            <a:r>
              <a:rPr lang="en-US" b="0" baseline="0" dirty="0"/>
              <a:t>There’s a threshold </a:t>
            </a:r>
            <a:r>
              <a:rPr lang="en-US" b="0" baseline="0" dirty="0" err="1"/>
              <a:t>Vmin</a:t>
            </a:r>
            <a:r>
              <a:rPr lang="en-US" b="0" baseline="0" dirty="0"/>
              <a:t> under which we can no longer guarantee that we will correctly read the data that was originally stored in the cell.</a:t>
            </a:r>
          </a:p>
          <a:p>
            <a:r>
              <a:rPr lang="en-US" b="1" baseline="0" dirty="0"/>
              <a:t>[CLICK]</a:t>
            </a:r>
          </a:p>
          <a:p>
            <a:r>
              <a:rPr lang="en-US" b="0" baseline="0" dirty="0"/>
              <a:t>As long as a cell’s voltage remains above this line, we consider this a retention success.</a:t>
            </a:r>
          </a:p>
          <a:p>
            <a:r>
              <a:rPr lang="en-US" b="1" baseline="0" dirty="0"/>
              <a:t>[CLICK]</a:t>
            </a:r>
          </a:p>
          <a:p>
            <a:r>
              <a:rPr lang="en-US" b="0" baseline="0" dirty="0"/>
              <a:t>However, as soon as the voltage drops below </a:t>
            </a:r>
            <a:r>
              <a:rPr lang="en-US" b="0" baseline="0" dirty="0" err="1"/>
              <a:t>Vmin</a:t>
            </a:r>
            <a:r>
              <a:rPr lang="en-US" b="0" baseline="0" dirty="0"/>
              <a:t>, we consider this a retention failure</a:t>
            </a:r>
          </a:p>
          <a:p>
            <a:endParaRPr lang="en-US" b="1" baseline="0" dirty="0"/>
          </a:p>
          <a:p>
            <a:r>
              <a:rPr lang="en-US" b="0" baseline="0" dirty="0"/>
              <a:t>In order to prevent failures from charge leakage known as retention failures, [CLICK] periodic refresh operations are issued to recharge the capacitor voltage. [CLICK] The interval between refresh commands are referred to as the refresh window. </a:t>
            </a:r>
            <a:endParaRPr lang="en-US" b="0" dirty="0"/>
          </a:p>
          <a:p>
            <a:endParaRPr lang="en-CH" dirty="0"/>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11</a:t>
            </a:fld>
            <a:endParaRPr lang="en-CH"/>
          </a:p>
        </p:txBody>
      </p:sp>
    </p:spTree>
    <p:extLst>
      <p:ext uri="{BB962C8B-B14F-4D97-AF65-F5344CB8AC3E}">
        <p14:creationId xmlns:p14="http://schemas.microsoft.com/office/powerpoint/2010/main" val="332104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first introduce our SoftMC infrastructure</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12</a:t>
            </a:fld>
            <a:endParaRPr lang="en-CH"/>
          </a:p>
        </p:txBody>
      </p:sp>
    </p:spTree>
    <p:extLst>
      <p:ext uri="{BB962C8B-B14F-4D97-AF65-F5344CB8AC3E}">
        <p14:creationId xmlns:p14="http://schemas.microsoft.com/office/powerpoint/2010/main" val="3390120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factors that affect DRAM reliability and latency cannot be properly modeled in simulation or analytically.</a:t>
            </a:r>
          </a:p>
          <a:p>
            <a:r>
              <a:rPr lang="en-US" dirty="0"/>
              <a:t>One such a factor is DRAM access timings.</a:t>
            </a:r>
          </a:p>
          <a:p>
            <a:r>
              <a:rPr lang="en-US" dirty="0"/>
              <a:t>Here, we illustrate how the charge levels of a DRAM cell and a sense amplifier change when issuing the Activate, Read, and Precharge commands.</a:t>
            </a:r>
          </a:p>
          <a:p>
            <a:r>
              <a:rPr lang="en-US" dirty="0"/>
              <a:t>The memory controller normally issues these commands by respecting the corresponding timing parameters, here denoted as ready-to-access latency, activation latency, and precharge latency.</a:t>
            </a:r>
          </a:p>
          <a:p>
            <a:endParaRPr lang="en-US" dirty="0"/>
          </a:p>
          <a:p>
            <a:r>
              <a:rPr lang="en-US" dirty="0"/>
              <a:t>[CLICK] What would happen if the memory controller somehow violates the ready-to-access latency?</a:t>
            </a:r>
          </a:p>
          <a:p>
            <a:r>
              <a:rPr lang="en-US" dirty="0"/>
              <a:t>Issuing the READ command sooner will not provide enough time for the sense amplifier to raise its charge to a level that the data can be reliably access. This may result in reading incorrect data.</a:t>
            </a:r>
          </a:p>
          <a:p>
            <a:endParaRPr lang="en-US" dirty="0"/>
          </a:p>
          <a:p>
            <a:r>
              <a:rPr lang="en-US" dirty="0"/>
              <a:t>[CLICK] Similarly, issuing the PRECHARGE and the next ACTIVATE commands sooner than the designated timing parameters may result in bit flips.</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13</a:t>
            </a:fld>
            <a:endParaRPr lang="en-CH"/>
          </a:p>
        </p:txBody>
      </p:sp>
    </p:spTree>
    <p:extLst>
      <p:ext uri="{BB962C8B-B14F-4D97-AF65-F5344CB8AC3E}">
        <p14:creationId xmlns:p14="http://schemas.microsoft.com/office/powerpoint/2010/main" val="205994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violating DRAM timing parameters, other factors that affect DRAM reliability and latency are:</a:t>
            </a:r>
            <a:br>
              <a:rPr lang="en-US" dirty="0"/>
            </a:br>
            <a:r>
              <a:rPr lang="en-US" dirty="0"/>
              <a:t>[CLICK] inter-cell interference</a:t>
            </a:r>
          </a:p>
          <a:p>
            <a:r>
              <a:rPr lang="en-US" dirty="0"/>
              <a:t>[CLICK] manufacturing process variation</a:t>
            </a:r>
          </a:p>
          <a:p>
            <a:r>
              <a:rPr lang="en-US" dirty="0"/>
              <a:t>[CLICK] temperature</a:t>
            </a:r>
          </a:p>
          <a:p>
            <a:r>
              <a:rPr lang="en-US" dirty="0"/>
              <a:t>[CLICK] DRAM supply voltage, and others</a:t>
            </a:r>
          </a:p>
          <a:p>
            <a:endParaRPr lang="en-US" dirty="0"/>
          </a:p>
          <a:p>
            <a:r>
              <a:rPr lang="en-US" dirty="0"/>
              <a:t>[CLICK] Because many of these factors cannot be properly modeled in simulation or analytically,</a:t>
            </a:r>
          </a:p>
          <a:p>
            <a:r>
              <a:rPr lang="en-US" dirty="0"/>
              <a:t>We need to characterize, analyze, and understand the behavior of real DRAM chips to design, evaluate, and validate mechanisms that could improve DRAM reliability and performance.</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14</a:t>
            </a:fld>
            <a:endParaRPr lang="en-CH"/>
          </a:p>
        </p:txBody>
      </p:sp>
    </p:spTree>
    <p:extLst>
      <p:ext uri="{BB962C8B-B14F-4D97-AF65-F5344CB8AC3E}">
        <p14:creationId xmlns:p14="http://schemas.microsoft.com/office/powerpoint/2010/main" val="369471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explain the two goals that we believe a DRAM characterization infrastructure should achieve.</a:t>
            </a:r>
          </a:p>
          <a:p>
            <a:endParaRPr lang="en-US" dirty="0"/>
          </a:p>
          <a:p>
            <a:r>
              <a:rPr lang="en-US" dirty="0"/>
              <a:t>First, a memory testing infrastructure should be flexible so that it can support testing any DRAM operation. A testing infrastructure should enable issuing the DRAM command in any order, with adjustable and precise timing between these commands.</a:t>
            </a:r>
          </a:p>
          <a:p>
            <a:endParaRPr lang="en-US" dirty="0"/>
          </a:p>
          <a:p>
            <a:r>
              <a:rPr lang="en-US" dirty="0"/>
              <a:t>[CLICK]</a:t>
            </a:r>
          </a:p>
          <a:p>
            <a:endParaRPr lang="en-US" dirty="0"/>
          </a:p>
          <a:p>
            <a:r>
              <a:rPr lang="en-US" dirty="0"/>
              <a:t>Second, the infrastructure should be easy to use. It should have simple and intuitive programming interface that minimizes programming effort and time. It also should be accessible to wide-range of users. Even users that lack experience of hardware design should be able to perform DRAM tests.</a:t>
            </a:r>
          </a:p>
          <a:p>
            <a:endParaRPr lang="en-US" dirty="0"/>
          </a:p>
          <a:p>
            <a:r>
              <a:rPr lang="en-US" dirty="0"/>
              <a:t>We designed our infrastructure to achieve these goals.</a:t>
            </a:r>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15</a:t>
            </a:fld>
            <a:endParaRPr lang="en-CH"/>
          </a:p>
        </p:txBody>
      </p:sp>
    </p:spTree>
    <p:extLst>
      <p:ext uri="{BB962C8B-B14F-4D97-AF65-F5344CB8AC3E}">
        <p14:creationId xmlns:p14="http://schemas.microsoft.com/office/powerpoint/2010/main" val="426849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infrastructure, SoftMC, [CLICK] is the first publicly available FPGA-based DRAM characterization infrastructure.</a:t>
            </a:r>
          </a:p>
          <a:p>
            <a:endParaRPr lang="en-US" dirty="0"/>
          </a:p>
          <a:p>
            <a:r>
              <a:rPr lang="en-US" dirty="0"/>
              <a:t>[CLICK] SoftMC is easily programmable using its C++ API</a:t>
            </a:r>
          </a:p>
          <a:p>
            <a:endParaRPr lang="en-US" dirty="0"/>
          </a:p>
          <a:p>
            <a:r>
              <a:rPr lang="en-US" dirty="0"/>
              <a:t>[CLICK] This photo shows an example SoftMC setups, where the FPGA runs SoftMC and has a DRAM module attached to it. The SoftMC user controls the experiments with programs that run on the host machine, connected to the FPGA via the PCIe interface. To perform temperature-controlled experiments, this setup sticks two heater pads around the DRAM modules and adjust the temperature of the DRAM chips using a temperature controller. To control DRAM supply voltage, this setup uses an external power supply unit that powers the DRAM module.</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16</a:t>
            </a:fld>
            <a:endParaRPr lang="en-CH"/>
          </a:p>
        </p:txBody>
      </p:sp>
    </p:spTree>
    <p:extLst>
      <p:ext uri="{BB962C8B-B14F-4D97-AF65-F5344CB8AC3E}">
        <p14:creationId xmlns:p14="http://schemas.microsoft.com/office/powerpoint/2010/main" val="681409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SoftMC has three key components: [CLICK] the SoftMC API, [CLICK] the PCIe Driver, [CLICK] and the SoftMC Hardware.</a:t>
            </a:r>
          </a:p>
          <a:p>
            <a:r>
              <a:rPr lang="en-US" dirty="0"/>
              <a:t>[CLICK] Let’s first talk about the SoftMC API</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17</a:t>
            </a:fld>
            <a:endParaRPr lang="en-CH"/>
          </a:p>
        </p:txBody>
      </p:sp>
    </p:spTree>
    <p:extLst>
      <p:ext uri="{BB962C8B-B14F-4D97-AF65-F5344CB8AC3E}">
        <p14:creationId xmlns:p14="http://schemas.microsoft.com/office/powerpoint/2010/main" val="260084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SoftMC</a:t>
            </a:r>
            <a:r>
              <a:rPr lang="en-US" dirty="0"/>
              <a:t> API, we provide a set of C++ functions and structures that would minimize the programmer’s effort. In this presentation, I won’t go over the API in detail, instead I will demonstrate how the API is used by a simple code example. For more details, please refer to our paper or the source code.</a:t>
            </a:r>
          </a:p>
          <a:p>
            <a:endParaRPr lang="en-US" dirty="0"/>
          </a:p>
          <a:p>
            <a:r>
              <a:rPr lang="en-US" dirty="0"/>
              <a:t>The API provides a set of instruction generator functions. Programmers use these functions to generate instructions that tells the hardware to perform specific operations. For example, </a:t>
            </a:r>
            <a:r>
              <a:rPr lang="en-US" dirty="0" err="1"/>
              <a:t>genACT</a:t>
            </a:r>
            <a:r>
              <a:rPr lang="en-US" dirty="0"/>
              <a:t> generates an instruction to activate a given row from a given bank. </a:t>
            </a:r>
            <a:r>
              <a:rPr lang="en-US" dirty="0" err="1"/>
              <a:t>genWAIT</a:t>
            </a:r>
            <a:r>
              <a:rPr lang="en-US" dirty="0"/>
              <a:t> generates an instruction to tell the hardware to wait for the given number of cycles before executing the next instruction. We also provide functions for generating DRAM write and </a:t>
            </a:r>
            <a:r>
              <a:rPr lang="en-US" dirty="0" err="1"/>
              <a:t>precharge</a:t>
            </a:r>
            <a:r>
              <a:rPr lang="en-US" dirty="0"/>
              <a:t> commands. For more details, please see our paper or our source code documentation</a:t>
            </a:r>
          </a:p>
          <a:p>
            <a:endParaRPr lang="en-US" dirty="0"/>
          </a:p>
          <a:p>
            <a:r>
              <a:rPr lang="en-US" dirty="0"/>
              <a:t>We provide another abstraction, </a:t>
            </a:r>
            <a:r>
              <a:rPr lang="en-US" dirty="0" err="1"/>
              <a:t>InstructionSequence</a:t>
            </a:r>
            <a:r>
              <a:rPr lang="en-US" dirty="0"/>
              <a:t>, a data structure that’s keeps the generates instructions in order, and provides a function to easily send them to the </a:t>
            </a:r>
            <a:r>
              <a:rPr lang="en-US" dirty="0" err="1"/>
              <a:t>SoftMC</a:t>
            </a:r>
            <a:r>
              <a:rPr lang="en-US" dirty="0"/>
              <a:t> hardware. The programmer inserts the instructions to the </a:t>
            </a:r>
            <a:r>
              <a:rPr lang="en-US" dirty="0" err="1"/>
              <a:t>InstructionSequence</a:t>
            </a:r>
            <a:r>
              <a:rPr lang="en-US" dirty="0"/>
              <a:t>, and sends them to the hardware using the execute function.</a:t>
            </a:r>
          </a:p>
          <a:p>
            <a:endParaRPr lang="en-US" dirty="0"/>
          </a:p>
          <a:p>
            <a:r>
              <a:rPr lang="en-US" dirty="0"/>
              <a:t>So, these are the key parts of the API that we offer. Please see our paper for more details.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18</a:t>
            </a:fld>
            <a:endParaRPr lang="en-US" altLang="en-US"/>
          </a:p>
        </p:txBody>
      </p:sp>
    </p:spTree>
    <p:extLst>
      <p:ext uri="{BB962C8B-B14F-4D97-AF65-F5344CB8AC3E}">
        <p14:creationId xmlns:p14="http://schemas.microsoft.com/office/powerpoint/2010/main" val="38880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PCIe driver manages the data transfer between the Host Machine and the FPGA.</a:t>
            </a:r>
          </a:p>
          <a:p>
            <a:endParaRPr lang="en-US" dirty="0"/>
          </a:p>
          <a:p>
            <a:r>
              <a:rPr lang="en-US" dirty="0"/>
              <a:t>[CLICK] Let’s discuss the SoftMC Hardware in more detail.</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19</a:t>
            </a:fld>
            <a:endParaRPr lang="en-CH"/>
          </a:p>
        </p:txBody>
      </p:sp>
    </p:spTree>
    <p:extLst>
      <p:ext uri="{BB962C8B-B14F-4D97-AF65-F5344CB8AC3E}">
        <p14:creationId xmlns:p14="http://schemas.microsoft.com/office/powerpoint/2010/main" val="3308972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begin with a quick introduction to DRAM and its history.</a:t>
            </a:r>
          </a:p>
          <a:p>
            <a:endParaRPr lang="en-US" dirty="0"/>
          </a:p>
          <a:p>
            <a:r>
              <a:rPr lang="en-US" dirty="0"/>
              <a:t>Dynamic Random Access Memory (or DRAM) has been prevalently used as the main memory in various computing systems since 1970s.</a:t>
            </a:r>
          </a:p>
          <a:p>
            <a:r>
              <a:rPr lang="en-US" dirty="0"/>
              <a:t>[CLICK] In 1968, Dennard was granted the patent for one-transistor DRAM cell.</a:t>
            </a:r>
          </a:p>
          <a:p>
            <a:r>
              <a:rPr lang="en-US" dirty="0"/>
              <a:t>[CLICK] In 1970, the first commercially available DRAM integrated circuit appeared, which had only 1 Kbit capacity.</a:t>
            </a:r>
          </a:p>
          <a:p>
            <a:r>
              <a:rPr lang="en-US" dirty="0"/>
              <a:t>[CLICK] In 1992, the Samsung developed the first synchronous DRAM, which had 16Mbit capacity.</a:t>
            </a:r>
          </a:p>
          <a:p>
            <a:r>
              <a:rPr lang="en-US" dirty="0"/>
              <a:t>[CLICK] 5 years later, the DRAM capacity increased to 64Mbit and the first DRAM chip with standardized DDR interface was developed.</a:t>
            </a:r>
          </a:p>
        </p:txBody>
      </p:sp>
      <p:sp>
        <p:nvSpPr>
          <p:cNvPr id="4" name="Slide Number Placeholder 3"/>
          <p:cNvSpPr>
            <a:spLocks noGrp="1"/>
          </p:cNvSpPr>
          <p:nvPr>
            <p:ph type="sldNum" sz="quarter" idx="5"/>
          </p:nvPr>
        </p:nvSpPr>
        <p:spPr/>
        <p:txBody>
          <a:bodyPr/>
          <a:lstStyle/>
          <a:p>
            <a:fld id="{25D08837-A1FD-4E03-BA4E-F004DDDA85FA}" type="slidenum">
              <a:rPr lang="en-CH" smtClean="0"/>
              <a:t>2</a:t>
            </a:fld>
            <a:endParaRPr lang="en-CH"/>
          </a:p>
        </p:txBody>
      </p:sp>
    </p:spTree>
    <p:extLst>
      <p:ext uri="{BB962C8B-B14F-4D97-AF65-F5344CB8AC3E}">
        <p14:creationId xmlns:p14="http://schemas.microsoft.com/office/powerpoint/2010/main" val="139911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host machine, the DRAM module, and the FPGA that implements the </a:t>
            </a:r>
            <a:r>
              <a:rPr lang="en-US" dirty="0" err="1"/>
              <a:t>SoftMC</a:t>
            </a:r>
            <a:r>
              <a:rPr lang="en-US" dirty="0"/>
              <a:t> hardware.</a:t>
            </a:r>
          </a:p>
          <a:p>
            <a:endParaRPr lang="en-US" dirty="0"/>
          </a:p>
          <a:p>
            <a:r>
              <a:rPr lang="en-US" dirty="0"/>
              <a:t>I would like to show how the hardware operates by an example.</a:t>
            </a:r>
          </a:p>
          <a:p>
            <a:endParaRPr lang="en-US" dirty="0"/>
          </a:p>
          <a:p>
            <a:r>
              <a:rPr lang="en-US" dirty="0"/>
              <a:t>On the host machine, using the </a:t>
            </a:r>
            <a:r>
              <a:rPr lang="en-US" dirty="0" err="1"/>
              <a:t>SoftMC</a:t>
            </a:r>
            <a:r>
              <a:rPr lang="en-US" dirty="0"/>
              <a:t> API that I presented in the previous slide, the programmer generates a set of </a:t>
            </a:r>
            <a:r>
              <a:rPr lang="en-US" dirty="0" err="1"/>
              <a:t>SoftMC</a:t>
            </a:r>
            <a:r>
              <a:rPr lang="en-US" dirty="0"/>
              <a:t> instructions. Then the driver sends these instructions over the </a:t>
            </a:r>
            <a:r>
              <a:rPr lang="en-US" dirty="0" err="1"/>
              <a:t>PCIe</a:t>
            </a:r>
            <a:r>
              <a:rPr lang="en-US" dirty="0"/>
              <a:t> bus to the </a:t>
            </a:r>
            <a:r>
              <a:rPr lang="en-US" dirty="0" err="1"/>
              <a:t>SoftMC</a:t>
            </a:r>
            <a:r>
              <a:rPr lang="en-US" dirty="0"/>
              <a:t> hardware. In the </a:t>
            </a:r>
            <a:r>
              <a:rPr lang="en-US" dirty="0" err="1"/>
              <a:t>SoftMC</a:t>
            </a:r>
            <a:r>
              <a:rPr lang="en-US" dirty="0"/>
              <a:t> hardware, the instructions are buffered in the Instruction Queue. After receiving the entire Instruction Sequence, the Instruction Dispatcher fetches instructions from the queue and executes them. </a:t>
            </a:r>
          </a:p>
          <a:p>
            <a:endParaRPr lang="en-US" dirty="0"/>
          </a:p>
          <a:p>
            <a:r>
              <a:rPr lang="en-US" dirty="0"/>
              <a:t>Let’s assume the first one is an activate instructions, using which we will open a row from the DRAM. For that instruction, the dispatcher creates a corresponding DRAM command, which the DDR PHY unit sends to the DRAM module via the DDR bus. The dispatcher fetches the next instruction. It is a wait instructions that only tells the dispatcher to not fetch any instructions for the next couple of cycles. So this instruction doesn’t send anything to the DRAM. Last, the dispatcher executes a READ instruction, for which a DDR command is sent to the DRAM. In return, the DRAM module sends data back to the DDR PHY. DDR PHY forwards the data to the Read Capture module, which forwards the data further to the Host Machine. This was a demonstration of how the hardware operate in case of reading data from DRAM.</a:t>
            </a:r>
          </a:p>
          <a:p>
            <a:endParaRPr lang="en-US" dirty="0"/>
          </a:p>
          <a:p>
            <a:r>
              <a:rPr lang="en-US" dirty="0"/>
              <a:t>We also have Auto-refresh controller, which the user can set to automatically refresh the DRAM and Calibration Controller which performs task to ensure data integrity of the DDR bus. </a:t>
            </a:r>
          </a:p>
          <a:p>
            <a:endParaRPr lang="en-US" dirty="0"/>
          </a:p>
          <a:p>
            <a:r>
              <a:rPr lang="en-US" dirty="0"/>
              <a:t>That was in high-level a demonstration of our SoftMC design. For more details, please check our paper.</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20</a:t>
            </a:fld>
            <a:endParaRPr lang="en-US" altLang="en-US"/>
          </a:p>
        </p:txBody>
      </p:sp>
    </p:spTree>
    <p:extLst>
      <p:ext uri="{BB962C8B-B14F-4D97-AF65-F5344CB8AC3E}">
        <p14:creationId xmlns:p14="http://schemas.microsoft.com/office/powerpoint/2010/main" val="2471944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SoftMC, we implement two use cases.</a:t>
            </a:r>
          </a:p>
          <a:p>
            <a:r>
              <a:rPr lang="en-US" dirty="0"/>
              <a:t>First, we perform a retention time distribution study, in order to validate the correctness of our infrastructure.</a:t>
            </a:r>
          </a:p>
          <a:p>
            <a:r>
              <a:rPr lang="en-US" dirty="0"/>
              <a:t>[CLICK] Second, we evaluate two recently proposed latency reduction mechanisms and show the effectiveness of SoftMC in validating or refuting recently proposed ideas</a:t>
            </a:r>
          </a:p>
          <a:p>
            <a:r>
              <a:rPr lang="en-US" dirty="0"/>
              <a:t>Let me describe these two use cases in more detail.</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21</a:t>
            </a:fld>
            <a:endParaRPr lang="en-CH"/>
          </a:p>
        </p:txBody>
      </p:sp>
    </p:spTree>
    <p:extLst>
      <p:ext uri="{BB962C8B-B14F-4D97-AF65-F5344CB8AC3E}">
        <p14:creationId xmlns:p14="http://schemas.microsoft.com/office/powerpoint/2010/main" val="28385992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Retention Time of a DRAM cell is defined as the interval during which the cell can correctly store the data.</a:t>
            </a:r>
          </a:p>
          <a:p>
            <a:endParaRPr lang="en-US" dirty="0"/>
          </a:p>
          <a:p>
            <a:r>
              <a:rPr lang="en-US" dirty="0"/>
              <a:t>In this test, we experimentally analyze the retention time distribution in three DRAM modules from three different vendors.</a:t>
            </a:r>
          </a:p>
          <a:p>
            <a:endParaRPr lang="en-US" dirty="0"/>
          </a:p>
          <a:p>
            <a:r>
              <a:rPr lang="en-US" dirty="0"/>
              <a:t>Now I will show you how we perform that test using </a:t>
            </a:r>
            <a:r>
              <a:rPr lang="en-US" dirty="0" err="1"/>
              <a:t>SoftMC</a:t>
            </a:r>
            <a:r>
              <a:rPr lang="en-US" dirty="0"/>
              <a:t>. First, we write data reference data pattern to a DRAM row. Then, we wait for some time, which in fact specifies the refresh interval. After that refresh interval, we read the data back from the row, and check it if it still stores the reference data that we previously wrote. Then we repeat the test by increasing the refresh interval. We perform the test on every row in the DRAM module. This entire test could be implemented with about 100 lines of code using </a:t>
            </a:r>
            <a:r>
              <a:rPr lang="en-US" dirty="0" err="1"/>
              <a:t>SoftMC</a:t>
            </a:r>
            <a:r>
              <a:rPr lang="en-US" dirty="0"/>
              <a:t> API.</a:t>
            </a:r>
          </a:p>
          <a:p>
            <a:endParaRPr lang="en-US" dirty="0"/>
          </a:p>
          <a:p>
            <a:r>
              <a:rPr lang="en-US" dirty="0"/>
              <a:t>Now let me show you the results that we obtained from that experiment.</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22</a:t>
            </a:fld>
            <a:endParaRPr lang="en-US" altLang="en-US"/>
          </a:p>
        </p:txBody>
      </p:sp>
    </p:spTree>
    <p:extLst>
      <p:ext uri="{BB962C8B-B14F-4D97-AF65-F5344CB8AC3E}">
        <p14:creationId xmlns:p14="http://schemas.microsoft.com/office/powerpoint/2010/main" val="1019159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results match the retention time results reported by prior work. This study validates the correctness of our testing infrastructure.</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23</a:t>
            </a:fld>
            <a:endParaRPr lang="en-US" altLang="en-US"/>
          </a:p>
        </p:txBody>
      </p:sp>
    </p:spTree>
    <p:extLst>
      <p:ext uri="{BB962C8B-B14F-4D97-AF65-F5344CB8AC3E}">
        <p14:creationId xmlns:p14="http://schemas.microsoft.com/office/powerpoint/2010/main" val="2962015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mechanisms, </a:t>
            </a:r>
            <a:r>
              <a:rPr lang="en-US" dirty="0" err="1"/>
              <a:t>ChargeCache</a:t>
            </a:r>
            <a:r>
              <a:rPr lang="en-US" dirty="0"/>
              <a:t> and Non Uniform Access Time Memory Controller (NUAT) exploit the same key observation to reduce DRAM access latency.</a:t>
            </a:r>
          </a:p>
          <a:p>
            <a:endParaRPr lang="en-US" dirty="0"/>
          </a:p>
          <a:p>
            <a:r>
              <a:rPr lang="en-US" dirty="0"/>
              <a:t>A Highly-charged DRAM cell can be accessed faster, with lower latency. </a:t>
            </a:r>
            <a:r>
              <a:rPr lang="en-US" dirty="0" err="1"/>
              <a:t>ChargeCache</a:t>
            </a:r>
            <a:r>
              <a:rPr lang="en-US" dirty="0"/>
              <a:t> combines this observation with that recently-accessed DRAM cells are in highly-charged state. This is because, when we access a cell, it gets restored as I showed in the first slides. On the other hand, NUAT is based on the observation that recently-refreshed DRAM cells have high amount of charge.</a:t>
            </a:r>
          </a:p>
          <a:p>
            <a:endParaRPr lang="en-US" dirty="0"/>
          </a:p>
          <a:p>
            <a:r>
              <a:rPr lang="en-US" dirty="0"/>
              <a:t>Let me show in the next slide what I mean by highly-charged cell and why it can be accessed with low latency.</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24</a:t>
            </a:fld>
            <a:endParaRPr lang="en-US" altLang="en-US"/>
          </a:p>
        </p:txBody>
      </p:sp>
    </p:spTree>
    <p:extLst>
      <p:ext uri="{BB962C8B-B14F-4D97-AF65-F5344CB8AC3E}">
        <p14:creationId xmlns:p14="http://schemas.microsoft.com/office/powerpoint/2010/main" val="510905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prior to activate, the DRAM cell is leaking its charge. The two studies we evaluate observe that if the activate is issued when the DRAM cell is highly-charged, which means it is accessed just after the refresh, the access latency can be reduced. Specifically, their mechanisms can reduce Ready to access latency and Activation Latency.  Note that, current memory controllers do not have a notion of charge available in the cells and hence they cannot exploit this observation. Their mechanisms extend the memory controller with such ability. </a:t>
            </a:r>
          </a:p>
          <a:p>
            <a:endParaRPr lang="en-US" dirty="0"/>
          </a:p>
          <a:p>
            <a:r>
              <a:rPr lang="en-US" dirty="0"/>
              <a:t>Although we perform separate experiment using </a:t>
            </a:r>
            <a:r>
              <a:rPr lang="en-US" dirty="0" err="1"/>
              <a:t>SoftMC</a:t>
            </a:r>
            <a:r>
              <a:rPr lang="en-US" dirty="0"/>
              <a:t>, to measure the headroom for reduction on these latencies,</a:t>
            </a:r>
          </a:p>
          <a:p>
            <a:r>
              <a:rPr lang="en-US" dirty="0"/>
              <a:t>In this talk I will only explain the experiment we performed for ready to access latency. I would be happy to discuss our other experiment offline.</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25</a:t>
            </a:fld>
            <a:endParaRPr lang="en-US" altLang="en-US"/>
          </a:p>
        </p:txBody>
      </p:sp>
    </p:spTree>
    <p:extLst>
      <p:ext uri="{BB962C8B-B14F-4D97-AF65-F5344CB8AC3E}">
        <p14:creationId xmlns:p14="http://schemas.microsoft.com/office/powerpoint/2010/main" val="2521227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methodology for the ready to access latency test.</a:t>
            </a:r>
          </a:p>
          <a:p>
            <a:endParaRPr lang="en-US" dirty="0"/>
          </a:p>
          <a:p>
            <a:r>
              <a:rPr lang="en-US" dirty="0"/>
              <a:t>We start the test similar to retention time distribution study, by writing a reference data. Next, we wait for some time interval. We use this interval to adjust the charge amount stored in the cell. If we wait longer, the cell will leak more charge, and at the end the cell will contain lower charge. If we wait shorter, the cell will contain higher charge. </a:t>
            </a:r>
          </a:p>
          <a:p>
            <a:endParaRPr lang="en-US" dirty="0"/>
          </a:p>
          <a:p>
            <a:r>
              <a:rPr lang="en-US" dirty="0"/>
              <a:t>Next, the read back data from the same location in DRAM that we wrote the reference data to. We perform this read with low ready-to-access latency. Which means, after issuing the activate command, we wait less prior to issuing the read command. Then we compare the data we read with the reference data, and we count the number of errors. We repeat the test through the entire DRAM with different wait intervals.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26</a:t>
            </a:fld>
            <a:endParaRPr lang="en-US" altLang="en-US"/>
          </a:p>
        </p:txBody>
      </p:sp>
    </p:spTree>
    <p:extLst>
      <p:ext uri="{BB962C8B-B14F-4D97-AF65-F5344CB8AC3E}">
        <p14:creationId xmlns:p14="http://schemas.microsoft.com/office/powerpoint/2010/main" val="3233715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would like to show you what the results should look like based on the idea that highly-charged cells can be accessed faster.</a:t>
            </a:r>
          </a:p>
          <a:p>
            <a:r>
              <a:rPr lang="en-US" dirty="0"/>
              <a:t>In the x-axis of the figure, we have the wait interval, which you can think as the charge amount of the cell. Going to the left the cell has more charge, going to the right the cell has less charge. On the y-axis we have the number of bytes with at least one bit-flip. The lines represent the number of errors for different ready-to-access latencies, from 6 cycles to just 3 cycles. </a:t>
            </a:r>
          </a:p>
          <a:p>
            <a:endParaRPr lang="en-US" dirty="0"/>
          </a:p>
          <a:p>
            <a:r>
              <a:rPr lang="en-US" dirty="0"/>
              <a:t>If we look at this point, we can see that when a cell has leaked significant portion of its charge, the correct data can be read from the DRAM cell using default ready-to-access latency, which is 6. But, the data cannot be read correctly with low latency. On the other hand, when the cell contains higher amount of charge, it can be accessed correctly also with low latency without any errors.</a:t>
            </a:r>
          </a:p>
          <a:p>
            <a:endParaRPr lang="en-US" dirty="0"/>
          </a:p>
          <a:p>
            <a:r>
              <a:rPr lang="en-US" dirty="0"/>
              <a:t>OK, lets look at our results that we obtained by testing real DRAM chips.</a:t>
            </a:r>
          </a:p>
          <a:p>
            <a:endParaRPr lang="en-US" dirty="0"/>
          </a:p>
          <a:p>
            <a:r>
              <a:rPr lang="en-US" dirty="0"/>
              <a:t>As you see, there is not a considerable distinction among the curves for 6, 5, and 4 cycles of latency, which conflicts with our expectation.</a:t>
            </a:r>
          </a:p>
          <a:p>
            <a:r>
              <a:rPr lang="en-US" dirty="0"/>
              <a:t>With 3 cycles latency, we have error even when working with very small wait interval. We believe that is because with such a low latency, some of the cells cannot correctly operate regardless of their charge amount.</a:t>
            </a:r>
          </a:p>
          <a:p>
            <a:endParaRPr lang="en-US" dirty="0"/>
          </a:p>
          <a:p>
            <a:r>
              <a:rPr lang="en-US" dirty="0"/>
              <a:t>Based on our experiments using </a:t>
            </a:r>
            <a:r>
              <a:rPr lang="en-US" dirty="0" err="1"/>
              <a:t>SoftMC</a:t>
            </a:r>
            <a:r>
              <a:rPr lang="en-US" dirty="0"/>
              <a:t>, we do not observe the expected latency reduction effect in existing DRAM chips.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27</a:t>
            </a:fld>
            <a:endParaRPr lang="en-US" altLang="en-US"/>
          </a:p>
        </p:txBody>
      </p:sp>
    </p:spTree>
    <p:extLst>
      <p:ext uri="{BB962C8B-B14F-4D97-AF65-F5344CB8AC3E}">
        <p14:creationId xmlns:p14="http://schemas.microsoft.com/office/powerpoint/2010/main" val="1484284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is the reason behind that? Why don’t we see the latency reduction effect?</a:t>
            </a:r>
          </a:p>
          <a:p>
            <a:endParaRPr lang="en-US" dirty="0"/>
          </a:p>
          <a:p>
            <a:r>
              <a:rPr lang="en-US" dirty="0"/>
              <a:t>Based on our discussion with DRAM manufacturers, we found out that there is a critical timing parameter which cannot be externally controlled my the memory controller. This is the interval between the Activate command, until the sense amplifier gets enabled. Let me explain that with the following example.</a:t>
            </a:r>
          </a:p>
          <a:p>
            <a:endParaRPr lang="en-US" dirty="0"/>
          </a:p>
          <a:p>
            <a:r>
              <a:rPr lang="en-US" dirty="0"/>
              <a:t>Initially, the cell has charge in region of Data 1. With the activate command, the cell shared a portion of its charge with the wire connected to the sense amplifier. This sharing continues until the sense amplifier gets enabled and starts charging the cell back to fully charged state. This time, from the issuing of activate command to the enabling of the sense amplifier is fixed in the DRAM circuit. When the sense amplifier is enabled it brings the cell to highly charged state. And at the time where the cell reaches ready to access charge level, the memory controller can issue the read or write command. And the entire latency from ACT to Read or Write is ready-to-access-latency as I explained in the start of my talk. </a:t>
            </a:r>
          </a:p>
          <a:p>
            <a:endParaRPr lang="en-US" dirty="0"/>
          </a:p>
          <a:p>
            <a:r>
              <a:rPr lang="en-US" dirty="0"/>
              <a:t>Let’s see what happens when we start with initially fully charged cell. Since, the latency to enable the sense amplifier is fixed, after charge sharing, the cell charge reaches almost the same point, and we do not get any room for reduction of ready-to-access latency. However, if we look at the point where the charge sharing gets to the point where the blue line reaches just before enabling the sense amplifier, we see that we have a significant potential for latency reduction. </a:t>
            </a:r>
          </a:p>
          <a:p>
            <a:endParaRPr lang="en-US" dirty="0"/>
          </a:p>
          <a:p>
            <a:r>
              <a:rPr lang="en-US" dirty="0"/>
              <a:t>Using </a:t>
            </a:r>
            <a:r>
              <a:rPr lang="en-US" dirty="0" err="1"/>
              <a:t>SoftMC</a:t>
            </a:r>
            <a:r>
              <a:rPr lang="en-US" dirty="0"/>
              <a:t>, we show that the expected latency reduction effect is not observable in existing DRAM chips.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28</a:t>
            </a:fld>
            <a:endParaRPr lang="en-US" altLang="en-US"/>
          </a:p>
        </p:txBody>
      </p:sp>
    </p:spTree>
    <p:extLst>
      <p:ext uri="{BB962C8B-B14F-4D97-AF65-F5344CB8AC3E}">
        <p14:creationId xmlns:p14="http://schemas.microsoft.com/office/powerpoint/2010/main" val="673611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quickly show the research that SoftMC has enabled since its release.</a:t>
            </a:r>
          </a:p>
          <a:p>
            <a:r>
              <a:rPr lang="en-US" dirty="0"/>
              <a:t>[CLICK] this slide shows publications, which use different versions of SoftMC, from our SAFARI research group.</a:t>
            </a:r>
          </a:p>
          <a:p>
            <a:r>
              <a:rPr lang="en-US" dirty="0"/>
              <a:t>[CLICK] I would like to specifically mention </a:t>
            </a:r>
            <a:r>
              <a:rPr lang="en-US" dirty="0" err="1"/>
              <a:t>TRRespass</a:t>
            </a:r>
            <a:r>
              <a:rPr lang="en-US" dirty="0"/>
              <a:t> because it is related to our second contribution. In </a:t>
            </a:r>
            <a:r>
              <a:rPr lang="en-US" dirty="0" err="1"/>
              <a:t>TRRespass</a:t>
            </a:r>
            <a:r>
              <a:rPr lang="en-US" dirty="0"/>
              <a:t>, my colleagues and I show, for the first time, how to bypass RowHammer Protection mechanisms implemented in current DRAM chips.</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29</a:t>
            </a:fld>
            <a:endParaRPr lang="en-CH"/>
          </a:p>
        </p:txBody>
      </p:sp>
    </p:spTree>
    <p:extLst>
      <p:ext uri="{BB962C8B-B14F-4D97-AF65-F5344CB8AC3E}">
        <p14:creationId xmlns:p14="http://schemas.microsoft.com/office/powerpoint/2010/main" val="83675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 has been prevalently used as the main memory due to its low latency and low cost per bit.</a:t>
            </a:r>
          </a:p>
          <a:p>
            <a:r>
              <a:rPr lang="en-US" dirty="0"/>
              <a:t>Over the last two decades, DRAM chip density improved greatly due to continuous manufacturing technology node scaling.</a:t>
            </a:r>
          </a:p>
          <a:p>
            <a:r>
              <a:rPr lang="en-US" dirty="0"/>
              <a:t>Today, [CLICK] we have access to 32Gbit DRAM chips that power various computing systems including GPUs, personal computers, servers, safety-critical systems, and mobile devices</a:t>
            </a:r>
          </a:p>
          <a:p>
            <a:endParaRPr lang="en-US" dirty="0"/>
          </a:p>
          <a:p>
            <a:r>
              <a:rPr lang="en-US" dirty="0"/>
              <a:t>[CLICK] Obviously, it is desirable to increase the DRAM chip density even further for increasing the main memory capacity. </a:t>
            </a:r>
          </a:p>
          <a:p>
            <a:r>
              <a:rPr lang="en-US" dirty="0"/>
              <a:t>However, transitioning to smaller technology nodes exacerbates the scaling challenges of DRAM.</a:t>
            </a:r>
            <a:endParaRPr lang="en-CH"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5D08837-A1FD-4E03-BA4E-F004DDDA85FA}" type="slidenum">
              <a:rPr lang="en-CH" smtClean="0"/>
              <a:t>3</a:t>
            </a:fld>
            <a:endParaRPr lang="en-CH"/>
          </a:p>
        </p:txBody>
      </p:sp>
    </p:spTree>
    <p:extLst>
      <p:ext uri="{BB962C8B-B14F-4D97-AF65-F5344CB8AC3E}">
        <p14:creationId xmlns:p14="http://schemas.microsoft.com/office/powerpoint/2010/main" val="4211776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SoftMC has also contributed to research from other research groups.</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30</a:t>
            </a:fld>
            <a:endParaRPr lang="en-CH"/>
          </a:p>
        </p:txBody>
      </p:sp>
    </p:spTree>
    <p:extLst>
      <p:ext uri="{BB962C8B-B14F-4D97-AF65-F5344CB8AC3E}">
        <p14:creationId xmlns:p14="http://schemas.microsoft.com/office/powerpoint/2010/main" val="702187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In summary, SoftMC is the first publicly-available DRAM characterization infrastructure</a:t>
            </a:r>
          </a:p>
          <a:p>
            <a:r>
              <a:rPr lang="en-US" dirty="0"/>
              <a:t>[CLICK] It is flexible and easy to use</a:t>
            </a:r>
          </a:p>
          <a:p>
            <a:r>
              <a:rPr lang="en-US" dirty="0"/>
              <a:t>[CLICK] The source code of SoftMC is available on GitHub</a:t>
            </a:r>
          </a:p>
          <a:p>
            <a:endParaRPr lang="en-US" dirty="0"/>
          </a:p>
          <a:p>
            <a:r>
              <a:rPr lang="en-US" dirty="0"/>
              <a:t>[CLICK] SoftMC enables many new studies, ideas, and methodologies in the design of future memory systems</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31</a:t>
            </a:fld>
            <a:endParaRPr lang="en-CH"/>
          </a:p>
        </p:txBody>
      </p:sp>
    </p:spTree>
    <p:extLst>
      <p:ext uri="{BB962C8B-B14F-4D97-AF65-F5344CB8AC3E}">
        <p14:creationId xmlns:p14="http://schemas.microsoft.com/office/powerpoint/2010/main" val="621551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our second contribution, U-TRR</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32</a:t>
            </a:fld>
            <a:endParaRPr lang="en-CH"/>
          </a:p>
        </p:txBody>
      </p:sp>
    </p:spTree>
    <p:extLst>
      <p:ext uri="{BB962C8B-B14F-4D97-AF65-F5344CB8AC3E}">
        <p14:creationId xmlns:p14="http://schemas.microsoft.com/office/powerpoint/2010/main" val="2502181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order to access data from a DRAM row, say row 2, the memory controller must first open or activate the row </a:t>
            </a:r>
            <a:r>
              <a:rPr lang="en-US" b="1" dirty="0"/>
              <a:t>[CLICK]</a:t>
            </a:r>
            <a:r>
              <a:rPr lang="en-US" b="0" dirty="0"/>
              <a:t>. </a:t>
            </a:r>
          </a:p>
          <a:p>
            <a:r>
              <a:rPr lang="en-US" b="0" dirty="0"/>
              <a:t>After all requests are serviced from row 2, the memory controller must close or precharge the row </a:t>
            </a:r>
            <a:r>
              <a:rPr lang="en-US" b="1" dirty="0"/>
              <a:t>[CLICK]</a:t>
            </a:r>
            <a:r>
              <a:rPr lang="en-US" b="0" dirty="0"/>
              <a:t> in order to begin accessing data from another row. </a:t>
            </a:r>
          </a:p>
          <a:p>
            <a:r>
              <a:rPr lang="en-US" b="1" dirty="0"/>
              <a:t>[CLICK]</a:t>
            </a:r>
            <a:r>
              <a:rPr lang="en-US" b="0" dirty="0"/>
              <a:t> Due to an increase in cell-to-cell interference as a likely result of increased cell packing density, </a:t>
            </a:r>
            <a:r>
              <a:rPr lang="en-US" b="1" dirty="0"/>
              <a:t>[CLICK] </a:t>
            </a:r>
            <a:r>
              <a:rPr lang="en-US" b="0" dirty="0"/>
              <a:t>rapidly activating and </a:t>
            </a:r>
            <a:r>
              <a:rPr lang="en-US" b="1" dirty="0"/>
              <a:t>[CLICK] </a:t>
            </a:r>
            <a:r>
              <a:rPr lang="en-US" b="0" dirty="0"/>
              <a:t>precharging a DRAM row can result in bit flips in nearby rows </a:t>
            </a:r>
            <a:r>
              <a:rPr lang="en-US" b="1"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[CLICK] </a:t>
            </a:r>
            <a:r>
              <a:rPr lang="en-US" b="0" dirty="0"/>
              <a:t>Continuing to access the same row results in even more failures in nearby rows </a:t>
            </a:r>
            <a:r>
              <a:rPr lang="en-US" b="1" dirty="0"/>
              <a:t>[CLICK]</a:t>
            </a:r>
            <a:r>
              <a:rPr lang="en-US" b="0" dirty="0"/>
              <a:t>. This phenomenon is known as RowHammer. </a:t>
            </a:r>
            <a:r>
              <a:rPr lang="en-US" b="1" dirty="0"/>
              <a:t>[CLICK]</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refer to the rapidly accessed row as an aggressor row and the rows containing bit flips as victim rows.  </a:t>
            </a:r>
          </a:p>
        </p:txBody>
      </p:sp>
      <p:sp>
        <p:nvSpPr>
          <p:cNvPr id="4" name="Slide Number Placeholder 3"/>
          <p:cNvSpPr>
            <a:spLocks noGrp="1"/>
          </p:cNvSpPr>
          <p:nvPr>
            <p:ph type="sldNum" sz="quarter" idx="5"/>
          </p:nvPr>
        </p:nvSpPr>
        <p:spPr/>
        <p:txBody>
          <a:bodyPr/>
          <a:lstStyle/>
          <a:p>
            <a:fld id="{25D08837-A1FD-4E03-BA4E-F004DDDA85FA}" type="slidenum">
              <a:rPr lang="en-CH" smtClean="0"/>
              <a:t>33</a:t>
            </a:fld>
            <a:endParaRPr lang="en-CH"/>
          </a:p>
        </p:txBody>
      </p:sp>
    </p:spTree>
    <p:extLst>
      <p:ext uri="{BB962C8B-B14F-4D97-AF65-F5344CB8AC3E}">
        <p14:creationId xmlns:p14="http://schemas.microsoft.com/office/powerpoint/2010/main" val="4035086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protect their DRAM chips against RowHammer, DRAM vendors currently implement proprietary RowHammer mitigation mechanisms typically called Target Row Refresh or (TRR)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key idea of TRR is to refresh nearby rows upon detecting an aggressor row</a:t>
            </a:r>
          </a:p>
          <a:p>
            <a:endParaRPr lang="en-US" dirty="0"/>
          </a:p>
          <a:p>
            <a:r>
              <a:rPr lang="en-US" dirty="0"/>
              <a:t>[CLICK] We demonstrate how TRR operates at a high-level.</a:t>
            </a:r>
          </a:p>
          <a:p>
            <a:r>
              <a:rPr lang="en-US" dirty="0"/>
              <a:t>[CLICK] The TRR mechanism detects [CLICK] an aggressor row as a result of [CLICK] repeatedly activating and precharging the same row. [CLICK]</a:t>
            </a:r>
          </a:p>
          <a:p>
            <a:r>
              <a:rPr lang="en-US" dirty="0"/>
              <a:t>[CLICK] To protect the neighbor victim rows from experiencing RowHammer bit flips, [CLICK] TRR refreshes the victim rows by performing TRR-induced refresh operations. TRR refreshes victim rows by piggybacking TRR-induced refreshes to the REFRESH commands that the memory controller periodically issues.</a:t>
            </a:r>
          </a:p>
          <a:p>
            <a:endParaRPr lang="en-CH" dirty="0"/>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34</a:t>
            </a:fld>
            <a:endParaRPr lang="en-CH"/>
          </a:p>
        </p:txBody>
      </p:sp>
    </p:spTree>
    <p:extLst>
      <p:ext uri="{BB962C8B-B14F-4D97-AF65-F5344CB8AC3E}">
        <p14:creationId xmlns:p14="http://schemas.microsoft.com/office/powerpoint/2010/main" val="39862543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is how TRR operates at a high level, different vendors implement TRR differently and the exact operation of these TRR mechanisms is unknown. [CLICK] Therefore, TRR is obscure, undocumented, and proprietary</a:t>
            </a:r>
          </a:p>
          <a:p>
            <a:endParaRPr lang="en-US" dirty="0"/>
          </a:p>
          <a:p>
            <a:r>
              <a:rPr lang="en-US" dirty="0"/>
              <a:t>[CLICK] Because of this, today, we cannot easily study the security properties of TRR and make sure it is fully secure</a:t>
            </a:r>
            <a:endParaRPr lang="en-CH" dirty="0"/>
          </a:p>
          <a:p>
            <a:endParaRPr lang="en-CH" dirty="0"/>
          </a:p>
          <a:p>
            <a:endParaRPr lang="en-CH" dirty="0"/>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35</a:t>
            </a:fld>
            <a:endParaRPr lang="en-CH"/>
          </a:p>
        </p:txBody>
      </p:sp>
    </p:spTree>
    <p:extLst>
      <p:ext uri="{BB962C8B-B14F-4D97-AF65-F5344CB8AC3E}">
        <p14:creationId xmlns:p14="http://schemas.microsoft.com/office/powerpoint/2010/main" val="1567886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goal is to study in-DRAM TRR mechanisms to [CLICK] understand how they operate, [CLICK] asses their security, [CLICK] and secure DRAM completely against RowHammer</a:t>
            </a:r>
            <a:endParaRPr lang="en-CH" dirty="0"/>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36</a:t>
            </a:fld>
            <a:endParaRPr lang="en-CH"/>
          </a:p>
        </p:txBody>
      </p:sp>
    </p:spTree>
    <p:extLst>
      <p:ext uri="{BB962C8B-B14F-4D97-AF65-F5344CB8AC3E}">
        <p14:creationId xmlns:p14="http://schemas.microsoft.com/office/powerpoint/2010/main" val="791242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U-TRR, a new methodology to uncover the inner workings of TRR.</a:t>
            </a:r>
          </a:p>
          <a:p>
            <a:endParaRPr lang="en-US" dirty="0"/>
          </a:p>
          <a:p>
            <a:r>
              <a:rPr lang="en-US" dirty="0"/>
              <a:t>[CLICK] The key idea of U-TRR is to use data retention failures in DRAM as a side channel to detect when a certain row is refreshed by TRR</a:t>
            </a:r>
          </a:p>
          <a:p>
            <a:endParaRPr lang="en-CH" dirty="0"/>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37</a:t>
            </a:fld>
            <a:endParaRPr lang="en-CH"/>
          </a:p>
        </p:txBody>
      </p:sp>
    </p:spTree>
    <p:extLst>
      <p:ext uri="{BB962C8B-B14F-4D97-AF65-F5344CB8AC3E}">
        <p14:creationId xmlns:p14="http://schemas.microsoft.com/office/powerpoint/2010/main" val="4517798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U-TRR consists of two main components: Row Scout and TRR Analyzer.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a:t>
            </a:r>
            <a:r>
              <a:rPr lang="en-US" sz="1200" b="1" dirty="0">
                <a:solidFill>
                  <a:srgbClr val="0070C0"/>
                </a:solidFill>
              </a:rPr>
              <a:t>Row Scout</a:t>
            </a:r>
            <a:r>
              <a:rPr lang="en-US" sz="1200" dirty="0"/>
              <a:t> finds a set of DRAM rows that meet certain requirements [CLICK], as needed by TRR Analyzer, and identifies [CLICK] the data retention times of these 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[CLICK] </a:t>
            </a:r>
            <a:r>
              <a:rPr lang="en-US" sz="1200" b="1" dirty="0">
                <a:solidFill>
                  <a:srgbClr val="0070C0"/>
                </a:solidFill>
              </a:rPr>
              <a:t>TRR Analyzer </a:t>
            </a:r>
            <a:r>
              <a:rPr lang="en-US" sz="1200" dirty="0"/>
              <a:t>uses the rows that Row Scout provides [CLICK] to distinguish between TRR-induced and regular refreshes, and [CLICK] thus builds an understanding of the underlying TRR mechanism</a:t>
            </a:r>
            <a:endParaRPr lang="en-CH" dirty="0"/>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38</a:t>
            </a:fld>
            <a:endParaRPr lang="en-CH"/>
          </a:p>
        </p:txBody>
      </p:sp>
    </p:spTree>
    <p:extLst>
      <p:ext uri="{BB962C8B-B14F-4D97-AF65-F5344CB8AC3E}">
        <p14:creationId xmlns:p14="http://schemas.microsoft.com/office/powerpoint/2010/main" val="3546594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explain the high-level operation of U-TRR with an example experiment.</a:t>
            </a:r>
          </a:p>
          <a:p>
            <a:endParaRPr lang="en-US" dirty="0"/>
          </a:p>
          <a:p>
            <a:r>
              <a:rPr lang="en-US" dirty="0"/>
              <a:t>Initially, U-TRR identifies a set of DRAM rows that have similar retention times. Let’s assume the retention times of rows 0, 1, 2 are T. In the diagram, we represent the weakest cell in each row with circles.</a:t>
            </a:r>
          </a:p>
          <a:p>
            <a:endParaRPr lang="en-US" dirty="0"/>
          </a:p>
          <a:p>
            <a:r>
              <a:rPr lang="en-US" dirty="0"/>
              <a:t>[CLICK] At time 0, U-TRR initializes the rows with let’s say ones. If the three rows remain closed for T, [CLICK] we expect the weakest cells to lose a significant portion of their charge, as a result we observe retention failures at time T.</a:t>
            </a:r>
          </a:p>
          <a:p>
            <a:endParaRPr lang="en-US" dirty="0"/>
          </a:p>
          <a:p>
            <a:r>
              <a:rPr lang="en-US" dirty="0"/>
              <a:t>[CLICK] However, if any of the rows get refreshed, for example when we issue a REF command at time T/2, the refreshed row should contain correct data at time T.</a:t>
            </a:r>
          </a:p>
          <a:p>
            <a:endParaRPr lang="en-US" dirty="0"/>
          </a:p>
          <a:p>
            <a:r>
              <a:rPr lang="en-US" b="0" dirty="0"/>
              <a:t>To test when the TRR mechanisms selects which rows to refresh, we perform multiple experiments where we change the number of times an aggressor row is hammered.</a:t>
            </a:r>
          </a:p>
          <a:p>
            <a:endParaRPr lang="en-US" b="0" dirty="0"/>
          </a:p>
          <a:p>
            <a:r>
              <a:rPr lang="en-US" b="0" dirty="0"/>
              <a:t>For example, [CLICK] activating row 1 five times may not make the TRR mechanism refresh any of the neighbors.</a:t>
            </a:r>
          </a:p>
          <a:p>
            <a:r>
              <a:rPr lang="en-US" b="0" dirty="0"/>
              <a:t>However, [CLICK] activating row 1 hundred times may trigger neighbor row refreshes. And we can observe this from the retention success on both row 0 and row 2 at time T.</a:t>
            </a:r>
          </a:p>
          <a:p>
            <a:endParaRPr lang="en-US" b="0" dirty="0"/>
          </a:p>
          <a:p>
            <a:r>
              <a:rPr lang="en-US" b="0" dirty="0"/>
              <a:t>[CLICK] Because different TRR mechanisms operate differently, we need to perform many such experiments to understand how they detect an aggressor row and when they refresh the victim rows.</a:t>
            </a:r>
            <a:endParaRPr lang="en-CH" b="0" dirty="0"/>
          </a:p>
        </p:txBody>
      </p:sp>
      <p:sp>
        <p:nvSpPr>
          <p:cNvPr id="4" name="Slide Number Placeholder 3"/>
          <p:cNvSpPr>
            <a:spLocks noGrp="1"/>
          </p:cNvSpPr>
          <p:nvPr>
            <p:ph type="sldNum" sz="quarter" idx="5"/>
          </p:nvPr>
        </p:nvSpPr>
        <p:spPr/>
        <p:txBody>
          <a:bodyPr/>
          <a:lstStyle/>
          <a:p>
            <a:fld id="{25D08837-A1FD-4E03-BA4E-F004DDDA85FA}" type="slidenum">
              <a:rPr lang="en-CH" smtClean="0"/>
              <a:t>39</a:t>
            </a:fld>
            <a:endParaRPr lang="en-CH"/>
          </a:p>
        </p:txBody>
      </p:sp>
    </p:spTree>
    <p:extLst>
      <p:ext uri="{BB962C8B-B14F-4D97-AF65-F5344CB8AC3E}">
        <p14:creationId xmlns:p14="http://schemas.microsoft.com/office/powerpoint/2010/main" val="3525580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scaling challenges of DRAM?</a:t>
            </a:r>
          </a:p>
          <a:p>
            <a:endParaRPr lang="en-US" dirty="0"/>
          </a:p>
          <a:p>
            <a:r>
              <a:rPr lang="en-US" dirty="0"/>
              <a:t>[CLICK] As DRAM cells become smaller and [CLICK] distances between cells reduce, [CLICK] ensuring data integrity becomes an increasingly critical problem. Often, ensuring reliable DRAM operation limits the [CLICK] minimum latency for accessing DRAM. So, typically DRAM vendors make design decisions that affect the Data Integrity vs. Latency tradeoff in DRAM.</a:t>
            </a:r>
          </a:p>
          <a:p>
            <a:endParaRPr lang="en-US" dirty="0"/>
          </a:p>
          <a:p>
            <a:r>
              <a:rPr lang="en-US" dirty="0"/>
              <a:t>[CLICK] Consequently, the DRAM scaling challenges affect the system performance, energy efficiency, reliability, and security.</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4</a:t>
            </a:fld>
            <a:endParaRPr lang="en-CH"/>
          </a:p>
        </p:txBody>
      </p:sp>
    </p:spTree>
    <p:extLst>
      <p:ext uri="{BB962C8B-B14F-4D97-AF65-F5344CB8AC3E}">
        <p14:creationId xmlns:p14="http://schemas.microsoft.com/office/powerpoint/2010/main" val="628576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implement U-TRR and conduct the DRAM experiments, we use SoftMC, an FPGA-based DRAM testing infrastructure.</a:t>
            </a:r>
          </a:p>
          <a:p>
            <a:r>
              <a:rPr lang="en-US" dirty="0"/>
              <a:t>We modified SoftMC to support DDR4 modules.</a:t>
            </a:r>
          </a:p>
          <a:p>
            <a:r>
              <a:rPr lang="en-US" dirty="0"/>
              <a:t>[CLICK] We used SoftMC because it provides fine-grained control over DRAM commands, timing parameters, and temperature.</a:t>
            </a:r>
          </a:p>
          <a:p>
            <a:endParaRPr lang="en-US" dirty="0"/>
          </a:p>
          <a:p>
            <a:r>
              <a:rPr lang="en-US" dirty="0"/>
              <a:t>[CLICK] In our study, we analyzed 15 DDR4 DRAM modules from each of the three major DRAM vendors. </a:t>
            </a:r>
          </a:p>
          <a:p>
            <a:r>
              <a:rPr lang="en-US" dirty="0"/>
              <a:t>[CLICK] In the paper, we have a table that provides detailed information about the tested modules and here is a glimpse of the table</a:t>
            </a:r>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40</a:t>
            </a:fld>
            <a:endParaRPr lang="en-CH"/>
          </a:p>
        </p:txBody>
      </p:sp>
    </p:spTree>
    <p:extLst>
      <p:ext uri="{BB962C8B-B14F-4D97-AF65-F5344CB8AC3E}">
        <p14:creationId xmlns:p14="http://schemas.microsoft.com/office/powerpoint/2010/main" val="696656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one-by-one at the key observations we make regarding each vendor’s TRR implementation. In this talk, I will omit the details about how we used U-TRR to make these observation but you can find those in the paper. I will also talk about one particular TRR mechanism from each vendor, but we found small differences in the TRR mechanism of modules manufactured at different times by the same vendor.</a:t>
            </a:r>
          </a:p>
          <a:p>
            <a:endParaRPr lang="en-US" dirty="0"/>
          </a:p>
          <a:p>
            <a:r>
              <a:rPr lang="en-US" dirty="0"/>
              <a:t>Let’s start with Vendor A.</a:t>
            </a:r>
          </a:p>
          <a:p>
            <a:endParaRPr lang="en-US" dirty="0"/>
          </a:p>
          <a:p>
            <a:r>
              <a:rPr lang="en-US" dirty="0"/>
              <a:t>[CLICK] Vendor A performs 3 types of refresh operations. It performs regular refresh that every DDR4 DRAM does. In addition, the TRR mechanism performs two variation of TRR-capable Refresh commands, we refer to these as TREF1 and TREF2.</a:t>
            </a:r>
          </a:p>
          <a:p>
            <a:endParaRPr lang="en-US" dirty="0"/>
          </a:p>
          <a:p>
            <a:r>
              <a:rPr lang="en-US" dirty="0"/>
              <a:t>[CLICK] In this timeline, each tick represents a REFRESH command that the memory controller periodically issues. [CLICK] During the first 8 REFRESH commands, the DRAM chip performs regular refresh operation. [CLICK] On the 9</a:t>
            </a:r>
            <a:r>
              <a:rPr lang="en-US" baseline="30000" dirty="0"/>
              <a:t>th</a:t>
            </a:r>
            <a:r>
              <a:rPr lang="en-US" dirty="0"/>
              <a:t> REFRESH command, the TRR mechanism performs TRR-capable refresh TREF1, which I will explain shortly. [CLICK] The next 8 REFRESH commands are again used to perform regular refresh and [CLICK] they are followed by TREF2. Overall, the TRR mechanism uses every 9</a:t>
            </a:r>
            <a:r>
              <a:rPr lang="en-US" baseline="30000" dirty="0"/>
              <a:t>th</a:t>
            </a:r>
            <a:r>
              <a:rPr lang="en-US" dirty="0"/>
              <a:t> REFRESH command to perform TREF1 and TREF2 in interleaved manner.</a:t>
            </a:r>
          </a:p>
          <a:p>
            <a:endParaRPr lang="en-US" dirty="0"/>
          </a:p>
          <a:p>
            <a:r>
              <a:rPr lang="en-US" dirty="0"/>
              <a:t>Let me explain the difference between TREF1 and TREF2.</a:t>
            </a:r>
          </a:p>
          <a:p>
            <a:r>
              <a:rPr lang="en-US" dirty="0"/>
              <a:t>[CLICK] We suspect that Vendor A’s TRR implements a Counter Table to keep track of repeatedly activated, potentially aggressor, rows. The table has 16 entries where each entry contains a row address and a counter value to indicate the accumulated hammer count of the corresponding row. </a:t>
            </a:r>
          </a:p>
          <a:p>
            <a:endParaRPr lang="en-US" dirty="0"/>
          </a:p>
          <a:p>
            <a:r>
              <a:rPr lang="en-US" dirty="0"/>
              <a:t>[CLICK] When performing TREF1, the TRR mechanism refreshes the neighbor rows of the row ID that corresponds to the largest value in the table.</a:t>
            </a:r>
          </a:p>
          <a:p>
            <a:r>
              <a:rPr lang="en-US" dirty="0"/>
              <a:t>[CLICK] On the other hand, TREF2 uses a pointer that indicates the row ID from the table to refresh its neighbors. After performing TREF2, the TREF2 pointer advances to the next entry in the table in circular manner.</a:t>
            </a:r>
            <a:endParaRPr lang="en-CH" dirty="0"/>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41</a:t>
            </a:fld>
            <a:endParaRPr lang="en-CH"/>
          </a:p>
        </p:txBody>
      </p:sp>
    </p:spTree>
    <p:extLst>
      <p:ext uri="{BB962C8B-B14F-4D97-AF65-F5344CB8AC3E}">
        <p14:creationId xmlns:p14="http://schemas.microsoft.com/office/powerpoint/2010/main" val="38250976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these observations, we craft new RowHammer access patterns that circumvent the TRR mechanism of Vendor A.</a:t>
            </a:r>
          </a:p>
          <a:p>
            <a:endParaRPr lang="en-US" dirty="0"/>
          </a:p>
          <a:p>
            <a:r>
              <a:rPr lang="en-US" dirty="0"/>
              <a:t>[CLICK] Our approach in crafting a RowHammer access pattern is to aim for having the attacked aggressor row discarded from the Counter Table prior to a DRAM REFRESH command. With this, our goal is to let TREF1 and TREF2 pick any other row from the Counter Table but not the aggressor row that we actually hammer such that TRR cannot refresh these rows.</a:t>
            </a:r>
          </a:p>
          <a:p>
            <a:endParaRPr lang="en-US" dirty="0"/>
          </a:p>
          <a:p>
            <a:r>
              <a:rPr lang="en-US" dirty="0"/>
              <a:t>To this end, we craft the following access pattern. [CLICK] immediately after a REFRESH command, [CLICK] we hammer two rows A1 and A2 that are one row apart to perform double-sided RowHammer attack. We hammer each row N times.</a:t>
            </a:r>
          </a:p>
          <a:p>
            <a:r>
              <a:rPr lang="en-US" dirty="0"/>
              <a:t>[CLICK] Then, to discard A1 and A2 from the Counter Table, we hammer 16 different dummy rows N+1 times each. By hammering the dummy rows more than the aggressor rows, we make the TRR replace A1 and A2 in the Counter Table with the dummy rows. The maximum value of N depends on how many hammers can be performed during the time interval between two REFRESH commands.</a:t>
            </a:r>
          </a:p>
          <a:p>
            <a:r>
              <a:rPr lang="en-US" dirty="0"/>
              <a:t>[CLICK] Doing so, we prevent the TRR mechanism from detecting the aggressor rows since both TREF1 and TREF2 can detect a row from the Counter Table, which contains only dummy rows.</a:t>
            </a:r>
          </a:p>
          <a:p>
            <a:endParaRPr lang="en-US" dirty="0"/>
          </a:p>
          <a:p>
            <a:r>
              <a:rPr lang="en-US" dirty="0"/>
              <a:t>[CLICK] To execute this RowHammer access pattern, it is important to synchronize the accesses with the REFRESH commands to perform aggressor and dummy row hammers at the right time.</a:t>
            </a:r>
          </a:p>
          <a:p>
            <a:endParaRPr lang="en-US" dirty="0"/>
          </a:p>
          <a:p>
            <a:r>
              <a:rPr lang="en-US" dirty="0"/>
              <a:t>[CLICK] We conclude that one can circumvent Vendor A’s TRR mechanism by discarding the actual aggressor rows from the Counter Table by sufficiently hammering a set of dummy rows.</a:t>
            </a:r>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42</a:t>
            </a:fld>
            <a:endParaRPr lang="en-CH"/>
          </a:p>
        </p:txBody>
      </p:sp>
    </p:spTree>
    <p:extLst>
      <p:ext uri="{BB962C8B-B14F-4D97-AF65-F5344CB8AC3E}">
        <p14:creationId xmlns:p14="http://schemas.microsoft.com/office/powerpoint/2010/main" val="19731042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Leveraging the understanding we develop using U-TRR, [CLICK] we craft new RowHammer access patterns that circumvent the TRR mechanisms of three major DRAM vendors.</a:t>
            </a:r>
          </a:p>
          <a:p>
            <a:endParaRPr lang="en-US" dirty="0"/>
          </a:p>
          <a:p>
            <a:r>
              <a:rPr lang="en-US" dirty="0"/>
              <a:t>[CLICK] We evaluate the effectiveness of these patterns on 45 DDR4 DRAM modules, and we find that the new RowHammer access patterns cause a large number of RowHammer bit flips. </a:t>
            </a:r>
          </a:p>
        </p:txBody>
      </p:sp>
      <p:sp>
        <p:nvSpPr>
          <p:cNvPr id="4" name="Slide Number Placeholder 3"/>
          <p:cNvSpPr>
            <a:spLocks noGrp="1"/>
          </p:cNvSpPr>
          <p:nvPr>
            <p:ph type="sldNum" sz="quarter" idx="5"/>
          </p:nvPr>
        </p:nvSpPr>
        <p:spPr/>
        <p:txBody>
          <a:bodyPr/>
          <a:lstStyle/>
          <a:p>
            <a:fld id="{EF7F79D3-8C36-4CB5-B03B-F440DA7B71AF}" type="slidenum">
              <a:rPr lang="en-US" smtClean="0"/>
              <a:t>43</a:t>
            </a:fld>
            <a:endParaRPr lang="en-US"/>
          </a:p>
        </p:txBody>
      </p:sp>
    </p:spTree>
    <p:extLst>
      <p:ext uri="{BB962C8B-B14F-4D97-AF65-F5344CB8AC3E}">
        <p14:creationId xmlns:p14="http://schemas.microsoft.com/office/powerpoint/2010/main" val="35731528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effectiveness of our new RowHammer access patterns at DRAM row granularity.</a:t>
            </a:r>
          </a:p>
          <a:p>
            <a:endParaRPr lang="en-US" dirty="0"/>
          </a:p>
          <a:p>
            <a:r>
              <a:rPr lang="en-US" dirty="0"/>
              <a:t>[CLICK] The plot shows, for each of the 45 modules we test, the fraction of rows that experience at least one RowHammer bit flip compared to all rows in a DRAM bank.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find that </a:t>
            </a:r>
            <a:r>
              <a:rPr lang="en-US" sz="1200" dirty="0">
                <a:solidFill>
                  <a:srgbClr val="009900"/>
                </a:solidFill>
              </a:rPr>
              <a:t>all 45 modules </a:t>
            </a:r>
            <a:r>
              <a:rPr lang="en-US" sz="1200" dirty="0">
                <a:solidFill>
                  <a:schemeClr val="tx1">
                    <a:lumMod val="65000"/>
                    <a:lumOff val="35000"/>
                  </a:schemeClr>
                </a:solidFill>
              </a:rPr>
              <a:t>we tested are </a:t>
            </a:r>
            <a:r>
              <a:rPr lang="en-US" sz="1200" dirty="0">
                <a:solidFill>
                  <a:srgbClr val="C00000"/>
                </a:solidFill>
              </a:rPr>
              <a:t>vulnerable</a:t>
            </a:r>
            <a:r>
              <a:rPr lang="en-US" sz="1200" dirty="0">
                <a:solidFill>
                  <a:schemeClr val="tx1">
                    <a:lumMod val="65000"/>
                    <a:lumOff val="35000"/>
                  </a:schemeClr>
                </a:solidFill>
              </a:rPr>
              <a:t> to our new RowHammer access patterns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rPr>
              <a:t>[CLICK] Further, in 20 of the modules, our RowHammer access patterns cause bit flips in almost all</a:t>
            </a:r>
            <a:r>
              <a:rPr lang="en-US" sz="1200" dirty="0">
                <a:solidFill>
                  <a:srgbClr val="009900"/>
                </a:solidFill>
              </a:rPr>
              <a:t> of the rows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But why are some modules less vulnerable? We find that it is because of three main reasons. </a:t>
            </a:r>
          </a:p>
          <a:p>
            <a:r>
              <a:rPr lang="en-US" dirty="0"/>
              <a:t>[CLICK] First, some modules are fundamentally less vulnerable to RowHammer, in the sense that rows in those modules can tolerate a higher number of hammers before experiencing RowHammer bit flips. </a:t>
            </a:r>
          </a:p>
          <a:p>
            <a:r>
              <a:rPr lang="en-US" dirty="0"/>
              <a:t>[CLICK] Second, some modules implement a different TRR mechanism that our custom access patterns are not as effective. We believe understanding more those different TRR mechanisms can help crafting more effective rowhammer access patterns.</a:t>
            </a:r>
          </a:p>
          <a:p>
            <a:r>
              <a:rPr lang="en-US" dirty="0"/>
              <a:t>[CLICK] Third, some modules of Vendor C implement a unique row organization that appears to mitigate RowHammer at DRAM circuit level.</a:t>
            </a:r>
          </a:p>
        </p:txBody>
      </p:sp>
      <p:sp>
        <p:nvSpPr>
          <p:cNvPr id="4" name="Slide Number Placeholder 3"/>
          <p:cNvSpPr>
            <a:spLocks noGrp="1"/>
          </p:cNvSpPr>
          <p:nvPr>
            <p:ph type="sldNum" sz="quarter" idx="5"/>
          </p:nvPr>
        </p:nvSpPr>
        <p:spPr/>
        <p:txBody>
          <a:bodyPr/>
          <a:lstStyle/>
          <a:p>
            <a:fld id="{EF7F79D3-8C36-4CB5-B03B-F440DA7B71AF}" type="slidenum">
              <a:rPr lang="en-US" smtClean="0"/>
              <a:t>44</a:t>
            </a:fld>
            <a:endParaRPr lang="en-US"/>
          </a:p>
        </p:txBody>
      </p:sp>
    </p:spTree>
    <p:extLst>
      <p:ext uri="{BB962C8B-B14F-4D97-AF65-F5344CB8AC3E}">
        <p14:creationId xmlns:p14="http://schemas.microsoft.com/office/powerpoint/2010/main" val="19273376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conclude that, although some modules are less vulnerable, our access patterns successfully circumvent the TRR implementations of all three major DRAM vendors.</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45</a:t>
            </a:fld>
            <a:endParaRPr lang="en-US"/>
          </a:p>
        </p:txBody>
      </p:sp>
    </p:spTree>
    <p:extLst>
      <p:ext uri="{BB962C8B-B14F-4D97-AF65-F5344CB8AC3E}">
        <p14:creationId xmlns:p14="http://schemas.microsoft.com/office/powerpoint/2010/main" val="17827196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paper, </a:t>
            </a:r>
          </a:p>
          <a:p>
            <a:r>
              <a:rPr lang="en-US" dirty="0"/>
              <a:t>[CLICK] we have more observations regarding how the TRR mechanisms of the three vendors operate</a:t>
            </a:r>
          </a:p>
          <a:p>
            <a:r>
              <a:rPr lang="en-US" dirty="0"/>
              <a:t>[CLICK] an analysis on the effectiveness of ECC against our RowHammer access patterns</a:t>
            </a:r>
          </a:p>
          <a:p>
            <a:r>
              <a:rPr lang="en-US" dirty="0"/>
              <a:t>[CLICK] a detailed description of the RowHammer access patterns we crafted</a:t>
            </a:r>
          </a:p>
          <a:p>
            <a:r>
              <a:rPr lang="en-US" dirty="0"/>
              <a:t>[CLICK] a sensitivity study on how the number of RowHammer bit flips change when we sweep the number of hammers per aggressor</a:t>
            </a:r>
          </a:p>
          <a:p>
            <a:r>
              <a:rPr lang="en-US" dirty="0"/>
              <a:t>[CLICK] observations and results for individual DRAM modules,</a:t>
            </a:r>
          </a:p>
          <a:p>
            <a:r>
              <a:rPr lang="en-US" dirty="0"/>
              <a:t>and more</a:t>
            </a:r>
          </a:p>
        </p:txBody>
      </p:sp>
      <p:sp>
        <p:nvSpPr>
          <p:cNvPr id="4" name="Slide Number Placeholder 3"/>
          <p:cNvSpPr>
            <a:spLocks noGrp="1"/>
          </p:cNvSpPr>
          <p:nvPr>
            <p:ph type="sldNum" sz="quarter" idx="5"/>
          </p:nvPr>
        </p:nvSpPr>
        <p:spPr/>
        <p:txBody>
          <a:bodyPr/>
          <a:lstStyle/>
          <a:p>
            <a:fld id="{EF7F79D3-8C36-4CB5-B03B-F440DA7B71AF}" type="slidenum">
              <a:rPr lang="en-US" smtClean="0"/>
              <a:t>46</a:t>
            </a:fld>
            <a:endParaRPr lang="en-US"/>
          </a:p>
        </p:txBody>
      </p:sp>
    </p:spTree>
    <p:extLst>
      <p:ext uri="{BB962C8B-B14F-4D97-AF65-F5344CB8AC3E}">
        <p14:creationId xmlns:p14="http://schemas.microsoft.com/office/powerpoint/2010/main" val="1434497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500" dirty="0"/>
              <a:t>[CLICK] The RowHammer vulnerability of modern DRAM is a critical reliability and security threat.</a:t>
            </a:r>
          </a:p>
          <a:p>
            <a:r>
              <a:rPr lang="en-US" sz="500" dirty="0"/>
              <a:t>[CLICK] The security guarantees of TRR, which is the commonly used RowHammer protection mechanism, cannot be easily studied as TRR is obscure, undocumented, and proprietary.</a:t>
            </a:r>
          </a:p>
          <a:p>
            <a:endParaRPr lang="en-US" sz="500" dirty="0"/>
          </a:p>
          <a:p>
            <a:r>
              <a:rPr lang="en-US" sz="500" dirty="0"/>
              <a:t>[CLICK] In this work, our main goal is to answer the following questions. Is TRR fully secure? How can we validate the security guarantees of different TRR mechanisms? </a:t>
            </a:r>
          </a:p>
          <a:p>
            <a:endParaRPr lang="en-US" sz="500" dirty="0"/>
          </a:p>
          <a:p>
            <a:r>
              <a:rPr lang="en-US" sz="500" dirty="0"/>
              <a:t>[CLICK] To this end, we propose U-TRR, a new methodology that leverages data retention failures in DRAM to uncover the inner workings of TRR and study its security.</a:t>
            </a:r>
          </a:p>
          <a:p>
            <a:endParaRPr lang="en-US" sz="500" dirty="0"/>
          </a:p>
          <a:p>
            <a:r>
              <a:rPr lang="en-US" sz="500" dirty="0"/>
              <a:t>[CLICK] Using U-TRR, we analyze 15 DDR4 DRAM modules from each of the three major DRAM vendors. </a:t>
            </a:r>
          </a:p>
          <a:p>
            <a:r>
              <a:rPr lang="en-US" sz="500" dirty="0"/>
              <a:t>[CLICK] Through these analyses, we make several observations regarding the TRR mechanisms implemented in these modules and craft new custom RowHammer access patterns that cause RowHammer bit flips in TRR-protected DRAM modules.</a:t>
            </a:r>
          </a:p>
          <a:p>
            <a:r>
              <a:rPr lang="en-US" sz="500" dirty="0"/>
              <a:t>[CLICK] Our results show that: First, all 45 modules that we test across three vendors are vulnerable to our new RowHammer access patterns.</a:t>
            </a:r>
          </a:p>
          <a:p>
            <a:r>
              <a:rPr lang="en-US" sz="500" dirty="0"/>
              <a:t>[CLICK] Second, our access pattern cause at least one bit flip in almost all DRAM rows in many modules. This makes system-level RowHammer attacks easier to mount as the attacker would have the ability to cause bit flips in almost any DRAM row </a:t>
            </a:r>
            <a:br>
              <a:rPr lang="en-US" sz="500" dirty="0"/>
            </a:br>
            <a:r>
              <a:rPr lang="en-US" sz="500" dirty="0"/>
              <a:t>[CLICK] Third, we observe that our access patterns cause up to 7 RowHammer bit flips in a 8-byte </a:t>
            </a:r>
            <a:r>
              <a:rPr lang="en-US" sz="500" dirty="0" err="1"/>
              <a:t>dataword</a:t>
            </a:r>
            <a:r>
              <a:rPr lang="en-US" sz="500" dirty="0"/>
              <a:t>, making ECC ineffective and systems equipped with ECC also susceptible to RowHammer attacks</a:t>
            </a:r>
          </a:p>
          <a:p>
            <a:endParaRPr lang="en-US" sz="5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t>[CLICK] We conclude that TRR does not provide security against RowHammer and can be easily circumvented using the new understanding provided by U-TRR.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500" dirty="0"/>
              <a:t>[CLICK] We believe and hope that U-TRR will facilitate future research by enabling rigorous and open analysis of RowHammer mitigation mechanisms, leading to the development of both new RowHammer attacks and more secure RowHammer protection mechanisms.</a:t>
            </a:r>
          </a:p>
          <a:p>
            <a:endParaRPr lang="en-US" sz="500" dirty="0"/>
          </a:p>
        </p:txBody>
      </p:sp>
      <p:sp>
        <p:nvSpPr>
          <p:cNvPr id="4" name="Slide Number Placeholder 3"/>
          <p:cNvSpPr>
            <a:spLocks noGrp="1"/>
          </p:cNvSpPr>
          <p:nvPr>
            <p:ph type="sldNum" sz="quarter" idx="5"/>
          </p:nvPr>
        </p:nvSpPr>
        <p:spPr/>
        <p:txBody>
          <a:bodyPr/>
          <a:lstStyle/>
          <a:p>
            <a:fld id="{EF7F79D3-8C36-4CB5-B03B-F440DA7B71AF}" type="slidenum">
              <a:rPr lang="en-US" smtClean="0"/>
              <a:t>47</a:t>
            </a:fld>
            <a:endParaRPr lang="en-US"/>
          </a:p>
        </p:txBody>
      </p:sp>
    </p:spTree>
    <p:extLst>
      <p:ext uri="{BB962C8B-B14F-4D97-AF65-F5344CB8AC3E}">
        <p14:creationId xmlns:p14="http://schemas.microsoft.com/office/powerpoint/2010/main" val="7147848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our third contributing, Self-Managing DRAM</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48</a:t>
            </a:fld>
            <a:endParaRPr lang="en-CH"/>
          </a:p>
        </p:txBody>
      </p:sp>
    </p:spTree>
    <p:extLst>
      <p:ext uri="{BB962C8B-B14F-4D97-AF65-F5344CB8AC3E}">
        <p14:creationId xmlns:p14="http://schemas.microsoft.com/office/powerpoint/2010/main" val="32774732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the memory controller is in charge of managing DRAM maintenance operation</a:t>
            </a:r>
          </a:p>
          <a:p>
            <a:r>
              <a:rPr lang="en-US" dirty="0"/>
              <a:t>[CLICK] such as DRAM refresh, RowHammer Protection, and Memory Scrubbing</a:t>
            </a:r>
          </a:p>
          <a:p>
            <a:endParaRPr lang="en-US" dirty="0"/>
          </a:p>
          <a:p>
            <a:r>
              <a:rPr lang="en-US" dirty="0"/>
              <a:t>[CLICK] Because of this, changes to maintenance operations must often be reflected to the design of the memory controller, DRAM interface, and other system components.</a:t>
            </a:r>
          </a:p>
          <a:p>
            <a:endParaRPr lang="en-US" dirty="0"/>
          </a:p>
          <a:p>
            <a:r>
              <a:rPr lang="en-US" dirty="0"/>
              <a:t>[CLICK] This makes implementing new maintenance operations (or modifying the existing ones) difficult-to-realize</a:t>
            </a:r>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49</a:t>
            </a:fld>
            <a:endParaRPr lang="en-CH"/>
          </a:p>
        </p:txBody>
      </p:sp>
    </p:spTree>
    <p:extLst>
      <p:ext uri="{BB962C8B-B14F-4D97-AF65-F5344CB8AC3E}">
        <p14:creationId xmlns:p14="http://schemas.microsoft.com/office/powerpoint/2010/main" val="223124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combat the system-level implications of the DRAM scaling challenges, our goal is to:</a:t>
            </a:r>
            <a:br>
              <a:rPr lang="en-US" dirty="0"/>
            </a:br>
            <a:r>
              <a:rPr lang="en-US" dirty="0"/>
              <a:t>[CLICK] First, build an infrastructure for characterization, analysis, and understanding of real DRAM chips </a:t>
            </a:r>
          </a:p>
          <a:p>
            <a:r>
              <a:rPr lang="en-US" dirty="0"/>
              <a:t>[CLICK] Second, enable new mechanisms for improving DRAM performance, energy efficiency, reliability, and security</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5</a:t>
            </a:fld>
            <a:endParaRPr lang="en-CH"/>
          </a:p>
        </p:txBody>
      </p:sp>
    </p:spTree>
    <p:extLst>
      <p:ext uri="{BB962C8B-B14F-4D97-AF65-F5344CB8AC3E}">
        <p14:creationId xmlns:p14="http://schemas.microsoft.com/office/powerpoint/2010/main" val="35930182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prime example of recent changes in DRAM maintenance operations is the new features of the DDR5 standard.</a:t>
            </a:r>
          </a:p>
          <a:p>
            <a:endParaRPr lang="en-US" dirty="0"/>
          </a:p>
          <a:p>
            <a:r>
              <a:rPr lang="en-US" dirty="0"/>
              <a:t>[CLICK] First, DDR5 supports the new same bank refresh operation, which simultaneously refreshes one bank in each bank group</a:t>
            </a:r>
          </a:p>
          <a:p>
            <a:r>
              <a:rPr lang="en-US" dirty="0"/>
              <a:t>[CLICK] For this new operation, DDR5 introduces a new </a:t>
            </a:r>
            <a:r>
              <a:rPr lang="en-US" dirty="0" err="1"/>
              <a:t>REFsb</a:t>
            </a:r>
            <a:r>
              <a:rPr lang="en-US" dirty="0"/>
              <a:t> command, which requires changes in the DRAM interface and the memory controller</a:t>
            </a:r>
          </a:p>
          <a:p>
            <a:endParaRPr lang="en-US" dirty="0"/>
          </a:p>
          <a:p>
            <a:r>
              <a:rPr lang="en-US" dirty="0"/>
              <a:t>[CLICK] Second, to aid RowHammer protection, DDR5 implements Refresh Management (RFM) which simply makes the memory controller allow more time to DRAM chips to perform victim row refresh to mitigate RowHammer bit flips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DDR5 introduces a new RFM command, which requires changes in the DRAM interface and the memory controller</a:t>
            </a:r>
          </a:p>
          <a:p>
            <a:endParaRPr lang="en-US" dirty="0"/>
          </a:p>
          <a:p>
            <a:r>
              <a:rPr lang="en-US" dirty="0"/>
              <a:t>[CLICK] Last, DDR5 enables in-DRAM scrubbing via the on-die ECC that DDR5 chips implement.</a:t>
            </a:r>
          </a:p>
          <a:p>
            <a:r>
              <a:rPr lang="en-US" dirty="0"/>
              <a:t>[CLICK] To perform periodic scrub operations, the memory controller must periodically issue a new command, implementing which again requires changes in the DRAM interface and the memory controller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conclude that </a:t>
            </a:r>
            <a:r>
              <a:rPr lang="en-US" sz="1200" dirty="0">
                <a:solidFill>
                  <a:srgbClr val="0070C0"/>
                </a:solidFill>
              </a:rPr>
              <a:t>DDR5</a:t>
            </a:r>
            <a:r>
              <a:rPr lang="en-US" sz="1200" dirty="0">
                <a:solidFill>
                  <a:schemeClr val="tx1"/>
                </a:solidFill>
              </a:rPr>
              <a:t> changes are </a:t>
            </a:r>
            <a:r>
              <a:rPr lang="en-US" sz="1200" dirty="0">
                <a:solidFill>
                  <a:srgbClr val="C00000"/>
                </a:solidFill>
              </a:rPr>
              <a:t>difficult-to-implement</a:t>
            </a:r>
            <a:r>
              <a:rPr lang="en-US" sz="1200" dirty="0">
                <a:solidFill>
                  <a:schemeClr val="tx1"/>
                </a:solidFill>
              </a:rPr>
              <a:t> as they were </a:t>
            </a:r>
            <a:r>
              <a:rPr lang="en-US" sz="1200" i="1" dirty="0">
                <a:solidFill>
                  <a:schemeClr val="tx1"/>
                </a:solidFill>
              </a:rPr>
              <a:t>only</a:t>
            </a:r>
            <a:r>
              <a:rPr lang="en-US" sz="1200" dirty="0">
                <a:solidFill>
                  <a:schemeClr val="tx1"/>
                </a:solidFill>
              </a:rPr>
              <a:t> </a:t>
            </a:r>
            <a:r>
              <a:rPr lang="en-US" sz="1200">
                <a:solidFill>
                  <a:schemeClr val="tx1"/>
                </a:solidFill>
              </a:rPr>
              <a:t>possible after </a:t>
            </a:r>
            <a:r>
              <a:rPr lang="en-US" sz="1200">
                <a:solidFill>
                  <a:srgbClr val="C00000"/>
                </a:solidFill>
              </a:rPr>
              <a:t>multiple years </a:t>
            </a:r>
            <a:r>
              <a:rPr lang="en-US" sz="1200">
                <a:solidFill>
                  <a:schemeClr val="tx1"/>
                </a:solidFill>
              </a:rPr>
              <a:t>required to develop a new DRAM standard</a:t>
            </a:r>
            <a:endParaRPr lang="en-US" sz="9600" dirty="0">
              <a:solidFill>
                <a:schemeClr val="tx1"/>
              </a:solidFill>
            </a:endParaRPr>
          </a:p>
        </p:txBody>
      </p:sp>
      <p:sp>
        <p:nvSpPr>
          <p:cNvPr id="4" name="Slide Number Placeholder 3"/>
          <p:cNvSpPr>
            <a:spLocks noGrp="1"/>
          </p:cNvSpPr>
          <p:nvPr>
            <p:ph type="sldNum" sz="quarter" idx="5"/>
          </p:nvPr>
        </p:nvSpPr>
        <p:spPr/>
        <p:txBody>
          <a:bodyPr/>
          <a:lstStyle/>
          <a:p>
            <a:fld id="{25D08837-A1FD-4E03-BA4E-F004DDDA85FA}" type="slidenum">
              <a:rPr lang="en-CH" smtClean="0"/>
              <a:t>50</a:t>
            </a:fld>
            <a:endParaRPr lang="en-CH"/>
          </a:p>
        </p:txBody>
      </p:sp>
    </p:spTree>
    <p:extLst>
      <p:ext uri="{BB962C8B-B14F-4D97-AF65-F5344CB8AC3E}">
        <p14:creationId xmlns:p14="http://schemas.microsoft.com/office/powerpoint/2010/main" val="27692520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propose Self-Managing DRAM, or SMD for short.</a:t>
            </a:r>
          </a:p>
          <a:p>
            <a:endParaRPr lang="en-US" dirty="0"/>
          </a:p>
          <a:p>
            <a:r>
              <a:rPr lang="en-US" dirty="0"/>
              <a:t>[CLICK] The key idea of SMD is to prevent the memory controller from accessing DRAM regions that are under maintenance by rejecting row activation commands</a:t>
            </a:r>
          </a:p>
          <a:p>
            <a:endParaRPr lang="en-US" dirty="0"/>
          </a:p>
          <a:p>
            <a:r>
              <a:rPr lang="en-US" dirty="0"/>
              <a:t>[CLICK] To provide a DRAM chip with the ability to reject an activate command, SMD slightly extends the existing interface between the memory controller and the DRAM chips. [CLICK] SMD adds a single negative-acknowledgment (ACT_NACK) pin to a DRAM chip, which the chip uses to signal the memory controller that it rejects the latest activate command.</a:t>
            </a:r>
          </a:p>
          <a:p>
            <a:endParaRPr lang="en-US" dirty="0"/>
          </a:p>
          <a:p>
            <a:r>
              <a:rPr lang="en-US" dirty="0"/>
              <a:t>[CLICK] Leveraging SMD’s ability to reject an activate command, a maintenance operation can be implemented completely within a DRAM chip</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51</a:t>
            </a:fld>
            <a:endParaRPr lang="en-CH"/>
          </a:p>
        </p:txBody>
      </p:sp>
    </p:spTree>
    <p:extLst>
      <p:ext uri="{BB962C8B-B14F-4D97-AF65-F5344CB8AC3E}">
        <p14:creationId xmlns:p14="http://schemas.microsoft.com/office/powerpoint/2010/main" val="36539812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Performing a maintenance operation on an entire bank would cause a large portion of the DRAM to become inaccessible during the maintenance operation. Therefore, [CLICK] SMD divides a bank into multiple Lock Regions and performs maintenance operations at a smaller granularity. [CLICK] The size of a lock region can be configured at design time.</a:t>
            </a:r>
          </a:p>
          <a:p>
            <a:r>
              <a:rPr lang="en-US" dirty="0"/>
              <a:t>[CLICK] SMD uses a Lock Region Table to mark locked regions that undergo a maintenance operation.</a:t>
            </a:r>
          </a:p>
          <a:p>
            <a:endParaRPr lang="en-US" dirty="0"/>
          </a:p>
          <a:p>
            <a:r>
              <a:rPr lang="en-US" dirty="0"/>
              <a:t>[CLICK] When the memory controller sends an ACTIVATE command, SMD checks if the row to be activated belongs to a locked region. If so, SMD rejects the ACTIVATE by sending the memory controller an ACT_NACK signal.</a:t>
            </a:r>
          </a:p>
        </p:txBody>
      </p:sp>
      <p:sp>
        <p:nvSpPr>
          <p:cNvPr id="4" name="Slide Number Placeholder 3"/>
          <p:cNvSpPr>
            <a:spLocks noGrp="1"/>
          </p:cNvSpPr>
          <p:nvPr>
            <p:ph type="sldNum" sz="quarter" idx="5"/>
          </p:nvPr>
        </p:nvSpPr>
        <p:spPr/>
        <p:txBody>
          <a:bodyPr/>
          <a:lstStyle/>
          <a:p>
            <a:fld id="{25D08837-A1FD-4E03-BA4E-F004DDDA85FA}" type="slidenum">
              <a:rPr lang="en-CH" smtClean="0"/>
              <a:t>52</a:t>
            </a:fld>
            <a:endParaRPr lang="en-CH"/>
          </a:p>
        </p:txBody>
      </p:sp>
    </p:spTree>
    <p:extLst>
      <p:ext uri="{BB962C8B-B14F-4D97-AF65-F5344CB8AC3E}">
        <p14:creationId xmlns:p14="http://schemas.microsoft.com/office/powerpoint/2010/main" val="19164455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explain the high-level operation of SMD.</a:t>
            </a:r>
          </a:p>
          <a:p>
            <a:r>
              <a:rPr lang="en-US" dirty="0"/>
              <a:t>Let’s assume that the memory controller attempts to activate a row in lock region 0.</a:t>
            </a:r>
          </a:p>
          <a:p>
            <a:endParaRPr lang="en-US" dirty="0"/>
          </a:p>
          <a:p>
            <a:r>
              <a:rPr lang="en-US" dirty="0"/>
              <a:t>[CLICK] When the DRAM receives the ACTIVATE command, SMD checks the LRT table. Because LRT indicates that lock region 0 is locked, [CLICK] SMD sends the memory controller and ACT_NACK signal.</a:t>
            </a:r>
          </a:p>
          <a:p>
            <a:endParaRPr lang="en-US" dirty="0"/>
          </a:p>
          <a:p>
            <a:r>
              <a:rPr lang="en-US" dirty="0"/>
              <a:t>Because the activate is rejected, [CLICK] the memory controller retries the same activate command after the ACT Retry Interval, at which point lock region 0 is available for access.</a:t>
            </a:r>
          </a:p>
          <a:p>
            <a:endParaRPr lang="en-US" dirty="0"/>
          </a:p>
          <a:p>
            <a:r>
              <a:rPr lang="en-US" dirty="0"/>
              <a:t>[CLICK] While waiting to retry the rejected activate command, the memory controller is allowed to attempt activating a row in a different lock region in the same bank or in any lock region in a different bank.</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53</a:t>
            </a:fld>
            <a:endParaRPr lang="en-CH"/>
          </a:p>
        </p:txBody>
      </p:sp>
    </p:spTree>
    <p:extLst>
      <p:ext uri="{BB962C8B-B14F-4D97-AF65-F5344CB8AC3E}">
        <p14:creationId xmlns:p14="http://schemas.microsoft.com/office/powerpoint/2010/main" val="35948261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Self-Managing DRAM architecture, we develop various maintenance mechanisms.</a:t>
            </a:r>
          </a:p>
          <a:p>
            <a:r>
              <a:rPr lang="en-US" dirty="0"/>
              <a:t>[CLICK] For DRAM refresh, [CLICK] we develop Fixed-Rate Refresh (SMD-FR), which uniformly refreshes all DRAM rows with a fixed refresh period.</a:t>
            </a:r>
          </a:p>
          <a:p>
            <a:r>
              <a:rPr lang="en-US" dirty="0"/>
              <a:t>[CLICK] Also, we develop Variable Rate Refresh (SMD-VR), which uses retention profiling information to skip refreshing rows that can retain their data correctly for extended periods.</a:t>
            </a:r>
          </a:p>
          <a:p>
            <a:r>
              <a:rPr lang="en-US" dirty="0"/>
              <a:t>[CLICK] For RowHammer Protection, [CLICK] we develop Probabilistic RowHammer Protection (SMD-PRP), which performs neighbor row refresh with a small probability on every row activation.</a:t>
            </a:r>
          </a:p>
          <a:p>
            <a:r>
              <a:rPr lang="en-US" dirty="0"/>
              <a:t>[CLICK] Second, we develop Deterministic RowHammer Protection (SMD-DRP), which identifies frequently activated rows and refreshes only their neighbor rows when needed.</a:t>
            </a:r>
          </a:p>
          <a:p>
            <a:r>
              <a:rPr lang="en-US" dirty="0"/>
              <a:t>[CLICK] Last, we develop a mechanism for memory scrubbing. [CLICK] SMD-MS periodically scans the entire DRAM for errors and corrects them.</a:t>
            </a:r>
          </a:p>
          <a:p>
            <a:r>
              <a:rPr lang="en-US" dirty="0"/>
              <a:t>Thanks to SMD, all these mechanisms can be implemented completely within DRAM and they can operate together.</a:t>
            </a:r>
          </a:p>
        </p:txBody>
      </p:sp>
      <p:sp>
        <p:nvSpPr>
          <p:cNvPr id="4" name="Slide Number Placeholder 3"/>
          <p:cNvSpPr>
            <a:spLocks noGrp="1"/>
          </p:cNvSpPr>
          <p:nvPr>
            <p:ph type="sldNum" sz="quarter" idx="5"/>
          </p:nvPr>
        </p:nvSpPr>
        <p:spPr/>
        <p:txBody>
          <a:bodyPr/>
          <a:lstStyle/>
          <a:p>
            <a:fld id="{25D08837-A1FD-4E03-BA4E-F004DDDA85FA}" type="slidenum">
              <a:rPr lang="en-CH" smtClean="0"/>
              <a:t>54</a:t>
            </a:fld>
            <a:endParaRPr lang="en-CH"/>
          </a:p>
        </p:txBody>
      </p:sp>
    </p:spTree>
    <p:extLst>
      <p:ext uri="{BB962C8B-B14F-4D97-AF65-F5344CB8AC3E}">
        <p14:creationId xmlns:p14="http://schemas.microsoft.com/office/powerpoint/2010/main" val="237897483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animate and write a script to explain the operation clearly</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55</a:t>
            </a:fld>
            <a:endParaRPr lang="en-US"/>
          </a:p>
        </p:txBody>
      </p:sp>
    </p:spTree>
    <p:extLst>
      <p:ext uri="{BB962C8B-B14F-4D97-AF65-F5344CB8AC3E}">
        <p14:creationId xmlns:p14="http://schemas.microsoft.com/office/powerpoint/2010/main" val="3829554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animate and write a script to explain the operation clearly</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56</a:t>
            </a:fld>
            <a:endParaRPr lang="en-US"/>
          </a:p>
        </p:txBody>
      </p:sp>
    </p:spTree>
    <p:extLst>
      <p:ext uri="{BB962C8B-B14F-4D97-AF65-F5344CB8AC3E}">
        <p14:creationId xmlns:p14="http://schemas.microsoft.com/office/powerpoint/2010/main" val="2059373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performance and energy efficiency benefits of SMD, we use Ramulator and DRAMPower, respectively.</a:t>
            </a:r>
          </a:p>
          <a:p>
            <a:endParaRPr lang="en-US" dirty="0"/>
          </a:p>
          <a:p>
            <a:r>
              <a:rPr lang="en-US" dirty="0"/>
              <a:t>[CLICK] We simulate 44 single-core workloads and 60 four-core multi-programmed workloads.</a:t>
            </a:r>
          </a:p>
          <a:p>
            <a:endParaRPr lang="en-US" dirty="0"/>
          </a:p>
          <a:p>
            <a:r>
              <a:rPr lang="en-US" dirty="0"/>
              <a:t>[CLICK] We simulate a system with 4 dual-rank DRAM channels and 32ms refresh period</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57</a:t>
            </a:fld>
            <a:endParaRPr lang="en-CH"/>
          </a:p>
        </p:txBody>
      </p:sp>
    </p:spTree>
    <p:extLst>
      <p:ext uri="{BB962C8B-B14F-4D97-AF65-F5344CB8AC3E}">
        <p14:creationId xmlns:p14="http://schemas.microsoft.com/office/powerpoint/2010/main" val="37343803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plot shows the single-core speedup of the five maintenance mechanisms that we just discussed over conventional DDR4 baseline. With SMD-PRP, SMD-DRP, and SMD-MS, we use SMD-FR as a refresh mechanism as it is very simple to implement.</a:t>
            </a:r>
          </a:p>
          <a:p>
            <a:endParaRPr lang="en-US" dirty="0"/>
          </a:p>
          <a:p>
            <a:r>
              <a:rPr lang="en-US" dirty="0"/>
              <a:t>[CLICK] In addition to the five maintenance mechanisms, the plot also shows the speedup achieved when combining SMD-VR, SMD-DRP, and SMD-MS, represented as SMD-Combined.</a:t>
            </a:r>
          </a:p>
          <a:p>
            <a:r>
              <a:rPr lang="en-US" dirty="0"/>
              <a:t>We also show the speedup of a hypothetical DRAM that does not require refresh or any other maintenance mechanisms. This </a:t>
            </a:r>
            <a:r>
              <a:rPr lang="en-US" dirty="0" err="1"/>
              <a:t>NoRefresh</a:t>
            </a:r>
            <a:r>
              <a:rPr lang="en-US" dirty="0"/>
              <a:t> DRAM acts as an </a:t>
            </a:r>
            <a:r>
              <a:rPr lang="en-US" dirty="0" err="1"/>
              <a:t>upperbound</a:t>
            </a:r>
            <a:r>
              <a:rPr lang="en-US" dirty="0"/>
              <a:t> for the performance achievable without any DRAM maintenance operations.</a:t>
            </a:r>
          </a:p>
          <a:p>
            <a:endParaRPr lang="en-US" dirty="0"/>
          </a:p>
          <a:p>
            <a:r>
              <a:rPr lang="en-US" dirty="0"/>
              <a:t>We observe that, on average, both SMD-FR and SMD-VR provide significant speedup compared to conventional DDR4 refresh. The overhead of the RowHammer Protection and memory scrubbing mechanisms is small as they achieve similar speedup with SMD-FR.</a:t>
            </a:r>
          </a:p>
          <a:p>
            <a:endParaRPr lang="en-US" dirty="0"/>
          </a:p>
          <a:p>
            <a:r>
              <a:rPr lang="en-US" dirty="0"/>
              <a:t>[CLICK] When combined, SMD-based mechanisms provide 9.2% speedup, which is close to the speedup that the hypothetical </a:t>
            </a:r>
            <a:r>
              <a:rPr lang="en-US" dirty="0" err="1"/>
              <a:t>NoRefresh</a:t>
            </a:r>
            <a:r>
              <a:rPr lang="en-US" dirty="0"/>
              <a:t> DRAM achieves.</a:t>
            </a:r>
          </a:p>
          <a:p>
            <a:endParaRPr lang="en-US" dirty="0"/>
          </a:p>
          <a:p>
            <a:r>
              <a:rPr lang="en-US" dirty="0"/>
              <a:t>[CLICK] This second plot shows the DRAM energy consumption normalized to the conventional DDR4 baseline. We observe that SMD-Combined saves about 6.2% DRAM energy and this is close to the energy savings of the </a:t>
            </a:r>
            <a:r>
              <a:rPr lang="en-US" dirty="0" err="1"/>
              <a:t>NoRefresh</a:t>
            </a:r>
            <a:r>
              <a:rPr lang="en-US" dirty="0"/>
              <a:t> </a:t>
            </a:r>
            <a:r>
              <a:rPr lang="en-US" dirty="0" err="1"/>
              <a:t>upperbound</a:t>
            </a:r>
            <a:r>
              <a:rPr lang="en-US" dirty="0"/>
              <a:t>.</a:t>
            </a:r>
            <a:endParaRPr lang="en-CH" dirty="0"/>
          </a:p>
        </p:txBody>
      </p:sp>
      <p:sp>
        <p:nvSpPr>
          <p:cNvPr id="4" name="Slide Number Placeholder 3"/>
          <p:cNvSpPr>
            <a:spLocks noGrp="1"/>
          </p:cNvSpPr>
          <p:nvPr>
            <p:ph type="sldNum" sz="quarter" idx="5"/>
          </p:nvPr>
        </p:nvSpPr>
        <p:spPr/>
        <p:txBody>
          <a:bodyPr/>
          <a:lstStyle/>
          <a:p>
            <a:fld id="{EF7F79D3-8C36-4CB5-B03B-F440DA7B71AF}" type="slidenum">
              <a:rPr lang="en-US" smtClean="0"/>
              <a:t>58</a:t>
            </a:fld>
            <a:endParaRPr lang="en-US"/>
          </a:p>
        </p:txBody>
      </p:sp>
    </p:spTree>
    <p:extLst>
      <p:ext uri="{BB962C8B-B14F-4D97-AF65-F5344CB8AC3E}">
        <p14:creationId xmlns:p14="http://schemas.microsoft.com/office/powerpoint/2010/main" val="3323474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evaluate multi-core benefits of SMD-based maintenance mechanisms using a 4-core setup.</a:t>
            </a:r>
          </a:p>
          <a:p>
            <a:r>
              <a:rPr lang="en-US" dirty="0"/>
              <a:t>We observe that the proposed maintenance mechanisms have performance and energy benefits similar to the single core results.</a:t>
            </a:r>
          </a:p>
          <a:p>
            <a:endParaRPr lang="en-US" dirty="0"/>
          </a:p>
          <a:p>
            <a:r>
              <a:rPr lang="en-US" dirty="0"/>
              <a:t>[CLICK] We conclude that SMD-based maintenance mechanisms have significant performance and energy efficiency benefits across single and multi core workloads.</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59</a:t>
            </a:fld>
            <a:endParaRPr lang="en-CH"/>
          </a:p>
        </p:txBody>
      </p:sp>
    </p:spTree>
    <p:extLst>
      <p:ext uri="{BB962C8B-B14F-4D97-AF65-F5344CB8AC3E}">
        <p14:creationId xmlns:p14="http://schemas.microsoft.com/office/powerpoint/2010/main" val="49191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make four core contributions to address the scaling challenges of DRAM.</a:t>
            </a:r>
          </a:p>
          <a:p>
            <a:endParaRPr lang="en-US" dirty="0"/>
          </a:p>
          <a:p>
            <a:r>
              <a:rPr lang="en-US" dirty="0"/>
              <a:t>[CLICK] Our first contribution is SoftMC, a flexible and easy-to-use FPGA-based DRAM characterization infrastructure.</a:t>
            </a:r>
          </a:p>
          <a:p>
            <a:endParaRPr lang="en-US" dirty="0"/>
          </a:p>
          <a:p>
            <a:r>
              <a:rPr lang="en-US" dirty="0"/>
              <a:t>[CLICK] Our second contribution, U-TRR, develops a new methodology to uncover the inner workings of in-DRAM RowHammer protection mechanisms for studying their security properties.</a:t>
            </a:r>
          </a:p>
          <a:p>
            <a:endParaRPr lang="en-US" dirty="0"/>
          </a:p>
          <a:p>
            <a:r>
              <a:rPr lang="en-US" dirty="0"/>
              <a:t>[CLICK] Our third contribution is Self-Managing DRAM, a simple interface and DRAM architecture for enabling autonomous and efficient in-DRAM maintenance operations</a:t>
            </a:r>
          </a:p>
          <a:p>
            <a:endParaRPr lang="en-US" dirty="0"/>
          </a:p>
          <a:p>
            <a:r>
              <a:rPr lang="en-US" dirty="0"/>
              <a:t>[CLICK] And finally, our fourth contribution, CROW, is a low-cost substrate for improving DRAM performance, energy efficiency, and reliability</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6</a:t>
            </a:fld>
            <a:endParaRPr lang="en-CH"/>
          </a:p>
        </p:txBody>
      </p:sp>
    </p:spTree>
    <p:extLst>
      <p:ext uri="{BB962C8B-B14F-4D97-AF65-F5344CB8AC3E}">
        <p14:creationId xmlns:p14="http://schemas.microsoft.com/office/powerpoint/2010/main" val="5246798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quickly look at how SMD-based refresh mechanisms perform for different refresh periods.</a:t>
            </a:r>
          </a:p>
          <a:p>
            <a:r>
              <a:rPr lang="en-US" dirty="0"/>
              <a:t>This plot shows the speedup of SMD-FR, SMD-VR, and SMD-Combined when using 64, 32, 16, and 8ms refresh period.</a:t>
            </a:r>
          </a:p>
          <a:p>
            <a:r>
              <a:rPr lang="en-US" dirty="0"/>
              <a:t>The speedup is normalized to the performance of conventional DDR4 with the respective refresh period.</a:t>
            </a:r>
          </a:p>
          <a:p>
            <a:r>
              <a:rPr lang="en-US" dirty="0"/>
              <a:t>We observe that SMD-based refresh mechanisms provide greater performance benefits at lower refresh periods.</a:t>
            </a:r>
          </a:p>
          <a:p>
            <a:r>
              <a:rPr lang="en-US" dirty="0"/>
              <a:t>[CLICK] SMD-Combined achieves 19.5% speedup for 16ms refresh, and 51.5% speedup for 8ms refresh period. In both cases, SMD-Combined performs close to the ideal </a:t>
            </a:r>
            <a:r>
              <a:rPr lang="en-US" dirty="0" err="1"/>
              <a:t>NoRefresh</a:t>
            </a:r>
            <a:r>
              <a:rPr lang="en-US" dirty="0"/>
              <a:t> mechanisms, which shows that SMD eliminates most of the overhead of the refresh operations.</a:t>
            </a:r>
          </a:p>
          <a:p>
            <a:r>
              <a:rPr lang="en-US" dirty="0"/>
              <a:t>[CLICK] We conclude that SMD-based refresh mechanisms will become even more beneficial to employ in future DRAM chips that are expected to require more frequent refresh.</a:t>
            </a:r>
          </a:p>
        </p:txBody>
      </p:sp>
      <p:sp>
        <p:nvSpPr>
          <p:cNvPr id="4" name="Slide Number Placeholder 3"/>
          <p:cNvSpPr>
            <a:spLocks noGrp="1"/>
          </p:cNvSpPr>
          <p:nvPr>
            <p:ph type="sldNum" sz="quarter" idx="5"/>
          </p:nvPr>
        </p:nvSpPr>
        <p:spPr/>
        <p:txBody>
          <a:bodyPr/>
          <a:lstStyle/>
          <a:p>
            <a:fld id="{25D08837-A1FD-4E03-BA4E-F004DDDA85FA}" type="slidenum">
              <a:rPr lang="en-CH" smtClean="0"/>
              <a:t>60</a:t>
            </a:fld>
            <a:endParaRPr lang="en-CH"/>
          </a:p>
        </p:txBody>
      </p:sp>
    </p:spTree>
    <p:extLst>
      <p:ext uri="{BB962C8B-B14F-4D97-AF65-F5344CB8AC3E}">
        <p14:creationId xmlns:p14="http://schemas.microsoft.com/office/powerpoint/2010/main" val="3972851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Enabling SMD on top of a conventional DRAM chip requires small changes.</a:t>
            </a:r>
          </a:p>
          <a:p>
            <a:br>
              <a:rPr lang="en-US" dirty="0"/>
            </a:br>
            <a:r>
              <a:rPr lang="en-US" dirty="0"/>
              <a:t>[CLICK] First, SMD requires a single ACT_NACK pin per DRAM chip on the interface between the DRAM chips and the memory controller.</a:t>
            </a:r>
          </a:p>
          <a:p>
            <a:endParaRPr lang="en-US" dirty="0"/>
          </a:p>
          <a:p>
            <a:r>
              <a:rPr lang="en-US" dirty="0"/>
              <a:t>[CLICK] Second, inside a DRAM chip, SMD implement a Lock Region Table, which incurs only 32 squared micrometers area overhead.</a:t>
            </a:r>
          </a:p>
          <a:p>
            <a:r>
              <a:rPr lang="en-US" dirty="0"/>
              <a:t>The Lock Region Table has a very small access time, which has negligible impact on overall DRAM access latency.</a:t>
            </a:r>
          </a:p>
          <a:p>
            <a:endParaRPr lang="en-US" dirty="0"/>
          </a:p>
          <a:p>
            <a:r>
              <a:rPr lang="en-US" dirty="0"/>
              <a:t>[CLICK] And last, SMD requires minor changes in the request scheduling logic of the memory controller to handle the ACK_NACK signals.</a:t>
            </a:r>
          </a:p>
          <a:p>
            <a:endParaRPr lang="en-US" dirty="0"/>
          </a:p>
          <a:p>
            <a:r>
              <a:rPr lang="en-US" dirty="0"/>
              <a:t>[CLICK] Although these changes are necessary to enable SMD, no further changes are needed on the DRAM interface and the memory controller when implementing new maintenance mechanisms in the DRAM chips.</a:t>
            </a:r>
          </a:p>
          <a:p>
            <a:r>
              <a:rPr lang="en-US" dirty="0"/>
              <a:t>On top of this, SMD simplifies the operation of the memory controller as the memory controller no longer is responsible for periodically issuing DRAM refresh and other maintenance commands.</a:t>
            </a:r>
          </a:p>
        </p:txBody>
      </p:sp>
      <p:sp>
        <p:nvSpPr>
          <p:cNvPr id="4" name="Slide Number Placeholder 3"/>
          <p:cNvSpPr>
            <a:spLocks noGrp="1"/>
          </p:cNvSpPr>
          <p:nvPr>
            <p:ph type="sldNum" sz="quarter" idx="5"/>
          </p:nvPr>
        </p:nvSpPr>
        <p:spPr/>
        <p:txBody>
          <a:bodyPr/>
          <a:lstStyle/>
          <a:p>
            <a:fld id="{25D08837-A1FD-4E03-BA4E-F004DDDA85FA}" type="slidenum">
              <a:rPr lang="en-CH" smtClean="0"/>
              <a:t>61</a:t>
            </a:fld>
            <a:endParaRPr lang="en-CH"/>
          </a:p>
        </p:txBody>
      </p:sp>
    </p:spTree>
    <p:extLst>
      <p:ext uri="{BB962C8B-B14F-4D97-AF65-F5344CB8AC3E}">
        <p14:creationId xmlns:p14="http://schemas.microsoft.com/office/powerpoint/2010/main" val="2389646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4600" y="857250"/>
            <a:ext cx="4114800" cy="2314575"/>
          </a:xfrm>
        </p:spPr>
      </p:sp>
      <p:sp>
        <p:nvSpPr>
          <p:cNvPr id="3" name="Notes Placeholder 2"/>
          <p:cNvSpPr>
            <a:spLocks noGrp="1"/>
          </p:cNvSpPr>
          <p:nvPr>
            <p:ph type="body" idx="1"/>
          </p:nvPr>
        </p:nvSpPr>
        <p:spPr/>
        <p:txBody>
          <a:bodyPr/>
          <a:lstStyle/>
          <a:p>
            <a:r>
              <a:rPr lang="en-US" sz="500" dirty="0"/>
              <a:t>In summary,</a:t>
            </a:r>
          </a:p>
          <a:p>
            <a:endParaRPr lang="en-US" sz="500" dirty="0"/>
          </a:p>
          <a:p>
            <a:r>
              <a:rPr lang="en-US" sz="500" dirty="0"/>
              <a:t>[CLICK] The three major DRAM maintenance operations are refresh, RowHammer protection, and memory scrubbing.</a:t>
            </a:r>
          </a:p>
          <a:p>
            <a:endParaRPr lang="en-US" sz="500" dirty="0"/>
          </a:p>
          <a:p>
            <a:r>
              <a:rPr lang="en-US" sz="500" dirty="0"/>
              <a:t>[CLICK] We observe that implementing new and efficient maintenance mechanisms often requires difficult-to-realize changes in various system components, including the DRAM interface and the memory controller.</a:t>
            </a:r>
          </a:p>
          <a:p>
            <a:endParaRPr lang="en-US" sz="500" dirty="0"/>
          </a:p>
          <a:p>
            <a:r>
              <a:rPr lang="en-US" sz="500" dirty="0"/>
              <a:t>[CLICK] In this work, our goal is to first, ease the process of enabling new DRAM maintenance operations in DRAM and</a:t>
            </a:r>
          </a:p>
          <a:p>
            <a:r>
              <a:rPr lang="en-US" sz="500" dirty="0"/>
              <a:t>[CLICK] enable more efficient in-DRAM maintenance operations</a:t>
            </a:r>
          </a:p>
          <a:p>
            <a:endParaRPr lang="en-US" sz="500" dirty="0"/>
          </a:p>
          <a:p>
            <a:r>
              <a:rPr lang="en-US" sz="500" dirty="0"/>
              <a:t>[CLICK] To this end, we propose Self-Managing DRAM (or SMD for short), which enables implementing new in-DRAM maintenance mechanisms with no further changes in the DRAM interface and the memory controller</a:t>
            </a:r>
          </a:p>
          <a:p>
            <a:endParaRPr lang="en-US" sz="500" dirty="0"/>
          </a:p>
          <a:p>
            <a:r>
              <a:rPr lang="en-US" sz="500" dirty="0"/>
              <a:t>[CLICK] According to our evaluations, SMD-based maintenance mechanisms for refresh, RowHammer protection, and memory scrubbing achieve significant performance and energy efficiency benefits compared to conventional DDR4 DRAM.</a:t>
            </a:r>
          </a:p>
          <a:p>
            <a:endParaRPr lang="en-US" sz="500" dirty="0"/>
          </a:p>
          <a:p>
            <a:r>
              <a:rPr lang="en-US" sz="500" dirty="0"/>
              <a:t>[CLICK] The source code of </a:t>
            </a:r>
            <a:r>
              <a:rPr lang="en-US" sz="500" dirty="0" err="1"/>
              <a:t>SelfManagingDRAM</a:t>
            </a:r>
            <a:r>
              <a:rPr lang="en-US" sz="500" dirty="0"/>
              <a:t> will be available on </a:t>
            </a:r>
            <a:r>
              <a:rPr lang="en-US" sz="500" dirty="0" err="1"/>
              <a:t>github</a:t>
            </a:r>
            <a:r>
              <a:rPr lang="en-US" sz="500" dirty="0"/>
              <a:t> soon.</a:t>
            </a:r>
          </a:p>
        </p:txBody>
      </p:sp>
      <p:sp>
        <p:nvSpPr>
          <p:cNvPr id="4" name="Slide Number Placeholder 3"/>
          <p:cNvSpPr>
            <a:spLocks noGrp="1"/>
          </p:cNvSpPr>
          <p:nvPr>
            <p:ph type="sldNum" sz="quarter" idx="5"/>
          </p:nvPr>
        </p:nvSpPr>
        <p:spPr/>
        <p:txBody>
          <a:bodyPr/>
          <a:lstStyle/>
          <a:p>
            <a:fld id="{EF7F79D3-8C36-4CB5-B03B-F440DA7B71AF}" type="slidenum">
              <a:rPr lang="en-US" smtClean="0"/>
              <a:t>63</a:t>
            </a:fld>
            <a:endParaRPr lang="en-US"/>
          </a:p>
        </p:txBody>
      </p:sp>
    </p:spTree>
    <p:extLst>
      <p:ext uri="{BB962C8B-B14F-4D97-AF65-F5344CB8AC3E}">
        <p14:creationId xmlns:p14="http://schemas.microsoft.com/office/powerpoint/2010/main" val="3767008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discuss the fourth contribution, Copy-Row DRAM or CROW.</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64</a:t>
            </a:fld>
            <a:endParaRPr lang="en-CH"/>
          </a:p>
        </p:txBody>
      </p:sp>
    </p:spTree>
    <p:extLst>
      <p:ext uri="{BB962C8B-B14F-4D97-AF65-F5344CB8AC3E}">
        <p14:creationId xmlns:p14="http://schemas.microsoft.com/office/powerpoint/2010/main" val="14212390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quick reminder, we previously discussed the DRAM scaling challenges.</a:t>
            </a:r>
          </a:p>
          <a:p>
            <a:endParaRPr lang="en-US" dirty="0"/>
          </a:p>
          <a:p>
            <a:r>
              <a:rPr lang="en-US" dirty="0"/>
              <a:t>The data integrity and latency problems of DRAM technology scaling affect the system performance, energy efficiency, reliability, and security.</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65</a:t>
            </a:fld>
            <a:endParaRPr lang="en-CH"/>
          </a:p>
        </p:txBody>
      </p:sp>
    </p:spTree>
    <p:extLst>
      <p:ext uri="{BB962C8B-B14F-4D97-AF65-F5344CB8AC3E}">
        <p14:creationId xmlns:p14="http://schemas.microsoft.com/office/powerpoint/2010/main" val="227963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observe that modifying the density-optimized DRAM cell array structure often incurs high area overhead.</a:t>
            </a:r>
          </a:p>
          <a:p>
            <a:r>
              <a:rPr lang="en-US" dirty="0"/>
              <a:t>Therefore, it is difficult to efficiently solve the DRAM scaling challenges by directly modifying the underlying DRAM cell array.</a:t>
            </a:r>
          </a:p>
        </p:txBody>
      </p:sp>
      <p:sp>
        <p:nvSpPr>
          <p:cNvPr id="4" name="Slide Number Placeholder 3"/>
          <p:cNvSpPr>
            <a:spLocks noGrp="1"/>
          </p:cNvSpPr>
          <p:nvPr>
            <p:ph type="sldNum" sz="quarter" idx="5"/>
          </p:nvPr>
        </p:nvSpPr>
        <p:spPr/>
        <p:txBody>
          <a:bodyPr/>
          <a:lstStyle/>
          <a:p>
            <a:fld id="{25D08837-A1FD-4E03-BA4E-F004DDDA85FA}" type="slidenum">
              <a:rPr lang="en-CH" smtClean="0"/>
              <a:t>66</a:t>
            </a:fld>
            <a:endParaRPr lang="en-CH"/>
          </a:p>
        </p:txBody>
      </p:sp>
    </p:spTree>
    <p:extLst>
      <p:ext uri="{BB962C8B-B14F-4D97-AF65-F5344CB8AC3E}">
        <p14:creationId xmlns:p14="http://schemas.microsoft.com/office/powerpoint/2010/main" val="17622500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Our goal is to [CLICK] </a:t>
            </a:r>
            <a:r>
              <a:rPr lang="en-US" sz="1200" dirty="0">
                <a:solidFill>
                  <a:schemeClr val="tx1"/>
                </a:solidFill>
              </a:rPr>
              <a:t>lower the DRAM access latency, reduce the refresh overhead, and improve DRAM reliability [CLICK] with no changes to the DRAM cell architecture, and with only minimal changes to the DRAM chip</a:t>
            </a:r>
          </a:p>
        </p:txBody>
      </p:sp>
      <p:sp>
        <p:nvSpPr>
          <p:cNvPr id="4" name="Slide Number Placeholder 3"/>
          <p:cNvSpPr>
            <a:spLocks noGrp="1"/>
          </p:cNvSpPr>
          <p:nvPr>
            <p:ph type="sldNum" sz="quarter" idx="5"/>
          </p:nvPr>
        </p:nvSpPr>
        <p:spPr/>
        <p:txBody>
          <a:bodyPr/>
          <a:lstStyle/>
          <a:p>
            <a:fld id="{25D08837-A1FD-4E03-BA4E-F004DDDA85FA}" type="slidenum">
              <a:rPr lang="en-CH" smtClean="0"/>
              <a:t>67</a:t>
            </a:fld>
            <a:endParaRPr lang="en-CH"/>
          </a:p>
        </p:txBody>
      </p:sp>
    </p:spTree>
    <p:extLst>
      <p:ext uri="{BB962C8B-B14F-4D97-AF65-F5344CB8AC3E}">
        <p14:creationId xmlns:p14="http://schemas.microsoft.com/office/powerpoint/2010/main" val="23986421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this end, we propose Copy-Row DRAM (or CROW), a flexible substrate that enables new mechanisms [CLICK] for improving DRAM performance, energy efficiency, reliability, and security.</a:t>
            </a:r>
          </a:p>
          <a:p>
            <a:endParaRPr lang="en-US" dirty="0"/>
          </a:p>
          <a:p>
            <a:r>
              <a:rPr lang="en-US" dirty="0"/>
              <a:t>[CLICK] The key idea of CROW is to efficiently duplicate select rows in DRAM and exploit duplicated rows in new mechanisms</a:t>
            </a:r>
          </a:p>
        </p:txBody>
      </p:sp>
      <p:sp>
        <p:nvSpPr>
          <p:cNvPr id="4" name="Slide Number Placeholder 3"/>
          <p:cNvSpPr>
            <a:spLocks noGrp="1"/>
          </p:cNvSpPr>
          <p:nvPr>
            <p:ph type="sldNum" sz="quarter" idx="5"/>
          </p:nvPr>
        </p:nvSpPr>
        <p:spPr/>
        <p:txBody>
          <a:bodyPr/>
          <a:lstStyle/>
          <a:p>
            <a:fld id="{25D08837-A1FD-4E03-BA4E-F004DDDA85FA}" type="slidenum">
              <a:rPr lang="en-CH" smtClean="0"/>
              <a:t>68</a:t>
            </a:fld>
            <a:endParaRPr lang="en-CH"/>
          </a:p>
        </p:txBody>
      </p:sp>
    </p:spTree>
    <p:extLst>
      <p:ext uri="{BB962C8B-B14F-4D97-AF65-F5344CB8AC3E}">
        <p14:creationId xmlns:p14="http://schemas.microsoft.com/office/powerpoint/2010/main" val="2236732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give you a high-level overview of the CROW substrate.</a:t>
            </a:r>
          </a:p>
          <a:p>
            <a:endParaRPr lang="en-US" dirty="0"/>
          </a:p>
          <a:p>
            <a:r>
              <a:rPr lang="en-US" dirty="0"/>
              <a:t>[CLICK] A conventional DRAM subarray is organized as illustrated here. CROW makes two key changes in the subarray design.</a:t>
            </a:r>
          </a:p>
          <a:p>
            <a:r>
              <a:rPr lang="en-US" dirty="0"/>
              <a:t>[CLICK] First, CROW designates a small number of rows in each subarray as copy-rows. We refer to the other rows as regular rows.</a:t>
            </a:r>
          </a:p>
          <a:p>
            <a:r>
              <a:rPr lang="en-US" dirty="0"/>
              <a:t>Second, CROW splits the row decoder into two to enable independent activation of a regular and a copy row.</a:t>
            </a:r>
          </a:p>
          <a:p>
            <a:endParaRPr lang="en-US" dirty="0"/>
          </a:p>
          <a:p>
            <a:r>
              <a:rPr lang="en-US" dirty="0"/>
              <a:t>[CLICK] With this organization, CROW enables two key operations:</a:t>
            </a:r>
          </a:p>
          <a:p>
            <a:r>
              <a:rPr lang="en-US" dirty="0"/>
              <a:t>Row copy for efficiently duplicating data from a regular row to a copy row</a:t>
            </a:r>
          </a:p>
          <a:p>
            <a:r>
              <a:rPr lang="en-US" dirty="0"/>
              <a:t>[CLICK] two-row activation for low latency access to a duplicated row and</a:t>
            </a:r>
          </a:p>
          <a:p>
            <a:r>
              <a:rPr lang="en-US" dirty="0"/>
              <a:t>We take advantage of these two operations to develop mechanisms for improving DRAM.</a:t>
            </a:r>
          </a:p>
          <a:p>
            <a:endParaRPr lang="en-US" dirty="0"/>
          </a:p>
          <a:p>
            <a:r>
              <a:rPr lang="en-US" dirty="0"/>
              <a:t>To keep track of the duplicated rows, [CLICK] CROW implements a CROW-table in the memory controller.</a:t>
            </a:r>
          </a:p>
          <a:p>
            <a:r>
              <a:rPr lang="en-US" dirty="0"/>
              <a:t>Next, I will explain these operations in more detail.</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69</a:t>
            </a:fld>
            <a:endParaRPr lang="en-CH"/>
          </a:p>
        </p:txBody>
      </p:sp>
    </p:spTree>
    <p:extLst>
      <p:ext uri="{BB962C8B-B14F-4D97-AF65-F5344CB8AC3E}">
        <p14:creationId xmlns:p14="http://schemas.microsoft.com/office/powerpoint/2010/main" val="2471656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of the two operations that CROW enables is copying the content of an entire regular row into a copy row.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initiate the row copy operation, [CLICK] the memory controller issues the new ACT-c command that CROW provides to the DRAM.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This command first activates a regular row. [CLICK] After the data is latched in the sense amplifiers, [CLICK] the command activates a copy row. This results in the sense amplifiers writing the data of the regular row to both of the open rows.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explain how data is copied from one row to another within the DRAM.</a:t>
            </a:r>
          </a:p>
        </p:txBody>
      </p:sp>
      <p:sp>
        <p:nvSpPr>
          <p:cNvPr id="4" name="Slide Number Placeholder 3"/>
          <p:cNvSpPr>
            <a:spLocks noGrp="1"/>
          </p:cNvSpPr>
          <p:nvPr>
            <p:ph type="sldNum" sz="quarter" idx="5"/>
          </p:nvPr>
        </p:nvSpPr>
        <p:spPr/>
        <p:txBody>
          <a:bodyPr/>
          <a:lstStyle/>
          <a:p>
            <a:fld id="{EF7F79D3-8C36-4CB5-B03B-F440DA7B71AF}" type="slidenum">
              <a:rPr lang="en-US" smtClean="0"/>
              <a:t>70</a:t>
            </a:fld>
            <a:endParaRPr lang="en-US"/>
          </a:p>
        </p:txBody>
      </p:sp>
    </p:spTree>
    <p:extLst>
      <p:ext uri="{BB962C8B-B14F-4D97-AF65-F5344CB8AC3E}">
        <p14:creationId xmlns:p14="http://schemas.microsoft.com/office/powerpoint/2010/main" val="408872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going deeper into each of the four contributions, I would like to give a brief background on DRAM organization and operation</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7</a:t>
            </a:fld>
            <a:endParaRPr lang="en-CH"/>
          </a:p>
        </p:txBody>
      </p:sp>
    </p:spTree>
    <p:extLst>
      <p:ext uri="{BB962C8B-B14F-4D97-AF65-F5344CB8AC3E}">
        <p14:creationId xmlns:p14="http://schemas.microsoft.com/office/powerpoint/2010/main" val="41639558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simplicity, let’s assume in this slide that DRAM rows have only a single cell. </a:t>
            </a:r>
          </a:p>
          <a:p>
            <a:r>
              <a:rPr lang="en-US" dirty="0"/>
              <a:t>Here, our goal is to copy data from the source row to the destination row.</a:t>
            </a:r>
          </a:p>
          <a:p>
            <a:endParaRPr lang="en-US" dirty="0"/>
          </a:p>
          <a:p>
            <a:r>
              <a:rPr lang="en-US" dirty="0"/>
              <a:t>There are 5 steps involved. First, [CLICK] the source row is activated.</a:t>
            </a:r>
          </a:p>
          <a:p>
            <a:r>
              <a:rPr lang="en-US" dirty="0"/>
              <a:t>Following the activation [CLICK], the source row shares its charge with the sense amplifier.</a:t>
            </a:r>
          </a:p>
          <a:p>
            <a:r>
              <a:rPr lang="en-US" dirty="0"/>
              <a:t>Then, [CLICK] the sense amplifier starts restoration.</a:t>
            </a:r>
          </a:p>
          <a:p>
            <a:r>
              <a:rPr lang="en-US" dirty="0"/>
              <a:t>At this point, [CLICK] CROW enables the destination row and [CLICK] this results in the sense amplifier restoring both rows to the same value of the source cell.</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So, CROW enables quickly copying a regular row into a copy row</a:t>
            </a:r>
          </a:p>
        </p:txBody>
      </p:sp>
      <p:sp>
        <p:nvSpPr>
          <p:cNvPr id="4" name="Slide Number Placeholder 3"/>
          <p:cNvSpPr>
            <a:spLocks noGrp="1"/>
          </p:cNvSpPr>
          <p:nvPr>
            <p:ph type="sldNum" sz="quarter" idx="5"/>
          </p:nvPr>
        </p:nvSpPr>
        <p:spPr/>
        <p:txBody>
          <a:bodyPr/>
          <a:lstStyle/>
          <a:p>
            <a:fld id="{25D08837-A1FD-4E03-BA4E-F004DDDA85FA}" type="slidenum">
              <a:rPr lang="en-CH" smtClean="0"/>
              <a:t>71</a:t>
            </a:fld>
            <a:endParaRPr lang="en-CH"/>
          </a:p>
        </p:txBody>
      </p:sp>
    </p:spTree>
    <p:extLst>
      <p:ext uri="{BB962C8B-B14F-4D97-AF65-F5344CB8AC3E}">
        <p14:creationId xmlns:p14="http://schemas.microsoft.com/office/powerpoint/2010/main" val="304041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operation that CROW enables is simultaneously activating a regular row and a copy row.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memory controller performs multiple row activation by issuing the other new command ACT-t.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 regular and copy rows are activated together, [CLICK] if the two rows contain the same data, this operation results in low latency activation.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explain why in the next slide.</a:t>
            </a:r>
          </a:p>
        </p:txBody>
      </p:sp>
      <p:sp>
        <p:nvSpPr>
          <p:cNvPr id="4" name="Slide Number Placeholder 3"/>
          <p:cNvSpPr>
            <a:spLocks noGrp="1"/>
          </p:cNvSpPr>
          <p:nvPr>
            <p:ph type="sldNum" sz="quarter" idx="5"/>
          </p:nvPr>
        </p:nvSpPr>
        <p:spPr/>
        <p:txBody>
          <a:bodyPr/>
          <a:lstStyle/>
          <a:p>
            <a:fld id="{EF7F79D3-8C36-4CB5-B03B-F440DA7B71AF}" type="slidenum">
              <a:rPr lang="en-US" smtClean="0"/>
              <a:t>72</a:t>
            </a:fld>
            <a:endParaRPr lang="en-US"/>
          </a:p>
        </p:txBody>
      </p:sp>
    </p:spTree>
    <p:extLst>
      <p:ext uri="{BB962C8B-B14F-4D97-AF65-F5344CB8AC3E}">
        <p14:creationId xmlns:p14="http://schemas.microsoft.com/office/powerpoint/2010/main" val="21914591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Simultaneous multiple row activation operates similarly to the row copy operation.</a:t>
            </a:r>
          </a:p>
          <a:p>
            <a:endParaRPr lang="en-US" dirty="0"/>
          </a:p>
          <a:p>
            <a:r>
              <a:rPr lang="en-US" dirty="0"/>
              <a:t>The difference is that, [CLICK] two rows containing the same data are activated simultaneously. Doing so, [CLICK] both rows share their charge with the sense amplifier. [CLICK] This accelerates charge sharing as two cells together share more charge with the sense amplifier. As a result, [CLICK] the restoration completes sooner, and read/write operations can be services sooner compared to conventional single row activation.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CROW substrate enables fast access to data that is duplicated across a regular and a copy row</a:t>
            </a:r>
          </a:p>
        </p:txBody>
      </p:sp>
      <p:sp>
        <p:nvSpPr>
          <p:cNvPr id="4" name="Slide Number Placeholder 3"/>
          <p:cNvSpPr>
            <a:spLocks noGrp="1"/>
          </p:cNvSpPr>
          <p:nvPr>
            <p:ph type="sldNum" sz="quarter" idx="5"/>
          </p:nvPr>
        </p:nvSpPr>
        <p:spPr/>
        <p:txBody>
          <a:bodyPr/>
          <a:lstStyle/>
          <a:p>
            <a:fld id="{EF7F79D3-8C36-4CB5-B03B-F440DA7B71AF}" type="slidenum">
              <a:rPr lang="en-US" smtClean="0"/>
              <a:t>73</a:t>
            </a:fld>
            <a:endParaRPr lang="en-US"/>
          </a:p>
        </p:txBody>
      </p:sp>
    </p:spTree>
    <p:extLst>
      <p:ext uri="{BB962C8B-B14F-4D97-AF65-F5344CB8AC3E}">
        <p14:creationId xmlns:p14="http://schemas.microsoft.com/office/powerpoint/2010/main" val="16696862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CROW to develop three mechanisms. Let’s first discuss CROW-cache.</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74</a:t>
            </a:fld>
            <a:endParaRPr lang="en-CH"/>
          </a:p>
        </p:txBody>
      </p:sp>
    </p:spTree>
    <p:extLst>
      <p:ext uri="{BB962C8B-B14F-4D97-AF65-F5344CB8AC3E}">
        <p14:creationId xmlns:p14="http://schemas.microsoft.com/office/powerpoint/2010/main" val="3709103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CROW to address the high access latency problem of DRAM by implementing CROW-cache.</a:t>
            </a:r>
          </a:p>
          <a:p>
            <a:r>
              <a:rPr lang="en-US" dirty="0"/>
              <a:t>[CLICK] The key idea of CROW-cache is to enable low-latency access to the most recently activated regular rows in every subarray. </a:t>
            </a:r>
          </a:p>
          <a:p>
            <a:endParaRPr lang="en-US" dirty="0"/>
          </a:p>
          <a:p>
            <a:r>
              <a:rPr lang="en-US" dirty="0"/>
              <a:t>[CLICK] CROW-cache reduces latency by using both operations that the CROW substrate provides. </a:t>
            </a:r>
          </a:p>
          <a:p>
            <a:r>
              <a:rPr lang="en-US" dirty="0"/>
              <a:t>First, it uses row copy to copy a newly activated regular row into a copy row.</a:t>
            </a:r>
          </a:p>
          <a:p>
            <a:r>
              <a:rPr lang="en-US" dirty="0"/>
              <a:t>Second, it uses multiple row activation to activate the regular row and copy row together on the next access</a:t>
            </a:r>
          </a:p>
          <a:p>
            <a:endParaRPr lang="en-US" dirty="0"/>
          </a:p>
          <a:p>
            <a:r>
              <a:rPr lang="en-US" dirty="0"/>
              <a:t>[CLICK] When a recently-activated row is cached in DRAM, CROW-cache activates it with 38% lower latency.</a:t>
            </a:r>
          </a:p>
          <a:p>
            <a:endParaRPr lang="en-US" dirty="0"/>
          </a:p>
          <a:p>
            <a:r>
              <a:rPr lang="en-US" dirty="0"/>
              <a:t>Let me walk you through an example to show how CROW-cache works. </a:t>
            </a:r>
          </a:p>
        </p:txBody>
      </p:sp>
      <p:sp>
        <p:nvSpPr>
          <p:cNvPr id="4" name="Slide Number Placeholder 3"/>
          <p:cNvSpPr>
            <a:spLocks noGrp="1"/>
          </p:cNvSpPr>
          <p:nvPr>
            <p:ph type="sldNum" sz="quarter" idx="5"/>
          </p:nvPr>
        </p:nvSpPr>
        <p:spPr/>
        <p:txBody>
          <a:bodyPr/>
          <a:lstStyle/>
          <a:p>
            <a:fld id="{EF7F79D3-8C36-4CB5-B03B-F440DA7B71AF}" type="slidenum">
              <a:rPr lang="en-US" smtClean="0"/>
              <a:t>75</a:t>
            </a:fld>
            <a:endParaRPr lang="en-US"/>
          </a:p>
        </p:txBody>
      </p:sp>
    </p:spTree>
    <p:extLst>
      <p:ext uri="{BB962C8B-B14F-4D97-AF65-F5344CB8AC3E}">
        <p14:creationId xmlns:p14="http://schemas.microsoft.com/office/powerpoint/2010/main" val="41673490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In the middle, you see the CROW subarray and [CLICK] the CROW-table from the previous slide. On the right hand side, [CLICK] we show the queue of requests to be serviced, which is initially empty.</a:t>
            </a:r>
          </a:p>
          <a:p>
            <a:endParaRPr lang="en-US" dirty="0"/>
          </a:p>
          <a:p>
            <a:r>
              <a:rPr lang="en-US" dirty="0"/>
              <a:t>In this example, [CLICK] we first get a load request to address X. Since the CROW-table is initially empty, [CLICK] the request misses in the CROW-table. To enable fast access in the future, [CLICK] CROW-cache allocates a copy row for the regular row that corresponds to address X. [CLICK] Then, the memory controller issues an ACT-c command to perform the row copy operation. </a:t>
            </a:r>
          </a:p>
          <a:p>
            <a:r>
              <a:rPr lang="en-US" dirty="0"/>
              <a:t>[CLICK] Then, let’s assume DRAM receives requests to other rows causing bank conflict which forces row X to be closed.</a:t>
            </a:r>
          </a:p>
          <a:p>
            <a:endParaRPr lang="en-US" dirty="0"/>
          </a:p>
          <a:p>
            <a:r>
              <a:rPr lang="en-US" dirty="0"/>
              <a:t>In the future, [CLICK] when the request queue receives another request to address X, the memory controller finds that [CLICK] X hits in the CROW-cache, and thus [CLICK] issues ACT-t to perform a low latency access.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This is basically how CROW-cache reduces DRAM latency when accessing a row for the second time.</a:t>
            </a:r>
          </a:p>
          <a:p>
            <a:endParaRPr lang="en-US" dirty="0"/>
          </a:p>
        </p:txBody>
      </p:sp>
      <p:sp>
        <p:nvSpPr>
          <p:cNvPr id="4" name="Slide Number Placeholder 3"/>
          <p:cNvSpPr>
            <a:spLocks noGrp="1"/>
          </p:cNvSpPr>
          <p:nvPr>
            <p:ph type="sldNum" sz="quarter" idx="5"/>
          </p:nvPr>
        </p:nvSpPr>
        <p:spPr/>
        <p:txBody>
          <a:bodyPr/>
          <a:lstStyle/>
          <a:p>
            <a:fld id="{EF7F79D3-8C36-4CB5-B03B-F440DA7B71AF}" type="slidenum">
              <a:rPr lang="en-US" smtClean="0"/>
              <a:t>76</a:t>
            </a:fld>
            <a:endParaRPr lang="en-US"/>
          </a:p>
        </p:txBody>
      </p:sp>
    </p:spTree>
    <p:extLst>
      <p:ext uri="{BB962C8B-B14F-4D97-AF65-F5344CB8AC3E}">
        <p14:creationId xmlns:p14="http://schemas.microsoft.com/office/powerpoint/2010/main" val="1523123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explain the CROW-ref mechanism</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77</a:t>
            </a:fld>
            <a:endParaRPr lang="en-CH"/>
          </a:p>
        </p:txBody>
      </p:sp>
    </p:spTree>
    <p:extLst>
      <p:ext uri="{BB962C8B-B14F-4D97-AF65-F5344CB8AC3E}">
        <p14:creationId xmlns:p14="http://schemas.microsoft.com/office/powerpoint/2010/main" val="31746759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DRAM refresh operations have high performance and energy overheads and weak rows prevent reducing the refresh rate.</a:t>
            </a:r>
          </a:p>
          <a:p>
            <a:r>
              <a:rPr lang="en-US" dirty="0"/>
              <a:t>Here, we define a weak row as a row that has at least one cell that cannot retain data correctly when the refresh interval is increased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use the CROW substrate to implement CROW-ref whose [CLICK] key idea is to reduce refresh rate by remapping a weak regular row to a strong copy row. </a:t>
            </a:r>
          </a:p>
          <a:p>
            <a:endParaRPr lang="en-US" dirty="0"/>
          </a:p>
          <a:p>
            <a:r>
              <a:rPr lang="en-US" dirty="0"/>
              <a:t>[CLICK] CROW-ref uses the row copy operation to remap a weak regular row to a strong copy row.</a:t>
            </a:r>
          </a:p>
          <a:p>
            <a:endParaRPr lang="en-US" dirty="0"/>
          </a:p>
          <a:p>
            <a:r>
              <a:rPr lang="en-US" dirty="0"/>
              <a:t>[CLICK] Doing so, CROW-ref doubles the refresh interval or in other words eliminates half of the refresh requests that the memory controller must issue.</a:t>
            </a:r>
          </a:p>
          <a:p>
            <a:endParaRPr lang="en-US" dirty="0"/>
          </a:p>
          <a:p>
            <a:r>
              <a:rPr lang="en-US" dirty="0"/>
              <a:t>Let me explain how exactly CROW-ref operates</a:t>
            </a:r>
          </a:p>
        </p:txBody>
      </p:sp>
      <p:sp>
        <p:nvSpPr>
          <p:cNvPr id="4" name="Slide Number Placeholder 3"/>
          <p:cNvSpPr>
            <a:spLocks noGrp="1"/>
          </p:cNvSpPr>
          <p:nvPr>
            <p:ph type="sldNum" sz="quarter" idx="5"/>
          </p:nvPr>
        </p:nvSpPr>
        <p:spPr/>
        <p:txBody>
          <a:bodyPr/>
          <a:lstStyle/>
          <a:p>
            <a:fld id="{EF7F79D3-8C36-4CB5-B03B-F440DA7B71AF}" type="slidenum">
              <a:rPr lang="en-US" smtClean="0"/>
              <a:t>78</a:t>
            </a:fld>
            <a:endParaRPr lang="en-US"/>
          </a:p>
        </p:txBody>
      </p:sp>
    </p:spTree>
    <p:extLst>
      <p:ext uri="{BB962C8B-B14F-4D97-AF65-F5344CB8AC3E}">
        <p14:creationId xmlns:p14="http://schemas.microsoft.com/office/powerpoint/2010/main" val="30291917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 of CROW-ref is simple.</a:t>
            </a:r>
          </a:p>
          <a:p>
            <a:r>
              <a:rPr lang="en-US" dirty="0"/>
              <a:t>[CLICK] CROW-ref uses a DRAM retention time profiling mechanism to discover weak rows and [CLICK] stores the remapping information in the CROW-table. [CLICK] When the memory controller needs to activate a row, it first checks the CROW-table to see whether the row has been remapped. If so, [CLICK] it activates the corresponding copy row instead of the weak regular row.</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make this mechanisms work, one question we need to answer is how many weak rows are typically there in a DRAM chip?</a:t>
            </a:r>
          </a:p>
        </p:txBody>
      </p:sp>
      <p:sp>
        <p:nvSpPr>
          <p:cNvPr id="4" name="Slide Number Placeholder 3"/>
          <p:cNvSpPr>
            <a:spLocks noGrp="1"/>
          </p:cNvSpPr>
          <p:nvPr>
            <p:ph type="sldNum" sz="quarter" idx="5"/>
          </p:nvPr>
        </p:nvSpPr>
        <p:spPr/>
        <p:txBody>
          <a:bodyPr/>
          <a:lstStyle/>
          <a:p>
            <a:fld id="{EF7F79D3-8C36-4CB5-B03B-F440DA7B71AF}" type="slidenum">
              <a:rPr lang="en-US" smtClean="0"/>
              <a:t>79</a:t>
            </a:fld>
            <a:endParaRPr lang="en-US"/>
          </a:p>
        </p:txBody>
      </p:sp>
    </p:spTree>
    <p:extLst>
      <p:ext uri="{BB962C8B-B14F-4D97-AF65-F5344CB8AC3E}">
        <p14:creationId xmlns:p14="http://schemas.microsoft.com/office/powerpoint/2010/main" val="36701167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turns out that the weak rows are actually very rare. [CLICK] Here, we assume a cell to be weak when it cannot retain data for 256 </a:t>
            </a:r>
            <a:r>
              <a:rPr lang="en-US" dirty="0" err="1"/>
              <a:t>ms.</a:t>
            </a:r>
            <a:r>
              <a:rPr lang="en-US" dirty="0"/>
              <a:t> [CLICK] Prior work reports, on DDR3, when the refresh interval is changed from the default 64ms to 256ms, only about 1000 cells in a 32 </a:t>
            </a:r>
            <a:r>
              <a:rPr lang="en-US" dirty="0" err="1"/>
              <a:t>GiB</a:t>
            </a:r>
            <a:r>
              <a:rPr lang="en-US" dirty="0"/>
              <a:t> fail to retain the data correctly.</a:t>
            </a:r>
          </a:p>
          <a:p>
            <a:endParaRPr lang="en-US" dirty="0"/>
          </a:p>
          <a:p>
            <a:r>
              <a:rPr lang="en-US" dirty="0"/>
              <a:t>Based on this information, [CLICK] we calculate the probability of having a subarray with different numbers of weak rows. The figure plots the probability of having a subarray with at least N weak rows. Although the probability of having a subarray with at least one or two weak rows is quite high, [CLICK] the probability rapidly decreases when we consider more weak rows. This motivates that even a small number of copy rows in a subarray are very likely to be sufficient to remap all weak regular rows.</a:t>
            </a:r>
          </a:p>
          <a:p>
            <a:endParaRPr lang="en-US" dirty="0"/>
          </a:p>
          <a:p>
            <a:r>
              <a:rPr lang="en-US" dirty="0"/>
              <a:t>[CLICK] To detect weak rows, there are several prior works that propose DRAM retention time profilers. CROW-ref can adopt any of these profilers. [CLICK] A profiler can either be used at system boot or during runtime as CROW support the CROW-table to be updated at any 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Only a few copy rows are sufficient to halve the refresh rate</a:t>
            </a:r>
          </a:p>
        </p:txBody>
      </p:sp>
      <p:sp>
        <p:nvSpPr>
          <p:cNvPr id="4" name="Slide Number Placeholder 3"/>
          <p:cNvSpPr>
            <a:spLocks noGrp="1"/>
          </p:cNvSpPr>
          <p:nvPr>
            <p:ph type="sldNum" sz="quarter" idx="5"/>
          </p:nvPr>
        </p:nvSpPr>
        <p:spPr/>
        <p:txBody>
          <a:bodyPr/>
          <a:lstStyle/>
          <a:p>
            <a:fld id="{EF7F79D3-8C36-4CB5-B03B-F440DA7B71AF}" type="slidenum">
              <a:rPr lang="en-US" smtClean="0"/>
              <a:t>80</a:t>
            </a:fld>
            <a:endParaRPr lang="en-US"/>
          </a:p>
        </p:txBody>
      </p:sp>
    </p:spTree>
    <p:extLst>
      <p:ext uri="{BB962C8B-B14F-4D97-AF65-F5344CB8AC3E}">
        <p14:creationId xmlns:p14="http://schemas.microsoft.com/office/powerpoint/2010/main" val="898157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 show a typical system with a CPU and a DRAM module that has several DRAM chips. </a:t>
            </a:r>
          </a:p>
          <a:p>
            <a:r>
              <a:rPr lang="en-US" baseline="0" dirty="0"/>
              <a:t>Inside a DRAM chip, [CLICK] there are multiple banks, which contain many DRAM cells organized as a two-dimensional array. [CLICK] A DRAM cell stores a single bit of information as electrical charge. In a bank, [CLICK]</a:t>
            </a:r>
          </a:p>
          <a:p>
            <a:r>
              <a:rPr lang="en-US" baseline="0" dirty="0"/>
              <a:t>the cells are vertically connected to sense amplifiers, which can read the data from the cells and update it if needed. [CLICK] And cells are organized horizontally as DRAM rows.</a:t>
            </a:r>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8</a:t>
            </a:fld>
            <a:endParaRPr lang="en-CH"/>
          </a:p>
        </p:txBody>
      </p:sp>
    </p:spTree>
    <p:extLst>
      <p:ext uri="{BB962C8B-B14F-4D97-AF65-F5344CB8AC3E}">
        <p14:creationId xmlns:p14="http://schemas.microsoft.com/office/powerpoint/2010/main" val="29805636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I will briefly explain the mechanism we develop for mitigating RowHammer</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81</a:t>
            </a:fld>
            <a:endParaRPr lang="en-CH"/>
          </a:p>
        </p:txBody>
      </p:sp>
    </p:spTree>
    <p:extLst>
      <p:ext uri="{BB962C8B-B14F-4D97-AF65-F5344CB8AC3E}">
        <p14:creationId xmlns:p14="http://schemas.microsoft.com/office/powerpoint/2010/main" val="16744761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RowHammer is a vulnerability caused mainly by process technology scaling. [CLICK] As the DRAM cells become smaller and get closer to each other, they become more sensitive to electromagnetic interference. </a:t>
            </a:r>
            <a:r>
              <a:rPr lang="en-US" dirty="0" err="1"/>
              <a:t>RowHammer</a:t>
            </a:r>
            <a:r>
              <a:rPr lang="en-US" dirty="0"/>
              <a:t> errors are basically induced by rapidly [CLICK] activating and </a:t>
            </a:r>
            <a:r>
              <a:rPr lang="en-US" dirty="0" err="1"/>
              <a:t>precharging</a:t>
            </a:r>
            <a:r>
              <a:rPr lang="en-US" dirty="0"/>
              <a:t> a row [CLICK]. This operation disturbs the cell in neighbor rows and has a chance to flip some of the bits stored there.</a:t>
            </a:r>
          </a:p>
          <a:p>
            <a:endParaRPr lang="en-US" dirty="0"/>
          </a:p>
          <a:p>
            <a:r>
              <a:rPr lang="en-US" dirty="0"/>
              <a:t>For mitigating </a:t>
            </a:r>
            <a:r>
              <a:rPr lang="en-US" dirty="0" err="1"/>
              <a:t>RowHammer</a:t>
            </a:r>
            <a:r>
              <a:rPr lang="en-US" dirty="0"/>
              <a:t> errors, [CLICK] our key idea is to use the CROW substrate to remap the victim rows to copy rows. This protects the data in the victim rows as the rows get physically moved away from the aggressor row. Please see our paper for a more detailed description of this mechanism.</a:t>
            </a:r>
          </a:p>
          <a:p>
            <a:endParaRPr lang="en-US" dirty="0"/>
          </a:p>
          <a:p>
            <a:r>
              <a:rPr lang="en-US" dirty="0"/>
              <a:t>We leave the evaluation of this mechanism for future work.</a:t>
            </a:r>
          </a:p>
        </p:txBody>
      </p:sp>
      <p:sp>
        <p:nvSpPr>
          <p:cNvPr id="4" name="Slide Number Placeholder 3"/>
          <p:cNvSpPr>
            <a:spLocks noGrp="1"/>
          </p:cNvSpPr>
          <p:nvPr>
            <p:ph type="sldNum" sz="quarter" idx="5"/>
          </p:nvPr>
        </p:nvSpPr>
        <p:spPr/>
        <p:txBody>
          <a:bodyPr/>
          <a:lstStyle/>
          <a:p>
            <a:fld id="{EF7F79D3-8C36-4CB5-B03B-F440DA7B71AF}" type="slidenum">
              <a:rPr lang="en-US" smtClean="0"/>
              <a:t>82</a:t>
            </a:fld>
            <a:endParaRPr lang="en-US"/>
          </a:p>
        </p:txBody>
      </p:sp>
    </p:spTree>
    <p:extLst>
      <p:ext uri="{BB962C8B-B14F-4D97-AF65-F5344CB8AC3E}">
        <p14:creationId xmlns:p14="http://schemas.microsoft.com/office/powerpoint/2010/main" val="12174685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CROW mechanisms, we used Ramulator, which is a cycle-accurate DRAM simulation tool.</a:t>
            </a:r>
          </a:p>
          <a:p>
            <a:r>
              <a:rPr lang="en-US" dirty="0"/>
              <a:t>[CLICK] We analyze workloads from four benchmark suites, including SPEC CPU 2006.</a:t>
            </a:r>
          </a:p>
          <a:p>
            <a:endParaRPr lang="en-US" dirty="0"/>
          </a:p>
          <a:p>
            <a:r>
              <a:rPr lang="en-US" dirty="0"/>
              <a:t>[CLICK] These are the system parameters and</a:t>
            </a:r>
          </a:p>
          <a:p>
            <a:r>
              <a:rPr lang="en-US" dirty="0"/>
              <a:t>we implement CROW with 8 copy rows per subarray by default.</a:t>
            </a:r>
          </a:p>
        </p:txBody>
      </p:sp>
      <p:sp>
        <p:nvSpPr>
          <p:cNvPr id="4" name="Slide Number Placeholder 3"/>
          <p:cNvSpPr>
            <a:spLocks noGrp="1"/>
          </p:cNvSpPr>
          <p:nvPr>
            <p:ph type="sldNum" sz="quarter" idx="5"/>
          </p:nvPr>
        </p:nvSpPr>
        <p:spPr/>
        <p:txBody>
          <a:bodyPr/>
          <a:lstStyle/>
          <a:p>
            <a:fld id="{EF7F79D3-8C36-4CB5-B03B-F440DA7B71AF}" type="slidenum">
              <a:rPr lang="en-US" smtClean="0"/>
              <a:t>83</a:t>
            </a:fld>
            <a:endParaRPr lang="en-US"/>
          </a:p>
        </p:txBody>
      </p:sp>
    </p:spTree>
    <p:extLst>
      <p:ext uri="{BB962C8B-B14F-4D97-AF65-F5344CB8AC3E}">
        <p14:creationId xmlns:p14="http://schemas.microsoft.com/office/powerpoint/2010/main" val="40131313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start with showing the performance and energy benefits of CROW-cache.</a:t>
            </a:r>
          </a:p>
          <a:p>
            <a:endParaRPr lang="en-US" dirty="0"/>
          </a:p>
          <a:p>
            <a:r>
              <a:rPr lang="en-US" dirty="0"/>
              <a:t>[CLICK] The figure shows the average speedup that CROW-cache provides for single core and four core workloads. For both, CROW-cache provides 7% speedup, which is very close to an ideal hypothetical mechanisms with CROW-cache that has 100% hit rate.</a:t>
            </a:r>
          </a:p>
          <a:p>
            <a:endParaRPr lang="en-US" dirty="0"/>
          </a:p>
          <a:p>
            <a:r>
              <a:rPr lang="en-US" dirty="0"/>
              <a:t>[CLICK] CROW-cache also saves DRAM energy mainly because of reduction in execution time.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So, CROW-cache improves single-core and four core performance and energy</a:t>
            </a:r>
          </a:p>
        </p:txBody>
      </p:sp>
      <p:sp>
        <p:nvSpPr>
          <p:cNvPr id="4" name="Slide Number Placeholder 3"/>
          <p:cNvSpPr>
            <a:spLocks noGrp="1"/>
          </p:cNvSpPr>
          <p:nvPr>
            <p:ph type="sldNum" sz="quarter" idx="5"/>
          </p:nvPr>
        </p:nvSpPr>
        <p:spPr/>
        <p:txBody>
          <a:bodyPr/>
          <a:lstStyle/>
          <a:p>
            <a:fld id="{EF7F79D3-8C36-4CB5-B03B-F440DA7B71AF}" type="slidenum">
              <a:rPr lang="en-US" smtClean="0"/>
              <a:t>84</a:t>
            </a:fld>
            <a:endParaRPr lang="en-US"/>
          </a:p>
        </p:txBody>
      </p:sp>
    </p:spTree>
    <p:extLst>
      <p:ext uri="{BB962C8B-B14F-4D97-AF65-F5344CB8AC3E}">
        <p14:creationId xmlns:p14="http://schemas.microsoft.com/office/powerpoint/2010/main" val="13240959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also quickly show you the performance and energy benefits of CROW-ref.</a:t>
            </a:r>
          </a:p>
          <a:p>
            <a:endParaRPr lang="en-US" dirty="0"/>
          </a:p>
          <a:p>
            <a:r>
              <a:rPr lang="en-US" dirty="0"/>
              <a:t>[CLICK] CROW-ref eliminates many of the DRAM refresh requests, and this leads to 7% speedup for single core workloads and almost 12% speedup for four core workloads.</a:t>
            </a:r>
          </a:p>
          <a:p>
            <a:endParaRPr lang="en-US" dirty="0"/>
          </a:p>
          <a:p>
            <a:r>
              <a:rPr lang="en-US" dirty="0"/>
              <a:t>[CLICK] Eliminating many refreshes also saves significant DRAM energy.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CROW-ref significantly reduces the performance and energy overhead of DRAM refresh</a:t>
            </a:r>
          </a:p>
        </p:txBody>
      </p:sp>
      <p:sp>
        <p:nvSpPr>
          <p:cNvPr id="4" name="Slide Number Placeholder 3"/>
          <p:cNvSpPr>
            <a:spLocks noGrp="1"/>
          </p:cNvSpPr>
          <p:nvPr>
            <p:ph type="sldNum" sz="quarter" idx="5"/>
          </p:nvPr>
        </p:nvSpPr>
        <p:spPr/>
        <p:txBody>
          <a:bodyPr/>
          <a:lstStyle/>
          <a:p>
            <a:fld id="{EF7F79D3-8C36-4CB5-B03B-F440DA7B71AF}" type="slidenum">
              <a:rPr lang="en-US" smtClean="0"/>
              <a:t>85</a:t>
            </a:fld>
            <a:endParaRPr lang="en-US"/>
          </a:p>
        </p:txBody>
      </p:sp>
    </p:spTree>
    <p:extLst>
      <p:ext uri="{BB962C8B-B14F-4D97-AF65-F5344CB8AC3E}">
        <p14:creationId xmlns:p14="http://schemas.microsoft.com/office/powerpoint/2010/main" val="5817784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CROW-cache and CROW-ref are complementary to each other. We combine both mechanisms by keeping 8 copy rows per subarray.</a:t>
            </a:r>
          </a:p>
          <a:p>
            <a:r>
              <a:rPr lang="en-US" dirty="0"/>
              <a:t>The mechanisms perform well when combined with 8 copy rows per subarray because neither of the mechanisms utilize all of the copy rows in many cases. For example, as I’ve shown previously, it is very unlikely to have too many weak rows in a subarray, so CROW-ref does not make use of majority of the copy rows.</a:t>
            </a:r>
          </a:p>
          <a:p>
            <a:endParaRPr lang="en-US" dirty="0"/>
          </a:p>
          <a:p>
            <a:r>
              <a:rPr lang="en-US" dirty="0"/>
              <a:t>[CLICK] Both mechanisms together provide 17% and 20% speedup for single-core and four-core workloads. And they perform close to an ideal mechanism that has a CROW-cache with 100% hit rate and eliminates all DRAM refresh operations.</a:t>
            </a:r>
          </a:p>
          <a:p>
            <a:endParaRPr lang="en-US" dirty="0"/>
          </a:p>
          <a:p>
            <a:r>
              <a:rPr lang="en-US" dirty="0"/>
              <a:t>[CLICK] CROW-cache and CROW-ref together save significant DRAM energy.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We conclude that, CROW-cache and CROW-ref further improve system performance and DRAM energy when combined.</a:t>
            </a:r>
          </a:p>
        </p:txBody>
      </p:sp>
      <p:sp>
        <p:nvSpPr>
          <p:cNvPr id="4" name="Slide Number Placeholder 3"/>
          <p:cNvSpPr>
            <a:spLocks noGrp="1"/>
          </p:cNvSpPr>
          <p:nvPr>
            <p:ph type="sldNum" sz="quarter" idx="5"/>
          </p:nvPr>
        </p:nvSpPr>
        <p:spPr/>
        <p:txBody>
          <a:bodyPr/>
          <a:lstStyle/>
          <a:p>
            <a:fld id="{EF7F79D3-8C36-4CB5-B03B-F440DA7B71AF}" type="slidenum">
              <a:rPr lang="en-US" smtClean="0"/>
              <a:t>86</a:t>
            </a:fld>
            <a:endParaRPr lang="en-US"/>
          </a:p>
        </p:txBody>
      </p:sp>
    </p:spTree>
    <p:extLst>
      <p:ext uri="{BB962C8B-B14F-4D97-AF65-F5344CB8AC3E}">
        <p14:creationId xmlns:p14="http://schemas.microsoft.com/office/powerpoint/2010/main" val="163962279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CROW incurs modest overheads in the DRAM and the memory controller when using a configuration with 8 copy rows per subarray, </a:t>
            </a:r>
          </a:p>
          <a:p>
            <a:endParaRPr lang="en-US" dirty="0"/>
          </a:p>
          <a:p>
            <a:r>
              <a:rPr lang="en-US" dirty="0"/>
              <a:t>[CLICK] So, CROW is a low-cost substrate.</a:t>
            </a:r>
          </a:p>
          <a:p>
            <a:r>
              <a:rPr lang="en-US" dirty="0"/>
              <a:t>Please see the paper for a more detailed hardware overhead evaluation.</a:t>
            </a:r>
          </a:p>
        </p:txBody>
      </p:sp>
      <p:sp>
        <p:nvSpPr>
          <p:cNvPr id="4" name="Slide Number Placeholder 3"/>
          <p:cNvSpPr>
            <a:spLocks noGrp="1"/>
          </p:cNvSpPr>
          <p:nvPr>
            <p:ph type="sldNum" sz="quarter" idx="5"/>
          </p:nvPr>
        </p:nvSpPr>
        <p:spPr/>
        <p:txBody>
          <a:bodyPr/>
          <a:lstStyle/>
          <a:p>
            <a:fld id="{EF7F79D3-8C36-4CB5-B03B-F440DA7B71AF}" type="slidenum">
              <a:rPr lang="en-US" smtClean="0"/>
              <a:t>87</a:t>
            </a:fld>
            <a:endParaRPr lang="en-US"/>
          </a:p>
        </p:txBody>
      </p:sp>
    </p:spTree>
    <p:extLst>
      <p:ext uri="{BB962C8B-B14F-4D97-AF65-F5344CB8AC3E}">
        <p14:creationId xmlns:p14="http://schemas.microsoft.com/office/powerpoint/2010/main" val="35937215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also see our paper for more detailed evaluation.</a:t>
            </a:r>
          </a:p>
          <a:p>
            <a:endParaRPr lang="en-US" dirty="0"/>
          </a:p>
          <a:p>
            <a:r>
              <a:rPr lang="en-US" dirty="0"/>
              <a:t>[CLICK] There we have sensitivity studies to the number of copy rows per subarray</a:t>
            </a:r>
          </a:p>
          <a:p>
            <a:r>
              <a:rPr lang="en-US" dirty="0"/>
              <a:t>Chip density, and last-level cache capacity</a:t>
            </a:r>
          </a:p>
          <a:p>
            <a:r>
              <a:rPr lang="en-US" dirty="0"/>
              <a:t>Also, we evaluate CROW-cache with a  stride prefetcher and</a:t>
            </a:r>
          </a:p>
          <a:p>
            <a:r>
              <a:rPr lang="en-US" dirty="0"/>
              <a:t>we compare CROW-cache to two prior works that also enable in-DRAM caching.</a:t>
            </a:r>
          </a:p>
        </p:txBody>
      </p:sp>
      <p:sp>
        <p:nvSpPr>
          <p:cNvPr id="4" name="Slide Number Placeholder 3"/>
          <p:cNvSpPr>
            <a:spLocks noGrp="1"/>
          </p:cNvSpPr>
          <p:nvPr>
            <p:ph type="sldNum" sz="quarter" idx="5"/>
          </p:nvPr>
        </p:nvSpPr>
        <p:spPr/>
        <p:txBody>
          <a:bodyPr/>
          <a:lstStyle/>
          <a:p>
            <a:fld id="{EF7F79D3-8C36-4CB5-B03B-F440DA7B71AF}" type="slidenum">
              <a:rPr lang="en-US" smtClean="0"/>
              <a:t>88</a:t>
            </a:fld>
            <a:endParaRPr lang="en-US"/>
          </a:p>
        </p:txBody>
      </p:sp>
    </p:spTree>
    <p:extLst>
      <p:ext uri="{BB962C8B-B14F-4D97-AF65-F5344CB8AC3E}">
        <p14:creationId xmlns:p14="http://schemas.microsoft.com/office/powerpoint/2010/main" val="24618767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[CLICK] We propose CROW, an in-DRAM substrate for addressing the three key challenges of DRAM scaling.</a:t>
            </a:r>
          </a:p>
          <a:p>
            <a:endParaRPr lang="en-US" sz="700" dirty="0"/>
          </a:p>
          <a:p>
            <a:r>
              <a:rPr lang="en-US" sz="700" dirty="0"/>
              <a:t>[CLICK] CROW introduces copy rows in addition to regular rows in conventional DRAM.</a:t>
            </a:r>
          </a:p>
          <a:p>
            <a:endParaRPr lang="en-US" sz="700" dirty="0"/>
          </a:p>
          <a:p>
            <a:r>
              <a:rPr lang="en-US" sz="700" dirty="0"/>
              <a:t>[CLICK] A copy row provides three key benefits.</a:t>
            </a:r>
          </a:p>
          <a:p>
            <a:endParaRPr lang="en-US" sz="700" dirty="0"/>
          </a:p>
          <a:p>
            <a:r>
              <a:rPr lang="en-US" sz="700" dirty="0"/>
              <a:t>[CLICK] Using the CROW substrate, we develop CROW-cache to enable in-DRAM caching, CROW-ref to reduce DRAM refresh overhead, and a mechanisms for mitigating RowHammer errors.</a:t>
            </a:r>
          </a:p>
          <a:p>
            <a:endParaRPr lang="en-US" sz="700" dirty="0"/>
          </a:p>
          <a:p>
            <a:r>
              <a:rPr lang="en-US" sz="700" dirty="0"/>
              <a:t>We believe CROW will enable many other use cases going forward</a:t>
            </a:r>
          </a:p>
        </p:txBody>
      </p:sp>
      <p:sp>
        <p:nvSpPr>
          <p:cNvPr id="4" name="Slide Number Placeholder 3"/>
          <p:cNvSpPr>
            <a:spLocks noGrp="1"/>
          </p:cNvSpPr>
          <p:nvPr>
            <p:ph type="sldNum" sz="quarter" idx="5"/>
          </p:nvPr>
        </p:nvSpPr>
        <p:spPr/>
        <p:txBody>
          <a:bodyPr/>
          <a:lstStyle/>
          <a:p>
            <a:fld id="{EF7F79D3-8C36-4CB5-B03B-F440DA7B71AF}" type="slidenum">
              <a:rPr lang="en-US" smtClean="0"/>
              <a:t>89</a:t>
            </a:fld>
            <a:endParaRPr lang="en-US"/>
          </a:p>
        </p:txBody>
      </p:sp>
    </p:spTree>
    <p:extLst>
      <p:ext uri="{BB962C8B-B14F-4D97-AF65-F5344CB8AC3E}">
        <p14:creationId xmlns:p14="http://schemas.microsoft.com/office/powerpoint/2010/main" val="26697577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would like to conclude my talk.</a:t>
            </a:r>
          </a:p>
          <a:p>
            <a:endParaRPr lang="en-US" dirty="0"/>
          </a:p>
          <a:p>
            <a:r>
              <a:rPr lang="en-US" dirty="0"/>
              <a:t>We discussed four core contributions towards understanding and solving the scaling challenges of DRAM.</a:t>
            </a:r>
          </a:p>
        </p:txBody>
      </p:sp>
      <p:sp>
        <p:nvSpPr>
          <p:cNvPr id="4" name="Slide Number Placeholder 3"/>
          <p:cNvSpPr>
            <a:spLocks noGrp="1"/>
          </p:cNvSpPr>
          <p:nvPr>
            <p:ph type="sldNum" sz="quarter" idx="5"/>
          </p:nvPr>
        </p:nvSpPr>
        <p:spPr/>
        <p:txBody>
          <a:bodyPr/>
          <a:lstStyle/>
          <a:p>
            <a:fld id="{25D08837-A1FD-4E03-BA4E-F004DDDA85FA}" type="slidenum">
              <a:rPr lang="en-CH" smtClean="0"/>
              <a:t>90</a:t>
            </a:fld>
            <a:endParaRPr lang="en-CH"/>
          </a:p>
        </p:txBody>
      </p:sp>
    </p:spTree>
    <p:extLst>
      <p:ext uri="{BB962C8B-B14F-4D97-AF65-F5344CB8AC3E}">
        <p14:creationId xmlns:p14="http://schemas.microsoft.com/office/powerpoint/2010/main" val="2541366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lets look at DRAM commands that the memory controller issues to access the DRAM.</a:t>
            </a:r>
          </a:p>
          <a:p>
            <a:endParaRPr lang="en-US" baseline="0" dirty="0"/>
          </a:p>
          <a:p>
            <a:r>
              <a:rPr lang="en-US" baseline="0" dirty="0"/>
              <a:t>To perform an access, [CLICK] the memory controller first activates (or opens) a row by issuing an activate command. </a:t>
            </a:r>
          </a:p>
          <a:p>
            <a:r>
              <a:rPr lang="en-US" baseline="0" dirty="0"/>
              <a:t>[CLICK] The activate command loads row’s data into the sense amplifiers, where the data can be accessed.</a:t>
            </a:r>
          </a:p>
          <a:p>
            <a:endParaRPr lang="en-US" baseline="0" dirty="0"/>
          </a:p>
          <a:p>
            <a:r>
              <a:rPr lang="en-US" baseline="0" dirty="0"/>
              <a:t>[CLICK] After the row is accessed, the memory controller issues [CLICK] a precharge command to close an open row so that a new row can be activated.</a:t>
            </a:r>
          </a:p>
          <a:p>
            <a:endParaRPr lang="en-US" baseline="0" dirty="0"/>
          </a:p>
          <a:p>
            <a:r>
              <a:rPr lang="en-US" baseline="0" dirty="0"/>
              <a:t>This is basically how DRAM is accessed. </a:t>
            </a:r>
            <a:endParaRPr lang="en-US" dirty="0"/>
          </a:p>
          <a:p>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9</a:t>
            </a:fld>
            <a:endParaRPr lang="en-CH"/>
          </a:p>
        </p:txBody>
      </p:sp>
    </p:spTree>
    <p:extLst>
      <p:ext uri="{BB962C8B-B14F-4D97-AF65-F5344CB8AC3E}">
        <p14:creationId xmlns:p14="http://schemas.microsoft.com/office/powerpoint/2010/main" val="17999724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hope and believe that our contributions will enable future research in understanding the characteristics of current and future memory systems and encourage more innovation in the design of future memory systems.</a:t>
            </a:r>
          </a:p>
          <a:p>
            <a:r>
              <a:rPr lang="en-US" dirty="0"/>
              <a:t>Some promising research directions are:</a:t>
            </a:r>
          </a:p>
          <a:p>
            <a:r>
              <a:rPr lang="en-US" dirty="0"/>
              <a:t>[CLICK] more detailed characterization of DRAM behavior</a:t>
            </a:r>
          </a:p>
          <a:p>
            <a:r>
              <a:rPr lang="en-US" dirty="0"/>
              <a:t>[CLICK] Extending SoftMC to support other DRAM and even NVM standards</a:t>
            </a:r>
          </a:p>
          <a:p>
            <a:r>
              <a:rPr lang="en-US" dirty="0"/>
              <a:t>[CLICK] Improving RowHammer Attacks and Defenses</a:t>
            </a:r>
          </a:p>
          <a:p>
            <a:r>
              <a:rPr lang="en-US" dirty="0"/>
              <a:t>[CLICK] Developing more efficient DRAM maintenance mechanisms</a:t>
            </a:r>
          </a:p>
          <a:p>
            <a:r>
              <a:rPr lang="en-US" dirty="0"/>
              <a:t>[CLICK] and developing new mechanisms that take advantage of in-DRAM data movement mechanisms</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91</a:t>
            </a:fld>
            <a:endParaRPr lang="en-CH"/>
          </a:p>
        </p:txBody>
      </p:sp>
    </p:spTree>
    <p:extLst>
      <p:ext uri="{BB962C8B-B14F-4D97-AF65-F5344CB8AC3E}">
        <p14:creationId xmlns:p14="http://schemas.microsoft.com/office/powerpoint/2010/main" val="48440544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end of my talk. I am now happy to answer any question.</a:t>
            </a:r>
            <a:endParaRPr lang="en-CH" dirty="0"/>
          </a:p>
        </p:txBody>
      </p:sp>
      <p:sp>
        <p:nvSpPr>
          <p:cNvPr id="4" name="Slide Number Placeholder 3"/>
          <p:cNvSpPr>
            <a:spLocks noGrp="1"/>
          </p:cNvSpPr>
          <p:nvPr>
            <p:ph type="sldNum" sz="quarter" idx="5"/>
          </p:nvPr>
        </p:nvSpPr>
        <p:spPr/>
        <p:txBody>
          <a:bodyPr/>
          <a:lstStyle/>
          <a:p>
            <a:fld id="{25D08837-A1FD-4E03-BA4E-F004DDDA85FA}" type="slidenum">
              <a:rPr lang="en-CH" smtClean="0"/>
              <a:t>92</a:t>
            </a:fld>
            <a:endParaRPr lang="en-CH"/>
          </a:p>
        </p:txBody>
      </p:sp>
    </p:spTree>
    <p:extLst>
      <p:ext uri="{BB962C8B-B14F-4D97-AF65-F5344CB8AC3E}">
        <p14:creationId xmlns:p14="http://schemas.microsoft.com/office/powerpoint/2010/main" val="362386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96BA8-5A0E-1294-5159-40D70F593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H"/>
          </a:p>
        </p:txBody>
      </p:sp>
      <p:sp>
        <p:nvSpPr>
          <p:cNvPr id="3" name="Subtitle 2">
            <a:extLst>
              <a:ext uri="{FF2B5EF4-FFF2-40B4-BE49-F238E27FC236}">
                <a16:creationId xmlns:a16="http://schemas.microsoft.com/office/drawing/2014/main" id="{B6D15136-4E79-47C4-4ACC-A3D88E28D1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H"/>
          </a:p>
        </p:txBody>
      </p:sp>
      <p:sp>
        <p:nvSpPr>
          <p:cNvPr id="4" name="Date Placeholder 3">
            <a:extLst>
              <a:ext uri="{FF2B5EF4-FFF2-40B4-BE49-F238E27FC236}">
                <a16:creationId xmlns:a16="http://schemas.microsoft.com/office/drawing/2014/main" id="{5FC6FBD0-D1A5-3031-C9B3-F9FA160AEAA5}"/>
              </a:ext>
            </a:extLst>
          </p:cNvPr>
          <p:cNvSpPr>
            <a:spLocks noGrp="1"/>
          </p:cNvSpPr>
          <p:nvPr>
            <p:ph type="dt" sz="half" idx="10"/>
          </p:nvPr>
        </p:nvSpPr>
        <p:spPr/>
        <p:txBody>
          <a:bodyPr/>
          <a:lstStyle/>
          <a:p>
            <a:fld id="{08ADC5F0-EFB2-4C8A-AC6E-A3DC6897BEA1}" type="datetime8">
              <a:rPr lang="en-CH" smtClean="0"/>
              <a:t>16/09/2022 10:01</a:t>
            </a:fld>
            <a:endParaRPr lang="en-CH"/>
          </a:p>
        </p:txBody>
      </p:sp>
      <p:sp>
        <p:nvSpPr>
          <p:cNvPr id="5" name="Footer Placeholder 4">
            <a:extLst>
              <a:ext uri="{FF2B5EF4-FFF2-40B4-BE49-F238E27FC236}">
                <a16:creationId xmlns:a16="http://schemas.microsoft.com/office/drawing/2014/main" id="{5E20B122-A88B-6A83-40EF-C417FD8BB9A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C611FEDD-F290-81E4-4D6B-627759E2BBD4}"/>
              </a:ext>
            </a:extLst>
          </p:cNvPr>
          <p:cNvSpPr>
            <a:spLocks noGrp="1"/>
          </p:cNvSpPr>
          <p:nvPr>
            <p:ph type="sldNum" sz="quarter" idx="12"/>
          </p:nvPr>
        </p:nvSpPr>
        <p:spPr>
          <a:xfrm>
            <a:off x="9214607" y="6356349"/>
            <a:ext cx="2743200" cy="365125"/>
          </a:xfrm>
        </p:spPr>
        <p:txBody>
          <a:bodyPr/>
          <a:lstStyle>
            <a:lvl1pPr>
              <a:defRPr sz="1400">
                <a:solidFill>
                  <a:schemeClr val="tx1"/>
                </a:solidFill>
              </a:defRPr>
            </a:lvl1pPr>
          </a:lstStyle>
          <a:p>
            <a:fld id="{BE50D841-AE03-4072-8645-558D16E4E90D}" type="slidenum">
              <a:rPr lang="en-CH" smtClean="0"/>
              <a:pPr/>
              <a:t>‹#›</a:t>
            </a:fld>
            <a:endParaRPr lang="en-CH"/>
          </a:p>
        </p:txBody>
      </p:sp>
    </p:spTree>
    <p:extLst>
      <p:ext uri="{BB962C8B-B14F-4D97-AF65-F5344CB8AC3E}">
        <p14:creationId xmlns:p14="http://schemas.microsoft.com/office/powerpoint/2010/main" val="228326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A5C75-DB3C-8B71-5EFB-1217822E8AE6}"/>
              </a:ext>
            </a:extLst>
          </p:cNvPr>
          <p:cNvSpPr>
            <a:spLocks noGrp="1"/>
          </p:cNvSpPr>
          <p:nvPr>
            <p:ph type="title"/>
          </p:nvPr>
        </p:nvSpPr>
        <p:spPr/>
        <p:txBody>
          <a:bodyPr/>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D1F73FFA-CD47-0E9C-D965-F2EAF274F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AC54AA40-A471-0126-A23F-3FD1EA56BCE4}"/>
              </a:ext>
            </a:extLst>
          </p:cNvPr>
          <p:cNvSpPr>
            <a:spLocks noGrp="1"/>
          </p:cNvSpPr>
          <p:nvPr>
            <p:ph type="dt" sz="half" idx="10"/>
          </p:nvPr>
        </p:nvSpPr>
        <p:spPr/>
        <p:txBody>
          <a:bodyPr/>
          <a:lstStyle/>
          <a:p>
            <a:fld id="{906955B1-B60E-40A2-8D3F-34F43AF6F706}" type="datetime8">
              <a:rPr lang="en-CH" smtClean="0"/>
              <a:t>16/09/2022 10:01</a:t>
            </a:fld>
            <a:endParaRPr lang="en-CH"/>
          </a:p>
        </p:txBody>
      </p:sp>
      <p:sp>
        <p:nvSpPr>
          <p:cNvPr id="5" name="Footer Placeholder 4">
            <a:extLst>
              <a:ext uri="{FF2B5EF4-FFF2-40B4-BE49-F238E27FC236}">
                <a16:creationId xmlns:a16="http://schemas.microsoft.com/office/drawing/2014/main" id="{06620C9B-B268-E6E0-DF80-7BFE3D8A9E06}"/>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9374FC10-B11C-0F23-0BA7-9FEB9E96DDF9}"/>
              </a:ext>
            </a:extLst>
          </p:cNvPr>
          <p:cNvSpPr>
            <a:spLocks noGrp="1"/>
          </p:cNvSpPr>
          <p:nvPr>
            <p:ph type="sldNum" sz="quarter" idx="12"/>
          </p:nvPr>
        </p:nvSpPr>
        <p:spPr/>
        <p:txBody>
          <a:bodyPr/>
          <a:lstStyle/>
          <a:p>
            <a:fld id="{BE50D841-AE03-4072-8645-558D16E4E90D}" type="slidenum">
              <a:rPr lang="en-CH" smtClean="0"/>
              <a:t>‹#›</a:t>
            </a:fld>
            <a:endParaRPr lang="en-CH"/>
          </a:p>
        </p:txBody>
      </p:sp>
    </p:spTree>
    <p:extLst>
      <p:ext uri="{BB962C8B-B14F-4D97-AF65-F5344CB8AC3E}">
        <p14:creationId xmlns:p14="http://schemas.microsoft.com/office/powerpoint/2010/main" val="2820368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240703-78EB-22C6-A493-944A929EBF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H"/>
          </a:p>
        </p:txBody>
      </p:sp>
      <p:sp>
        <p:nvSpPr>
          <p:cNvPr id="3" name="Vertical Text Placeholder 2">
            <a:extLst>
              <a:ext uri="{FF2B5EF4-FFF2-40B4-BE49-F238E27FC236}">
                <a16:creationId xmlns:a16="http://schemas.microsoft.com/office/drawing/2014/main" id="{85B01C05-7466-DD31-35CC-C9C9098529E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888153B2-23FE-DB3E-C492-7661377B931D}"/>
              </a:ext>
            </a:extLst>
          </p:cNvPr>
          <p:cNvSpPr>
            <a:spLocks noGrp="1"/>
          </p:cNvSpPr>
          <p:nvPr>
            <p:ph type="dt" sz="half" idx="10"/>
          </p:nvPr>
        </p:nvSpPr>
        <p:spPr/>
        <p:txBody>
          <a:bodyPr/>
          <a:lstStyle/>
          <a:p>
            <a:fld id="{17EE0A70-6B3A-4CFB-BE13-06F3E884DBE7}" type="datetime8">
              <a:rPr lang="en-CH" smtClean="0"/>
              <a:t>16/09/2022 10:01</a:t>
            </a:fld>
            <a:endParaRPr lang="en-CH"/>
          </a:p>
        </p:txBody>
      </p:sp>
      <p:sp>
        <p:nvSpPr>
          <p:cNvPr id="5" name="Footer Placeholder 4">
            <a:extLst>
              <a:ext uri="{FF2B5EF4-FFF2-40B4-BE49-F238E27FC236}">
                <a16:creationId xmlns:a16="http://schemas.microsoft.com/office/drawing/2014/main" id="{61AA8C82-2CD3-76D4-3931-D99F4FCD9CA4}"/>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1D2C3D64-6D99-9E3C-5439-361F294B8CB0}"/>
              </a:ext>
            </a:extLst>
          </p:cNvPr>
          <p:cNvSpPr>
            <a:spLocks noGrp="1"/>
          </p:cNvSpPr>
          <p:nvPr>
            <p:ph type="sldNum" sz="quarter" idx="12"/>
          </p:nvPr>
        </p:nvSpPr>
        <p:spPr/>
        <p:txBody>
          <a:bodyPr/>
          <a:lstStyle/>
          <a:p>
            <a:fld id="{BE50D841-AE03-4072-8645-558D16E4E90D}" type="slidenum">
              <a:rPr lang="en-CH" smtClean="0"/>
              <a:t>‹#›</a:t>
            </a:fld>
            <a:endParaRPr lang="en-CH"/>
          </a:p>
        </p:txBody>
      </p:sp>
    </p:spTree>
    <p:extLst>
      <p:ext uri="{BB962C8B-B14F-4D97-AF65-F5344CB8AC3E}">
        <p14:creationId xmlns:p14="http://schemas.microsoft.com/office/powerpoint/2010/main" val="122645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1F151-574D-293F-15FA-92C00B5AE9EA}"/>
              </a:ext>
            </a:extLst>
          </p:cNvPr>
          <p:cNvSpPr>
            <a:spLocks noGrp="1"/>
          </p:cNvSpPr>
          <p:nvPr>
            <p:ph type="title"/>
          </p:nvPr>
        </p:nvSpPr>
        <p:spPr>
          <a:xfrm>
            <a:off x="1" y="1"/>
            <a:ext cx="12192000" cy="681036"/>
          </a:xfrm>
          <a:solidFill>
            <a:schemeClr val="accent2">
              <a:lumMod val="50000"/>
            </a:schemeClr>
          </a:solidFill>
          <a:ln>
            <a:noFill/>
          </a:ln>
        </p:spPr>
        <p:txBody>
          <a:bodyPr/>
          <a:lstStyle>
            <a:lvl1pPr marL="168275" indent="0">
              <a:defRPr b="1">
                <a:solidFill>
                  <a:schemeClr val="bg1"/>
                </a:solidFill>
              </a:defRPr>
            </a:lvl1pPr>
          </a:lstStyle>
          <a:p>
            <a:r>
              <a:rPr lang="en-US" dirty="0"/>
              <a:t>Click to edit Master title style</a:t>
            </a:r>
            <a:endParaRPr lang="en-CH" dirty="0"/>
          </a:p>
        </p:txBody>
      </p:sp>
      <p:sp>
        <p:nvSpPr>
          <p:cNvPr id="3" name="Content Placeholder 2">
            <a:extLst>
              <a:ext uri="{FF2B5EF4-FFF2-40B4-BE49-F238E27FC236}">
                <a16:creationId xmlns:a16="http://schemas.microsoft.com/office/drawing/2014/main" id="{97A6607E-0C9E-E9D4-4DC4-36B694960AD2}"/>
              </a:ext>
            </a:extLst>
          </p:cNvPr>
          <p:cNvSpPr>
            <a:spLocks noGrp="1"/>
          </p:cNvSpPr>
          <p:nvPr>
            <p:ph idx="1"/>
          </p:nvPr>
        </p:nvSpPr>
        <p:spPr>
          <a:xfrm>
            <a:off x="209725" y="843304"/>
            <a:ext cx="11702642" cy="53336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H" dirty="0"/>
          </a:p>
        </p:txBody>
      </p:sp>
      <p:sp>
        <p:nvSpPr>
          <p:cNvPr id="4" name="Date Placeholder 3">
            <a:extLst>
              <a:ext uri="{FF2B5EF4-FFF2-40B4-BE49-F238E27FC236}">
                <a16:creationId xmlns:a16="http://schemas.microsoft.com/office/drawing/2014/main" id="{6482D1F3-AF43-3032-0815-01A1080E6286}"/>
              </a:ext>
            </a:extLst>
          </p:cNvPr>
          <p:cNvSpPr>
            <a:spLocks noGrp="1"/>
          </p:cNvSpPr>
          <p:nvPr>
            <p:ph type="dt" sz="half" idx="10"/>
          </p:nvPr>
        </p:nvSpPr>
        <p:spPr/>
        <p:txBody>
          <a:bodyPr/>
          <a:lstStyle/>
          <a:p>
            <a:fld id="{73F9FE01-BB53-4137-9A0E-13B3E968FBBB}" type="datetime8">
              <a:rPr lang="en-CH" smtClean="0"/>
              <a:t>16/09/2022 10:01</a:t>
            </a:fld>
            <a:endParaRPr lang="en-CH"/>
          </a:p>
        </p:txBody>
      </p:sp>
      <p:sp>
        <p:nvSpPr>
          <p:cNvPr id="5" name="Footer Placeholder 4">
            <a:extLst>
              <a:ext uri="{FF2B5EF4-FFF2-40B4-BE49-F238E27FC236}">
                <a16:creationId xmlns:a16="http://schemas.microsoft.com/office/drawing/2014/main" id="{AB8B0EA1-DA52-49DD-7282-C83FA3BFD253}"/>
              </a:ext>
            </a:extLst>
          </p:cNvPr>
          <p:cNvSpPr>
            <a:spLocks noGrp="1"/>
          </p:cNvSpPr>
          <p:nvPr>
            <p:ph type="ftr" sz="quarter" idx="11"/>
          </p:nvPr>
        </p:nvSpPr>
        <p:spPr/>
        <p:txBody>
          <a:bodyPr/>
          <a:lstStyle/>
          <a:p>
            <a:endParaRPr lang="en-CH"/>
          </a:p>
        </p:txBody>
      </p:sp>
      <p:pic>
        <p:nvPicPr>
          <p:cNvPr id="7" name="Graphic 6">
            <a:extLst>
              <a:ext uri="{FF2B5EF4-FFF2-40B4-BE49-F238E27FC236}">
                <a16:creationId xmlns:a16="http://schemas.microsoft.com/office/drawing/2014/main" id="{A7C1CC70-A46B-5F0F-78C4-D068F856C69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942" y="6518617"/>
            <a:ext cx="1109573" cy="255085"/>
          </a:xfrm>
          <a:prstGeom prst="rect">
            <a:avLst/>
          </a:prstGeom>
        </p:spPr>
      </p:pic>
      <p:sp>
        <p:nvSpPr>
          <p:cNvPr id="8" name="Slide Number Placeholder 5">
            <a:extLst>
              <a:ext uri="{FF2B5EF4-FFF2-40B4-BE49-F238E27FC236}">
                <a16:creationId xmlns:a16="http://schemas.microsoft.com/office/drawing/2014/main" id="{BC5EE9DF-A784-C713-8BD3-597B120B3C3A}"/>
              </a:ext>
            </a:extLst>
          </p:cNvPr>
          <p:cNvSpPr txBox="1">
            <a:spLocks/>
          </p:cNvSpPr>
          <p:nvPr userDrawn="1"/>
        </p:nvSpPr>
        <p:spPr>
          <a:xfrm>
            <a:off x="9214607" y="6356349"/>
            <a:ext cx="2743200" cy="365125"/>
          </a:xfrm>
          <a:prstGeom prst="rect">
            <a:avLst/>
          </a:prstGeom>
        </p:spPr>
        <p:txBody>
          <a:bodyPr vert="horz" lIns="91440" tIns="45720" rIns="91440" bIns="45720" rtlCol="0" anchor="ctr"/>
          <a:lstStyle>
            <a:defPPr>
              <a:defRPr lang="en-CH"/>
            </a:defPPr>
            <a:lvl1pPr marL="0" algn="r" defTabSz="914400" rtl="0" eaLnBrk="1" latinLnBrk="0" hangingPunct="1">
              <a:defRPr sz="1400" kern="1200">
                <a:solidFill>
                  <a:schemeClr val="tx1"/>
                </a:solidFill>
                <a:latin typeface="Cambria" panose="02040503050406030204" pitchFamily="18" charset="0"/>
                <a:ea typeface="Cambria"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E50D841-AE03-4072-8645-558D16E4E90D}" type="slidenum">
              <a:rPr lang="en-CH" sz="1800" b="1" smtClean="0">
                <a:solidFill>
                  <a:schemeClr val="accent2">
                    <a:lumMod val="50000"/>
                  </a:schemeClr>
                </a:solidFill>
              </a:rPr>
              <a:pPr/>
              <a:t>‹#›</a:t>
            </a:fld>
            <a:endParaRPr lang="en-CH" sz="1800" b="1" dirty="0">
              <a:solidFill>
                <a:schemeClr val="accent2">
                  <a:lumMod val="50000"/>
                </a:schemeClr>
              </a:solidFill>
            </a:endParaRPr>
          </a:p>
        </p:txBody>
      </p:sp>
    </p:spTree>
    <p:extLst>
      <p:ext uri="{BB962C8B-B14F-4D97-AF65-F5344CB8AC3E}">
        <p14:creationId xmlns:p14="http://schemas.microsoft.com/office/powerpoint/2010/main" val="235397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2">
            <a:lumMod val="20000"/>
            <a:lumOff val="80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4F5FD3F-CA6E-77D9-852A-97717DA53F01}"/>
              </a:ext>
            </a:extLst>
          </p:cNvPr>
          <p:cNvCxnSpPr>
            <a:cxnSpLocks/>
          </p:cNvCxnSpPr>
          <p:nvPr userDrawn="1"/>
        </p:nvCxnSpPr>
        <p:spPr>
          <a:xfrm>
            <a:off x="0" y="4477732"/>
            <a:ext cx="3214540" cy="0"/>
          </a:xfrm>
          <a:prstGeom prst="line">
            <a:avLst/>
          </a:prstGeom>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9AC3111-BCF9-CD82-3E20-BDB30841DACF}"/>
              </a:ext>
            </a:extLst>
          </p:cNvPr>
          <p:cNvSpPr>
            <a:spLocks noGrp="1"/>
          </p:cNvSpPr>
          <p:nvPr>
            <p:ph type="title"/>
          </p:nvPr>
        </p:nvSpPr>
        <p:spPr>
          <a:xfrm>
            <a:off x="831850" y="1709738"/>
            <a:ext cx="10515600" cy="2852737"/>
          </a:xfrm>
        </p:spPr>
        <p:txBody>
          <a:bodyPr anchor="b">
            <a:normAutofit/>
          </a:bodyPr>
          <a:lstStyle>
            <a:lvl1pPr>
              <a:defRPr sz="6600"/>
            </a:lvl1pPr>
          </a:lstStyle>
          <a:p>
            <a:r>
              <a:rPr lang="en-US" dirty="0"/>
              <a:t>Click to edit Master title style</a:t>
            </a:r>
            <a:endParaRPr lang="en-CH" dirty="0"/>
          </a:p>
        </p:txBody>
      </p:sp>
      <p:sp>
        <p:nvSpPr>
          <p:cNvPr id="3" name="Text Placeholder 2">
            <a:extLst>
              <a:ext uri="{FF2B5EF4-FFF2-40B4-BE49-F238E27FC236}">
                <a16:creationId xmlns:a16="http://schemas.microsoft.com/office/drawing/2014/main" id="{4275CF36-7DCE-25D2-BE65-3AFD8F701ED9}"/>
              </a:ext>
            </a:extLst>
          </p:cNvPr>
          <p:cNvSpPr>
            <a:spLocks noGrp="1"/>
          </p:cNvSpPr>
          <p:nvPr>
            <p:ph type="body" idx="1"/>
          </p:nvPr>
        </p:nvSpPr>
        <p:spPr>
          <a:xfrm>
            <a:off x="831850" y="4779390"/>
            <a:ext cx="10515600" cy="1310260"/>
          </a:xfrm>
        </p:spPr>
        <p:txBody>
          <a:bodyPr>
            <a:normAutofit/>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03042C7F-3A07-F117-B574-039769003665}"/>
              </a:ext>
            </a:extLst>
          </p:cNvPr>
          <p:cNvSpPr>
            <a:spLocks noGrp="1"/>
          </p:cNvSpPr>
          <p:nvPr>
            <p:ph type="dt" sz="half" idx="10"/>
          </p:nvPr>
        </p:nvSpPr>
        <p:spPr/>
        <p:txBody>
          <a:bodyPr/>
          <a:lstStyle/>
          <a:p>
            <a:fld id="{E8356BFF-8413-41CC-9EB5-6E62F767A530}" type="datetime8">
              <a:rPr lang="en-CH" smtClean="0"/>
              <a:t>16/09/2022 10:01</a:t>
            </a:fld>
            <a:endParaRPr lang="en-CH"/>
          </a:p>
        </p:txBody>
      </p:sp>
      <p:sp>
        <p:nvSpPr>
          <p:cNvPr id="5" name="Footer Placeholder 4">
            <a:extLst>
              <a:ext uri="{FF2B5EF4-FFF2-40B4-BE49-F238E27FC236}">
                <a16:creationId xmlns:a16="http://schemas.microsoft.com/office/drawing/2014/main" id="{7557B032-B5F3-2BB6-CE9B-7E937A9A2DAB}"/>
              </a:ext>
            </a:extLst>
          </p:cNvPr>
          <p:cNvSpPr>
            <a:spLocks noGrp="1"/>
          </p:cNvSpPr>
          <p:nvPr>
            <p:ph type="ftr" sz="quarter" idx="11"/>
          </p:nvPr>
        </p:nvSpPr>
        <p:spPr/>
        <p:txBody>
          <a:bodyPr/>
          <a:lstStyle/>
          <a:p>
            <a:endParaRPr lang="en-CH"/>
          </a:p>
        </p:txBody>
      </p:sp>
      <p:sp>
        <p:nvSpPr>
          <p:cNvPr id="6" name="Slide Number Placeholder 5">
            <a:extLst>
              <a:ext uri="{FF2B5EF4-FFF2-40B4-BE49-F238E27FC236}">
                <a16:creationId xmlns:a16="http://schemas.microsoft.com/office/drawing/2014/main" id="{5AE9D815-5743-AABC-A2EB-775D4223568C}"/>
              </a:ext>
            </a:extLst>
          </p:cNvPr>
          <p:cNvSpPr>
            <a:spLocks noGrp="1"/>
          </p:cNvSpPr>
          <p:nvPr>
            <p:ph type="sldNum" sz="quarter" idx="12"/>
          </p:nvPr>
        </p:nvSpPr>
        <p:spPr/>
        <p:txBody>
          <a:bodyPr/>
          <a:lstStyle/>
          <a:p>
            <a:fld id="{BE50D841-AE03-4072-8645-558D16E4E90D}" type="slidenum">
              <a:rPr lang="en-CH" smtClean="0"/>
              <a:t>‹#›</a:t>
            </a:fld>
            <a:endParaRPr lang="en-CH"/>
          </a:p>
        </p:txBody>
      </p:sp>
      <p:sp>
        <p:nvSpPr>
          <p:cNvPr id="10" name="Flowchart: Document 9">
            <a:extLst>
              <a:ext uri="{FF2B5EF4-FFF2-40B4-BE49-F238E27FC236}">
                <a16:creationId xmlns:a16="http://schemas.microsoft.com/office/drawing/2014/main" id="{8BD1F7D0-16E0-F2BD-AED6-4AF163E6088E}"/>
              </a:ext>
            </a:extLst>
          </p:cNvPr>
          <p:cNvSpPr/>
          <p:nvPr userDrawn="1"/>
        </p:nvSpPr>
        <p:spPr>
          <a:xfrm>
            <a:off x="113122" y="-9427"/>
            <a:ext cx="499620" cy="801278"/>
          </a:xfrm>
          <a:prstGeom prst="flowChartDocumen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87091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AB05B-E4CE-DBD1-A248-DBE8B141159A}"/>
              </a:ext>
            </a:extLst>
          </p:cNvPr>
          <p:cNvSpPr>
            <a:spLocks noGrp="1"/>
          </p:cNvSpPr>
          <p:nvPr>
            <p:ph type="title"/>
          </p:nvPr>
        </p:nvSpPr>
        <p:spPr/>
        <p:txBody>
          <a:bodyPr/>
          <a:lstStyle/>
          <a:p>
            <a:r>
              <a:rPr lang="en-US"/>
              <a:t>Click to edit Master title style</a:t>
            </a:r>
            <a:endParaRPr lang="en-CH"/>
          </a:p>
        </p:txBody>
      </p:sp>
      <p:sp>
        <p:nvSpPr>
          <p:cNvPr id="3" name="Content Placeholder 2">
            <a:extLst>
              <a:ext uri="{FF2B5EF4-FFF2-40B4-BE49-F238E27FC236}">
                <a16:creationId xmlns:a16="http://schemas.microsoft.com/office/drawing/2014/main" id="{7AF00136-E6C3-46F2-833F-16CAA5749B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Content Placeholder 3">
            <a:extLst>
              <a:ext uri="{FF2B5EF4-FFF2-40B4-BE49-F238E27FC236}">
                <a16:creationId xmlns:a16="http://schemas.microsoft.com/office/drawing/2014/main" id="{990ED900-30B7-A217-A717-6E274CBA3A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Date Placeholder 4">
            <a:extLst>
              <a:ext uri="{FF2B5EF4-FFF2-40B4-BE49-F238E27FC236}">
                <a16:creationId xmlns:a16="http://schemas.microsoft.com/office/drawing/2014/main" id="{6D125900-E3C6-B714-D23D-E6F1479D4B6E}"/>
              </a:ext>
            </a:extLst>
          </p:cNvPr>
          <p:cNvSpPr>
            <a:spLocks noGrp="1"/>
          </p:cNvSpPr>
          <p:nvPr>
            <p:ph type="dt" sz="half" idx="10"/>
          </p:nvPr>
        </p:nvSpPr>
        <p:spPr/>
        <p:txBody>
          <a:bodyPr/>
          <a:lstStyle/>
          <a:p>
            <a:fld id="{0B67CA9A-39F3-49DC-9B19-80B2109FD5BC}" type="datetime8">
              <a:rPr lang="en-CH" smtClean="0"/>
              <a:t>16/09/2022 10:01</a:t>
            </a:fld>
            <a:endParaRPr lang="en-CH"/>
          </a:p>
        </p:txBody>
      </p:sp>
      <p:sp>
        <p:nvSpPr>
          <p:cNvPr id="6" name="Footer Placeholder 5">
            <a:extLst>
              <a:ext uri="{FF2B5EF4-FFF2-40B4-BE49-F238E27FC236}">
                <a16:creationId xmlns:a16="http://schemas.microsoft.com/office/drawing/2014/main" id="{A0BBE290-A7B5-E6F9-9CDF-B63F16698630}"/>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7041E910-EA5C-DA10-1ABB-2FF1DF3BBC8E}"/>
              </a:ext>
            </a:extLst>
          </p:cNvPr>
          <p:cNvSpPr>
            <a:spLocks noGrp="1"/>
          </p:cNvSpPr>
          <p:nvPr>
            <p:ph type="sldNum" sz="quarter" idx="12"/>
          </p:nvPr>
        </p:nvSpPr>
        <p:spPr/>
        <p:txBody>
          <a:bodyPr/>
          <a:lstStyle/>
          <a:p>
            <a:fld id="{BE50D841-AE03-4072-8645-558D16E4E90D}" type="slidenum">
              <a:rPr lang="en-CH" smtClean="0"/>
              <a:t>‹#›</a:t>
            </a:fld>
            <a:endParaRPr lang="en-CH"/>
          </a:p>
        </p:txBody>
      </p:sp>
    </p:spTree>
    <p:extLst>
      <p:ext uri="{BB962C8B-B14F-4D97-AF65-F5344CB8AC3E}">
        <p14:creationId xmlns:p14="http://schemas.microsoft.com/office/powerpoint/2010/main" val="1904412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9D827-F3E7-BAD1-1467-BA19329D977A}"/>
              </a:ext>
            </a:extLst>
          </p:cNvPr>
          <p:cNvSpPr>
            <a:spLocks noGrp="1"/>
          </p:cNvSpPr>
          <p:nvPr>
            <p:ph type="title"/>
          </p:nvPr>
        </p:nvSpPr>
        <p:spPr>
          <a:xfrm>
            <a:off x="839788" y="365125"/>
            <a:ext cx="10515600" cy="1325563"/>
          </a:xfrm>
        </p:spPr>
        <p:txBody>
          <a:bodyPr/>
          <a:lstStyle/>
          <a:p>
            <a:r>
              <a:rPr lang="en-US"/>
              <a:t>Click to edit Master title style</a:t>
            </a:r>
            <a:endParaRPr lang="en-CH"/>
          </a:p>
        </p:txBody>
      </p:sp>
      <p:sp>
        <p:nvSpPr>
          <p:cNvPr id="3" name="Text Placeholder 2">
            <a:extLst>
              <a:ext uri="{FF2B5EF4-FFF2-40B4-BE49-F238E27FC236}">
                <a16:creationId xmlns:a16="http://schemas.microsoft.com/office/drawing/2014/main" id="{826C5CFF-BE71-55F8-48D0-907B6A0C09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D4493-80F6-8E2C-BCAB-FF9A0A06B4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Text Placeholder 4">
            <a:extLst>
              <a:ext uri="{FF2B5EF4-FFF2-40B4-BE49-F238E27FC236}">
                <a16:creationId xmlns:a16="http://schemas.microsoft.com/office/drawing/2014/main" id="{EDD0507B-A970-9788-1881-B6A6A314B8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21B720-3D79-5A08-654C-39CBD040B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7" name="Date Placeholder 6">
            <a:extLst>
              <a:ext uri="{FF2B5EF4-FFF2-40B4-BE49-F238E27FC236}">
                <a16:creationId xmlns:a16="http://schemas.microsoft.com/office/drawing/2014/main" id="{A0AED7BB-2959-18D7-33FB-FCEEF698C259}"/>
              </a:ext>
            </a:extLst>
          </p:cNvPr>
          <p:cNvSpPr>
            <a:spLocks noGrp="1"/>
          </p:cNvSpPr>
          <p:nvPr>
            <p:ph type="dt" sz="half" idx="10"/>
          </p:nvPr>
        </p:nvSpPr>
        <p:spPr/>
        <p:txBody>
          <a:bodyPr/>
          <a:lstStyle/>
          <a:p>
            <a:fld id="{5E5C58E9-D159-43EE-885E-334484516EA4}" type="datetime8">
              <a:rPr lang="en-CH" smtClean="0"/>
              <a:t>16/09/2022 10:01</a:t>
            </a:fld>
            <a:endParaRPr lang="en-CH"/>
          </a:p>
        </p:txBody>
      </p:sp>
      <p:sp>
        <p:nvSpPr>
          <p:cNvPr id="8" name="Footer Placeholder 7">
            <a:extLst>
              <a:ext uri="{FF2B5EF4-FFF2-40B4-BE49-F238E27FC236}">
                <a16:creationId xmlns:a16="http://schemas.microsoft.com/office/drawing/2014/main" id="{BEC82384-1C81-AC3C-73F3-D16EAE2E5732}"/>
              </a:ext>
            </a:extLst>
          </p:cNvPr>
          <p:cNvSpPr>
            <a:spLocks noGrp="1"/>
          </p:cNvSpPr>
          <p:nvPr>
            <p:ph type="ftr" sz="quarter" idx="11"/>
          </p:nvPr>
        </p:nvSpPr>
        <p:spPr/>
        <p:txBody>
          <a:bodyPr/>
          <a:lstStyle/>
          <a:p>
            <a:endParaRPr lang="en-CH"/>
          </a:p>
        </p:txBody>
      </p:sp>
      <p:sp>
        <p:nvSpPr>
          <p:cNvPr id="9" name="Slide Number Placeholder 8">
            <a:extLst>
              <a:ext uri="{FF2B5EF4-FFF2-40B4-BE49-F238E27FC236}">
                <a16:creationId xmlns:a16="http://schemas.microsoft.com/office/drawing/2014/main" id="{6EA9BFB1-4808-8F74-6C39-29D878745BC5}"/>
              </a:ext>
            </a:extLst>
          </p:cNvPr>
          <p:cNvSpPr>
            <a:spLocks noGrp="1"/>
          </p:cNvSpPr>
          <p:nvPr>
            <p:ph type="sldNum" sz="quarter" idx="12"/>
          </p:nvPr>
        </p:nvSpPr>
        <p:spPr/>
        <p:txBody>
          <a:bodyPr/>
          <a:lstStyle/>
          <a:p>
            <a:fld id="{BE50D841-AE03-4072-8645-558D16E4E90D}" type="slidenum">
              <a:rPr lang="en-CH" smtClean="0"/>
              <a:t>‹#›</a:t>
            </a:fld>
            <a:endParaRPr lang="en-CH"/>
          </a:p>
        </p:txBody>
      </p:sp>
    </p:spTree>
    <p:extLst>
      <p:ext uri="{BB962C8B-B14F-4D97-AF65-F5344CB8AC3E}">
        <p14:creationId xmlns:p14="http://schemas.microsoft.com/office/powerpoint/2010/main" val="3668317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F903F-1355-7471-830E-22A4C2223EC1}"/>
              </a:ext>
            </a:extLst>
          </p:cNvPr>
          <p:cNvSpPr>
            <a:spLocks noGrp="1"/>
          </p:cNvSpPr>
          <p:nvPr>
            <p:ph type="title"/>
          </p:nvPr>
        </p:nvSpPr>
        <p:spPr/>
        <p:txBody>
          <a:bodyPr/>
          <a:lstStyle/>
          <a:p>
            <a:r>
              <a:rPr lang="en-US"/>
              <a:t>Click to edit Master title style</a:t>
            </a:r>
            <a:endParaRPr lang="en-CH"/>
          </a:p>
        </p:txBody>
      </p:sp>
      <p:sp>
        <p:nvSpPr>
          <p:cNvPr id="3" name="Date Placeholder 2">
            <a:extLst>
              <a:ext uri="{FF2B5EF4-FFF2-40B4-BE49-F238E27FC236}">
                <a16:creationId xmlns:a16="http://schemas.microsoft.com/office/drawing/2014/main" id="{5DA0B4AA-874F-D15F-4D66-3A2484F55787}"/>
              </a:ext>
            </a:extLst>
          </p:cNvPr>
          <p:cNvSpPr>
            <a:spLocks noGrp="1"/>
          </p:cNvSpPr>
          <p:nvPr>
            <p:ph type="dt" sz="half" idx="10"/>
          </p:nvPr>
        </p:nvSpPr>
        <p:spPr/>
        <p:txBody>
          <a:bodyPr/>
          <a:lstStyle/>
          <a:p>
            <a:fld id="{CDC9BC93-A3EB-4325-9254-A7FBDA65A138}" type="datetime8">
              <a:rPr lang="en-CH" smtClean="0"/>
              <a:t>16/09/2022 10:01</a:t>
            </a:fld>
            <a:endParaRPr lang="en-CH"/>
          </a:p>
        </p:txBody>
      </p:sp>
      <p:sp>
        <p:nvSpPr>
          <p:cNvPr id="4" name="Footer Placeholder 3">
            <a:extLst>
              <a:ext uri="{FF2B5EF4-FFF2-40B4-BE49-F238E27FC236}">
                <a16:creationId xmlns:a16="http://schemas.microsoft.com/office/drawing/2014/main" id="{01C743E3-619A-4CF9-3CE8-3643733FB940}"/>
              </a:ext>
            </a:extLst>
          </p:cNvPr>
          <p:cNvSpPr>
            <a:spLocks noGrp="1"/>
          </p:cNvSpPr>
          <p:nvPr>
            <p:ph type="ftr" sz="quarter" idx="11"/>
          </p:nvPr>
        </p:nvSpPr>
        <p:spPr/>
        <p:txBody>
          <a:bodyPr/>
          <a:lstStyle/>
          <a:p>
            <a:endParaRPr lang="en-CH"/>
          </a:p>
        </p:txBody>
      </p:sp>
      <p:sp>
        <p:nvSpPr>
          <p:cNvPr id="5" name="Slide Number Placeholder 4">
            <a:extLst>
              <a:ext uri="{FF2B5EF4-FFF2-40B4-BE49-F238E27FC236}">
                <a16:creationId xmlns:a16="http://schemas.microsoft.com/office/drawing/2014/main" id="{74D76B73-94F9-6A1B-32F0-EA974F1E5E17}"/>
              </a:ext>
            </a:extLst>
          </p:cNvPr>
          <p:cNvSpPr>
            <a:spLocks noGrp="1"/>
          </p:cNvSpPr>
          <p:nvPr>
            <p:ph type="sldNum" sz="quarter" idx="12"/>
          </p:nvPr>
        </p:nvSpPr>
        <p:spPr/>
        <p:txBody>
          <a:bodyPr/>
          <a:lstStyle/>
          <a:p>
            <a:fld id="{BE50D841-AE03-4072-8645-558D16E4E90D}" type="slidenum">
              <a:rPr lang="en-CH" smtClean="0"/>
              <a:t>‹#›</a:t>
            </a:fld>
            <a:endParaRPr lang="en-CH"/>
          </a:p>
        </p:txBody>
      </p:sp>
    </p:spTree>
    <p:extLst>
      <p:ext uri="{BB962C8B-B14F-4D97-AF65-F5344CB8AC3E}">
        <p14:creationId xmlns:p14="http://schemas.microsoft.com/office/powerpoint/2010/main" val="43390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A32E2-66B0-F24C-146B-C88782195FF8}"/>
              </a:ext>
            </a:extLst>
          </p:cNvPr>
          <p:cNvSpPr>
            <a:spLocks noGrp="1"/>
          </p:cNvSpPr>
          <p:nvPr>
            <p:ph type="dt" sz="half" idx="10"/>
          </p:nvPr>
        </p:nvSpPr>
        <p:spPr/>
        <p:txBody>
          <a:bodyPr/>
          <a:lstStyle/>
          <a:p>
            <a:fld id="{9D4CE406-89A3-4591-AB16-4291EE11909C}" type="datetime8">
              <a:rPr lang="en-CH" smtClean="0"/>
              <a:t>16/09/2022 10:01</a:t>
            </a:fld>
            <a:endParaRPr lang="en-CH"/>
          </a:p>
        </p:txBody>
      </p:sp>
      <p:sp>
        <p:nvSpPr>
          <p:cNvPr id="3" name="Footer Placeholder 2">
            <a:extLst>
              <a:ext uri="{FF2B5EF4-FFF2-40B4-BE49-F238E27FC236}">
                <a16:creationId xmlns:a16="http://schemas.microsoft.com/office/drawing/2014/main" id="{69327D76-7E6D-3F2D-3BAA-E1C563EC860C}"/>
              </a:ext>
            </a:extLst>
          </p:cNvPr>
          <p:cNvSpPr>
            <a:spLocks noGrp="1"/>
          </p:cNvSpPr>
          <p:nvPr>
            <p:ph type="ftr" sz="quarter" idx="11"/>
          </p:nvPr>
        </p:nvSpPr>
        <p:spPr/>
        <p:txBody>
          <a:bodyPr/>
          <a:lstStyle/>
          <a:p>
            <a:endParaRPr lang="en-CH"/>
          </a:p>
        </p:txBody>
      </p:sp>
      <p:sp>
        <p:nvSpPr>
          <p:cNvPr id="4" name="Slide Number Placeholder 3">
            <a:extLst>
              <a:ext uri="{FF2B5EF4-FFF2-40B4-BE49-F238E27FC236}">
                <a16:creationId xmlns:a16="http://schemas.microsoft.com/office/drawing/2014/main" id="{FD5F5168-1AEC-7DC1-6B32-D8B92E8E4FF0}"/>
              </a:ext>
            </a:extLst>
          </p:cNvPr>
          <p:cNvSpPr>
            <a:spLocks noGrp="1"/>
          </p:cNvSpPr>
          <p:nvPr>
            <p:ph type="sldNum" sz="quarter" idx="12"/>
          </p:nvPr>
        </p:nvSpPr>
        <p:spPr/>
        <p:txBody>
          <a:bodyPr/>
          <a:lstStyle/>
          <a:p>
            <a:fld id="{BE50D841-AE03-4072-8645-558D16E4E90D}" type="slidenum">
              <a:rPr lang="en-CH" smtClean="0"/>
              <a:t>‹#›</a:t>
            </a:fld>
            <a:endParaRPr lang="en-CH"/>
          </a:p>
        </p:txBody>
      </p:sp>
    </p:spTree>
    <p:extLst>
      <p:ext uri="{BB962C8B-B14F-4D97-AF65-F5344CB8AC3E}">
        <p14:creationId xmlns:p14="http://schemas.microsoft.com/office/powerpoint/2010/main" val="226435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DCE0-77CA-2CEF-2897-9033A1B813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Content Placeholder 2">
            <a:extLst>
              <a:ext uri="{FF2B5EF4-FFF2-40B4-BE49-F238E27FC236}">
                <a16:creationId xmlns:a16="http://schemas.microsoft.com/office/drawing/2014/main" id="{51D41BD6-6AD4-02A0-017B-EF14B7DE84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Text Placeholder 3">
            <a:extLst>
              <a:ext uri="{FF2B5EF4-FFF2-40B4-BE49-F238E27FC236}">
                <a16:creationId xmlns:a16="http://schemas.microsoft.com/office/drawing/2014/main" id="{5842688E-2242-1738-E3AB-228F904AE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7E14E-F5CF-685E-7054-C517283506F7}"/>
              </a:ext>
            </a:extLst>
          </p:cNvPr>
          <p:cNvSpPr>
            <a:spLocks noGrp="1"/>
          </p:cNvSpPr>
          <p:nvPr>
            <p:ph type="dt" sz="half" idx="10"/>
          </p:nvPr>
        </p:nvSpPr>
        <p:spPr/>
        <p:txBody>
          <a:bodyPr/>
          <a:lstStyle/>
          <a:p>
            <a:fld id="{AA33AA57-598A-4E0C-B8F6-2E6A4C7AB212}" type="datetime8">
              <a:rPr lang="en-CH" smtClean="0"/>
              <a:t>16/09/2022 10:01</a:t>
            </a:fld>
            <a:endParaRPr lang="en-CH"/>
          </a:p>
        </p:txBody>
      </p:sp>
      <p:sp>
        <p:nvSpPr>
          <p:cNvPr id="6" name="Footer Placeholder 5">
            <a:extLst>
              <a:ext uri="{FF2B5EF4-FFF2-40B4-BE49-F238E27FC236}">
                <a16:creationId xmlns:a16="http://schemas.microsoft.com/office/drawing/2014/main" id="{5E4D76D8-D6DD-B781-DADF-5C12F656CEC8}"/>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0F682F4B-7675-8EC6-96E9-1B5584146A98}"/>
              </a:ext>
            </a:extLst>
          </p:cNvPr>
          <p:cNvSpPr>
            <a:spLocks noGrp="1"/>
          </p:cNvSpPr>
          <p:nvPr>
            <p:ph type="sldNum" sz="quarter" idx="12"/>
          </p:nvPr>
        </p:nvSpPr>
        <p:spPr/>
        <p:txBody>
          <a:bodyPr/>
          <a:lstStyle/>
          <a:p>
            <a:fld id="{BE50D841-AE03-4072-8645-558D16E4E90D}" type="slidenum">
              <a:rPr lang="en-CH" smtClean="0"/>
              <a:t>‹#›</a:t>
            </a:fld>
            <a:endParaRPr lang="en-CH"/>
          </a:p>
        </p:txBody>
      </p:sp>
    </p:spTree>
    <p:extLst>
      <p:ext uri="{BB962C8B-B14F-4D97-AF65-F5344CB8AC3E}">
        <p14:creationId xmlns:p14="http://schemas.microsoft.com/office/powerpoint/2010/main" val="3972839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07F2-FB4A-EEC6-ED04-F6845C21BE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H"/>
          </a:p>
        </p:txBody>
      </p:sp>
      <p:sp>
        <p:nvSpPr>
          <p:cNvPr id="3" name="Picture Placeholder 2">
            <a:extLst>
              <a:ext uri="{FF2B5EF4-FFF2-40B4-BE49-F238E27FC236}">
                <a16:creationId xmlns:a16="http://schemas.microsoft.com/office/drawing/2014/main" id="{2E9C00B8-98E4-39AA-E54A-DD7B067962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H"/>
          </a:p>
        </p:txBody>
      </p:sp>
      <p:sp>
        <p:nvSpPr>
          <p:cNvPr id="4" name="Text Placeholder 3">
            <a:extLst>
              <a:ext uri="{FF2B5EF4-FFF2-40B4-BE49-F238E27FC236}">
                <a16:creationId xmlns:a16="http://schemas.microsoft.com/office/drawing/2014/main" id="{15998F6E-EFCC-F21E-D971-4D185242CE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990164-F638-2497-8418-FF3D37429E12}"/>
              </a:ext>
            </a:extLst>
          </p:cNvPr>
          <p:cNvSpPr>
            <a:spLocks noGrp="1"/>
          </p:cNvSpPr>
          <p:nvPr>
            <p:ph type="dt" sz="half" idx="10"/>
          </p:nvPr>
        </p:nvSpPr>
        <p:spPr/>
        <p:txBody>
          <a:bodyPr/>
          <a:lstStyle/>
          <a:p>
            <a:fld id="{E652EBB5-C89B-4A28-9143-9709F5B9ADA5}" type="datetime8">
              <a:rPr lang="en-CH" smtClean="0"/>
              <a:t>16/09/2022 10:01</a:t>
            </a:fld>
            <a:endParaRPr lang="en-CH"/>
          </a:p>
        </p:txBody>
      </p:sp>
      <p:sp>
        <p:nvSpPr>
          <p:cNvPr id="6" name="Footer Placeholder 5">
            <a:extLst>
              <a:ext uri="{FF2B5EF4-FFF2-40B4-BE49-F238E27FC236}">
                <a16:creationId xmlns:a16="http://schemas.microsoft.com/office/drawing/2014/main" id="{6AC03FFE-96ED-4535-3BF8-21C38020201F}"/>
              </a:ext>
            </a:extLst>
          </p:cNvPr>
          <p:cNvSpPr>
            <a:spLocks noGrp="1"/>
          </p:cNvSpPr>
          <p:nvPr>
            <p:ph type="ftr" sz="quarter" idx="11"/>
          </p:nvPr>
        </p:nvSpPr>
        <p:spPr/>
        <p:txBody>
          <a:bodyPr/>
          <a:lstStyle/>
          <a:p>
            <a:endParaRPr lang="en-CH"/>
          </a:p>
        </p:txBody>
      </p:sp>
      <p:sp>
        <p:nvSpPr>
          <p:cNvPr id="7" name="Slide Number Placeholder 6">
            <a:extLst>
              <a:ext uri="{FF2B5EF4-FFF2-40B4-BE49-F238E27FC236}">
                <a16:creationId xmlns:a16="http://schemas.microsoft.com/office/drawing/2014/main" id="{BA97DD62-FFAB-6132-CFC1-C9159D6EA4E1}"/>
              </a:ext>
            </a:extLst>
          </p:cNvPr>
          <p:cNvSpPr>
            <a:spLocks noGrp="1"/>
          </p:cNvSpPr>
          <p:nvPr>
            <p:ph type="sldNum" sz="quarter" idx="12"/>
          </p:nvPr>
        </p:nvSpPr>
        <p:spPr/>
        <p:txBody>
          <a:bodyPr/>
          <a:lstStyle/>
          <a:p>
            <a:fld id="{BE50D841-AE03-4072-8645-558D16E4E90D}" type="slidenum">
              <a:rPr lang="en-CH" smtClean="0"/>
              <a:t>‹#›</a:t>
            </a:fld>
            <a:endParaRPr lang="en-CH"/>
          </a:p>
        </p:txBody>
      </p:sp>
    </p:spTree>
    <p:extLst>
      <p:ext uri="{BB962C8B-B14F-4D97-AF65-F5344CB8AC3E}">
        <p14:creationId xmlns:p14="http://schemas.microsoft.com/office/powerpoint/2010/main" val="2442001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C49D98-1624-573E-9A2A-35BA471BE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H" dirty="0"/>
          </a:p>
        </p:txBody>
      </p:sp>
      <p:sp>
        <p:nvSpPr>
          <p:cNvPr id="3" name="Text Placeholder 2">
            <a:extLst>
              <a:ext uri="{FF2B5EF4-FFF2-40B4-BE49-F238E27FC236}">
                <a16:creationId xmlns:a16="http://schemas.microsoft.com/office/drawing/2014/main" id="{CF473AD1-E004-2E0D-5251-53B74A783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H" dirty="0"/>
          </a:p>
        </p:txBody>
      </p:sp>
      <p:sp>
        <p:nvSpPr>
          <p:cNvPr id="4" name="Date Placeholder 3">
            <a:extLst>
              <a:ext uri="{FF2B5EF4-FFF2-40B4-BE49-F238E27FC236}">
                <a16:creationId xmlns:a16="http://schemas.microsoft.com/office/drawing/2014/main" id="{BB9A09AF-F923-4F09-962A-9E6A7DEBA1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mbria" panose="02040503050406030204" pitchFamily="18" charset="0"/>
                <a:ea typeface="Cambria" panose="02040503050406030204" pitchFamily="18" charset="0"/>
              </a:defRPr>
            </a:lvl1pPr>
          </a:lstStyle>
          <a:p>
            <a:fld id="{E3B925B6-4057-409D-B8AB-2A4BD4F6D2C9}" type="datetime8">
              <a:rPr lang="en-CH" smtClean="0"/>
              <a:t>16/09/2022 10:01</a:t>
            </a:fld>
            <a:endParaRPr lang="en-CH"/>
          </a:p>
        </p:txBody>
      </p:sp>
      <p:sp>
        <p:nvSpPr>
          <p:cNvPr id="5" name="Footer Placeholder 4">
            <a:extLst>
              <a:ext uri="{FF2B5EF4-FFF2-40B4-BE49-F238E27FC236}">
                <a16:creationId xmlns:a16="http://schemas.microsoft.com/office/drawing/2014/main" id="{AF507569-DC0D-2B76-B1FA-DB48DCBD5D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mbria" panose="02040503050406030204" pitchFamily="18" charset="0"/>
                <a:ea typeface="Cambria" panose="02040503050406030204" pitchFamily="18" charset="0"/>
              </a:defRPr>
            </a:lvl1pPr>
          </a:lstStyle>
          <a:p>
            <a:endParaRPr lang="en-CH"/>
          </a:p>
        </p:txBody>
      </p:sp>
      <p:sp>
        <p:nvSpPr>
          <p:cNvPr id="6" name="Slide Number Placeholder 5">
            <a:extLst>
              <a:ext uri="{FF2B5EF4-FFF2-40B4-BE49-F238E27FC236}">
                <a16:creationId xmlns:a16="http://schemas.microsoft.com/office/drawing/2014/main" id="{1E198E07-6055-22FA-2A9D-DF4D2AAB34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mbria" panose="02040503050406030204" pitchFamily="18" charset="0"/>
                <a:ea typeface="Cambria" panose="02040503050406030204" pitchFamily="18" charset="0"/>
              </a:defRPr>
            </a:lvl1pPr>
          </a:lstStyle>
          <a:p>
            <a:fld id="{BE50D841-AE03-4072-8645-558D16E4E90D}" type="slidenum">
              <a:rPr lang="en-CH" smtClean="0"/>
              <a:pPr/>
              <a:t>‹#›</a:t>
            </a:fld>
            <a:endParaRPr lang="en-CH"/>
          </a:p>
        </p:txBody>
      </p:sp>
    </p:spTree>
    <p:extLst>
      <p:ext uri="{BB962C8B-B14F-4D97-AF65-F5344CB8AC3E}">
        <p14:creationId xmlns:p14="http://schemas.microsoft.com/office/powerpoint/2010/main" val="1447614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arxiv.org/abs/2207.1335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64.xml"/><Relationship Id="rId4" Type="http://schemas.openxmlformats.org/officeDocument/2006/relationships/slide" Target="slide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people.inf.ethz.ch/omutlu/pub/CODIC-DRAM-internal-timing-control-substrate_isca21.pdf" TargetMode="External"/><Relationship Id="rId13" Type="http://schemas.openxmlformats.org/officeDocument/2006/relationships/hyperlink" Target="https://people.inf.ethz.ch/omutlu/pub/VAMPIRE-DRAM-power-characterization-and-modeling_sigmetrics18_pomacs18-twocolumn.pdf" TargetMode="External"/><Relationship Id="rId3" Type="http://schemas.openxmlformats.org/officeDocument/2006/relationships/notesSlide" Target="../notesSlides/notesSlide29.xml"/><Relationship Id="rId7" Type="http://schemas.openxmlformats.org/officeDocument/2006/relationships/hyperlink" Target="https://people.inf.ethz.ch/omutlu/pub/QUAC-TRNG-DRAM_isca21.pdf" TargetMode="External"/><Relationship Id="rId12" Type="http://schemas.openxmlformats.org/officeDocument/2006/relationships/hyperlink" Target="https://people.inf.ethz.ch/omutlu/pub/EDEN-efficient-DNN-inference-with-approximate-memory_micro19.pdf" TargetMode="External"/><Relationship Id="rId2" Type="http://schemas.openxmlformats.org/officeDocument/2006/relationships/slideLayout" Target="../slideLayouts/slideLayout2.xml"/><Relationship Id="rId16" Type="http://schemas.openxmlformats.org/officeDocument/2006/relationships/hyperlink" Target="https://people.inf.ethz.ch/omutlu/pub/understanding-latency-variation-in-DRAM-chips_sigmetrics16.pdf" TargetMode="External"/><Relationship Id="rId1" Type="http://schemas.openxmlformats.org/officeDocument/2006/relationships/tags" Target="../tags/tag2.xml"/><Relationship Id="rId6" Type="http://schemas.openxmlformats.org/officeDocument/2006/relationships/hyperlink" Target="https://people.inf.ethz.ch/omutlu/pub/U-TRR-uncovering-RowHammer-protection-mechanisms_micro21.pdf" TargetMode="External"/><Relationship Id="rId11" Type="http://schemas.openxmlformats.org/officeDocument/2006/relationships/hyperlink" Target="https://people.inf.ethz.ch/omutlu/pub/drange-dram-latency-based-true-random-number-generator_hpca19.pdf" TargetMode="External"/><Relationship Id="rId5" Type="http://schemas.openxmlformats.org/officeDocument/2006/relationships/hyperlink" Target="https://people.inf.ethz.ch/omutlu/pub/ADeeperLookIntoRowhammer_micro21.pdf" TargetMode="External"/><Relationship Id="rId15" Type="http://schemas.openxmlformats.org/officeDocument/2006/relationships/hyperlink" Target="https://people.inf.ethz.ch/omutlu/pub/MEMCON-system-level-data-dependent-DRAM-failure-detection-mitigation_micro17.pdf" TargetMode="External"/><Relationship Id="rId10" Type="http://schemas.openxmlformats.org/officeDocument/2006/relationships/hyperlink" Target="https://people.inf.ethz.ch/omutlu/pub/rowhammer-TRRespass_ieee_security_privacy20.pdf" TargetMode="External"/><Relationship Id="rId4" Type="http://schemas.openxmlformats.org/officeDocument/2006/relationships/hyperlink" Target="https://people.inf.ethz.ch/omutlu/pub/RowHammerUnderReducedWordlineVoltage_dsn22.pdf" TargetMode="External"/><Relationship Id="rId9" Type="http://schemas.openxmlformats.org/officeDocument/2006/relationships/hyperlink" Target="https://people.inf.ethz.ch/omutlu/pub/Revisiting-RowHammer_isca20.pdf" TargetMode="External"/><Relationship Id="rId14" Type="http://schemas.openxmlformats.org/officeDocument/2006/relationships/hyperlink" Target="https://people.inf.ethz.ch/omutlu/pub/Voltron-reduced-voltage-DRAM-sigmetrics17-paper.pdf"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18" Type="http://schemas.openxmlformats.org/officeDocument/2006/relationships/image" Target="../media/image21.png"/><Relationship Id="rId3" Type="http://schemas.openxmlformats.org/officeDocument/2006/relationships/notesSlide" Target="../notesSlides/notesSlide3.xml"/><Relationship Id="rId21" Type="http://schemas.openxmlformats.org/officeDocument/2006/relationships/image" Target="../media/image24.svg"/><Relationship Id="rId7" Type="http://schemas.openxmlformats.org/officeDocument/2006/relationships/image" Target="../media/image10.svg"/><Relationship Id="rId12" Type="http://schemas.openxmlformats.org/officeDocument/2006/relationships/image" Target="../media/image15.png"/><Relationship Id="rId17" Type="http://schemas.openxmlformats.org/officeDocument/2006/relationships/image" Target="../media/image20.svg"/><Relationship Id="rId2" Type="http://schemas.openxmlformats.org/officeDocument/2006/relationships/slideLayout" Target="../slideLayouts/slideLayout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png"/><Relationship Id="rId15" Type="http://schemas.openxmlformats.org/officeDocument/2006/relationships/image" Target="../media/image18.svg"/><Relationship Id="rId23" Type="http://schemas.openxmlformats.org/officeDocument/2006/relationships/image" Target="../media/image26.svg"/><Relationship Id="rId10" Type="http://schemas.openxmlformats.org/officeDocument/2006/relationships/image" Target="../media/image13.png"/><Relationship Id="rId19" Type="http://schemas.openxmlformats.org/officeDocument/2006/relationships/image" Target="../media/image22.svg"/><Relationship Id="rId4" Type="http://schemas.openxmlformats.org/officeDocument/2006/relationships/image" Target="../media/image7.jpeg"/><Relationship Id="rId9" Type="http://schemas.openxmlformats.org/officeDocument/2006/relationships/image" Target="../media/image12.svg"/><Relationship Id="rId14" Type="http://schemas.openxmlformats.org/officeDocument/2006/relationships/image" Target="../media/image17.png"/><Relationship Id="rId22"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hyperlink" Target="https://ieeexplore.ieee.org/abstract/document/8736949" TargetMode="External"/><Relationship Id="rId3" Type="http://schemas.openxmlformats.org/officeDocument/2006/relationships/notesSlide" Target="../notesSlides/notesSlide30.xml"/><Relationship Id="rId7" Type="http://schemas.openxmlformats.org/officeDocument/2006/relationships/hyperlink" Target="https://dl.acm.org/doi/10.1145/3352460.3358260" TargetMode="Externa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ieeexplore.ieee.org/document/9300125" TargetMode="External"/><Relationship Id="rId5" Type="http://schemas.openxmlformats.org/officeDocument/2006/relationships/hyperlink" Target="https://ieeexplore.ieee.org/document/9465436" TargetMode="External"/><Relationship Id="rId4" Type="http://schemas.openxmlformats.org/officeDocument/2006/relationships/hyperlink" Target="https://www.mdpi.com/2076-3417/12/9/4332" TargetMode="External"/><Relationship Id="rId9" Type="http://schemas.openxmlformats.org/officeDocument/2006/relationships/hyperlink" Target="https://ieeexplore.ieee.org/document/866206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arxiv.org/abs/2207.13358"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64.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73.emf"/><Relationship Id="rId5" Type="http://schemas.openxmlformats.org/officeDocument/2006/relationships/image" Target="../media/image72.emf"/><Relationship Id="rId10" Type="http://schemas.openxmlformats.org/officeDocument/2006/relationships/image" Target="../media/image77.emf"/><Relationship Id="rId4" Type="http://schemas.openxmlformats.org/officeDocument/2006/relationships/image" Target="../media/image71.emf"/><Relationship Id="rId9" Type="http://schemas.openxmlformats.org/officeDocument/2006/relationships/image" Target="../media/image76.emf"/></Relationships>
</file>

<file path=ppt/slides/_rels/slide3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notesSlide" Target="../notesSlides/notesSlide39.xml"/><Relationship Id="rId7" Type="http://schemas.openxmlformats.org/officeDocument/2006/relationships/image" Target="../media/image81.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80.png"/><Relationship Id="rId5" Type="http://schemas.openxmlformats.org/officeDocument/2006/relationships/image" Target="../media/image79.emf"/><Relationship Id="rId4" Type="http://schemas.openxmlformats.org/officeDocument/2006/relationships/image" Target="../media/image78.emf"/><Relationship Id="rId9" Type="http://schemas.openxmlformats.org/officeDocument/2006/relationships/image" Target="../media/image83.sv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4.xml"/><Relationship Id="rId16"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4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svg"/><Relationship Id="rId12" Type="http://schemas.openxmlformats.org/officeDocument/2006/relationships/image" Target="../media/image93.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7.png"/><Relationship Id="rId11" Type="http://schemas.openxmlformats.org/officeDocument/2006/relationships/image" Target="../media/image92.svg"/><Relationship Id="rId5" Type="http://schemas.openxmlformats.org/officeDocument/2006/relationships/image" Target="../media/image86.sv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92.sv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93.png"/></Relationships>
</file>

<file path=ppt/slides/_rels/slide4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svg"/><Relationship Id="rId3" Type="http://schemas.openxmlformats.org/officeDocument/2006/relationships/notesSlide" Target="../notesSlides/notesSlide47.xml"/><Relationship Id="rId7" Type="http://schemas.openxmlformats.org/officeDocument/2006/relationships/image" Target="../media/image98.svg"/><Relationship Id="rId12" Type="http://schemas.openxmlformats.org/officeDocument/2006/relationships/image" Target="../media/image8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7.png"/><Relationship Id="rId11" Type="http://schemas.openxmlformats.org/officeDocument/2006/relationships/image" Target="../media/image88.svg"/><Relationship Id="rId5" Type="http://schemas.openxmlformats.org/officeDocument/2006/relationships/image" Target="../media/image96.svg"/><Relationship Id="rId10" Type="http://schemas.openxmlformats.org/officeDocument/2006/relationships/image" Target="../media/image87.png"/><Relationship Id="rId4" Type="http://schemas.openxmlformats.org/officeDocument/2006/relationships/image" Target="../media/image95.png"/><Relationship Id="rId9" Type="http://schemas.openxmlformats.org/officeDocument/2006/relationships/image" Target="../media/image86.svg"/></Relationships>
</file>

<file path=ppt/slides/_rels/slide48.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arxiv.org/abs/2207.13358"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64.xml"/><Relationship Id="rId4" Type="http://schemas.openxmlformats.org/officeDocument/2006/relationships/slide" Target="slide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3.xml.rels><?xml version="1.0" encoding="UTF-8" standalone="yes"?>
<Relationships xmlns="http://schemas.openxmlformats.org/package/2006/relationships"><Relationship Id="rId8" Type="http://schemas.openxmlformats.org/officeDocument/2006/relationships/image" Target="../media/image103.emf"/><Relationship Id="rId13" Type="http://schemas.openxmlformats.org/officeDocument/2006/relationships/image" Target="../media/image108.emf"/><Relationship Id="rId3" Type="http://schemas.openxmlformats.org/officeDocument/2006/relationships/notesSlide" Target="../notesSlides/notesSlide53.xml"/><Relationship Id="rId7" Type="http://schemas.openxmlformats.org/officeDocument/2006/relationships/image" Target="../media/image102.emf"/><Relationship Id="rId12" Type="http://schemas.openxmlformats.org/officeDocument/2006/relationships/image" Target="../media/image107.emf"/><Relationship Id="rId2" Type="http://schemas.openxmlformats.org/officeDocument/2006/relationships/slideLayout" Target="../slideLayouts/slideLayout2.xml"/><Relationship Id="rId16" Type="http://schemas.openxmlformats.org/officeDocument/2006/relationships/image" Target="../media/image111.emf"/><Relationship Id="rId1" Type="http://schemas.openxmlformats.org/officeDocument/2006/relationships/tags" Target="../tags/tag11.xml"/><Relationship Id="rId6" Type="http://schemas.openxmlformats.org/officeDocument/2006/relationships/image" Target="../media/image101.emf"/><Relationship Id="rId11" Type="http://schemas.openxmlformats.org/officeDocument/2006/relationships/image" Target="../media/image106.emf"/><Relationship Id="rId5" Type="http://schemas.openxmlformats.org/officeDocument/2006/relationships/image" Target="../media/image100.emf"/><Relationship Id="rId15" Type="http://schemas.openxmlformats.org/officeDocument/2006/relationships/image" Target="../media/image110.emf"/><Relationship Id="rId10" Type="http://schemas.openxmlformats.org/officeDocument/2006/relationships/image" Target="../media/image105.emf"/><Relationship Id="rId4" Type="http://schemas.openxmlformats.org/officeDocument/2006/relationships/image" Target="../media/image99.emf"/><Relationship Id="rId9" Type="http://schemas.openxmlformats.org/officeDocument/2006/relationships/image" Target="../media/image104.emf"/><Relationship Id="rId14" Type="http://schemas.openxmlformats.org/officeDocument/2006/relationships/image" Target="../media/image109.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hyperlink" Target="https://github.com/tukl-msd/DRAMPower" TargetMode="External"/><Relationship Id="rId4" Type="http://schemas.openxmlformats.org/officeDocument/2006/relationships/hyperlink" Target="https://github/CMU-SAFARI/ramulator" TargetMode="External"/></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5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arxiv.org/abs/2207.1335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64.xml"/><Relationship Id="rId4" Type="http://schemas.openxmlformats.org/officeDocument/2006/relationships/slide" Target="slide32.xml"/></Relationships>
</file>

<file path=ppt/slides/_rels/slide6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hyperlink" Target="https://github.com/CMU-SAFARI/SelfManagingDRAM" TargetMode="External"/><Relationship Id="rId4" Type="http://schemas.openxmlformats.org/officeDocument/2006/relationships/image" Target="../media/image65.png"/></Relationships>
</file>

<file path=ppt/slides/_rels/slide64.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arxiv.org/abs/2207.13358"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64.xml"/><Relationship Id="rId4" Type="http://schemas.openxmlformats.org/officeDocument/2006/relationships/slide" Target="slide32.xml"/></Relationships>
</file>

<file path=ppt/slides/_rels/slide6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64.xml"/><Relationship Id="rId16"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115.sv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4.svg"/><Relationship Id="rId11" Type="http://schemas.openxmlformats.org/officeDocument/2006/relationships/image" Target="../media/image114.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69.xml.rels><?xml version="1.0" encoding="UTF-8" standalone="yes"?>
<Relationships xmlns="http://schemas.openxmlformats.org/package/2006/relationships"><Relationship Id="rId3" Type="http://schemas.openxmlformats.org/officeDocument/2006/relationships/image" Target="../media/image116.emf"/><Relationship Id="rId7" Type="http://schemas.openxmlformats.org/officeDocument/2006/relationships/image" Target="../media/image119.emf"/><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118.emf"/><Relationship Id="rId5" Type="http://schemas.openxmlformats.org/officeDocument/2006/relationships/package" Target="../embeddings/Microsoft_Visio_Drawing.vsdx"/><Relationship Id="rId4" Type="http://schemas.openxmlformats.org/officeDocument/2006/relationships/image" Target="../media/image117.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0.emf"/><Relationship Id="rId5" Type="http://schemas.openxmlformats.org/officeDocument/2006/relationships/image" Target="../media/image117.emf"/><Relationship Id="rId4" Type="http://schemas.openxmlformats.org/officeDocument/2006/relationships/image" Target="../media/image116.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21.emf"/><Relationship Id="rId5" Type="http://schemas.openxmlformats.org/officeDocument/2006/relationships/image" Target="../media/image117.emf"/><Relationship Id="rId4" Type="http://schemas.openxmlformats.org/officeDocument/2006/relationships/image" Target="../media/image116.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76.xml.rels><?xml version="1.0" encoding="UTF-8" standalone="yes"?>
<Relationships xmlns="http://schemas.openxmlformats.org/package/2006/relationships"><Relationship Id="rId8" Type="http://schemas.openxmlformats.org/officeDocument/2006/relationships/package" Target="../embeddings/Microsoft_Visio_Drawing1.vsdx"/><Relationship Id="rId3" Type="http://schemas.openxmlformats.org/officeDocument/2006/relationships/notesSlide" Target="../notesSlides/notesSlide75.xml"/><Relationship Id="rId7" Type="http://schemas.openxmlformats.org/officeDocument/2006/relationships/image" Target="../media/image121.emf"/><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20.emf"/><Relationship Id="rId11" Type="http://schemas.openxmlformats.org/officeDocument/2006/relationships/image" Target="../media/image122.svg"/><Relationship Id="rId5" Type="http://schemas.openxmlformats.org/officeDocument/2006/relationships/image" Target="../media/image117.emf"/><Relationship Id="rId10" Type="http://schemas.openxmlformats.org/officeDocument/2006/relationships/image" Target="../media/image114.png"/><Relationship Id="rId4" Type="http://schemas.openxmlformats.org/officeDocument/2006/relationships/image" Target="../media/image116.emf"/><Relationship Id="rId9" Type="http://schemas.openxmlformats.org/officeDocument/2006/relationships/image" Target="../media/image118.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125.sv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124.png"/><Relationship Id="rId5" Type="http://schemas.openxmlformats.org/officeDocument/2006/relationships/image" Target="../media/image120.emf"/><Relationship Id="rId4" Type="http://schemas.openxmlformats.org/officeDocument/2006/relationships/image" Target="../media/image123.emf"/></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hart" Target="../charts/chart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23.e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chart" Target="../charts/chart11.xml"/><Relationship Id="rId4" Type="http://schemas.openxmlformats.org/officeDocument/2006/relationships/chart" Target="../charts/chart10.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chart" Target="../charts/chart13.xml"/><Relationship Id="rId4" Type="http://schemas.openxmlformats.org/officeDocument/2006/relationships/chart" Target="../charts/chart1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chart" Target="../charts/chart15.xml"/><Relationship Id="rId4" Type="http://schemas.openxmlformats.org/officeDocument/2006/relationships/chart" Target="../charts/chart14.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7.svg"/></Relationships>
</file>

<file path=ppt/slides/_rels/slide9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hyperlink" Target="https://arxiv.org/abs/2207.13358"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64.xml"/><Relationship Id="rId4" Type="http://schemas.openxmlformats.org/officeDocument/2006/relationships/slide" Target="slide3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8001BE2-1CC9-718F-AABA-CFD715586FCB}"/>
              </a:ext>
            </a:extLst>
          </p:cNvPr>
          <p:cNvSpPr/>
          <p:nvPr/>
        </p:nvSpPr>
        <p:spPr>
          <a:xfrm>
            <a:off x="0" y="0"/>
            <a:ext cx="12192000" cy="288985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D720B5F-0546-399A-40B4-8B0D95892B34}"/>
              </a:ext>
            </a:extLst>
          </p:cNvPr>
          <p:cNvSpPr>
            <a:spLocks noGrp="1"/>
          </p:cNvSpPr>
          <p:nvPr>
            <p:ph type="ctrTitle"/>
          </p:nvPr>
        </p:nvSpPr>
        <p:spPr>
          <a:xfrm>
            <a:off x="0" y="406400"/>
            <a:ext cx="12192000" cy="2387600"/>
          </a:xfrm>
        </p:spPr>
        <p:txBody>
          <a:bodyPr anchor="ctr">
            <a:noAutofit/>
          </a:bodyPr>
          <a:lstStyle/>
          <a:p>
            <a:r>
              <a:rPr lang="en-US" sz="3600" b="1" dirty="0">
                <a:solidFill>
                  <a:schemeClr val="bg1"/>
                </a:solidFill>
              </a:rPr>
              <a:t>Improving DRAM Performance, Reliability, and Security </a:t>
            </a:r>
            <a:br>
              <a:rPr lang="en-US" sz="3600" b="1" dirty="0">
                <a:solidFill>
                  <a:schemeClr val="bg1"/>
                </a:solidFill>
              </a:rPr>
            </a:br>
            <a:r>
              <a:rPr lang="en-US" sz="3600" b="1" dirty="0">
                <a:solidFill>
                  <a:schemeClr val="bg1"/>
                </a:solidFill>
              </a:rPr>
              <a:t>by Rigorously Understanding Intrinsic DRAM Operation</a:t>
            </a:r>
            <a:endParaRPr lang="en-CH" sz="3600" b="1" dirty="0">
              <a:solidFill>
                <a:schemeClr val="bg1"/>
              </a:solidFill>
            </a:endParaRPr>
          </a:p>
        </p:txBody>
      </p:sp>
      <p:sp>
        <p:nvSpPr>
          <p:cNvPr id="3" name="Subtitle 2">
            <a:extLst>
              <a:ext uri="{FF2B5EF4-FFF2-40B4-BE49-F238E27FC236}">
                <a16:creationId xmlns:a16="http://schemas.microsoft.com/office/drawing/2014/main" id="{75117A99-59F4-FC60-13FD-6E382AD2DA27}"/>
              </a:ext>
            </a:extLst>
          </p:cNvPr>
          <p:cNvSpPr>
            <a:spLocks noGrp="1"/>
          </p:cNvSpPr>
          <p:nvPr>
            <p:ph type="subTitle" idx="1"/>
          </p:nvPr>
        </p:nvSpPr>
        <p:spPr>
          <a:xfrm>
            <a:off x="2519082" y="3448499"/>
            <a:ext cx="7153835" cy="1856954"/>
          </a:xfrm>
        </p:spPr>
        <p:txBody>
          <a:bodyPr>
            <a:normAutofit/>
          </a:bodyPr>
          <a:lstStyle/>
          <a:p>
            <a:r>
              <a:rPr lang="en-US" sz="3200" b="1" dirty="0"/>
              <a:t>Hasan Hassan</a:t>
            </a:r>
          </a:p>
          <a:p>
            <a:r>
              <a:rPr lang="en-US" sz="3600" dirty="0">
                <a:solidFill>
                  <a:schemeClr val="accent2">
                    <a:lumMod val="50000"/>
                  </a:schemeClr>
                </a:solidFill>
              </a:rPr>
              <a:t>SAFARI Live Seminar</a:t>
            </a:r>
          </a:p>
          <a:p>
            <a:r>
              <a:rPr lang="en-US" dirty="0">
                <a:solidFill>
                  <a:schemeClr val="accent2">
                    <a:lumMod val="50000"/>
                  </a:schemeClr>
                </a:solidFill>
              </a:rPr>
              <a:t>15 September 2022</a:t>
            </a:r>
            <a:endParaRPr lang="en-CH" dirty="0">
              <a:solidFill>
                <a:schemeClr val="accent2">
                  <a:lumMod val="50000"/>
                </a:schemeClr>
              </a:solidFill>
            </a:endParaRPr>
          </a:p>
        </p:txBody>
      </p:sp>
      <p:grpSp>
        <p:nvGrpSpPr>
          <p:cNvPr id="8" name="Group 4">
            <a:extLst>
              <a:ext uri="{FF2B5EF4-FFF2-40B4-BE49-F238E27FC236}">
                <a16:creationId xmlns:a16="http://schemas.microsoft.com/office/drawing/2014/main" id="{1AFDA5FB-F31F-E9F9-A64F-1488D4E3876C}"/>
              </a:ext>
            </a:extLst>
          </p:cNvPr>
          <p:cNvGrpSpPr>
            <a:grpSpLocks noChangeAspect="1"/>
          </p:cNvGrpSpPr>
          <p:nvPr/>
        </p:nvGrpSpPr>
        <p:grpSpPr bwMode="auto">
          <a:xfrm>
            <a:off x="412377" y="5110758"/>
            <a:ext cx="4116008" cy="1521011"/>
            <a:chOff x="2817" y="2869"/>
            <a:chExt cx="2928" cy="1082"/>
          </a:xfrm>
        </p:grpSpPr>
        <p:sp>
          <p:nvSpPr>
            <p:cNvPr id="9" name="AutoShape 3">
              <a:extLst>
                <a:ext uri="{FF2B5EF4-FFF2-40B4-BE49-F238E27FC236}">
                  <a16:creationId xmlns:a16="http://schemas.microsoft.com/office/drawing/2014/main" id="{7773AB6D-E394-B92E-8F3F-A74A62E09AB6}"/>
                </a:ext>
              </a:extLst>
            </p:cNvPr>
            <p:cNvSpPr>
              <a:spLocks noChangeAspect="1" noChangeArrowheads="1" noTextEdit="1"/>
            </p:cNvSpPr>
            <p:nvPr/>
          </p:nvSpPr>
          <p:spPr bwMode="auto">
            <a:xfrm>
              <a:off x="2817" y="2869"/>
              <a:ext cx="2928" cy="1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5">
              <a:extLst>
                <a:ext uri="{FF2B5EF4-FFF2-40B4-BE49-F238E27FC236}">
                  <a16:creationId xmlns:a16="http://schemas.microsoft.com/office/drawing/2014/main" id="{DCBBD447-1A6D-A814-3C74-845B578F69BE}"/>
                </a:ext>
              </a:extLst>
            </p:cNvPr>
            <p:cNvSpPr>
              <a:spLocks noChangeArrowheads="1"/>
            </p:cNvSpPr>
            <p:nvPr/>
          </p:nvSpPr>
          <p:spPr bwMode="auto">
            <a:xfrm>
              <a:off x="2817" y="2869"/>
              <a:ext cx="2928" cy="10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6">
              <a:extLst>
                <a:ext uri="{FF2B5EF4-FFF2-40B4-BE49-F238E27FC236}">
                  <a16:creationId xmlns:a16="http://schemas.microsoft.com/office/drawing/2014/main" id="{FEADAC6E-FFF6-363D-57A9-249FAFC753B8}"/>
                </a:ext>
              </a:extLst>
            </p:cNvPr>
            <p:cNvSpPr>
              <a:spLocks/>
            </p:cNvSpPr>
            <p:nvPr/>
          </p:nvSpPr>
          <p:spPr bwMode="auto">
            <a:xfrm>
              <a:off x="4375" y="3351"/>
              <a:ext cx="217" cy="247"/>
            </a:xfrm>
            <a:custGeom>
              <a:avLst/>
              <a:gdLst>
                <a:gd name="T0" fmla="*/ 68 w 435"/>
                <a:gd name="T1" fmla="*/ 0 h 494"/>
                <a:gd name="T2" fmla="*/ 139 w 435"/>
                <a:gd name="T3" fmla="*/ 0 h 494"/>
                <a:gd name="T4" fmla="*/ 139 w 435"/>
                <a:gd name="T5" fmla="*/ 2 h 494"/>
                <a:gd name="T6" fmla="*/ 78 w 435"/>
                <a:gd name="T7" fmla="*/ 300 h 494"/>
                <a:gd name="T8" fmla="*/ 75 w 435"/>
                <a:gd name="T9" fmla="*/ 325 h 494"/>
                <a:gd name="T10" fmla="*/ 73 w 435"/>
                <a:gd name="T11" fmla="*/ 346 h 494"/>
                <a:gd name="T12" fmla="*/ 78 w 435"/>
                <a:gd name="T13" fmla="*/ 375 h 494"/>
                <a:gd name="T14" fmla="*/ 89 w 435"/>
                <a:gd name="T15" fmla="*/ 398 h 494"/>
                <a:gd name="T16" fmla="*/ 107 w 435"/>
                <a:gd name="T17" fmla="*/ 416 h 494"/>
                <a:gd name="T18" fmla="*/ 131 w 435"/>
                <a:gd name="T19" fmla="*/ 427 h 494"/>
                <a:gd name="T20" fmla="*/ 162 w 435"/>
                <a:gd name="T21" fmla="*/ 430 h 494"/>
                <a:gd name="T22" fmla="*/ 170 w 435"/>
                <a:gd name="T23" fmla="*/ 430 h 494"/>
                <a:gd name="T24" fmla="*/ 185 w 435"/>
                <a:gd name="T25" fmla="*/ 428 h 494"/>
                <a:gd name="T26" fmla="*/ 201 w 435"/>
                <a:gd name="T27" fmla="*/ 425 h 494"/>
                <a:gd name="T28" fmla="*/ 220 w 435"/>
                <a:gd name="T29" fmla="*/ 418 h 494"/>
                <a:gd name="T30" fmla="*/ 240 w 435"/>
                <a:gd name="T31" fmla="*/ 405 h 494"/>
                <a:gd name="T32" fmla="*/ 259 w 435"/>
                <a:gd name="T33" fmla="*/ 389 h 494"/>
                <a:gd name="T34" fmla="*/ 277 w 435"/>
                <a:gd name="T35" fmla="*/ 366 h 494"/>
                <a:gd name="T36" fmla="*/ 293 w 435"/>
                <a:gd name="T37" fmla="*/ 336 h 494"/>
                <a:gd name="T38" fmla="*/ 304 w 435"/>
                <a:gd name="T39" fmla="*/ 298 h 494"/>
                <a:gd name="T40" fmla="*/ 362 w 435"/>
                <a:gd name="T41" fmla="*/ 0 h 494"/>
                <a:gd name="T42" fmla="*/ 435 w 435"/>
                <a:gd name="T43" fmla="*/ 0 h 494"/>
                <a:gd name="T44" fmla="*/ 435 w 435"/>
                <a:gd name="T45" fmla="*/ 2 h 494"/>
                <a:gd name="T46" fmla="*/ 337 w 435"/>
                <a:gd name="T47" fmla="*/ 489 h 494"/>
                <a:gd name="T48" fmla="*/ 268 w 435"/>
                <a:gd name="T49" fmla="*/ 489 h 494"/>
                <a:gd name="T50" fmla="*/ 268 w 435"/>
                <a:gd name="T51" fmla="*/ 487 h 494"/>
                <a:gd name="T52" fmla="*/ 277 w 435"/>
                <a:gd name="T53" fmla="*/ 435 h 494"/>
                <a:gd name="T54" fmla="*/ 249 w 435"/>
                <a:gd name="T55" fmla="*/ 462 h 494"/>
                <a:gd name="T56" fmla="*/ 215 w 435"/>
                <a:gd name="T57" fmla="*/ 480 h 494"/>
                <a:gd name="T58" fmla="*/ 178 w 435"/>
                <a:gd name="T59" fmla="*/ 491 h 494"/>
                <a:gd name="T60" fmla="*/ 135 w 435"/>
                <a:gd name="T61" fmla="*/ 494 h 494"/>
                <a:gd name="T62" fmla="*/ 98 w 435"/>
                <a:gd name="T63" fmla="*/ 489 h 494"/>
                <a:gd name="T64" fmla="*/ 64 w 435"/>
                <a:gd name="T65" fmla="*/ 476 h 494"/>
                <a:gd name="T66" fmla="*/ 37 w 435"/>
                <a:gd name="T67" fmla="*/ 455 h 494"/>
                <a:gd name="T68" fmla="*/ 18 w 435"/>
                <a:gd name="T69" fmla="*/ 428 h 494"/>
                <a:gd name="T70" fmla="*/ 5 w 435"/>
                <a:gd name="T71" fmla="*/ 395 h 494"/>
                <a:gd name="T72" fmla="*/ 0 w 435"/>
                <a:gd name="T73" fmla="*/ 355 h 494"/>
                <a:gd name="T74" fmla="*/ 2 w 435"/>
                <a:gd name="T75" fmla="*/ 332 h 494"/>
                <a:gd name="T76" fmla="*/ 5 w 435"/>
                <a:gd name="T77" fmla="*/ 311 h 494"/>
                <a:gd name="T78" fmla="*/ 7 w 435"/>
                <a:gd name="T79" fmla="*/ 307 h 494"/>
                <a:gd name="T80" fmla="*/ 68 w 435"/>
                <a:gd name="T8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94">
                  <a:moveTo>
                    <a:pt x="68" y="0"/>
                  </a:moveTo>
                  <a:lnTo>
                    <a:pt x="139" y="0"/>
                  </a:lnTo>
                  <a:lnTo>
                    <a:pt x="139" y="2"/>
                  </a:lnTo>
                  <a:lnTo>
                    <a:pt x="78" y="300"/>
                  </a:lnTo>
                  <a:lnTo>
                    <a:pt x="75" y="325"/>
                  </a:lnTo>
                  <a:lnTo>
                    <a:pt x="73" y="346"/>
                  </a:lnTo>
                  <a:lnTo>
                    <a:pt x="78" y="375"/>
                  </a:lnTo>
                  <a:lnTo>
                    <a:pt x="89" y="398"/>
                  </a:lnTo>
                  <a:lnTo>
                    <a:pt x="107" y="416"/>
                  </a:lnTo>
                  <a:lnTo>
                    <a:pt x="131" y="427"/>
                  </a:lnTo>
                  <a:lnTo>
                    <a:pt x="162" y="430"/>
                  </a:lnTo>
                  <a:lnTo>
                    <a:pt x="170" y="430"/>
                  </a:lnTo>
                  <a:lnTo>
                    <a:pt x="185" y="428"/>
                  </a:lnTo>
                  <a:lnTo>
                    <a:pt x="201" y="425"/>
                  </a:lnTo>
                  <a:lnTo>
                    <a:pt x="220" y="418"/>
                  </a:lnTo>
                  <a:lnTo>
                    <a:pt x="240" y="405"/>
                  </a:lnTo>
                  <a:lnTo>
                    <a:pt x="259" y="389"/>
                  </a:lnTo>
                  <a:lnTo>
                    <a:pt x="277" y="366"/>
                  </a:lnTo>
                  <a:lnTo>
                    <a:pt x="293" y="336"/>
                  </a:lnTo>
                  <a:lnTo>
                    <a:pt x="304" y="298"/>
                  </a:lnTo>
                  <a:lnTo>
                    <a:pt x="362" y="0"/>
                  </a:lnTo>
                  <a:lnTo>
                    <a:pt x="435" y="0"/>
                  </a:lnTo>
                  <a:lnTo>
                    <a:pt x="435" y="2"/>
                  </a:lnTo>
                  <a:lnTo>
                    <a:pt x="337" y="489"/>
                  </a:lnTo>
                  <a:lnTo>
                    <a:pt x="268" y="489"/>
                  </a:lnTo>
                  <a:lnTo>
                    <a:pt x="268" y="487"/>
                  </a:lnTo>
                  <a:lnTo>
                    <a:pt x="277" y="435"/>
                  </a:lnTo>
                  <a:lnTo>
                    <a:pt x="249" y="462"/>
                  </a:lnTo>
                  <a:lnTo>
                    <a:pt x="215" y="480"/>
                  </a:lnTo>
                  <a:lnTo>
                    <a:pt x="178" y="491"/>
                  </a:lnTo>
                  <a:lnTo>
                    <a:pt x="135" y="494"/>
                  </a:lnTo>
                  <a:lnTo>
                    <a:pt x="98" y="489"/>
                  </a:lnTo>
                  <a:lnTo>
                    <a:pt x="64" y="476"/>
                  </a:lnTo>
                  <a:lnTo>
                    <a:pt x="37" y="455"/>
                  </a:lnTo>
                  <a:lnTo>
                    <a:pt x="18" y="428"/>
                  </a:lnTo>
                  <a:lnTo>
                    <a:pt x="5" y="395"/>
                  </a:lnTo>
                  <a:lnTo>
                    <a:pt x="0" y="355"/>
                  </a:lnTo>
                  <a:lnTo>
                    <a:pt x="2" y="332"/>
                  </a:lnTo>
                  <a:lnTo>
                    <a:pt x="5" y="311"/>
                  </a:lnTo>
                  <a:lnTo>
                    <a:pt x="7" y="307"/>
                  </a:lnTo>
                  <a:lnTo>
                    <a:pt x="6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7">
              <a:extLst>
                <a:ext uri="{FF2B5EF4-FFF2-40B4-BE49-F238E27FC236}">
                  <a16:creationId xmlns:a16="http://schemas.microsoft.com/office/drawing/2014/main" id="{6EC36621-04F7-5300-E91E-600229427E27}"/>
                </a:ext>
              </a:extLst>
            </p:cNvPr>
            <p:cNvSpPr>
              <a:spLocks/>
            </p:cNvSpPr>
            <p:nvPr/>
          </p:nvSpPr>
          <p:spPr bwMode="auto">
            <a:xfrm>
              <a:off x="4623" y="3348"/>
              <a:ext cx="199" cy="247"/>
            </a:xfrm>
            <a:custGeom>
              <a:avLst/>
              <a:gdLst>
                <a:gd name="T0" fmla="*/ 289 w 397"/>
                <a:gd name="T1" fmla="*/ 0 h 495"/>
                <a:gd name="T2" fmla="*/ 321 w 397"/>
                <a:gd name="T3" fmla="*/ 2 h 495"/>
                <a:gd name="T4" fmla="*/ 350 w 397"/>
                <a:gd name="T5" fmla="*/ 11 h 495"/>
                <a:gd name="T6" fmla="*/ 374 w 397"/>
                <a:gd name="T7" fmla="*/ 25 h 495"/>
                <a:gd name="T8" fmla="*/ 396 w 397"/>
                <a:gd name="T9" fmla="*/ 45 h 495"/>
                <a:gd name="T10" fmla="*/ 397 w 397"/>
                <a:gd name="T11" fmla="*/ 47 h 495"/>
                <a:gd name="T12" fmla="*/ 339 w 397"/>
                <a:gd name="T13" fmla="*/ 98 h 495"/>
                <a:gd name="T14" fmla="*/ 339 w 397"/>
                <a:gd name="T15" fmla="*/ 96 h 495"/>
                <a:gd name="T16" fmla="*/ 319 w 397"/>
                <a:gd name="T17" fmla="*/ 79 h 495"/>
                <a:gd name="T18" fmla="*/ 296 w 397"/>
                <a:gd name="T19" fmla="*/ 66 h 495"/>
                <a:gd name="T20" fmla="*/ 270 w 397"/>
                <a:gd name="T21" fmla="*/ 63 h 495"/>
                <a:gd name="T22" fmla="*/ 238 w 397"/>
                <a:gd name="T23" fmla="*/ 68 h 495"/>
                <a:gd name="T24" fmla="*/ 208 w 397"/>
                <a:gd name="T25" fmla="*/ 80 h 495"/>
                <a:gd name="T26" fmla="*/ 181 w 397"/>
                <a:gd name="T27" fmla="*/ 100 h 495"/>
                <a:gd name="T28" fmla="*/ 158 w 397"/>
                <a:gd name="T29" fmla="*/ 127 h 495"/>
                <a:gd name="T30" fmla="*/ 142 w 397"/>
                <a:gd name="T31" fmla="*/ 159 h 495"/>
                <a:gd name="T32" fmla="*/ 131 w 397"/>
                <a:gd name="T33" fmla="*/ 194 h 495"/>
                <a:gd name="T34" fmla="*/ 71 w 397"/>
                <a:gd name="T35" fmla="*/ 495 h 495"/>
                <a:gd name="T36" fmla="*/ 0 w 397"/>
                <a:gd name="T37" fmla="*/ 495 h 495"/>
                <a:gd name="T38" fmla="*/ 0 w 397"/>
                <a:gd name="T39" fmla="*/ 493 h 495"/>
                <a:gd name="T40" fmla="*/ 98 w 397"/>
                <a:gd name="T41" fmla="*/ 6 h 495"/>
                <a:gd name="T42" fmla="*/ 167 w 397"/>
                <a:gd name="T43" fmla="*/ 6 h 495"/>
                <a:gd name="T44" fmla="*/ 167 w 397"/>
                <a:gd name="T45" fmla="*/ 8 h 495"/>
                <a:gd name="T46" fmla="*/ 156 w 397"/>
                <a:gd name="T47" fmla="*/ 61 h 495"/>
                <a:gd name="T48" fmla="*/ 183 w 397"/>
                <a:gd name="T49" fmla="*/ 36 h 495"/>
                <a:gd name="T50" fmla="*/ 215 w 397"/>
                <a:gd name="T51" fmla="*/ 16 h 495"/>
                <a:gd name="T52" fmla="*/ 250 w 397"/>
                <a:gd name="T53" fmla="*/ 4 h 495"/>
                <a:gd name="T54" fmla="*/ 289 w 397"/>
                <a:gd name="T5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7" h="495">
                  <a:moveTo>
                    <a:pt x="289" y="0"/>
                  </a:moveTo>
                  <a:lnTo>
                    <a:pt x="321" y="2"/>
                  </a:lnTo>
                  <a:lnTo>
                    <a:pt x="350" y="11"/>
                  </a:lnTo>
                  <a:lnTo>
                    <a:pt x="374" y="25"/>
                  </a:lnTo>
                  <a:lnTo>
                    <a:pt x="396" y="45"/>
                  </a:lnTo>
                  <a:lnTo>
                    <a:pt x="397" y="47"/>
                  </a:lnTo>
                  <a:lnTo>
                    <a:pt x="339" y="98"/>
                  </a:lnTo>
                  <a:lnTo>
                    <a:pt x="339" y="96"/>
                  </a:lnTo>
                  <a:lnTo>
                    <a:pt x="319" y="79"/>
                  </a:lnTo>
                  <a:lnTo>
                    <a:pt x="296" y="66"/>
                  </a:lnTo>
                  <a:lnTo>
                    <a:pt x="270" y="63"/>
                  </a:lnTo>
                  <a:lnTo>
                    <a:pt x="238" y="68"/>
                  </a:lnTo>
                  <a:lnTo>
                    <a:pt x="208" y="80"/>
                  </a:lnTo>
                  <a:lnTo>
                    <a:pt x="181" y="100"/>
                  </a:lnTo>
                  <a:lnTo>
                    <a:pt x="158" y="127"/>
                  </a:lnTo>
                  <a:lnTo>
                    <a:pt x="142" y="159"/>
                  </a:lnTo>
                  <a:lnTo>
                    <a:pt x="131" y="194"/>
                  </a:lnTo>
                  <a:lnTo>
                    <a:pt x="71" y="495"/>
                  </a:lnTo>
                  <a:lnTo>
                    <a:pt x="0" y="495"/>
                  </a:lnTo>
                  <a:lnTo>
                    <a:pt x="0" y="493"/>
                  </a:lnTo>
                  <a:lnTo>
                    <a:pt x="98" y="6"/>
                  </a:lnTo>
                  <a:lnTo>
                    <a:pt x="167" y="6"/>
                  </a:lnTo>
                  <a:lnTo>
                    <a:pt x="167" y="8"/>
                  </a:lnTo>
                  <a:lnTo>
                    <a:pt x="156" y="61"/>
                  </a:lnTo>
                  <a:lnTo>
                    <a:pt x="183" y="36"/>
                  </a:lnTo>
                  <a:lnTo>
                    <a:pt x="215" y="16"/>
                  </a:lnTo>
                  <a:lnTo>
                    <a:pt x="250" y="4"/>
                  </a:lnTo>
                  <a:lnTo>
                    <a:pt x="289"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8">
              <a:extLst>
                <a:ext uri="{FF2B5EF4-FFF2-40B4-BE49-F238E27FC236}">
                  <a16:creationId xmlns:a16="http://schemas.microsoft.com/office/drawing/2014/main" id="{A0AE1965-394A-C3EE-4290-7CFB196EB736}"/>
                </a:ext>
              </a:extLst>
            </p:cNvPr>
            <p:cNvSpPr>
              <a:spLocks/>
            </p:cNvSpPr>
            <p:nvPr/>
          </p:nvSpPr>
          <p:spPr bwMode="auto">
            <a:xfrm>
              <a:off x="4135" y="3351"/>
              <a:ext cx="218" cy="244"/>
            </a:xfrm>
            <a:custGeom>
              <a:avLst/>
              <a:gdLst>
                <a:gd name="T0" fmla="*/ 105 w 435"/>
                <a:gd name="T1" fmla="*/ 0 h 489"/>
                <a:gd name="T2" fmla="*/ 435 w 435"/>
                <a:gd name="T3" fmla="*/ 0 h 489"/>
                <a:gd name="T4" fmla="*/ 422 w 435"/>
                <a:gd name="T5" fmla="*/ 58 h 489"/>
                <a:gd name="T6" fmla="*/ 422 w 435"/>
                <a:gd name="T7" fmla="*/ 60 h 489"/>
                <a:gd name="T8" fmla="*/ 98 w 435"/>
                <a:gd name="T9" fmla="*/ 425 h 489"/>
                <a:gd name="T10" fmla="*/ 355 w 435"/>
                <a:gd name="T11" fmla="*/ 425 h 489"/>
                <a:gd name="T12" fmla="*/ 342 w 435"/>
                <a:gd name="T13" fmla="*/ 489 h 489"/>
                <a:gd name="T14" fmla="*/ 0 w 435"/>
                <a:gd name="T15" fmla="*/ 489 h 489"/>
                <a:gd name="T16" fmla="*/ 11 w 435"/>
                <a:gd name="T17" fmla="*/ 428 h 489"/>
                <a:gd name="T18" fmla="*/ 12 w 435"/>
                <a:gd name="T19" fmla="*/ 428 h 489"/>
                <a:gd name="T20" fmla="*/ 334 w 435"/>
                <a:gd name="T21" fmla="*/ 62 h 489"/>
                <a:gd name="T22" fmla="*/ 92 w 435"/>
                <a:gd name="T23" fmla="*/ 62 h 489"/>
                <a:gd name="T24" fmla="*/ 92 w 435"/>
                <a:gd name="T25" fmla="*/ 62 h 489"/>
                <a:gd name="T26" fmla="*/ 105 w 435"/>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89">
                  <a:moveTo>
                    <a:pt x="105" y="0"/>
                  </a:moveTo>
                  <a:lnTo>
                    <a:pt x="435" y="0"/>
                  </a:lnTo>
                  <a:lnTo>
                    <a:pt x="422" y="58"/>
                  </a:lnTo>
                  <a:lnTo>
                    <a:pt x="422" y="60"/>
                  </a:lnTo>
                  <a:lnTo>
                    <a:pt x="98" y="425"/>
                  </a:lnTo>
                  <a:lnTo>
                    <a:pt x="355" y="425"/>
                  </a:lnTo>
                  <a:lnTo>
                    <a:pt x="342" y="489"/>
                  </a:lnTo>
                  <a:lnTo>
                    <a:pt x="0" y="489"/>
                  </a:lnTo>
                  <a:lnTo>
                    <a:pt x="11" y="428"/>
                  </a:lnTo>
                  <a:lnTo>
                    <a:pt x="12" y="428"/>
                  </a:lnTo>
                  <a:lnTo>
                    <a:pt x="334" y="62"/>
                  </a:lnTo>
                  <a:lnTo>
                    <a:pt x="92" y="62"/>
                  </a:lnTo>
                  <a:lnTo>
                    <a:pt x="92" y="62"/>
                  </a:lnTo>
                  <a:lnTo>
                    <a:pt x="105"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9">
              <a:extLst>
                <a:ext uri="{FF2B5EF4-FFF2-40B4-BE49-F238E27FC236}">
                  <a16:creationId xmlns:a16="http://schemas.microsoft.com/office/drawing/2014/main" id="{CB05E4F6-1D95-A6BE-738E-0CC4CE8CFBD8}"/>
                </a:ext>
              </a:extLst>
            </p:cNvPr>
            <p:cNvSpPr>
              <a:spLocks/>
            </p:cNvSpPr>
            <p:nvPr/>
          </p:nvSpPr>
          <p:spPr bwMode="auto">
            <a:xfrm>
              <a:off x="4827" y="3351"/>
              <a:ext cx="83" cy="244"/>
            </a:xfrm>
            <a:custGeom>
              <a:avLst/>
              <a:gdLst>
                <a:gd name="T0" fmla="*/ 98 w 167"/>
                <a:gd name="T1" fmla="*/ 0 h 489"/>
                <a:gd name="T2" fmla="*/ 167 w 167"/>
                <a:gd name="T3" fmla="*/ 0 h 489"/>
                <a:gd name="T4" fmla="*/ 71 w 167"/>
                <a:gd name="T5" fmla="*/ 489 h 489"/>
                <a:gd name="T6" fmla="*/ 0 w 167"/>
                <a:gd name="T7" fmla="*/ 489 h 489"/>
                <a:gd name="T8" fmla="*/ 0 w 167"/>
                <a:gd name="T9" fmla="*/ 487 h 489"/>
                <a:gd name="T10" fmla="*/ 98 w 167"/>
                <a:gd name="T11" fmla="*/ 0 h 489"/>
              </a:gdLst>
              <a:ahLst/>
              <a:cxnLst>
                <a:cxn ang="0">
                  <a:pos x="T0" y="T1"/>
                </a:cxn>
                <a:cxn ang="0">
                  <a:pos x="T2" y="T3"/>
                </a:cxn>
                <a:cxn ang="0">
                  <a:pos x="T4" y="T5"/>
                </a:cxn>
                <a:cxn ang="0">
                  <a:pos x="T6" y="T7"/>
                </a:cxn>
                <a:cxn ang="0">
                  <a:pos x="T8" y="T9"/>
                </a:cxn>
                <a:cxn ang="0">
                  <a:pos x="T10" y="T11"/>
                </a:cxn>
              </a:cxnLst>
              <a:rect l="0" t="0" r="r" b="b"/>
              <a:pathLst>
                <a:path w="167" h="489">
                  <a:moveTo>
                    <a:pt x="98" y="0"/>
                  </a:moveTo>
                  <a:lnTo>
                    <a:pt x="167" y="0"/>
                  </a:lnTo>
                  <a:lnTo>
                    <a:pt x="71" y="489"/>
                  </a:lnTo>
                  <a:lnTo>
                    <a:pt x="0" y="489"/>
                  </a:lnTo>
                  <a:lnTo>
                    <a:pt x="0" y="487"/>
                  </a:lnTo>
                  <a:lnTo>
                    <a:pt x="9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0">
              <a:extLst>
                <a:ext uri="{FF2B5EF4-FFF2-40B4-BE49-F238E27FC236}">
                  <a16:creationId xmlns:a16="http://schemas.microsoft.com/office/drawing/2014/main" id="{6334514B-52F9-AFFE-E724-7F416CC5EE1B}"/>
                </a:ext>
              </a:extLst>
            </p:cNvPr>
            <p:cNvSpPr>
              <a:spLocks/>
            </p:cNvSpPr>
            <p:nvPr/>
          </p:nvSpPr>
          <p:spPr bwMode="auto">
            <a:xfrm>
              <a:off x="5159" y="3239"/>
              <a:ext cx="216" cy="356"/>
            </a:xfrm>
            <a:custGeom>
              <a:avLst/>
              <a:gdLst>
                <a:gd name="T0" fmla="*/ 144 w 433"/>
                <a:gd name="T1" fmla="*/ 0 h 713"/>
                <a:gd name="T2" fmla="*/ 215 w 433"/>
                <a:gd name="T3" fmla="*/ 0 h 713"/>
                <a:gd name="T4" fmla="*/ 160 w 433"/>
                <a:gd name="T5" fmla="*/ 272 h 713"/>
                <a:gd name="T6" fmla="*/ 188 w 433"/>
                <a:gd name="T7" fmla="*/ 249 h 713"/>
                <a:gd name="T8" fmla="*/ 220 w 433"/>
                <a:gd name="T9" fmla="*/ 231 h 713"/>
                <a:gd name="T10" fmla="*/ 257 w 433"/>
                <a:gd name="T11" fmla="*/ 220 h 713"/>
                <a:gd name="T12" fmla="*/ 298 w 433"/>
                <a:gd name="T13" fmla="*/ 218 h 713"/>
                <a:gd name="T14" fmla="*/ 337 w 433"/>
                <a:gd name="T15" fmla="*/ 222 h 713"/>
                <a:gd name="T16" fmla="*/ 369 w 433"/>
                <a:gd name="T17" fmla="*/ 234 h 713"/>
                <a:gd name="T18" fmla="*/ 396 w 433"/>
                <a:gd name="T19" fmla="*/ 256 h 713"/>
                <a:gd name="T20" fmla="*/ 417 w 433"/>
                <a:gd name="T21" fmla="*/ 282 h 713"/>
                <a:gd name="T22" fmla="*/ 429 w 433"/>
                <a:gd name="T23" fmla="*/ 316 h 713"/>
                <a:gd name="T24" fmla="*/ 433 w 433"/>
                <a:gd name="T25" fmla="*/ 355 h 713"/>
                <a:gd name="T26" fmla="*/ 431 w 433"/>
                <a:gd name="T27" fmla="*/ 380 h 713"/>
                <a:gd name="T28" fmla="*/ 428 w 433"/>
                <a:gd name="T29" fmla="*/ 405 h 713"/>
                <a:gd name="T30" fmla="*/ 366 w 433"/>
                <a:gd name="T31" fmla="*/ 713 h 713"/>
                <a:gd name="T32" fmla="*/ 295 w 433"/>
                <a:gd name="T33" fmla="*/ 713 h 713"/>
                <a:gd name="T34" fmla="*/ 355 w 433"/>
                <a:gd name="T35" fmla="*/ 410 h 713"/>
                <a:gd name="T36" fmla="*/ 358 w 433"/>
                <a:gd name="T37" fmla="*/ 387 h 713"/>
                <a:gd name="T38" fmla="*/ 360 w 433"/>
                <a:gd name="T39" fmla="*/ 366 h 713"/>
                <a:gd name="T40" fmla="*/ 357 w 433"/>
                <a:gd name="T41" fmla="*/ 336 h 713"/>
                <a:gd name="T42" fmla="*/ 346 w 433"/>
                <a:gd name="T43" fmla="*/ 313 h 713"/>
                <a:gd name="T44" fmla="*/ 328 w 433"/>
                <a:gd name="T45" fmla="*/ 295 h 713"/>
                <a:gd name="T46" fmla="*/ 303 w 433"/>
                <a:gd name="T47" fmla="*/ 284 h 713"/>
                <a:gd name="T48" fmla="*/ 273 w 433"/>
                <a:gd name="T49" fmla="*/ 281 h 713"/>
                <a:gd name="T50" fmla="*/ 266 w 433"/>
                <a:gd name="T51" fmla="*/ 281 h 713"/>
                <a:gd name="T52" fmla="*/ 254 w 433"/>
                <a:gd name="T53" fmla="*/ 282 h 713"/>
                <a:gd name="T54" fmla="*/ 240 w 433"/>
                <a:gd name="T55" fmla="*/ 286 h 713"/>
                <a:gd name="T56" fmla="*/ 222 w 433"/>
                <a:gd name="T57" fmla="*/ 291 h 713"/>
                <a:gd name="T58" fmla="*/ 204 w 433"/>
                <a:gd name="T59" fmla="*/ 300 h 713"/>
                <a:gd name="T60" fmla="*/ 186 w 433"/>
                <a:gd name="T61" fmla="*/ 313 h 713"/>
                <a:gd name="T62" fmla="*/ 169 w 433"/>
                <a:gd name="T63" fmla="*/ 329 h 713"/>
                <a:gd name="T64" fmla="*/ 154 w 433"/>
                <a:gd name="T65" fmla="*/ 352 h 713"/>
                <a:gd name="T66" fmla="*/ 140 w 433"/>
                <a:gd name="T67" fmla="*/ 378 h 713"/>
                <a:gd name="T68" fmla="*/ 131 w 433"/>
                <a:gd name="T69" fmla="*/ 414 h 713"/>
                <a:gd name="T70" fmla="*/ 71 w 433"/>
                <a:gd name="T71" fmla="*/ 713 h 713"/>
                <a:gd name="T72" fmla="*/ 0 w 433"/>
                <a:gd name="T73" fmla="*/ 713 h 713"/>
                <a:gd name="T74" fmla="*/ 144 w 433"/>
                <a:gd name="T7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713">
                  <a:moveTo>
                    <a:pt x="144" y="0"/>
                  </a:moveTo>
                  <a:lnTo>
                    <a:pt x="215" y="0"/>
                  </a:lnTo>
                  <a:lnTo>
                    <a:pt x="160" y="272"/>
                  </a:lnTo>
                  <a:lnTo>
                    <a:pt x="188" y="249"/>
                  </a:lnTo>
                  <a:lnTo>
                    <a:pt x="220" y="231"/>
                  </a:lnTo>
                  <a:lnTo>
                    <a:pt x="257" y="220"/>
                  </a:lnTo>
                  <a:lnTo>
                    <a:pt x="298" y="218"/>
                  </a:lnTo>
                  <a:lnTo>
                    <a:pt x="337" y="222"/>
                  </a:lnTo>
                  <a:lnTo>
                    <a:pt x="369" y="234"/>
                  </a:lnTo>
                  <a:lnTo>
                    <a:pt x="396" y="256"/>
                  </a:lnTo>
                  <a:lnTo>
                    <a:pt x="417" y="282"/>
                  </a:lnTo>
                  <a:lnTo>
                    <a:pt x="429" y="316"/>
                  </a:lnTo>
                  <a:lnTo>
                    <a:pt x="433" y="355"/>
                  </a:lnTo>
                  <a:lnTo>
                    <a:pt x="431" y="380"/>
                  </a:lnTo>
                  <a:lnTo>
                    <a:pt x="428" y="405"/>
                  </a:lnTo>
                  <a:lnTo>
                    <a:pt x="366" y="713"/>
                  </a:lnTo>
                  <a:lnTo>
                    <a:pt x="295" y="713"/>
                  </a:lnTo>
                  <a:lnTo>
                    <a:pt x="355" y="410"/>
                  </a:lnTo>
                  <a:lnTo>
                    <a:pt x="358" y="387"/>
                  </a:lnTo>
                  <a:lnTo>
                    <a:pt x="360" y="366"/>
                  </a:lnTo>
                  <a:lnTo>
                    <a:pt x="357" y="336"/>
                  </a:lnTo>
                  <a:lnTo>
                    <a:pt x="346" y="313"/>
                  </a:lnTo>
                  <a:lnTo>
                    <a:pt x="328" y="295"/>
                  </a:lnTo>
                  <a:lnTo>
                    <a:pt x="303" y="284"/>
                  </a:lnTo>
                  <a:lnTo>
                    <a:pt x="273" y="281"/>
                  </a:lnTo>
                  <a:lnTo>
                    <a:pt x="266" y="281"/>
                  </a:lnTo>
                  <a:lnTo>
                    <a:pt x="254" y="282"/>
                  </a:lnTo>
                  <a:lnTo>
                    <a:pt x="240" y="286"/>
                  </a:lnTo>
                  <a:lnTo>
                    <a:pt x="222" y="291"/>
                  </a:lnTo>
                  <a:lnTo>
                    <a:pt x="204" y="300"/>
                  </a:lnTo>
                  <a:lnTo>
                    <a:pt x="186" y="313"/>
                  </a:lnTo>
                  <a:lnTo>
                    <a:pt x="169" y="329"/>
                  </a:lnTo>
                  <a:lnTo>
                    <a:pt x="154" y="352"/>
                  </a:lnTo>
                  <a:lnTo>
                    <a:pt x="140" y="378"/>
                  </a:lnTo>
                  <a:lnTo>
                    <a:pt x="131" y="414"/>
                  </a:lnTo>
                  <a:lnTo>
                    <a:pt x="7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1">
              <a:extLst>
                <a:ext uri="{FF2B5EF4-FFF2-40B4-BE49-F238E27FC236}">
                  <a16:creationId xmlns:a16="http://schemas.microsoft.com/office/drawing/2014/main" id="{CB973615-EE8C-2960-D5BA-EE1CD2D007A7}"/>
                </a:ext>
              </a:extLst>
            </p:cNvPr>
            <p:cNvSpPr>
              <a:spLocks/>
            </p:cNvSpPr>
            <p:nvPr/>
          </p:nvSpPr>
          <p:spPr bwMode="auto">
            <a:xfrm>
              <a:off x="4945" y="3348"/>
              <a:ext cx="198" cy="250"/>
            </a:xfrm>
            <a:custGeom>
              <a:avLst/>
              <a:gdLst>
                <a:gd name="T0" fmla="*/ 256 w 396"/>
                <a:gd name="T1" fmla="*/ 0 h 500"/>
                <a:gd name="T2" fmla="*/ 291 w 396"/>
                <a:gd name="T3" fmla="*/ 2 h 500"/>
                <a:gd name="T4" fmla="*/ 322 w 396"/>
                <a:gd name="T5" fmla="*/ 11 h 500"/>
                <a:gd name="T6" fmla="*/ 350 w 396"/>
                <a:gd name="T7" fmla="*/ 25 h 500"/>
                <a:gd name="T8" fmla="*/ 375 w 396"/>
                <a:gd name="T9" fmla="*/ 45 h 500"/>
                <a:gd name="T10" fmla="*/ 396 w 396"/>
                <a:gd name="T11" fmla="*/ 72 h 500"/>
                <a:gd name="T12" fmla="*/ 396 w 396"/>
                <a:gd name="T13" fmla="*/ 73 h 500"/>
                <a:gd name="T14" fmla="*/ 396 w 396"/>
                <a:gd name="T15" fmla="*/ 73 h 500"/>
                <a:gd name="T16" fmla="*/ 345 w 396"/>
                <a:gd name="T17" fmla="*/ 118 h 500"/>
                <a:gd name="T18" fmla="*/ 343 w 396"/>
                <a:gd name="T19" fmla="*/ 116 h 500"/>
                <a:gd name="T20" fmla="*/ 323 w 396"/>
                <a:gd name="T21" fmla="*/ 91 h 500"/>
                <a:gd name="T22" fmla="*/ 302 w 396"/>
                <a:gd name="T23" fmla="*/ 75 h 500"/>
                <a:gd name="T24" fmla="*/ 277 w 396"/>
                <a:gd name="T25" fmla="*/ 66 h 500"/>
                <a:gd name="T26" fmla="*/ 249 w 396"/>
                <a:gd name="T27" fmla="*/ 63 h 500"/>
                <a:gd name="T28" fmla="*/ 210 w 396"/>
                <a:gd name="T29" fmla="*/ 68 h 500"/>
                <a:gd name="T30" fmla="*/ 174 w 396"/>
                <a:gd name="T31" fmla="*/ 84 h 500"/>
                <a:gd name="T32" fmla="*/ 142 w 396"/>
                <a:gd name="T33" fmla="*/ 111 h 500"/>
                <a:gd name="T34" fmla="*/ 121 w 396"/>
                <a:gd name="T35" fmla="*/ 136 h 500"/>
                <a:gd name="T36" fmla="*/ 105 w 396"/>
                <a:gd name="T37" fmla="*/ 164 h 500"/>
                <a:gd name="T38" fmla="*/ 94 w 396"/>
                <a:gd name="T39" fmla="*/ 194 h 500"/>
                <a:gd name="T40" fmla="*/ 86 w 396"/>
                <a:gd name="T41" fmla="*/ 223 h 500"/>
                <a:gd name="T42" fmla="*/ 80 w 396"/>
                <a:gd name="T43" fmla="*/ 249 h 500"/>
                <a:gd name="T44" fmla="*/ 73 w 396"/>
                <a:gd name="T45" fmla="*/ 285 h 500"/>
                <a:gd name="T46" fmla="*/ 71 w 396"/>
                <a:gd name="T47" fmla="*/ 322 h 500"/>
                <a:gd name="T48" fmla="*/ 75 w 396"/>
                <a:gd name="T49" fmla="*/ 356 h 500"/>
                <a:gd name="T50" fmla="*/ 84 w 396"/>
                <a:gd name="T51" fmla="*/ 383 h 500"/>
                <a:gd name="T52" fmla="*/ 96 w 396"/>
                <a:gd name="T53" fmla="*/ 402 h 500"/>
                <a:gd name="T54" fmla="*/ 114 w 396"/>
                <a:gd name="T55" fmla="*/ 418 h 500"/>
                <a:gd name="T56" fmla="*/ 133 w 396"/>
                <a:gd name="T57" fmla="*/ 429 h 500"/>
                <a:gd name="T58" fmla="*/ 155 w 396"/>
                <a:gd name="T59" fmla="*/ 434 h 500"/>
                <a:gd name="T60" fmla="*/ 176 w 396"/>
                <a:gd name="T61" fmla="*/ 436 h 500"/>
                <a:gd name="T62" fmla="*/ 208 w 396"/>
                <a:gd name="T63" fmla="*/ 434 h 500"/>
                <a:gd name="T64" fmla="*/ 236 w 396"/>
                <a:gd name="T65" fmla="*/ 424 h 500"/>
                <a:gd name="T66" fmla="*/ 265 w 396"/>
                <a:gd name="T67" fmla="*/ 406 h 500"/>
                <a:gd name="T68" fmla="*/ 293 w 396"/>
                <a:gd name="T69" fmla="*/ 381 h 500"/>
                <a:gd name="T70" fmla="*/ 293 w 396"/>
                <a:gd name="T71" fmla="*/ 379 h 500"/>
                <a:gd name="T72" fmla="*/ 293 w 396"/>
                <a:gd name="T73" fmla="*/ 381 h 500"/>
                <a:gd name="T74" fmla="*/ 334 w 396"/>
                <a:gd name="T75" fmla="*/ 431 h 500"/>
                <a:gd name="T76" fmla="*/ 334 w 396"/>
                <a:gd name="T77" fmla="*/ 431 h 500"/>
                <a:gd name="T78" fmla="*/ 298 w 396"/>
                <a:gd name="T79" fmla="*/ 461 h 500"/>
                <a:gd name="T80" fmla="*/ 259 w 396"/>
                <a:gd name="T81" fmla="*/ 482 h 500"/>
                <a:gd name="T82" fmla="*/ 217 w 396"/>
                <a:gd name="T83" fmla="*/ 495 h 500"/>
                <a:gd name="T84" fmla="*/ 172 w 396"/>
                <a:gd name="T85" fmla="*/ 500 h 500"/>
                <a:gd name="T86" fmla="*/ 130 w 396"/>
                <a:gd name="T87" fmla="*/ 497 h 500"/>
                <a:gd name="T88" fmla="*/ 91 w 396"/>
                <a:gd name="T89" fmla="*/ 484 h 500"/>
                <a:gd name="T90" fmla="*/ 61 w 396"/>
                <a:gd name="T91" fmla="*/ 465 h 500"/>
                <a:gd name="T92" fmla="*/ 34 w 396"/>
                <a:gd name="T93" fmla="*/ 440 h 500"/>
                <a:gd name="T94" fmla="*/ 16 w 396"/>
                <a:gd name="T95" fmla="*/ 406 h 500"/>
                <a:gd name="T96" fmla="*/ 4 w 396"/>
                <a:gd name="T97" fmla="*/ 368 h 500"/>
                <a:gd name="T98" fmla="*/ 0 w 396"/>
                <a:gd name="T99" fmla="*/ 324 h 500"/>
                <a:gd name="T100" fmla="*/ 2 w 396"/>
                <a:gd name="T101" fmla="*/ 303 h 500"/>
                <a:gd name="T102" fmla="*/ 4 w 396"/>
                <a:gd name="T103" fmla="*/ 276 h 500"/>
                <a:gd name="T104" fmla="*/ 7 w 396"/>
                <a:gd name="T105" fmla="*/ 249 h 500"/>
                <a:gd name="T106" fmla="*/ 22 w 396"/>
                <a:gd name="T107" fmla="*/ 192 h 500"/>
                <a:gd name="T108" fmla="*/ 41 w 396"/>
                <a:gd name="T109" fmla="*/ 143 h 500"/>
                <a:gd name="T110" fmla="*/ 64 w 396"/>
                <a:gd name="T111" fmla="*/ 100 h 500"/>
                <a:gd name="T112" fmla="*/ 94 w 396"/>
                <a:gd name="T113" fmla="*/ 64 h 500"/>
                <a:gd name="T114" fmla="*/ 128 w 396"/>
                <a:gd name="T115" fmla="*/ 36 h 500"/>
                <a:gd name="T116" fmla="*/ 167 w 396"/>
                <a:gd name="T117" fmla="*/ 16 h 500"/>
                <a:gd name="T118" fmla="*/ 210 w 396"/>
                <a:gd name="T119" fmla="*/ 4 h 500"/>
                <a:gd name="T120" fmla="*/ 256 w 396"/>
                <a:gd name="T1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500">
                  <a:moveTo>
                    <a:pt x="256" y="0"/>
                  </a:moveTo>
                  <a:lnTo>
                    <a:pt x="291" y="2"/>
                  </a:lnTo>
                  <a:lnTo>
                    <a:pt x="322" y="11"/>
                  </a:lnTo>
                  <a:lnTo>
                    <a:pt x="350" y="25"/>
                  </a:lnTo>
                  <a:lnTo>
                    <a:pt x="375" y="45"/>
                  </a:lnTo>
                  <a:lnTo>
                    <a:pt x="396" y="72"/>
                  </a:lnTo>
                  <a:lnTo>
                    <a:pt x="396" y="73"/>
                  </a:lnTo>
                  <a:lnTo>
                    <a:pt x="396" y="73"/>
                  </a:lnTo>
                  <a:lnTo>
                    <a:pt x="345" y="118"/>
                  </a:lnTo>
                  <a:lnTo>
                    <a:pt x="343" y="116"/>
                  </a:lnTo>
                  <a:lnTo>
                    <a:pt x="323" y="91"/>
                  </a:lnTo>
                  <a:lnTo>
                    <a:pt x="302" y="75"/>
                  </a:lnTo>
                  <a:lnTo>
                    <a:pt x="277" y="66"/>
                  </a:lnTo>
                  <a:lnTo>
                    <a:pt x="249" y="63"/>
                  </a:lnTo>
                  <a:lnTo>
                    <a:pt x="210" y="68"/>
                  </a:lnTo>
                  <a:lnTo>
                    <a:pt x="174" y="84"/>
                  </a:lnTo>
                  <a:lnTo>
                    <a:pt x="142" y="111"/>
                  </a:lnTo>
                  <a:lnTo>
                    <a:pt x="121" y="136"/>
                  </a:lnTo>
                  <a:lnTo>
                    <a:pt x="105" y="164"/>
                  </a:lnTo>
                  <a:lnTo>
                    <a:pt x="94" y="194"/>
                  </a:lnTo>
                  <a:lnTo>
                    <a:pt x="86" y="223"/>
                  </a:lnTo>
                  <a:lnTo>
                    <a:pt x="80" y="249"/>
                  </a:lnTo>
                  <a:lnTo>
                    <a:pt x="73" y="285"/>
                  </a:lnTo>
                  <a:lnTo>
                    <a:pt x="71" y="322"/>
                  </a:lnTo>
                  <a:lnTo>
                    <a:pt x="75" y="356"/>
                  </a:lnTo>
                  <a:lnTo>
                    <a:pt x="84" y="383"/>
                  </a:lnTo>
                  <a:lnTo>
                    <a:pt x="96" y="402"/>
                  </a:lnTo>
                  <a:lnTo>
                    <a:pt x="114" y="418"/>
                  </a:lnTo>
                  <a:lnTo>
                    <a:pt x="133" y="429"/>
                  </a:lnTo>
                  <a:lnTo>
                    <a:pt x="155" y="434"/>
                  </a:lnTo>
                  <a:lnTo>
                    <a:pt x="176" y="436"/>
                  </a:lnTo>
                  <a:lnTo>
                    <a:pt x="208" y="434"/>
                  </a:lnTo>
                  <a:lnTo>
                    <a:pt x="236" y="424"/>
                  </a:lnTo>
                  <a:lnTo>
                    <a:pt x="265" y="406"/>
                  </a:lnTo>
                  <a:lnTo>
                    <a:pt x="293" y="381"/>
                  </a:lnTo>
                  <a:lnTo>
                    <a:pt x="293" y="379"/>
                  </a:lnTo>
                  <a:lnTo>
                    <a:pt x="293" y="381"/>
                  </a:lnTo>
                  <a:lnTo>
                    <a:pt x="334" y="431"/>
                  </a:lnTo>
                  <a:lnTo>
                    <a:pt x="334" y="431"/>
                  </a:lnTo>
                  <a:lnTo>
                    <a:pt x="298" y="461"/>
                  </a:lnTo>
                  <a:lnTo>
                    <a:pt x="259" y="482"/>
                  </a:lnTo>
                  <a:lnTo>
                    <a:pt x="217" y="495"/>
                  </a:lnTo>
                  <a:lnTo>
                    <a:pt x="172" y="500"/>
                  </a:lnTo>
                  <a:lnTo>
                    <a:pt x="130" y="497"/>
                  </a:lnTo>
                  <a:lnTo>
                    <a:pt x="91" y="484"/>
                  </a:lnTo>
                  <a:lnTo>
                    <a:pt x="61" y="465"/>
                  </a:lnTo>
                  <a:lnTo>
                    <a:pt x="34" y="440"/>
                  </a:lnTo>
                  <a:lnTo>
                    <a:pt x="16" y="406"/>
                  </a:lnTo>
                  <a:lnTo>
                    <a:pt x="4" y="368"/>
                  </a:lnTo>
                  <a:lnTo>
                    <a:pt x="0" y="324"/>
                  </a:lnTo>
                  <a:lnTo>
                    <a:pt x="2" y="303"/>
                  </a:lnTo>
                  <a:lnTo>
                    <a:pt x="4" y="276"/>
                  </a:lnTo>
                  <a:lnTo>
                    <a:pt x="7" y="249"/>
                  </a:lnTo>
                  <a:lnTo>
                    <a:pt x="22" y="192"/>
                  </a:lnTo>
                  <a:lnTo>
                    <a:pt x="41" y="143"/>
                  </a:lnTo>
                  <a:lnTo>
                    <a:pt x="64" y="100"/>
                  </a:lnTo>
                  <a:lnTo>
                    <a:pt x="94" y="64"/>
                  </a:lnTo>
                  <a:lnTo>
                    <a:pt x="128" y="36"/>
                  </a:lnTo>
                  <a:lnTo>
                    <a:pt x="167" y="16"/>
                  </a:lnTo>
                  <a:lnTo>
                    <a:pt x="210" y="4"/>
                  </a:lnTo>
                  <a:lnTo>
                    <a:pt x="256"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2">
              <a:extLst>
                <a:ext uri="{FF2B5EF4-FFF2-40B4-BE49-F238E27FC236}">
                  <a16:creationId xmlns:a16="http://schemas.microsoft.com/office/drawing/2014/main" id="{FDF4590A-ED35-371E-E1BB-9C93A3DCC1E0}"/>
                </a:ext>
              </a:extLst>
            </p:cNvPr>
            <p:cNvSpPr>
              <a:spLocks/>
            </p:cNvSpPr>
            <p:nvPr/>
          </p:nvSpPr>
          <p:spPr bwMode="auto">
            <a:xfrm>
              <a:off x="4889" y="3239"/>
              <a:ext cx="44" cy="44"/>
            </a:xfrm>
            <a:custGeom>
              <a:avLst/>
              <a:gdLst>
                <a:gd name="T0" fmla="*/ 17 w 88"/>
                <a:gd name="T1" fmla="*/ 0 h 89"/>
                <a:gd name="T2" fmla="*/ 88 w 88"/>
                <a:gd name="T3" fmla="*/ 0 h 89"/>
                <a:gd name="T4" fmla="*/ 71 w 88"/>
                <a:gd name="T5" fmla="*/ 89 h 89"/>
                <a:gd name="T6" fmla="*/ 0 w 88"/>
                <a:gd name="T7" fmla="*/ 89 h 89"/>
                <a:gd name="T8" fmla="*/ 17 w 88"/>
                <a:gd name="T9" fmla="*/ 0 h 89"/>
              </a:gdLst>
              <a:ahLst/>
              <a:cxnLst>
                <a:cxn ang="0">
                  <a:pos x="T0" y="T1"/>
                </a:cxn>
                <a:cxn ang="0">
                  <a:pos x="T2" y="T3"/>
                </a:cxn>
                <a:cxn ang="0">
                  <a:pos x="T4" y="T5"/>
                </a:cxn>
                <a:cxn ang="0">
                  <a:pos x="T6" y="T7"/>
                </a:cxn>
                <a:cxn ang="0">
                  <a:pos x="T8" y="T9"/>
                </a:cxn>
              </a:cxnLst>
              <a:rect l="0" t="0" r="r" b="b"/>
              <a:pathLst>
                <a:path w="88" h="89">
                  <a:moveTo>
                    <a:pt x="17" y="0"/>
                  </a:moveTo>
                  <a:lnTo>
                    <a:pt x="88" y="0"/>
                  </a:lnTo>
                  <a:lnTo>
                    <a:pt x="71" y="89"/>
                  </a:lnTo>
                  <a:lnTo>
                    <a:pt x="0" y="89"/>
                  </a:lnTo>
                  <a:lnTo>
                    <a:pt x="17"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3">
              <a:extLst>
                <a:ext uri="{FF2B5EF4-FFF2-40B4-BE49-F238E27FC236}">
                  <a16:creationId xmlns:a16="http://schemas.microsoft.com/office/drawing/2014/main" id="{A750DB35-8667-0706-0B65-CC62E67E57DC}"/>
                </a:ext>
              </a:extLst>
            </p:cNvPr>
            <p:cNvSpPr>
              <a:spLocks/>
            </p:cNvSpPr>
            <p:nvPr/>
          </p:nvSpPr>
          <p:spPr bwMode="auto">
            <a:xfrm>
              <a:off x="4544"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4">
              <a:extLst>
                <a:ext uri="{FF2B5EF4-FFF2-40B4-BE49-F238E27FC236}">
                  <a16:creationId xmlns:a16="http://schemas.microsoft.com/office/drawing/2014/main" id="{DE4C3289-EAD6-5BBF-0144-0C0FD8854A9E}"/>
                </a:ext>
              </a:extLst>
            </p:cNvPr>
            <p:cNvSpPr>
              <a:spLocks/>
            </p:cNvSpPr>
            <p:nvPr/>
          </p:nvSpPr>
          <p:spPr bwMode="auto">
            <a:xfrm>
              <a:off x="4449"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5">
              <a:extLst>
                <a:ext uri="{FF2B5EF4-FFF2-40B4-BE49-F238E27FC236}">
                  <a16:creationId xmlns:a16="http://schemas.microsoft.com/office/drawing/2014/main" id="{64141901-7064-7C05-4AAF-DC0E0473AA64}"/>
                </a:ext>
              </a:extLst>
            </p:cNvPr>
            <p:cNvSpPr>
              <a:spLocks/>
            </p:cNvSpPr>
            <p:nvPr/>
          </p:nvSpPr>
          <p:spPr bwMode="auto">
            <a:xfrm>
              <a:off x="3172" y="3239"/>
              <a:ext cx="941" cy="356"/>
            </a:xfrm>
            <a:custGeom>
              <a:avLst/>
              <a:gdLst>
                <a:gd name="T0" fmla="*/ 144 w 1883"/>
                <a:gd name="T1" fmla="*/ 0 h 713"/>
                <a:gd name="T2" fmla="*/ 1501 w 1883"/>
                <a:gd name="T3" fmla="*/ 0 h 713"/>
                <a:gd name="T4" fmla="*/ 1444 w 1883"/>
                <a:gd name="T5" fmla="*/ 277 h 713"/>
                <a:gd name="T6" fmla="*/ 1604 w 1883"/>
                <a:gd name="T7" fmla="*/ 277 h 713"/>
                <a:gd name="T8" fmla="*/ 1661 w 1883"/>
                <a:gd name="T9" fmla="*/ 0 h 713"/>
                <a:gd name="T10" fmla="*/ 1883 w 1883"/>
                <a:gd name="T11" fmla="*/ 0 h 713"/>
                <a:gd name="T12" fmla="*/ 1741 w 1883"/>
                <a:gd name="T13" fmla="*/ 713 h 713"/>
                <a:gd name="T14" fmla="*/ 1519 w 1883"/>
                <a:gd name="T15" fmla="*/ 713 h 713"/>
                <a:gd name="T16" fmla="*/ 1572 w 1883"/>
                <a:gd name="T17" fmla="*/ 437 h 713"/>
                <a:gd name="T18" fmla="*/ 1412 w 1883"/>
                <a:gd name="T19" fmla="*/ 437 h 713"/>
                <a:gd name="T20" fmla="*/ 1359 w 1883"/>
                <a:gd name="T21" fmla="*/ 713 h 713"/>
                <a:gd name="T22" fmla="*/ 1136 w 1883"/>
                <a:gd name="T23" fmla="*/ 713 h 713"/>
                <a:gd name="T24" fmla="*/ 1244 w 1883"/>
                <a:gd name="T25" fmla="*/ 178 h 713"/>
                <a:gd name="T26" fmla="*/ 1057 w 1883"/>
                <a:gd name="T27" fmla="*/ 178 h 713"/>
                <a:gd name="T28" fmla="*/ 949 w 1883"/>
                <a:gd name="T29" fmla="*/ 713 h 713"/>
                <a:gd name="T30" fmla="*/ 727 w 1883"/>
                <a:gd name="T31" fmla="*/ 713 h 713"/>
                <a:gd name="T32" fmla="*/ 836 w 1883"/>
                <a:gd name="T33" fmla="*/ 178 h 713"/>
                <a:gd name="T34" fmla="*/ 328 w 1883"/>
                <a:gd name="T35" fmla="*/ 178 h 713"/>
                <a:gd name="T36" fmla="*/ 309 w 1883"/>
                <a:gd name="T37" fmla="*/ 277 h 713"/>
                <a:gd name="T38" fmla="*/ 628 w 1883"/>
                <a:gd name="T39" fmla="*/ 277 h 713"/>
                <a:gd name="T40" fmla="*/ 596 w 1883"/>
                <a:gd name="T41" fmla="*/ 437 h 713"/>
                <a:gd name="T42" fmla="*/ 277 w 1883"/>
                <a:gd name="T43" fmla="*/ 437 h 713"/>
                <a:gd name="T44" fmla="*/ 257 w 1883"/>
                <a:gd name="T45" fmla="*/ 535 h 713"/>
                <a:gd name="T46" fmla="*/ 577 w 1883"/>
                <a:gd name="T47" fmla="*/ 535 h 713"/>
                <a:gd name="T48" fmla="*/ 541 w 1883"/>
                <a:gd name="T49" fmla="*/ 713 h 713"/>
                <a:gd name="T50" fmla="*/ 0 w 1883"/>
                <a:gd name="T51" fmla="*/ 713 h 713"/>
                <a:gd name="T52" fmla="*/ 144 w 1883"/>
                <a:gd name="T5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3" h="713">
                  <a:moveTo>
                    <a:pt x="144" y="0"/>
                  </a:moveTo>
                  <a:lnTo>
                    <a:pt x="1501" y="0"/>
                  </a:lnTo>
                  <a:lnTo>
                    <a:pt x="1444" y="277"/>
                  </a:lnTo>
                  <a:lnTo>
                    <a:pt x="1604" y="277"/>
                  </a:lnTo>
                  <a:lnTo>
                    <a:pt x="1661" y="0"/>
                  </a:lnTo>
                  <a:lnTo>
                    <a:pt x="1883" y="0"/>
                  </a:lnTo>
                  <a:lnTo>
                    <a:pt x="1741" y="713"/>
                  </a:lnTo>
                  <a:lnTo>
                    <a:pt x="1519" y="713"/>
                  </a:lnTo>
                  <a:lnTo>
                    <a:pt x="1572" y="437"/>
                  </a:lnTo>
                  <a:lnTo>
                    <a:pt x="1412" y="437"/>
                  </a:lnTo>
                  <a:lnTo>
                    <a:pt x="1359" y="713"/>
                  </a:lnTo>
                  <a:lnTo>
                    <a:pt x="1136" y="713"/>
                  </a:lnTo>
                  <a:lnTo>
                    <a:pt x="1244" y="178"/>
                  </a:lnTo>
                  <a:lnTo>
                    <a:pt x="1057" y="178"/>
                  </a:lnTo>
                  <a:lnTo>
                    <a:pt x="949" y="713"/>
                  </a:lnTo>
                  <a:lnTo>
                    <a:pt x="727" y="713"/>
                  </a:lnTo>
                  <a:lnTo>
                    <a:pt x="836" y="178"/>
                  </a:lnTo>
                  <a:lnTo>
                    <a:pt x="328" y="178"/>
                  </a:lnTo>
                  <a:lnTo>
                    <a:pt x="309" y="277"/>
                  </a:lnTo>
                  <a:lnTo>
                    <a:pt x="628" y="277"/>
                  </a:lnTo>
                  <a:lnTo>
                    <a:pt x="596" y="437"/>
                  </a:lnTo>
                  <a:lnTo>
                    <a:pt x="277" y="437"/>
                  </a:lnTo>
                  <a:lnTo>
                    <a:pt x="257" y="535"/>
                  </a:lnTo>
                  <a:lnTo>
                    <a:pt x="577" y="535"/>
                  </a:lnTo>
                  <a:lnTo>
                    <a:pt x="54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pic>
        <p:nvPicPr>
          <p:cNvPr id="21" name="Graphic 20">
            <a:extLst>
              <a:ext uri="{FF2B5EF4-FFF2-40B4-BE49-F238E27FC236}">
                <a16:creationId xmlns:a16="http://schemas.microsoft.com/office/drawing/2014/main" id="{5FD1060D-DCE6-41A0-5516-36588990FD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0357" y="5556391"/>
            <a:ext cx="2739266" cy="629744"/>
          </a:xfrm>
          <a:prstGeom prst="rect">
            <a:avLst/>
          </a:prstGeom>
        </p:spPr>
      </p:pic>
    </p:spTree>
    <p:extLst>
      <p:ext uri="{BB962C8B-B14F-4D97-AF65-F5344CB8AC3E}">
        <p14:creationId xmlns:p14="http://schemas.microsoft.com/office/powerpoint/2010/main" val="10093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ED2A-7540-21BB-C881-1C61784A2A24}"/>
              </a:ext>
            </a:extLst>
          </p:cNvPr>
          <p:cNvSpPr>
            <a:spLocks noGrp="1"/>
          </p:cNvSpPr>
          <p:nvPr>
            <p:ph type="title"/>
          </p:nvPr>
        </p:nvSpPr>
        <p:spPr/>
        <p:txBody>
          <a:bodyPr>
            <a:normAutofit fontScale="90000"/>
          </a:bodyPr>
          <a:lstStyle/>
          <a:p>
            <a:r>
              <a:rPr lang="en-US" dirty="0"/>
              <a:t>DRAM Cell</a:t>
            </a:r>
            <a:endParaRPr lang="en-CH" dirty="0"/>
          </a:p>
        </p:txBody>
      </p:sp>
      <p:sp>
        <p:nvSpPr>
          <p:cNvPr id="5" name="Oval 4">
            <a:extLst>
              <a:ext uri="{FF2B5EF4-FFF2-40B4-BE49-F238E27FC236}">
                <a16:creationId xmlns:a16="http://schemas.microsoft.com/office/drawing/2014/main" id="{E5DC8B2F-3D88-F47F-1402-DDAFC2C7252B}"/>
              </a:ext>
            </a:extLst>
          </p:cNvPr>
          <p:cNvSpPr/>
          <p:nvPr/>
        </p:nvSpPr>
        <p:spPr>
          <a:xfrm>
            <a:off x="674529" y="1504419"/>
            <a:ext cx="4165605" cy="4164840"/>
          </a:xfrm>
          <a:prstGeom prst="ellipse">
            <a:avLst/>
          </a:prstGeom>
          <a:solidFill>
            <a:schemeClr val="bg1">
              <a:lumMod val="95000"/>
            </a:schemeClr>
          </a:solidFill>
          <a:ln w="381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D8D0F90C-AE54-B44A-C42B-DEEC5E138456}"/>
              </a:ext>
            </a:extLst>
          </p:cNvPr>
          <p:cNvGrpSpPr/>
          <p:nvPr/>
        </p:nvGrpSpPr>
        <p:grpSpPr>
          <a:xfrm>
            <a:off x="685993" y="2075515"/>
            <a:ext cx="3726660" cy="3077540"/>
            <a:chOff x="2212271" y="1765180"/>
            <a:chExt cx="3726660" cy="3077540"/>
          </a:xfrm>
        </p:grpSpPr>
        <p:sp>
          <p:nvSpPr>
            <p:cNvPr id="7" name="Rectangle 6">
              <a:extLst>
                <a:ext uri="{FF2B5EF4-FFF2-40B4-BE49-F238E27FC236}">
                  <a16:creationId xmlns:a16="http://schemas.microsoft.com/office/drawing/2014/main" id="{C3AB7E85-7B13-0776-DB46-B278D8377054}"/>
                </a:ext>
              </a:extLst>
            </p:cNvPr>
            <p:cNvSpPr/>
            <p:nvPr/>
          </p:nvSpPr>
          <p:spPr>
            <a:xfrm>
              <a:off x="2659169" y="1765180"/>
              <a:ext cx="1778188" cy="371342"/>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Cambria" panose="02040503050406030204" pitchFamily="18" charset="0"/>
                </a:rPr>
                <a:t>wordline</a:t>
              </a:r>
              <a:endParaRPr lang="en-US" sz="2800" b="1" i="1" dirty="0">
                <a:solidFill>
                  <a:schemeClr val="tx1"/>
                </a:solidFill>
                <a:latin typeface="Cambria" panose="02040503050406030204" pitchFamily="18" charset="0"/>
              </a:endParaRPr>
            </a:p>
          </p:txBody>
        </p:sp>
        <p:cxnSp>
          <p:nvCxnSpPr>
            <p:cNvPr id="8" name="Straight Arrow Connector 7">
              <a:extLst>
                <a:ext uri="{FF2B5EF4-FFF2-40B4-BE49-F238E27FC236}">
                  <a16:creationId xmlns:a16="http://schemas.microsoft.com/office/drawing/2014/main" id="{FC8CB36E-853F-A04C-777A-00C07B7C2752}"/>
                </a:ext>
              </a:extLst>
            </p:cNvPr>
            <p:cNvCxnSpPr/>
            <p:nvPr/>
          </p:nvCxnSpPr>
          <p:spPr>
            <a:xfrm flipH="1">
              <a:off x="2557570" y="2195147"/>
              <a:ext cx="3342898"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65D2EB7-35E9-3440-CF82-417F92E5AA8E}"/>
                </a:ext>
              </a:extLst>
            </p:cNvPr>
            <p:cNvSpPr/>
            <p:nvPr/>
          </p:nvSpPr>
          <p:spPr>
            <a:xfrm>
              <a:off x="2212271" y="3466327"/>
              <a:ext cx="1487561" cy="40645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accent4">
                      <a:lumMod val="50000"/>
                    </a:schemeClr>
                  </a:solidFill>
                  <a:latin typeface="Cambria" panose="02040503050406030204" pitchFamily="18" charset="0"/>
                </a:rPr>
                <a:t>capacitor</a:t>
              </a:r>
            </a:p>
          </p:txBody>
        </p:sp>
        <p:sp>
          <p:nvSpPr>
            <p:cNvPr id="10" name="Rectangle 9">
              <a:extLst>
                <a:ext uri="{FF2B5EF4-FFF2-40B4-BE49-F238E27FC236}">
                  <a16:creationId xmlns:a16="http://schemas.microsoft.com/office/drawing/2014/main" id="{122DDB10-B5EA-CFE1-6039-036EE08B2A0C}"/>
                </a:ext>
              </a:extLst>
            </p:cNvPr>
            <p:cNvSpPr/>
            <p:nvPr/>
          </p:nvSpPr>
          <p:spPr>
            <a:xfrm>
              <a:off x="2694678" y="2510536"/>
              <a:ext cx="1806454" cy="42635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en-US" sz="2800" i="1" dirty="0">
                  <a:solidFill>
                    <a:schemeClr val="accent5">
                      <a:lumMod val="75000"/>
                    </a:schemeClr>
                  </a:solidFill>
                  <a:latin typeface="Cambria" panose="02040503050406030204" pitchFamily="18" charset="0"/>
                </a:rPr>
                <a:t>access</a:t>
              </a:r>
              <a:br>
                <a:rPr lang="en-US" sz="2800" i="1" dirty="0">
                  <a:solidFill>
                    <a:schemeClr val="accent5">
                      <a:lumMod val="75000"/>
                    </a:schemeClr>
                  </a:solidFill>
                  <a:latin typeface="Cambria" panose="02040503050406030204" pitchFamily="18" charset="0"/>
                </a:rPr>
              </a:br>
              <a:r>
                <a:rPr lang="en-US" sz="2800" i="1" dirty="0">
                  <a:solidFill>
                    <a:schemeClr val="accent5">
                      <a:lumMod val="75000"/>
                    </a:schemeClr>
                  </a:solidFill>
                  <a:latin typeface="Cambria" panose="02040503050406030204" pitchFamily="18" charset="0"/>
                </a:rPr>
                <a:t>transistor</a:t>
              </a:r>
            </a:p>
          </p:txBody>
        </p:sp>
        <p:sp>
          <p:nvSpPr>
            <p:cNvPr id="12" name="Rectangle 11">
              <a:extLst>
                <a:ext uri="{FF2B5EF4-FFF2-40B4-BE49-F238E27FC236}">
                  <a16:creationId xmlns:a16="http://schemas.microsoft.com/office/drawing/2014/main" id="{EF4B94E2-88A8-65AC-713E-2DB4825E70FE}"/>
                </a:ext>
              </a:extLst>
            </p:cNvPr>
            <p:cNvSpPr/>
            <p:nvPr/>
          </p:nvSpPr>
          <p:spPr>
            <a:xfrm rot="5400000">
              <a:off x="5043375" y="3884610"/>
              <a:ext cx="1384994" cy="40611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Cambria" panose="02040503050406030204" pitchFamily="18" charset="0"/>
                </a:rPr>
                <a:t>bitline</a:t>
              </a:r>
              <a:endParaRPr lang="en-US" sz="2800" b="1" i="1" dirty="0">
                <a:solidFill>
                  <a:schemeClr val="tx1"/>
                </a:solidFill>
                <a:latin typeface="Cambria" panose="02040503050406030204" pitchFamily="18" charset="0"/>
              </a:endParaRPr>
            </a:p>
          </p:txBody>
        </p:sp>
        <p:cxnSp>
          <p:nvCxnSpPr>
            <p:cNvPr id="13" name="Straight Arrow Connector 12">
              <a:extLst>
                <a:ext uri="{FF2B5EF4-FFF2-40B4-BE49-F238E27FC236}">
                  <a16:creationId xmlns:a16="http://schemas.microsoft.com/office/drawing/2014/main" id="{E7B0F63A-4158-971A-F5A8-965DF66CC9F1}"/>
                </a:ext>
              </a:extLst>
            </p:cNvPr>
            <p:cNvCxnSpPr/>
            <p:nvPr/>
          </p:nvCxnSpPr>
          <p:spPr>
            <a:xfrm flipV="1">
              <a:off x="5482013" y="1812402"/>
              <a:ext cx="0" cy="303031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F1C78EE-34B3-8016-6F2C-16F24E8A8870}"/>
                </a:ext>
              </a:extLst>
            </p:cNvPr>
            <p:cNvCxnSpPr/>
            <p:nvPr/>
          </p:nvCxnSpPr>
          <p:spPr>
            <a:xfrm flipH="1">
              <a:off x="4411958" y="2654972"/>
              <a:ext cx="499012" cy="0"/>
            </a:xfrm>
            <a:prstGeom prst="straightConnector1">
              <a:avLst/>
            </a:prstGeom>
            <a:ln w="50800" cap="rnd">
              <a:solidFill>
                <a:schemeClr val="accent5">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E5D5FC5-5633-0CE7-A83A-1D3AD2D48208}"/>
                </a:ext>
              </a:extLst>
            </p:cNvPr>
            <p:cNvCxnSpPr/>
            <p:nvPr/>
          </p:nvCxnSpPr>
          <p:spPr>
            <a:xfrm flipH="1" flipV="1">
              <a:off x="4910967" y="2766192"/>
              <a:ext cx="1" cy="259566"/>
            </a:xfrm>
            <a:prstGeom prst="straightConnector1">
              <a:avLst/>
            </a:prstGeom>
            <a:ln w="50800" cap="rnd">
              <a:solidFill>
                <a:schemeClr val="accent5">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68D01F8-BFD0-0B56-56B7-254DC5CFC2C9}"/>
                </a:ext>
              </a:extLst>
            </p:cNvPr>
            <p:cNvCxnSpPr/>
            <p:nvPr/>
          </p:nvCxnSpPr>
          <p:spPr>
            <a:xfrm flipH="1">
              <a:off x="4411958" y="2766192"/>
              <a:ext cx="499012" cy="0"/>
            </a:xfrm>
            <a:prstGeom prst="straightConnector1">
              <a:avLst/>
            </a:prstGeom>
            <a:ln w="50800" cap="rnd">
              <a:solidFill>
                <a:schemeClr val="accent5">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806BD6C-7985-8D94-6A0D-D05B4B850AAF}"/>
                </a:ext>
              </a:extLst>
            </p:cNvPr>
            <p:cNvCxnSpPr/>
            <p:nvPr/>
          </p:nvCxnSpPr>
          <p:spPr>
            <a:xfrm flipH="1" flipV="1">
              <a:off x="4411957" y="2766192"/>
              <a:ext cx="1" cy="259566"/>
            </a:xfrm>
            <a:prstGeom prst="straightConnector1">
              <a:avLst/>
            </a:prstGeom>
            <a:ln w="50800" cap="rnd">
              <a:solidFill>
                <a:schemeClr val="accent5">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81167C1-8BE0-020F-1EC8-94928F89A92F}"/>
                </a:ext>
              </a:extLst>
            </p:cNvPr>
            <p:cNvCxnSpPr/>
            <p:nvPr/>
          </p:nvCxnSpPr>
          <p:spPr>
            <a:xfrm>
              <a:off x="4662341" y="2195147"/>
              <a:ext cx="1" cy="3212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E18C47A-D2E4-D4FC-2182-D2014BF069E4}"/>
                </a:ext>
              </a:extLst>
            </p:cNvPr>
            <p:cNvCxnSpPr/>
            <p:nvPr/>
          </p:nvCxnSpPr>
          <p:spPr>
            <a:xfrm flipH="1">
              <a:off x="5104133" y="3025758"/>
              <a:ext cx="37788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3" name="Elbow Connector 44">
              <a:extLst>
                <a:ext uri="{FF2B5EF4-FFF2-40B4-BE49-F238E27FC236}">
                  <a16:creationId xmlns:a16="http://schemas.microsoft.com/office/drawing/2014/main" id="{F3B2DC1E-6C3C-6FD4-E57F-479EF8E78B23}"/>
                </a:ext>
              </a:extLst>
            </p:cNvPr>
            <p:cNvCxnSpPr/>
            <p:nvPr/>
          </p:nvCxnSpPr>
          <p:spPr>
            <a:xfrm rot="5400000">
              <a:off x="3572140" y="3155982"/>
              <a:ext cx="774172" cy="519135"/>
            </a:xfrm>
            <a:prstGeom prst="bentConnector3">
              <a:avLst>
                <a:gd name="adj1" fmla="val -293"/>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6E75CED7-7973-483D-88A3-11C6793D48E7}"/>
                </a:ext>
              </a:extLst>
            </p:cNvPr>
            <p:cNvCxnSpPr/>
            <p:nvPr/>
          </p:nvCxnSpPr>
          <p:spPr>
            <a:xfrm>
              <a:off x="3699658" y="4343967"/>
              <a:ext cx="0" cy="318185"/>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C7F134D-5952-7FAD-3841-2D1DC5CFA95C}"/>
                </a:ext>
              </a:extLst>
            </p:cNvPr>
            <p:cNvCxnSpPr/>
            <p:nvPr/>
          </p:nvCxnSpPr>
          <p:spPr>
            <a:xfrm flipV="1">
              <a:off x="3699658" y="3796933"/>
              <a:ext cx="0" cy="151697"/>
            </a:xfrm>
            <a:prstGeom prst="straightConnector1">
              <a:avLst/>
            </a:prstGeom>
            <a:ln w="50800" cap="rnd">
              <a:solidFill>
                <a:schemeClr val="accent4">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3AC7EC5-3D67-88E3-C281-4F8C38B2F4BF}"/>
                </a:ext>
              </a:extLst>
            </p:cNvPr>
            <p:cNvCxnSpPr/>
            <p:nvPr/>
          </p:nvCxnSpPr>
          <p:spPr>
            <a:xfrm flipH="1">
              <a:off x="3440094" y="4213787"/>
              <a:ext cx="519130" cy="0"/>
            </a:xfrm>
            <a:prstGeom prst="straightConnector1">
              <a:avLst/>
            </a:prstGeom>
            <a:ln w="50800" cap="rnd">
              <a:solidFill>
                <a:schemeClr val="accent4">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E091B59-6DE8-9CA1-1F84-0599EEC4206D}"/>
                </a:ext>
              </a:extLst>
            </p:cNvPr>
            <p:cNvCxnSpPr/>
            <p:nvPr/>
          </p:nvCxnSpPr>
          <p:spPr>
            <a:xfrm flipH="1">
              <a:off x="3440094" y="3948630"/>
              <a:ext cx="519130" cy="0"/>
            </a:xfrm>
            <a:prstGeom prst="straightConnector1">
              <a:avLst/>
            </a:prstGeom>
            <a:ln w="50800" cap="rnd">
              <a:solidFill>
                <a:schemeClr val="accent4">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3A4347B-C4E8-ADFC-13B5-D683AB2960F7}"/>
                </a:ext>
              </a:extLst>
            </p:cNvPr>
            <p:cNvCxnSpPr/>
            <p:nvPr/>
          </p:nvCxnSpPr>
          <p:spPr>
            <a:xfrm flipV="1">
              <a:off x="3699658" y="4213788"/>
              <a:ext cx="0" cy="130178"/>
            </a:xfrm>
            <a:prstGeom prst="straightConnector1">
              <a:avLst/>
            </a:prstGeom>
            <a:ln w="50800" cap="rnd">
              <a:solidFill>
                <a:schemeClr val="accent4">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7EED65-70E3-BEAE-5E77-1107DB5306FF}"/>
                </a:ext>
              </a:extLst>
            </p:cNvPr>
            <p:cNvCxnSpPr/>
            <p:nvPr/>
          </p:nvCxnSpPr>
          <p:spPr>
            <a:xfrm>
              <a:off x="4218791" y="3025758"/>
              <a:ext cx="193167" cy="0"/>
            </a:xfrm>
            <a:prstGeom prst="straightConnector1">
              <a:avLst/>
            </a:prstGeom>
            <a:ln w="50800" cap="rnd">
              <a:solidFill>
                <a:schemeClr val="accent5">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05C416-2A10-DC0E-B4E2-C4187C726AEA}"/>
                </a:ext>
              </a:extLst>
            </p:cNvPr>
            <p:cNvCxnSpPr/>
            <p:nvPr/>
          </p:nvCxnSpPr>
          <p:spPr>
            <a:xfrm>
              <a:off x="4910967" y="3025758"/>
              <a:ext cx="193166" cy="0"/>
            </a:xfrm>
            <a:prstGeom prst="straightConnector1">
              <a:avLst/>
            </a:prstGeom>
            <a:ln w="50800" cap="rnd">
              <a:solidFill>
                <a:schemeClr val="accent5">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26A7902-7DE2-6E8F-FBF5-D99CA96D5275}"/>
                </a:ext>
              </a:extLst>
            </p:cNvPr>
            <p:cNvCxnSpPr/>
            <p:nvPr/>
          </p:nvCxnSpPr>
          <p:spPr>
            <a:xfrm flipV="1">
              <a:off x="4662341" y="2492189"/>
              <a:ext cx="0" cy="155572"/>
            </a:xfrm>
            <a:prstGeom prst="straightConnector1">
              <a:avLst/>
            </a:prstGeom>
            <a:ln w="50800" cap="rnd">
              <a:solidFill>
                <a:schemeClr val="accent5">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7AC296-AC78-53F3-1CB9-C62A7AADBCDB}"/>
              </a:ext>
            </a:extLst>
          </p:cNvPr>
          <p:cNvGrpSpPr/>
          <p:nvPr/>
        </p:nvGrpSpPr>
        <p:grpSpPr>
          <a:xfrm>
            <a:off x="2483765" y="3571171"/>
            <a:ext cx="1478691" cy="1488517"/>
            <a:chOff x="4010043" y="3260836"/>
            <a:chExt cx="1478691" cy="1488517"/>
          </a:xfrm>
        </p:grpSpPr>
        <p:cxnSp>
          <p:nvCxnSpPr>
            <p:cNvPr id="30" name="Straight Arrow Connector 29">
              <a:extLst>
                <a:ext uri="{FF2B5EF4-FFF2-40B4-BE49-F238E27FC236}">
                  <a16:creationId xmlns:a16="http://schemas.microsoft.com/office/drawing/2014/main" id="{629DA507-66AD-D1C9-51A2-770B7089AF17}"/>
                </a:ext>
              </a:extLst>
            </p:cNvPr>
            <p:cNvCxnSpPr/>
            <p:nvPr/>
          </p:nvCxnSpPr>
          <p:spPr>
            <a:xfrm>
              <a:off x="4126465" y="3572633"/>
              <a:ext cx="7220" cy="959384"/>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A8EFC52-EC99-B3F5-84F9-E7ACC0F34AD5}"/>
                </a:ext>
              </a:extLst>
            </p:cNvPr>
            <p:cNvCxnSpPr/>
            <p:nvPr/>
          </p:nvCxnSpPr>
          <p:spPr>
            <a:xfrm flipV="1">
              <a:off x="4010043" y="3260836"/>
              <a:ext cx="1316566" cy="9662"/>
            </a:xfrm>
            <a:prstGeom prst="straightConnector1">
              <a:avLst/>
            </a:prstGeom>
            <a:ln w="76200">
              <a:solidFill>
                <a:srgbClr val="C0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13CAA44-7148-6D9E-689B-45504E3B5C29}"/>
                </a:ext>
              </a:extLst>
            </p:cNvPr>
            <p:cNvSpPr/>
            <p:nvPr/>
          </p:nvSpPr>
          <p:spPr>
            <a:xfrm>
              <a:off x="4144519" y="3364358"/>
              <a:ext cx="1344215" cy="1384995"/>
            </a:xfrm>
            <a:prstGeom prst="rect">
              <a:avLst/>
            </a:prstGeom>
          </p:spPr>
          <p:txBody>
            <a:bodyPr wrap="none">
              <a:spAutoFit/>
            </a:bodyPr>
            <a:lstStyle/>
            <a:p>
              <a:pPr algn="ctr"/>
              <a:r>
                <a:rPr lang="en-US" sz="2800" dirty="0">
                  <a:solidFill>
                    <a:srgbClr val="C00000"/>
                  </a:solidFill>
                  <a:latin typeface="Cambria" panose="02040503050406030204" pitchFamily="18" charset="0"/>
                </a:rPr>
                <a:t>charge</a:t>
              </a:r>
            </a:p>
            <a:p>
              <a:pPr algn="ctr"/>
              <a:r>
                <a:rPr lang="en-US" sz="2800" dirty="0">
                  <a:solidFill>
                    <a:srgbClr val="C00000"/>
                  </a:solidFill>
                  <a:latin typeface="Cambria" panose="02040503050406030204" pitchFamily="18" charset="0"/>
                </a:rPr>
                <a:t>leakage</a:t>
              </a:r>
            </a:p>
            <a:p>
              <a:pPr algn="ctr"/>
              <a:r>
                <a:rPr lang="en-US" sz="2800" dirty="0">
                  <a:solidFill>
                    <a:srgbClr val="C00000"/>
                  </a:solidFill>
                  <a:latin typeface="Cambria" panose="02040503050406030204" pitchFamily="18" charset="0"/>
                </a:rPr>
                <a:t>paths</a:t>
              </a:r>
            </a:p>
          </p:txBody>
        </p:sp>
      </p:grpSp>
      <p:sp>
        <p:nvSpPr>
          <p:cNvPr id="33" name="TextBox 32">
            <a:extLst>
              <a:ext uri="{FF2B5EF4-FFF2-40B4-BE49-F238E27FC236}">
                <a16:creationId xmlns:a16="http://schemas.microsoft.com/office/drawing/2014/main" id="{9687B1FB-A2C5-0B83-6497-6DA523CDB580}"/>
              </a:ext>
            </a:extLst>
          </p:cNvPr>
          <p:cNvSpPr txBox="1"/>
          <p:nvPr/>
        </p:nvSpPr>
        <p:spPr>
          <a:xfrm>
            <a:off x="5154050" y="2453538"/>
            <a:ext cx="6820276" cy="523220"/>
          </a:xfrm>
          <a:prstGeom prst="rect">
            <a:avLst/>
          </a:prstGeom>
          <a:noFill/>
        </p:spPr>
        <p:txBody>
          <a:bodyPr wrap="square" rtlCol="0">
            <a:spAutoFit/>
          </a:bodyPr>
          <a:lstStyle/>
          <a:p>
            <a:r>
              <a:rPr lang="en-US" sz="2800" dirty="0"/>
              <a:t>A single bit is encoded in a </a:t>
            </a:r>
            <a:r>
              <a:rPr lang="en-US" sz="2800" dirty="0">
                <a:solidFill>
                  <a:srgbClr val="C00000"/>
                </a:solidFill>
              </a:rPr>
              <a:t>small</a:t>
            </a:r>
            <a:r>
              <a:rPr lang="en-US" sz="2800" dirty="0"/>
              <a:t> capacitor</a:t>
            </a:r>
            <a:endParaRPr lang="en-CH" sz="2800" dirty="0"/>
          </a:p>
        </p:txBody>
      </p:sp>
      <p:sp>
        <p:nvSpPr>
          <p:cNvPr id="40" name="TextBox 39">
            <a:extLst>
              <a:ext uri="{FF2B5EF4-FFF2-40B4-BE49-F238E27FC236}">
                <a16:creationId xmlns:a16="http://schemas.microsoft.com/office/drawing/2014/main" id="{503AEE91-08E9-A899-EFBB-AAB267FD3AA6}"/>
              </a:ext>
            </a:extLst>
          </p:cNvPr>
          <p:cNvSpPr txBox="1"/>
          <p:nvPr/>
        </p:nvSpPr>
        <p:spPr>
          <a:xfrm>
            <a:off x="9245210" y="1945852"/>
            <a:ext cx="1542532" cy="461665"/>
          </a:xfrm>
          <a:prstGeom prst="rect">
            <a:avLst/>
          </a:prstGeom>
          <a:noFill/>
        </p:spPr>
        <p:txBody>
          <a:bodyPr wrap="square" rtlCol="0">
            <a:spAutoFit/>
          </a:bodyPr>
          <a:lstStyle/>
          <a:p>
            <a:r>
              <a:rPr lang="en-US" sz="2400" dirty="0"/>
              <a:t>and </a:t>
            </a:r>
            <a:r>
              <a:rPr lang="en-US" sz="2400" dirty="0">
                <a:solidFill>
                  <a:srgbClr val="C00000"/>
                </a:solidFill>
              </a:rPr>
              <a:t>leaky</a:t>
            </a:r>
            <a:endParaRPr lang="en-CH" sz="2400" dirty="0">
              <a:solidFill>
                <a:srgbClr val="C00000"/>
              </a:solidFill>
            </a:endParaRPr>
          </a:p>
        </p:txBody>
      </p:sp>
      <p:sp>
        <p:nvSpPr>
          <p:cNvPr id="41" name="Right Brace 40">
            <a:extLst>
              <a:ext uri="{FF2B5EF4-FFF2-40B4-BE49-F238E27FC236}">
                <a16:creationId xmlns:a16="http://schemas.microsoft.com/office/drawing/2014/main" id="{77FAD787-A0D0-508C-A25C-D3AED99C59FA}"/>
              </a:ext>
            </a:extLst>
          </p:cNvPr>
          <p:cNvSpPr/>
          <p:nvPr/>
        </p:nvSpPr>
        <p:spPr>
          <a:xfrm rot="5400000">
            <a:off x="9816323" y="1700721"/>
            <a:ext cx="291449" cy="1390132"/>
          </a:xfrm>
          <a:prstGeom prst="rightBrace">
            <a:avLst>
              <a:gd name="adj1" fmla="val 8333"/>
              <a:gd name="adj2" fmla="val 5823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42" name="TextBox 41">
            <a:extLst>
              <a:ext uri="{FF2B5EF4-FFF2-40B4-BE49-F238E27FC236}">
                <a16:creationId xmlns:a16="http://schemas.microsoft.com/office/drawing/2014/main" id="{FA7A9A67-70E4-4CBA-E50E-3F2B366F693B}"/>
              </a:ext>
            </a:extLst>
          </p:cNvPr>
          <p:cNvSpPr txBox="1"/>
          <p:nvPr/>
        </p:nvSpPr>
        <p:spPr>
          <a:xfrm>
            <a:off x="5700414" y="3952726"/>
            <a:ext cx="6948535" cy="1200329"/>
          </a:xfrm>
          <a:prstGeom prst="rect">
            <a:avLst/>
          </a:prstGeom>
          <a:noFill/>
        </p:spPr>
        <p:txBody>
          <a:bodyPr wrap="square" rtlCol="0">
            <a:spAutoFit/>
          </a:bodyPr>
          <a:lstStyle/>
          <a:p>
            <a:pPr algn="ctr"/>
            <a:r>
              <a:rPr lang="en-US" sz="3600" dirty="0"/>
              <a:t>Stored data is </a:t>
            </a:r>
            <a:r>
              <a:rPr lang="en-US" sz="3600" b="1" dirty="0">
                <a:solidFill>
                  <a:srgbClr val="C00000"/>
                </a:solidFill>
              </a:rPr>
              <a:t>corrupted</a:t>
            </a:r>
            <a:r>
              <a:rPr lang="en-US" sz="3600" dirty="0"/>
              <a:t> </a:t>
            </a:r>
            <a:br>
              <a:rPr lang="en-US" sz="3600" dirty="0"/>
            </a:br>
            <a:r>
              <a:rPr lang="en-US" sz="3600" dirty="0"/>
              <a:t>if </a:t>
            </a:r>
            <a:r>
              <a:rPr lang="en-US" sz="3600" b="1" dirty="0"/>
              <a:t>too much charge leaks</a:t>
            </a:r>
            <a:endParaRPr lang="en-CH" sz="3600" b="1" dirty="0"/>
          </a:p>
        </p:txBody>
      </p:sp>
      <p:pic>
        <p:nvPicPr>
          <p:cNvPr id="4" name="Graphic 3" descr="High voltage with solid fill">
            <a:extLst>
              <a:ext uri="{FF2B5EF4-FFF2-40B4-BE49-F238E27FC236}">
                <a16:creationId xmlns:a16="http://schemas.microsoft.com/office/drawing/2014/main" id="{799BD569-93C0-F271-BA86-CA5D89DE58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81050" y="3889516"/>
            <a:ext cx="1313412" cy="1313412"/>
          </a:xfrm>
          <a:prstGeom prst="rect">
            <a:avLst/>
          </a:prstGeom>
        </p:spPr>
      </p:pic>
    </p:spTree>
    <p:extLst>
      <p:ext uri="{BB962C8B-B14F-4D97-AF65-F5344CB8AC3E}">
        <p14:creationId xmlns:p14="http://schemas.microsoft.com/office/powerpoint/2010/main" val="42340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57CE-4DBA-83E8-1CDF-4E89C2128D83}"/>
              </a:ext>
            </a:extLst>
          </p:cNvPr>
          <p:cNvSpPr>
            <a:spLocks noGrp="1"/>
          </p:cNvSpPr>
          <p:nvPr>
            <p:ph type="title"/>
          </p:nvPr>
        </p:nvSpPr>
        <p:spPr/>
        <p:txBody>
          <a:bodyPr>
            <a:normAutofit fontScale="90000"/>
          </a:bodyPr>
          <a:lstStyle/>
          <a:p>
            <a:r>
              <a:rPr lang="en-US" dirty="0"/>
              <a:t>DRAM Refresh</a:t>
            </a:r>
            <a:endParaRPr lang="en-CH" dirty="0"/>
          </a:p>
        </p:txBody>
      </p:sp>
      <p:sp>
        <p:nvSpPr>
          <p:cNvPr id="61" name="Rectangle 60">
            <a:extLst>
              <a:ext uri="{FF2B5EF4-FFF2-40B4-BE49-F238E27FC236}">
                <a16:creationId xmlns:a16="http://schemas.microsoft.com/office/drawing/2014/main" id="{C792711E-686D-D688-B6B0-D7EB50992319}"/>
              </a:ext>
            </a:extLst>
          </p:cNvPr>
          <p:cNvSpPr/>
          <p:nvPr/>
        </p:nvSpPr>
        <p:spPr>
          <a:xfrm>
            <a:off x="3926711" y="2605366"/>
            <a:ext cx="4447434" cy="74077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Rectangle 61">
            <a:extLst>
              <a:ext uri="{FF2B5EF4-FFF2-40B4-BE49-F238E27FC236}">
                <a16:creationId xmlns:a16="http://schemas.microsoft.com/office/drawing/2014/main" id="{BE204ECF-AF8F-6E7A-3FA1-1F815EBF6BCC}"/>
              </a:ext>
            </a:extLst>
          </p:cNvPr>
          <p:cNvSpPr/>
          <p:nvPr/>
        </p:nvSpPr>
        <p:spPr>
          <a:xfrm>
            <a:off x="3926711" y="3351753"/>
            <a:ext cx="4447434" cy="1301620"/>
          </a:xfrm>
          <a:prstGeom prst="rect">
            <a:avLst/>
          </a:prstGeom>
          <a:solidFill>
            <a:srgbClr val="FE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3" name="Straight Arrow Connector 62">
            <a:extLst>
              <a:ext uri="{FF2B5EF4-FFF2-40B4-BE49-F238E27FC236}">
                <a16:creationId xmlns:a16="http://schemas.microsoft.com/office/drawing/2014/main" id="{89453A8D-D98B-A08C-7156-F7ADA10E8C6F}"/>
              </a:ext>
            </a:extLst>
          </p:cNvPr>
          <p:cNvCxnSpPr>
            <a:cxnSpLocks/>
          </p:cNvCxnSpPr>
          <p:nvPr/>
        </p:nvCxnSpPr>
        <p:spPr>
          <a:xfrm flipV="1">
            <a:off x="3952424" y="3346145"/>
            <a:ext cx="4421721" cy="3028"/>
          </a:xfrm>
          <a:prstGeom prst="straightConnector1">
            <a:avLst/>
          </a:prstGeom>
          <a:ln w="38100"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3E432C9-6818-6092-50A9-8A81F4015CB5}"/>
              </a:ext>
            </a:extLst>
          </p:cNvPr>
          <p:cNvCxnSpPr/>
          <p:nvPr/>
        </p:nvCxnSpPr>
        <p:spPr>
          <a:xfrm flipV="1">
            <a:off x="3926711" y="2596064"/>
            <a:ext cx="0" cy="206278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998F2355-1D47-7EE1-61FD-46B1F12AC790}"/>
              </a:ext>
            </a:extLst>
          </p:cNvPr>
          <p:cNvCxnSpPr/>
          <p:nvPr/>
        </p:nvCxnSpPr>
        <p:spPr>
          <a:xfrm>
            <a:off x="3926711" y="4660175"/>
            <a:ext cx="4478457" cy="0"/>
          </a:xfrm>
          <a:prstGeom prst="straightConnector1">
            <a:avLst/>
          </a:prstGeom>
          <a:ln w="254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BC6385D4-3904-6361-AFB8-5EF8843C0239}"/>
              </a:ext>
            </a:extLst>
          </p:cNvPr>
          <p:cNvSpPr/>
          <p:nvPr/>
        </p:nvSpPr>
        <p:spPr>
          <a:xfrm rot="16200000">
            <a:off x="1090824" y="3443506"/>
            <a:ext cx="3759332"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ambria" panose="02040503050406030204" pitchFamily="18" charset="0"/>
              </a:rPr>
              <a:t>Capacitor voltage (</a:t>
            </a:r>
            <a:r>
              <a:rPr lang="en-US" sz="2000" dirty="0" err="1">
                <a:solidFill>
                  <a:schemeClr val="tx1"/>
                </a:solidFill>
                <a:latin typeface="Cambria" panose="02040503050406030204" pitchFamily="18" charset="0"/>
              </a:rPr>
              <a:t>Vdd</a:t>
            </a:r>
            <a:r>
              <a:rPr lang="en-US" sz="2000" dirty="0">
                <a:solidFill>
                  <a:schemeClr val="tx1"/>
                </a:solidFill>
                <a:latin typeface="Cambria" panose="02040503050406030204" pitchFamily="18" charset="0"/>
              </a:rPr>
              <a:t>)</a:t>
            </a:r>
          </a:p>
        </p:txBody>
      </p:sp>
      <p:sp>
        <p:nvSpPr>
          <p:cNvPr id="67" name="Arc 66">
            <a:extLst>
              <a:ext uri="{FF2B5EF4-FFF2-40B4-BE49-F238E27FC236}">
                <a16:creationId xmlns:a16="http://schemas.microsoft.com/office/drawing/2014/main" id="{AE6BE384-BA51-B825-279D-DF3C77218F9C}"/>
              </a:ext>
            </a:extLst>
          </p:cNvPr>
          <p:cNvSpPr/>
          <p:nvPr/>
        </p:nvSpPr>
        <p:spPr>
          <a:xfrm flipH="1" flipV="1">
            <a:off x="3776708" y="823372"/>
            <a:ext cx="3797789" cy="2573987"/>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68" name="Rectangle 67">
            <a:extLst>
              <a:ext uri="{FF2B5EF4-FFF2-40B4-BE49-F238E27FC236}">
                <a16:creationId xmlns:a16="http://schemas.microsoft.com/office/drawing/2014/main" id="{D55AE9AF-A917-3C0C-0813-4193EA329134}"/>
              </a:ext>
            </a:extLst>
          </p:cNvPr>
          <p:cNvSpPr/>
          <p:nvPr/>
        </p:nvSpPr>
        <p:spPr>
          <a:xfrm rot="16200000">
            <a:off x="2097318" y="3651866"/>
            <a:ext cx="2257608"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tx1"/>
              </a:solidFill>
              <a:latin typeface="Cambria" panose="02040503050406030204" pitchFamily="18" charset="0"/>
            </a:endParaRPr>
          </a:p>
        </p:txBody>
      </p:sp>
      <p:sp>
        <p:nvSpPr>
          <p:cNvPr id="69" name="Rectangle 68">
            <a:extLst>
              <a:ext uri="{FF2B5EF4-FFF2-40B4-BE49-F238E27FC236}">
                <a16:creationId xmlns:a16="http://schemas.microsoft.com/office/drawing/2014/main" id="{8E0EF1FC-2DA6-6A13-F3C4-BE6A1C25B132}"/>
              </a:ext>
            </a:extLst>
          </p:cNvPr>
          <p:cNvSpPr/>
          <p:nvPr/>
        </p:nvSpPr>
        <p:spPr>
          <a:xfrm>
            <a:off x="3148247" y="2399295"/>
            <a:ext cx="774572" cy="369332"/>
          </a:xfrm>
          <a:prstGeom prst="rect">
            <a:avLst/>
          </a:prstGeom>
        </p:spPr>
        <p:txBody>
          <a:bodyPr wrap="none">
            <a:spAutoFit/>
          </a:bodyPr>
          <a:lstStyle/>
          <a:p>
            <a:pPr algn="ctr"/>
            <a:r>
              <a:rPr lang="en-US" dirty="0">
                <a:solidFill>
                  <a:schemeClr val="tx1">
                    <a:lumMod val="65000"/>
                    <a:lumOff val="35000"/>
                  </a:schemeClr>
                </a:solidFill>
                <a:latin typeface="Cambria" panose="02040503050406030204" pitchFamily="18" charset="0"/>
              </a:rPr>
              <a:t>100%</a:t>
            </a:r>
          </a:p>
        </p:txBody>
      </p:sp>
      <p:sp>
        <p:nvSpPr>
          <p:cNvPr id="70" name="Rectangle 69">
            <a:extLst>
              <a:ext uri="{FF2B5EF4-FFF2-40B4-BE49-F238E27FC236}">
                <a16:creationId xmlns:a16="http://schemas.microsoft.com/office/drawing/2014/main" id="{75BE1F0E-812E-4EFA-04A7-E6632AEF122C}"/>
              </a:ext>
            </a:extLst>
          </p:cNvPr>
          <p:cNvSpPr/>
          <p:nvPr/>
        </p:nvSpPr>
        <p:spPr>
          <a:xfrm>
            <a:off x="3406460" y="4456769"/>
            <a:ext cx="518092" cy="369332"/>
          </a:xfrm>
          <a:prstGeom prst="rect">
            <a:avLst/>
          </a:prstGeom>
        </p:spPr>
        <p:txBody>
          <a:bodyPr wrap="none">
            <a:spAutoFit/>
          </a:bodyPr>
          <a:lstStyle/>
          <a:p>
            <a:pPr algn="ctr"/>
            <a:r>
              <a:rPr lang="en-US" dirty="0">
                <a:solidFill>
                  <a:schemeClr val="tx1">
                    <a:lumMod val="65000"/>
                    <a:lumOff val="35000"/>
                  </a:schemeClr>
                </a:solidFill>
                <a:latin typeface="Cambria" panose="02040503050406030204" pitchFamily="18" charset="0"/>
              </a:rPr>
              <a:t>0%</a:t>
            </a:r>
          </a:p>
        </p:txBody>
      </p:sp>
      <p:sp>
        <p:nvSpPr>
          <p:cNvPr id="71" name="Rectangle 70">
            <a:extLst>
              <a:ext uri="{FF2B5EF4-FFF2-40B4-BE49-F238E27FC236}">
                <a16:creationId xmlns:a16="http://schemas.microsoft.com/office/drawing/2014/main" id="{CBC82190-272D-05A5-DAE6-1FA983BA644A}"/>
              </a:ext>
            </a:extLst>
          </p:cNvPr>
          <p:cNvSpPr/>
          <p:nvPr/>
        </p:nvSpPr>
        <p:spPr>
          <a:xfrm>
            <a:off x="3212084" y="3167930"/>
            <a:ext cx="700961" cy="369332"/>
          </a:xfrm>
          <a:prstGeom prst="rect">
            <a:avLst/>
          </a:prstGeom>
        </p:spPr>
        <p:txBody>
          <a:bodyPr wrap="none">
            <a:spAutoFit/>
          </a:bodyPr>
          <a:lstStyle/>
          <a:p>
            <a:pPr algn="ctr"/>
            <a:r>
              <a:rPr lang="en-US" dirty="0" err="1">
                <a:latin typeface="Cambria" panose="02040503050406030204" pitchFamily="18" charset="0"/>
              </a:rPr>
              <a:t>Vmin</a:t>
            </a:r>
            <a:endParaRPr lang="en-US" dirty="0">
              <a:latin typeface="Cambria" panose="02040503050406030204" pitchFamily="18" charset="0"/>
            </a:endParaRPr>
          </a:p>
        </p:txBody>
      </p:sp>
      <p:grpSp>
        <p:nvGrpSpPr>
          <p:cNvPr id="72" name="Group 71">
            <a:extLst>
              <a:ext uri="{FF2B5EF4-FFF2-40B4-BE49-F238E27FC236}">
                <a16:creationId xmlns:a16="http://schemas.microsoft.com/office/drawing/2014/main" id="{AA170779-30C6-0161-2218-ADFA1FFFF0F1}"/>
              </a:ext>
            </a:extLst>
          </p:cNvPr>
          <p:cNvGrpSpPr/>
          <p:nvPr/>
        </p:nvGrpSpPr>
        <p:grpSpPr>
          <a:xfrm>
            <a:off x="3474355" y="2090132"/>
            <a:ext cx="1930721" cy="410557"/>
            <a:chOff x="1410187" y="1324531"/>
            <a:chExt cx="2574294" cy="547408"/>
          </a:xfrm>
        </p:grpSpPr>
        <p:cxnSp>
          <p:nvCxnSpPr>
            <p:cNvPr id="73" name="Straight Arrow Connector 72">
              <a:extLst>
                <a:ext uri="{FF2B5EF4-FFF2-40B4-BE49-F238E27FC236}">
                  <a16:creationId xmlns:a16="http://schemas.microsoft.com/office/drawing/2014/main" id="{8A3C16F9-163E-56CC-D828-E5CEA366DB97}"/>
                </a:ext>
              </a:extLst>
            </p:cNvPr>
            <p:cNvCxnSpPr>
              <a:cxnSpLocks/>
            </p:cNvCxnSpPr>
            <p:nvPr/>
          </p:nvCxnSpPr>
          <p:spPr>
            <a:xfrm flipV="1">
              <a:off x="2047613" y="1871938"/>
              <a:ext cx="1639425" cy="1"/>
            </a:xfrm>
            <a:prstGeom prst="straightConnector1">
              <a:avLst/>
            </a:prstGeom>
            <a:ln w="41275" cap="rnd">
              <a:solidFill>
                <a:schemeClr val="tx1">
                  <a:lumMod val="65000"/>
                  <a:lumOff val="35000"/>
                </a:schemeClr>
              </a:solidFill>
              <a:prstDash val="solid"/>
              <a:headEnd type="triangl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2B8FECE8-F291-13D0-A47E-F1B00372BD81}"/>
                </a:ext>
              </a:extLst>
            </p:cNvPr>
            <p:cNvSpPr/>
            <p:nvPr/>
          </p:nvSpPr>
          <p:spPr>
            <a:xfrm>
              <a:off x="1410187" y="1324531"/>
              <a:ext cx="2574294" cy="492442"/>
            </a:xfrm>
            <a:prstGeom prst="rect">
              <a:avLst/>
            </a:prstGeom>
          </p:spPr>
          <p:txBody>
            <a:bodyPr wrap="none">
              <a:spAutoFit/>
            </a:bodyPr>
            <a:lstStyle/>
            <a:p>
              <a:r>
                <a:rPr lang="en-US" b="1" dirty="0">
                  <a:solidFill>
                    <a:schemeClr val="tx1">
                      <a:lumMod val="75000"/>
                      <a:lumOff val="25000"/>
                    </a:schemeClr>
                  </a:solidFill>
                  <a:latin typeface="Cambria" panose="02040503050406030204" pitchFamily="18" charset="0"/>
                </a:rPr>
                <a:t>Refresh Window</a:t>
              </a:r>
              <a:endParaRPr lang="en-US" dirty="0">
                <a:solidFill>
                  <a:schemeClr val="tx1">
                    <a:lumMod val="75000"/>
                    <a:lumOff val="25000"/>
                  </a:schemeClr>
                </a:solidFill>
                <a:latin typeface="Cambria" panose="02040503050406030204" pitchFamily="18" charset="0"/>
              </a:endParaRPr>
            </a:p>
          </p:txBody>
        </p:sp>
      </p:grpSp>
      <p:cxnSp>
        <p:nvCxnSpPr>
          <p:cNvPr id="75" name="Straight Connector 74">
            <a:extLst>
              <a:ext uri="{FF2B5EF4-FFF2-40B4-BE49-F238E27FC236}">
                <a16:creationId xmlns:a16="http://schemas.microsoft.com/office/drawing/2014/main" id="{941C823D-9B52-CB8A-94D0-32BBFB319F32}"/>
              </a:ext>
            </a:extLst>
          </p:cNvPr>
          <p:cNvCxnSpPr>
            <a:cxnSpLocks/>
            <a:stCxn id="77" idx="2"/>
          </p:cNvCxnSpPr>
          <p:nvPr/>
        </p:nvCxnSpPr>
        <p:spPr>
          <a:xfrm flipH="1">
            <a:off x="5164169" y="2612168"/>
            <a:ext cx="12981" cy="737004"/>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74C77EB0-760D-DEB4-3378-083108A7E362}"/>
              </a:ext>
            </a:extLst>
          </p:cNvPr>
          <p:cNvGrpSpPr/>
          <p:nvPr/>
        </p:nvGrpSpPr>
        <p:grpSpPr>
          <a:xfrm>
            <a:off x="5026864" y="823372"/>
            <a:ext cx="6251242" cy="2573987"/>
            <a:chOff x="3480200" y="-364480"/>
            <a:chExt cx="8334989" cy="3431983"/>
          </a:xfrm>
        </p:grpSpPr>
        <p:sp>
          <p:nvSpPr>
            <p:cNvPr id="77" name="Arc 76">
              <a:extLst>
                <a:ext uri="{FF2B5EF4-FFF2-40B4-BE49-F238E27FC236}">
                  <a16:creationId xmlns:a16="http://schemas.microsoft.com/office/drawing/2014/main" id="{40C65F3F-D121-88C7-FCA7-8A108B0814E5}"/>
                </a:ext>
              </a:extLst>
            </p:cNvPr>
            <p:cNvSpPr/>
            <p:nvPr/>
          </p:nvSpPr>
          <p:spPr>
            <a:xfrm flipH="1" flipV="1">
              <a:off x="3480200" y="-364480"/>
              <a:ext cx="5063719" cy="3431983"/>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78" name="Arc 77">
              <a:extLst>
                <a:ext uri="{FF2B5EF4-FFF2-40B4-BE49-F238E27FC236}">
                  <a16:creationId xmlns:a16="http://schemas.microsoft.com/office/drawing/2014/main" id="{B67CAC7E-CF8E-61BF-BB90-DC764DA35D84}"/>
                </a:ext>
              </a:extLst>
            </p:cNvPr>
            <p:cNvSpPr/>
            <p:nvPr/>
          </p:nvSpPr>
          <p:spPr>
            <a:xfrm flipH="1" flipV="1">
              <a:off x="5115835" y="-364480"/>
              <a:ext cx="5063719" cy="3431983"/>
            </a:xfrm>
            <a:prstGeom prst="arc">
              <a:avLst>
                <a:gd name="adj1" fmla="val 17548052"/>
                <a:gd name="adj2" fmla="val 20639277"/>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79" name="Straight Connector 78">
              <a:extLst>
                <a:ext uri="{FF2B5EF4-FFF2-40B4-BE49-F238E27FC236}">
                  <a16:creationId xmlns:a16="http://schemas.microsoft.com/office/drawing/2014/main" id="{EB3FF975-18F3-6103-10F0-A83BF0F0C2C2}"/>
                </a:ext>
              </a:extLst>
            </p:cNvPr>
            <p:cNvCxnSpPr>
              <a:cxnSpLocks/>
            </p:cNvCxnSpPr>
            <p:nvPr/>
          </p:nvCxnSpPr>
          <p:spPr>
            <a:xfrm flipH="1">
              <a:off x="5301827" y="2038614"/>
              <a:ext cx="17308" cy="98267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80" name="Arc 79">
              <a:extLst>
                <a:ext uri="{FF2B5EF4-FFF2-40B4-BE49-F238E27FC236}">
                  <a16:creationId xmlns:a16="http://schemas.microsoft.com/office/drawing/2014/main" id="{CD826AB6-2CCA-1009-2BCC-33FB9B378983}"/>
                </a:ext>
              </a:extLst>
            </p:cNvPr>
            <p:cNvSpPr/>
            <p:nvPr/>
          </p:nvSpPr>
          <p:spPr>
            <a:xfrm flipH="1" flipV="1">
              <a:off x="6751470" y="-364480"/>
              <a:ext cx="5063719" cy="3431983"/>
            </a:xfrm>
            <a:prstGeom prst="arc">
              <a:avLst>
                <a:gd name="adj1" fmla="val 18588477"/>
                <a:gd name="adj2" fmla="val 20639277"/>
              </a:avLst>
            </a:prstGeom>
            <a:ln w="76200">
              <a:solidFill>
                <a:schemeClr val="tx1"/>
              </a:solidFill>
              <a:head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cxnSp>
          <p:nvCxnSpPr>
            <p:cNvPr id="81" name="Straight Connector 80">
              <a:extLst>
                <a:ext uri="{FF2B5EF4-FFF2-40B4-BE49-F238E27FC236}">
                  <a16:creationId xmlns:a16="http://schemas.microsoft.com/office/drawing/2014/main" id="{99AC21F3-5D99-62C8-2C77-B3E15699B3C1}"/>
                </a:ext>
              </a:extLst>
            </p:cNvPr>
            <p:cNvCxnSpPr>
              <a:cxnSpLocks/>
            </p:cNvCxnSpPr>
            <p:nvPr/>
          </p:nvCxnSpPr>
          <p:spPr>
            <a:xfrm flipH="1">
              <a:off x="6937462" y="2038614"/>
              <a:ext cx="17308" cy="982672"/>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E304CE57-BCC2-D3AB-D760-9FE6D114C604}"/>
              </a:ext>
            </a:extLst>
          </p:cNvPr>
          <p:cNvGrpSpPr/>
          <p:nvPr/>
        </p:nvGrpSpPr>
        <p:grpSpPr>
          <a:xfrm>
            <a:off x="5083025" y="1625568"/>
            <a:ext cx="3104835" cy="935218"/>
            <a:chOff x="3555079" y="705117"/>
            <a:chExt cx="4139780" cy="1246957"/>
          </a:xfrm>
        </p:grpSpPr>
        <p:sp>
          <p:nvSpPr>
            <p:cNvPr id="83" name="Rectangle 82">
              <a:extLst>
                <a:ext uri="{FF2B5EF4-FFF2-40B4-BE49-F238E27FC236}">
                  <a16:creationId xmlns:a16="http://schemas.microsoft.com/office/drawing/2014/main" id="{0F2BCB19-F2D4-6CF8-26CD-BCA79D378555}"/>
                </a:ext>
              </a:extLst>
            </p:cNvPr>
            <p:cNvSpPr/>
            <p:nvPr/>
          </p:nvSpPr>
          <p:spPr>
            <a:xfrm>
              <a:off x="3555079" y="705117"/>
              <a:ext cx="4139780" cy="484905"/>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Cambria" panose="02040503050406030204" pitchFamily="18" charset="0"/>
                </a:rPr>
                <a:t>Refresh Operations</a:t>
              </a:r>
            </a:p>
          </p:txBody>
        </p:sp>
        <p:cxnSp>
          <p:nvCxnSpPr>
            <p:cNvPr id="84" name="Straight Arrow Connector 83">
              <a:extLst>
                <a:ext uri="{FF2B5EF4-FFF2-40B4-BE49-F238E27FC236}">
                  <a16:creationId xmlns:a16="http://schemas.microsoft.com/office/drawing/2014/main" id="{C23BA60B-B9C0-0884-0D96-54E2112D8F13}"/>
                </a:ext>
              </a:extLst>
            </p:cNvPr>
            <p:cNvCxnSpPr>
              <a:cxnSpLocks/>
            </p:cNvCxnSpPr>
            <p:nvPr/>
          </p:nvCxnSpPr>
          <p:spPr>
            <a:xfrm flipH="1">
              <a:off x="3731360" y="1392100"/>
              <a:ext cx="593612" cy="531388"/>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99A61E46-19E6-5321-9476-6A049212D24B}"/>
                </a:ext>
              </a:extLst>
            </p:cNvPr>
            <p:cNvCxnSpPr>
              <a:cxnSpLocks/>
            </p:cNvCxnSpPr>
            <p:nvPr/>
          </p:nvCxnSpPr>
          <p:spPr>
            <a:xfrm>
              <a:off x="5319135" y="1366203"/>
              <a:ext cx="0" cy="549468"/>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EED9E16-22FB-A063-963B-7449A9037331}"/>
                </a:ext>
              </a:extLst>
            </p:cNvPr>
            <p:cNvCxnSpPr>
              <a:cxnSpLocks/>
            </p:cNvCxnSpPr>
            <p:nvPr/>
          </p:nvCxnSpPr>
          <p:spPr>
            <a:xfrm>
              <a:off x="6493112" y="1392100"/>
              <a:ext cx="408680" cy="559974"/>
            </a:xfrm>
            <a:prstGeom prst="straightConnector1">
              <a:avLst/>
            </a:prstGeom>
            <a:ln w="76200">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1912AA9A-6C0C-7F5F-C665-88ACFFFCCC0E}"/>
              </a:ext>
            </a:extLst>
          </p:cNvPr>
          <p:cNvSpPr/>
          <p:nvPr/>
        </p:nvSpPr>
        <p:spPr>
          <a:xfrm>
            <a:off x="7530189" y="4670247"/>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rPr>
              <a:t>time</a:t>
            </a:r>
          </a:p>
        </p:txBody>
      </p:sp>
      <p:grpSp>
        <p:nvGrpSpPr>
          <p:cNvPr id="88" name="Group 87">
            <a:extLst>
              <a:ext uri="{FF2B5EF4-FFF2-40B4-BE49-F238E27FC236}">
                <a16:creationId xmlns:a16="http://schemas.microsoft.com/office/drawing/2014/main" id="{1AC64D7A-EC25-2C81-F139-8FF0E2D593A3}"/>
              </a:ext>
            </a:extLst>
          </p:cNvPr>
          <p:cNvGrpSpPr/>
          <p:nvPr/>
        </p:nvGrpSpPr>
        <p:grpSpPr>
          <a:xfrm>
            <a:off x="6099219" y="3390724"/>
            <a:ext cx="1792909" cy="1573446"/>
            <a:chOff x="4910007" y="3058657"/>
            <a:chExt cx="2390545" cy="2097928"/>
          </a:xfrm>
        </p:grpSpPr>
        <p:cxnSp>
          <p:nvCxnSpPr>
            <p:cNvPr id="89" name="Straight Arrow Connector 88">
              <a:extLst>
                <a:ext uri="{FF2B5EF4-FFF2-40B4-BE49-F238E27FC236}">
                  <a16:creationId xmlns:a16="http://schemas.microsoft.com/office/drawing/2014/main" id="{5AD0FFCA-7D5F-2B31-E4BB-0C7341AB1E3C}"/>
                </a:ext>
              </a:extLst>
            </p:cNvPr>
            <p:cNvCxnSpPr>
              <a:cxnSpLocks/>
            </p:cNvCxnSpPr>
            <p:nvPr/>
          </p:nvCxnSpPr>
          <p:spPr>
            <a:xfrm>
              <a:off x="5315810" y="3067503"/>
              <a:ext cx="0" cy="1650771"/>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E418F400-1BA4-EAA0-E5D9-C2AD774D733C}"/>
                </a:ext>
              </a:extLst>
            </p:cNvPr>
            <p:cNvSpPr/>
            <p:nvPr/>
          </p:nvSpPr>
          <p:spPr>
            <a:xfrm>
              <a:off x="4910007"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lumMod val="75000"/>
                      <a:lumOff val="25000"/>
                    </a:schemeClr>
                  </a:solidFill>
                  <a:latin typeface="Cambria" panose="02040503050406030204" pitchFamily="18" charset="0"/>
                </a:rPr>
                <a:t>REF</a:t>
              </a:r>
              <a:endParaRPr lang="en-US" sz="1500" i="1" dirty="0">
                <a:solidFill>
                  <a:schemeClr val="tx1">
                    <a:lumMod val="75000"/>
                    <a:lumOff val="25000"/>
                  </a:schemeClr>
                </a:solidFill>
                <a:latin typeface="Cambria" panose="02040503050406030204" pitchFamily="18" charset="0"/>
              </a:endParaRPr>
            </a:p>
          </p:txBody>
        </p:sp>
        <p:cxnSp>
          <p:nvCxnSpPr>
            <p:cNvPr id="91" name="Straight Arrow Connector 90">
              <a:extLst>
                <a:ext uri="{FF2B5EF4-FFF2-40B4-BE49-F238E27FC236}">
                  <a16:creationId xmlns:a16="http://schemas.microsoft.com/office/drawing/2014/main" id="{671491CB-D0F0-67C5-4E76-4D9582848669}"/>
                </a:ext>
              </a:extLst>
            </p:cNvPr>
            <p:cNvCxnSpPr>
              <a:cxnSpLocks/>
            </p:cNvCxnSpPr>
            <p:nvPr/>
          </p:nvCxnSpPr>
          <p:spPr>
            <a:xfrm>
              <a:off x="6929955" y="3058657"/>
              <a:ext cx="0" cy="1659617"/>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0D117F5F-4E33-FBFF-ACF3-CB97C14F29AD}"/>
                </a:ext>
              </a:extLst>
            </p:cNvPr>
            <p:cNvSpPr/>
            <p:nvPr/>
          </p:nvSpPr>
          <p:spPr>
            <a:xfrm>
              <a:off x="6522748"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lumMod val="75000"/>
                      <a:lumOff val="25000"/>
                    </a:schemeClr>
                  </a:solidFill>
                  <a:latin typeface="Cambria" panose="02040503050406030204" pitchFamily="18" charset="0"/>
                </a:rPr>
                <a:t>REF</a:t>
              </a:r>
              <a:endParaRPr lang="en-US" sz="1500" i="1" dirty="0">
                <a:solidFill>
                  <a:schemeClr val="tx1">
                    <a:lumMod val="75000"/>
                    <a:lumOff val="25000"/>
                  </a:schemeClr>
                </a:solidFill>
                <a:latin typeface="Cambria" panose="02040503050406030204" pitchFamily="18" charset="0"/>
              </a:endParaRPr>
            </a:p>
          </p:txBody>
        </p:sp>
      </p:grpSp>
      <p:grpSp>
        <p:nvGrpSpPr>
          <p:cNvPr id="93" name="Group 92">
            <a:extLst>
              <a:ext uri="{FF2B5EF4-FFF2-40B4-BE49-F238E27FC236}">
                <a16:creationId xmlns:a16="http://schemas.microsoft.com/office/drawing/2014/main" id="{A0584A1D-E4F4-B9F5-FF17-67B4A29F5928}"/>
              </a:ext>
            </a:extLst>
          </p:cNvPr>
          <p:cNvGrpSpPr/>
          <p:nvPr/>
        </p:nvGrpSpPr>
        <p:grpSpPr>
          <a:xfrm>
            <a:off x="4858764" y="3390724"/>
            <a:ext cx="583353" cy="1573446"/>
            <a:chOff x="3256067" y="3018867"/>
            <a:chExt cx="777804" cy="2137718"/>
          </a:xfrm>
        </p:grpSpPr>
        <p:sp>
          <p:nvSpPr>
            <p:cNvPr id="94" name="Rectangle 93">
              <a:extLst>
                <a:ext uri="{FF2B5EF4-FFF2-40B4-BE49-F238E27FC236}">
                  <a16:creationId xmlns:a16="http://schemas.microsoft.com/office/drawing/2014/main" id="{C15DC0EB-B842-EAF5-36C7-FDF2AF5DB188}"/>
                </a:ext>
              </a:extLst>
            </p:cNvPr>
            <p:cNvSpPr/>
            <p:nvPr/>
          </p:nvSpPr>
          <p:spPr>
            <a:xfrm>
              <a:off x="3256067" y="4786083"/>
              <a:ext cx="777804" cy="370502"/>
            </a:xfrm>
            <a:prstGeom prst="rect">
              <a:avLst/>
            </a:prstGeom>
            <a:no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lumMod val="75000"/>
                      <a:lumOff val="25000"/>
                    </a:schemeClr>
                  </a:solidFill>
                  <a:latin typeface="Cambria" panose="02040503050406030204" pitchFamily="18" charset="0"/>
                </a:rPr>
                <a:t>REF</a:t>
              </a:r>
            </a:p>
          </p:txBody>
        </p:sp>
        <p:cxnSp>
          <p:nvCxnSpPr>
            <p:cNvPr id="95" name="Straight Arrow Connector 94">
              <a:extLst>
                <a:ext uri="{FF2B5EF4-FFF2-40B4-BE49-F238E27FC236}">
                  <a16:creationId xmlns:a16="http://schemas.microsoft.com/office/drawing/2014/main" id="{26FC8D68-11A0-446B-E11C-943E998A2725}"/>
                </a:ext>
              </a:extLst>
            </p:cNvPr>
            <p:cNvCxnSpPr>
              <a:cxnSpLocks/>
            </p:cNvCxnSpPr>
            <p:nvPr/>
          </p:nvCxnSpPr>
          <p:spPr>
            <a:xfrm>
              <a:off x="3668676" y="3018867"/>
              <a:ext cx="1403" cy="1715462"/>
            </a:xfrm>
            <a:prstGeom prst="straightConnector1">
              <a:avLst/>
            </a:prstGeom>
            <a:ln w="28575" cap="rnd">
              <a:solidFill>
                <a:schemeClr val="bg1">
                  <a:lumMod val="50000"/>
                </a:schemeClr>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97" name="Rectangle: Diagonal Corners Snipped 96">
            <a:extLst>
              <a:ext uri="{FF2B5EF4-FFF2-40B4-BE49-F238E27FC236}">
                <a16:creationId xmlns:a16="http://schemas.microsoft.com/office/drawing/2014/main" id="{B3D30FAF-D717-0E59-11EA-DDA9ABD0894E}"/>
              </a:ext>
            </a:extLst>
          </p:cNvPr>
          <p:cNvSpPr/>
          <p:nvPr/>
        </p:nvSpPr>
        <p:spPr>
          <a:xfrm>
            <a:off x="892628" y="5434459"/>
            <a:ext cx="10385477" cy="1035167"/>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buNone/>
            </a:pPr>
            <a:r>
              <a:rPr lang="en-US" sz="3200" dirty="0">
                <a:solidFill>
                  <a:schemeClr val="tx1"/>
                </a:solidFill>
              </a:rPr>
              <a:t>Periodic </a:t>
            </a:r>
            <a:r>
              <a:rPr lang="en-US" sz="3200" b="1" dirty="0">
                <a:solidFill>
                  <a:schemeClr val="tx1"/>
                </a:solidFill>
              </a:rPr>
              <a:t>refresh operations </a:t>
            </a:r>
            <a:r>
              <a:rPr lang="en-US" sz="3200" dirty="0">
                <a:solidFill>
                  <a:schemeClr val="tx1"/>
                </a:solidFill>
              </a:rPr>
              <a:t>preserve stored data</a:t>
            </a:r>
          </a:p>
        </p:txBody>
      </p:sp>
    </p:spTree>
    <p:extLst>
      <p:ext uri="{BB962C8B-B14F-4D97-AF65-F5344CB8AC3E}">
        <p14:creationId xmlns:p14="http://schemas.microsoft.com/office/powerpoint/2010/main" val="11179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wipe(down)">
                                      <p:cBhvr>
                                        <p:cTn id="20" dur="500"/>
                                        <p:tgtEl>
                                          <p:spTgt spid="75"/>
                                        </p:tgtEl>
                                      </p:cBhvr>
                                    </p:animEffect>
                                  </p:childTnLst>
                                </p:cTn>
                              </p:par>
                              <p:par>
                                <p:cTn id="21" presetID="1" presetClass="entr" presetSubtype="0" fill="hold" nodeType="withEffect">
                                  <p:stCondLst>
                                    <p:cond delay="0"/>
                                  </p:stCondLst>
                                  <p:childTnLst>
                                    <p:set>
                                      <p:cBhvr>
                                        <p:cTn id="22" dur="1" fill="hold">
                                          <p:stCondLst>
                                            <p:cond delay="0"/>
                                          </p:stCondLst>
                                        </p:cTn>
                                        <p:tgtEl>
                                          <p:spTgt spid="9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wipe(left)">
                                      <p:cBhvr>
                                        <p:cTn id="29" dur="2000"/>
                                        <p:tgtEl>
                                          <p:spTgt spid="76"/>
                                        </p:tgtEl>
                                      </p:cBhvr>
                                    </p:animEffect>
                                  </p:childTnLst>
                                </p:cTn>
                              </p:par>
                              <p:par>
                                <p:cTn id="30" presetID="1" presetClass="entr" presetSubtype="0" fill="hold" nodeType="withEffect">
                                  <p:stCondLst>
                                    <p:cond delay="0"/>
                                  </p:stCondLst>
                                  <p:childTnLst>
                                    <p:set>
                                      <p:cBhvr>
                                        <p:cTn id="31" dur="1" fill="hold">
                                          <p:stCondLst>
                                            <p:cond delay="0"/>
                                          </p:stCondLst>
                                        </p:cTn>
                                        <p:tgtEl>
                                          <p:spTgt spid="8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FEC6-27CD-2CC1-2FA4-D9C6997488EE}"/>
              </a:ext>
            </a:extLst>
          </p:cNvPr>
          <p:cNvSpPr>
            <a:spLocks noGrp="1"/>
          </p:cNvSpPr>
          <p:nvPr>
            <p:ph type="title"/>
          </p:nvPr>
        </p:nvSpPr>
        <p:spPr/>
        <p:txBody>
          <a:bodyPr>
            <a:normAutofit fontScale="90000"/>
          </a:bodyPr>
          <a:lstStyle/>
          <a:p>
            <a:r>
              <a:rPr lang="en-US" dirty="0"/>
              <a:t>Contributions</a:t>
            </a:r>
            <a:endParaRPr lang="en-CH" dirty="0"/>
          </a:p>
        </p:txBody>
      </p:sp>
      <p:sp>
        <p:nvSpPr>
          <p:cNvPr id="22" name="Rectangle 21">
            <a:extLst>
              <a:ext uri="{FF2B5EF4-FFF2-40B4-BE49-F238E27FC236}">
                <a16:creationId xmlns:a16="http://schemas.microsoft.com/office/drawing/2014/main" id="{55157DCD-AC86-5751-7ABF-8619AE1A731E}"/>
              </a:ext>
            </a:extLst>
          </p:cNvPr>
          <p:cNvSpPr/>
          <p:nvPr/>
        </p:nvSpPr>
        <p:spPr>
          <a:xfrm>
            <a:off x="146957" y="3548744"/>
            <a:ext cx="6025241" cy="276927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Rectangle: Rounded Corners 3">
            <a:hlinkClick r:id="rId3" action="ppaction://hlinksldjump"/>
            <a:extLst>
              <a:ext uri="{FF2B5EF4-FFF2-40B4-BE49-F238E27FC236}">
                <a16:creationId xmlns:a16="http://schemas.microsoft.com/office/drawing/2014/main" id="{BA64C73D-A967-8946-FD61-58F5E48CD1B1}"/>
              </a:ext>
            </a:extLst>
          </p:cNvPr>
          <p:cNvSpPr/>
          <p:nvPr/>
        </p:nvSpPr>
        <p:spPr>
          <a:xfrm>
            <a:off x="372836" y="1147298"/>
            <a:ext cx="3581400" cy="199208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flexible and easy-to-use </a:t>
            </a:r>
            <a:br>
              <a:rPr lang="en-US" sz="2200" dirty="0">
                <a:solidFill>
                  <a:schemeClr val="tx1"/>
                </a:solidFill>
              </a:rPr>
            </a:br>
            <a:r>
              <a:rPr lang="en-US" sz="2200" dirty="0">
                <a:solidFill>
                  <a:schemeClr val="tx1"/>
                </a:solidFill>
              </a:rPr>
              <a:t>FPGA-based </a:t>
            </a:r>
            <a:br>
              <a:rPr lang="en-US" sz="2200" dirty="0">
                <a:solidFill>
                  <a:schemeClr val="tx1"/>
                </a:solidFill>
              </a:rPr>
            </a:br>
            <a:r>
              <a:rPr lang="en-US" sz="2200" b="1" dirty="0">
                <a:solidFill>
                  <a:schemeClr val="accent4">
                    <a:lumMod val="50000"/>
                  </a:schemeClr>
                </a:solidFill>
              </a:rPr>
              <a:t>DRAM characterization infrastructure</a:t>
            </a:r>
            <a:endParaRPr lang="en-CH" sz="2200" b="1" dirty="0">
              <a:solidFill>
                <a:schemeClr val="accent4">
                  <a:lumMod val="50000"/>
                </a:schemeClr>
              </a:solidFill>
            </a:endParaRPr>
          </a:p>
        </p:txBody>
      </p:sp>
      <p:sp>
        <p:nvSpPr>
          <p:cNvPr id="5" name="Rectangle: Rounded Corners 4">
            <a:hlinkClick r:id="rId4" action="ppaction://hlinksldjump"/>
            <a:extLst>
              <a:ext uri="{FF2B5EF4-FFF2-40B4-BE49-F238E27FC236}">
                <a16:creationId xmlns:a16="http://schemas.microsoft.com/office/drawing/2014/main" id="{610AE551-B2E1-0A0B-DA8C-AC41AD72F3F8}"/>
              </a:ext>
            </a:extLst>
          </p:cNvPr>
          <p:cNvSpPr/>
          <p:nvPr/>
        </p:nvSpPr>
        <p:spPr>
          <a:xfrm>
            <a:off x="8341179" y="1147298"/>
            <a:ext cx="3581400" cy="199208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new methodology for </a:t>
            </a:r>
            <a:r>
              <a:rPr lang="en-US" sz="2200" b="1" dirty="0">
                <a:solidFill>
                  <a:schemeClr val="accent6">
                    <a:lumMod val="50000"/>
                  </a:schemeClr>
                </a:solidFill>
              </a:rPr>
              <a:t>uncovering in-DRAM RowHammer Protection Mechanisms</a:t>
            </a:r>
            <a:endParaRPr lang="en-CH" sz="2200" b="1" dirty="0">
              <a:solidFill>
                <a:schemeClr val="accent6">
                  <a:lumMod val="50000"/>
                </a:schemeClr>
              </a:solidFill>
            </a:endParaRPr>
          </a:p>
        </p:txBody>
      </p:sp>
      <p:sp>
        <p:nvSpPr>
          <p:cNvPr id="6" name="Rectangle: Rounded Corners 5">
            <a:hlinkClick r:id="rId5" action="ppaction://hlinksldjump"/>
            <a:extLst>
              <a:ext uri="{FF2B5EF4-FFF2-40B4-BE49-F238E27FC236}">
                <a16:creationId xmlns:a16="http://schemas.microsoft.com/office/drawing/2014/main" id="{296E3D9F-F414-02F0-5E0D-589ACF3A8CF5}"/>
              </a:ext>
            </a:extLst>
          </p:cNvPr>
          <p:cNvSpPr/>
          <p:nvPr/>
        </p:nvSpPr>
        <p:spPr>
          <a:xfrm>
            <a:off x="8341179" y="3825184"/>
            <a:ext cx="3581400" cy="199208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A low-cost substrate </a:t>
            </a:r>
            <a:r>
              <a:rPr lang="en-US" sz="2200" dirty="0">
                <a:solidFill>
                  <a:schemeClr val="tx1"/>
                </a:solidFill>
              </a:rPr>
              <a:t>for improving DRAM performance, energy efficiency, and reliability</a:t>
            </a:r>
            <a:endParaRPr lang="en-CH" sz="2200" dirty="0">
              <a:solidFill>
                <a:schemeClr val="tx1"/>
              </a:solidFill>
            </a:endParaRPr>
          </a:p>
        </p:txBody>
      </p:sp>
      <p:sp>
        <p:nvSpPr>
          <p:cNvPr id="7" name="Rectangle: Rounded Corners 6">
            <a:hlinkClick r:id="rId6" action="ppaction://hlinksldjump"/>
            <a:extLst>
              <a:ext uri="{FF2B5EF4-FFF2-40B4-BE49-F238E27FC236}">
                <a16:creationId xmlns:a16="http://schemas.microsoft.com/office/drawing/2014/main" id="{D1635861-6B08-88EF-C15B-EF64EE14EF37}"/>
              </a:ext>
            </a:extLst>
          </p:cNvPr>
          <p:cNvSpPr/>
          <p:nvPr/>
        </p:nvSpPr>
        <p:spPr>
          <a:xfrm>
            <a:off x="345621" y="3825184"/>
            <a:ext cx="3581400" cy="1992085"/>
          </a:xfrm>
          <a:prstGeom prst="round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7030A0"/>
                </a:solidFill>
              </a:rPr>
              <a:t>Self-Managing DRAM:</a:t>
            </a:r>
            <a:br>
              <a:rPr lang="en-US" sz="2200" dirty="0">
                <a:solidFill>
                  <a:schemeClr val="tx1"/>
                </a:solidFill>
              </a:rPr>
            </a:br>
            <a:r>
              <a:rPr lang="en-US" sz="2200" dirty="0">
                <a:solidFill>
                  <a:schemeClr val="tx1"/>
                </a:solidFill>
              </a:rPr>
              <a:t>Enabling autonomous and efficient in-DRAM maintenance operations</a:t>
            </a:r>
            <a:endParaRPr lang="en-CH" sz="2200" dirty="0">
              <a:solidFill>
                <a:schemeClr val="tx1"/>
              </a:solidFill>
            </a:endParaRPr>
          </a:p>
        </p:txBody>
      </p:sp>
      <p:grpSp>
        <p:nvGrpSpPr>
          <p:cNvPr id="9" name="Group 8">
            <a:extLst>
              <a:ext uri="{FF2B5EF4-FFF2-40B4-BE49-F238E27FC236}">
                <a16:creationId xmlns:a16="http://schemas.microsoft.com/office/drawing/2014/main" id="{5A2CA9EE-6250-F76C-F64D-995B377E8B12}"/>
              </a:ext>
            </a:extLst>
          </p:cNvPr>
          <p:cNvGrpSpPr/>
          <p:nvPr/>
        </p:nvGrpSpPr>
        <p:grpSpPr>
          <a:xfrm>
            <a:off x="4085771" y="1556656"/>
            <a:ext cx="2032907" cy="1992085"/>
            <a:chOff x="4101193" y="1556656"/>
            <a:chExt cx="2032907" cy="1992085"/>
          </a:xfrm>
        </p:grpSpPr>
        <p:sp>
          <p:nvSpPr>
            <p:cNvPr id="13" name="Teardrop 12">
              <a:extLst>
                <a:ext uri="{FF2B5EF4-FFF2-40B4-BE49-F238E27FC236}">
                  <a16:creationId xmlns:a16="http://schemas.microsoft.com/office/drawing/2014/main" id="{14ABDEF2-818A-0C91-F785-C17D0F0967E0}"/>
                </a:ext>
              </a:extLst>
            </p:cNvPr>
            <p:cNvSpPr/>
            <p:nvPr/>
          </p:nvSpPr>
          <p:spPr>
            <a:xfrm flipV="1">
              <a:off x="4101193" y="1556656"/>
              <a:ext cx="2013856" cy="1992085"/>
            </a:xfrm>
            <a:prstGeom prst="teardrop">
              <a:avLst/>
            </a:prstGeom>
            <a:noFill/>
            <a:ln w="76200" cap="flat" cmpd="thinThick">
              <a:solidFill>
                <a:schemeClr val="accent4">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D2FD8C44-2791-A42D-BB0D-6A07FCD06446}"/>
                </a:ext>
              </a:extLst>
            </p:cNvPr>
            <p:cNvSpPr txBox="1"/>
            <p:nvPr/>
          </p:nvSpPr>
          <p:spPr>
            <a:xfrm>
              <a:off x="4158343" y="2143341"/>
              <a:ext cx="1975757" cy="584775"/>
            </a:xfrm>
            <a:prstGeom prst="rect">
              <a:avLst/>
            </a:prstGeom>
            <a:noFill/>
          </p:spPr>
          <p:txBody>
            <a:bodyPr wrap="square" rtlCol="0">
              <a:spAutoFit/>
            </a:bodyPr>
            <a:lstStyle/>
            <a:p>
              <a:pPr algn="ctr"/>
              <a:r>
                <a:rPr lang="en-US" sz="3200" b="1" dirty="0"/>
                <a:t>SoftMC</a:t>
              </a:r>
              <a:endParaRPr lang="en-CH" sz="3200" b="1" dirty="0"/>
            </a:p>
          </p:txBody>
        </p:sp>
        <p:sp>
          <p:nvSpPr>
            <p:cNvPr id="15" name="Rectangle: Diagonal Corners Snipped 14">
              <a:extLst>
                <a:ext uri="{FF2B5EF4-FFF2-40B4-BE49-F238E27FC236}">
                  <a16:creationId xmlns:a16="http://schemas.microsoft.com/office/drawing/2014/main" id="{611865BA-E8E7-1FD3-141F-A014267F34EC}"/>
                </a:ext>
              </a:extLst>
            </p:cNvPr>
            <p:cNvSpPr/>
            <p:nvPr/>
          </p:nvSpPr>
          <p:spPr>
            <a:xfrm>
              <a:off x="4505324" y="2669266"/>
              <a:ext cx="1281793" cy="341804"/>
            </a:xfrm>
            <a:prstGeom prst="snip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HPCA’17</a:t>
              </a:r>
              <a:endParaRPr lang="en-CH" b="1" dirty="0">
                <a:solidFill>
                  <a:schemeClr val="tx1"/>
                </a:solidFill>
              </a:endParaRPr>
            </a:p>
          </p:txBody>
        </p:sp>
      </p:grpSp>
      <p:grpSp>
        <p:nvGrpSpPr>
          <p:cNvPr id="16" name="Group 15">
            <a:extLst>
              <a:ext uri="{FF2B5EF4-FFF2-40B4-BE49-F238E27FC236}">
                <a16:creationId xmlns:a16="http://schemas.microsoft.com/office/drawing/2014/main" id="{B99F813C-B2C9-2DEB-EDE4-2ED7C721D0EB}"/>
              </a:ext>
            </a:extLst>
          </p:cNvPr>
          <p:cNvGrpSpPr/>
          <p:nvPr/>
        </p:nvGrpSpPr>
        <p:grpSpPr>
          <a:xfrm>
            <a:off x="6133194" y="1556656"/>
            <a:ext cx="2062843" cy="1992085"/>
            <a:chOff x="6096000" y="1556656"/>
            <a:chExt cx="2062843" cy="1992085"/>
          </a:xfrm>
        </p:grpSpPr>
        <p:sp>
          <p:nvSpPr>
            <p:cNvPr id="17" name="Teardrop 16">
              <a:extLst>
                <a:ext uri="{FF2B5EF4-FFF2-40B4-BE49-F238E27FC236}">
                  <a16:creationId xmlns:a16="http://schemas.microsoft.com/office/drawing/2014/main" id="{5A365728-D292-574A-F7A2-848CA8C848D3}"/>
                </a:ext>
              </a:extLst>
            </p:cNvPr>
            <p:cNvSpPr/>
            <p:nvPr/>
          </p:nvSpPr>
          <p:spPr>
            <a:xfrm flipH="1" flipV="1">
              <a:off x="6144986" y="1556656"/>
              <a:ext cx="2013857" cy="1992085"/>
            </a:xfrm>
            <a:prstGeom prst="teardrop">
              <a:avLst/>
            </a:prstGeom>
            <a:noFill/>
            <a:ln w="76200" cap="flat" cmpd="thinThick">
              <a:solidFill>
                <a:schemeClr val="accent6">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2E322708-94FF-C607-D984-971B840E28DC}"/>
                </a:ext>
              </a:extLst>
            </p:cNvPr>
            <p:cNvSpPr txBox="1"/>
            <p:nvPr/>
          </p:nvSpPr>
          <p:spPr>
            <a:xfrm>
              <a:off x="6096000" y="2160314"/>
              <a:ext cx="1975757" cy="584775"/>
            </a:xfrm>
            <a:prstGeom prst="rect">
              <a:avLst/>
            </a:prstGeom>
            <a:noFill/>
          </p:spPr>
          <p:txBody>
            <a:bodyPr wrap="square" rtlCol="0">
              <a:spAutoFit/>
            </a:bodyPr>
            <a:lstStyle/>
            <a:p>
              <a:pPr algn="ctr"/>
              <a:r>
                <a:rPr lang="en-US" sz="3200" b="1" dirty="0"/>
                <a:t>U-TRR</a:t>
              </a:r>
              <a:endParaRPr lang="en-CH" sz="3200" b="1" dirty="0"/>
            </a:p>
          </p:txBody>
        </p:sp>
        <p:sp>
          <p:nvSpPr>
            <p:cNvPr id="24" name="Rectangle: Diagonal Corners Snipped 23">
              <a:extLst>
                <a:ext uri="{FF2B5EF4-FFF2-40B4-BE49-F238E27FC236}">
                  <a16:creationId xmlns:a16="http://schemas.microsoft.com/office/drawing/2014/main" id="{C803DAE9-EA43-1C23-A492-1D86E1292033}"/>
                </a:ext>
              </a:extLst>
            </p:cNvPr>
            <p:cNvSpPr/>
            <p:nvPr/>
          </p:nvSpPr>
          <p:spPr>
            <a:xfrm>
              <a:off x="6462030" y="2664616"/>
              <a:ext cx="1281793" cy="341804"/>
            </a:xfrm>
            <a:prstGeom prst="snip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MICRO’21</a:t>
              </a:r>
              <a:endParaRPr lang="en-CH" b="1" dirty="0">
                <a:solidFill>
                  <a:schemeClr val="tx1"/>
                </a:solidFill>
              </a:endParaRPr>
            </a:p>
          </p:txBody>
        </p:sp>
      </p:grpSp>
      <p:grpSp>
        <p:nvGrpSpPr>
          <p:cNvPr id="26" name="Group 25">
            <a:extLst>
              <a:ext uri="{FF2B5EF4-FFF2-40B4-BE49-F238E27FC236}">
                <a16:creationId xmlns:a16="http://schemas.microsoft.com/office/drawing/2014/main" id="{732D6D5E-451A-F26B-927D-FCE3339EA484}"/>
              </a:ext>
            </a:extLst>
          </p:cNvPr>
          <p:cNvGrpSpPr/>
          <p:nvPr/>
        </p:nvGrpSpPr>
        <p:grpSpPr>
          <a:xfrm>
            <a:off x="4123871" y="3634922"/>
            <a:ext cx="1975757" cy="1992086"/>
            <a:chOff x="4120243" y="3581400"/>
            <a:chExt cx="1975757" cy="1992086"/>
          </a:xfrm>
        </p:grpSpPr>
        <p:sp>
          <p:nvSpPr>
            <p:cNvPr id="28" name="TextBox 27">
              <a:extLst>
                <a:ext uri="{FF2B5EF4-FFF2-40B4-BE49-F238E27FC236}">
                  <a16:creationId xmlns:a16="http://schemas.microsoft.com/office/drawing/2014/main" id="{B52DDD4D-38E6-127E-9A82-061BB1AE5F14}"/>
                </a:ext>
              </a:extLst>
            </p:cNvPr>
            <p:cNvSpPr txBox="1"/>
            <p:nvPr/>
          </p:nvSpPr>
          <p:spPr>
            <a:xfrm>
              <a:off x="4120243" y="3995057"/>
              <a:ext cx="1975757" cy="584775"/>
            </a:xfrm>
            <a:prstGeom prst="rect">
              <a:avLst/>
            </a:prstGeom>
            <a:noFill/>
          </p:spPr>
          <p:txBody>
            <a:bodyPr wrap="square" rtlCol="0">
              <a:spAutoFit/>
            </a:bodyPr>
            <a:lstStyle/>
            <a:p>
              <a:pPr algn="ctr"/>
              <a:r>
                <a:rPr lang="en-US" sz="3200" b="1" dirty="0"/>
                <a:t>SMD</a:t>
              </a:r>
              <a:endParaRPr lang="en-CH" sz="3200" b="1" dirty="0"/>
            </a:p>
          </p:txBody>
        </p:sp>
        <p:sp>
          <p:nvSpPr>
            <p:cNvPr id="35" name="Teardrop 34">
              <a:extLst>
                <a:ext uri="{FF2B5EF4-FFF2-40B4-BE49-F238E27FC236}">
                  <a16:creationId xmlns:a16="http://schemas.microsoft.com/office/drawing/2014/main" id="{65010D9D-D219-E1A0-B54D-5F85529E2020}"/>
                </a:ext>
              </a:extLst>
            </p:cNvPr>
            <p:cNvSpPr/>
            <p:nvPr/>
          </p:nvSpPr>
          <p:spPr>
            <a:xfrm>
              <a:off x="4120243" y="3581400"/>
              <a:ext cx="1975757" cy="1992086"/>
            </a:xfrm>
            <a:prstGeom prst="teardrop">
              <a:avLst/>
            </a:prstGeom>
            <a:noFill/>
            <a:ln w="76200" cap="flat" cmpd="thinThick">
              <a:solidFill>
                <a:srgbClr val="7030A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Diagonal Corners Snipped 36">
              <a:extLst>
                <a:ext uri="{FF2B5EF4-FFF2-40B4-BE49-F238E27FC236}">
                  <a16:creationId xmlns:a16="http://schemas.microsoft.com/office/drawing/2014/main" id="{1317CFC9-EF85-DE91-5508-66225F42D803}"/>
                </a:ext>
              </a:extLst>
            </p:cNvPr>
            <p:cNvSpPr/>
            <p:nvPr/>
          </p:nvSpPr>
          <p:spPr>
            <a:xfrm>
              <a:off x="4505324" y="4538898"/>
              <a:ext cx="1281793" cy="584774"/>
            </a:xfrm>
            <a:prstGeom prst="snip2Diag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Ongoing</a:t>
              </a:r>
            </a:p>
            <a:p>
              <a:pPr algn="ctr"/>
              <a:r>
                <a:rPr lang="en-US" b="1" dirty="0">
                  <a:solidFill>
                    <a:schemeClr val="tx1"/>
                  </a:solidFill>
                  <a:hlinkClick r:id="rId7"/>
                </a:rPr>
                <a:t>arXiv’22</a:t>
              </a:r>
              <a:endParaRPr lang="en-CH" b="1" dirty="0">
                <a:solidFill>
                  <a:schemeClr val="tx1"/>
                </a:solidFill>
              </a:endParaRPr>
            </a:p>
          </p:txBody>
        </p:sp>
      </p:grpSp>
      <p:grpSp>
        <p:nvGrpSpPr>
          <p:cNvPr id="38" name="Group 37">
            <a:extLst>
              <a:ext uri="{FF2B5EF4-FFF2-40B4-BE49-F238E27FC236}">
                <a16:creationId xmlns:a16="http://schemas.microsoft.com/office/drawing/2014/main" id="{5BF1DA34-A970-35ED-DAA5-B017AA30FD9F}"/>
              </a:ext>
            </a:extLst>
          </p:cNvPr>
          <p:cNvGrpSpPr/>
          <p:nvPr/>
        </p:nvGrpSpPr>
        <p:grpSpPr>
          <a:xfrm>
            <a:off x="6182180" y="3634922"/>
            <a:ext cx="2013857" cy="1992086"/>
            <a:chOff x="6134100" y="3581400"/>
            <a:chExt cx="2013857" cy="1992086"/>
          </a:xfrm>
        </p:grpSpPr>
        <p:sp>
          <p:nvSpPr>
            <p:cNvPr id="39" name="Teardrop 38">
              <a:extLst>
                <a:ext uri="{FF2B5EF4-FFF2-40B4-BE49-F238E27FC236}">
                  <a16:creationId xmlns:a16="http://schemas.microsoft.com/office/drawing/2014/main" id="{63D1E02F-6896-44B3-2DF3-7858DDBBF227}"/>
                </a:ext>
              </a:extLst>
            </p:cNvPr>
            <p:cNvSpPr/>
            <p:nvPr/>
          </p:nvSpPr>
          <p:spPr>
            <a:xfrm flipH="1">
              <a:off x="6134100" y="3581400"/>
              <a:ext cx="2013857" cy="1992086"/>
            </a:xfrm>
            <a:prstGeom prst="teardrop">
              <a:avLst/>
            </a:prstGeom>
            <a:noFill/>
            <a:ln w="76200" cap="flat" cmpd="thinThick">
              <a:solidFill>
                <a:srgbClr val="00206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0" name="TextBox 39">
              <a:extLst>
                <a:ext uri="{FF2B5EF4-FFF2-40B4-BE49-F238E27FC236}">
                  <a16:creationId xmlns:a16="http://schemas.microsoft.com/office/drawing/2014/main" id="{5451FEEE-328E-27FC-F83A-0B1F91219F19}"/>
                </a:ext>
              </a:extLst>
            </p:cNvPr>
            <p:cNvSpPr txBox="1"/>
            <p:nvPr/>
          </p:nvSpPr>
          <p:spPr>
            <a:xfrm>
              <a:off x="6172200" y="4061396"/>
              <a:ext cx="1975757" cy="584775"/>
            </a:xfrm>
            <a:prstGeom prst="rect">
              <a:avLst/>
            </a:prstGeom>
            <a:noFill/>
          </p:spPr>
          <p:txBody>
            <a:bodyPr wrap="square" rtlCol="0">
              <a:spAutoFit/>
            </a:bodyPr>
            <a:lstStyle/>
            <a:p>
              <a:pPr algn="ctr"/>
              <a:r>
                <a:rPr lang="en-US" sz="3200" b="1" dirty="0"/>
                <a:t>CROW</a:t>
              </a:r>
              <a:endParaRPr lang="en-CH" sz="3200" b="1" dirty="0"/>
            </a:p>
          </p:txBody>
        </p:sp>
        <p:sp>
          <p:nvSpPr>
            <p:cNvPr id="41" name="Rectangle: Diagonal Corners Snipped 40">
              <a:extLst>
                <a:ext uri="{FF2B5EF4-FFF2-40B4-BE49-F238E27FC236}">
                  <a16:creationId xmlns:a16="http://schemas.microsoft.com/office/drawing/2014/main" id="{BB5AF3C2-ECFD-0C62-8A8D-1B693FF92E4D}"/>
                </a:ext>
              </a:extLst>
            </p:cNvPr>
            <p:cNvSpPr/>
            <p:nvPr/>
          </p:nvSpPr>
          <p:spPr>
            <a:xfrm>
              <a:off x="6519181" y="4613595"/>
              <a:ext cx="1281793" cy="341804"/>
            </a:xfrm>
            <a:prstGeom prst="snip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ISCA’19</a:t>
              </a:r>
              <a:endParaRPr lang="en-CH" b="1" dirty="0">
                <a:solidFill>
                  <a:schemeClr val="tx1"/>
                </a:solidFill>
              </a:endParaRPr>
            </a:p>
          </p:txBody>
        </p:sp>
      </p:grpSp>
      <p:sp>
        <p:nvSpPr>
          <p:cNvPr id="42" name="Rectangle 41">
            <a:extLst>
              <a:ext uri="{FF2B5EF4-FFF2-40B4-BE49-F238E27FC236}">
                <a16:creationId xmlns:a16="http://schemas.microsoft.com/office/drawing/2014/main" id="{D2EBF084-B484-478E-E775-84EC9A425C1E}"/>
              </a:ext>
            </a:extLst>
          </p:cNvPr>
          <p:cNvSpPr/>
          <p:nvPr/>
        </p:nvSpPr>
        <p:spPr>
          <a:xfrm>
            <a:off x="6141359" y="1040731"/>
            <a:ext cx="5938157" cy="517071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3" name="Rectangle 42">
            <a:extLst>
              <a:ext uri="{FF2B5EF4-FFF2-40B4-BE49-F238E27FC236}">
                <a16:creationId xmlns:a16="http://schemas.microsoft.com/office/drawing/2014/main" id="{FC8B86B3-383D-9F64-8099-40564A8E9ECF}"/>
              </a:ext>
            </a:extLst>
          </p:cNvPr>
          <p:cNvSpPr/>
          <p:nvPr/>
        </p:nvSpPr>
        <p:spPr>
          <a:xfrm>
            <a:off x="125867" y="3594758"/>
            <a:ext cx="6025241" cy="276927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228242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2E840E0-170A-56A1-B6F6-404150EAB6BB}"/>
              </a:ext>
            </a:extLst>
          </p:cNvPr>
          <p:cNvGrpSpPr/>
          <p:nvPr/>
        </p:nvGrpSpPr>
        <p:grpSpPr>
          <a:xfrm>
            <a:off x="2815774" y="6569530"/>
            <a:ext cx="6502401" cy="261257"/>
            <a:chOff x="1631950" y="5344886"/>
            <a:chExt cx="6502401" cy="261257"/>
          </a:xfrm>
        </p:grpSpPr>
        <p:sp>
          <p:nvSpPr>
            <p:cNvPr id="5" name="Arrow: Pentagon 4">
              <a:extLst>
                <a:ext uri="{FF2B5EF4-FFF2-40B4-BE49-F238E27FC236}">
                  <a16:creationId xmlns:a16="http://schemas.microsoft.com/office/drawing/2014/main" id="{CEC42C9D-58D1-8B52-3BA0-0F3C54EDFC7E}"/>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708F3A0C-EC1E-D088-C157-3BCD842C59E8}"/>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F6B237FF-6203-466A-F51B-90D2465CF53B}"/>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4B088A60-8F50-95B6-4000-799DBCE653A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2" name="Title 1">
            <a:extLst>
              <a:ext uri="{FF2B5EF4-FFF2-40B4-BE49-F238E27FC236}">
                <a16:creationId xmlns:a16="http://schemas.microsoft.com/office/drawing/2014/main" id="{CA4B9881-0D66-CCB2-7555-AEAF85A2193A}"/>
              </a:ext>
            </a:extLst>
          </p:cNvPr>
          <p:cNvSpPr>
            <a:spLocks noGrp="1"/>
          </p:cNvSpPr>
          <p:nvPr>
            <p:ph type="title"/>
          </p:nvPr>
        </p:nvSpPr>
        <p:spPr/>
        <p:txBody>
          <a:bodyPr>
            <a:normAutofit fontScale="90000"/>
          </a:bodyPr>
          <a:lstStyle/>
          <a:p>
            <a:r>
              <a:rPr lang="en-US" dirty="0"/>
              <a:t>Reliability Effects of DRAM Timing Parameters</a:t>
            </a:r>
            <a:endParaRPr lang="en-CH" dirty="0"/>
          </a:p>
        </p:txBody>
      </p:sp>
      <p:sp>
        <p:nvSpPr>
          <p:cNvPr id="3" name="Content Placeholder 2">
            <a:extLst>
              <a:ext uri="{FF2B5EF4-FFF2-40B4-BE49-F238E27FC236}">
                <a16:creationId xmlns:a16="http://schemas.microsoft.com/office/drawing/2014/main" id="{F04739A0-D8BE-E9A1-F561-0ECC6F3296D5}"/>
              </a:ext>
            </a:extLst>
          </p:cNvPr>
          <p:cNvSpPr>
            <a:spLocks noGrp="1"/>
          </p:cNvSpPr>
          <p:nvPr>
            <p:ph idx="1"/>
          </p:nvPr>
        </p:nvSpPr>
        <p:spPr>
          <a:xfrm>
            <a:off x="209725" y="701787"/>
            <a:ext cx="11702642" cy="1453582"/>
          </a:xfrm>
        </p:spPr>
        <p:txBody>
          <a:bodyPr>
            <a:normAutofit/>
          </a:bodyPr>
          <a:lstStyle/>
          <a:p>
            <a:pPr marL="0" indent="0" algn="ctr">
              <a:spcBef>
                <a:spcPts val="0"/>
              </a:spcBef>
              <a:buNone/>
            </a:pPr>
            <a:r>
              <a:rPr lang="en-US" sz="3600" dirty="0"/>
              <a:t>Many of the factors affecting DRAM </a:t>
            </a:r>
            <a:r>
              <a:rPr lang="en-US" sz="3600" b="1" dirty="0"/>
              <a:t>reliability</a:t>
            </a:r>
            <a:r>
              <a:rPr lang="en-US" sz="3600" dirty="0"/>
              <a:t> and </a:t>
            </a:r>
            <a:r>
              <a:rPr lang="en-US" sz="3600" b="1" dirty="0"/>
              <a:t>latency</a:t>
            </a:r>
            <a:r>
              <a:rPr lang="en-US" sz="3600" dirty="0"/>
              <a:t> </a:t>
            </a:r>
          </a:p>
          <a:p>
            <a:pPr marL="0" indent="0" algn="ctr">
              <a:spcBef>
                <a:spcPts val="0"/>
              </a:spcBef>
              <a:buNone/>
            </a:pPr>
            <a:r>
              <a:rPr lang="en-US" sz="3600" dirty="0">
                <a:solidFill>
                  <a:srgbClr val="FF0000"/>
                </a:solidFill>
              </a:rPr>
              <a:t>cannot</a:t>
            </a:r>
            <a:r>
              <a:rPr lang="en-US" sz="3600" dirty="0"/>
              <a:t> be properly modeled</a:t>
            </a:r>
          </a:p>
        </p:txBody>
      </p:sp>
      <p:cxnSp>
        <p:nvCxnSpPr>
          <p:cNvPr id="27" name="Straight Connector 26">
            <a:extLst>
              <a:ext uri="{FF2B5EF4-FFF2-40B4-BE49-F238E27FC236}">
                <a16:creationId xmlns:a16="http://schemas.microsoft.com/office/drawing/2014/main" id="{ADB0BC58-D307-C893-0B1E-6F2D182E0891}"/>
              </a:ext>
            </a:extLst>
          </p:cNvPr>
          <p:cNvCxnSpPr/>
          <p:nvPr/>
        </p:nvCxnSpPr>
        <p:spPr bwMode="auto">
          <a:xfrm flipV="1">
            <a:off x="4925404" y="3820085"/>
            <a:ext cx="0" cy="981304"/>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6F4CEB27-8A86-BE54-D955-62D1D2C3DFF3}"/>
              </a:ext>
            </a:extLst>
          </p:cNvPr>
          <p:cNvCxnSpPr>
            <a:cxnSpLocks/>
          </p:cNvCxnSpPr>
          <p:nvPr/>
        </p:nvCxnSpPr>
        <p:spPr bwMode="auto">
          <a:xfrm flipV="1">
            <a:off x="7266728" y="3820085"/>
            <a:ext cx="251" cy="1885968"/>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8DC7AD17-AEB1-FC4C-47DC-7B50E82250D7}"/>
              </a:ext>
            </a:extLst>
          </p:cNvPr>
          <p:cNvCxnSpPr>
            <a:cxnSpLocks/>
          </p:cNvCxnSpPr>
          <p:nvPr/>
        </p:nvCxnSpPr>
        <p:spPr bwMode="auto">
          <a:xfrm flipH="1" flipV="1">
            <a:off x="2828328" y="3811917"/>
            <a:ext cx="1903" cy="1894136"/>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ound Diagonal Corner Rectangle 5">
            <a:extLst>
              <a:ext uri="{FF2B5EF4-FFF2-40B4-BE49-F238E27FC236}">
                <a16:creationId xmlns:a16="http://schemas.microsoft.com/office/drawing/2014/main" id="{5FF23BCA-0A05-361D-F147-9EF06BB2185B}"/>
              </a:ext>
            </a:extLst>
          </p:cNvPr>
          <p:cNvSpPr/>
          <p:nvPr/>
        </p:nvSpPr>
        <p:spPr bwMode="auto">
          <a:xfrm>
            <a:off x="1763485" y="4286429"/>
            <a:ext cx="1371552"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endParaRPr kumimoji="0" lang="en-US" b="0" i="0" u="none" strike="noStrike" cap="none" normalizeH="0" baseline="0" dirty="0">
              <a:ln>
                <a:noFill/>
              </a:ln>
              <a:solidFill>
                <a:schemeClr val="tx1"/>
              </a:solidFill>
              <a:effectLst/>
              <a:latin typeface="+mn-lt"/>
            </a:endParaRPr>
          </a:p>
        </p:txBody>
      </p:sp>
      <p:cxnSp>
        <p:nvCxnSpPr>
          <p:cNvPr id="31" name="Straight Arrow Connector 30">
            <a:extLst>
              <a:ext uri="{FF2B5EF4-FFF2-40B4-BE49-F238E27FC236}">
                <a16:creationId xmlns:a16="http://schemas.microsoft.com/office/drawing/2014/main" id="{CB28E9FD-BDAF-4276-97FB-8490AE2782E7}"/>
              </a:ext>
            </a:extLst>
          </p:cNvPr>
          <p:cNvCxnSpPr/>
          <p:nvPr/>
        </p:nvCxnSpPr>
        <p:spPr bwMode="auto">
          <a:xfrm>
            <a:off x="2830285" y="3698489"/>
            <a:ext cx="685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a:extLst>
              <a:ext uri="{FF2B5EF4-FFF2-40B4-BE49-F238E27FC236}">
                <a16:creationId xmlns:a16="http://schemas.microsoft.com/office/drawing/2014/main" id="{5197086E-E40B-1472-FF8F-1487C480D471}"/>
              </a:ext>
            </a:extLst>
          </p:cNvPr>
          <p:cNvCxnSpPr/>
          <p:nvPr/>
        </p:nvCxnSpPr>
        <p:spPr bwMode="auto">
          <a:xfrm>
            <a:off x="2830285" y="3622289"/>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8FEE14F2-9E00-4E99-0716-6D6F4402AB60}"/>
              </a:ext>
            </a:extLst>
          </p:cNvPr>
          <p:cNvCxnSpPr/>
          <p:nvPr/>
        </p:nvCxnSpPr>
        <p:spPr bwMode="auto">
          <a:xfrm>
            <a:off x="4925404" y="3622289"/>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E13D70DE-4963-E97B-61C8-F43E581CA20C}"/>
              </a:ext>
            </a:extLst>
          </p:cNvPr>
          <p:cNvCxnSpPr/>
          <p:nvPr/>
        </p:nvCxnSpPr>
        <p:spPr bwMode="auto">
          <a:xfrm>
            <a:off x="7266728" y="3604638"/>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 name="Group 34">
            <a:extLst>
              <a:ext uri="{FF2B5EF4-FFF2-40B4-BE49-F238E27FC236}">
                <a16:creationId xmlns:a16="http://schemas.microsoft.com/office/drawing/2014/main" id="{E358E322-60BE-7239-B95F-AA8FE1CB3911}"/>
              </a:ext>
            </a:extLst>
          </p:cNvPr>
          <p:cNvGrpSpPr/>
          <p:nvPr/>
        </p:nvGrpSpPr>
        <p:grpSpPr>
          <a:xfrm>
            <a:off x="4566882" y="2215000"/>
            <a:ext cx="701803" cy="1305070"/>
            <a:chOff x="3984878" y="1403285"/>
            <a:chExt cx="701803" cy="1305070"/>
          </a:xfrm>
        </p:grpSpPr>
        <p:cxnSp>
          <p:nvCxnSpPr>
            <p:cNvPr id="36" name="Straight Connector 35">
              <a:extLst>
                <a:ext uri="{FF2B5EF4-FFF2-40B4-BE49-F238E27FC236}">
                  <a16:creationId xmlns:a16="http://schemas.microsoft.com/office/drawing/2014/main" id="{5A4E69CB-3489-5D3A-5AA2-4EC3C37A1CAA}"/>
                </a:ext>
              </a:extLst>
            </p:cNvPr>
            <p:cNvCxnSpPr/>
            <p:nvPr/>
          </p:nvCxnSpPr>
          <p:spPr>
            <a:xfrm flipH="1" flipV="1">
              <a:off x="433578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8186DC9-EBDA-934E-87CA-AA212F1DE848}"/>
                </a:ext>
              </a:extLst>
            </p:cNvPr>
            <p:cNvSpPr/>
            <p:nvPr/>
          </p:nvSpPr>
          <p:spPr>
            <a:xfrm>
              <a:off x="410718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8" name="DRAM">
              <a:extLst>
                <a:ext uri="{FF2B5EF4-FFF2-40B4-BE49-F238E27FC236}">
                  <a16:creationId xmlns:a16="http://schemas.microsoft.com/office/drawing/2014/main" id="{04BFE25F-E025-46B8-4294-CCA842BE4318}"/>
                </a:ext>
              </a:extLst>
            </p:cNvPr>
            <p:cNvSpPr/>
            <p:nvPr/>
          </p:nvSpPr>
          <p:spPr>
            <a:xfrm>
              <a:off x="410718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9" name="DRAM">
              <a:extLst>
                <a:ext uri="{FF2B5EF4-FFF2-40B4-BE49-F238E27FC236}">
                  <a16:creationId xmlns:a16="http://schemas.microsoft.com/office/drawing/2014/main" id="{FD85ECFB-98FC-782C-4846-B6FCBE01891B}"/>
                </a:ext>
              </a:extLst>
            </p:cNvPr>
            <p:cNvSpPr/>
            <p:nvPr/>
          </p:nvSpPr>
          <p:spPr>
            <a:xfrm>
              <a:off x="4107180" y="2391720"/>
              <a:ext cx="457200" cy="307808"/>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0" name="DRAM">
              <a:extLst>
                <a:ext uri="{FF2B5EF4-FFF2-40B4-BE49-F238E27FC236}">
                  <a16:creationId xmlns:a16="http://schemas.microsoft.com/office/drawing/2014/main" id="{70290C27-D411-2551-D6C9-CD47306C3EA8}"/>
                </a:ext>
              </a:extLst>
            </p:cNvPr>
            <p:cNvSpPr/>
            <p:nvPr/>
          </p:nvSpPr>
          <p:spPr>
            <a:xfrm>
              <a:off x="410718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1" name="Oval 40">
              <a:extLst>
                <a:ext uri="{FF2B5EF4-FFF2-40B4-BE49-F238E27FC236}">
                  <a16:creationId xmlns:a16="http://schemas.microsoft.com/office/drawing/2014/main" id="{BCBF1ADB-BEDF-4873-8FC2-75B3FF845061}"/>
                </a:ext>
              </a:extLst>
            </p:cNvPr>
            <p:cNvSpPr/>
            <p:nvPr/>
          </p:nvSpPr>
          <p:spPr>
            <a:xfrm>
              <a:off x="410718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2" name="Rectangle 41">
              <a:extLst>
                <a:ext uri="{FF2B5EF4-FFF2-40B4-BE49-F238E27FC236}">
                  <a16:creationId xmlns:a16="http://schemas.microsoft.com/office/drawing/2014/main" id="{B9A5D8D7-C886-9B69-2DFD-413232109081}"/>
                </a:ext>
              </a:extLst>
            </p:cNvPr>
            <p:cNvSpPr/>
            <p:nvPr/>
          </p:nvSpPr>
          <p:spPr bwMode="auto">
            <a:xfrm>
              <a:off x="3984878" y="1403285"/>
              <a:ext cx="701803" cy="448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3" name="Oval 42">
              <a:extLst>
                <a:ext uri="{FF2B5EF4-FFF2-40B4-BE49-F238E27FC236}">
                  <a16:creationId xmlns:a16="http://schemas.microsoft.com/office/drawing/2014/main" id="{D2B3DB2C-9CD4-7D11-7885-33785ABF0533}"/>
                </a:ext>
              </a:extLst>
            </p:cNvPr>
            <p:cNvSpPr/>
            <p:nvPr/>
          </p:nvSpPr>
          <p:spPr>
            <a:xfrm>
              <a:off x="410718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44" name="67Text">
            <a:extLst>
              <a:ext uri="{FF2B5EF4-FFF2-40B4-BE49-F238E27FC236}">
                <a16:creationId xmlns:a16="http://schemas.microsoft.com/office/drawing/2014/main" id="{1EB583AF-FFBC-96CF-8A4A-B739996033B6}"/>
              </a:ext>
            </a:extLst>
          </p:cNvPr>
          <p:cNvSpPr txBox="1"/>
          <p:nvPr/>
        </p:nvSpPr>
        <p:spPr>
          <a:xfrm>
            <a:off x="9166271" y="3717838"/>
            <a:ext cx="815426"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time</a:t>
            </a:r>
          </a:p>
        </p:txBody>
      </p:sp>
      <p:sp>
        <p:nvSpPr>
          <p:cNvPr id="45" name="Curved Up Arrow 54">
            <a:extLst>
              <a:ext uri="{FF2B5EF4-FFF2-40B4-BE49-F238E27FC236}">
                <a16:creationId xmlns:a16="http://schemas.microsoft.com/office/drawing/2014/main" id="{E890CA8B-6CEC-4016-CEC3-9E50E603411D}"/>
              </a:ext>
            </a:extLst>
          </p:cNvPr>
          <p:cNvSpPr/>
          <p:nvPr/>
        </p:nvSpPr>
        <p:spPr bwMode="auto">
          <a:xfrm>
            <a:off x="1986392" y="3821719"/>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46" name="Group 45">
            <a:extLst>
              <a:ext uri="{FF2B5EF4-FFF2-40B4-BE49-F238E27FC236}">
                <a16:creationId xmlns:a16="http://schemas.microsoft.com/office/drawing/2014/main" id="{77493940-3D52-6674-7FA0-D8496CD8A644}"/>
              </a:ext>
            </a:extLst>
          </p:cNvPr>
          <p:cNvGrpSpPr/>
          <p:nvPr/>
        </p:nvGrpSpPr>
        <p:grpSpPr>
          <a:xfrm>
            <a:off x="3903361" y="3821719"/>
            <a:ext cx="1219200" cy="854536"/>
            <a:chOff x="3321357" y="3010004"/>
            <a:chExt cx="1219200" cy="854536"/>
          </a:xfrm>
        </p:grpSpPr>
        <p:sp>
          <p:nvSpPr>
            <p:cNvPr id="47" name="Round Diagonal Corner Rectangle 55">
              <a:extLst>
                <a:ext uri="{FF2B5EF4-FFF2-40B4-BE49-F238E27FC236}">
                  <a16:creationId xmlns:a16="http://schemas.microsoft.com/office/drawing/2014/main" id="{DB30D562-3F5D-5EDB-C1F6-47882822FCE7}"/>
                </a:ext>
              </a:extLst>
            </p:cNvPr>
            <p:cNvSpPr/>
            <p:nvPr/>
          </p:nvSpPr>
          <p:spPr bwMode="auto">
            <a:xfrm>
              <a:off x="3321357" y="3474714"/>
              <a:ext cx="1219200"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Read</a:t>
              </a:r>
            </a:p>
          </p:txBody>
        </p:sp>
        <p:sp>
          <p:nvSpPr>
            <p:cNvPr id="48" name="Curved Up Arrow 56">
              <a:extLst>
                <a:ext uri="{FF2B5EF4-FFF2-40B4-BE49-F238E27FC236}">
                  <a16:creationId xmlns:a16="http://schemas.microsoft.com/office/drawing/2014/main" id="{08440BED-69FC-DC9E-D2BF-D1F68DAD5165}"/>
                </a:ext>
              </a:extLst>
            </p:cNvPr>
            <p:cNvSpPr/>
            <p:nvPr/>
          </p:nvSpPr>
          <p:spPr bwMode="auto">
            <a:xfrm>
              <a:off x="3483304"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grpSp>
      <p:grpSp>
        <p:nvGrpSpPr>
          <p:cNvPr id="49" name="Group 48">
            <a:extLst>
              <a:ext uri="{FF2B5EF4-FFF2-40B4-BE49-F238E27FC236}">
                <a16:creationId xmlns:a16="http://schemas.microsoft.com/office/drawing/2014/main" id="{E7946673-21C6-A7E4-46D5-1F0A474AAAE4}"/>
              </a:ext>
            </a:extLst>
          </p:cNvPr>
          <p:cNvGrpSpPr/>
          <p:nvPr/>
        </p:nvGrpSpPr>
        <p:grpSpPr>
          <a:xfrm>
            <a:off x="6081852" y="3821719"/>
            <a:ext cx="1549033" cy="854536"/>
            <a:chOff x="5749324" y="3010004"/>
            <a:chExt cx="1549033" cy="854536"/>
          </a:xfrm>
        </p:grpSpPr>
        <p:sp>
          <p:nvSpPr>
            <p:cNvPr id="50" name="Round Diagonal Corner Rectangle 57">
              <a:extLst>
                <a:ext uri="{FF2B5EF4-FFF2-40B4-BE49-F238E27FC236}">
                  <a16:creationId xmlns:a16="http://schemas.microsoft.com/office/drawing/2014/main" id="{349383E9-B834-7D96-B43D-32618A597C61}"/>
                </a:ext>
              </a:extLst>
            </p:cNvPr>
            <p:cNvSpPr/>
            <p:nvPr/>
          </p:nvSpPr>
          <p:spPr bwMode="auto">
            <a:xfrm>
              <a:off x="5749324" y="3474714"/>
              <a:ext cx="1549033"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mn-lt"/>
                </a:rPr>
                <a:t>Precharge</a:t>
              </a:r>
              <a:endParaRPr kumimoji="0" lang="en-US" b="0" i="0" u="none" strike="noStrike" cap="none" normalizeH="0" baseline="0" dirty="0">
                <a:ln>
                  <a:noFill/>
                </a:ln>
                <a:solidFill>
                  <a:schemeClr val="tx1"/>
                </a:solidFill>
                <a:effectLst/>
                <a:latin typeface="+mn-lt"/>
              </a:endParaRPr>
            </a:p>
          </p:txBody>
        </p:sp>
        <p:sp>
          <p:nvSpPr>
            <p:cNvPr id="51" name="Curved Up Arrow 58">
              <a:extLst>
                <a:ext uri="{FF2B5EF4-FFF2-40B4-BE49-F238E27FC236}">
                  <a16:creationId xmlns:a16="http://schemas.microsoft.com/office/drawing/2014/main" id="{8CDC0899-AFA8-9A64-64C0-80B83D925450}"/>
                </a:ext>
              </a:extLst>
            </p:cNvPr>
            <p:cNvSpPr/>
            <p:nvPr/>
          </p:nvSpPr>
          <p:spPr bwMode="auto">
            <a:xfrm>
              <a:off x="6082687"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grpSp>
        <p:nvGrpSpPr>
          <p:cNvPr id="52" name="Group 51">
            <a:extLst>
              <a:ext uri="{FF2B5EF4-FFF2-40B4-BE49-F238E27FC236}">
                <a16:creationId xmlns:a16="http://schemas.microsoft.com/office/drawing/2014/main" id="{8463181E-365A-6929-8A8D-FF4E8A5C47B2}"/>
              </a:ext>
            </a:extLst>
          </p:cNvPr>
          <p:cNvGrpSpPr/>
          <p:nvPr/>
        </p:nvGrpSpPr>
        <p:grpSpPr>
          <a:xfrm>
            <a:off x="7021285" y="2355464"/>
            <a:ext cx="457200" cy="1137888"/>
            <a:chOff x="6688757" y="1543749"/>
            <a:chExt cx="457200" cy="1137888"/>
          </a:xfrm>
        </p:grpSpPr>
        <p:cxnSp>
          <p:nvCxnSpPr>
            <p:cNvPr id="53" name="Straight Connector 52">
              <a:extLst>
                <a:ext uri="{FF2B5EF4-FFF2-40B4-BE49-F238E27FC236}">
                  <a16:creationId xmlns:a16="http://schemas.microsoft.com/office/drawing/2014/main" id="{341771CD-835D-AFB8-533C-8986F39D111A}"/>
                </a:ext>
              </a:extLst>
            </p:cNvPr>
            <p:cNvCxnSpPr/>
            <p:nvPr/>
          </p:nvCxnSpPr>
          <p:spPr>
            <a:xfrm flipH="1" flipV="1">
              <a:off x="6917357" y="176389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CBD5D4ED-0C5A-B8B0-DCEC-E52B58F4ED32}"/>
                </a:ext>
              </a:extLst>
            </p:cNvPr>
            <p:cNvSpPr/>
            <p:nvPr/>
          </p:nvSpPr>
          <p:spPr>
            <a:xfrm>
              <a:off x="6688757" y="154374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5" name="DRAM">
              <a:extLst>
                <a:ext uri="{FF2B5EF4-FFF2-40B4-BE49-F238E27FC236}">
                  <a16:creationId xmlns:a16="http://schemas.microsoft.com/office/drawing/2014/main" id="{2ED93E1F-06C6-B546-D76C-B9111C37052C}"/>
                </a:ext>
              </a:extLst>
            </p:cNvPr>
            <p:cNvSpPr/>
            <p:nvPr/>
          </p:nvSpPr>
          <p:spPr>
            <a:xfrm>
              <a:off x="6688757" y="2148237"/>
              <a:ext cx="457200" cy="533400"/>
            </a:xfrm>
            <a:prstGeom prst="roundRect">
              <a:avLst>
                <a:gd name="adj" fmla="val 11319"/>
              </a:avLst>
            </a:prstGeom>
            <a:solidFill>
              <a:srgbClr val="83C3FD"/>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56" name="Group 55">
            <a:extLst>
              <a:ext uri="{FF2B5EF4-FFF2-40B4-BE49-F238E27FC236}">
                <a16:creationId xmlns:a16="http://schemas.microsoft.com/office/drawing/2014/main" id="{F66BEEA8-A1A3-2A14-D68A-5C1840658457}"/>
              </a:ext>
            </a:extLst>
          </p:cNvPr>
          <p:cNvGrpSpPr/>
          <p:nvPr/>
        </p:nvGrpSpPr>
        <p:grpSpPr>
          <a:xfrm>
            <a:off x="6176305" y="2030915"/>
            <a:ext cx="701803" cy="1489155"/>
            <a:chOff x="5843777" y="1219200"/>
            <a:chExt cx="701803" cy="1489155"/>
          </a:xfrm>
        </p:grpSpPr>
        <p:cxnSp>
          <p:nvCxnSpPr>
            <p:cNvPr id="57" name="Straight Connector 56">
              <a:extLst>
                <a:ext uri="{FF2B5EF4-FFF2-40B4-BE49-F238E27FC236}">
                  <a16:creationId xmlns:a16="http://schemas.microsoft.com/office/drawing/2014/main" id="{102A5532-C257-ECDF-FEE3-D367D0BA28DC}"/>
                </a:ext>
              </a:extLst>
            </p:cNvPr>
            <p:cNvCxnSpPr/>
            <p:nvPr/>
          </p:nvCxnSpPr>
          <p:spPr>
            <a:xfrm flipH="1" flipV="1">
              <a:off x="617220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D920CA24-D3B5-E28E-26A1-A7541DC38F38}"/>
                </a:ext>
              </a:extLst>
            </p:cNvPr>
            <p:cNvSpPr/>
            <p:nvPr/>
          </p:nvSpPr>
          <p:spPr>
            <a:xfrm>
              <a:off x="594360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9" name="DRAM">
              <a:extLst>
                <a:ext uri="{FF2B5EF4-FFF2-40B4-BE49-F238E27FC236}">
                  <a16:creationId xmlns:a16="http://schemas.microsoft.com/office/drawing/2014/main" id="{3D91C396-8188-0F47-B9BE-1F4BAF4B31B3}"/>
                </a:ext>
              </a:extLst>
            </p:cNvPr>
            <p:cNvSpPr/>
            <p:nvPr/>
          </p:nvSpPr>
          <p:spPr>
            <a:xfrm>
              <a:off x="594360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0" name="DRAM">
              <a:extLst>
                <a:ext uri="{FF2B5EF4-FFF2-40B4-BE49-F238E27FC236}">
                  <a16:creationId xmlns:a16="http://schemas.microsoft.com/office/drawing/2014/main" id="{0A23BFCC-9123-0C5B-9BAF-9A5865DC93E5}"/>
                </a:ext>
              </a:extLst>
            </p:cNvPr>
            <p:cNvSpPr/>
            <p:nvPr/>
          </p:nvSpPr>
          <p:spPr>
            <a:xfrm>
              <a:off x="5943600" y="2256719"/>
              <a:ext cx="457200" cy="442809"/>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1" name="DRAM">
              <a:extLst>
                <a:ext uri="{FF2B5EF4-FFF2-40B4-BE49-F238E27FC236}">
                  <a16:creationId xmlns:a16="http://schemas.microsoft.com/office/drawing/2014/main" id="{28B08074-952C-427A-E9C5-C584F65A5955}"/>
                </a:ext>
              </a:extLst>
            </p:cNvPr>
            <p:cNvSpPr/>
            <p:nvPr/>
          </p:nvSpPr>
          <p:spPr>
            <a:xfrm>
              <a:off x="594360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2" name="Oval 61">
              <a:extLst>
                <a:ext uri="{FF2B5EF4-FFF2-40B4-BE49-F238E27FC236}">
                  <a16:creationId xmlns:a16="http://schemas.microsoft.com/office/drawing/2014/main" id="{005144F7-BA0D-3173-53D2-FBA95087ABAC}"/>
                </a:ext>
              </a:extLst>
            </p:cNvPr>
            <p:cNvSpPr/>
            <p:nvPr/>
          </p:nvSpPr>
          <p:spPr>
            <a:xfrm>
              <a:off x="594360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3" name="Rectangle 62">
              <a:extLst>
                <a:ext uri="{FF2B5EF4-FFF2-40B4-BE49-F238E27FC236}">
                  <a16:creationId xmlns:a16="http://schemas.microsoft.com/office/drawing/2014/main" id="{49484421-1860-A65A-6E16-AAF94FF5930D}"/>
                </a:ext>
              </a:extLst>
            </p:cNvPr>
            <p:cNvSpPr/>
            <p:nvPr/>
          </p:nvSpPr>
          <p:spPr bwMode="auto">
            <a:xfrm>
              <a:off x="5843777" y="1219200"/>
              <a:ext cx="701803" cy="448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4" name="Oval 63">
              <a:extLst>
                <a:ext uri="{FF2B5EF4-FFF2-40B4-BE49-F238E27FC236}">
                  <a16:creationId xmlns:a16="http://schemas.microsoft.com/office/drawing/2014/main" id="{BD1190AE-E05F-FBEA-31B9-E86D92801B9C}"/>
                </a:ext>
              </a:extLst>
            </p:cNvPr>
            <p:cNvSpPr/>
            <p:nvPr/>
          </p:nvSpPr>
          <p:spPr>
            <a:xfrm>
              <a:off x="594360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65" name="Group 64">
            <a:extLst>
              <a:ext uri="{FF2B5EF4-FFF2-40B4-BE49-F238E27FC236}">
                <a16:creationId xmlns:a16="http://schemas.microsoft.com/office/drawing/2014/main" id="{FDCA9ACA-B981-A8C3-7828-9CBE202243E8}"/>
              </a:ext>
            </a:extLst>
          </p:cNvPr>
          <p:cNvGrpSpPr/>
          <p:nvPr/>
        </p:nvGrpSpPr>
        <p:grpSpPr>
          <a:xfrm>
            <a:off x="3737522" y="2335715"/>
            <a:ext cx="701803" cy="1193598"/>
            <a:chOff x="3155518" y="1524000"/>
            <a:chExt cx="701803" cy="1193598"/>
          </a:xfrm>
        </p:grpSpPr>
        <p:cxnSp>
          <p:nvCxnSpPr>
            <p:cNvPr id="66" name="Straight Connector 65">
              <a:extLst>
                <a:ext uri="{FF2B5EF4-FFF2-40B4-BE49-F238E27FC236}">
                  <a16:creationId xmlns:a16="http://schemas.microsoft.com/office/drawing/2014/main" id="{D95B805A-ACFE-BBE6-08D8-63E0B0E17EFB}"/>
                </a:ext>
              </a:extLst>
            </p:cNvPr>
            <p:cNvCxnSpPr/>
            <p:nvPr/>
          </p:nvCxnSpPr>
          <p:spPr>
            <a:xfrm flipH="1" flipV="1">
              <a:off x="3506420" y="1799856"/>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AF3ECE47-1459-82D7-4150-67A4B2A143D6}"/>
                </a:ext>
              </a:extLst>
            </p:cNvPr>
            <p:cNvSpPr/>
            <p:nvPr/>
          </p:nvSpPr>
          <p:spPr>
            <a:xfrm>
              <a:off x="3277820" y="1579710"/>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8" name="DRAM">
              <a:extLst>
                <a:ext uri="{FF2B5EF4-FFF2-40B4-BE49-F238E27FC236}">
                  <a16:creationId xmlns:a16="http://schemas.microsoft.com/office/drawing/2014/main" id="{3CD0155D-84F6-2CBF-48C4-AFBC499A3890}"/>
                </a:ext>
              </a:extLst>
            </p:cNvPr>
            <p:cNvSpPr/>
            <p:nvPr/>
          </p:nvSpPr>
          <p:spPr>
            <a:xfrm>
              <a:off x="3277820" y="2184198"/>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9" name="DRAM">
              <a:extLst>
                <a:ext uri="{FF2B5EF4-FFF2-40B4-BE49-F238E27FC236}">
                  <a16:creationId xmlns:a16="http://schemas.microsoft.com/office/drawing/2014/main" id="{FE64B8E5-D70D-AB64-F180-551FE8DA0814}"/>
                </a:ext>
              </a:extLst>
            </p:cNvPr>
            <p:cNvSpPr/>
            <p:nvPr/>
          </p:nvSpPr>
          <p:spPr>
            <a:xfrm>
              <a:off x="3277820" y="2520217"/>
              <a:ext cx="457200" cy="188554"/>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0" name="DRAM">
              <a:extLst>
                <a:ext uri="{FF2B5EF4-FFF2-40B4-BE49-F238E27FC236}">
                  <a16:creationId xmlns:a16="http://schemas.microsoft.com/office/drawing/2014/main" id="{9EB272D8-6219-55EF-36EF-B8DBD5B2F227}"/>
                </a:ext>
              </a:extLst>
            </p:cNvPr>
            <p:cNvSpPr/>
            <p:nvPr/>
          </p:nvSpPr>
          <p:spPr>
            <a:xfrm>
              <a:off x="3277820" y="2184198"/>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1" name="Oval 70">
              <a:extLst>
                <a:ext uri="{FF2B5EF4-FFF2-40B4-BE49-F238E27FC236}">
                  <a16:creationId xmlns:a16="http://schemas.microsoft.com/office/drawing/2014/main" id="{558A7A5A-DAE2-C0F8-25A3-A66C85CD81AA}"/>
                </a:ext>
              </a:extLst>
            </p:cNvPr>
            <p:cNvSpPr/>
            <p:nvPr/>
          </p:nvSpPr>
          <p:spPr>
            <a:xfrm>
              <a:off x="3277820" y="1579710"/>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2" name="Rectangle 71">
              <a:extLst>
                <a:ext uri="{FF2B5EF4-FFF2-40B4-BE49-F238E27FC236}">
                  <a16:creationId xmlns:a16="http://schemas.microsoft.com/office/drawing/2014/main" id="{8E837E6F-4E83-9468-626D-46F6B86062DE}"/>
                </a:ext>
              </a:extLst>
            </p:cNvPr>
            <p:cNvSpPr/>
            <p:nvPr/>
          </p:nvSpPr>
          <p:spPr bwMode="auto">
            <a:xfrm>
              <a:off x="3155518" y="1524000"/>
              <a:ext cx="701803" cy="448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3" name="Oval 72">
              <a:extLst>
                <a:ext uri="{FF2B5EF4-FFF2-40B4-BE49-F238E27FC236}">
                  <a16:creationId xmlns:a16="http://schemas.microsoft.com/office/drawing/2014/main" id="{62240D4B-54D4-0BB7-A15E-560E65E23421}"/>
                </a:ext>
              </a:extLst>
            </p:cNvPr>
            <p:cNvSpPr/>
            <p:nvPr/>
          </p:nvSpPr>
          <p:spPr>
            <a:xfrm>
              <a:off x="3277820" y="1571342"/>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74" name="Down Arrow 84">
            <a:extLst>
              <a:ext uri="{FF2B5EF4-FFF2-40B4-BE49-F238E27FC236}">
                <a16:creationId xmlns:a16="http://schemas.microsoft.com/office/drawing/2014/main" id="{6FDAE13B-85F9-25B1-D4F1-12D9624AD4C0}"/>
              </a:ext>
            </a:extLst>
          </p:cNvPr>
          <p:cNvSpPr/>
          <p:nvPr/>
        </p:nvSpPr>
        <p:spPr bwMode="auto">
          <a:xfrm>
            <a:off x="3559444" y="2472874"/>
            <a:ext cx="228600" cy="303595"/>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5" name="Down Arrow 85">
            <a:extLst>
              <a:ext uri="{FF2B5EF4-FFF2-40B4-BE49-F238E27FC236}">
                <a16:creationId xmlns:a16="http://schemas.microsoft.com/office/drawing/2014/main" id="{EC3A1766-2A2F-B197-39F8-5930694CE059}"/>
              </a:ext>
            </a:extLst>
          </p:cNvPr>
          <p:cNvSpPr/>
          <p:nvPr/>
        </p:nvSpPr>
        <p:spPr bwMode="auto">
          <a:xfrm>
            <a:off x="3553304" y="3119503"/>
            <a:ext cx="228600" cy="303595"/>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6" name="Down Arrow 87">
            <a:extLst>
              <a:ext uri="{FF2B5EF4-FFF2-40B4-BE49-F238E27FC236}">
                <a16:creationId xmlns:a16="http://schemas.microsoft.com/office/drawing/2014/main" id="{5F705D0A-CB3F-B629-4147-40AC5AD6F82B}"/>
              </a:ext>
            </a:extLst>
          </p:cNvPr>
          <p:cNvSpPr/>
          <p:nvPr/>
        </p:nvSpPr>
        <p:spPr bwMode="auto">
          <a:xfrm>
            <a:off x="5929575" y="2518999"/>
            <a:ext cx="228600" cy="303595"/>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7" name="Down Arrow 88">
            <a:extLst>
              <a:ext uri="{FF2B5EF4-FFF2-40B4-BE49-F238E27FC236}">
                <a16:creationId xmlns:a16="http://schemas.microsoft.com/office/drawing/2014/main" id="{4BFD21D7-E59E-68CE-8A47-67542597A6A8}"/>
              </a:ext>
            </a:extLst>
          </p:cNvPr>
          <p:cNvSpPr/>
          <p:nvPr/>
        </p:nvSpPr>
        <p:spPr bwMode="auto">
          <a:xfrm>
            <a:off x="5923435" y="3165628"/>
            <a:ext cx="228600" cy="303595"/>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8" name="Right Brace 77">
            <a:extLst>
              <a:ext uri="{FF2B5EF4-FFF2-40B4-BE49-F238E27FC236}">
                <a16:creationId xmlns:a16="http://schemas.microsoft.com/office/drawing/2014/main" id="{D2D3C0D4-26ED-8F02-A19B-693F6A9161F0}"/>
              </a:ext>
            </a:extLst>
          </p:cNvPr>
          <p:cNvSpPr/>
          <p:nvPr/>
        </p:nvSpPr>
        <p:spPr bwMode="auto">
          <a:xfrm rot="5400000">
            <a:off x="4819907" y="3771988"/>
            <a:ext cx="457200" cy="4436443"/>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79" name="67Text">
            <a:extLst>
              <a:ext uri="{FF2B5EF4-FFF2-40B4-BE49-F238E27FC236}">
                <a16:creationId xmlns:a16="http://schemas.microsoft.com/office/drawing/2014/main" id="{24885C58-1CA5-3A14-C266-F3067CB60FBF}"/>
              </a:ext>
            </a:extLst>
          </p:cNvPr>
          <p:cNvSpPr txBox="1"/>
          <p:nvPr/>
        </p:nvSpPr>
        <p:spPr>
          <a:xfrm>
            <a:off x="3340627" y="6110203"/>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Activation Latency</a:t>
            </a:r>
          </a:p>
        </p:txBody>
      </p:sp>
      <p:sp>
        <p:nvSpPr>
          <p:cNvPr id="80" name="Right Brace 79">
            <a:extLst>
              <a:ext uri="{FF2B5EF4-FFF2-40B4-BE49-F238E27FC236}">
                <a16:creationId xmlns:a16="http://schemas.microsoft.com/office/drawing/2014/main" id="{CF442F13-C2D9-EB72-9EC9-726A1CBB4C1D}"/>
              </a:ext>
            </a:extLst>
          </p:cNvPr>
          <p:cNvSpPr/>
          <p:nvPr/>
        </p:nvSpPr>
        <p:spPr bwMode="auto">
          <a:xfrm rot="5400000">
            <a:off x="3661531" y="4002336"/>
            <a:ext cx="457200" cy="2055306"/>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1" name="67Text">
            <a:extLst>
              <a:ext uri="{FF2B5EF4-FFF2-40B4-BE49-F238E27FC236}">
                <a16:creationId xmlns:a16="http://schemas.microsoft.com/office/drawing/2014/main" id="{04ABFCE7-1AF7-7864-A081-C594874BB7C6}"/>
              </a:ext>
            </a:extLst>
          </p:cNvPr>
          <p:cNvSpPr txBox="1"/>
          <p:nvPr/>
        </p:nvSpPr>
        <p:spPr>
          <a:xfrm>
            <a:off x="2185956" y="5329915"/>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Ready-to-access </a:t>
            </a:r>
          </a:p>
          <a:p>
            <a:pPr algn="ctr"/>
            <a:r>
              <a:rPr lang="en-US" sz="2400" i="1" dirty="0">
                <a:solidFill>
                  <a:srgbClr val="000000"/>
                </a:solidFill>
                <a:latin typeface="Cambria" panose="02040503050406030204" pitchFamily="18" charset="0"/>
              </a:rPr>
              <a:t>Latency</a:t>
            </a:r>
          </a:p>
        </p:txBody>
      </p:sp>
      <p:cxnSp>
        <p:nvCxnSpPr>
          <p:cNvPr id="82" name="Straight Connector 81">
            <a:extLst>
              <a:ext uri="{FF2B5EF4-FFF2-40B4-BE49-F238E27FC236}">
                <a16:creationId xmlns:a16="http://schemas.microsoft.com/office/drawing/2014/main" id="{EB7EE2BE-26C0-C220-E1BE-B6BD2A6739F0}"/>
              </a:ext>
            </a:extLst>
          </p:cNvPr>
          <p:cNvCxnSpPr/>
          <p:nvPr/>
        </p:nvCxnSpPr>
        <p:spPr bwMode="auto">
          <a:xfrm>
            <a:off x="9002485" y="3617472"/>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a:extLst>
              <a:ext uri="{FF2B5EF4-FFF2-40B4-BE49-F238E27FC236}">
                <a16:creationId xmlns:a16="http://schemas.microsoft.com/office/drawing/2014/main" id="{121D5EDC-4ABE-D4FF-51CB-21552612F7AF}"/>
              </a:ext>
            </a:extLst>
          </p:cNvPr>
          <p:cNvCxnSpPr/>
          <p:nvPr/>
        </p:nvCxnSpPr>
        <p:spPr bwMode="auto">
          <a:xfrm flipV="1">
            <a:off x="8998342" y="3809281"/>
            <a:ext cx="0" cy="1230468"/>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Right Brace 83">
            <a:extLst>
              <a:ext uri="{FF2B5EF4-FFF2-40B4-BE49-F238E27FC236}">
                <a16:creationId xmlns:a16="http://schemas.microsoft.com/office/drawing/2014/main" id="{DF00CFF4-574F-D699-B7BE-3658471F8EE6}"/>
              </a:ext>
            </a:extLst>
          </p:cNvPr>
          <p:cNvSpPr/>
          <p:nvPr/>
        </p:nvSpPr>
        <p:spPr bwMode="auto">
          <a:xfrm rot="5400000">
            <a:off x="7920184" y="4490174"/>
            <a:ext cx="457200" cy="1699115"/>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85" name="67Text">
            <a:extLst>
              <a:ext uri="{FF2B5EF4-FFF2-40B4-BE49-F238E27FC236}">
                <a16:creationId xmlns:a16="http://schemas.microsoft.com/office/drawing/2014/main" id="{6A5E4CE2-35B7-624F-D58F-FA887F68724D}"/>
              </a:ext>
            </a:extLst>
          </p:cNvPr>
          <p:cNvSpPr txBox="1"/>
          <p:nvPr/>
        </p:nvSpPr>
        <p:spPr>
          <a:xfrm>
            <a:off x="6443975" y="5706053"/>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err="1">
                <a:solidFill>
                  <a:srgbClr val="000000"/>
                </a:solidFill>
                <a:latin typeface="Cambria" panose="02040503050406030204" pitchFamily="18" charset="0"/>
              </a:rPr>
              <a:t>Precharge</a:t>
            </a:r>
            <a:r>
              <a:rPr lang="en-US" sz="2400" i="1" dirty="0">
                <a:solidFill>
                  <a:srgbClr val="000000"/>
                </a:solidFill>
                <a:latin typeface="Cambria" panose="02040503050406030204" pitchFamily="18" charset="0"/>
              </a:rPr>
              <a:t> </a:t>
            </a:r>
          </a:p>
          <a:p>
            <a:pPr algn="ctr"/>
            <a:r>
              <a:rPr lang="en-US" sz="2400" i="1" dirty="0">
                <a:solidFill>
                  <a:srgbClr val="000000"/>
                </a:solidFill>
                <a:latin typeface="Cambria" panose="02040503050406030204" pitchFamily="18" charset="0"/>
              </a:rPr>
              <a:t>Latency</a:t>
            </a:r>
          </a:p>
        </p:txBody>
      </p:sp>
      <p:grpSp>
        <p:nvGrpSpPr>
          <p:cNvPr id="86" name="Group 85">
            <a:extLst>
              <a:ext uri="{FF2B5EF4-FFF2-40B4-BE49-F238E27FC236}">
                <a16:creationId xmlns:a16="http://schemas.microsoft.com/office/drawing/2014/main" id="{7F464579-EC45-EA96-630D-E4900503D0CC}"/>
              </a:ext>
            </a:extLst>
          </p:cNvPr>
          <p:cNvGrpSpPr/>
          <p:nvPr/>
        </p:nvGrpSpPr>
        <p:grpSpPr>
          <a:xfrm>
            <a:off x="8773885" y="2355464"/>
            <a:ext cx="457200" cy="1137888"/>
            <a:chOff x="7467600" y="2022609"/>
            <a:chExt cx="457200" cy="1137888"/>
          </a:xfrm>
        </p:grpSpPr>
        <p:cxnSp>
          <p:nvCxnSpPr>
            <p:cNvPr id="87" name="Straight Connector 86">
              <a:extLst>
                <a:ext uri="{FF2B5EF4-FFF2-40B4-BE49-F238E27FC236}">
                  <a16:creationId xmlns:a16="http://schemas.microsoft.com/office/drawing/2014/main" id="{063F3557-566F-75AB-4977-80DF0B8A81C4}"/>
                </a:ext>
              </a:extLst>
            </p:cNvPr>
            <p:cNvCxnSpPr/>
            <p:nvPr/>
          </p:nvCxnSpPr>
          <p:spPr>
            <a:xfrm flipH="1" flipV="1">
              <a:off x="7696200" y="224275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50A1B99-EC37-45BE-1361-50C52CA8192B}"/>
                </a:ext>
              </a:extLst>
            </p:cNvPr>
            <p:cNvSpPr/>
            <p:nvPr/>
          </p:nvSpPr>
          <p:spPr>
            <a:xfrm>
              <a:off x="7467600" y="202260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9" name="DRAM">
              <a:extLst>
                <a:ext uri="{FF2B5EF4-FFF2-40B4-BE49-F238E27FC236}">
                  <a16:creationId xmlns:a16="http://schemas.microsoft.com/office/drawing/2014/main" id="{59227469-94CD-6EA2-6A24-D3B4D3AA3D2E}"/>
                </a:ext>
              </a:extLst>
            </p:cNvPr>
            <p:cNvSpPr/>
            <p:nvPr/>
          </p:nvSpPr>
          <p:spPr>
            <a:xfrm>
              <a:off x="7467600" y="2627097"/>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90" name="Group 89">
            <a:extLst>
              <a:ext uri="{FF2B5EF4-FFF2-40B4-BE49-F238E27FC236}">
                <a16:creationId xmlns:a16="http://schemas.microsoft.com/office/drawing/2014/main" id="{C987EE81-DD7F-DA9D-0BC4-5F15DD19AF67}"/>
              </a:ext>
            </a:extLst>
          </p:cNvPr>
          <p:cNvGrpSpPr/>
          <p:nvPr/>
        </p:nvGrpSpPr>
        <p:grpSpPr>
          <a:xfrm>
            <a:off x="8057605" y="2361892"/>
            <a:ext cx="457200" cy="1146256"/>
            <a:chOff x="5943600" y="1562099"/>
            <a:chExt cx="457200" cy="1146256"/>
          </a:xfrm>
        </p:grpSpPr>
        <p:cxnSp>
          <p:nvCxnSpPr>
            <p:cNvPr id="91" name="Straight Connector 90">
              <a:extLst>
                <a:ext uri="{FF2B5EF4-FFF2-40B4-BE49-F238E27FC236}">
                  <a16:creationId xmlns:a16="http://schemas.microsoft.com/office/drawing/2014/main" id="{14CE2317-B727-0129-97D6-09F73465FCFA}"/>
                </a:ext>
              </a:extLst>
            </p:cNvPr>
            <p:cNvCxnSpPr/>
            <p:nvPr/>
          </p:nvCxnSpPr>
          <p:spPr>
            <a:xfrm flipH="1" flipV="1">
              <a:off x="617220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126D04E7-5D2D-B527-28C0-8A1D2F77F163}"/>
                </a:ext>
              </a:extLst>
            </p:cNvPr>
            <p:cNvSpPr/>
            <p:nvPr/>
          </p:nvSpPr>
          <p:spPr>
            <a:xfrm>
              <a:off x="594360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3" name="DRAM">
              <a:extLst>
                <a:ext uri="{FF2B5EF4-FFF2-40B4-BE49-F238E27FC236}">
                  <a16:creationId xmlns:a16="http://schemas.microsoft.com/office/drawing/2014/main" id="{477EFCD1-D3D7-BCCB-B372-3DE03EE85A34}"/>
                </a:ext>
              </a:extLst>
            </p:cNvPr>
            <p:cNvSpPr/>
            <p:nvPr/>
          </p:nvSpPr>
          <p:spPr>
            <a:xfrm>
              <a:off x="594360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4" name="DRAM">
              <a:extLst>
                <a:ext uri="{FF2B5EF4-FFF2-40B4-BE49-F238E27FC236}">
                  <a16:creationId xmlns:a16="http://schemas.microsoft.com/office/drawing/2014/main" id="{E6F64D81-DFC3-A92C-86AA-75097AEA55AA}"/>
                </a:ext>
              </a:extLst>
            </p:cNvPr>
            <p:cNvSpPr/>
            <p:nvPr/>
          </p:nvSpPr>
          <p:spPr>
            <a:xfrm>
              <a:off x="5943600" y="2600855"/>
              <a:ext cx="457200" cy="98673"/>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5" name="DRAM">
              <a:extLst>
                <a:ext uri="{FF2B5EF4-FFF2-40B4-BE49-F238E27FC236}">
                  <a16:creationId xmlns:a16="http://schemas.microsoft.com/office/drawing/2014/main" id="{99CC0EB9-4B68-737D-D189-4C88BDF56465}"/>
                </a:ext>
              </a:extLst>
            </p:cNvPr>
            <p:cNvSpPr/>
            <p:nvPr/>
          </p:nvSpPr>
          <p:spPr>
            <a:xfrm>
              <a:off x="594360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6" name="Oval 95">
              <a:extLst>
                <a:ext uri="{FF2B5EF4-FFF2-40B4-BE49-F238E27FC236}">
                  <a16:creationId xmlns:a16="http://schemas.microsoft.com/office/drawing/2014/main" id="{FB488B64-AA1E-A254-7D5B-554138630663}"/>
                </a:ext>
              </a:extLst>
            </p:cNvPr>
            <p:cNvSpPr/>
            <p:nvPr/>
          </p:nvSpPr>
          <p:spPr>
            <a:xfrm>
              <a:off x="594360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7" name="Oval 96">
              <a:extLst>
                <a:ext uri="{FF2B5EF4-FFF2-40B4-BE49-F238E27FC236}">
                  <a16:creationId xmlns:a16="http://schemas.microsoft.com/office/drawing/2014/main" id="{29B2A63C-B1CA-F5E9-495D-E6AA37342659}"/>
                </a:ext>
              </a:extLst>
            </p:cNvPr>
            <p:cNvSpPr/>
            <p:nvPr/>
          </p:nvSpPr>
          <p:spPr>
            <a:xfrm>
              <a:off x="594360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98" name="Group 97">
            <a:extLst>
              <a:ext uri="{FF2B5EF4-FFF2-40B4-BE49-F238E27FC236}">
                <a16:creationId xmlns:a16="http://schemas.microsoft.com/office/drawing/2014/main" id="{AA5DEB6F-283A-77D7-64CB-432EB8C345C3}"/>
              </a:ext>
            </a:extLst>
          </p:cNvPr>
          <p:cNvGrpSpPr/>
          <p:nvPr/>
        </p:nvGrpSpPr>
        <p:grpSpPr>
          <a:xfrm>
            <a:off x="7935685" y="3821719"/>
            <a:ext cx="1419777" cy="854536"/>
            <a:chOff x="6629400" y="3488864"/>
            <a:chExt cx="1419777" cy="854536"/>
          </a:xfrm>
        </p:grpSpPr>
        <p:sp>
          <p:nvSpPr>
            <p:cNvPr id="99" name="Round Diagonal Corner Rectangle 124">
              <a:extLst>
                <a:ext uri="{FF2B5EF4-FFF2-40B4-BE49-F238E27FC236}">
                  <a16:creationId xmlns:a16="http://schemas.microsoft.com/office/drawing/2014/main" id="{EA1ADB29-FA92-BE6D-AD10-A3283458FADF}"/>
                </a:ext>
              </a:extLst>
            </p:cNvPr>
            <p:cNvSpPr/>
            <p:nvPr/>
          </p:nvSpPr>
          <p:spPr bwMode="auto">
            <a:xfrm>
              <a:off x="6629400" y="3953574"/>
              <a:ext cx="1419777"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p>
          </p:txBody>
        </p:sp>
        <p:sp>
          <p:nvSpPr>
            <p:cNvPr id="100" name="Curved Up Arrow 125">
              <a:extLst>
                <a:ext uri="{FF2B5EF4-FFF2-40B4-BE49-F238E27FC236}">
                  <a16:creationId xmlns:a16="http://schemas.microsoft.com/office/drawing/2014/main" id="{84F8FD62-E524-19A1-0B42-B61AD198B911}"/>
                </a:ext>
              </a:extLst>
            </p:cNvPr>
            <p:cNvSpPr/>
            <p:nvPr/>
          </p:nvSpPr>
          <p:spPr bwMode="auto">
            <a:xfrm>
              <a:off x="6849237" y="348886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sp>
        <p:nvSpPr>
          <p:cNvPr id="101" name="Down Arrow 127">
            <a:extLst>
              <a:ext uri="{FF2B5EF4-FFF2-40B4-BE49-F238E27FC236}">
                <a16:creationId xmlns:a16="http://schemas.microsoft.com/office/drawing/2014/main" id="{1432AA3A-AF3D-18D3-E9B9-50A1181DB7E3}"/>
              </a:ext>
            </a:extLst>
          </p:cNvPr>
          <p:cNvSpPr/>
          <p:nvPr/>
        </p:nvSpPr>
        <p:spPr bwMode="auto">
          <a:xfrm rot="10800000">
            <a:off x="7769950" y="3165628"/>
            <a:ext cx="228600" cy="303595"/>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2" name="Explosion: 8 Points 101">
            <a:extLst>
              <a:ext uri="{FF2B5EF4-FFF2-40B4-BE49-F238E27FC236}">
                <a16:creationId xmlns:a16="http://schemas.microsoft.com/office/drawing/2014/main" id="{668181EB-1FF2-181A-20D1-2F5917485F75}"/>
              </a:ext>
            </a:extLst>
          </p:cNvPr>
          <p:cNvSpPr/>
          <p:nvPr/>
        </p:nvSpPr>
        <p:spPr bwMode="auto">
          <a:xfrm>
            <a:off x="3747179" y="1878515"/>
            <a:ext cx="731057" cy="435031"/>
          </a:xfrm>
          <a:prstGeom prst="irregularSeal1">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3" name="Explosion: 8 Points 102">
            <a:extLst>
              <a:ext uri="{FF2B5EF4-FFF2-40B4-BE49-F238E27FC236}">
                <a16:creationId xmlns:a16="http://schemas.microsoft.com/office/drawing/2014/main" id="{81DB06E3-ED88-0ACB-8DED-6C5BAFE3C71A}"/>
              </a:ext>
            </a:extLst>
          </p:cNvPr>
          <p:cNvSpPr/>
          <p:nvPr/>
        </p:nvSpPr>
        <p:spPr bwMode="auto">
          <a:xfrm>
            <a:off x="6181103" y="1858434"/>
            <a:ext cx="731057" cy="435031"/>
          </a:xfrm>
          <a:prstGeom prst="irregularSeal1">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4" name="Explosion: 8 Points 103">
            <a:extLst>
              <a:ext uri="{FF2B5EF4-FFF2-40B4-BE49-F238E27FC236}">
                <a16:creationId xmlns:a16="http://schemas.microsoft.com/office/drawing/2014/main" id="{09861D3D-9A84-B2BC-B1ED-35F643461170}"/>
              </a:ext>
            </a:extLst>
          </p:cNvPr>
          <p:cNvSpPr/>
          <p:nvPr/>
        </p:nvSpPr>
        <p:spPr bwMode="auto">
          <a:xfrm>
            <a:off x="7920676" y="1848956"/>
            <a:ext cx="731057" cy="435031"/>
          </a:xfrm>
          <a:prstGeom prst="irregularSeal1">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cxnSp>
        <p:nvCxnSpPr>
          <p:cNvPr id="105" name="Straight Connector 104">
            <a:extLst>
              <a:ext uri="{FF2B5EF4-FFF2-40B4-BE49-F238E27FC236}">
                <a16:creationId xmlns:a16="http://schemas.microsoft.com/office/drawing/2014/main" id="{B8E408B7-06F3-DC76-C0F3-D6B566429A06}"/>
              </a:ext>
            </a:extLst>
          </p:cNvPr>
          <p:cNvCxnSpPr/>
          <p:nvPr/>
        </p:nvCxnSpPr>
        <p:spPr>
          <a:xfrm flipH="1" flipV="1">
            <a:off x="2827921" y="2577744"/>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6" name="Oval 105">
            <a:extLst>
              <a:ext uri="{FF2B5EF4-FFF2-40B4-BE49-F238E27FC236}">
                <a16:creationId xmlns:a16="http://schemas.microsoft.com/office/drawing/2014/main" id="{F9CDC228-B369-6889-2E58-9A242B5001FD}"/>
              </a:ext>
            </a:extLst>
          </p:cNvPr>
          <p:cNvSpPr/>
          <p:nvPr/>
        </p:nvSpPr>
        <p:spPr>
          <a:xfrm>
            <a:off x="2599321" y="2357598"/>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07" name="DRAM">
            <a:extLst>
              <a:ext uri="{FF2B5EF4-FFF2-40B4-BE49-F238E27FC236}">
                <a16:creationId xmlns:a16="http://schemas.microsoft.com/office/drawing/2014/main" id="{8C3AF9D1-68AD-EDF4-CA72-70F6FC519461}"/>
              </a:ext>
            </a:extLst>
          </p:cNvPr>
          <p:cNvSpPr/>
          <p:nvPr/>
        </p:nvSpPr>
        <p:spPr>
          <a:xfrm>
            <a:off x="2599321" y="2962086"/>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08" name="67Text">
            <a:extLst>
              <a:ext uri="{FF2B5EF4-FFF2-40B4-BE49-F238E27FC236}">
                <a16:creationId xmlns:a16="http://schemas.microsoft.com/office/drawing/2014/main" id="{C7DBF640-BD9D-45DA-87B3-06BF3B871E5A}"/>
              </a:ext>
            </a:extLst>
          </p:cNvPr>
          <p:cNvSpPr txBox="1"/>
          <p:nvPr/>
        </p:nvSpPr>
        <p:spPr>
          <a:xfrm>
            <a:off x="1303921" y="2314982"/>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DRAM</a:t>
            </a:r>
          </a:p>
          <a:p>
            <a:pPr algn="ctr"/>
            <a:r>
              <a:rPr lang="en-US" sz="2000" i="1" dirty="0">
                <a:solidFill>
                  <a:srgbClr val="000000"/>
                </a:solidFill>
                <a:latin typeface="Cambria" panose="02040503050406030204" pitchFamily="18" charset="0"/>
              </a:rPr>
              <a:t> Cell</a:t>
            </a:r>
          </a:p>
        </p:txBody>
      </p:sp>
      <p:sp>
        <p:nvSpPr>
          <p:cNvPr id="109" name="67Text">
            <a:extLst>
              <a:ext uri="{FF2B5EF4-FFF2-40B4-BE49-F238E27FC236}">
                <a16:creationId xmlns:a16="http://schemas.microsoft.com/office/drawing/2014/main" id="{9764FCDE-07A6-F7E2-EF5C-CEE466A2E6CE}"/>
              </a:ext>
            </a:extLst>
          </p:cNvPr>
          <p:cNvSpPr txBox="1"/>
          <p:nvPr/>
        </p:nvSpPr>
        <p:spPr>
          <a:xfrm>
            <a:off x="1257828" y="3027066"/>
            <a:ext cx="1554650"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Sense Amplifier</a:t>
            </a:r>
          </a:p>
        </p:txBody>
      </p:sp>
      <p:sp>
        <p:nvSpPr>
          <p:cNvPr id="110" name="Oval 109">
            <a:extLst>
              <a:ext uri="{FF2B5EF4-FFF2-40B4-BE49-F238E27FC236}">
                <a16:creationId xmlns:a16="http://schemas.microsoft.com/office/drawing/2014/main" id="{46BFC587-9271-9AAF-E325-84AD1C3F07DF}"/>
              </a:ext>
            </a:extLst>
          </p:cNvPr>
          <p:cNvSpPr/>
          <p:nvPr/>
        </p:nvSpPr>
        <p:spPr>
          <a:xfrm>
            <a:off x="2597364" y="2348773"/>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Tree>
    <p:extLst>
      <p:ext uri="{BB962C8B-B14F-4D97-AF65-F5344CB8AC3E}">
        <p14:creationId xmlns:p14="http://schemas.microsoft.com/office/powerpoint/2010/main" val="323625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9167E-6 -4.44444E-6 L -0.08815 -0.00023 " pathEditMode="relative" rAng="0" ptsTypes="AA">
                                      <p:cBhvr>
                                        <p:cTn id="6" dur="2000" fill="hold"/>
                                        <p:tgtEl>
                                          <p:spTgt spid="46"/>
                                        </p:tgtEl>
                                        <p:attrNameLst>
                                          <p:attrName>ppt_x</p:attrName>
                                          <p:attrName>ppt_y</p:attrName>
                                        </p:attrNameLst>
                                      </p:cBhvr>
                                      <p:rCtr x="-4414" y="-23"/>
                                    </p:animMotion>
                                  </p:childTnLst>
                                </p:cTn>
                              </p:par>
                              <p:par>
                                <p:cTn id="7" presetID="22" presetClass="exit" presetSubtype="2" fill="hold" nodeType="withEffect">
                                  <p:stCondLst>
                                    <p:cond delay="500"/>
                                  </p:stCondLst>
                                  <p:childTnLst>
                                    <p:animEffect transition="out" filter="wipe(right)">
                                      <p:cBhvr>
                                        <p:cTn id="8" dur="500"/>
                                        <p:tgtEl>
                                          <p:spTgt spid="35"/>
                                        </p:tgtEl>
                                      </p:cBhvr>
                                    </p:animEffect>
                                    <p:set>
                                      <p:cBhvr>
                                        <p:cTn id="9" dur="1" fill="hold">
                                          <p:stCondLst>
                                            <p:cond delay="499"/>
                                          </p:stCondLst>
                                        </p:cTn>
                                        <p:tgtEl>
                                          <p:spTgt spid="35"/>
                                        </p:tgtEl>
                                        <p:attrNameLst>
                                          <p:attrName>style.visibility</p:attrName>
                                        </p:attrNameLst>
                                      </p:cBhvr>
                                      <p:to>
                                        <p:strVal val="hidden"/>
                                      </p:to>
                                    </p:set>
                                  </p:childTnLst>
                                </p:cTn>
                              </p:par>
                              <p:par>
                                <p:cTn id="10" presetID="22" presetClass="entr" presetSubtype="2" fill="hold" nodeType="withEffect">
                                  <p:stCondLst>
                                    <p:cond delay="1000"/>
                                  </p:stCondLst>
                                  <p:childTnLst>
                                    <p:set>
                                      <p:cBhvr>
                                        <p:cTn id="11" dur="1" fill="hold">
                                          <p:stCondLst>
                                            <p:cond delay="0"/>
                                          </p:stCondLst>
                                        </p:cTn>
                                        <p:tgtEl>
                                          <p:spTgt spid="65"/>
                                        </p:tgtEl>
                                        <p:attrNameLst>
                                          <p:attrName>style.visibility</p:attrName>
                                        </p:attrNameLst>
                                      </p:cBhvr>
                                      <p:to>
                                        <p:strVal val="visible"/>
                                      </p:to>
                                    </p:set>
                                    <p:animEffect transition="in" filter="wipe(right)">
                                      <p:cBhvr>
                                        <p:cTn id="12" dur="500"/>
                                        <p:tgtEl>
                                          <p:spTgt spid="65"/>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08333E-7 -4.44444E-6 L -0.08086 -0.00162 " pathEditMode="relative" rAng="0" ptsTypes="AA">
                                      <p:cBhvr>
                                        <p:cTn id="27" dur="2000" fill="hold"/>
                                        <p:tgtEl>
                                          <p:spTgt spid="49"/>
                                        </p:tgtEl>
                                        <p:attrNameLst>
                                          <p:attrName>ppt_x</p:attrName>
                                          <p:attrName>ppt_y</p:attrName>
                                        </p:attrNameLst>
                                      </p:cBhvr>
                                      <p:rCtr x="-4049" y="-93"/>
                                    </p:animMotion>
                                  </p:childTnLst>
                                </p:cTn>
                              </p:par>
                              <p:par>
                                <p:cTn id="28" presetID="22" presetClass="exit" presetSubtype="2" fill="hold" nodeType="withEffect">
                                  <p:stCondLst>
                                    <p:cond delay="500"/>
                                  </p:stCondLst>
                                  <p:childTnLst>
                                    <p:animEffect transition="out" filter="wipe(right)">
                                      <p:cBhvr>
                                        <p:cTn id="29" dur="500"/>
                                        <p:tgtEl>
                                          <p:spTgt spid="52"/>
                                        </p:tgtEl>
                                      </p:cBhvr>
                                    </p:animEffect>
                                    <p:set>
                                      <p:cBhvr>
                                        <p:cTn id="30" dur="1" fill="hold">
                                          <p:stCondLst>
                                            <p:cond delay="499"/>
                                          </p:stCondLst>
                                        </p:cTn>
                                        <p:tgtEl>
                                          <p:spTgt spid="52"/>
                                        </p:tgtEl>
                                        <p:attrNameLst>
                                          <p:attrName>style.visibility</p:attrName>
                                        </p:attrNameLst>
                                      </p:cBhvr>
                                      <p:to>
                                        <p:strVal val="hidden"/>
                                      </p:to>
                                    </p:set>
                                  </p:childTnLst>
                                </p:cTn>
                              </p:par>
                              <p:par>
                                <p:cTn id="31" presetID="22" presetClass="entr" presetSubtype="2" fill="hold" nodeType="withEffect">
                                  <p:stCondLst>
                                    <p:cond delay="1000"/>
                                  </p:stCondLst>
                                  <p:childTnLst>
                                    <p:set>
                                      <p:cBhvr>
                                        <p:cTn id="32" dur="1" fill="hold">
                                          <p:stCondLst>
                                            <p:cond delay="0"/>
                                          </p:stCondLst>
                                        </p:cTn>
                                        <p:tgtEl>
                                          <p:spTgt spid="56"/>
                                        </p:tgtEl>
                                        <p:attrNameLst>
                                          <p:attrName>style.visibility</p:attrName>
                                        </p:attrNameLst>
                                      </p:cBhvr>
                                      <p:to>
                                        <p:strVal val="visible"/>
                                      </p:to>
                                    </p:set>
                                    <p:animEffect transition="in" filter="wipe(right)">
                                      <p:cBhvr>
                                        <p:cTn id="33" dur="500"/>
                                        <p:tgtEl>
                                          <p:spTgt spid="56"/>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7"/>
                                        </p:tgtEl>
                                        <p:attrNameLst>
                                          <p:attrName>style.visibility</p:attrName>
                                        </p:attrNameLst>
                                      </p:cBhvr>
                                      <p:to>
                                        <p:strVal val="visible"/>
                                      </p:to>
                                    </p:set>
                                    <p:animEffect transition="in" filter="fade">
                                      <p:cBhvr>
                                        <p:cTn id="40" dur="500"/>
                                        <p:tgtEl>
                                          <p:spTgt spid="77"/>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500"/>
                                        <p:tgtEl>
                                          <p:spTgt spid="103"/>
                                        </p:tgtEl>
                                      </p:cBhvr>
                                    </p:animEffect>
                                  </p:childTnLst>
                                </p:cTn>
                              </p:par>
                            </p:childTnLst>
                          </p:cTn>
                        </p:par>
                        <p:par>
                          <p:cTn id="45" fill="hold">
                            <p:stCondLst>
                              <p:cond delay="3000"/>
                            </p:stCondLst>
                            <p:childTnLst>
                              <p:par>
                                <p:cTn id="46" presetID="42" presetClass="path" presetSubtype="0" accel="50000" decel="50000" fill="hold" nodeType="afterEffect">
                                  <p:stCondLst>
                                    <p:cond delay="0"/>
                                  </p:stCondLst>
                                  <p:childTnLst>
                                    <p:animMotion origin="layout" path="M -4.58333E-6 -4.44444E-6 L -0.08125 0.00024 " pathEditMode="relative" rAng="0" ptsTypes="AA">
                                      <p:cBhvr>
                                        <p:cTn id="47" dur="2000" fill="hold"/>
                                        <p:tgtEl>
                                          <p:spTgt spid="98"/>
                                        </p:tgtEl>
                                        <p:attrNameLst>
                                          <p:attrName>ppt_x</p:attrName>
                                          <p:attrName>ppt_y</p:attrName>
                                        </p:attrNameLst>
                                      </p:cBhvr>
                                      <p:rCtr x="-4062" y="0"/>
                                    </p:animMotion>
                                  </p:childTnLst>
                                </p:cTn>
                              </p:par>
                              <p:par>
                                <p:cTn id="48" presetID="22" presetClass="exit" presetSubtype="2" fill="hold" nodeType="withEffect">
                                  <p:stCondLst>
                                    <p:cond delay="500"/>
                                  </p:stCondLst>
                                  <p:childTnLst>
                                    <p:animEffect transition="out" filter="wipe(right)">
                                      <p:cBhvr>
                                        <p:cTn id="49" dur="500"/>
                                        <p:tgtEl>
                                          <p:spTgt spid="86"/>
                                        </p:tgtEl>
                                      </p:cBhvr>
                                    </p:animEffect>
                                    <p:set>
                                      <p:cBhvr>
                                        <p:cTn id="50" dur="1" fill="hold">
                                          <p:stCondLst>
                                            <p:cond delay="499"/>
                                          </p:stCondLst>
                                        </p:cTn>
                                        <p:tgtEl>
                                          <p:spTgt spid="86"/>
                                        </p:tgtEl>
                                        <p:attrNameLst>
                                          <p:attrName>style.visibility</p:attrName>
                                        </p:attrNameLst>
                                      </p:cBhvr>
                                      <p:to>
                                        <p:strVal val="hidden"/>
                                      </p:to>
                                    </p:set>
                                  </p:childTnLst>
                                </p:cTn>
                              </p:par>
                              <p:par>
                                <p:cTn id="51" presetID="22" presetClass="entr" presetSubtype="2" fill="hold" nodeType="withEffect">
                                  <p:stCondLst>
                                    <p:cond delay="1000"/>
                                  </p:stCondLst>
                                  <p:childTnLst>
                                    <p:set>
                                      <p:cBhvr>
                                        <p:cTn id="52" dur="1" fill="hold">
                                          <p:stCondLst>
                                            <p:cond delay="0"/>
                                          </p:stCondLst>
                                        </p:cTn>
                                        <p:tgtEl>
                                          <p:spTgt spid="90"/>
                                        </p:tgtEl>
                                        <p:attrNameLst>
                                          <p:attrName>style.visibility</p:attrName>
                                        </p:attrNameLst>
                                      </p:cBhvr>
                                      <p:to>
                                        <p:strVal val="visible"/>
                                      </p:to>
                                    </p:set>
                                    <p:animEffect transition="in" filter="wipe(right)">
                                      <p:cBhvr>
                                        <p:cTn id="53" dur="500"/>
                                        <p:tgtEl>
                                          <p:spTgt spid="90"/>
                                        </p:tgtEl>
                                      </p:cBhvr>
                                    </p:animEffect>
                                  </p:childTnLst>
                                </p:cTn>
                              </p:par>
                              <p:par>
                                <p:cTn id="54" presetID="10" presetClass="entr" presetSubtype="0" fill="hold" grpId="0" nodeType="withEffect">
                                  <p:stCondLst>
                                    <p:cond delay="10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500"/>
                                        <p:tgtEl>
                                          <p:spTgt spid="101"/>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P spid="101" grpId="0" animBg="1"/>
      <p:bldP spid="102" grpId="0" animBg="1"/>
      <p:bldP spid="103" grpId="0" animBg="1"/>
      <p:bldP spid="10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9881-0D66-CCB2-7555-AEAF85A2193A}"/>
              </a:ext>
            </a:extLst>
          </p:cNvPr>
          <p:cNvSpPr>
            <a:spLocks noGrp="1"/>
          </p:cNvSpPr>
          <p:nvPr>
            <p:ph type="title"/>
          </p:nvPr>
        </p:nvSpPr>
        <p:spPr/>
        <p:txBody>
          <a:bodyPr>
            <a:normAutofit fontScale="90000"/>
          </a:bodyPr>
          <a:lstStyle/>
          <a:p>
            <a:r>
              <a:rPr lang="en-US" dirty="0"/>
              <a:t>Factors Affecting DRAM Reliability and Latency</a:t>
            </a:r>
            <a:endParaRPr lang="en-CH" dirty="0"/>
          </a:p>
        </p:txBody>
      </p:sp>
      <p:sp>
        <p:nvSpPr>
          <p:cNvPr id="4" name="Rectangle: Diagonal Corners Snipped 3">
            <a:extLst>
              <a:ext uri="{FF2B5EF4-FFF2-40B4-BE49-F238E27FC236}">
                <a16:creationId xmlns:a16="http://schemas.microsoft.com/office/drawing/2014/main" id="{D891D57C-A885-CEDA-A273-E0B857431902}"/>
              </a:ext>
            </a:extLst>
          </p:cNvPr>
          <p:cNvSpPr/>
          <p:nvPr/>
        </p:nvSpPr>
        <p:spPr>
          <a:xfrm>
            <a:off x="892628" y="4648194"/>
            <a:ext cx="10385477" cy="1309798"/>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mn-lt"/>
              </a:rPr>
              <a:t>We need to perform </a:t>
            </a:r>
            <a:r>
              <a:rPr kumimoji="0" lang="en-US" sz="4000" b="1" i="0" u="none" strike="noStrike" cap="none" normalizeH="0" baseline="0" dirty="0">
                <a:ln>
                  <a:noFill/>
                </a:ln>
                <a:solidFill>
                  <a:srgbClr val="336699"/>
                </a:solidFill>
                <a:effectLst/>
                <a:latin typeface="+mn-lt"/>
              </a:rPr>
              <a:t>experimental studies</a:t>
            </a:r>
            <a:r>
              <a:rPr kumimoji="0" lang="en-US" sz="4000" b="1" i="0" u="none" strike="noStrike" cap="none" normalizeH="0" baseline="0" dirty="0">
                <a:ln>
                  <a:noFill/>
                </a:ln>
                <a:effectLst/>
                <a:latin typeface="+mn-lt"/>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mn-lt"/>
              </a:rPr>
              <a:t>of</a:t>
            </a:r>
            <a:r>
              <a:rPr kumimoji="0" lang="en-US" sz="4000" b="1" i="0" u="none" strike="noStrike" cap="none" normalizeH="0" baseline="0" dirty="0">
                <a:ln>
                  <a:noFill/>
                </a:ln>
                <a:effectLst/>
                <a:latin typeface="+mn-lt"/>
              </a:rPr>
              <a:t> </a:t>
            </a:r>
            <a:r>
              <a:rPr kumimoji="0" lang="en-US" sz="4000" b="1" i="1" u="none" strike="noStrike" cap="none" normalizeH="0" baseline="0" dirty="0">
                <a:ln>
                  <a:noFill/>
                </a:ln>
                <a:solidFill>
                  <a:srgbClr val="336699"/>
                </a:solidFill>
                <a:effectLst/>
                <a:latin typeface="+mn-lt"/>
              </a:rPr>
              <a:t>real</a:t>
            </a:r>
            <a:r>
              <a:rPr kumimoji="0" lang="en-US" sz="4000" b="1" i="0" u="none" strike="noStrike" cap="none" normalizeH="0" baseline="0" dirty="0">
                <a:ln>
                  <a:noFill/>
                </a:ln>
                <a:effectLst/>
                <a:latin typeface="+mn-lt"/>
              </a:rPr>
              <a:t> </a:t>
            </a:r>
            <a:r>
              <a:rPr kumimoji="0" lang="en-US" sz="4000" b="1" i="0" u="none" strike="noStrike" cap="none" normalizeH="0" baseline="0" dirty="0">
                <a:ln>
                  <a:noFill/>
                </a:ln>
                <a:solidFill>
                  <a:schemeClr val="tx1"/>
                </a:solidFill>
                <a:effectLst/>
                <a:latin typeface="+mn-lt"/>
              </a:rPr>
              <a:t>DRAM chips</a:t>
            </a:r>
          </a:p>
        </p:txBody>
      </p:sp>
      <p:pic>
        <p:nvPicPr>
          <p:cNvPr id="8" name="Graphic 7" descr="Clock with solid fill">
            <a:extLst>
              <a:ext uri="{FF2B5EF4-FFF2-40B4-BE49-F238E27FC236}">
                <a16:creationId xmlns:a16="http://schemas.microsoft.com/office/drawing/2014/main" id="{6C1DC4C6-2826-48D7-4DBA-B6514FC93E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2627" y="1530636"/>
            <a:ext cx="1234885" cy="1234885"/>
          </a:xfrm>
          <a:prstGeom prst="rect">
            <a:avLst/>
          </a:prstGeom>
        </p:spPr>
      </p:pic>
      <p:sp>
        <p:nvSpPr>
          <p:cNvPr id="9" name="TextBox 8">
            <a:extLst>
              <a:ext uri="{FF2B5EF4-FFF2-40B4-BE49-F238E27FC236}">
                <a16:creationId xmlns:a16="http://schemas.microsoft.com/office/drawing/2014/main" id="{5A317CAE-2A21-32DD-0B8A-7ED2ABDB7F46}"/>
              </a:ext>
            </a:extLst>
          </p:cNvPr>
          <p:cNvSpPr txBox="1"/>
          <p:nvPr/>
        </p:nvSpPr>
        <p:spPr>
          <a:xfrm>
            <a:off x="209725" y="2910722"/>
            <a:ext cx="2286000" cy="830997"/>
          </a:xfrm>
          <a:prstGeom prst="rect">
            <a:avLst/>
          </a:prstGeom>
          <a:noFill/>
        </p:spPr>
        <p:txBody>
          <a:bodyPr wrap="square" rtlCol="0">
            <a:spAutoFit/>
          </a:bodyPr>
          <a:lstStyle/>
          <a:p>
            <a:pPr algn="ctr"/>
            <a:r>
              <a:rPr lang="en-US" sz="2400" i="1" dirty="0">
                <a:solidFill>
                  <a:schemeClr val="tx1">
                    <a:lumMod val="75000"/>
                    <a:lumOff val="25000"/>
                  </a:schemeClr>
                </a:solidFill>
              </a:rPr>
              <a:t>DRAM timing violation</a:t>
            </a:r>
            <a:endParaRPr lang="en-CH" sz="2400" i="1" dirty="0">
              <a:solidFill>
                <a:schemeClr val="tx1">
                  <a:lumMod val="75000"/>
                  <a:lumOff val="25000"/>
                </a:schemeClr>
              </a:solidFill>
            </a:endParaRPr>
          </a:p>
        </p:txBody>
      </p:sp>
      <p:grpSp>
        <p:nvGrpSpPr>
          <p:cNvPr id="5" name="Group 4">
            <a:extLst>
              <a:ext uri="{FF2B5EF4-FFF2-40B4-BE49-F238E27FC236}">
                <a16:creationId xmlns:a16="http://schemas.microsoft.com/office/drawing/2014/main" id="{36CAD551-359F-AF0B-90A7-9020DE070F88}"/>
              </a:ext>
            </a:extLst>
          </p:cNvPr>
          <p:cNvGrpSpPr/>
          <p:nvPr/>
        </p:nvGrpSpPr>
        <p:grpSpPr>
          <a:xfrm>
            <a:off x="2278011" y="1541494"/>
            <a:ext cx="2286000" cy="2261856"/>
            <a:chOff x="2278011" y="2292615"/>
            <a:chExt cx="2286000" cy="2261856"/>
          </a:xfrm>
        </p:grpSpPr>
        <p:sp>
          <p:nvSpPr>
            <p:cNvPr id="10" name="TextBox 9">
              <a:extLst>
                <a:ext uri="{FF2B5EF4-FFF2-40B4-BE49-F238E27FC236}">
                  <a16:creationId xmlns:a16="http://schemas.microsoft.com/office/drawing/2014/main" id="{FD71C4E2-035E-F9BE-EC97-B8FC10562FA2}"/>
                </a:ext>
              </a:extLst>
            </p:cNvPr>
            <p:cNvSpPr txBox="1"/>
            <p:nvPr/>
          </p:nvSpPr>
          <p:spPr>
            <a:xfrm>
              <a:off x="2278011" y="3723474"/>
              <a:ext cx="2286000" cy="830997"/>
            </a:xfrm>
            <a:prstGeom prst="rect">
              <a:avLst/>
            </a:prstGeom>
            <a:noFill/>
          </p:spPr>
          <p:txBody>
            <a:bodyPr wrap="square" rtlCol="0">
              <a:spAutoFit/>
            </a:bodyPr>
            <a:lstStyle/>
            <a:p>
              <a:pPr algn="ctr"/>
              <a:r>
                <a:rPr lang="en-US" sz="2400" i="1" dirty="0">
                  <a:solidFill>
                    <a:schemeClr val="tx1">
                      <a:lumMod val="75000"/>
                      <a:lumOff val="25000"/>
                    </a:schemeClr>
                  </a:solidFill>
                </a:rPr>
                <a:t>Inter-cell interference</a:t>
              </a:r>
              <a:endParaRPr lang="en-CH" sz="2400" i="1" dirty="0">
                <a:solidFill>
                  <a:schemeClr val="tx1">
                    <a:lumMod val="75000"/>
                    <a:lumOff val="25000"/>
                  </a:schemeClr>
                </a:solidFill>
              </a:endParaRPr>
            </a:p>
          </p:txBody>
        </p:sp>
        <p:pic>
          <p:nvPicPr>
            <p:cNvPr id="15" name="Graphic 14" descr="Wireless with solid fill">
              <a:extLst>
                <a:ext uri="{FF2B5EF4-FFF2-40B4-BE49-F238E27FC236}">
                  <a16:creationId xmlns:a16="http://schemas.microsoft.com/office/drawing/2014/main" id="{1A1E5CFD-5DE0-D079-519C-8AE6EF09A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1890" y="2292615"/>
              <a:ext cx="1369228" cy="1369228"/>
            </a:xfrm>
            <a:prstGeom prst="rect">
              <a:avLst/>
            </a:prstGeom>
          </p:spPr>
        </p:pic>
      </p:grpSp>
      <p:grpSp>
        <p:nvGrpSpPr>
          <p:cNvPr id="16" name="Group 15">
            <a:extLst>
              <a:ext uri="{FF2B5EF4-FFF2-40B4-BE49-F238E27FC236}">
                <a16:creationId xmlns:a16="http://schemas.microsoft.com/office/drawing/2014/main" id="{C5202FE9-5319-E16F-0DC2-132F6571FB98}"/>
              </a:ext>
            </a:extLst>
          </p:cNvPr>
          <p:cNvGrpSpPr/>
          <p:nvPr/>
        </p:nvGrpSpPr>
        <p:grpSpPr>
          <a:xfrm>
            <a:off x="8827948" y="1637399"/>
            <a:ext cx="2286000" cy="1891681"/>
            <a:chOff x="8827948" y="2388520"/>
            <a:chExt cx="2286000" cy="1891681"/>
          </a:xfrm>
        </p:grpSpPr>
        <p:sp>
          <p:nvSpPr>
            <p:cNvPr id="13" name="TextBox 12">
              <a:extLst>
                <a:ext uri="{FF2B5EF4-FFF2-40B4-BE49-F238E27FC236}">
                  <a16:creationId xmlns:a16="http://schemas.microsoft.com/office/drawing/2014/main" id="{42AEEC8C-ABB4-F8A3-3E55-B77C70630D28}"/>
                </a:ext>
              </a:extLst>
            </p:cNvPr>
            <p:cNvSpPr txBox="1"/>
            <p:nvPr/>
          </p:nvSpPr>
          <p:spPr>
            <a:xfrm>
              <a:off x="8827948" y="3818536"/>
              <a:ext cx="2286000" cy="461665"/>
            </a:xfrm>
            <a:prstGeom prst="rect">
              <a:avLst/>
            </a:prstGeom>
            <a:noFill/>
          </p:spPr>
          <p:txBody>
            <a:bodyPr wrap="square" rtlCol="0">
              <a:spAutoFit/>
            </a:bodyPr>
            <a:lstStyle/>
            <a:p>
              <a:pPr algn="ctr"/>
              <a:r>
                <a:rPr lang="en-US" sz="2400" i="1" dirty="0">
                  <a:solidFill>
                    <a:schemeClr val="tx1">
                      <a:lumMod val="75000"/>
                      <a:lumOff val="25000"/>
                    </a:schemeClr>
                  </a:solidFill>
                </a:rPr>
                <a:t>Voltage</a:t>
              </a:r>
              <a:endParaRPr lang="en-CH" sz="2400" i="1" dirty="0">
                <a:solidFill>
                  <a:schemeClr val="tx1">
                    <a:lumMod val="75000"/>
                    <a:lumOff val="25000"/>
                  </a:schemeClr>
                </a:solidFill>
              </a:endParaRPr>
            </a:p>
          </p:txBody>
        </p:sp>
        <p:pic>
          <p:nvPicPr>
            <p:cNvPr id="17" name="Graphic 16" descr="High voltage with solid fill">
              <a:extLst>
                <a:ext uri="{FF2B5EF4-FFF2-40B4-BE49-F238E27FC236}">
                  <a16:creationId xmlns:a16="http://schemas.microsoft.com/office/drawing/2014/main" id="{21147984-9529-8496-AC91-6679CECAE5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26916" y="2388520"/>
              <a:ext cx="1336728" cy="1336728"/>
            </a:xfrm>
            <a:prstGeom prst="rect">
              <a:avLst/>
            </a:prstGeom>
          </p:spPr>
        </p:pic>
      </p:grpSp>
      <p:grpSp>
        <p:nvGrpSpPr>
          <p:cNvPr id="14" name="Group 13">
            <a:extLst>
              <a:ext uri="{FF2B5EF4-FFF2-40B4-BE49-F238E27FC236}">
                <a16:creationId xmlns:a16="http://schemas.microsoft.com/office/drawing/2014/main" id="{48A6E343-DD17-E22B-96E2-F917872393AF}"/>
              </a:ext>
            </a:extLst>
          </p:cNvPr>
          <p:cNvGrpSpPr/>
          <p:nvPr/>
        </p:nvGrpSpPr>
        <p:grpSpPr>
          <a:xfrm>
            <a:off x="6784697" y="1615628"/>
            <a:ext cx="2286000" cy="1941424"/>
            <a:chOff x="6784697" y="2366749"/>
            <a:chExt cx="2286000" cy="1941424"/>
          </a:xfrm>
        </p:grpSpPr>
        <p:sp>
          <p:nvSpPr>
            <p:cNvPr id="12" name="TextBox 11">
              <a:extLst>
                <a:ext uri="{FF2B5EF4-FFF2-40B4-BE49-F238E27FC236}">
                  <a16:creationId xmlns:a16="http://schemas.microsoft.com/office/drawing/2014/main" id="{176B3985-04F6-0111-C9C1-E1CBDF40CE9E}"/>
                </a:ext>
              </a:extLst>
            </p:cNvPr>
            <p:cNvSpPr txBox="1"/>
            <p:nvPr/>
          </p:nvSpPr>
          <p:spPr>
            <a:xfrm>
              <a:off x="6784697" y="3846508"/>
              <a:ext cx="2286000" cy="461665"/>
            </a:xfrm>
            <a:prstGeom prst="rect">
              <a:avLst/>
            </a:prstGeom>
            <a:noFill/>
          </p:spPr>
          <p:txBody>
            <a:bodyPr wrap="square" rtlCol="0">
              <a:spAutoFit/>
            </a:bodyPr>
            <a:lstStyle/>
            <a:p>
              <a:pPr algn="ctr"/>
              <a:r>
                <a:rPr lang="en-US" sz="2400" i="1" dirty="0">
                  <a:solidFill>
                    <a:schemeClr val="tx1">
                      <a:lumMod val="75000"/>
                      <a:lumOff val="25000"/>
                    </a:schemeClr>
                  </a:solidFill>
                </a:rPr>
                <a:t>Temperature</a:t>
              </a:r>
              <a:endParaRPr lang="en-CH" sz="2400" i="1" dirty="0">
                <a:solidFill>
                  <a:schemeClr val="tx1">
                    <a:lumMod val="75000"/>
                    <a:lumOff val="25000"/>
                  </a:schemeClr>
                </a:solidFill>
              </a:endParaRPr>
            </a:p>
          </p:txBody>
        </p:sp>
        <p:pic>
          <p:nvPicPr>
            <p:cNvPr id="19" name="Graphic 18" descr="Thermometer with solid fill">
              <a:extLst>
                <a:ext uri="{FF2B5EF4-FFF2-40B4-BE49-F238E27FC236}">
                  <a16:creationId xmlns:a16="http://schemas.microsoft.com/office/drawing/2014/main" id="{79C10461-5FEB-AE79-D9BA-FDB5C6EC0B4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66791" y="2366749"/>
              <a:ext cx="1223796" cy="1223796"/>
            </a:xfrm>
            <a:prstGeom prst="rect">
              <a:avLst/>
            </a:prstGeom>
          </p:spPr>
        </p:pic>
      </p:grpSp>
      <p:grpSp>
        <p:nvGrpSpPr>
          <p:cNvPr id="7" name="Group 6">
            <a:extLst>
              <a:ext uri="{FF2B5EF4-FFF2-40B4-BE49-F238E27FC236}">
                <a16:creationId xmlns:a16="http://schemas.microsoft.com/office/drawing/2014/main" id="{074E2727-CDCE-E861-C085-13123AFBB4F2}"/>
              </a:ext>
            </a:extLst>
          </p:cNvPr>
          <p:cNvGrpSpPr/>
          <p:nvPr/>
        </p:nvGrpSpPr>
        <p:grpSpPr>
          <a:xfrm>
            <a:off x="4346297" y="1430263"/>
            <a:ext cx="2286000" cy="2391175"/>
            <a:chOff x="4346297" y="2181384"/>
            <a:chExt cx="2286000" cy="2391175"/>
          </a:xfrm>
        </p:grpSpPr>
        <p:sp>
          <p:nvSpPr>
            <p:cNvPr id="11" name="TextBox 10">
              <a:extLst>
                <a:ext uri="{FF2B5EF4-FFF2-40B4-BE49-F238E27FC236}">
                  <a16:creationId xmlns:a16="http://schemas.microsoft.com/office/drawing/2014/main" id="{A66F81F1-2D4F-AAF0-07B5-EA4A3D3BA9E4}"/>
                </a:ext>
              </a:extLst>
            </p:cNvPr>
            <p:cNvSpPr txBox="1"/>
            <p:nvPr/>
          </p:nvSpPr>
          <p:spPr>
            <a:xfrm>
              <a:off x="4346297" y="3741562"/>
              <a:ext cx="2286000" cy="830997"/>
            </a:xfrm>
            <a:prstGeom prst="rect">
              <a:avLst/>
            </a:prstGeom>
            <a:noFill/>
          </p:spPr>
          <p:txBody>
            <a:bodyPr wrap="square" rtlCol="0">
              <a:spAutoFit/>
            </a:bodyPr>
            <a:lstStyle/>
            <a:p>
              <a:pPr algn="ctr"/>
              <a:r>
                <a:rPr lang="en-US" sz="2400" i="1" dirty="0">
                  <a:solidFill>
                    <a:schemeClr val="tx1">
                      <a:lumMod val="75000"/>
                      <a:lumOff val="25000"/>
                    </a:schemeClr>
                  </a:solidFill>
                </a:rPr>
                <a:t>Manufacturing process</a:t>
              </a:r>
              <a:endParaRPr lang="en-CH" sz="2400" i="1" dirty="0">
                <a:solidFill>
                  <a:schemeClr val="tx1">
                    <a:lumMod val="75000"/>
                    <a:lumOff val="25000"/>
                  </a:schemeClr>
                </a:solidFill>
              </a:endParaRPr>
            </a:p>
          </p:txBody>
        </p:sp>
        <p:pic>
          <p:nvPicPr>
            <p:cNvPr id="21" name="Graphic 20" descr="Continuous Improvement with solid fill">
              <a:extLst>
                <a:ext uri="{FF2B5EF4-FFF2-40B4-BE49-F238E27FC236}">
                  <a16:creationId xmlns:a16="http://schemas.microsoft.com/office/drawing/2014/main" id="{8960DB07-4D87-6B18-3C6A-B05958A0EF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91376" y="2181384"/>
              <a:ext cx="1641318" cy="1641318"/>
            </a:xfrm>
            <a:prstGeom prst="rect">
              <a:avLst/>
            </a:prstGeom>
          </p:spPr>
        </p:pic>
      </p:grpSp>
      <p:pic>
        <p:nvPicPr>
          <p:cNvPr id="6" name="Graphic 5" descr="Badge Cross with solid fill">
            <a:extLst>
              <a:ext uri="{FF2B5EF4-FFF2-40B4-BE49-F238E27FC236}">
                <a16:creationId xmlns:a16="http://schemas.microsoft.com/office/drawing/2014/main" id="{33057D3A-45EF-5B19-9A95-87A911725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4734" y="2218240"/>
            <a:ext cx="619882" cy="619882"/>
          </a:xfrm>
          <a:prstGeom prst="rect">
            <a:avLst/>
          </a:prstGeom>
          <a:effectLst>
            <a:glow rad="63500">
              <a:schemeClr val="bg1"/>
            </a:glow>
          </a:effectLst>
        </p:spPr>
      </p:pic>
      <p:grpSp>
        <p:nvGrpSpPr>
          <p:cNvPr id="25" name="Group 24">
            <a:extLst>
              <a:ext uri="{FF2B5EF4-FFF2-40B4-BE49-F238E27FC236}">
                <a16:creationId xmlns:a16="http://schemas.microsoft.com/office/drawing/2014/main" id="{C3EAF7F5-54FC-C475-73DF-6B9336C7947E}"/>
              </a:ext>
            </a:extLst>
          </p:cNvPr>
          <p:cNvGrpSpPr/>
          <p:nvPr/>
        </p:nvGrpSpPr>
        <p:grpSpPr>
          <a:xfrm>
            <a:off x="10900108" y="2228243"/>
            <a:ext cx="623941" cy="174478"/>
            <a:chOff x="11113948" y="2279358"/>
            <a:chExt cx="623941" cy="174478"/>
          </a:xfrm>
        </p:grpSpPr>
        <p:sp>
          <p:nvSpPr>
            <p:cNvPr id="22" name="Oval 21">
              <a:extLst>
                <a:ext uri="{FF2B5EF4-FFF2-40B4-BE49-F238E27FC236}">
                  <a16:creationId xmlns:a16="http://schemas.microsoft.com/office/drawing/2014/main" id="{393EF7B2-E1BA-92CD-180C-9C69035A67E4}"/>
                </a:ext>
              </a:extLst>
            </p:cNvPr>
            <p:cNvSpPr>
              <a:spLocks noChangeAspect="1"/>
            </p:cNvSpPr>
            <p:nvPr/>
          </p:nvSpPr>
          <p:spPr>
            <a:xfrm>
              <a:off x="11113948" y="2279359"/>
              <a:ext cx="174477" cy="1744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Oval 22">
              <a:extLst>
                <a:ext uri="{FF2B5EF4-FFF2-40B4-BE49-F238E27FC236}">
                  <a16:creationId xmlns:a16="http://schemas.microsoft.com/office/drawing/2014/main" id="{8A808CF4-40D8-13A0-DE64-BD5A6874842E}"/>
                </a:ext>
              </a:extLst>
            </p:cNvPr>
            <p:cNvSpPr>
              <a:spLocks noChangeAspect="1"/>
            </p:cNvSpPr>
            <p:nvPr/>
          </p:nvSpPr>
          <p:spPr>
            <a:xfrm>
              <a:off x="11338680" y="2279358"/>
              <a:ext cx="174477" cy="1744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Oval 23">
              <a:extLst>
                <a:ext uri="{FF2B5EF4-FFF2-40B4-BE49-F238E27FC236}">
                  <a16:creationId xmlns:a16="http://schemas.microsoft.com/office/drawing/2014/main" id="{CB597BAF-A01C-5E5F-0501-25DF2E760748}"/>
                </a:ext>
              </a:extLst>
            </p:cNvPr>
            <p:cNvSpPr>
              <a:spLocks noChangeAspect="1"/>
            </p:cNvSpPr>
            <p:nvPr/>
          </p:nvSpPr>
          <p:spPr>
            <a:xfrm>
              <a:off x="11563412" y="2279358"/>
              <a:ext cx="174477" cy="17447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3" name="Group 2">
            <a:extLst>
              <a:ext uri="{FF2B5EF4-FFF2-40B4-BE49-F238E27FC236}">
                <a16:creationId xmlns:a16="http://schemas.microsoft.com/office/drawing/2014/main" id="{7D43CCDD-2A44-93DA-D46D-1B0946DDC80D}"/>
              </a:ext>
            </a:extLst>
          </p:cNvPr>
          <p:cNvGrpSpPr/>
          <p:nvPr/>
        </p:nvGrpSpPr>
        <p:grpSpPr>
          <a:xfrm>
            <a:off x="2815774" y="6569530"/>
            <a:ext cx="6502401" cy="261257"/>
            <a:chOff x="1631950" y="5344886"/>
            <a:chExt cx="6502401" cy="261257"/>
          </a:xfrm>
        </p:grpSpPr>
        <p:sp>
          <p:nvSpPr>
            <p:cNvPr id="18" name="Arrow: Pentagon 17">
              <a:extLst>
                <a:ext uri="{FF2B5EF4-FFF2-40B4-BE49-F238E27FC236}">
                  <a16:creationId xmlns:a16="http://schemas.microsoft.com/office/drawing/2014/main" id="{1E92D981-7410-7621-088E-36A8B85BAD25}"/>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20" name="Arrow: Chevron 19">
              <a:extLst>
                <a:ext uri="{FF2B5EF4-FFF2-40B4-BE49-F238E27FC236}">
                  <a16:creationId xmlns:a16="http://schemas.microsoft.com/office/drawing/2014/main" id="{51540189-4EA9-7EBF-156B-04CEA796F43C}"/>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26" name="Arrow: Chevron 25">
              <a:extLst>
                <a:ext uri="{FF2B5EF4-FFF2-40B4-BE49-F238E27FC236}">
                  <a16:creationId xmlns:a16="http://schemas.microsoft.com/office/drawing/2014/main" id="{54420959-B086-8854-D6CB-C7AA22F81528}"/>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27" name="Arrow: Chevron 26">
              <a:extLst>
                <a:ext uri="{FF2B5EF4-FFF2-40B4-BE49-F238E27FC236}">
                  <a16:creationId xmlns:a16="http://schemas.microsoft.com/office/drawing/2014/main" id="{79A4834B-FF60-1FB3-7377-F464F96777BE}"/>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45999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DF943-B588-9D84-F40E-14A0EF8055F4}"/>
              </a:ext>
            </a:extLst>
          </p:cNvPr>
          <p:cNvSpPr>
            <a:spLocks noGrp="1"/>
          </p:cNvSpPr>
          <p:nvPr>
            <p:ph type="title"/>
          </p:nvPr>
        </p:nvSpPr>
        <p:spPr/>
        <p:txBody>
          <a:bodyPr>
            <a:normAutofit fontScale="90000"/>
          </a:bodyPr>
          <a:lstStyle/>
          <a:p>
            <a:r>
              <a:rPr lang="en-US" dirty="0"/>
              <a:t>Goals of a DRAM Characterization Infrastructure</a:t>
            </a:r>
            <a:endParaRPr lang="en-CH" dirty="0"/>
          </a:p>
        </p:txBody>
      </p:sp>
      <p:sp>
        <p:nvSpPr>
          <p:cNvPr id="4" name="Content Placeholder 2">
            <a:extLst>
              <a:ext uri="{FF2B5EF4-FFF2-40B4-BE49-F238E27FC236}">
                <a16:creationId xmlns:a16="http://schemas.microsoft.com/office/drawing/2014/main" id="{02F45C93-25B0-2AD3-107F-74376075F206}"/>
              </a:ext>
            </a:extLst>
          </p:cNvPr>
          <p:cNvSpPr>
            <a:spLocks noGrp="1"/>
          </p:cNvSpPr>
          <p:nvPr>
            <p:ph idx="1"/>
          </p:nvPr>
        </p:nvSpPr>
        <p:spPr>
          <a:xfrm>
            <a:off x="304800" y="990600"/>
            <a:ext cx="11277600" cy="5391150"/>
          </a:xfrm>
        </p:spPr>
        <p:txBody>
          <a:bodyPr/>
          <a:lstStyle/>
          <a:p>
            <a:r>
              <a:rPr lang="en-US" sz="3600" dirty="0">
                <a:solidFill>
                  <a:srgbClr val="336699"/>
                </a:solidFill>
              </a:rPr>
              <a:t>Flexibility</a:t>
            </a:r>
          </a:p>
          <a:p>
            <a:pPr lvl="1"/>
            <a:r>
              <a:rPr lang="en-US" sz="3000" dirty="0"/>
              <a:t>Ability to test </a:t>
            </a:r>
            <a:r>
              <a:rPr lang="en-US" sz="3000" i="1" dirty="0">
                <a:solidFill>
                  <a:srgbClr val="00B050"/>
                </a:solidFill>
              </a:rPr>
              <a:t>any </a:t>
            </a:r>
            <a:r>
              <a:rPr lang="en-US" sz="3000" dirty="0">
                <a:solidFill>
                  <a:srgbClr val="00B050"/>
                </a:solidFill>
              </a:rPr>
              <a:t>DRAM operation</a:t>
            </a:r>
          </a:p>
          <a:p>
            <a:pPr lvl="1">
              <a:spcAft>
                <a:spcPts val="1800"/>
              </a:spcAft>
            </a:pPr>
            <a:r>
              <a:rPr lang="en-US" sz="3000" dirty="0"/>
              <a:t>Ability to test </a:t>
            </a:r>
            <a:r>
              <a:rPr lang="en-US" sz="3000" i="1" dirty="0">
                <a:solidFill>
                  <a:srgbClr val="00B050"/>
                </a:solidFill>
              </a:rPr>
              <a:t>any</a:t>
            </a:r>
            <a:r>
              <a:rPr lang="en-US" sz="3000" dirty="0">
                <a:solidFill>
                  <a:srgbClr val="00B050"/>
                </a:solidFill>
              </a:rPr>
              <a:t> combination </a:t>
            </a:r>
            <a:r>
              <a:rPr lang="en-US" sz="3000" dirty="0"/>
              <a:t>of DRAM operations and </a:t>
            </a:r>
            <a:r>
              <a:rPr lang="en-US" sz="3000" i="1" dirty="0">
                <a:solidFill>
                  <a:srgbClr val="00B050"/>
                </a:solidFill>
              </a:rPr>
              <a:t>custom</a:t>
            </a:r>
            <a:r>
              <a:rPr lang="en-US" sz="3000" dirty="0">
                <a:solidFill>
                  <a:srgbClr val="00B050"/>
                </a:solidFill>
              </a:rPr>
              <a:t> timing parameters</a:t>
            </a:r>
          </a:p>
          <a:p>
            <a:r>
              <a:rPr lang="en-US" sz="3600" dirty="0">
                <a:solidFill>
                  <a:srgbClr val="336699"/>
                </a:solidFill>
              </a:rPr>
              <a:t>Ease of use</a:t>
            </a:r>
          </a:p>
          <a:p>
            <a:pPr lvl="1">
              <a:buClr>
                <a:schemeClr val="tx1"/>
              </a:buClr>
            </a:pPr>
            <a:r>
              <a:rPr lang="en-US" sz="3000" dirty="0">
                <a:solidFill>
                  <a:srgbClr val="00B050"/>
                </a:solidFill>
              </a:rPr>
              <a:t>Simple</a:t>
            </a:r>
            <a:r>
              <a:rPr lang="en-US" sz="3000" dirty="0"/>
              <a:t> programming interface (C++)</a:t>
            </a:r>
          </a:p>
          <a:p>
            <a:pPr lvl="1">
              <a:buClr>
                <a:schemeClr val="tx1"/>
              </a:buClr>
            </a:pPr>
            <a:r>
              <a:rPr lang="en-US" sz="3000" dirty="0">
                <a:solidFill>
                  <a:srgbClr val="00B050"/>
                </a:solidFill>
              </a:rPr>
              <a:t>Minimal</a:t>
            </a:r>
            <a:r>
              <a:rPr lang="en-US" sz="3000" dirty="0"/>
              <a:t> programming effort and time</a:t>
            </a:r>
          </a:p>
          <a:p>
            <a:pPr lvl="1">
              <a:buClr>
                <a:schemeClr val="tx1"/>
              </a:buClr>
            </a:pPr>
            <a:r>
              <a:rPr lang="en-US" sz="3000" dirty="0">
                <a:solidFill>
                  <a:srgbClr val="00B050"/>
                </a:solidFill>
              </a:rPr>
              <a:t>Accessible</a:t>
            </a:r>
            <a:r>
              <a:rPr lang="en-US" sz="3000" dirty="0"/>
              <a:t> to a wide range of users</a:t>
            </a:r>
          </a:p>
          <a:p>
            <a:pPr lvl="2"/>
            <a:r>
              <a:rPr lang="en-US" sz="2800" i="1" dirty="0"/>
              <a:t>who may lack experience in hardware design</a:t>
            </a:r>
          </a:p>
        </p:txBody>
      </p:sp>
      <p:grpSp>
        <p:nvGrpSpPr>
          <p:cNvPr id="3" name="Group 2">
            <a:extLst>
              <a:ext uri="{FF2B5EF4-FFF2-40B4-BE49-F238E27FC236}">
                <a16:creationId xmlns:a16="http://schemas.microsoft.com/office/drawing/2014/main" id="{70A716A3-9CCC-4385-50EE-0DA596CAFE1C}"/>
              </a:ext>
            </a:extLst>
          </p:cNvPr>
          <p:cNvGrpSpPr/>
          <p:nvPr/>
        </p:nvGrpSpPr>
        <p:grpSpPr>
          <a:xfrm>
            <a:off x="2815774" y="6569530"/>
            <a:ext cx="6502401" cy="261257"/>
            <a:chOff x="1631950" y="5344886"/>
            <a:chExt cx="6502401" cy="261257"/>
          </a:xfrm>
        </p:grpSpPr>
        <p:sp>
          <p:nvSpPr>
            <p:cNvPr id="5" name="Arrow: Pentagon 4">
              <a:extLst>
                <a:ext uri="{FF2B5EF4-FFF2-40B4-BE49-F238E27FC236}">
                  <a16:creationId xmlns:a16="http://schemas.microsoft.com/office/drawing/2014/main" id="{BAFD6EB9-A76E-E5F8-091A-478B3E4231F2}"/>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5FA156A5-8922-EC73-6020-B5B3EB8631D6}"/>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9CD3795E-EE35-CB3C-25A4-22161CD85FE3}"/>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8F34A78B-4CC7-5DB0-BA0D-FDB2E36AC776}"/>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5521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74680-C322-D7C8-4A1E-7432B462A218}"/>
              </a:ext>
            </a:extLst>
          </p:cNvPr>
          <p:cNvSpPr>
            <a:spLocks noGrp="1"/>
          </p:cNvSpPr>
          <p:nvPr>
            <p:ph type="title"/>
          </p:nvPr>
        </p:nvSpPr>
        <p:spPr/>
        <p:txBody>
          <a:bodyPr>
            <a:normAutofit fontScale="90000"/>
          </a:bodyPr>
          <a:lstStyle/>
          <a:p>
            <a:r>
              <a:rPr lang="en-US" dirty="0"/>
              <a:t>SoftMC: High-Level View</a:t>
            </a:r>
            <a:endParaRPr lang="en-CH" dirty="0"/>
          </a:p>
        </p:txBody>
      </p:sp>
      <p:sp>
        <p:nvSpPr>
          <p:cNvPr id="5" name="TextBox 4">
            <a:extLst>
              <a:ext uri="{FF2B5EF4-FFF2-40B4-BE49-F238E27FC236}">
                <a16:creationId xmlns:a16="http://schemas.microsoft.com/office/drawing/2014/main" id="{D0BE2F87-B314-78F0-FF8B-430E47CBF385}"/>
              </a:ext>
            </a:extLst>
          </p:cNvPr>
          <p:cNvSpPr txBox="1"/>
          <p:nvPr/>
        </p:nvSpPr>
        <p:spPr>
          <a:xfrm>
            <a:off x="-1" y="752388"/>
            <a:ext cx="12191999" cy="1077218"/>
          </a:xfrm>
          <a:prstGeom prst="rect">
            <a:avLst/>
          </a:prstGeom>
          <a:solidFill>
            <a:schemeClr val="bg1">
              <a:lumMod val="85000"/>
            </a:schemeClr>
          </a:solidFill>
        </p:spPr>
        <p:txBody>
          <a:bodyPr wrap="square" rtlCol="0">
            <a:spAutoFit/>
          </a:bodyPr>
          <a:lstStyle/>
          <a:p>
            <a:pPr marL="0" indent="0" algn="ctr">
              <a:lnSpc>
                <a:spcPct val="100000"/>
              </a:lnSpc>
              <a:buNone/>
            </a:pPr>
            <a:r>
              <a:rPr lang="en-US" sz="3200" dirty="0"/>
              <a:t>The first </a:t>
            </a:r>
            <a:r>
              <a:rPr lang="en-US" sz="3200" dirty="0">
                <a:solidFill>
                  <a:srgbClr val="00B050"/>
                </a:solidFill>
              </a:rPr>
              <a:t>publicly-available</a:t>
            </a:r>
            <a:r>
              <a:rPr lang="en-US" sz="3200" dirty="0"/>
              <a:t> FPGA-based </a:t>
            </a:r>
            <a:br>
              <a:rPr lang="en-US" sz="3200" dirty="0"/>
            </a:br>
            <a:r>
              <a:rPr lang="en-US" sz="3200" dirty="0"/>
              <a:t>DRAM characterization infrastructure</a:t>
            </a:r>
          </a:p>
        </p:txBody>
      </p:sp>
      <p:sp>
        <p:nvSpPr>
          <p:cNvPr id="9" name="TextBox 8">
            <a:extLst>
              <a:ext uri="{FF2B5EF4-FFF2-40B4-BE49-F238E27FC236}">
                <a16:creationId xmlns:a16="http://schemas.microsoft.com/office/drawing/2014/main" id="{3A2CC881-0F82-69C0-E0F2-A037E6C8BA95}"/>
              </a:ext>
            </a:extLst>
          </p:cNvPr>
          <p:cNvSpPr txBox="1"/>
          <p:nvPr/>
        </p:nvSpPr>
        <p:spPr>
          <a:xfrm>
            <a:off x="0" y="1964833"/>
            <a:ext cx="12192000" cy="523220"/>
          </a:xfrm>
          <a:prstGeom prst="rect">
            <a:avLst/>
          </a:prstGeom>
          <a:solidFill>
            <a:schemeClr val="accent6">
              <a:lumMod val="20000"/>
              <a:lumOff val="80000"/>
            </a:schemeClr>
          </a:solidFill>
        </p:spPr>
        <p:txBody>
          <a:bodyPr wrap="square" rtlCol="0">
            <a:spAutoFit/>
          </a:bodyPr>
          <a:lstStyle/>
          <a:p>
            <a:pPr algn="ctr"/>
            <a:r>
              <a:rPr lang="en-US" sz="2800" dirty="0">
                <a:solidFill>
                  <a:schemeClr val="accent6">
                    <a:lumMod val="50000"/>
                  </a:schemeClr>
                </a:solidFill>
              </a:rPr>
              <a:t>Easily programmable using the SoftMC C++ API</a:t>
            </a:r>
            <a:endParaRPr lang="en-CH" sz="2800" dirty="0">
              <a:solidFill>
                <a:schemeClr val="accent6">
                  <a:lumMod val="50000"/>
                </a:schemeClr>
              </a:solidFill>
            </a:endParaRPr>
          </a:p>
        </p:txBody>
      </p:sp>
      <p:grpSp>
        <p:nvGrpSpPr>
          <p:cNvPr id="15" name="Group 14">
            <a:extLst>
              <a:ext uri="{FF2B5EF4-FFF2-40B4-BE49-F238E27FC236}">
                <a16:creationId xmlns:a16="http://schemas.microsoft.com/office/drawing/2014/main" id="{689117CD-7A54-A5E8-922B-170732FED81B}"/>
              </a:ext>
            </a:extLst>
          </p:cNvPr>
          <p:cNvGrpSpPr/>
          <p:nvPr/>
        </p:nvGrpSpPr>
        <p:grpSpPr>
          <a:xfrm>
            <a:off x="1720248" y="2601508"/>
            <a:ext cx="9712728" cy="4592523"/>
            <a:chOff x="1720248" y="2601508"/>
            <a:chExt cx="9712728" cy="4592523"/>
          </a:xfrm>
        </p:grpSpPr>
        <p:pic>
          <p:nvPicPr>
            <p:cNvPr id="13" name="end">
              <a:extLst>
                <a:ext uri="{FF2B5EF4-FFF2-40B4-BE49-F238E27FC236}">
                  <a16:creationId xmlns:a16="http://schemas.microsoft.com/office/drawing/2014/main" id="{248EA791-687B-609F-5EE4-0473F3F668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20248" y="2601508"/>
              <a:ext cx="9404951" cy="3895541"/>
            </a:xfrm>
            <a:prstGeom prst="rect">
              <a:avLst/>
            </a:prstGeom>
          </p:spPr>
        </p:pic>
        <p:sp>
          <p:nvSpPr>
            <p:cNvPr id="14" name="TextBox 13">
              <a:extLst>
                <a:ext uri="{FF2B5EF4-FFF2-40B4-BE49-F238E27FC236}">
                  <a16:creationId xmlns:a16="http://schemas.microsoft.com/office/drawing/2014/main" id="{A598AE00-C8C0-7ECC-DF22-80389D0C4351}"/>
                </a:ext>
              </a:extLst>
            </p:cNvPr>
            <p:cNvSpPr txBox="1"/>
            <p:nvPr/>
          </p:nvSpPr>
          <p:spPr>
            <a:xfrm rot="5400000">
              <a:off x="10190668" y="5951723"/>
              <a:ext cx="2176839" cy="307777"/>
            </a:xfrm>
            <a:prstGeom prst="rect">
              <a:avLst/>
            </a:prstGeom>
            <a:noFill/>
          </p:spPr>
          <p:txBody>
            <a:bodyPr wrap="square" rtlCol="0">
              <a:spAutoFit/>
            </a:bodyPr>
            <a:lstStyle/>
            <a:p>
              <a:r>
                <a:rPr lang="en-US" sz="1400" i="1" dirty="0"/>
                <a:t>[</a:t>
              </a:r>
              <a:r>
                <a:rPr lang="en-US" sz="1400" i="1" dirty="0" err="1"/>
                <a:t>Yaglikci</a:t>
              </a:r>
              <a:r>
                <a:rPr lang="en-US" sz="1400" i="1" dirty="0"/>
                <a:t>+, DSN’22]</a:t>
              </a:r>
              <a:endParaRPr lang="en-CH" sz="1400" i="1" dirty="0"/>
            </a:p>
          </p:txBody>
        </p:sp>
      </p:grpSp>
      <p:grpSp>
        <p:nvGrpSpPr>
          <p:cNvPr id="3" name="Group 2">
            <a:extLst>
              <a:ext uri="{FF2B5EF4-FFF2-40B4-BE49-F238E27FC236}">
                <a16:creationId xmlns:a16="http://schemas.microsoft.com/office/drawing/2014/main" id="{29470E96-3B75-0A47-95CA-44F418D22659}"/>
              </a:ext>
            </a:extLst>
          </p:cNvPr>
          <p:cNvGrpSpPr/>
          <p:nvPr/>
        </p:nvGrpSpPr>
        <p:grpSpPr>
          <a:xfrm>
            <a:off x="2815774" y="6569530"/>
            <a:ext cx="6502401" cy="261257"/>
            <a:chOff x="1631950" y="5344886"/>
            <a:chExt cx="6502401" cy="261257"/>
          </a:xfrm>
        </p:grpSpPr>
        <p:sp>
          <p:nvSpPr>
            <p:cNvPr id="4" name="Arrow: Pentagon 3">
              <a:extLst>
                <a:ext uri="{FF2B5EF4-FFF2-40B4-BE49-F238E27FC236}">
                  <a16:creationId xmlns:a16="http://schemas.microsoft.com/office/drawing/2014/main" id="{6C6A6CB5-E721-6FB4-48BD-0BF62BD3EDCE}"/>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CA91B15B-1264-8F62-D745-A8E7F50BB499}"/>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F02F9E02-04C2-98B5-9D09-66D858AE7EB1}"/>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C9DB7BC5-CBFF-C62F-068D-652871935C6A}"/>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194633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FCD5-8C93-6F44-2CDE-30C12F2F7789}"/>
              </a:ext>
            </a:extLst>
          </p:cNvPr>
          <p:cNvSpPr>
            <a:spLocks noGrp="1"/>
          </p:cNvSpPr>
          <p:nvPr>
            <p:ph type="title"/>
          </p:nvPr>
        </p:nvSpPr>
        <p:spPr/>
        <p:txBody>
          <a:bodyPr>
            <a:normAutofit fontScale="90000"/>
          </a:bodyPr>
          <a:lstStyle/>
          <a:p>
            <a:r>
              <a:rPr lang="en-US" dirty="0"/>
              <a:t>Key Components</a:t>
            </a:r>
            <a:endParaRPr lang="en-CH" dirty="0"/>
          </a:p>
        </p:txBody>
      </p:sp>
      <p:sp>
        <p:nvSpPr>
          <p:cNvPr id="4" name="Rounded Rectangle 5">
            <a:extLst>
              <a:ext uri="{FF2B5EF4-FFF2-40B4-BE49-F238E27FC236}">
                <a16:creationId xmlns:a16="http://schemas.microsoft.com/office/drawing/2014/main" id="{C0AE21A5-54D8-A67F-AAD4-E29B13E02D6E}"/>
              </a:ext>
            </a:extLst>
          </p:cNvPr>
          <p:cNvSpPr/>
          <p:nvPr/>
        </p:nvSpPr>
        <p:spPr bwMode="auto">
          <a:xfrm>
            <a:off x="2503715" y="1415143"/>
            <a:ext cx="7184570" cy="863602"/>
          </a:xfrm>
          <a:prstGeom prst="round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SoftMC API</a:t>
            </a:r>
          </a:p>
        </p:txBody>
      </p:sp>
      <p:sp>
        <p:nvSpPr>
          <p:cNvPr id="5" name="Rounded Rectangle 6">
            <a:extLst>
              <a:ext uri="{FF2B5EF4-FFF2-40B4-BE49-F238E27FC236}">
                <a16:creationId xmlns:a16="http://schemas.microsoft.com/office/drawing/2014/main" id="{E21A9646-3701-EDF4-B3C9-BF2986CF7145}"/>
              </a:ext>
            </a:extLst>
          </p:cNvPr>
          <p:cNvSpPr/>
          <p:nvPr/>
        </p:nvSpPr>
        <p:spPr bwMode="auto">
          <a:xfrm>
            <a:off x="2503714" y="3046185"/>
            <a:ext cx="7184570" cy="863602"/>
          </a:xfrm>
          <a:prstGeom prst="round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PCIe Driver</a:t>
            </a:r>
          </a:p>
        </p:txBody>
      </p:sp>
      <p:sp>
        <p:nvSpPr>
          <p:cNvPr id="6" name="Rounded Rectangle 7">
            <a:extLst>
              <a:ext uri="{FF2B5EF4-FFF2-40B4-BE49-F238E27FC236}">
                <a16:creationId xmlns:a16="http://schemas.microsoft.com/office/drawing/2014/main" id="{5C1A7141-05EE-E18E-3D31-4954070B326A}"/>
              </a:ext>
            </a:extLst>
          </p:cNvPr>
          <p:cNvSpPr/>
          <p:nvPr/>
        </p:nvSpPr>
        <p:spPr bwMode="auto">
          <a:xfrm>
            <a:off x="2503715" y="4677227"/>
            <a:ext cx="7184570" cy="863602"/>
          </a:xfrm>
          <a:prstGeom prst="round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SoftMC Hardware</a:t>
            </a:r>
          </a:p>
        </p:txBody>
      </p:sp>
      <p:grpSp>
        <p:nvGrpSpPr>
          <p:cNvPr id="3" name="Group 2">
            <a:extLst>
              <a:ext uri="{FF2B5EF4-FFF2-40B4-BE49-F238E27FC236}">
                <a16:creationId xmlns:a16="http://schemas.microsoft.com/office/drawing/2014/main" id="{F6CF2C45-FFE5-F9A2-4199-6D6634008713}"/>
              </a:ext>
            </a:extLst>
          </p:cNvPr>
          <p:cNvGrpSpPr/>
          <p:nvPr/>
        </p:nvGrpSpPr>
        <p:grpSpPr>
          <a:xfrm>
            <a:off x="2815774" y="6569530"/>
            <a:ext cx="6502401" cy="261257"/>
            <a:chOff x="1631950" y="5344886"/>
            <a:chExt cx="6502401" cy="261257"/>
          </a:xfrm>
        </p:grpSpPr>
        <p:sp>
          <p:nvSpPr>
            <p:cNvPr id="7" name="Arrow: Pentagon 6">
              <a:extLst>
                <a:ext uri="{FF2B5EF4-FFF2-40B4-BE49-F238E27FC236}">
                  <a16:creationId xmlns:a16="http://schemas.microsoft.com/office/drawing/2014/main" id="{2879C56C-D2AC-B580-ABBA-2956951EFC6F}"/>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73C85254-E3A3-985F-BCC4-D88C8A1E26C9}"/>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2D28049E-90B9-4EA5-1781-BEE9B27D9069}"/>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D54E6F0F-1238-B3E0-595C-0B223AF52D6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09421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mph" presetSubtype="0" fill="hold" grpId="1" nodeType="clickEffect">
                                  <p:stCondLst>
                                    <p:cond delay="0"/>
                                  </p:stCondLst>
                                  <p:childTnLst>
                                    <p:animClr clrSpc="hsl" dir="cw">
                                      <p:cBhvr override="childStyle">
                                        <p:cTn id="21" dur="500" fill="hold"/>
                                        <p:tgtEl>
                                          <p:spTgt spid="4"/>
                                        </p:tgtEl>
                                        <p:attrNameLst>
                                          <p:attrName>style.color</p:attrName>
                                        </p:attrNameLst>
                                      </p:cBhvr>
                                      <p:by>
                                        <p:hsl h="0" s="-12549" l="-25098"/>
                                      </p:by>
                                    </p:animClr>
                                    <p:animClr clrSpc="hsl" dir="cw">
                                      <p:cBhvr>
                                        <p:cTn id="22" dur="500" fill="hold"/>
                                        <p:tgtEl>
                                          <p:spTgt spid="4"/>
                                        </p:tgtEl>
                                        <p:attrNameLst>
                                          <p:attrName>fillcolor</p:attrName>
                                        </p:attrNameLst>
                                      </p:cBhvr>
                                      <p:by>
                                        <p:hsl h="0" s="-12549" l="-25098"/>
                                      </p:by>
                                    </p:animClr>
                                    <p:animClr clrSpc="hsl" dir="cw">
                                      <p:cBhvr>
                                        <p:cTn id="23" dur="500" fill="hold"/>
                                        <p:tgtEl>
                                          <p:spTgt spid="4"/>
                                        </p:tgtEl>
                                        <p:attrNameLst>
                                          <p:attrName>stroke.color</p:attrName>
                                        </p:attrNameLst>
                                      </p:cBhvr>
                                      <p:by>
                                        <p:hsl h="0" s="-12549" l="-25098"/>
                                      </p:by>
                                    </p:animClr>
                                    <p:set>
                                      <p:cBhvr>
                                        <p:cTn id="24"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p:cNvSpPr/>
          <p:nvPr/>
        </p:nvSpPr>
        <p:spPr bwMode="auto">
          <a:xfrm>
            <a:off x="1578432" y="2068263"/>
            <a:ext cx="3516081" cy="397034"/>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2" name="Rectangle: Rounded Corners 41"/>
          <p:cNvSpPr/>
          <p:nvPr/>
        </p:nvSpPr>
        <p:spPr bwMode="auto">
          <a:xfrm>
            <a:off x="1589582" y="5586431"/>
            <a:ext cx="2580046" cy="381000"/>
          </a:xfrm>
          <a:prstGeom prst="round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3" name="Oval 42"/>
          <p:cNvSpPr/>
          <p:nvPr/>
        </p:nvSpPr>
        <p:spPr bwMode="auto">
          <a:xfrm>
            <a:off x="2166260" y="2511854"/>
            <a:ext cx="826121"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4" name="Oval 43"/>
          <p:cNvSpPr/>
          <p:nvPr/>
        </p:nvSpPr>
        <p:spPr bwMode="auto">
          <a:xfrm>
            <a:off x="2176296" y="2952322"/>
            <a:ext cx="826121"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5" name="Oval 44"/>
          <p:cNvSpPr/>
          <p:nvPr/>
        </p:nvSpPr>
        <p:spPr bwMode="auto">
          <a:xfrm>
            <a:off x="2183916" y="3392790"/>
            <a:ext cx="826121"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6" name="Oval 45"/>
          <p:cNvSpPr/>
          <p:nvPr/>
        </p:nvSpPr>
        <p:spPr bwMode="auto">
          <a:xfrm>
            <a:off x="2166260" y="3833258"/>
            <a:ext cx="826121"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7" name="Oval 46"/>
          <p:cNvSpPr/>
          <p:nvPr/>
        </p:nvSpPr>
        <p:spPr bwMode="auto">
          <a:xfrm>
            <a:off x="2166260" y="4273726"/>
            <a:ext cx="826121"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8" name="Oval 47"/>
          <p:cNvSpPr/>
          <p:nvPr/>
        </p:nvSpPr>
        <p:spPr bwMode="auto">
          <a:xfrm>
            <a:off x="2166260" y="4714194"/>
            <a:ext cx="826121"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9" name="Oval 48"/>
          <p:cNvSpPr/>
          <p:nvPr/>
        </p:nvSpPr>
        <p:spPr bwMode="auto">
          <a:xfrm>
            <a:off x="2166260" y="5154661"/>
            <a:ext cx="826121"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8" name="Oval 7"/>
          <p:cNvSpPr/>
          <p:nvPr/>
        </p:nvSpPr>
        <p:spPr bwMode="auto">
          <a:xfrm>
            <a:off x="3009104" y="2928386"/>
            <a:ext cx="1373855" cy="454603"/>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7" name="Oval 6"/>
          <p:cNvSpPr/>
          <p:nvPr/>
        </p:nvSpPr>
        <p:spPr bwMode="auto">
          <a:xfrm>
            <a:off x="2998218" y="2518810"/>
            <a:ext cx="1236723" cy="3810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36" name="Oval 35"/>
          <p:cNvSpPr/>
          <p:nvPr/>
        </p:nvSpPr>
        <p:spPr bwMode="auto">
          <a:xfrm>
            <a:off x="2998218" y="2518689"/>
            <a:ext cx="1236723"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10" name="Oval 9"/>
          <p:cNvSpPr/>
          <p:nvPr/>
        </p:nvSpPr>
        <p:spPr bwMode="auto">
          <a:xfrm>
            <a:off x="3026894" y="3411563"/>
            <a:ext cx="1110341" cy="3810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38" name="Oval 37"/>
          <p:cNvSpPr/>
          <p:nvPr/>
        </p:nvSpPr>
        <p:spPr bwMode="auto">
          <a:xfrm>
            <a:off x="3029682" y="3411740"/>
            <a:ext cx="1110341"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11" name="Oval 10"/>
          <p:cNvSpPr/>
          <p:nvPr/>
        </p:nvSpPr>
        <p:spPr bwMode="auto">
          <a:xfrm>
            <a:off x="2994235" y="3795223"/>
            <a:ext cx="1433532" cy="454603"/>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12" name="Oval 11"/>
          <p:cNvSpPr/>
          <p:nvPr/>
        </p:nvSpPr>
        <p:spPr bwMode="auto">
          <a:xfrm>
            <a:off x="2972200" y="4267515"/>
            <a:ext cx="1234300" cy="3810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13" name="Oval 12"/>
          <p:cNvSpPr/>
          <p:nvPr/>
        </p:nvSpPr>
        <p:spPr bwMode="auto">
          <a:xfrm>
            <a:off x="2998219" y="4683128"/>
            <a:ext cx="1440434" cy="454603"/>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14" name="Oval 13"/>
          <p:cNvSpPr/>
          <p:nvPr/>
        </p:nvSpPr>
        <p:spPr bwMode="auto">
          <a:xfrm>
            <a:off x="2972200" y="5156316"/>
            <a:ext cx="1332648" cy="3810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37" name="Oval 36"/>
          <p:cNvSpPr/>
          <p:nvPr/>
        </p:nvSpPr>
        <p:spPr bwMode="auto">
          <a:xfrm>
            <a:off x="3009104" y="2928154"/>
            <a:ext cx="1373855" cy="454603"/>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39" name="Oval 38"/>
          <p:cNvSpPr/>
          <p:nvPr/>
        </p:nvSpPr>
        <p:spPr bwMode="auto">
          <a:xfrm>
            <a:off x="2983351" y="4255834"/>
            <a:ext cx="1234300"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0" name="Oval 39"/>
          <p:cNvSpPr/>
          <p:nvPr/>
        </p:nvSpPr>
        <p:spPr bwMode="auto">
          <a:xfrm>
            <a:off x="2983086" y="5157255"/>
            <a:ext cx="1332648" cy="381000"/>
          </a:xfrm>
          <a:prstGeom prst="ellipse">
            <a:avLst/>
          </a:prstGeom>
          <a:solidFill>
            <a:srgbClr val="FFC9C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cxnSp>
        <p:nvCxnSpPr>
          <p:cNvPr id="16" name="Straight Arrow Connector 15"/>
          <p:cNvCxnSpPr>
            <a:cxnSpLocks/>
            <a:endCxn id="35" idx="1"/>
          </p:cNvCxnSpPr>
          <p:nvPr/>
        </p:nvCxnSpPr>
        <p:spPr bwMode="auto">
          <a:xfrm>
            <a:off x="4299858" y="2758678"/>
            <a:ext cx="3389996" cy="951380"/>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cxnSpLocks/>
            <a:endCxn id="35" idx="1"/>
          </p:cNvCxnSpPr>
          <p:nvPr/>
        </p:nvCxnSpPr>
        <p:spPr bwMode="auto">
          <a:xfrm>
            <a:off x="4419602" y="3282394"/>
            <a:ext cx="3270252" cy="427664"/>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cxnSpLocks/>
            <a:endCxn id="35" idx="1"/>
          </p:cNvCxnSpPr>
          <p:nvPr/>
        </p:nvCxnSpPr>
        <p:spPr bwMode="auto">
          <a:xfrm>
            <a:off x="4114802" y="3646910"/>
            <a:ext cx="3575052" cy="63148"/>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cxnSpLocks/>
            <a:endCxn id="35" idx="1"/>
          </p:cNvCxnSpPr>
          <p:nvPr/>
        </p:nvCxnSpPr>
        <p:spPr bwMode="auto">
          <a:xfrm flipV="1">
            <a:off x="4382960" y="3710058"/>
            <a:ext cx="3306894" cy="332689"/>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cxnSpLocks/>
            <a:endCxn id="35" idx="1"/>
          </p:cNvCxnSpPr>
          <p:nvPr/>
        </p:nvCxnSpPr>
        <p:spPr bwMode="auto">
          <a:xfrm flipV="1">
            <a:off x="4234942" y="3710058"/>
            <a:ext cx="3454912" cy="749068"/>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cxnSpLocks/>
            <a:endCxn id="35" idx="1"/>
          </p:cNvCxnSpPr>
          <p:nvPr/>
        </p:nvCxnSpPr>
        <p:spPr bwMode="auto">
          <a:xfrm flipV="1">
            <a:off x="4361190" y="3710058"/>
            <a:ext cx="3328664" cy="1071768"/>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cxnSpLocks/>
            <a:endCxn id="35" idx="1"/>
          </p:cNvCxnSpPr>
          <p:nvPr/>
        </p:nvCxnSpPr>
        <p:spPr bwMode="auto">
          <a:xfrm flipV="1">
            <a:off x="4140024" y="3710058"/>
            <a:ext cx="3549830" cy="1509918"/>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sz="4000" dirty="0" err="1"/>
              <a:t>SoftMC</a:t>
            </a:r>
            <a:r>
              <a:rPr lang="en-US" sz="4000" dirty="0"/>
              <a:t> API</a:t>
            </a:r>
          </a:p>
        </p:txBody>
      </p:sp>
      <p:sp>
        <p:nvSpPr>
          <p:cNvPr id="3" name="Content Placeholder 2"/>
          <p:cNvSpPr>
            <a:spLocks noGrp="1"/>
          </p:cNvSpPr>
          <p:nvPr>
            <p:ph idx="1"/>
          </p:nvPr>
        </p:nvSpPr>
        <p:spPr>
          <a:xfrm>
            <a:off x="1538308" y="2057414"/>
            <a:ext cx="5800689" cy="3962400"/>
          </a:xfrm>
          <a:ln>
            <a:solidFill>
              <a:schemeClr val="tx1"/>
            </a:solidFill>
          </a:ln>
        </p:spPr>
        <p:txBody>
          <a:bodyPr>
            <a:normAutofit fontScale="92500" lnSpcReduction="10000"/>
          </a:bodyPr>
          <a:lstStyle/>
          <a:p>
            <a:pPr marL="0" indent="0">
              <a:buNone/>
            </a:pPr>
            <a:r>
              <a:rPr lang="en-US" dirty="0" err="1">
                <a:latin typeface="Times New Roman" panose="02020603050405020304" pitchFamily="18" charset="0"/>
                <a:cs typeface="Times New Roman" panose="02020603050405020304" pitchFamily="18" charset="0"/>
              </a:rPr>
              <a:t>InstructionSequence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iseq</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genACT</a:t>
            </a:r>
            <a:r>
              <a:rPr lang="en-US" dirty="0">
                <a:latin typeface="Times New Roman" panose="02020603050405020304" pitchFamily="18" charset="0"/>
                <a:cs typeface="Times New Roman" panose="02020603050405020304" pitchFamily="18" charset="0"/>
              </a:rPr>
              <a:t>(bank, row));</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genWAIT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tRCD</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genWR</a:t>
            </a:r>
            <a:r>
              <a:rPr lang="en-US" dirty="0">
                <a:latin typeface="Times New Roman" panose="02020603050405020304" pitchFamily="18" charset="0"/>
                <a:cs typeface="Times New Roman" panose="02020603050405020304" pitchFamily="18" charset="0"/>
              </a:rPr>
              <a:t>(bank, col, data));</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genWAIT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tCL</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tBL</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tWR</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genPRE</a:t>
            </a:r>
            <a:r>
              <a:rPr lang="en-US" dirty="0">
                <a:latin typeface="Times New Roman" panose="02020603050405020304" pitchFamily="18" charset="0"/>
                <a:cs typeface="Times New Roman" panose="02020603050405020304" pitchFamily="18" charset="0"/>
              </a:rPr>
              <a:t>(bank));</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genWAIT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tRP</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genEND</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iseq.execute</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fpga</a:t>
            </a:r>
            <a:r>
              <a:rPr lang="en-US"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1752600" y="1416628"/>
            <a:ext cx="4953000" cy="523220"/>
          </a:xfrm>
          <a:prstGeom prst="rect">
            <a:avLst/>
          </a:prstGeom>
          <a:noFill/>
        </p:spPr>
        <p:txBody>
          <a:bodyPr wrap="square" rtlCol="0">
            <a:spAutoFit/>
          </a:bodyPr>
          <a:lstStyle/>
          <a:p>
            <a:r>
              <a:rPr lang="en-US" sz="2800" b="1" dirty="0"/>
              <a:t>Writing data to DRAM:</a:t>
            </a:r>
          </a:p>
        </p:txBody>
      </p:sp>
      <p:sp>
        <p:nvSpPr>
          <p:cNvPr id="35" name="TextBox 34"/>
          <p:cNvSpPr txBox="1"/>
          <p:nvPr/>
        </p:nvSpPr>
        <p:spPr>
          <a:xfrm>
            <a:off x="7689854" y="3233004"/>
            <a:ext cx="3424460" cy="954107"/>
          </a:xfrm>
          <a:prstGeom prst="rect">
            <a:avLst/>
          </a:prstGeom>
          <a:noFill/>
        </p:spPr>
        <p:txBody>
          <a:bodyPr wrap="square" rtlCol="0">
            <a:spAutoFit/>
          </a:bodyPr>
          <a:lstStyle/>
          <a:p>
            <a:pPr algn="ctr"/>
            <a:r>
              <a:rPr lang="en-US" sz="2800" i="1" dirty="0">
                <a:solidFill>
                  <a:schemeClr val="tx1">
                    <a:lumMod val="65000"/>
                    <a:lumOff val="35000"/>
                  </a:schemeClr>
                </a:solidFill>
              </a:rPr>
              <a:t>Instruction generator functions</a:t>
            </a:r>
          </a:p>
        </p:txBody>
      </p:sp>
      <p:grpSp>
        <p:nvGrpSpPr>
          <p:cNvPr id="4" name="Group 3">
            <a:extLst>
              <a:ext uri="{FF2B5EF4-FFF2-40B4-BE49-F238E27FC236}">
                <a16:creationId xmlns:a16="http://schemas.microsoft.com/office/drawing/2014/main" id="{D58A2E4C-E0F3-760D-5183-C99B8D6728A9}"/>
              </a:ext>
            </a:extLst>
          </p:cNvPr>
          <p:cNvGrpSpPr/>
          <p:nvPr/>
        </p:nvGrpSpPr>
        <p:grpSpPr>
          <a:xfrm>
            <a:off x="2815774" y="6569530"/>
            <a:ext cx="6502401" cy="261257"/>
            <a:chOff x="1631950" y="5344886"/>
            <a:chExt cx="6502401" cy="261257"/>
          </a:xfrm>
        </p:grpSpPr>
        <p:sp>
          <p:nvSpPr>
            <p:cNvPr id="9" name="Arrow: Pentagon 8">
              <a:extLst>
                <a:ext uri="{FF2B5EF4-FFF2-40B4-BE49-F238E27FC236}">
                  <a16:creationId xmlns:a16="http://schemas.microsoft.com/office/drawing/2014/main" id="{022A7081-990C-39E2-9EC7-EA102EF94816}"/>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5" name="Arrow: Chevron 14">
              <a:extLst>
                <a:ext uri="{FF2B5EF4-FFF2-40B4-BE49-F238E27FC236}">
                  <a16:creationId xmlns:a16="http://schemas.microsoft.com/office/drawing/2014/main" id="{B03453BB-1679-9DE2-5B32-5A007F2F445C}"/>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8" name="Arrow: Chevron 17">
              <a:extLst>
                <a:ext uri="{FF2B5EF4-FFF2-40B4-BE49-F238E27FC236}">
                  <a16:creationId xmlns:a16="http://schemas.microsoft.com/office/drawing/2014/main" id="{FF0CFC76-ADEE-0A6B-CF8A-99B9B5C0A91E}"/>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9" name="Arrow: Chevron 18">
              <a:extLst>
                <a:ext uri="{FF2B5EF4-FFF2-40B4-BE49-F238E27FC236}">
                  <a16:creationId xmlns:a16="http://schemas.microsoft.com/office/drawing/2014/main" id="{A70BF521-51FA-8991-800A-29B391992C9A}"/>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45375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9"/>
                                        </p:tgtEl>
                                      </p:cBhvr>
                                    </p:animEffect>
                                    <p:set>
                                      <p:cBhvr>
                                        <p:cTn id="68" dur="1" fill="hold">
                                          <p:stCondLst>
                                            <p:cond delay="499"/>
                                          </p:stCondLst>
                                        </p:cTn>
                                        <p:tgtEl>
                                          <p:spTgt spid="39"/>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26"/>
                                        </p:tgtEl>
                                      </p:cBhvr>
                                    </p:animEffect>
                                    <p:set>
                                      <p:cBhvr>
                                        <p:cTn id="112" dur="1" fill="hold">
                                          <p:stCondLst>
                                            <p:cond delay="499"/>
                                          </p:stCondLst>
                                        </p:cTn>
                                        <p:tgtEl>
                                          <p:spTgt spid="26"/>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9"/>
                                        </p:tgtEl>
                                      </p:cBhvr>
                                    </p:animEffect>
                                    <p:set>
                                      <p:cBhvr>
                                        <p:cTn id="115" dur="1" fill="hold">
                                          <p:stCondLst>
                                            <p:cond delay="499"/>
                                          </p:stCondLst>
                                        </p:cTn>
                                        <p:tgtEl>
                                          <p:spTgt spid="29"/>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5"/>
                                        </p:tgtEl>
                                      </p:cBhvr>
                                    </p:animEffect>
                                    <p:set>
                                      <p:cBhvr>
                                        <p:cTn id="121" dur="1" fill="hold">
                                          <p:stCondLst>
                                            <p:cond delay="499"/>
                                          </p:stCondLst>
                                        </p:cTn>
                                        <p:tgtEl>
                                          <p:spTgt spid="35"/>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36"/>
                                        </p:tgtEl>
                                      </p:cBhvr>
                                    </p:animEffect>
                                    <p:set>
                                      <p:cBhvr>
                                        <p:cTn id="124" dur="1" fill="hold">
                                          <p:stCondLst>
                                            <p:cond delay="499"/>
                                          </p:stCondLst>
                                        </p:cTn>
                                        <p:tgtEl>
                                          <p:spTgt spid="36"/>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37"/>
                                        </p:tgtEl>
                                      </p:cBhvr>
                                    </p:animEffect>
                                    <p:set>
                                      <p:cBhvr>
                                        <p:cTn id="127" dur="1" fill="hold">
                                          <p:stCondLst>
                                            <p:cond delay="499"/>
                                          </p:stCondLst>
                                        </p:cTn>
                                        <p:tgtEl>
                                          <p:spTgt spid="37"/>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500"/>
                                        <p:tgtEl>
                                          <p:spTgt spid="38"/>
                                        </p:tgtEl>
                                      </p:cBhvr>
                                    </p:animEffect>
                                    <p:set>
                                      <p:cBhvr>
                                        <p:cTn id="130" dur="1" fill="hold">
                                          <p:stCondLst>
                                            <p:cond delay="499"/>
                                          </p:stCondLst>
                                        </p:cTn>
                                        <p:tgtEl>
                                          <p:spTgt spid="38"/>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39"/>
                                        </p:tgtEl>
                                      </p:cBhvr>
                                    </p:animEffect>
                                    <p:set>
                                      <p:cBhvr>
                                        <p:cTn id="133" dur="1" fill="hold">
                                          <p:stCondLst>
                                            <p:cond delay="499"/>
                                          </p:stCondLst>
                                        </p:cTn>
                                        <p:tgtEl>
                                          <p:spTgt spid="39"/>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40"/>
                                        </p:tgtEl>
                                      </p:cBhvr>
                                    </p:animEffect>
                                    <p:set>
                                      <p:cBhvr>
                                        <p:cTn id="136" dur="1" fill="hold">
                                          <p:stCondLst>
                                            <p:cond delay="499"/>
                                          </p:stCondLst>
                                        </p:cTn>
                                        <p:tgtEl>
                                          <p:spTgt spid="4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500"/>
                                        <p:tgtEl>
                                          <p:spTgt spid="4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fade">
                                      <p:cBhvr>
                                        <p:cTn id="150" dur="500"/>
                                        <p:tgtEl>
                                          <p:spTgt spid="4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6"/>
                                        </p:tgtEl>
                                        <p:attrNameLst>
                                          <p:attrName>style.visibility</p:attrName>
                                        </p:attrNameLst>
                                      </p:cBhvr>
                                      <p:to>
                                        <p:strVal val="visible"/>
                                      </p:to>
                                    </p:set>
                                    <p:animEffect transition="in" filter="fade">
                                      <p:cBhvr>
                                        <p:cTn id="156" dur="500"/>
                                        <p:tgtEl>
                                          <p:spTgt spid="4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500"/>
                                        <p:tgtEl>
                                          <p:spTgt spid="4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500"/>
                                        <p:tgtEl>
                                          <p:spTgt spid="4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fade">
                                      <p:cBhvr>
                                        <p:cTn id="1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8" grpId="0" animBg="1"/>
      <p:bldP spid="8" grpId="1" animBg="1"/>
      <p:bldP spid="7" grpId="0" animBg="1"/>
      <p:bldP spid="7" grpId="1" animBg="1"/>
      <p:bldP spid="36" grpId="0" animBg="1"/>
      <p:bldP spid="36" grpId="1" animBg="1"/>
      <p:bldP spid="36" grpId="2" animBg="1"/>
      <p:bldP spid="10" grpId="0" animBg="1"/>
      <p:bldP spid="10" grpId="1" animBg="1"/>
      <p:bldP spid="38" grpId="0" animBg="1"/>
      <p:bldP spid="38" grpId="1" animBg="1"/>
      <p:bldP spid="38" grpId="2" animBg="1"/>
      <p:bldP spid="11" grpId="0" animBg="1"/>
      <p:bldP spid="11" grpId="1" animBg="1"/>
      <p:bldP spid="12" grpId="0" animBg="1"/>
      <p:bldP spid="12" grpId="1" animBg="1"/>
      <p:bldP spid="13" grpId="0" animBg="1"/>
      <p:bldP spid="13" grpId="1" animBg="1"/>
      <p:bldP spid="14" grpId="0" animBg="1"/>
      <p:bldP spid="14" grpId="1" animBg="1"/>
      <p:bldP spid="37" grpId="0" animBg="1"/>
      <p:bldP spid="37" grpId="1" animBg="1"/>
      <p:bldP spid="37" grpId="2" animBg="1"/>
      <p:bldP spid="39" grpId="0" animBg="1"/>
      <p:bldP spid="39" grpId="1" animBg="1"/>
      <p:bldP spid="39" grpId="2" animBg="1"/>
      <p:bldP spid="40" grpId="0" animBg="1"/>
      <p:bldP spid="40" grpId="1" animBg="1"/>
      <p:bldP spid="40" grpId="2" animBg="1"/>
      <p:bldP spid="35" grpId="0"/>
      <p:bldP spid="35"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FCD5-8C93-6F44-2CDE-30C12F2F7789}"/>
              </a:ext>
            </a:extLst>
          </p:cNvPr>
          <p:cNvSpPr>
            <a:spLocks noGrp="1"/>
          </p:cNvSpPr>
          <p:nvPr>
            <p:ph type="title"/>
          </p:nvPr>
        </p:nvSpPr>
        <p:spPr/>
        <p:txBody>
          <a:bodyPr>
            <a:normAutofit fontScale="90000"/>
          </a:bodyPr>
          <a:lstStyle/>
          <a:p>
            <a:r>
              <a:rPr lang="en-US" dirty="0"/>
              <a:t>Key Components</a:t>
            </a:r>
            <a:endParaRPr lang="en-CH" dirty="0"/>
          </a:p>
        </p:txBody>
      </p:sp>
      <p:sp>
        <p:nvSpPr>
          <p:cNvPr id="4" name="Rounded Rectangle 5">
            <a:extLst>
              <a:ext uri="{FF2B5EF4-FFF2-40B4-BE49-F238E27FC236}">
                <a16:creationId xmlns:a16="http://schemas.microsoft.com/office/drawing/2014/main" id="{C0AE21A5-54D8-A67F-AAD4-E29B13E02D6E}"/>
              </a:ext>
            </a:extLst>
          </p:cNvPr>
          <p:cNvSpPr/>
          <p:nvPr/>
        </p:nvSpPr>
        <p:spPr bwMode="auto">
          <a:xfrm>
            <a:off x="2503715" y="1415143"/>
            <a:ext cx="7184570" cy="863602"/>
          </a:xfrm>
          <a:prstGeom prst="round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SoftMC API</a:t>
            </a:r>
          </a:p>
        </p:txBody>
      </p:sp>
      <p:sp>
        <p:nvSpPr>
          <p:cNvPr id="5" name="Rounded Rectangle 6">
            <a:extLst>
              <a:ext uri="{FF2B5EF4-FFF2-40B4-BE49-F238E27FC236}">
                <a16:creationId xmlns:a16="http://schemas.microsoft.com/office/drawing/2014/main" id="{E21A9646-3701-EDF4-B3C9-BF2986CF7145}"/>
              </a:ext>
            </a:extLst>
          </p:cNvPr>
          <p:cNvSpPr/>
          <p:nvPr/>
        </p:nvSpPr>
        <p:spPr bwMode="auto">
          <a:xfrm>
            <a:off x="2503714" y="3046185"/>
            <a:ext cx="7184570" cy="863602"/>
          </a:xfrm>
          <a:prstGeom prst="round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PCIe Driver</a:t>
            </a:r>
          </a:p>
        </p:txBody>
      </p:sp>
      <p:sp>
        <p:nvSpPr>
          <p:cNvPr id="6" name="Rounded Rectangle 7">
            <a:extLst>
              <a:ext uri="{FF2B5EF4-FFF2-40B4-BE49-F238E27FC236}">
                <a16:creationId xmlns:a16="http://schemas.microsoft.com/office/drawing/2014/main" id="{5C1A7141-05EE-E18E-3D31-4954070B326A}"/>
              </a:ext>
            </a:extLst>
          </p:cNvPr>
          <p:cNvSpPr/>
          <p:nvPr/>
        </p:nvSpPr>
        <p:spPr bwMode="auto">
          <a:xfrm>
            <a:off x="2503715" y="4677227"/>
            <a:ext cx="7184570" cy="863602"/>
          </a:xfrm>
          <a:prstGeom prst="roundRect">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SoftMC Hardware</a:t>
            </a:r>
          </a:p>
        </p:txBody>
      </p:sp>
      <p:grpSp>
        <p:nvGrpSpPr>
          <p:cNvPr id="3" name="Group 2">
            <a:extLst>
              <a:ext uri="{FF2B5EF4-FFF2-40B4-BE49-F238E27FC236}">
                <a16:creationId xmlns:a16="http://schemas.microsoft.com/office/drawing/2014/main" id="{F6CF2C45-FFE5-F9A2-4199-6D6634008713}"/>
              </a:ext>
            </a:extLst>
          </p:cNvPr>
          <p:cNvGrpSpPr/>
          <p:nvPr/>
        </p:nvGrpSpPr>
        <p:grpSpPr>
          <a:xfrm>
            <a:off x="2815774" y="6569530"/>
            <a:ext cx="6502401" cy="261257"/>
            <a:chOff x="1631950" y="5344886"/>
            <a:chExt cx="6502401" cy="261257"/>
          </a:xfrm>
        </p:grpSpPr>
        <p:sp>
          <p:nvSpPr>
            <p:cNvPr id="7" name="Arrow: Pentagon 6">
              <a:extLst>
                <a:ext uri="{FF2B5EF4-FFF2-40B4-BE49-F238E27FC236}">
                  <a16:creationId xmlns:a16="http://schemas.microsoft.com/office/drawing/2014/main" id="{2879C56C-D2AC-B580-ABBA-2956951EFC6F}"/>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73C85254-E3A3-985F-BCC4-D88C8A1E26C9}"/>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2D28049E-90B9-4EA5-1781-BEE9B27D9069}"/>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D54E6F0F-1238-B3E0-595C-0B223AF52D6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130202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5"/>
                                        </p:tgtEl>
                                        <p:attrNameLst>
                                          <p:attrName>style.color</p:attrName>
                                        </p:attrNameLst>
                                      </p:cBhvr>
                                      <p:by>
                                        <p:hsl h="0" s="-12549" l="-25098"/>
                                      </p:by>
                                    </p:animClr>
                                    <p:animClr clrSpc="hsl" dir="cw">
                                      <p:cBhvr>
                                        <p:cTn id="7" dur="500" fill="hold"/>
                                        <p:tgtEl>
                                          <p:spTgt spid="5"/>
                                        </p:tgtEl>
                                        <p:attrNameLst>
                                          <p:attrName>fillcolor</p:attrName>
                                        </p:attrNameLst>
                                      </p:cBhvr>
                                      <p:by>
                                        <p:hsl h="0" s="-12549" l="-25098"/>
                                      </p:by>
                                    </p:animClr>
                                    <p:animClr clrSpc="hsl" dir="cw">
                                      <p:cBhvr>
                                        <p:cTn id="8" dur="500" fill="hold"/>
                                        <p:tgtEl>
                                          <p:spTgt spid="5"/>
                                        </p:tgtEl>
                                        <p:attrNameLst>
                                          <p:attrName>stroke.color</p:attrName>
                                        </p:attrNameLst>
                                      </p:cBhvr>
                                      <p:by>
                                        <p:hsl h="0" s="-12549" l="-25098"/>
                                      </p:by>
                                    </p:animClr>
                                    <p:set>
                                      <p:cBhvr>
                                        <p:cTn id="9" dur="500" fill="hold"/>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6"/>
                                        </p:tgtEl>
                                        <p:attrNameLst>
                                          <p:attrName>style.color</p:attrName>
                                        </p:attrNameLst>
                                      </p:cBhvr>
                                      <p:by>
                                        <p:hsl h="0" s="-12549" l="-25098"/>
                                      </p:by>
                                    </p:animClr>
                                    <p:animClr clrSpc="hsl" dir="cw">
                                      <p:cBhvr>
                                        <p:cTn id="14" dur="500" fill="hold"/>
                                        <p:tgtEl>
                                          <p:spTgt spid="6"/>
                                        </p:tgtEl>
                                        <p:attrNameLst>
                                          <p:attrName>fillcolor</p:attrName>
                                        </p:attrNameLst>
                                      </p:cBhvr>
                                      <p:by>
                                        <p:hsl h="0" s="-12549" l="-25098"/>
                                      </p:by>
                                    </p:animClr>
                                    <p:animClr clrSpc="hsl" dir="cw">
                                      <p:cBhvr>
                                        <p:cTn id="15" dur="500" fill="hold"/>
                                        <p:tgtEl>
                                          <p:spTgt spid="6"/>
                                        </p:tgtEl>
                                        <p:attrNameLst>
                                          <p:attrName>stroke.color</p:attrName>
                                        </p:attrNameLst>
                                      </p:cBhvr>
                                      <p:by>
                                        <p:hsl h="0" s="-12549" l="-25098"/>
                                      </p:by>
                                    </p:animClr>
                                    <p:set>
                                      <p:cBhvr>
                                        <p:cTn id="16" dur="500" fill="hold"/>
                                        <p:tgtEl>
                                          <p:spTgt spid="6"/>
                                        </p:tgtEl>
                                        <p:attrNameLst>
                                          <p:attrName>fill.type</p:attrName>
                                        </p:attrNameLst>
                                      </p:cBhvr>
                                      <p:to>
                                        <p:strVal val="solid"/>
                                      </p:to>
                                    </p:set>
                                  </p:childTnLst>
                                </p:cTn>
                              </p:par>
                              <p:par>
                                <p:cTn id="17" presetID="30" presetClass="emph" presetSubtype="0" fill="hold" nodeType="withEffect">
                                  <p:stCondLst>
                                    <p:cond delay="0"/>
                                  </p:stCondLst>
                                  <p:childTnLst>
                                    <p:animClr clrSpc="hsl" dir="cw">
                                      <p:cBhvr override="childStyle">
                                        <p:cTn id="18" dur="500" fill="hold"/>
                                        <p:tgtEl>
                                          <p:spTgt spid="5"/>
                                        </p:tgtEl>
                                        <p:attrNameLst>
                                          <p:attrName>style.color</p:attrName>
                                        </p:attrNameLst>
                                      </p:cBhvr>
                                      <p:by>
                                        <p:hsl h="0" s="12549" l="25098"/>
                                      </p:by>
                                    </p:animClr>
                                    <p:animClr clrSpc="hsl" dir="cw">
                                      <p:cBhvr>
                                        <p:cTn id="19" dur="500" fill="hold"/>
                                        <p:tgtEl>
                                          <p:spTgt spid="5"/>
                                        </p:tgtEl>
                                        <p:attrNameLst>
                                          <p:attrName>fillcolor</p:attrName>
                                        </p:attrNameLst>
                                      </p:cBhvr>
                                      <p:by>
                                        <p:hsl h="0" s="12549" l="25098"/>
                                      </p:by>
                                    </p:animClr>
                                    <p:animClr clrSpc="hsl" dir="cw">
                                      <p:cBhvr>
                                        <p:cTn id="20" dur="500" fill="hold"/>
                                        <p:tgtEl>
                                          <p:spTgt spid="5"/>
                                        </p:tgtEl>
                                        <p:attrNameLst>
                                          <p:attrName>stroke.color</p:attrName>
                                        </p:attrNameLst>
                                      </p:cBhvr>
                                      <p:by>
                                        <p:hsl h="0" s="12549" l="25098"/>
                                      </p:by>
                                    </p:animClr>
                                    <p:set>
                                      <p:cBhvr>
                                        <p:cTn id="21"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D8EFF-4C6E-A47E-2029-67FFB9F7CDD5}"/>
              </a:ext>
            </a:extLst>
          </p:cNvPr>
          <p:cNvSpPr>
            <a:spLocks noGrp="1"/>
          </p:cNvSpPr>
          <p:nvPr>
            <p:ph type="title"/>
          </p:nvPr>
        </p:nvSpPr>
        <p:spPr/>
        <p:txBody>
          <a:bodyPr>
            <a:normAutofit fontScale="90000"/>
          </a:bodyPr>
          <a:lstStyle/>
          <a:p>
            <a:r>
              <a:rPr lang="en-US" dirty="0"/>
              <a:t>Dynamic Random Access Memory (DRAM)</a:t>
            </a:r>
            <a:endParaRPr lang="en-CH" dirty="0"/>
          </a:p>
        </p:txBody>
      </p:sp>
      <p:sp>
        <p:nvSpPr>
          <p:cNvPr id="24" name="TextBox 23">
            <a:extLst>
              <a:ext uri="{FF2B5EF4-FFF2-40B4-BE49-F238E27FC236}">
                <a16:creationId xmlns:a16="http://schemas.microsoft.com/office/drawing/2014/main" id="{415F04F4-CCD0-CE5A-DEEB-F5107351043E}"/>
              </a:ext>
            </a:extLst>
          </p:cNvPr>
          <p:cNvSpPr txBox="1"/>
          <p:nvPr/>
        </p:nvSpPr>
        <p:spPr>
          <a:xfrm>
            <a:off x="3711583" y="5536202"/>
            <a:ext cx="1339532" cy="523220"/>
          </a:xfrm>
          <a:prstGeom prst="rect">
            <a:avLst/>
          </a:prstGeom>
          <a:noFill/>
        </p:spPr>
        <p:txBody>
          <a:bodyPr wrap="square" rtlCol="0">
            <a:spAutoFit/>
          </a:bodyPr>
          <a:lstStyle/>
          <a:p>
            <a:pPr algn="ctr"/>
            <a:r>
              <a:rPr lang="en-US" sz="2800" b="1" dirty="0"/>
              <a:t>[1970]</a:t>
            </a:r>
            <a:endParaRPr lang="en-CH" sz="2800" b="1" dirty="0"/>
          </a:p>
        </p:txBody>
      </p:sp>
      <p:sp>
        <p:nvSpPr>
          <p:cNvPr id="25" name="TextBox 24">
            <a:extLst>
              <a:ext uri="{FF2B5EF4-FFF2-40B4-BE49-F238E27FC236}">
                <a16:creationId xmlns:a16="http://schemas.microsoft.com/office/drawing/2014/main" id="{2170A360-48E2-6B8E-52F4-D73FA86E3F6A}"/>
              </a:ext>
            </a:extLst>
          </p:cNvPr>
          <p:cNvSpPr txBox="1"/>
          <p:nvPr/>
        </p:nvSpPr>
        <p:spPr>
          <a:xfrm>
            <a:off x="6587370" y="5536202"/>
            <a:ext cx="1334607" cy="523220"/>
          </a:xfrm>
          <a:prstGeom prst="rect">
            <a:avLst/>
          </a:prstGeom>
          <a:noFill/>
        </p:spPr>
        <p:txBody>
          <a:bodyPr wrap="square" rtlCol="0">
            <a:spAutoFit/>
          </a:bodyPr>
          <a:lstStyle/>
          <a:p>
            <a:pPr algn="ctr"/>
            <a:r>
              <a:rPr lang="en-US" sz="2800" b="1" dirty="0"/>
              <a:t>[1992]</a:t>
            </a:r>
            <a:endParaRPr lang="en-CH" sz="2800" b="1" dirty="0"/>
          </a:p>
        </p:txBody>
      </p:sp>
      <p:grpSp>
        <p:nvGrpSpPr>
          <p:cNvPr id="23" name="Group 22">
            <a:extLst>
              <a:ext uri="{FF2B5EF4-FFF2-40B4-BE49-F238E27FC236}">
                <a16:creationId xmlns:a16="http://schemas.microsoft.com/office/drawing/2014/main" id="{5C58FF80-6194-D34F-2278-8B1DADCF50FB}"/>
              </a:ext>
            </a:extLst>
          </p:cNvPr>
          <p:cNvGrpSpPr/>
          <p:nvPr/>
        </p:nvGrpSpPr>
        <p:grpSpPr>
          <a:xfrm>
            <a:off x="6143627" y="1896076"/>
            <a:ext cx="2192441" cy="2770194"/>
            <a:chOff x="2468659" y="2991116"/>
            <a:chExt cx="2192441" cy="2770194"/>
          </a:xfrm>
        </p:grpSpPr>
        <p:pic>
          <p:nvPicPr>
            <p:cNvPr id="1032" name="Picture 8" descr="image">
              <a:extLst>
                <a:ext uri="{FF2B5EF4-FFF2-40B4-BE49-F238E27FC236}">
                  <a16:creationId xmlns:a16="http://schemas.microsoft.com/office/drawing/2014/main" id="{308FB1E9-F6A3-829F-990D-84D8B8F146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858" y="4029904"/>
              <a:ext cx="1638044" cy="1146631"/>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A13AA68-B020-A053-1D1C-545D1888D325}"/>
                </a:ext>
              </a:extLst>
            </p:cNvPr>
            <p:cNvSpPr txBox="1"/>
            <p:nvPr/>
          </p:nvSpPr>
          <p:spPr>
            <a:xfrm>
              <a:off x="2468659" y="5176535"/>
              <a:ext cx="2192441" cy="584775"/>
            </a:xfrm>
            <a:prstGeom prst="rect">
              <a:avLst/>
            </a:prstGeom>
            <a:noFill/>
          </p:spPr>
          <p:txBody>
            <a:bodyPr wrap="square" rtlCol="0">
              <a:spAutoFit/>
            </a:bodyPr>
            <a:lstStyle/>
            <a:p>
              <a:pPr algn="ctr"/>
              <a:r>
                <a:rPr lang="en-US" sz="1600" i="1" dirty="0">
                  <a:solidFill>
                    <a:schemeClr val="tx1">
                      <a:lumMod val="65000"/>
                      <a:lumOff val="35000"/>
                    </a:schemeClr>
                  </a:solidFill>
                </a:rPr>
                <a:t>Samsung KM48SL2000 </a:t>
              </a:r>
              <a:br>
                <a:rPr lang="en-US" sz="1600" i="1" dirty="0">
                  <a:solidFill>
                    <a:schemeClr val="tx1">
                      <a:lumMod val="65000"/>
                      <a:lumOff val="35000"/>
                    </a:schemeClr>
                  </a:solidFill>
                </a:rPr>
              </a:br>
              <a:r>
                <a:rPr lang="en-US" sz="1600" i="1" dirty="0">
                  <a:solidFill>
                    <a:schemeClr val="tx1">
                      <a:lumMod val="65000"/>
                      <a:lumOff val="35000"/>
                    </a:schemeClr>
                  </a:solidFill>
                </a:rPr>
                <a:t>(16 Mbit)</a:t>
              </a:r>
              <a:endParaRPr lang="en-CH" sz="1600" i="1" dirty="0">
                <a:solidFill>
                  <a:schemeClr val="tx1">
                    <a:lumMod val="65000"/>
                    <a:lumOff val="35000"/>
                  </a:schemeClr>
                </a:solidFill>
              </a:endParaRPr>
            </a:p>
          </p:txBody>
        </p:sp>
        <p:sp>
          <p:nvSpPr>
            <p:cNvPr id="31" name="TextBox 30">
              <a:extLst>
                <a:ext uri="{FF2B5EF4-FFF2-40B4-BE49-F238E27FC236}">
                  <a16:creationId xmlns:a16="http://schemas.microsoft.com/office/drawing/2014/main" id="{38A2E416-FD6C-0FFF-A64F-10B22E578F64}"/>
                </a:ext>
              </a:extLst>
            </p:cNvPr>
            <p:cNvSpPr txBox="1"/>
            <p:nvPr/>
          </p:nvSpPr>
          <p:spPr>
            <a:xfrm>
              <a:off x="2789402" y="2991116"/>
              <a:ext cx="1504043" cy="707886"/>
            </a:xfrm>
            <a:prstGeom prst="rect">
              <a:avLst/>
            </a:prstGeom>
            <a:solidFill>
              <a:schemeClr val="bg1">
                <a:lumMod val="95000"/>
              </a:schemeClr>
            </a:solidFill>
          </p:spPr>
          <p:txBody>
            <a:bodyPr wrap="square" rtlCol="0">
              <a:spAutoFit/>
            </a:bodyPr>
            <a:lstStyle/>
            <a:p>
              <a:pPr algn="ctr"/>
              <a:r>
                <a:rPr lang="en-US" sz="2000" dirty="0"/>
                <a:t>The first SDRAM</a:t>
              </a:r>
              <a:endParaRPr lang="en-CH" sz="2000" dirty="0"/>
            </a:p>
          </p:txBody>
        </p:sp>
      </p:grpSp>
      <p:grpSp>
        <p:nvGrpSpPr>
          <p:cNvPr id="40" name="Group 39">
            <a:extLst>
              <a:ext uri="{FF2B5EF4-FFF2-40B4-BE49-F238E27FC236}">
                <a16:creationId xmlns:a16="http://schemas.microsoft.com/office/drawing/2014/main" id="{DD07AB85-43A7-C12C-DDEB-04387EBD089A}"/>
              </a:ext>
            </a:extLst>
          </p:cNvPr>
          <p:cNvGrpSpPr/>
          <p:nvPr/>
        </p:nvGrpSpPr>
        <p:grpSpPr>
          <a:xfrm>
            <a:off x="3514339" y="1283675"/>
            <a:ext cx="1819661" cy="3375550"/>
            <a:chOff x="3514339" y="1174815"/>
            <a:chExt cx="1819661" cy="3375550"/>
          </a:xfrm>
        </p:grpSpPr>
        <p:pic>
          <p:nvPicPr>
            <p:cNvPr id="1030" name="Picture 6">
              <a:extLst>
                <a:ext uri="{FF2B5EF4-FFF2-40B4-BE49-F238E27FC236}">
                  <a16:creationId xmlns:a16="http://schemas.microsoft.com/office/drawing/2014/main" id="{48B95876-1D30-BF1C-628D-CE0F2A329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339" y="2818959"/>
              <a:ext cx="1716046" cy="114663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4EDCC3E-C9A2-7D8E-1159-9898BA565C47}"/>
                </a:ext>
              </a:extLst>
            </p:cNvPr>
            <p:cNvSpPr txBox="1"/>
            <p:nvPr/>
          </p:nvSpPr>
          <p:spPr>
            <a:xfrm>
              <a:off x="3514339" y="3965590"/>
              <a:ext cx="1716046" cy="584775"/>
            </a:xfrm>
            <a:prstGeom prst="rect">
              <a:avLst/>
            </a:prstGeom>
            <a:noFill/>
          </p:spPr>
          <p:txBody>
            <a:bodyPr wrap="square" rtlCol="0">
              <a:spAutoFit/>
            </a:bodyPr>
            <a:lstStyle/>
            <a:p>
              <a:pPr algn="ctr"/>
              <a:r>
                <a:rPr lang="en-US" sz="1600" i="1" dirty="0">
                  <a:solidFill>
                    <a:schemeClr val="tx1">
                      <a:lumMod val="65000"/>
                      <a:lumOff val="35000"/>
                    </a:schemeClr>
                  </a:solidFill>
                </a:rPr>
                <a:t>Intel 1103</a:t>
              </a:r>
              <a:br>
                <a:rPr lang="en-US" sz="1600" i="1" dirty="0">
                  <a:solidFill>
                    <a:schemeClr val="tx1">
                      <a:lumMod val="65000"/>
                      <a:lumOff val="35000"/>
                    </a:schemeClr>
                  </a:solidFill>
                </a:rPr>
              </a:br>
              <a:r>
                <a:rPr lang="en-US" sz="1600" i="1" dirty="0">
                  <a:solidFill>
                    <a:schemeClr val="tx1">
                      <a:lumMod val="65000"/>
                      <a:lumOff val="35000"/>
                    </a:schemeClr>
                  </a:solidFill>
                </a:rPr>
                <a:t>(1Kbit)</a:t>
              </a:r>
              <a:endParaRPr lang="en-CH" sz="1600" i="1" dirty="0">
                <a:solidFill>
                  <a:schemeClr val="tx1">
                    <a:lumMod val="65000"/>
                    <a:lumOff val="35000"/>
                  </a:schemeClr>
                </a:solidFill>
              </a:endParaRPr>
            </a:p>
          </p:txBody>
        </p:sp>
        <p:sp>
          <p:nvSpPr>
            <p:cNvPr id="32" name="TextBox 31">
              <a:extLst>
                <a:ext uri="{FF2B5EF4-FFF2-40B4-BE49-F238E27FC236}">
                  <a16:creationId xmlns:a16="http://schemas.microsoft.com/office/drawing/2014/main" id="{BBE186F2-1D8A-D1CB-2862-D9B56271EE82}"/>
                </a:ext>
              </a:extLst>
            </p:cNvPr>
            <p:cNvSpPr txBox="1"/>
            <p:nvPr/>
          </p:nvSpPr>
          <p:spPr>
            <a:xfrm>
              <a:off x="3514339" y="1174815"/>
              <a:ext cx="1819661" cy="1323439"/>
            </a:xfrm>
            <a:prstGeom prst="rect">
              <a:avLst/>
            </a:prstGeom>
            <a:solidFill>
              <a:schemeClr val="bg1">
                <a:lumMod val="95000"/>
              </a:schemeClr>
            </a:solidFill>
          </p:spPr>
          <p:txBody>
            <a:bodyPr wrap="square" rtlCol="0">
              <a:spAutoFit/>
            </a:bodyPr>
            <a:lstStyle/>
            <a:p>
              <a:pPr algn="ctr"/>
              <a:r>
                <a:rPr lang="en-US" sz="2000" dirty="0"/>
                <a:t>The first commercially available DRAM IC</a:t>
              </a:r>
              <a:endParaRPr lang="en-CH" sz="2000" dirty="0"/>
            </a:p>
          </p:txBody>
        </p:sp>
      </p:grpSp>
      <p:grpSp>
        <p:nvGrpSpPr>
          <p:cNvPr id="30" name="Group 29">
            <a:extLst>
              <a:ext uri="{FF2B5EF4-FFF2-40B4-BE49-F238E27FC236}">
                <a16:creationId xmlns:a16="http://schemas.microsoft.com/office/drawing/2014/main" id="{4C912925-A1BA-279E-67C8-E5B7C52057F3}"/>
              </a:ext>
            </a:extLst>
          </p:cNvPr>
          <p:cNvGrpSpPr/>
          <p:nvPr/>
        </p:nvGrpSpPr>
        <p:grpSpPr>
          <a:xfrm>
            <a:off x="9057819" y="1588299"/>
            <a:ext cx="2192441" cy="3102662"/>
            <a:chOff x="1946729" y="3388966"/>
            <a:chExt cx="2192441" cy="3102662"/>
          </a:xfrm>
        </p:grpSpPr>
        <p:pic>
          <p:nvPicPr>
            <p:cNvPr id="1034" name="Picture 10">
              <a:extLst>
                <a:ext uri="{FF2B5EF4-FFF2-40B4-BE49-F238E27FC236}">
                  <a16:creationId xmlns:a16="http://schemas.microsoft.com/office/drawing/2014/main" id="{B110110B-19C7-51BE-D024-C03DFD9194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386" y="4555425"/>
              <a:ext cx="2095500" cy="1323975"/>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A72620A1-A716-EF24-C149-6D9484AAECCD}"/>
                </a:ext>
              </a:extLst>
            </p:cNvPr>
            <p:cNvSpPr txBox="1"/>
            <p:nvPr/>
          </p:nvSpPr>
          <p:spPr>
            <a:xfrm>
              <a:off x="1946729" y="5906853"/>
              <a:ext cx="2192441" cy="584775"/>
            </a:xfrm>
            <a:prstGeom prst="rect">
              <a:avLst/>
            </a:prstGeom>
            <a:noFill/>
          </p:spPr>
          <p:txBody>
            <a:bodyPr wrap="square" rtlCol="0">
              <a:spAutoFit/>
            </a:bodyPr>
            <a:lstStyle/>
            <a:p>
              <a:pPr algn="ctr"/>
              <a:r>
                <a:rPr lang="en-US" sz="1600" i="1" dirty="0">
                  <a:solidFill>
                    <a:schemeClr val="tx1">
                      <a:lumMod val="65000"/>
                      <a:lumOff val="35000"/>
                    </a:schemeClr>
                  </a:solidFill>
                </a:rPr>
                <a:t>Samsung DDR SDRAM </a:t>
              </a:r>
              <a:br>
                <a:rPr lang="en-US" sz="1600" i="1" dirty="0">
                  <a:solidFill>
                    <a:schemeClr val="tx1">
                      <a:lumMod val="65000"/>
                      <a:lumOff val="35000"/>
                    </a:schemeClr>
                  </a:solidFill>
                </a:rPr>
              </a:br>
              <a:r>
                <a:rPr lang="en-US" sz="1600" i="1" dirty="0">
                  <a:solidFill>
                    <a:schemeClr val="tx1">
                      <a:lumMod val="65000"/>
                      <a:lumOff val="35000"/>
                    </a:schemeClr>
                  </a:solidFill>
                </a:rPr>
                <a:t>(64 Mbit)</a:t>
              </a:r>
              <a:endParaRPr lang="en-CH" sz="1600" i="1" dirty="0">
                <a:solidFill>
                  <a:schemeClr val="tx1">
                    <a:lumMod val="65000"/>
                    <a:lumOff val="35000"/>
                  </a:schemeClr>
                </a:solidFill>
              </a:endParaRPr>
            </a:p>
          </p:txBody>
        </p:sp>
        <p:sp>
          <p:nvSpPr>
            <p:cNvPr id="42" name="TextBox 41">
              <a:extLst>
                <a:ext uri="{FF2B5EF4-FFF2-40B4-BE49-F238E27FC236}">
                  <a16:creationId xmlns:a16="http://schemas.microsoft.com/office/drawing/2014/main" id="{02A797D4-C530-E351-AA2F-FF012A16222A}"/>
                </a:ext>
              </a:extLst>
            </p:cNvPr>
            <p:cNvSpPr txBox="1"/>
            <p:nvPr/>
          </p:nvSpPr>
          <p:spPr>
            <a:xfrm>
              <a:off x="2018896" y="3388966"/>
              <a:ext cx="1972526" cy="1015663"/>
            </a:xfrm>
            <a:prstGeom prst="rect">
              <a:avLst/>
            </a:prstGeom>
            <a:solidFill>
              <a:schemeClr val="bg1">
                <a:lumMod val="95000"/>
              </a:schemeClr>
            </a:solidFill>
          </p:spPr>
          <p:txBody>
            <a:bodyPr wrap="square" rtlCol="0">
              <a:spAutoFit/>
            </a:bodyPr>
            <a:lstStyle/>
            <a:p>
              <a:pPr algn="ctr"/>
              <a:r>
                <a:rPr lang="en-US" sz="2000" dirty="0"/>
                <a:t>The first </a:t>
              </a:r>
              <a:br>
                <a:rPr lang="en-US" sz="2000" dirty="0"/>
              </a:br>
              <a:r>
                <a:rPr lang="en-US" sz="2000" dirty="0"/>
                <a:t>DDR memory prototype</a:t>
              </a:r>
              <a:endParaRPr lang="en-CH" sz="2000" dirty="0"/>
            </a:p>
          </p:txBody>
        </p:sp>
      </p:grpSp>
      <p:cxnSp>
        <p:nvCxnSpPr>
          <p:cNvPr id="5" name="Straight Connector 4">
            <a:extLst>
              <a:ext uri="{FF2B5EF4-FFF2-40B4-BE49-F238E27FC236}">
                <a16:creationId xmlns:a16="http://schemas.microsoft.com/office/drawing/2014/main" id="{8125ABA7-4855-3C37-70C6-392FAC43BC09}"/>
              </a:ext>
            </a:extLst>
          </p:cNvPr>
          <p:cNvCxnSpPr>
            <a:cxnSpLocks/>
          </p:cNvCxnSpPr>
          <p:nvPr/>
        </p:nvCxnSpPr>
        <p:spPr>
          <a:xfrm>
            <a:off x="1438728" y="5307472"/>
            <a:ext cx="9906000" cy="0"/>
          </a:xfrm>
          <a:prstGeom prst="line">
            <a:avLst/>
          </a:prstGeom>
          <a:ln w="57150">
            <a:solidFill>
              <a:schemeClr val="tx1">
                <a:lumMod val="65000"/>
                <a:lumOff val="35000"/>
              </a:schemeClr>
            </a:solidFill>
            <a:prstDash val="solid"/>
            <a:headEnd type="diamond"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78232076-3BD6-3182-8258-2F2E9F46B7AA}"/>
              </a:ext>
            </a:extLst>
          </p:cNvPr>
          <p:cNvSpPr>
            <a:spLocks noChangeAspect="1"/>
          </p:cNvSpPr>
          <p:nvPr/>
        </p:nvSpPr>
        <p:spPr>
          <a:xfrm>
            <a:off x="4220646" y="5169331"/>
            <a:ext cx="336182" cy="3361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Oval 25">
            <a:extLst>
              <a:ext uri="{FF2B5EF4-FFF2-40B4-BE49-F238E27FC236}">
                <a16:creationId xmlns:a16="http://schemas.microsoft.com/office/drawing/2014/main" id="{24AA5E15-2399-42F3-1445-30EB416893EA}"/>
              </a:ext>
            </a:extLst>
          </p:cNvPr>
          <p:cNvSpPr>
            <a:spLocks noChangeAspect="1"/>
          </p:cNvSpPr>
          <p:nvPr/>
        </p:nvSpPr>
        <p:spPr>
          <a:xfrm>
            <a:off x="7085215" y="5140013"/>
            <a:ext cx="336182" cy="3361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Oval 26">
            <a:extLst>
              <a:ext uri="{FF2B5EF4-FFF2-40B4-BE49-F238E27FC236}">
                <a16:creationId xmlns:a16="http://schemas.microsoft.com/office/drawing/2014/main" id="{67FE47CA-F429-6C3A-2408-C7321EBAFBBC}"/>
              </a:ext>
            </a:extLst>
          </p:cNvPr>
          <p:cNvSpPr>
            <a:spLocks noChangeAspect="1"/>
          </p:cNvSpPr>
          <p:nvPr/>
        </p:nvSpPr>
        <p:spPr>
          <a:xfrm>
            <a:off x="10035322" y="5130238"/>
            <a:ext cx="336182" cy="3361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9AA45599-FFC4-5C0E-71AE-E4FFF786DAB0}"/>
              </a:ext>
            </a:extLst>
          </p:cNvPr>
          <p:cNvCxnSpPr>
            <a:cxnSpLocks/>
          </p:cNvCxnSpPr>
          <p:nvPr/>
        </p:nvCxnSpPr>
        <p:spPr>
          <a:xfrm flipV="1">
            <a:off x="4388737" y="4780238"/>
            <a:ext cx="0" cy="498875"/>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2A0C96-40A1-BB88-A22E-EC5121ADDB65}"/>
              </a:ext>
            </a:extLst>
          </p:cNvPr>
          <p:cNvCxnSpPr>
            <a:cxnSpLocks/>
          </p:cNvCxnSpPr>
          <p:nvPr/>
        </p:nvCxnSpPr>
        <p:spPr>
          <a:xfrm>
            <a:off x="7239848" y="4780238"/>
            <a:ext cx="0" cy="572853"/>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FCFEDBE-2B79-30FA-A543-77B417E61252}"/>
              </a:ext>
            </a:extLst>
          </p:cNvPr>
          <p:cNvCxnSpPr>
            <a:cxnSpLocks/>
          </p:cNvCxnSpPr>
          <p:nvPr/>
        </p:nvCxnSpPr>
        <p:spPr>
          <a:xfrm flipV="1">
            <a:off x="10203413" y="4780238"/>
            <a:ext cx="0" cy="389093"/>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A7AC944-9036-F414-A365-5FF8C477061C}"/>
              </a:ext>
            </a:extLst>
          </p:cNvPr>
          <p:cNvSpPr txBox="1"/>
          <p:nvPr/>
        </p:nvSpPr>
        <p:spPr>
          <a:xfrm>
            <a:off x="9458231" y="5536202"/>
            <a:ext cx="1513512" cy="523220"/>
          </a:xfrm>
          <a:prstGeom prst="rect">
            <a:avLst/>
          </a:prstGeom>
          <a:noFill/>
        </p:spPr>
        <p:txBody>
          <a:bodyPr wrap="square" rtlCol="0">
            <a:spAutoFit/>
          </a:bodyPr>
          <a:lstStyle/>
          <a:p>
            <a:pPr algn="ctr"/>
            <a:r>
              <a:rPr lang="en-US" sz="2800" b="1" dirty="0"/>
              <a:t>[1997]</a:t>
            </a:r>
            <a:endParaRPr lang="en-CH" sz="2800" b="1" dirty="0"/>
          </a:p>
        </p:txBody>
      </p:sp>
      <p:sp>
        <p:nvSpPr>
          <p:cNvPr id="14" name="TextBox 13">
            <a:extLst>
              <a:ext uri="{FF2B5EF4-FFF2-40B4-BE49-F238E27FC236}">
                <a16:creationId xmlns:a16="http://schemas.microsoft.com/office/drawing/2014/main" id="{306A840C-7822-66D7-6040-B529523F3135}"/>
              </a:ext>
            </a:extLst>
          </p:cNvPr>
          <p:cNvSpPr txBox="1"/>
          <p:nvPr/>
        </p:nvSpPr>
        <p:spPr>
          <a:xfrm>
            <a:off x="835796" y="5536202"/>
            <a:ext cx="1339532" cy="523220"/>
          </a:xfrm>
          <a:prstGeom prst="rect">
            <a:avLst/>
          </a:prstGeom>
          <a:noFill/>
        </p:spPr>
        <p:txBody>
          <a:bodyPr wrap="square" rtlCol="0">
            <a:spAutoFit/>
          </a:bodyPr>
          <a:lstStyle/>
          <a:p>
            <a:pPr algn="ctr"/>
            <a:r>
              <a:rPr lang="en-US" sz="2800" b="1" dirty="0"/>
              <a:t>[1968]</a:t>
            </a:r>
            <a:endParaRPr lang="en-CH" sz="2800" b="1" dirty="0"/>
          </a:p>
        </p:txBody>
      </p:sp>
      <p:sp>
        <p:nvSpPr>
          <p:cNvPr id="15" name="Oval 14">
            <a:extLst>
              <a:ext uri="{FF2B5EF4-FFF2-40B4-BE49-F238E27FC236}">
                <a16:creationId xmlns:a16="http://schemas.microsoft.com/office/drawing/2014/main" id="{A6FC851D-CB2A-FECD-A7A9-E20FD0938014}"/>
              </a:ext>
            </a:extLst>
          </p:cNvPr>
          <p:cNvSpPr>
            <a:spLocks noChangeAspect="1"/>
          </p:cNvSpPr>
          <p:nvPr/>
        </p:nvSpPr>
        <p:spPr>
          <a:xfrm>
            <a:off x="1315405" y="5169331"/>
            <a:ext cx="336182" cy="33618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6" name="Straight Connector 15">
            <a:extLst>
              <a:ext uri="{FF2B5EF4-FFF2-40B4-BE49-F238E27FC236}">
                <a16:creationId xmlns:a16="http://schemas.microsoft.com/office/drawing/2014/main" id="{D1506751-6D74-AE99-E782-7892E7736766}"/>
              </a:ext>
            </a:extLst>
          </p:cNvPr>
          <p:cNvCxnSpPr>
            <a:cxnSpLocks/>
          </p:cNvCxnSpPr>
          <p:nvPr/>
        </p:nvCxnSpPr>
        <p:spPr>
          <a:xfrm flipV="1">
            <a:off x="1483496" y="4780238"/>
            <a:ext cx="0" cy="498875"/>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836572FB-3F7A-9098-5C5B-ACE42315EA26}"/>
              </a:ext>
            </a:extLst>
          </p:cNvPr>
          <p:cNvGrpSpPr/>
          <p:nvPr/>
        </p:nvGrpSpPr>
        <p:grpSpPr>
          <a:xfrm>
            <a:off x="318883" y="975898"/>
            <a:ext cx="2329225" cy="3683327"/>
            <a:chOff x="318883" y="867038"/>
            <a:chExt cx="2329225" cy="3683327"/>
          </a:xfrm>
        </p:grpSpPr>
        <p:sp>
          <p:nvSpPr>
            <p:cNvPr id="38" name="TextBox 37">
              <a:extLst>
                <a:ext uri="{FF2B5EF4-FFF2-40B4-BE49-F238E27FC236}">
                  <a16:creationId xmlns:a16="http://schemas.microsoft.com/office/drawing/2014/main" id="{429F4DAB-09FA-277A-CC23-F0875123CF98}"/>
                </a:ext>
              </a:extLst>
            </p:cNvPr>
            <p:cNvSpPr txBox="1"/>
            <p:nvPr/>
          </p:nvSpPr>
          <p:spPr>
            <a:xfrm>
              <a:off x="318883" y="867038"/>
              <a:ext cx="2329225" cy="1631216"/>
            </a:xfrm>
            <a:prstGeom prst="rect">
              <a:avLst/>
            </a:prstGeom>
            <a:solidFill>
              <a:schemeClr val="bg1">
                <a:lumMod val="95000"/>
              </a:schemeClr>
            </a:solidFill>
          </p:spPr>
          <p:txBody>
            <a:bodyPr wrap="square" rtlCol="0">
              <a:spAutoFit/>
            </a:bodyPr>
            <a:lstStyle/>
            <a:p>
              <a:pPr algn="ctr"/>
              <a:r>
                <a:rPr lang="en-US" sz="2000" dirty="0"/>
                <a:t>Dr. Robert Dennard was granted the patent for </a:t>
              </a:r>
              <a:br>
                <a:rPr lang="en-US" sz="2000" dirty="0"/>
              </a:br>
              <a:r>
                <a:rPr lang="en-US" sz="2000" dirty="0"/>
                <a:t>one-transistor DRAM cell</a:t>
              </a:r>
              <a:endParaRPr lang="en-CH" sz="2000" dirty="0"/>
            </a:p>
          </p:txBody>
        </p:sp>
        <p:pic>
          <p:nvPicPr>
            <p:cNvPr id="37" name="Picture 6">
              <a:extLst>
                <a:ext uri="{FF2B5EF4-FFF2-40B4-BE49-F238E27FC236}">
                  <a16:creationId xmlns:a16="http://schemas.microsoft.com/office/drawing/2014/main" id="{2CD599AB-A256-687A-9AFE-C3CC353A592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9375" y="2591629"/>
              <a:ext cx="1364022" cy="19587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213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par>
                                <p:cTn id="12" presetID="10"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500"/>
                                        <p:tgtEl>
                                          <p:spTgt spid="35"/>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6" grpId="0" animBg="1"/>
      <p:bldP spid="26" grpId="0" animBg="1"/>
      <p:bldP spid="27" grpId="0" animBg="1"/>
      <p:bldP spid="36" grpId="0"/>
      <p:bldP spid="14" grpId="0"/>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3124200" y="1371600"/>
            <a:ext cx="6172200" cy="4724400"/>
          </a:xfrm>
          <a:prstGeom prst="rect">
            <a:avLst/>
          </a:prstGeom>
          <a:solidFill>
            <a:schemeClr val="bg1">
              <a:lumMod val="95000"/>
            </a:schemeClr>
          </a:solidFill>
          <a:ln w="1905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2" name="Title 1"/>
          <p:cNvSpPr>
            <a:spLocks noGrp="1"/>
          </p:cNvSpPr>
          <p:nvPr>
            <p:ph type="title"/>
          </p:nvPr>
        </p:nvSpPr>
        <p:spPr/>
        <p:txBody>
          <a:bodyPr/>
          <a:lstStyle/>
          <a:p>
            <a:r>
              <a:rPr lang="en-US" sz="4000" dirty="0" err="1"/>
              <a:t>SoftMC</a:t>
            </a:r>
            <a:r>
              <a:rPr lang="en-US" sz="4000" dirty="0"/>
              <a:t> Hardware</a:t>
            </a:r>
          </a:p>
        </p:txBody>
      </p:sp>
      <p:sp>
        <p:nvSpPr>
          <p:cNvPr id="6" name="Rectangle: Rounded Corners 5"/>
          <p:cNvSpPr/>
          <p:nvPr/>
        </p:nvSpPr>
        <p:spPr bwMode="auto">
          <a:xfrm rot="16200000">
            <a:off x="1705917" y="3325831"/>
            <a:ext cx="3855971" cy="568960"/>
          </a:xfrm>
          <a:prstGeom prst="roundRect">
            <a:avLst/>
          </a:prstGeom>
          <a:solidFill>
            <a:srgbClr val="83C3FD"/>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600" dirty="0" err="1"/>
              <a:t>PCIe</a:t>
            </a:r>
            <a:r>
              <a:rPr lang="en-US" sz="2600" dirty="0"/>
              <a:t> Controller</a:t>
            </a:r>
          </a:p>
        </p:txBody>
      </p:sp>
      <p:grpSp>
        <p:nvGrpSpPr>
          <p:cNvPr id="9" name="Group 8"/>
          <p:cNvGrpSpPr/>
          <p:nvPr/>
        </p:nvGrpSpPr>
        <p:grpSpPr>
          <a:xfrm>
            <a:off x="4315478" y="1672338"/>
            <a:ext cx="2665268" cy="1881505"/>
            <a:chOff x="3581400" y="1652270"/>
            <a:chExt cx="3657600" cy="1981200"/>
          </a:xfrm>
          <a:solidFill>
            <a:srgbClr val="FFC000"/>
          </a:solidFill>
        </p:grpSpPr>
        <p:sp>
          <p:nvSpPr>
            <p:cNvPr id="7" name="Rectangle: Rounded Corners 6"/>
            <p:cNvSpPr/>
            <p:nvPr/>
          </p:nvSpPr>
          <p:spPr bwMode="auto">
            <a:xfrm>
              <a:off x="3581400" y="1652270"/>
              <a:ext cx="3657600" cy="1981200"/>
            </a:xfrm>
            <a:prstGeom prst="round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lnSpc>
                  <a:spcPts val="2400"/>
                </a:lnSpc>
                <a:spcBef>
                  <a:spcPct val="0"/>
                </a:spcBef>
                <a:spcAft>
                  <a:spcPct val="0"/>
                </a:spcAft>
              </a:pPr>
              <a:r>
                <a:rPr lang="en-US" sz="2800" dirty="0"/>
                <a:t>Instruction Receiver</a:t>
              </a:r>
            </a:p>
          </p:txBody>
        </p:sp>
        <p:sp>
          <p:nvSpPr>
            <p:cNvPr id="8" name="Rectangle: Rounded Corners 7"/>
            <p:cNvSpPr/>
            <p:nvPr/>
          </p:nvSpPr>
          <p:spPr bwMode="auto">
            <a:xfrm>
              <a:off x="4381500" y="2439670"/>
              <a:ext cx="2209800" cy="819150"/>
            </a:xfrm>
            <a:prstGeom prst="roundRect">
              <a:avLst/>
            </a:prstGeom>
            <a:solidFill>
              <a:srgbClr val="FFC9C9"/>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dirty="0"/>
                <a:t>Instruction Queue</a:t>
              </a:r>
            </a:p>
          </p:txBody>
        </p:sp>
      </p:grpSp>
      <p:sp>
        <p:nvSpPr>
          <p:cNvPr id="10" name="Rectangle: Rounded Corners 9"/>
          <p:cNvSpPr/>
          <p:nvPr/>
        </p:nvSpPr>
        <p:spPr bwMode="auto">
          <a:xfrm rot="16200000">
            <a:off x="6810530" y="2258328"/>
            <a:ext cx="1579418" cy="709523"/>
          </a:xfrm>
          <a:prstGeom prst="round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100" dirty="0"/>
              <a:t>Instruction Dispatcher</a:t>
            </a:r>
          </a:p>
        </p:txBody>
      </p:sp>
      <p:sp>
        <p:nvSpPr>
          <p:cNvPr id="11" name="Rectangle: Rounded Corners 10"/>
          <p:cNvSpPr/>
          <p:nvPr/>
        </p:nvSpPr>
        <p:spPr bwMode="auto">
          <a:xfrm>
            <a:off x="8343900" y="1672337"/>
            <a:ext cx="723900" cy="3763010"/>
          </a:xfrm>
          <a:prstGeom prst="roundRect">
            <a:avLst/>
          </a:prstGeom>
          <a:solidFill>
            <a:srgbClr val="83C3FD"/>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900" dirty="0"/>
              <a:t>DDR PHY</a:t>
            </a:r>
          </a:p>
        </p:txBody>
      </p:sp>
      <p:sp>
        <p:nvSpPr>
          <p:cNvPr id="12" name="Rectangle: Rounded Corners 11"/>
          <p:cNvSpPr/>
          <p:nvPr/>
        </p:nvSpPr>
        <p:spPr bwMode="auto">
          <a:xfrm>
            <a:off x="4258324" y="3694742"/>
            <a:ext cx="1381432" cy="939546"/>
          </a:xfrm>
          <a:prstGeom prst="round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000" dirty="0"/>
              <a:t>Auto-refresh Controller</a:t>
            </a:r>
          </a:p>
        </p:txBody>
      </p:sp>
      <p:sp>
        <p:nvSpPr>
          <p:cNvPr id="13" name="Rectangle: Rounded Corners 12"/>
          <p:cNvSpPr/>
          <p:nvPr/>
        </p:nvSpPr>
        <p:spPr bwMode="auto">
          <a:xfrm>
            <a:off x="5703639" y="3694742"/>
            <a:ext cx="1397879" cy="939546"/>
          </a:xfrm>
          <a:prstGeom prst="round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t>Calibration Controller</a:t>
            </a:r>
          </a:p>
        </p:txBody>
      </p:sp>
      <p:sp>
        <p:nvSpPr>
          <p:cNvPr id="14" name="Rectangle: Rounded Corners 13"/>
          <p:cNvSpPr/>
          <p:nvPr/>
        </p:nvSpPr>
        <p:spPr bwMode="auto">
          <a:xfrm>
            <a:off x="5522099" y="4881881"/>
            <a:ext cx="1579418" cy="656417"/>
          </a:xfrm>
          <a:prstGeom prst="roundRect">
            <a:avLst/>
          </a:prstGeom>
          <a:solidFill>
            <a:srgbClr val="FFC000"/>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200" dirty="0"/>
              <a:t>Read Capture</a:t>
            </a:r>
          </a:p>
        </p:txBody>
      </p:sp>
      <p:pic>
        <p:nvPicPr>
          <p:cNvPr id="15" name="Content Placeholder 5"/>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t="26948" b="26786"/>
          <a:stretch/>
        </p:blipFill>
        <p:spPr>
          <a:xfrm rot="5400000">
            <a:off x="9098439" y="3136170"/>
            <a:ext cx="1891831" cy="855828"/>
          </a:xfrm>
        </p:spPr>
      </p:pic>
      <p:pic>
        <p:nvPicPr>
          <p:cNvPr id="16" name="Graphic 15" descr="Compute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40766" y="2956522"/>
            <a:ext cx="1386878" cy="1386878"/>
          </a:xfrm>
          <a:prstGeom prst="rect">
            <a:avLst/>
          </a:prstGeom>
        </p:spPr>
      </p:pic>
      <p:sp>
        <p:nvSpPr>
          <p:cNvPr id="18" name="TextBox 17"/>
          <p:cNvSpPr txBox="1"/>
          <p:nvPr/>
        </p:nvSpPr>
        <p:spPr>
          <a:xfrm>
            <a:off x="4035398" y="5435348"/>
            <a:ext cx="4605402" cy="584775"/>
          </a:xfrm>
          <a:prstGeom prst="rect">
            <a:avLst/>
          </a:prstGeom>
          <a:noFill/>
        </p:spPr>
        <p:txBody>
          <a:bodyPr wrap="square" rtlCol="0">
            <a:spAutoFit/>
          </a:bodyPr>
          <a:lstStyle/>
          <a:p>
            <a:r>
              <a:rPr lang="en-US" sz="3200" dirty="0" err="1"/>
              <a:t>SoftMC</a:t>
            </a:r>
            <a:r>
              <a:rPr lang="en-US" sz="3200" dirty="0"/>
              <a:t> Hardware (FPGA)</a:t>
            </a:r>
          </a:p>
        </p:txBody>
      </p:sp>
      <p:sp>
        <p:nvSpPr>
          <p:cNvPr id="20" name="Rectangle: Rounded Corners 19"/>
          <p:cNvSpPr/>
          <p:nvPr/>
        </p:nvSpPr>
        <p:spPr bwMode="auto">
          <a:xfrm>
            <a:off x="1702513" y="2633371"/>
            <a:ext cx="283755" cy="432435"/>
          </a:xfrm>
          <a:prstGeom prst="roundRect">
            <a:avLst/>
          </a:prstGeom>
          <a:solidFill>
            <a:srgbClr val="C0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21" name="Rectangle: Rounded Corners 20"/>
          <p:cNvSpPr/>
          <p:nvPr/>
        </p:nvSpPr>
        <p:spPr bwMode="auto">
          <a:xfrm>
            <a:off x="2038840" y="2633371"/>
            <a:ext cx="283755" cy="432435"/>
          </a:xfrm>
          <a:prstGeom prst="roundRect">
            <a:avLst/>
          </a:prstGeom>
          <a:solidFill>
            <a:srgbClr val="C0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22" name="Rectangle: Rounded Corners 21"/>
          <p:cNvSpPr/>
          <p:nvPr/>
        </p:nvSpPr>
        <p:spPr bwMode="auto">
          <a:xfrm>
            <a:off x="2375168" y="2633371"/>
            <a:ext cx="283755" cy="432435"/>
          </a:xfrm>
          <a:prstGeom prst="roundRect">
            <a:avLst/>
          </a:prstGeom>
          <a:solidFill>
            <a:srgbClr val="C0000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23" name="TextBox 22"/>
          <p:cNvSpPr txBox="1"/>
          <p:nvPr/>
        </p:nvSpPr>
        <p:spPr>
          <a:xfrm>
            <a:off x="1524000" y="1823379"/>
            <a:ext cx="1371601" cy="369332"/>
          </a:xfrm>
          <a:prstGeom prst="rect">
            <a:avLst/>
          </a:prstGeom>
          <a:noFill/>
        </p:spPr>
        <p:txBody>
          <a:bodyPr wrap="square" rtlCol="0">
            <a:spAutoFit/>
          </a:bodyPr>
          <a:lstStyle/>
          <a:p>
            <a:r>
              <a:rPr lang="en-US" i="1" dirty="0">
                <a:solidFill>
                  <a:schemeClr val="tx1">
                    <a:lumMod val="65000"/>
                    <a:lumOff val="35000"/>
                  </a:schemeClr>
                </a:solidFill>
              </a:rPr>
              <a:t>Instructions</a:t>
            </a:r>
          </a:p>
        </p:txBody>
      </p:sp>
      <p:cxnSp>
        <p:nvCxnSpPr>
          <p:cNvPr id="25" name="Straight Arrow Connector 24"/>
          <p:cNvCxnSpPr/>
          <p:nvPr/>
        </p:nvCxnSpPr>
        <p:spPr bwMode="auto">
          <a:xfrm flipV="1">
            <a:off x="1828801" y="2133600"/>
            <a:ext cx="210039" cy="484568"/>
          </a:xfrm>
          <a:prstGeom prst="straightConnector1">
            <a:avLst/>
          </a:prstGeom>
          <a:solidFill>
            <a:schemeClr val="accent1"/>
          </a:solidFill>
          <a:ln w="12700" cap="flat" cmpd="sng" algn="ctr">
            <a:solidFill>
              <a:schemeClr val="tx1">
                <a:lumMod val="50000"/>
                <a:lumOff val="50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cxnSpLocks/>
          </p:cNvCxnSpPr>
          <p:nvPr/>
        </p:nvCxnSpPr>
        <p:spPr bwMode="auto">
          <a:xfrm flipV="1">
            <a:off x="2180716" y="2133900"/>
            <a:ext cx="29084" cy="479188"/>
          </a:xfrm>
          <a:prstGeom prst="straightConnector1">
            <a:avLst/>
          </a:prstGeom>
          <a:solidFill>
            <a:schemeClr val="accent1"/>
          </a:solidFill>
          <a:ln w="12700" cap="flat" cmpd="sng" algn="ctr">
            <a:solidFill>
              <a:schemeClr val="tx1">
                <a:lumMod val="50000"/>
                <a:lumOff val="50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p:cNvCxnSpPr>
          <p:nvPr/>
        </p:nvCxnSpPr>
        <p:spPr bwMode="auto">
          <a:xfrm flipH="1" flipV="1">
            <a:off x="2383363" y="2133601"/>
            <a:ext cx="114466" cy="499771"/>
          </a:xfrm>
          <a:prstGeom prst="straightConnector1">
            <a:avLst/>
          </a:prstGeom>
          <a:solidFill>
            <a:schemeClr val="accent1"/>
          </a:solidFill>
          <a:ln w="12700" cap="flat" cmpd="sng" algn="ctr">
            <a:solidFill>
              <a:schemeClr val="tx1">
                <a:lumMod val="50000"/>
                <a:lumOff val="50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Rounded Corners 34"/>
          <p:cNvSpPr/>
          <p:nvPr/>
        </p:nvSpPr>
        <p:spPr bwMode="auto">
          <a:xfrm>
            <a:off x="7643669" y="2470773"/>
            <a:ext cx="283755" cy="432435"/>
          </a:xfrm>
          <a:prstGeom prst="roundRect">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36" name="Rectangle: Rounded Corners 35"/>
          <p:cNvSpPr/>
          <p:nvPr/>
        </p:nvSpPr>
        <p:spPr bwMode="auto">
          <a:xfrm>
            <a:off x="7651009" y="2470773"/>
            <a:ext cx="283755" cy="432435"/>
          </a:xfrm>
          <a:prstGeom prst="roundRect">
            <a:avLst/>
          </a:prstGeom>
          <a:solidFill>
            <a:srgbClr val="00B050"/>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37" name="Rectangle: Rounded Corners 36"/>
          <p:cNvSpPr/>
          <p:nvPr/>
        </p:nvSpPr>
        <p:spPr bwMode="auto">
          <a:xfrm>
            <a:off x="9956382" y="3337625"/>
            <a:ext cx="283755" cy="432435"/>
          </a:xfrm>
          <a:prstGeom prst="roundRect">
            <a:avLst/>
          </a:prstGeom>
          <a:solidFill>
            <a:srgbClr val="2B0BB5"/>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grpSp>
        <p:nvGrpSpPr>
          <p:cNvPr id="40" name="Group 39"/>
          <p:cNvGrpSpPr/>
          <p:nvPr/>
        </p:nvGrpSpPr>
        <p:grpSpPr>
          <a:xfrm>
            <a:off x="7269287" y="924277"/>
            <a:ext cx="1371601" cy="1516097"/>
            <a:chOff x="55223" y="4996477"/>
            <a:chExt cx="1371601" cy="1516097"/>
          </a:xfrm>
        </p:grpSpPr>
        <p:sp>
          <p:nvSpPr>
            <p:cNvPr id="38" name="TextBox 37"/>
            <p:cNvSpPr txBox="1"/>
            <p:nvPr/>
          </p:nvSpPr>
          <p:spPr>
            <a:xfrm>
              <a:off x="55223" y="4996477"/>
              <a:ext cx="1371601" cy="461665"/>
            </a:xfrm>
            <a:prstGeom prst="rect">
              <a:avLst/>
            </a:prstGeom>
            <a:noFill/>
          </p:spPr>
          <p:txBody>
            <a:bodyPr wrap="square" rtlCol="0">
              <a:spAutoFit/>
            </a:bodyPr>
            <a:lstStyle/>
            <a:p>
              <a:r>
                <a:rPr lang="en-US" sz="2400" b="1" i="1" dirty="0">
                  <a:solidFill>
                    <a:srgbClr val="FF0000"/>
                  </a:solidFill>
                </a:rPr>
                <a:t>Activate</a:t>
              </a:r>
            </a:p>
          </p:txBody>
        </p:sp>
        <p:cxnSp>
          <p:nvCxnSpPr>
            <p:cNvPr id="39" name="Straight Arrow Connector 38"/>
            <p:cNvCxnSpPr>
              <a:cxnSpLocks/>
            </p:cNvCxnSpPr>
            <p:nvPr/>
          </p:nvCxnSpPr>
          <p:spPr bwMode="auto">
            <a:xfrm flipV="1">
              <a:off x="397311" y="5417434"/>
              <a:ext cx="247656" cy="1095140"/>
            </a:xfrm>
            <a:prstGeom prst="straightConnector1">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49"/>
          <p:cNvGrpSpPr/>
          <p:nvPr/>
        </p:nvGrpSpPr>
        <p:grpSpPr>
          <a:xfrm>
            <a:off x="7269200" y="924277"/>
            <a:ext cx="1371601" cy="1516097"/>
            <a:chOff x="55223" y="4996477"/>
            <a:chExt cx="1371601" cy="1516097"/>
          </a:xfrm>
        </p:grpSpPr>
        <p:sp>
          <p:nvSpPr>
            <p:cNvPr id="51" name="TextBox 50"/>
            <p:cNvSpPr txBox="1"/>
            <p:nvPr/>
          </p:nvSpPr>
          <p:spPr>
            <a:xfrm>
              <a:off x="55223" y="4996477"/>
              <a:ext cx="1371601" cy="461665"/>
            </a:xfrm>
            <a:prstGeom prst="rect">
              <a:avLst/>
            </a:prstGeom>
            <a:noFill/>
          </p:spPr>
          <p:txBody>
            <a:bodyPr wrap="square" rtlCol="0">
              <a:spAutoFit/>
            </a:bodyPr>
            <a:lstStyle/>
            <a:p>
              <a:pPr algn="ctr"/>
              <a:r>
                <a:rPr lang="en-US" sz="2400" b="1" i="1" dirty="0">
                  <a:solidFill>
                    <a:srgbClr val="FF0000"/>
                  </a:solidFill>
                </a:rPr>
                <a:t>Read</a:t>
              </a:r>
            </a:p>
          </p:txBody>
        </p:sp>
        <p:cxnSp>
          <p:nvCxnSpPr>
            <p:cNvPr id="52" name="Straight Arrow Connector 51"/>
            <p:cNvCxnSpPr>
              <a:cxnSpLocks/>
            </p:cNvCxnSpPr>
            <p:nvPr/>
          </p:nvCxnSpPr>
          <p:spPr bwMode="auto">
            <a:xfrm flipV="1">
              <a:off x="397311" y="5417434"/>
              <a:ext cx="247656" cy="1095140"/>
            </a:xfrm>
            <a:prstGeom prst="straightConnector1">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 name="Group 52"/>
          <p:cNvGrpSpPr/>
          <p:nvPr/>
        </p:nvGrpSpPr>
        <p:grpSpPr>
          <a:xfrm>
            <a:off x="5867401" y="926651"/>
            <a:ext cx="4541801" cy="1516097"/>
            <a:chOff x="-1346576" y="4996477"/>
            <a:chExt cx="4541801" cy="1516097"/>
          </a:xfrm>
        </p:grpSpPr>
        <p:sp>
          <p:nvSpPr>
            <p:cNvPr id="54" name="TextBox 53"/>
            <p:cNvSpPr txBox="1"/>
            <p:nvPr/>
          </p:nvSpPr>
          <p:spPr>
            <a:xfrm>
              <a:off x="-1346576" y="4996477"/>
              <a:ext cx="4541801" cy="461665"/>
            </a:xfrm>
            <a:prstGeom prst="rect">
              <a:avLst/>
            </a:prstGeom>
            <a:noFill/>
          </p:spPr>
          <p:txBody>
            <a:bodyPr wrap="square" rtlCol="0">
              <a:spAutoFit/>
            </a:bodyPr>
            <a:lstStyle/>
            <a:p>
              <a:pPr algn="ctr"/>
              <a:r>
                <a:rPr lang="en-US" sz="2400" b="1" i="1" dirty="0">
                  <a:solidFill>
                    <a:srgbClr val="FF0000"/>
                  </a:solidFill>
                </a:rPr>
                <a:t>Wait (Ready-to-access Latency)</a:t>
              </a:r>
            </a:p>
          </p:txBody>
        </p:sp>
        <p:cxnSp>
          <p:nvCxnSpPr>
            <p:cNvPr id="55" name="Straight Arrow Connector 54"/>
            <p:cNvCxnSpPr>
              <a:cxnSpLocks/>
            </p:cNvCxnSpPr>
            <p:nvPr/>
          </p:nvCxnSpPr>
          <p:spPr bwMode="auto">
            <a:xfrm flipV="1">
              <a:off x="397311" y="5417434"/>
              <a:ext cx="247656" cy="1095140"/>
            </a:xfrm>
            <a:prstGeom prst="straightConnector1">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6" name="Group 55"/>
          <p:cNvGrpSpPr/>
          <p:nvPr/>
        </p:nvGrpSpPr>
        <p:grpSpPr>
          <a:xfrm>
            <a:off x="9270581" y="3822397"/>
            <a:ext cx="1371601" cy="1521149"/>
            <a:chOff x="225136" y="3932201"/>
            <a:chExt cx="1371601" cy="1521149"/>
          </a:xfrm>
        </p:grpSpPr>
        <p:sp>
          <p:nvSpPr>
            <p:cNvPr id="57" name="TextBox 56"/>
            <p:cNvSpPr txBox="1"/>
            <p:nvPr/>
          </p:nvSpPr>
          <p:spPr>
            <a:xfrm>
              <a:off x="225136" y="4991685"/>
              <a:ext cx="1371601" cy="461665"/>
            </a:xfrm>
            <a:prstGeom prst="rect">
              <a:avLst/>
            </a:prstGeom>
            <a:noFill/>
            <a:ln>
              <a:noFill/>
            </a:ln>
          </p:spPr>
          <p:txBody>
            <a:bodyPr wrap="square" rtlCol="0">
              <a:spAutoFit/>
            </a:bodyPr>
            <a:lstStyle/>
            <a:p>
              <a:pPr algn="ctr"/>
              <a:r>
                <a:rPr lang="en-US" sz="2400" b="1" i="1" dirty="0">
                  <a:solidFill>
                    <a:srgbClr val="2B0BB5"/>
                  </a:solidFill>
                </a:rPr>
                <a:t>Data</a:t>
              </a:r>
            </a:p>
          </p:txBody>
        </p:sp>
        <p:cxnSp>
          <p:nvCxnSpPr>
            <p:cNvPr id="58" name="Straight Arrow Connector 57"/>
            <p:cNvCxnSpPr>
              <a:cxnSpLocks/>
            </p:cNvCxnSpPr>
            <p:nvPr/>
          </p:nvCxnSpPr>
          <p:spPr bwMode="auto">
            <a:xfrm flipH="1">
              <a:off x="910937" y="3932201"/>
              <a:ext cx="108820" cy="1157156"/>
            </a:xfrm>
            <a:prstGeom prst="straightConnector1">
              <a:avLst/>
            </a:prstGeom>
            <a:solidFill>
              <a:schemeClr val="accent1"/>
            </a:solidFill>
            <a:ln w="38100" cap="flat" cmpd="sng" algn="ctr">
              <a:solidFill>
                <a:srgbClr val="2B0BB5"/>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TextBox 41"/>
          <p:cNvSpPr txBox="1"/>
          <p:nvPr/>
        </p:nvSpPr>
        <p:spPr>
          <a:xfrm>
            <a:off x="1385347" y="4173995"/>
            <a:ext cx="1619822" cy="830997"/>
          </a:xfrm>
          <a:prstGeom prst="rect">
            <a:avLst/>
          </a:prstGeom>
          <a:noFill/>
        </p:spPr>
        <p:txBody>
          <a:bodyPr wrap="square" rtlCol="0">
            <a:spAutoFit/>
          </a:bodyPr>
          <a:lstStyle/>
          <a:p>
            <a:pPr algn="ctr"/>
            <a:r>
              <a:rPr lang="en-US" sz="2400" dirty="0"/>
              <a:t>Host </a:t>
            </a:r>
          </a:p>
          <a:p>
            <a:pPr algn="ctr"/>
            <a:r>
              <a:rPr lang="en-US" sz="2400" dirty="0"/>
              <a:t>Machine</a:t>
            </a:r>
          </a:p>
        </p:txBody>
      </p:sp>
      <p:sp>
        <p:nvSpPr>
          <p:cNvPr id="43" name="TextBox 42"/>
          <p:cNvSpPr txBox="1"/>
          <p:nvPr/>
        </p:nvSpPr>
        <p:spPr>
          <a:xfrm>
            <a:off x="9290766" y="2074394"/>
            <a:ext cx="1619822" cy="523220"/>
          </a:xfrm>
          <a:prstGeom prst="rect">
            <a:avLst/>
          </a:prstGeom>
          <a:noFill/>
        </p:spPr>
        <p:txBody>
          <a:bodyPr wrap="square" rtlCol="0">
            <a:spAutoFit/>
          </a:bodyPr>
          <a:lstStyle/>
          <a:p>
            <a:pPr algn="ctr"/>
            <a:r>
              <a:rPr lang="en-US" sz="2800" dirty="0"/>
              <a:t>DRAM</a:t>
            </a:r>
          </a:p>
        </p:txBody>
      </p:sp>
      <p:grpSp>
        <p:nvGrpSpPr>
          <p:cNvPr id="3" name="Group 2">
            <a:extLst>
              <a:ext uri="{FF2B5EF4-FFF2-40B4-BE49-F238E27FC236}">
                <a16:creationId xmlns:a16="http://schemas.microsoft.com/office/drawing/2014/main" id="{CC26FC35-4732-E692-4885-44B038D3B27B}"/>
              </a:ext>
            </a:extLst>
          </p:cNvPr>
          <p:cNvGrpSpPr/>
          <p:nvPr/>
        </p:nvGrpSpPr>
        <p:grpSpPr>
          <a:xfrm>
            <a:off x="2815774" y="6569530"/>
            <a:ext cx="6502401" cy="261257"/>
            <a:chOff x="1631950" y="5344886"/>
            <a:chExt cx="6502401" cy="261257"/>
          </a:xfrm>
        </p:grpSpPr>
        <p:sp>
          <p:nvSpPr>
            <p:cNvPr id="4" name="Arrow: Pentagon 3">
              <a:extLst>
                <a:ext uri="{FF2B5EF4-FFF2-40B4-BE49-F238E27FC236}">
                  <a16:creationId xmlns:a16="http://schemas.microsoft.com/office/drawing/2014/main" id="{7F8D95B5-A803-1617-A4D2-785FF1557C72}"/>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5" name="Arrow: Chevron 4">
              <a:extLst>
                <a:ext uri="{FF2B5EF4-FFF2-40B4-BE49-F238E27FC236}">
                  <a16:creationId xmlns:a16="http://schemas.microsoft.com/office/drawing/2014/main" id="{D85BAE99-FDC7-22A1-A860-36381D5AD57D}"/>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9" name="Arrow: Chevron 18">
              <a:extLst>
                <a:ext uri="{FF2B5EF4-FFF2-40B4-BE49-F238E27FC236}">
                  <a16:creationId xmlns:a16="http://schemas.microsoft.com/office/drawing/2014/main" id="{DDE6D788-BB52-A7D6-47BC-A795A868740D}"/>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24" name="Arrow: Chevron 23">
              <a:extLst>
                <a:ext uri="{FF2B5EF4-FFF2-40B4-BE49-F238E27FC236}">
                  <a16:creationId xmlns:a16="http://schemas.microsoft.com/office/drawing/2014/main" id="{CBED8261-19A0-F011-9D51-DE663F87CEA9}"/>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15285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par>
                                <p:cTn id="40" presetID="42" presetClass="path" presetSubtype="0" accel="50000" decel="50000" fill="hold" grpId="1" nodeType="withEffect">
                                  <p:stCondLst>
                                    <p:cond delay="0"/>
                                  </p:stCondLst>
                                  <p:childTnLst>
                                    <p:animMotion origin="layout" path="M -1.875E-6 7.40741E-7 L 0.27943 -0.00486 " pathEditMode="relative" rAng="0" ptsTypes="AA">
                                      <p:cBhvr>
                                        <p:cTn id="41" dur="2000" fill="hold"/>
                                        <p:tgtEl>
                                          <p:spTgt spid="20"/>
                                        </p:tgtEl>
                                        <p:attrNameLst>
                                          <p:attrName>ppt_x</p:attrName>
                                          <p:attrName>ppt_y</p:attrName>
                                        </p:attrNameLst>
                                      </p:cBhvr>
                                      <p:rCtr x="13971" y="-255"/>
                                    </p:animMotion>
                                  </p:childTnLst>
                                </p:cTn>
                              </p:par>
                              <p:par>
                                <p:cTn id="42" presetID="42" presetClass="path" presetSubtype="0" accel="50000" decel="50000" fill="hold" grpId="1" nodeType="withEffect">
                                  <p:stCondLst>
                                    <p:cond delay="0"/>
                                  </p:stCondLst>
                                  <p:childTnLst>
                                    <p:animMotion origin="layout" path="M 3.95833E-6 7.40741E-7 L 0.28307 -0.00486 " pathEditMode="relative" rAng="0" ptsTypes="AA">
                                      <p:cBhvr>
                                        <p:cTn id="43" dur="2000" fill="hold"/>
                                        <p:tgtEl>
                                          <p:spTgt spid="21"/>
                                        </p:tgtEl>
                                        <p:attrNameLst>
                                          <p:attrName>ppt_x</p:attrName>
                                          <p:attrName>ppt_y</p:attrName>
                                        </p:attrNameLst>
                                      </p:cBhvr>
                                      <p:rCtr x="14154" y="-255"/>
                                    </p:animMotion>
                                  </p:childTnLst>
                                </p:cTn>
                              </p:par>
                              <p:par>
                                <p:cTn id="44" presetID="42" presetClass="path" presetSubtype="0" accel="50000" decel="50000" fill="hold" grpId="1" nodeType="withEffect">
                                  <p:stCondLst>
                                    <p:cond delay="0"/>
                                  </p:stCondLst>
                                  <p:childTnLst>
                                    <p:animMotion origin="layout" path="M -2.08333E-7 7.40741E-7 L 0.28815 -0.00486 " pathEditMode="relative" rAng="0" ptsTypes="AA">
                                      <p:cBhvr>
                                        <p:cTn id="45" dur="2000" fill="hold"/>
                                        <p:tgtEl>
                                          <p:spTgt spid="22"/>
                                        </p:tgtEl>
                                        <p:attrNameLst>
                                          <p:attrName>ppt_x</p:attrName>
                                          <p:attrName>ppt_y</p:attrName>
                                        </p:attrNameLst>
                                      </p:cBhvr>
                                      <p:rCtr x="14401" y="-255"/>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2" nodeType="clickEffect">
                                  <p:stCondLst>
                                    <p:cond delay="0"/>
                                  </p:stCondLst>
                                  <p:childTnLst>
                                    <p:animMotion origin="layout" path="M 0.28815 -0.00486 L 0.41589 -0.02153 " pathEditMode="relative" rAng="0" ptsTypes="AA">
                                      <p:cBhvr>
                                        <p:cTn id="49" dur="2000" fill="hold"/>
                                        <p:tgtEl>
                                          <p:spTgt spid="22"/>
                                        </p:tgtEl>
                                        <p:attrNameLst>
                                          <p:attrName>ppt_x</p:attrName>
                                          <p:attrName>ppt_y</p:attrName>
                                        </p:attrNameLst>
                                      </p:cBhvr>
                                      <p:rCtr x="6471" y="-694"/>
                                    </p:animMotion>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0"/>
                                        </p:tgtEl>
                                      </p:cBhvr>
                                    </p:animEffect>
                                    <p:set>
                                      <p:cBhvr>
                                        <p:cTn id="58" dur="1" fill="hold">
                                          <p:stCondLst>
                                            <p:cond delay="499"/>
                                          </p:stCondLst>
                                        </p:cTn>
                                        <p:tgtEl>
                                          <p:spTgt spid="40"/>
                                        </p:tgtEl>
                                        <p:attrNameLst>
                                          <p:attrName>style.visibility</p:attrName>
                                        </p:attrNameLst>
                                      </p:cBhvr>
                                      <p:to>
                                        <p:strVal val="hidden"/>
                                      </p:to>
                                    </p:set>
                                  </p:childTnLst>
                                </p:cTn>
                              </p:par>
                              <p:par>
                                <p:cTn id="59" presetID="6" presetClass="exit" presetSubtype="32" fill="hold" grpId="3" nodeType="withEffect">
                                  <p:stCondLst>
                                    <p:cond delay="0"/>
                                  </p:stCondLst>
                                  <p:childTnLst>
                                    <p:animEffect transition="out" filter="circle(out)">
                                      <p:cBhvr>
                                        <p:cTn id="60" dur="2000"/>
                                        <p:tgtEl>
                                          <p:spTgt spid="22"/>
                                        </p:tgtEl>
                                      </p:cBhvr>
                                    </p:animEffect>
                                    <p:set>
                                      <p:cBhvr>
                                        <p:cTn id="61" dur="1" fill="hold">
                                          <p:stCondLst>
                                            <p:cond delay="1999"/>
                                          </p:stCondLst>
                                        </p:cTn>
                                        <p:tgtEl>
                                          <p:spTgt spid="22"/>
                                        </p:tgtEl>
                                        <p:attrNameLst>
                                          <p:attrName>style.visibility</p:attrName>
                                        </p:attrNameLst>
                                      </p:cBhvr>
                                      <p:to>
                                        <p:strVal val="hidden"/>
                                      </p:to>
                                    </p:se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par>
                          <p:cTn id="66" fill="hold">
                            <p:stCondLst>
                              <p:cond delay="2500"/>
                            </p:stCondLst>
                            <p:childTnLst>
                              <p:par>
                                <p:cTn id="67" presetID="50" presetClass="path" presetSubtype="0" accel="50000" decel="50000" fill="hold" grpId="1" nodeType="afterEffect">
                                  <p:stCondLst>
                                    <p:cond delay="0"/>
                                  </p:stCondLst>
                                  <p:childTnLst>
                                    <p:animMotion origin="layout" path="M -2.22222E-6 3.33333E-6 L 0.04931 3.33333E-6 C 0.07101 3.33333E-6 0.09861 0.03449 0.09861 0.06296 L 0.09861 0.12615 " pathEditMode="relative" rAng="0" ptsTypes="AAAA">
                                      <p:cBhvr>
                                        <p:cTn id="68" dur="2000" fill="hold"/>
                                        <p:tgtEl>
                                          <p:spTgt spid="35"/>
                                        </p:tgtEl>
                                        <p:attrNameLst>
                                          <p:attrName>ppt_x</p:attrName>
                                          <p:attrName>ppt_y</p:attrName>
                                        </p:attrNameLst>
                                      </p:cBhvr>
                                      <p:rCtr x="4931" y="6296"/>
                                    </p:animMotion>
                                  </p:childTnLst>
                                </p:cTn>
                              </p:par>
                            </p:childTnLst>
                          </p:cTn>
                        </p:par>
                        <p:par>
                          <p:cTn id="69" fill="hold">
                            <p:stCondLst>
                              <p:cond delay="4500"/>
                            </p:stCondLst>
                            <p:childTnLst>
                              <p:par>
                                <p:cTn id="70" presetID="42" presetClass="path" presetSubtype="0" accel="50000" decel="50000" fill="hold" grpId="2" nodeType="afterEffect">
                                  <p:stCondLst>
                                    <p:cond delay="0"/>
                                  </p:stCondLst>
                                  <p:childTnLst>
                                    <p:animMotion origin="layout" path="M 0.09857 0.12615 L 0.18971 0.12639 " pathEditMode="relative" rAng="0" ptsTypes="AA">
                                      <p:cBhvr>
                                        <p:cTn id="71" dur="2000" fill="hold"/>
                                        <p:tgtEl>
                                          <p:spTgt spid="35"/>
                                        </p:tgtEl>
                                        <p:attrNameLst>
                                          <p:attrName>ppt_x</p:attrName>
                                          <p:attrName>ppt_y</p:attrName>
                                        </p:attrNameLst>
                                      </p:cBhvr>
                                      <p:rCtr x="4414" y="23"/>
                                    </p:animMotion>
                                  </p:childTnLst>
                                </p:cTn>
                              </p:par>
                            </p:childTnLst>
                          </p:cTn>
                        </p:par>
                        <p:par>
                          <p:cTn id="72" fill="hold">
                            <p:stCondLst>
                              <p:cond delay="6500"/>
                            </p:stCondLst>
                            <p:childTnLst>
                              <p:par>
                                <p:cTn id="73" presetID="6" presetClass="exit" presetSubtype="32" fill="hold" grpId="3" nodeType="afterEffect">
                                  <p:stCondLst>
                                    <p:cond delay="0"/>
                                  </p:stCondLst>
                                  <p:childTnLst>
                                    <p:animEffect transition="out" filter="circle(out)">
                                      <p:cBhvr>
                                        <p:cTn id="74" dur="2000"/>
                                        <p:tgtEl>
                                          <p:spTgt spid="35"/>
                                        </p:tgtEl>
                                      </p:cBhvr>
                                    </p:animEffect>
                                    <p:set>
                                      <p:cBhvr>
                                        <p:cTn id="75" dur="1" fill="hold">
                                          <p:stCondLst>
                                            <p:cond delay="1999"/>
                                          </p:stCondLst>
                                        </p:cTn>
                                        <p:tgtEl>
                                          <p:spTgt spid="3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2" nodeType="clickEffect">
                                  <p:stCondLst>
                                    <p:cond delay="0"/>
                                  </p:stCondLst>
                                  <p:childTnLst>
                                    <p:animMotion origin="layout" path="M 0.28307 -0.00486 L 0.44518 -0.02384 " pathEditMode="relative" rAng="0" ptsTypes="AA">
                                      <p:cBhvr>
                                        <p:cTn id="79" dur="2000" fill="hold"/>
                                        <p:tgtEl>
                                          <p:spTgt spid="21"/>
                                        </p:tgtEl>
                                        <p:attrNameLst>
                                          <p:attrName>ppt_x</p:attrName>
                                          <p:attrName>ppt_y</p:attrName>
                                        </p:attrNameLst>
                                      </p:cBhvr>
                                      <p:rCtr x="8060" y="-1273"/>
                                    </p:animMotion>
                                  </p:childTnLst>
                                </p:cTn>
                              </p:par>
                            </p:childTnLst>
                          </p:cTn>
                        </p:par>
                        <p:par>
                          <p:cTn id="80" fill="hold">
                            <p:stCondLst>
                              <p:cond delay="2000"/>
                            </p:stCondLst>
                            <p:childTnLst>
                              <p:par>
                                <p:cTn id="81" presetID="10" presetClass="entr" presetSubtype="0"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53"/>
                                        </p:tgtEl>
                                      </p:cBhvr>
                                    </p:animEffect>
                                    <p:set>
                                      <p:cBhvr>
                                        <p:cTn id="88" dur="1" fill="hold">
                                          <p:stCondLst>
                                            <p:cond delay="499"/>
                                          </p:stCondLst>
                                        </p:cTn>
                                        <p:tgtEl>
                                          <p:spTgt spid="53"/>
                                        </p:tgtEl>
                                        <p:attrNameLst>
                                          <p:attrName>style.visibility</p:attrName>
                                        </p:attrNameLst>
                                      </p:cBhvr>
                                      <p:to>
                                        <p:strVal val="hidden"/>
                                      </p:to>
                                    </p:set>
                                  </p:childTnLst>
                                </p:cTn>
                              </p:par>
                              <p:par>
                                <p:cTn id="89" presetID="6" presetClass="exit" presetSubtype="32" fill="hold" grpId="3" nodeType="withEffect">
                                  <p:stCondLst>
                                    <p:cond delay="0"/>
                                  </p:stCondLst>
                                  <p:childTnLst>
                                    <p:animEffect transition="out" filter="circle(out)">
                                      <p:cBhvr>
                                        <p:cTn id="90" dur="2000"/>
                                        <p:tgtEl>
                                          <p:spTgt spid="21"/>
                                        </p:tgtEl>
                                      </p:cBhvr>
                                    </p:animEffect>
                                    <p:set>
                                      <p:cBhvr>
                                        <p:cTn id="91" dur="1" fill="hold">
                                          <p:stCondLst>
                                            <p:cond delay="1999"/>
                                          </p:stCondLst>
                                        </p:cTn>
                                        <p:tgtEl>
                                          <p:spTgt spid="2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2" nodeType="clickEffect">
                                  <p:stCondLst>
                                    <p:cond delay="0"/>
                                  </p:stCondLst>
                                  <p:childTnLst>
                                    <p:animMotion origin="layout" path="M 0.27943 -0.00486 L 0.47214 -0.02361 " pathEditMode="relative" rAng="0" ptsTypes="AA">
                                      <p:cBhvr>
                                        <p:cTn id="95" dur="2000" fill="hold"/>
                                        <p:tgtEl>
                                          <p:spTgt spid="20"/>
                                        </p:tgtEl>
                                        <p:attrNameLst>
                                          <p:attrName>ppt_x</p:attrName>
                                          <p:attrName>ppt_y</p:attrName>
                                        </p:attrNameLst>
                                      </p:cBhvr>
                                      <p:rCtr x="10000" y="-1505"/>
                                    </p:animMotion>
                                  </p:childTnLst>
                                </p:cTn>
                              </p:par>
                            </p:childTnLst>
                          </p:cTn>
                        </p:par>
                        <p:par>
                          <p:cTn id="96" fill="hold">
                            <p:stCondLst>
                              <p:cond delay="2000"/>
                            </p:stCondLst>
                            <p:childTnLst>
                              <p:par>
                                <p:cTn id="97" presetID="10" presetClass="entr" presetSubtype="0"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50"/>
                                        </p:tgtEl>
                                      </p:cBhvr>
                                    </p:animEffect>
                                    <p:set>
                                      <p:cBhvr>
                                        <p:cTn id="104" dur="1" fill="hold">
                                          <p:stCondLst>
                                            <p:cond delay="499"/>
                                          </p:stCondLst>
                                        </p:cTn>
                                        <p:tgtEl>
                                          <p:spTgt spid="50"/>
                                        </p:tgtEl>
                                        <p:attrNameLst>
                                          <p:attrName>style.visibility</p:attrName>
                                        </p:attrNameLst>
                                      </p:cBhvr>
                                      <p:to>
                                        <p:strVal val="hidden"/>
                                      </p:to>
                                    </p:set>
                                  </p:childTnLst>
                                </p:cTn>
                              </p:par>
                              <p:par>
                                <p:cTn id="105" presetID="6" presetClass="exit" presetSubtype="32" fill="hold" grpId="3" nodeType="withEffect">
                                  <p:stCondLst>
                                    <p:cond delay="0"/>
                                  </p:stCondLst>
                                  <p:childTnLst>
                                    <p:animEffect transition="out" filter="circle(out)">
                                      <p:cBhvr>
                                        <p:cTn id="106" dur="2000"/>
                                        <p:tgtEl>
                                          <p:spTgt spid="20"/>
                                        </p:tgtEl>
                                      </p:cBhvr>
                                    </p:animEffect>
                                    <p:set>
                                      <p:cBhvr>
                                        <p:cTn id="107" dur="1" fill="hold">
                                          <p:stCondLst>
                                            <p:cond delay="1999"/>
                                          </p:stCondLst>
                                        </p:cTn>
                                        <p:tgtEl>
                                          <p:spTgt spid="20"/>
                                        </p:tgtEl>
                                        <p:attrNameLst>
                                          <p:attrName>style.visibility</p:attrName>
                                        </p:attrNameLst>
                                      </p:cBhvr>
                                      <p:to>
                                        <p:strVal val="hidden"/>
                                      </p:to>
                                    </p:set>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2500"/>
                            </p:stCondLst>
                            <p:childTnLst>
                              <p:par>
                                <p:cTn id="113" presetID="50" presetClass="path" presetSubtype="0" accel="50000" decel="50000" fill="hold" grpId="1" nodeType="afterEffect">
                                  <p:stCondLst>
                                    <p:cond delay="0"/>
                                  </p:stCondLst>
                                  <p:childTnLst>
                                    <p:animMotion origin="layout" path="M -2.77778E-7 3.33333E-6 L 0.04931 3.33333E-6 C 0.07101 3.33333E-6 0.09861 0.03449 0.09861 0.06296 L 0.09861 0.12615 " pathEditMode="relative" rAng="0" ptsTypes="AAAA">
                                      <p:cBhvr>
                                        <p:cTn id="114" dur="2000" fill="hold"/>
                                        <p:tgtEl>
                                          <p:spTgt spid="36"/>
                                        </p:tgtEl>
                                        <p:attrNameLst>
                                          <p:attrName>ppt_x</p:attrName>
                                          <p:attrName>ppt_y</p:attrName>
                                        </p:attrNameLst>
                                      </p:cBhvr>
                                      <p:rCtr x="4931" y="6296"/>
                                    </p:animMotion>
                                  </p:childTnLst>
                                </p:cTn>
                              </p:par>
                            </p:childTnLst>
                          </p:cTn>
                        </p:par>
                        <p:par>
                          <p:cTn id="115" fill="hold">
                            <p:stCondLst>
                              <p:cond delay="4500"/>
                            </p:stCondLst>
                            <p:childTnLst>
                              <p:par>
                                <p:cTn id="116" presetID="42" presetClass="path" presetSubtype="0" accel="50000" decel="50000" fill="hold" grpId="2" nodeType="afterEffect">
                                  <p:stCondLst>
                                    <p:cond delay="0"/>
                                  </p:stCondLst>
                                  <p:childTnLst>
                                    <p:animMotion origin="layout" path="M 0.09857 0.12615 L 0.18906 0.12639 " pathEditMode="relative" rAng="0" ptsTypes="AA">
                                      <p:cBhvr>
                                        <p:cTn id="117" dur="2000" fill="hold"/>
                                        <p:tgtEl>
                                          <p:spTgt spid="36"/>
                                        </p:tgtEl>
                                        <p:attrNameLst>
                                          <p:attrName>ppt_x</p:attrName>
                                          <p:attrName>ppt_y</p:attrName>
                                        </p:attrNameLst>
                                      </p:cBhvr>
                                      <p:rCtr x="4388" y="23"/>
                                    </p:animMotion>
                                  </p:childTnLst>
                                </p:cTn>
                              </p:par>
                            </p:childTnLst>
                          </p:cTn>
                        </p:par>
                        <p:par>
                          <p:cTn id="118" fill="hold">
                            <p:stCondLst>
                              <p:cond delay="6500"/>
                            </p:stCondLst>
                            <p:childTnLst>
                              <p:par>
                                <p:cTn id="119" presetID="6" presetClass="exit" presetSubtype="32" fill="hold" grpId="3" nodeType="afterEffect">
                                  <p:stCondLst>
                                    <p:cond delay="0"/>
                                  </p:stCondLst>
                                  <p:childTnLst>
                                    <p:animEffect transition="out" filter="circle(out)">
                                      <p:cBhvr>
                                        <p:cTn id="120" dur="2000"/>
                                        <p:tgtEl>
                                          <p:spTgt spid="36"/>
                                        </p:tgtEl>
                                      </p:cBhvr>
                                    </p:animEffect>
                                    <p:set>
                                      <p:cBhvr>
                                        <p:cTn id="121" dur="1" fill="hold">
                                          <p:stCondLst>
                                            <p:cond delay="1999"/>
                                          </p:stCondLst>
                                        </p:cTn>
                                        <p:tgtEl>
                                          <p:spTgt spid="36"/>
                                        </p:tgtEl>
                                        <p:attrNameLst>
                                          <p:attrName>style.visibility</p:attrName>
                                        </p:attrNameLst>
                                      </p:cBhvr>
                                      <p:to>
                                        <p:strVal val="hidden"/>
                                      </p:to>
                                    </p:set>
                                  </p:childTnLst>
                                </p:cTn>
                              </p:par>
                            </p:childTnLst>
                          </p:cTn>
                        </p:par>
                        <p:par>
                          <p:cTn id="122" fill="hold">
                            <p:stCondLst>
                              <p:cond delay="8500"/>
                            </p:stCondLst>
                            <p:childTnLst>
                              <p:par>
                                <p:cTn id="123" presetID="10" presetClass="entr" presetSubtype="0" fill="hold" grpId="0"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childTnLst>
                                </p:cTn>
                              </p:par>
                            </p:childTnLst>
                          </p:cTn>
                        </p:par>
                        <p:par>
                          <p:cTn id="126" fill="hold">
                            <p:stCondLst>
                              <p:cond delay="9000"/>
                            </p:stCondLst>
                            <p:childTnLst>
                              <p:par>
                                <p:cTn id="127" presetID="10" presetClass="entr" presetSubtype="0" fill="hold"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500"/>
                                        <p:tgtEl>
                                          <p:spTgt spid="5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500"/>
                                        <p:tgtEl>
                                          <p:spTgt spid="56"/>
                                        </p:tgtEl>
                                      </p:cBhvr>
                                    </p:animEffect>
                                    <p:set>
                                      <p:cBhvr>
                                        <p:cTn id="134" dur="1" fill="hold">
                                          <p:stCondLst>
                                            <p:cond delay="499"/>
                                          </p:stCondLst>
                                        </p:cTn>
                                        <p:tgtEl>
                                          <p:spTgt spid="56"/>
                                        </p:tgtEl>
                                        <p:attrNameLst>
                                          <p:attrName>style.visibility</p:attrName>
                                        </p:attrNameLst>
                                      </p:cBhvr>
                                      <p:to>
                                        <p:strVal val="hidden"/>
                                      </p:to>
                                    </p:set>
                                  </p:childTnLst>
                                </p:cTn>
                              </p:par>
                            </p:childTnLst>
                          </p:cTn>
                        </p:par>
                        <p:par>
                          <p:cTn id="135" fill="hold">
                            <p:stCondLst>
                              <p:cond delay="500"/>
                            </p:stCondLst>
                            <p:childTnLst>
                              <p:par>
                                <p:cTn id="136" presetID="50" presetClass="path" presetSubtype="0" accel="50000" decel="50000" fill="hold" grpId="1" nodeType="afterEffect">
                                  <p:stCondLst>
                                    <p:cond delay="0"/>
                                  </p:stCondLst>
                                  <p:childTnLst>
                                    <p:animMotion origin="layout" path="M -3.61111E-6 4.44444E-6 L -0.07882 4.44444E-6 C -0.11389 4.44444E-6 -0.15625 0.06527 -0.15625 0.11851 L -0.15625 0.23726 " pathEditMode="relative" rAng="0" ptsTypes="AAAA">
                                      <p:cBhvr>
                                        <p:cTn id="137" dur="1000" fill="hold"/>
                                        <p:tgtEl>
                                          <p:spTgt spid="37"/>
                                        </p:tgtEl>
                                        <p:attrNameLst>
                                          <p:attrName>ppt_x</p:attrName>
                                          <p:attrName>ppt_y</p:attrName>
                                        </p:attrNameLst>
                                      </p:cBhvr>
                                      <p:rCtr x="-7813" y="11852"/>
                                    </p:animMotion>
                                  </p:childTnLst>
                                </p:cTn>
                              </p:par>
                            </p:childTnLst>
                          </p:cTn>
                        </p:par>
                        <p:par>
                          <p:cTn id="138" fill="hold">
                            <p:stCondLst>
                              <p:cond delay="1500"/>
                            </p:stCondLst>
                            <p:childTnLst>
                              <p:par>
                                <p:cTn id="139" presetID="42" presetClass="path" presetSubtype="0" accel="50000" decel="50000" fill="hold" grpId="2" nodeType="afterEffect">
                                  <p:stCondLst>
                                    <p:cond delay="0"/>
                                  </p:stCondLst>
                                  <p:childTnLst>
                                    <p:animMotion origin="layout" path="M -0.15625 0.23727 L -0.31003 0.24398 " pathEditMode="relative" rAng="0" ptsTypes="AA">
                                      <p:cBhvr>
                                        <p:cTn id="140" dur="800" fill="hold"/>
                                        <p:tgtEl>
                                          <p:spTgt spid="37"/>
                                        </p:tgtEl>
                                        <p:attrNameLst>
                                          <p:attrName>ppt_x</p:attrName>
                                          <p:attrName>ppt_y</p:attrName>
                                        </p:attrNameLst>
                                      </p:cBhvr>
                                      <p:rCtr x="-7552" y="278"/>
                                    </p:animMotion>
                                  </p:childTnLst>
                                </p:cTn>
                              </p:par>
                            </p:childTnLst>
                          </p:cTn>
                        </p:par>
                      </p:childTnLst>
                    </p:cTn>
                  </p:par>
                  <p:par>
                    <p:cTn id="141" fill="hold">
                      <p:stCondLst>
                        <p:cond delay="indefinite"/>
                      </p:stCondLst>
                      <p:childTnLst>
                        <p:par>
                          <p:cTn id="142" fill="hold">
                            <p:stCondLst>
                              <p:cond delay="0"/>
                            </p:stCondLst>
                            <p:childTnLst>
                              <p:par>
                                <p:cTn id="143" presetID="42" presetClass="path" presetSubtype="0" accel="50000" decel="50000" fill="hold" grpId="5" nodeType="clickEffect">
                                  <p:stCondLst>
                                    <p:cond delay="0"/>
                                  </p:stCondLst>
                                  <p:childTnLst>
                                    <p:animMotion origin="layout" path="M -0.31055 0.24398 L -0.64817 0.23889 " pathEditMode="relative" rAng="0" ptsTypes="AA">
                                      <p:cBhvr>
                                        <p:cTn id="144" dur="1100" fill="hold"/>
                                        <p:tgtEl>
                                          <p:spTgt spid="37"/>
                                        </p:tgtEl>
                                        <p:attrNameLst>
                                          <p:attrName>ppt_x</p:attrName>
                                          <p:attrName>ppt_y</p:attrName>
                                        </p:attrNameLst>
                                      </p:cBhvr>
                                      <p:rCtr x="-16940" y="-301"/>
                                    </p:animMotion>
                                  </p:childTnLst>
                                </p:cTn>
                              </p:par>
                            </p:childTnLst>
                          </p:cTn>
                        </p:par>
                        <p:par>
                          <p:cTn id="145" fill="hold">
                            <p:stCondLst>
                              <p:cond delay="1100"/>
                            </p:stCondLst>
                            <p:childTnLst>
                              <p:par>
                                <p:cTn id="146" presetID="50" presetClass="path" presetSubtype="0" accel="50000" decel="50000" fill="hold" grpId="3" nodeType="afterEffect">
                                  <p:stCondLst>
                                    <p:cond delay="0"/>
                                  </p:stCondLst>
                                  <p:childTnLst>
                                    <p:animMotion origin="layout" path="M -0.64805 0.23912 L -0.64805 0.1199 C -0.64805 0.06643 -0.64896 0.00162 -0.64987 0.00162 L -0.6517 0.00162 " pathEditMode="relative" rAng="5400000" ptsTypes="AAAA">
                                      <p:cBhvr>
                                        <p:cTn id="147" dur="1000" fill="hold"/>
                                        <p:tgtEl>
                                          <p:spTgt spid="37"/>
                                        </p:tgtEl>
                                        <p:attrNameLst>
                                          <p:attrName>ppt_x</p:attrName>
                                          <p:attrName>ppt_y</p:attrName>
                                        </p:attrNameLst>
                                      </p:cBhvr>
                                      <p:rCtr x="-182" y="-11875"/>
                                    </p:animMotion>
                                  </p:childTnLst>
                                </p:cTn>
                              </p:par>
                            </p:childTnLst>
                          </p:cTn>
                        </p:par>
                        <p:par>
                          <p:cTn id="148" fill="hold">
                            <p:stCondLst>
                              <p:cond delay="2100"/>
                            </p:stCondLst>
                            <p:childTnLst>
                              <p:par>
                                <p:cTn id="149" presetID="6" presetClass="exit" presetSubtype="32" fill="hold" grpId="4" nodeType="afterEffect">
                                  <p:stCondLst>
                                    <p:cond delay="0"/>
                                  </p:stCondLst>
                                  <p:childTnLst>
                                    <p:animEffect transition="out" filter="circle(out)">
                                      <p:cBhvr>
                                        <p:cTn id="150" dur="2000"/>
                                        <p:tgtEl>
                                          <p:spTgt spid="37"/>
                                        </p:tgtEl>
                                      </p:cBhvr>
                                    </p:animEffect>
                                    <p:set>
                                      <p:cBhvr>
                                        <p:cTn id="151" dur="1" fill="hold">
                                          <p:stCondLst>
                                            <p:cond delay="1999"/>
                                          </p:stCondLst>
                                        </p:cTn>
                                        <p:tgtEl>
                                          <p:spTgt spid="3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fade">
                                      <p:cBhvr>
                                        <p:cTn id="156" dur="500"/>
                                        <p:tgtEl>
                                          <p:spTgt spid="1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
                                        </p:tgtEl>
                                        <p:attrNameLst>
                                          <p:attrName>style.visibility</p:attrName>
                                        </p:attrNameLst>
                                      </p:cBhvr>
                                      <p:to>
                                        <p:strVal val="visible"/>
                                      </p:to>
                                    </p:set>
                                    <p:animEffect transition="in" filter="fade">
                                      <p:cBhvr>
                                        <p:cTn id="1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P spid="20" grpId="1" animBg="1"/>
      <p:bldP spid="20" grpId="2" animBg="1"/>
      <p:bldP spid="20" grpId="3" animBg="1"/>
      <p:bldP spid="21" grpId="0" animBg="1"/>
      <p:bldP spid="21" grpId="1" animBg="1"/>
      <p:bldP spid="21" grpId="2" animBg="1"/>
      <p:bldP spid="21" grpId="3" animBg="1"/>
      <p:bldP spid="22" grpId="0" animBg="1"/>
      <p:bldP spid="22" grpId="1" animBg="1"/>
      <p:bldP spid="22" grpId="2" animBg="1"/>
      <p:bldP spid="22" grpId="3" animBg="1"/>
      <p:bldP spid="23" grpId="0"/>
      <p:bldP spid="23" grpId="1"/>
      <p:bldP spid="35" grpId="0" animBg="1"/>
      <p:bldP spid="35" grpId="1" animBg="1"/>
      <p:bldP spid="35" grpId="2" animBg="1"/>
      <p:bldP spid="35" grpId="3" animBg="1"/>
      <p:bldP spid="36" grpId="0" animBg="1"/>
      <p:bldP spid="36" grpId="1" animBg="1"/>
      <p:bldP spid="36" grpId="2" animBg="1"/>
      <p:bldP spid="36" grpId="3" animBg="1"/>
      <p:bldP spid="37" grpId="0" animBg="1"/>
      <p:bldP spid="37" grpId="1" animBg="1"/>
      <p:bldP spid="37" grpId="2" animBg="1"/>
      <p:bldP spid="37" grpId="3" animBg="1"/>
      <p:bldP spid="37" grpId="4" animBg="1"/>
      <p:bldP spid="37" grpId="5"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7B-F227-E2DF-D93C-F1CFB3AD7778}"/>
              </a:ext>
            </a:extLst>
          </p:cNvPr>
          <p:cNvSpPr>
            <a:spLocks noGrp="1"/>
          </p:cNvSpPr>
          <p:nvPr>
            <p:ph type="title"/>
          </p:nvPr>
        </p:nvSpPr>
        <p:spPr/>
        <p:txBody>
          <a:bodyPr>
            <a:normAutofit fontScale="90000"/>
          </a:bodyPr>
          <a:lstStyle/>
          <a:p>
            <a:r>
              <a:rPr lang="en-US" dirty="0"/>
              <a:t>Use Cases</a:t>
            </a:r>
            <a:endParaRPr lang="en-CH" dirty="0"/>
          </a:p>
        </p:txBody>
      </p:sp>
      <p:grpSp>
        <p:nvGrpSpPr>
          <p:cNvPr id="4" name="Group 3">
            <a:extLst>
              <a:ext uri="{FF2B5EF4-FFF2-40B4-BE49-F238E27FC236}">
                <a16:creationId xmlns:a16="http://schemas.microsoft.com/office/drawing/2014/main" id="{F65CCBE5-D69E-6D76-34FE-2EFEE2308E75}"/>
              </a:ext>
            </a:extLst>
          </p:cNvPr>
          <p:cNvGrpSpPr/>
          <p:nvPr/>
        </p:nvGrpSpPr>
        <p:grpSpPr>
          <a:xfrm>
            <a:off x="315686" y="2133599"/>
            <a:ext cx="11064135" cy="914400"/>
            <a:chOff x="283028" y="1956542"/>
            <a:chExt cx="11064135" cy="914400"/>
          </a:xfrm>
        </p:grpSpPr>
        <p:sp>
          <p:nvSpPr>
            <p:cNvPr id="5" name="Oval 4">
              <a:extLst>
                <a:ext uri="{FF2B5EF4-FFF2-40B4-BE49-F238E27FC236}">
                  <a16:creationId xmlns:a16="http://schemas.microsoft.com/office/drawing/2014/main" id="{8D93732D-8A02-33B2-E782-623EA5F2EB48}"/>
                </a:ext>
              </a:extLst>
            </p:cNvPr>
            <p:cNvSpPr/>
            <p:nvPr/>
          </p:nvSpPr>
          <p:spPr>
            <a:xfrm>
              <a:off x="283028" y="1956542"/>
              <a:ext cx="914401" cy="914400"/>
            </a:xfrm>
            <a:prstGeom prst="ellipse">
              <a:avLst/>
            </a:prstGeom>
            <a:noFill/>
            <a:ln w="76200"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50000"/>
                    </a:schemeClr>
                  </a:solidFill>
                </a:rPr>
                <a:t>1</a:t>
              </a:r>
              <a:endParaRPr lang="en-CH" sz="6000" b="1" dirty="0">
                <a:solidFill>
                  <a:schemeClr val="accent6">
                    <a:lumMod val="50000"/>
                  </a:schemeClr>
                </a:solidFill>
              </a:endParaRPr>
            </a:p>
          </p:txBody>
        </p:sp>
        <p:sp>
          <p:nvSpPr>
            <p:cNvPr id="6" name="Rectangle: Diagonal Corners Snipped 5">
              <a:extLst>
                <a:ext uri="{FF2B5EF4-FFF2-40B4-BE49-F238E27FC236}">
                  <a16:creationId xmlns:a16="http://schemas.microsoft.com/office/drawing/2014/main" id="{96178982-74E9-86D6-EDBE-92FB04850105}"/>
                </a:ext>
              </a:extLst>
            </p:cNvPr>
            <p:cNvSpPr/>
            <p:nvPr/>
          </p:nvSpPr>
          <p:spPr>
            <a:xfrm>
              <a:off x="1391021" y="2093536"/>
              <a:ext cx="9956142" cy="678994"/>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Tahoma" panose="020B0604030504040204" pitchFamily="34" charset="0"/>
                  <a:cs typeface="Tahoma" panose="020B0604030504040204" pitchFamily="34" charset="0"/>
                </a:rPr>
                <a:t>Retention Time Distribution Study</a:t>
              </a:r>
              <a:endParaRPr lang="en-CH" sz="3200" dirty="0">
                <a:solidFill>
                  <a:schemeClr val="tx1"/>
                </a:solidFill>
              </a:endParaRPr>
            </a:p>
          </p:txBody>
        </p:sp>
      </p:grpSp>
      <p:grpSp>
        <p:nvGrpSpPr>
          <p:cNvPr id="7" name="Group 6">
            <a:extLst>
              <a:ext uri="{FF2B5EF4-FFF2-40B4-BE49-F238E27FC236}">
                <a16:creationId xmlns:a16="http://schemas.microsoft.com/office/drawing/2014/main" id="{C90EE09F-F22A-90B8-6FBB-9133A1BDB236}"/>
              </a:ext>
            </a:extLst>
          </p:cNvPr>
          <p:cNvGrpSpPr/>
          <p:nvPr/>
        </p:nvGrpSpPr>
        <p:grpSpPr>
          <a:xfrm>
            <a:off x="322320" y="3971508"/>
            <a:ext cx="11057501" cy="1052829"/>
            <a:chOff x="289662" y="3483428"/>
            <a:chExt cx="11057501" cy="1052829"/>
          </a:xfrm>
        </p:grpSpPr>
        <p:sp>
          <p:nvSpPr>
            <p:cNvPr id="8" name="Oval 7">
              <a:extLst>
                <a:ext uri="{FF2B5EF4-FFF2-40B4-BE49-F238E27FC236}">
                  <a16:creationId xmlns:a16="http://schemas.microsoft.com/office/drawing/2014/main" id="{C461C374-C00E-9FAF-B300-54B69C3411F8}"/>
                </a:ext>
              </a:extLst>
            </p:cNvPr>
            <p:cNvSpPr/>
            <p:nvPr/>
          </p:nvSpPr>
          <p:spPr>
            <a:xfrm>
              <a:off x="289662" y="3551637"/>
              <a:ext cx="914401" cy="914400"/>
            </a:xfrm>
            <a:prstGeom prst="ellipse">
              <a:avLst/>
            </a:prstGeom>
            <a:noFill/>
            <a:ln w="76200"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50000"/>
                    </a:schemeClr>
                  </a:solidFill>
                </a:rPr>
                <a:t>2</a:t>
              </a:r>
              <a:endParaRPr lang="en-CH" sz="6000" b="1" dirty="0">
                <a:solidFill>
                  <a:schemeClr val="accent6">
                    <a:lumMod val="50000"/>
                  </a:schemeClr>
                </a:solidFill>
              </a:endParaRPr>
            </a:p>
          </p:txBody>
        </p:sp>
        <p:sp>
          <p:nvSpPr>
            <p:cNvPr id="9" name="Rectangle: Diagonal Corners Snipped 8">
              <a:extLst>
                <a:ext uri="{FF2B5EF4-FFF2-40B4-BE49-F238E27FC236}">
                  <a16:creationId xmlns:a16="http://schemas.microsoft.com/office/drawing/2014/main" id="{751A006B-4A64-9985-0A7E-5DD69C83B2B1}"/>
                </a:ext>
              </a:extLst>
            </p:cNvPr>
            <p:cNvSpPr/>
            <p:nvPr/>
          </p:nvSpPr>
          <p:spPr>
            <a:xfrm>
              <a:off x="1391021" y="3483428"/>
              <a:ext cx="9956142" cy="1052829"/>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Tahoma" panose="020B0604030504040204" pitchFamily="34" charset="0"/>
                  <a:cs typeface="Tahoma" panose="020B0604030504040204" pitchFamily="34" charset="0"/>
                </a:rPr>
                <a:t>Evaluating the Effectiveness of </a:t>
              </a:r>
              <a:br>
                <a:rPr lang="en-US" sz="3200" dirty="0">
                  <a:solidFill>
                    <a:schemeClr val="tx1"/>
                  </a:solidFill>
                  <a:ea typeface="Tahoma" panose="020B0604030504040204" pitchFamily="34" charset="0"/>
                  <a:cs typeface="Tahoma" panose="020B0604030504040204" pitchFamily="34" charset="0"/>
                </a:rPr>
              </a:br>
              <a:r>
                <a:rPr lang="en-US" sz="3200" dirty="0">
                  <a:solidFill>
                    <a:schemeClr val="tx1"/>
                  </a:solidFill>
                  <a:ea typeface="Tahoma" panose="020B0604030504040204" pitchFamily="34" charset="0"/>
                  <a:cs typeface="Tahoma" panose="020B0604030504040204" pitchFamily="34" charset="0"/>
                </a:rPr>
                <a:t>New DRAM Latency Reduction Techniques</a:t>
              </a:r>
              <a:endParaRPr lang="en-CH" sz="3200" dirty="0">
                <a:solidFill>
                  <a:schemeClr val="tx1"/>
                </a:solidFill>
              </a:endParaRPr>
            </a:p>
          </p:txBody>
        </p:sp>
      </p:grpSp>
      <p:grpSp>
        <p:nvGrpSpPr>
          <p:cNvPr id="12" name="Group 11">
            <a:extLst>
              <a:ext uri="{FF2B5EF4-FFF2-40B4-BE49-F238E27FC236}">
                <a16:creationId xmlns:a16="http://schemas.microsoft.com/office/drawing/2014/main" id="{A0EFF047-2C7D-8FBE-1957-D72E094EBABC}"/>
              </a:ext>
            </a:extLst>
          </p:cNvPr>
          <p:cNvGrpSpPr/>
          <p:nvPr/>
        </p:nvGrpSpPr>
        <p:grpSpPr>
          <a:xfrm>
            <a:off x="2815774" y="6569530"/>
            <a:ext cx="6502401" cy="261257"/>
            <a:chOff x="1631950" y="5344886"/>
            <a:chExt cx="6502401" cy="261257"/>
          </a:xfrm>
        </p:grpSpPr>
        <p:sp>
          <p:nvSpPr>
            <p:cNvPr id="13" name="Arrow: Pentagon 12">
              <a:extLst>
                <a:ext uri="{FF2B5EF4-FFF2-40B4-BE49-F238E27FC236}">
                  <a16:creationId xmlns:a16="http://schemas.microsoft.com/office/drawing/2014/main" id="{225E8D5B-C0A5-7249-C46B-E9988D7A62C5}"/>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4" name="Arrow: Chevron 13">
              <a:extLst>
                <a:ext uri="{FF2B5EF4-FFF2-40B4-BE49-F238E27FC236}">
                  <a16:creationId xmlns:a16="http://schemas.microsoft.com/office/drawing/2014/main" id="{CC98D6CA-40E2-3FDA-2A13-A5E6BFD9783C}"/>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5" name="Arrow: Chevron 14">
              <a:extLst>
                <a:ext uri="{FF2B5EF4-FFF2-40B4-BE49-F238E27FC236}">
                  <a16:creationId xmlns:a16="http://schemas.microsoft.com/office/drawing/2014/main" id="{3A03E52C-C726-259B-3DCA-D89A0E06853F}"/>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6" name="Arrow: Chevron 15">
              <a:extLst>
                <a:ext uri="{FF2B5EF4-FFF2-40B4-BE49-F238E27FC236}">
                  <a16:creationId xmlns:a16="http://schemas.microsoft.com/office/drawing/2014/main" id="{640EEA42-C35B-3583-7927-9F79D4CD1AE9}"/>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9466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Use Case 1: Retention Time Distribution Study</a:t>
            </a:r>
          </a:p>
        </p:txBody>
      </p:sp>
      <p:sp>
        <p:nvSpPr>
          <p:cNvPr id="11" name="Rectangle: Rounded Corners 10"/>
          <p:cNvSpPr/>
          <p:nvPr/>
        </p:nvSpPr>
        <p:spPr bwMode="auto">
          <a:xfrm>
            <a:off x="8458200" y="3207769"/>
            <a:ext cx="1828800" cy="7620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336699"/>
                </a:solidFill>
              </a:rPr>
              <a:t>Increase the refresh interval</a:t>
            </a:r>
          </a:p>
        </p:txBody>
      </p:sp>
      <p:sp>
        <p:nvSpPr>
          <p:cNvPr id="12" name="Rectangle: Rounded Corners 11"/>
          <p:cNvSpPr/>
          <p:nvPr/>
        </p:nvSpPr>
        <p:spPr bwMode="auto">
          <a:xfrm>
            <a:off x="7236909" y="3202629"/>
            <a:ext cx="1090032" cy="7620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336699"/>
                </a:solidFill>
              </a:rPr>
              <a:t>Observe Errors</a:t>
            </a:r>
          </a:p>
        </p:txBody>
      </p:sp>
      <p:sp>
        <p:nvSpPr>
          <p:cNvPr id="13" name="Rectangle: Rounded Corners 12"/>
          <p:cNvSpPr/>
          <p:nvPr/>
        </p:nvSpPr>
        <p:spPr bwMode="auto">
          <a:xfrm>
            <a:off x="6015618" y="3205199"/>
            <a:ext cx="1090032" cy="7620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336699"/>
                </a:solidFill>
              </a:rPr>
              <a:t>Read Back</a:t>
            </a:r>
          </a:p>
        </p:txBody>
      </p:sp>
      <p:sp>
        <p:nvSpPr>
          <p:cNvPr id="14" name="Rectangle: Rounded Corners 13"/>
          <p:cNvSpPr/>
          <p:nvPr/>
        </p:nvSpPr>
        <p:spPr bwMode="auto">
          <a:xfrm>
            <a:off x="3826959" y="3212908"/>
            <a:ext cx="2057400" cy="7620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336699"/>
                </a:solidFill>
              </a:rPr>
              <a:t>Wait </a:t>
            </a:r>
          </a:p>
          <a:p>
            <a:pPr algn="ctr" eaLnBrk="0" fontAlgn="base" hangingPunct="0">
              <a:spcBef>
                <a:spcPct val="0"/>
              </a:spcBef>
              <a:spcAft>
                <a:spcPct val="0"/>
              </a:spcAft>
            </a:pPr>
            <a:r>
              <a:rPr lang="en-US" dirty="0">
                <a:solidFill>
                  <a:srgbClr val="336699"/>
                </a:solidFill>
              </a:rPr>
              <a:t>(Refresh Interval)</a:t>
            </a:r>
          </a:p>
        </p:txBody>
      </p:sp>
      <p:sp>
        <p:nvSpPr>
          <p:cNvPr id="15" name="Rectangle: Rounded Corners 14"/>
          <p:cNvSpPr/>
          <p:nvPr/>
        </p:nvSpPr>
        <p:spPr bwMode="auto">
          <a:xfrm>
            <a:off x="1828800" y="3210339"/>
            <a:ext cx="1866900" cy="762000"/>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dirty="0">
                <a:solidFill>
                  <a:srgbClr val="336699"/>
                </a:solidFill>
              </a:rPr>
              <a:t>Write Reference Data to a Row</a:t>
            </a:r>
          </a:p>
        </p:txBody>
      </p:sp>
      <p:cxnSp>
        <p:nvCxnSpPr>
          <p:cNvPr id="18" name="Connector: Curved 17"/>
          <p:cNvCxnSpPr>
            <a:cxnSpLocks/>
            <a:stCxn id="15" idx="0"/>
            <a:endCxn id="14" idx="0"/>
          </p:cNvCxnSpPr>
          <p:nvPr/>
        </p:nvCxnSpPr>
        <p:spPr bwMode="auto">
          <a:xfrm rot="16200000" flipH="1">
            <a:off x="3807670" y="2164920"/>
            <a:ext cx="2569" cy="2093409"/>
          </a:xfrm>
          <a:prstGeom prst="curvedConnector3">
            <a:avLst>
              <a:gd name="adj1" fmla="val -24958933"/>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or: Curved 20"/>
          <p:cNvCxnSpPr>
            <a:cxnSpLocks/>
            <a:stCxn id="14" idx="0"/>
            <a:endCxn id="13" idx="0"/>
          </p:cNvCxnSpPr>
          <p:nvPr/>
        </p:nvCxnSpPr>
        <p:spPr bwMode="auto">
          <a:xfrm rot="5400000" flipH="1" flipV="1">
            <a:off x="5704293" y="2356568"/>
            <a:ext cx="7709" cy="1704975"/>
          </a:xfrm>
          <a:prstGeom prst="curvedConnector3">
            <a:avLst>
              <a:gd name="adj1" fmla="val 8562135"/>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ctor: Curved 24"/>
          <p:cNvCxnSpPr>
            <a:cxnSpLocks/>
            <a:stCxn id="13" idx="0"/>
            <a:endCxn id="12" idx="0"/>
          </p:cNvCxnSpPr>
          <p:nvPr/>
        </p:nvCxnSpPr>
        <p:spPr bwMode="auto">
          <a:xfrm rot="5400000" flipH="1" flipV="1">
            <a:off x="7169994" y="2593270"/>
            <a:ext cx="2570" cy="1221291"/>
          </a:xfrm>
          <a:prstGeom prst="curvedConnector3">
            <a:avLst>
              <a:gd name="adj1" fmla="val 26784825"/>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or: Curved 28"/>
          <p:cNvCxnSpPr>
            <a:cxnSpLocks/>
            <a:stCxn id="12" idx="0"/>
            <a:endCxn id="11" idx="0"/>
          </p:cNvCxnSpPr>
          <p:nvPr/>
        </p:nvCxnSpPr>
        <p:spPr bwMode="auto">
          <a:xfrm rot="16200000" flipH="1">
            <a:off x="8574692" y="2409863"/>
            <a:ext cx="5140" cy="1590675"/>
          </a:xfrm>
          <a:prstGeom prst="curvedConnector3">
            <a:avLst>
              <a:gd name="adj1" fmla="val -12691576"/>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ctor: Curved 32"/>
          <p:cNvCxnSpPr>
            <a:cxnSpLocks/>
            <a:stCxn id="11" idx="2"/>
            <a:endCxn id="15" idx="2"/>
          </p:cNvCxnSpPr>
          <p:nvPr/>
        </p:nvCxnSpPr>
        <p:spPr bwMode="auto">
          <a:xfrm rot="5400000">
            <a:off x="6066140" y="665879"/>
            <a:ext cx="2570" cy="6610350"/>
          </a:xfrm>
          <a:prstGeom prst="curvedConnector3">
            <a:avLst>
              <a:gd name="adj1" fmla="val 22445837"/>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6291" y="2057400"/>
            <a:ext cx="5761236" cy="2706328"/>
          </a:xfrm>
          <a:prstGeom prst="rect">
            <a:avLst/>
          </a:prstGeom>
          <a:ln>
            <a:solidFill>
              <a:schemeClr val="bg1">
                <a:lumMod val="50000"/>
              </a:schemeClr>
            </a:solidFill>
          </a:ln>
        </p:spPr>
      </p:pic>
      <p:cxnSp>
        <p:nvCxnSpPr>
          <p:cNvPr id="39" name="Straight Connector 38"/>
          <p:cNvCxnSpPr/>
          <p:nvPr/>
        </p:nvCxnSpPr>
        <p:spPr bwMode="auto">
          <a:xfrm flipV="1">
            <a:off x="3680016" y="2115779"/>
            <a:ext cx="610646" cy="1086850"/>
          </a:xfrm>
          <a:prstGeom prst="line">
            <a:avLst/>
          </a:prstGeom>
          <a:solidFill>
            <a:schemeClr val="accent1"/>
          </a:solidFill>
          <a:ln w="285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cxnSpLocks/>
          </p:cNvCxnSpPr>
          <p:nvPr/>
        </p:nvCxnSpPr>
        <p:spPr bwMode="auto">
          <a:xfrm>
            <a:off x="3676037" y="3954798"/>
            <a:ext cx="660591" cy="764569"/>
          </a:xfrm>
          <a:prstGeom prst="line">
            <a:avLst/>
          </a:prstGeom>
          <a:solidFill>
            <a:schemeClr val="accent1"/>
          </a:solidFill>
          <a:ln w="285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2133600" y="5181600"/>
            <a:ext cx="8001000" cy="523220"/>
          </a:xfrm>
          <a:prstGeom prst="rect">
            <a:avLst/>
          </a:prstGeom>
          <a:noFill/>
        </p:spPr>
        <p:txBody>
          <a:bodyPr wrap="square" rtlCol="0">
            <a:spAutoFit/>
          </a:bodyPr>
          <a:lstStyle/>
          <a:p>
            <a:pPr algn="ctr"/>
            <a:r>
              <a:rPr lang="en-US" sz="2800" i="1" u="sng" dirty="0"/>
              <a:t>Can be implemented with just ~100 lines of C++ code</a:t>
            </a:r>
          </a:p>
        </p:txBody>
      </p:sp>
      <p:grpSp>
        <p:nvGrpSpPr>
          <p:cNvPr id="4" name="Group 3">
            <a:extLst>
              <a:ext uri="{FF2B5EF4-FFF2-40B4-BE49-F238E27FC236}">
                <a16:creationId xmlns:a16="http://schemas.microsoft.com/office/drawing/2014/main" id="{3AB0CD22-00D0-1B54-BCA7-E6068B93F6C8}"/>
              </a:ext>
            </a:extLst>
          </p:cNvPr>
          <p:cNvGrpSpPr/>
          <p:nvPr/>
        </p:nvGrpSpPr>
        <p:grpSpPr>
          <a:xfrm>
            <a:off x="2815774" y="6569530"/>
            <a:ext cx="6502401" cy="261257"/>
            <a:chOff x="1631950" y="5344886"/>
            <a:chExt cx="6502401" cy="261257"/>
          </a:xfrm>
        </p:grpSpPr>
        <p:sp>
          <p:nvSpPr>
            <p:cNvPr id="6" name="Arrow: Pentagon 5">
              <a:extLst>
                <a:ext uri="{FF2B5EF4-FFF2-40B4-BE49-F238E27FC236}">
                  <a16:creationId xmlns:a16="http://schemas.microsoft.com/office/drawing/2014/main" id="{241A4AA9-8F41-26A7-5EB5-F1D4EFF6AE9E}"/>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7" name="Arrow: Chevron 6">
              <a:extLst>
                <a:ext uri="{FF2B5EF4-FFF2-40B4-BE49-F238E27FC236}">
                  <a16:creationId xmlns:a16="http://schemas.microsoft.com/office/drawing/2014/main" id="{F438B4EA-E9FD-73D1-89A3-010EC5F9A9D6}"/>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8" name="Arrow: Chevron 7">
              <a:extLst>
                <a:ext uri="{FF2B5EF4-FFF2-40B4-BE49-F238E27FC236}">
                  <a16:creationId xmlns:a16="http://schemas.microsoft.com/office/drawing/2014/main" id="{1D6B0786-DDBD-7C0D-19D3-3D602DCC5095}"/>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9" name="Arrow: Chevron 8">
              <a:extLst>
                <a:ext uri="{FF2B5EF4-FFF2-40B4-BE49-F238E27FC236}">
                  <a16:creationId xmlns:a16="http://schemas.microsoft.com/office/drawing/2014/main" id="{16801BD4-25F1-A63E-62C8-A3FFA6413E4A}"/>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2490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Use Case 1: Results</a:t>
            </a:r>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nvGraphicFramePr>
        <p:xfrm>
          <a:off x="1828800" y="1247776"/>
          <a:ext cx="8153400"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724400" y="1447801"/>
            <a:ext cx="3886200" cy="461665"/>
          </a:xfrm>
          <a:prstGeom prst="rect">
            <a:avLst/>
          </a:prstGeom>
          <a:noFill/>
        </p:spPr>
        <p:txBody>
          <a:bodyPr wrap="square" rtlCol="0">
            <a:spAutoFit/>
          </a:bodyPr>
          <a:lstStyle/>
          <a:p>
            <a:r>
              <a:rPr lang="en-US" sz="2400" i="1" dirty="0">
                <a:solidFill>
                  <a:schemeClr val="tx1">
                    <a:lumMod val="50000"/>
                    <a:lumOff val="50000"/>
                  </a:schemeClr>
                </a:solidFill>
              </a:rPr>
              <a:t>@ ~20</a:t>
            </a:r>
            <a:r>
              <a:rPr lang="en-US" sz="2400" i="1" baseline="30000" dirty="0">
                <a:solidFill>
                  <a:schemeClr val="tx1">
                    <a:lumMod val="50000"/>
                    <a:lumOff val="50000"/>
                  </a:schemeClr>
                </a:solidFill>
              </a:rPr>
              <a:t>⁰</a:t>
            </a:r>
            <a:r>
              <a:rPr lang="en-US" sz="2400" i="1" dirty="0">
                <a:solidFill>
                  <a:schemeClr val="tx1">
                    <a:lumMod val="50000"/>
                    <a:lumOff val="50000"/>
                  </a:schemeClr>
                </a:solidFill>
              </a:rPr>
              <a:t>C (room temperature)</a:t>
            </a:r>
          </a:p>
        </p:txBody>
      </p:sp>
      <p:cxnSp>
        <p:nvCxnSpPr>
          <p:cNvPr id="4" name="Straight Arrow Connector 3"/>
          <p:cNvCxnSpPr/>
          <p:nvPr/>
        </p:nvCxnSpPr>
        <p:spPr bwMode="auto">
          <a:xfrm flipH="1" flipV="1">
            <a:off x="7696200" y="2743200"/>
            <a:ext cx="609600" cy="228600"/>
          </a:xfrm>
          <a:prstGeom prst="straightConnector1">
            <a:avLst/>
          </a:prstGeom>
          <a:solidFill>
            <a:schemeClr val="accent1"/>
          </a:solidFill>
          <a:ln w="38100" cap="flat" cmpd="sng" algn="ctr">
            <a:solidFill>
              <a:srgbClr val="C00000"/>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6248400" y="2493203"/>
            <a:ext cx="1600200" cy="461665"/>
          </a:xfrm>
          <a:prstGeom prst="rect">
            <a:avLst/>
          </a:prstGeom>
          <a:noFill/>
        </p:spPr>
        <p:txBody>
          <a:bodyPr wrap="square" rtlCol="0" anchor="ctr">
            <a:spAutoFit/>
          </a:bodyPr>
          <a:lstStyle/>
          <a:p>
            <a:pPr algn="ctr"/>
            <a:r>
              <a:rPr lang="en-US" sz="2400" dirty="0">
                <a:solidFill>
                  <a:srgbClr val="C00000"/>
                </a:solidFill>
              </a:rPr>
              <a:t>Module A</a:t>
            </a:r>
          </a:p>
        </p:txBody>
      </p:sp>
      <p:cxnSp>
        <p:nvCxnSpPr>
          <p:cNvPr id="10" name="Straight Arrow Connector 9"/>
          <p:cNvCxnSpPr/>
          <p:nvPr/>
        </p:nvCxnSpPr>
        <p:spPr bwMode="auto">
          <a:xfrm flipH="1" flipV="1">
            <a:off x="7543800" y="3190875"/>
            <a:ext cx="609600" cy="228600"/>
          </a:xfrm>
          <a:prstGeom prst="straightConnector1">
            <a:avLst/>
          </a:prstGeom>
          <a:solidFill>
            <a:schemeClr val="accent1"/>
          </a:solidFill>
          <a:ln w="38100" cap="flat" cmpd="sng" algn="ctr">
            <a:solidFill>
              <a:srgbClr val="008A3E"/>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6096000" y="2940878"/>
            <a:ext cx="1600200" cy="461665"/>
          </a:xfrm>
          <a:prstGeom prst="rect">
            <a:avLst/>
          </a:prstGeom>
          <a:noFill/>
        </p:spPr>
        <p:txBody>
          <a:bodyPr wrap="square" rtlCol="0" anchor="ctr">
            <a:spAutoFit/>
          </a:bodyPr>
          <a:lstStyle/>
          <a:p>
            <a:pPr algn="ctr"/>
            <a:r>
              <a:rPr lang="en-US" sz="2400" dirty="0">
                <a:solidFill>
                  <a:srgbClr val="008A3E"/>
                </a:solidFill>
              </a:rPr>
              <a:t>Module B</a:t>
            </a:r>
          </a:p>
        </p:txBody>
      </p:sp>
      <p:cxnSp>
        <p:nvCxnSpPr>
          <p:cNvPr id="12" name="Straight Arrow Connector 11"/>
          <p:cNvCxnSpPr/>
          <p:nvPr/>
        </p:nvCxnSpPr>
        <p:spPr bwMode="auto">
          <a:xfrm flipH="1" flipV="1">
            <a:off x="7239000" y="3652540"/>
            <a:ext cx="609600" cy="228600"/>
          </a:xfrm>
          <a:prstGeom prst="straightConnector1">
            <a:avLst/>
          </a:prstGeom>
          <a:solidFill>
            <a:schemeClr val="accent1"/>
          </a:solidFill>
          <a:ln w="38100" cap="flat" cmpd="sng" algn="ctr">
            <a:solidFill>
              <a:srgbClr val="2B0BB5"/>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5779911" y="3402543"/>
            <a:ext cx="1600200" cy="461665"/>
          </a:xfrm>
          <a:prstGeom prst="rect">
            <a:avLst/>
          </a:prstGeom>
          <a:noFill/>
        </p:spPr>
        <p:txBody>
          <a:bodyPr wrap="square" rtlCol="0" anchor="ctr">
            <a:spAutoFit/>
          </a:bodyPr>
          <a:lstStyle/>
          <a:p>
            <a:pPr algn="ctr"/>
            <a:r>
              <a:rPr lang="en-US" sz="2400" b="1" dirty="0">
                <a:solidFill>
                  <a:srgbClr val="2B0BB5"/>
                </a:solidFill>
              </a:rPr>
              <a:t>Module C</a:t>
            </a:r>
          </a:p>
        </p:txBody>
      </p:sp>
      <p:grpSp>
        <p:nvGrpSpPr>
          <p:cNvPr id="3" name="Group 2">
            <a:extLst>
              <a:ext uri="{FF2B5EF4-FFF2-40B4-BE49-F238E27FC236}">
                <a16:creationId xmlns:a16="http://schemas.microsoft.com/office/drawing/2014/main" id="{5B9D79A7-3CBA-0564-4425-42CFCBEA64C4}"/>
              </a:ext>
            </a:extLst>
          </p:cNvPr>
          <p:cNvGrpSpPr/>
          <p:nvPr/>
        </p:nvGrpSpPr>
        <p:grpSpPr>
          <a:xfrm>
            <a:off x="2815774" y="6569530"/>
            <a:ext cx="6502401" cy="261257"/>
            <a:chOff x="1631950" y="5344886"/>
            <a:chExt cx="6502401" cy="261257"/>
          </a:xfrm>
        </p:grpSpPr>
        <p:sp>
          <p:nvSpPr>
            <p:cNvPr id="14" name="Arrow: Pentagon 13">
              <a:extLst>
                <a:ext uri="{FF2B5EF4-FFF2-40B4-BE49-F238E27FC236}">
                  <a16:creationId xmlns:a16="http://schemas.microsoft.com/office/drawing/2014/main" id="{736EA95B-A747-6B54-74AE-FCAA7373C2D2}"/>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5" name="Arrow: Chevron 14">
              <a:extLst>
                <a:ext uri="{FF2B5EF4-FFF2-40B4-BE49-F238E27FC236}">
                  <a16:creationId xmlns:a16="http://schemas.microsoft.com/office/drawing/2014/main" id="{DEC9C5EC-2610-4251-AFD9-FB826086F9F2}"/>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6" name="Arrow: Chevron 15">
              <a:extLst>
                <a:ext uri="{FF2B5EF4-FFF2-40B4-BE49-F238E27FC236}">
                  <a16:creationId xmlns:a16="http://schemas.microsoft.com/office/drawing/2014/main" id="{A05664A0-12F8-A5BC-DFFF-20C4D1F043E2}"/>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7" name="Arrow: Chevron 16">
              <a:extLst>
                <a:ext uri="{FF2B5EF4-FFF2-40B4-BE49-F238E27FC236}">
                  <a16:creationId xmlns:a16="http://schemas.microsoft.com/office/drawing/2014/main" id="{5DCF5676-5002-FEF0-07CB-882A2A0E13E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18" name="Rectangle: Diagonal Corners Snipped 17">
            <a:extLst>
              <a:ext uri="{FF2B5EF4-FFF2-40B4-BE49-F238E27FC236}">
                <a16:creationId xmlns:a16="http://schemas.microsoft.com/office/drawing/2014/main" id="{913D6BD6-DE97-D851-2ED6-77F2308452E9}"/>
              </a:ext>
            </a:extLst>
          </p:cNvPr>
          <p:cNvSpPr/>
          <p:nvPr/>
        </p:nvSpPr>
        <p:spPr>
          <a:xfrm>
            <a:off x="892628" y="4648194"/>
            <a:ext cx="10385477" cy="1309798"/>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mn-lt"/>
              </a:rPr>
              <a:t>Validates the correctness of </a:t>
            </a:r>
            <a:br>
              <a:rPr kumimoji="0" lang="en-US" sz="4000" b="1" i="0" u="none" strike="noStrike" cap="none" normalizeH="0" baseline="0" dirty="0">
                <a:ln>
                  <a:noFill/>
                </a:ln>
                <a:solidFill>
                  <a:schemeClr val="tx1"/>
                </a:solidFill>
                <a:effectLst/>
                <a:latin typeface="+mn-lt"/>
              </a:rPr>
            </a:br>
            <a:r>
              <a:rPr kumimoji="0" lang="en-US" sz="4000" b="1" i="0" u="none" strike="noStrike" cap="none" normalizeH="0" baseline="0" dirty="0">
                <a:ln>
                  <a:noFill/>
                </a:ln>
                <a:solidFill>
                  <a:schemeClr val="tx1"/>
                </a:solidFill>
                <a:effectLst/>
                <a:latin typeface="+mn-lt"/>
              </a:rPr>
              <a:t>the SoftMC Infrastructure</a:t>
            </a:r>
          </a:p>
        </p:txBody>
      </p:sp>
    </p:spTree>
    <p:extLst>
      <p:ext uri="{BB962C8B-B14F-4D97-AF65-F5344CB8AC3E}">
        <p14:creationId xmlns:p14="http://schemas.microsoft.com/office/powerpoint/2010/main" val="322482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Use Case 2: Accessing Highly-Charged Cells Faster</a:t>
            </a:r>
          </a:p>
        </p:txBody>
      </p:sp>
      <p:sp>
        <p:nvSpPr>
          <p:cNvPr id="6" name="TextBox 5"/>
          <p:cNvSpPr txBox="1"/>
          <p:nvPr/>
        </p:nvSpPr>
        <p:spPr>
          <a:xfrm>
            <a:off x="3150732" y="1926771"/>
            <a:ext cx="2559205" cy="913070"/>
          </a:xfrm>
          <a:prstGeom prst="rect">
            <a:avLst/>
          </a:prstGeom>
          <a:noFill/>
        </p:spPr>
        <p:txBody>
          <a:bodyPr wrap="square" rtlCol="0">
            <a:spAutoFit/>
          </a:bodyPr>
          <a:lstStyle/>
          <a:p>
            <a:pPr algn="ctr"/>
            <a:r>
              <a:rPr lang="en-US" sz="3200" b="1" dirty="0"/>
              <a:t>NUAT</a:t>
            </a:r>
          </a:p>
          <a:p>
            <a:pPr algn="ctr"/>
            <a:r>
              <a:rPr lang="en-US" sz="3200" i="1" baseline="30000" dirty="0"/>
              <a:t>(Shin+, HPCA 2014)</a:t>
            </a:r>
          </a:p>
        </p:txBody>
      </p:sp>
      <p:sp>
        <p:nvSpPr>
          <p:cNvPr id="7" name="TextBox 6"/>
          <p:cNvSpPr txBox="1"/>
          <p:nvPr/>
        </p:nvSpPr>
        <p:spPr>
          <a:xfrm>
            <a:off x="5912006" y="1926771"/>
            <a:ext cx="2850995" cy="913070"/>
          </a:xfrm>
          <a:prstGeom prst="rect">
            <a:avLst/>
          </a:prstGeom>
          <a:noFill/>
        </p:spPr>
        <p:txBody>
          <a:bodyPr wrap="square" rtlCol="0">
            <a:spAutoFit/>
          </a:bodyPr>
          <a:lstStyle/>
          <a:p>
            <a:pPr algn="ctr"/>
            <a:r>
              <a:rPr lang="en-US" sz="3200" b="1" dirty="0" err="1"/>
              <a:t>ChargeCache</a:t>
            </a:r>
            <a:endParaRPr lang="en-US" sz="3200" b="1" dirty="0"/>
          </a:p>
          <a:p>
            <a:pPr algn="ctr"/>
            <a:r>
              <a:rPr lang="en-US" sz="3200" i="1" baseline="30000" dirty="0"/>
              <a:t>(Hassan+, HPCA 2016)</a:t>
            </a:r>
          </a:p>
        </p:txBody>
      </p:sp>
      <p:sp>
        <p:nvSpPr>
          <p:cNvPr id="14" name="TextBox 13"/>
          <p:cNvSpPr txBox="1"/>
          <p:nvPr/>
        </p:nvSpPr>
        <p:spPr>
          <a:xfrm>
            <a:off x="3174845" y="3034016"/>
            <a:ext cx="5766110" cy="1200329"/>
          </a:xfrm>
          <a:prstGeom prst="rect">
            <a:avLst/>
          </a:prstGeom>
          <a:noFill/>
        </p:spPr>
        <p:txBody>
          <a:bodyPr wrap="square" rtlCol="0">
            <a:spAutoFit/>
          </a:bodyPr>
          <a:lstStyle/>
          <a:p>
            <a:pPr algn="ctr"/>
            <a:r>
              <a:rPr lang="en-US" sz="3600" dirty="0"/>
              <a:t>A </a:t>
            </a:r>
            <a:r>
              <a:rPr lang="en-US" sz="3600" dirty="0">
                <a:solidFill>
                  <a:srgbClr val="0070C0"/>
                </a:solidFill>
              </a:rPr>
              <a:t>highly-charged</a:t>
            </a:r>
            <a:r>
              <a:rPr lang="en-US" sz="3600" dirty="0"/>
              <a:t> cell can be accessed with </a:t>
            </a:r>
            <a:r>
              <a:rPr lang="en-US" sz="3600" dirty="0">
                <a:solidFill>
                  <a:srgbClr val="008A3E"/>
                </a:solidFill>
              </a:rPr>
              <a:t>low latency</a:t>
            </a:r>
          </a:p>
        </p:txBody>
      </p:sp>
      <p:cxnSp>
        <p:nvCxnSpPr>
          <p:cNvPr id="16" name="Straight Connector 15"/>
          <p:cNvCxnSpPr>
            <a:cxnSpLocks/>
          </p:cNvCxnSpPr>
          <p:nvPr/>
        </p:nvCxnSpPr>
        <p:spPr bwMode="auto">
          <a:xfrm>
            <a:off x="3352800" y="2980823"/>
            <a:ext cx="5410200" cy="1"/>
          </a:xfrm>
          <a:prstGeom prst="line">
            <a:avLst/>
          </a:prstGeom>
          <a:solidFill>
            <a:schemeClr val="accent1"/>
          </a:solidFill>
          <a:ln w="2857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 2">
            <a:extLst>
              <a:ext uri="{FF2B5EF4-FFF2-40B4-BE49-F238E27FC236}">
                <a16:creationId xmlns:a16="http://schemas.microsoft.com/office/drawing/2014/main" id="{1262E9CC-12B1-25CA-092C-AA13ACD8344B}"/>
              </a:ext>
            </a:extLst>
          </p:cNvPr>
          <p:cNvGrpSpPr/>
          <p:nvPr/>
        </p:nvGrpSpPr>
        <p:grpSpPr>
          <a:xfrm>
            <a:off x="2815774" y="6569530"/>
            <a:ext cx="6502401" cy="261257"/>
            <a:chOff x="1631950" y="5344886"/>
            <a:chExt cx="6502401" cy="261257"/>
          </a:xfrm>
        </p:grpSpPr>
        <p:sp>
          <p:nvSpPr>
            <p:cNvPr id="4" name="Arrow: Pentagon 3">
              <a:extLst>
                <a:ext uri="{FF2B5EF4-FFF2-40B4-BE49-F238E27FC236}">
                  <a16:creationId xmlns:a16="http://schemas.microsoft.com/office/drawing/2014/main" id="{F30F876F-799A-98F5-FA72-8FB833F57BD7}"/>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0A438F7B-A936-6EBD-BC23-5EB5C6564D72}"/>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74EE9DA7-97AA-DC23-01EE-53319B1D2F45}"/>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A5C5BB3E-CAE0-0A04-7604-5FB1FA549E5A}"/>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4601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Straight Connector 122"/>
          <p:cNvCxnSpPr/>
          <p:nvPr/>
        </p:nvCxnSpPr>
        <p:spPr bwMode="auto">
          <a:xfrm flipV="1">
            <a:off x="5143119" y="3236858"/>
            <a:ext cx="0" cy="981304"/>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a:cxnSpLocks/>
          </p:cNvCxnSpPr>
          <p:nvPr/>
        </p:nvCxnSpPr>
        <p:spPr bwMode="auto">
          <a:xfrm flipV="1">
            <a:off x="7484443" y="3236859"/>
            <a:ext cx="252" cy="2062190"/>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a:cxnSpLocks/>
          </p:cNvCxnSpPr>
          <p:nvPr/>
        </p:nvCxnSpPr>
        <p:spPr bwMode="auto">
          <a:xfrm flipH="1" flipV="1">
            <a:off x="3046044" y="3228691"/>
            <a:ext cx="1957" cy="2070359"/>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ound Diagonal Corner Rectangle 5"/>
          <p:cNvSpPr/>
          <p:nvPr/>
        </p:nvSpPr>
        <p:spPr bwMode="auto">
          <a:xfrm>
            <a:off x="1996440" y="3703202"/>
            <a:ext cx="1280160"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t>Activate</a:t>
            </a:r>
          </a:p>
        </p:txBody>
      </p:sp>
      <p:cxnSp>
        <p:nvCxnSpPr>
          <p:cNvPr id="8" name="Straight Arrow Connector 7"/>
          <p:cNvCxnSpPr/>
          <p:nvPr/>
        </p:nvCxnSpPr>
        <p:spPr bwMode="auto">
          <a:xfrm>
            <a:off x="3048000" y="3115262"/>
            <a:ext cx="685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3048000" y="3039062"/>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5143119" y="3039062"/>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7484443" y="3021411"/>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a:xfrm flipH="1" flipV="1">
            <a:off x="3048001" y="1993082"/>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2819400" y="1772935"/>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9" name="DRAM"/>
          <p:cNvSpPr/>
          <p:nvPr/>
        </p:nvSpPr>
        <p:spPr>
          <a:xfrm>
            <a:off x="2819400" y="2377423"/>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4" name="67Text"/>
          <p:cNvSpPr txBox="1"/>
          <p:nvPr/>
        </p:nvSpPr>
        <p:spPr>
          <a:xfrm>
            <a:off x="1524001" y="173031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DRAM</a:t>
            </a:r>
          </a:p>
          <a:p>
            <a:pPr algn="ctr"/>
            <a:r>
              <a:rPr lang="en-US" sz="2000" i="1" dirty="0">
                <a:solidFill>
                  <a:srgbClr val="000000"/>
                </a:solidFill>
                <a:latin typeface="Cambria" panose="02040503050406030204" pitchFamily="18" charset="0"/>
              </a:rPr>
              <a:t> Cell</a:t>
            </a:r>
          </a:p>
        </p:txBody>
      </p:sp>
      <p:sp>
        <p:nvSpPr>
          <p:cNvPr id="36" name="67Text"/>
          <p:cNvSpPr txBox="1"/>
          <p:nvPr/>
        </p:nvSpPr>
        <p:spPr>
          <a:xfrm>
            <a:off x="1477907" y="2442403"/>
            <a:ext cx="1554650"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Sense Amplifier</a:t>
            </a:r>
          </a:p>
        </p:txBody>
      </p:sp>
      <p:grpSp>
        <p:nvGrpSpPr>
          <p:cNvPr id="82" name="Group 81"/>
          <p:cNvGrpSpPr/>
          <p:nvPr/>
        </p:nvGrpSpPr>
        <p:grpSpPr>
          <a:xfrm>
            <a:off x="4784598" y="1631773"/>
            <a:ext cx="701803" cy="1305070"/>
            <a:chOff x="3984878" y="1403285"/>
            <a:chExt cx="701803" cy="1305070"/>
          </a:xfrm>
        </p:grpSpPr>
        <p:cxnSp>
          <p:nvCxnSpPr>
            <p:cNvPr id="39" name="Straight Connector 38"/>
            <p:cNvCxnSpPr/>
            <p:nvPr/>
          </p:nvCxnSpPr>
          <p:spPr>
            <a:xfrm flipH="1" flipV="1">
              <a:off x="433578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10718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1" name="DRAM"/>
            <p:cNvSpPr/>
            <p:nvPr/>
          </p:nvSpPr>
          <p:spPr>
            <a:xfrm>
              <a:off x="410718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2" name="DRAM"/>
            <p:cNvSpPr/>
            <p:nvPr/>
          </p:nvSpPr>
          <p:spPr>
            <a:xfrm>
              <a:off x="4107180" y="2391720"/>
              <a:ext cx="457200" cy="307808"/>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3" name="DRAM"/>
            <p:cNvSpPr/>
            <p:nvPr/>
          </p:nvSpPr>
          <p:spPr>
            <a:xfrm>
              <a:off x="410718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6" name="Oval 45"/>
            <p:cNvSpPr/>
            <p:nvPr/>
          </p:nvSpPr>
          <p:spPr>
            <a:xfrm>
              <a:off x="410718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7" name="Rectangle 46"/>
            <p:cNvSpPr/>
            <p:nvPr/>
          </p:nvSpPr>
          <p:spPr bwMode="auto">
            <a:xfrm>
              <a:off x="3984878" y="1403285"/>
              <a:ext cx="701803" cy="448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45" name="Oval 44"/>
            <p:cNvSpPr/>
            <p:nvPr/>
          </p:nvSpPr>
          <p:spPr>
            <a:xfrm>
              <a:off x="410718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53" name="67Text"/>
          <p:cNvSpPr txBox="1"/>
          <p:nvPr/>
        </p:nvSpPr>
        <p:spPr>
          <a:xfrm>
            <a:off x="9383986" y="3134611"/>
            <a:ext cx="815426"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time</a:t>
            </a:r>
          </a:p>
        </p:txBody>
      </p:sp>
      <p:sp>
        <p:nvSpPr>
          <p:cNvPr id="55" name="Curved Up Arrow 54"/>
          <p:cNvSpPr/>
          <p:nvPr/>
        </p:nvSpPr>
        <p:spPr bwMode="auto">
          <a:xfrm>
            <a:off x="2204107" y="3238493"/>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grpSp>
        <p:nvGrpSpPr>
          <p:cNvPr id="71" name="Group 70"/>
          <p:cNvGrpSpPr/>
          <p:nvPr/>
        </p:nvGrpSpPr>
        <p:grpSpPr>
          <a:xfrm>
            <a:off x="4121076" y="3238492"/>
            <a:ext cx="1219200" cy="854536"/>
            <a:chOff x="3321357" y="3010004"/>
            <a:chExt cx="1219200" cy="854536"/>
          </a:xfrm>
        </p:grpSpPr>
        <p:sp>
          <p:nvSpPr>
            <p:cNvPr id="56" name="Round Diagonal Corner Rectangle 55"/>
            <p:cNvSpPr/>
            <p:nvPr/>
          </p:nvSpPr>
          <p:spPr bwMode="auto">
            <a:xfrm>
              <a:off x="3321357" y="3474714"/>
              <a:ext cx="1219200"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t>Read</a:t>
              </a:r>
            </a:p>
          </p:txBody>
        </p:sp>
        <p:sp>
          <p:nvSpPr>
            <p:cNvPr id="57" name="Curved Up Arrow 56"/>
            <p:cNvSpPr/>
            <p:nvPr/>
          </p:nvSpPr>
          <p:spPr bwMode="auto">
            <a:xfrm>
              <a:off x="3483304"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grpSp>
      <p:grpSp>
        <p:nvGrpSpPr>
          <p:cNvPr id="72" name="Group 71"/>
          <p:cNvGrpSpPr/>
          <p:nvPr/>
        </p:nvGrpSpPr>
        <p:grpSpPr>
          <a:xfrm>
            <a:off x="6276572" y="3238492"/>
            <a:ext cx="1572028" cy="854536"/>
            <a:chOff x="5726329" y="3010004"/>
            <a:chExt cx="1572028" cy="854536"/>
          </a:xfrm>
        </p:grpSpPr>
        <p:sp>
          <p:nvSpPr>
            <p:cNvPr id="58" name="Round Diagonal Corner Rectangle 57"/>
            <p:cNvSpPr/>
            <p:nvPr/>
          </p:nvSpPr>
          <p:spPr bwMode="auto">
            <a:xfrm>
              <a:off x="5726329" y="3474714"/>
              <a:ext cx="1572028"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err="1"/>
                <a:t>Precharge</a:t>
              </a:r>
              <a:endParaRPr lang="en-US" sz="2400" dirty="0"/>
            </a:p>
          </p:txBody>
        </p:sp>
        <p:sp>
          <p:nvSpPr>
            <p:cNvPr id="59" name="Curved Up Arrow 58"/>
            <p:cNvSpPr/>
            <p:nvPr/>
          </p:nvSpPr>
          <p:spPr bwMode="auto">
            <a:xfrm>
              <a:off x="6082687"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grpSp>
      <p:grpSp>
        <p:nvGrpSpPr>
          <p:cNvPr id="84" name="Group 83"/>
          <p:cNvGrpSpPr/>
          <p:nvPr/>
        </p:nvGrpSpPr>
        <p:grpSpPr>
          <a:xfrm>
            <a:off x="7239000" y="1772237"/>
            <a:ext cx="457200" cy="1137888"/>
            <a:chOff x="6688757" y="1543749"/>
            <a:chExt cx="457200" cy="1137888"/>
          </a:xfrm>
        </p:grpSpPr>
        <p:cxnSp>
          <p:nvCxnSpPr>
            <p:cNvPr id="60" name="Straight Connector 59"/>
            <p:cNvCxnSpPr/>
            <p:nvPr/>
          </p:nvCxnSpPr>
          <p:spPr>
            <a:xfrm flipH="1" flipV="1">
              <a:off x="6917357" y="176389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688757" y="154374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2" name="DRAM"/>
            <p:cNvSpPr/>
            <p:nvPr/>
          </p:nvSpPr>
          <p:spPr>
            <a:xfrm>
              <a:off x="6688757" y="2148237"/>
              <a:ext cx="457200" cy="533400"/>
            </a:xfrm>
            <a:prstGeom prst="roundRect">
              <a:avLst>
                <a:gd name="adj" fmla="val 11319"/>
              </a:avLst>
            </a:prstGeom>
            <a:solidFill>
              <a:srgbClr val="83C3FD"/>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91" name="Right Brace 90"/>
          <p:cNvSpPr/>
          <p:nvPr/>
        </p:nvSpPr>
        <p:spPr bwMode="auto">
          <a:xfrm rot="5400000">
            <a:off x="5037622" y="3396125"/>
            <a:ext cx="457200" cy="4436443"/>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anose="020B0604020202020204" pitchFamily="34" charset="0"/>
            </a:endParaRPr>
          </a:p>
        </p:txBody>
      </p:sp>
      <p:sp>
        <p:nvSpPr>
          <p:cNvPr id="93" name="67Text"/>
          <p:cNvSpPr txBox="1"/>
          <p:nvPr/>
        </p:nvSpPr>
        <p:spPr>
          <a:xfrm>
            <a:off x="3558342" y="5734339"/>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Activation Latency</a:t>
            </a:r>
          </a:p>
        </p:txBody>
      </p:sp>
      <p:sp>
        <p:nvSpPr>
          <p:cNvPr id="97" name="Right Brace 96"/>
          <p:cNvSpPr/>
          <p:nvPr/>
        </p:nvSpPr>
        <p:spPr bwMode="auto">
          <a:xfrm rot="5400000">
            <a:off x="3879246" y="3419109"/>
            <a:ext cx="457200" cy="2055306"/>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anose="020B0604020202020204" pitchFamily="34" charset="0"/>
            </a:endParaRPr>
          </a:p>
        </p:txBody>
      </p:sp>
      <p:sp>
        <p:nvSpPr>
          <p:cNvPr id="98" name="67Text"/>
          <p:cNvSpPr txBox="1"/>
          <p:nvPr/>
        </p:nvSpPr>
        <p:spPr>
          <a:xfrm>
            <a:off x="2403671" y="4806337"/>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Ready-to-access </a:t>
            </a:r>
          </a:p>
          <a:p>
            <a:pPr algn="ctr"/>
            <a:r>
              <a:rPr lang="en-US" sz="2400" i="1" dirty="0">
                <a:solidFill>
                  <a:srgbClr val="000000"/>
                </a:solidFill>
                <a:latin typeface="Cambria" panose="02040503050406030204" pitchFamily="18" charset="0"/>
              </a:rPr>
              <a:t>Latency</a:t>
            </a:r>
          </a:p>
        </p:txBody>
      </p:sp>
      <p:cxnSp>
        <p:nvCxnSpPr>
          <p:cNvPr id="101" name="Straight Connector 100"/>
          <p:cNvCxnSpPr/>
          <p:nvPr/>
        </p:nvCxnSpPr>
        <p:spPr bwMode="auto">
          <a:xfrm>
            <a:off x="9220200" y="3034245"/>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V="1">
            <a:off x="9216057" y="3226054"/>
            <a:ext cx="0" cy="1230468"/>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Right Brace 102"/>
          <p:cNvSpPr/>
          <p:nvPr/>
        </p:nvSpPr>
        <p:spPr bwMode="auto">
          <a:xfrm rot="5400000">
            <a:off x="8137899" y="3906948"/>
            <a:ext cx="457200" cy="1699115"/>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Arial" panose="020B0604020202020204" pitchFamily="34" charset="0"/>
            </a:endParaRPr>
          </a:p>
        </p:txBody>
      </p:sp>
      <p:sp>
        <p:nvSpPr>
          <p:cNvPr id="105" name="67Text"/>
          <p:cNvSpPr txBox="1"/>
          <p:nvPr/>
        </p:nvSpPr>
        <p:spPr>
          <a:xfrm>
            <a:off x="6661690" y="5124316"/>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err="1">
                <a:solidFill>
                  <a:srgbClr val="000000"/>
                </a:solidFill>
                <a:latin typeface="Cambria" panose="02040503050406030204" pitchFamily="18" charset="0"/>
              </a:rPr>
              <a:t>Precharge</a:t>
            </a:r>
            <a:r>
              <a:rPr lang="en-US" sz="2800" i="1" dirty="0">
                <a:solidFill>
                  <a:srgbClr val="000000"/>
                </a:solidFill>
                <a:latin typeface="Cambria" panose="02040503050406030204" pitchFamily="18" charset="0"/>
              </a:rPr>
              <a:t> </a:t>
            </a:r>
          </a:p>
          <a:p>
            <a:pPr algn="ctr"/>
            <a:r>
              <a:rPr lang="en-US" sz="2800" i="1" dirty="0">
                <a:solidFill>
                  <a:srgbClr val="000000"/>
                </a:solidFill>
                <a:latin typeface="Cambria" panose="02040503050406030204" pitchFamily="18" charset="0"/>
              </a:rPr>
              <a:t>Latency</a:t>
            </a:r>
          </a:p>
        </p:txBody>
      </p:sp>
      <p:grpSp>
        <p:nvGrpSpPr>
          <p:cNvPr id="122" name="Group 121"/>
          <p:cNvGrpSpPr/>
          <p:nvPr/>
        </p:nvGrpSpPr>
        <p:grpSpPr>
          <a:xfrm>
            <a:off x="8991600" y="1772237"/>
            <a:ext cx="457200" cy="1137888"/>
            <a:chOff x="7467600" y="2022609"/>
            <a:chExt cx="457200" cy="1137888"/>
          </a:xfrm>
        </p:grpSpPr>
        <p:cxnSp>
          <p:nvCxnSpPr>
            <p:cNvPr id="107" name="Straight Connector 106"/>
            <p:cNvCxnSpPr/>
            <p:nvPr/>
          </p:nvCxnSpPr>
          <p:spPr>
            <a:xfrm flipH="1" flipV="1">
              <a:off x="7696200" y="224275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7467600" y="202260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09" name="DRAM"/>
            <p:cNvSpPr/>
            <p:nvPr/>
          </p:nvSpPr>
          <p:spPr>
            <a:xfrm>
              <a:off x="7467600" y="2627097"/>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127" name="Group 126"/>
          <p:cNvGrpSpPr/>
          <p:nvPr/>
        </p:nvGrpSpPr>
        <p:grpSpPr>
          <a:xfrm>
            <a:off x="8222428" y="3238492"/>
            <a:ext cx="1302572" cy="854536"/>
            <a:chOff x="6698428" y="3488864"/>
            <a:chExt cx="1302572" cy="854536"/>
          </a:xfrm>
        </p:grpSpPr>
        <p:sp>
          <p:nvSpPr>
            <p:cNvPr id="125" name="Round Diagonal Corner Rectangle 124"/>
            <p:cNvSpPr/>
            <p:nvPr/>
          </p:nvSpPr>
          <p:spPr bwMode="auto">
            <a:xfrm>
              <a:off x="6698428" y="3953574"/>
              <a:ext cx="1302572"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t>Activate</a:t>
              </a:r>
            </a:p>
          </p:txBody>
        </p:sp>
        <p:sp>
          <p:nvSpPr>
            <p:cNvPr id="126" name="Curved Up Arrow 125"/>
            <p:cNvSpPr/>
            <p:nvPr/>
          </p:nvSpPr>
          <p:spPr bwMode="auto">
            <a:xfrm>
              <a:off x="6849237" y="348886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grpSp>
      <p:sp>
        <p:nvSpPr>
          <p:cNvPr id="90" name="Rectangle 89"/>
          <p:cNvSpPr/>
          <p:nvPr/>
        </p:nvSpPr>
        <p:spPr bwMode="auto">
          <a:xfrm>
            <a:off x="2729292" y="1482618"/>
            <a:ext cx="701803" cy="4483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99" name="Oval 98"/>
          <p:cNvSpPr/>
          <p:nvPr/>
        </p:nvSpPr>
        <p:spPr>
          <a:xfrm>
            <a:off x="2817443" y="1764110"/>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 name="Oval 2"/>
          <p:cNvSpPr/>
          <p:nvPr/>
        </p:nvSpPr>
        <p:spPr bwMode="auto">
          <a:xfrm>
            <a:off x="2903479" y="4405348"/>
            <a:ext cx="2316805" cy="1135481"/>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100" name="Oval 99"/>
          <p:cNvSpPr/>
          <p:nvPr/>
        </p:nvSpPr>
        <p:spPr bwMode="auto">
          <a:xfrm>
            <a:off x="3733800" y="5541252"/>
            <a:ext cx="3048000" cy="9139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104" name="Oval 103"/>
          <p:cNvSpPr/>
          <p:nvPr/>
        </p:nvSpPr>
        <p:spPr bwMode="auto">
          <a:xfrm>
            <a:off x="2621725" y="1624871"/>
            <a:ext cx="840990" cy="72647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cxnSp>
        <p:nvCxnSpPr>
          <p:cNvPr id="12" name="Straight Connector 11"/>
          <p:cNvCxnSpPr/>
          <p:nvPr/>
        </p:nvCxnSpPr>
        <p:spPr bwMode="auto">
          <a:xfrm>
            <a:off x="3462715" y="1197428"/>
            <a:ext cx="1680404" cy="0"/>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3276601" y="1215380"/>
            <a:ext cx="1662981" cy="461665"/>
          </a:xfrm>
          <a:prstGeom prst="rect">
            <a:avLst/>
          </a:prstGeom>
          <a:noFill/>
        </p:spPr>
        <p:txBody>
          <a:bodyPr wrap="square" rtlCol="0">
            <a:spAutoFit/>
          </a:bodyPr>
          <a:lstStyle/>
          <a:p>
            <a:r>
              <a:rPr lang="en-US" sz="2400" i="1" dirty="0"/>
              <a:t>0 (refresh)</a:t>
            </a:r>
          </a:p>
        </p:txBody>
      </p:sp>
      <p:sp>
        <p:nvSpPr>
          <p:cNvPr id="106" name="TextBox 105"/>
          <p:cNvSpPr txBox="1"/>
          <p:nvPr/>
        </p:nvSpPr>
        <p:spPr>
          <a:xfrm>
            <a:off x="4900387" y="1222835"/>
            <a:ext cx="1119413" cy="461665"/>
          </a:xfrm>
          <a:prstGeom prst="rect">
            <a:avLst/>
          </a:prstGeom>
          <a:noFill/>
        </p:spPr>
        <p:txBody>
          <a:bodyPr wrap="square" rtlCol="0">
            <a:spAutoFit/>
          </a:bodyPr>
          <a:lstStyle/>
          <a:p>
            <a:r>
              <a:rPr lang="en-US" sz="2400" i="1" dirty="0"/>
              <a:t>64 </a:t>
            </a:r>
            <a:r>
              <a:rPr lang="en-US" sz="2400" i="1" dirty="0" err="1"/>
              <a:t>ms</a:t>
            </a:r>
            <a:endParaRPr lang="en-US" sz="2400" i="1" dirty="0"/>
          </a:p>
        </p:txBody>
      </p:sp>
      <p:cxnSp>
        <p:nvCxnSpPr>
          <p:cNvPr id="15" name="Straight Arrow Connector 14"/>
          <p:cNvCxnSpPr/>
          <p:nvPr/>
        </p:nvCxnSpPr>
        <p:spPr bwMode="auto">
          <a:xfrm>
            <a:off x="3462715" y="740228"/>
            <a:ext cx="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Arrow Connector 62"/>
          <p:cNvCxnSpPr/>
          <p:nvPr/>
        </p:nvCxnSpPr>
        <p:spPr bwMode="auto">
          <a:xfrm>
            <a:off x="3467100" y="740228"/>
            <a:ext cx="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itle 16">
            <a:extLst>
              <a:ext uri="{FF2B5EF4-FFF2-40B4-BE49-F238E27FC236}">
                <a16:creationId xmlns:a16="http://schemas.microsoft.com/office/drawing/2014/main" id="{63539C6E-BD60-9F92-4F51-908E1C0897A2}"/>
              </a:ext>
            </a:extLst>
          </p:cNvPr>
          <p:cNvSpPr>
            <a:spLocks noGrp="1"/>
          </p:cNvSpPr>
          <p:nvPr>
            <p:ph type="title"/>
          </p:nvPr>
        </p:nvSpPr>
        <p:spPr/>
        <p:txBody>
          <a:bodyPr>
            <a:noAutofit/>
          </a:bodyPr>
          <a:lstStyle/>
          <a:p>
            <a:r>
              <a:rPr lang="en-US" sz="3200" dirty="0"/>
              <a:t>Use Case 2: How a Highly-Charged Cell Is Accessed Faster?</a:t>
            </a:r>
            <a:endParaRPr lang="en-CH" sz="3200" dirty="0"/>
          </a:p>
        </p:txBody>
      </p:sp>
      <p:grpSp>
        <p:nvGrpSpPr>
          <p:cNvPr id="18" name="Group 17">
            <a:extLst>
              <a:ext uri="{FF2B5EF4-FFF2-40B4-BE49-F238E27FC236}">
                <a16:creationId xmlns:a16="http://schemas.microsoft.com/office/drawing/2014/main" id="{3DE7C93F-435A-2AD0-6D4C-BA0E7D525686}"/>
              </a:ext>
            </a:extLst>
          </p:cNvPr>
          <p:cNvGrpSpPr/>
          <p:nvPr/>
        </p:nvGrpSpPr>
        <p:grpSpPr>
          <a:xfrm>
            <a:off x="2815774" y="6569530"/>
            <a:ext cx="6502401" cy="261257"/>
            <a:chOff x="1631950" y="5344886"/>
            <a:chExt cx="6502401" cy="261257"/>
          </a:xfrm>
        </p:grpSpPr>
        <p:sp>
          <p:nvSpPr>
            <p:cNvPr id="19" name="Arrow: Pentagon 18">
              <a:extLst>
                <a:ext uri="{FF2B5EF4-FFF2-40B4-BE49-F238E27FC236}">
                  <a16:creationId xmlns:a16="http://schemas.microsoft.com/office/drawing/2014/main" id="{5F4BAD37-23FE-0B1B-7FA4-B42F4C64D8CB}"/>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20" name="Arrow: Chevron 19">
              <a:extLst>
                <a:ext uri="{FF2B5EF4-FFF2-40B4-BE49-F238E27FC236}">
                  <a16:creationId xmlns:a16="http://schemas.microsoft.com/office/drawing/2014/main" id="{FBFF1039-17E6-07CF-EAF0-1B0DE7950A05}"/>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22" name="Arrow: Chevron 21">
              <a:extLst>
                <a:ext uri="{FF2B5EF4-FFF2-40B4-BE49-F238E27FC236}">
                  <a16:creationId xmlns:a16="http://schemas.microsoft.com/office/drawing/2014/main" id="{9208ECF8-2E1F-F1C0-A0D0-498184DC455B}"/>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23" name="Arrow: Chevron 22">
              <a:extLst>
                <a:ext uri="{FF2B5EF4-FFF2-40B4-BE49-F238E27FC236}">
                  <a16:creationId xmlns:a16="http://schemas.microsoft.com/office/drawing/2014/main" id="{489576CD-AB1E-F882-4F5E-319508AC8352}"/>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4520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500"/>
                                        <p:tgtEl>
                                          <p:spTgt spid="106"/>
                                        </p:tgtEl>
                                      </p:cBhvr>
                                    </p:animEffect>
                                  </p:childTnLst>
                                </p:cTn>
                              </p:par>
                              <p:par>
                                <p:cTn id="24" presetID="1" presetClass="entr" presetSubtype="0" fill="hold" grpId="1" nodeType="withEffect">
                                  <p:stCondLst>
                                    <p:cond delay="0"/>
                                  </p:stCondLst>
                                  <p:childTnLst>
                                    <p:set>
                                      <p:cBhvr>
                                        <p:cTn id="25" dur="1" fill="hold">
                                          <p:stCondLst>
                                            <p:cond delay="0"/>
                                          </p:stCondLst>
                                        </p:cTn>
                                        <p:tgtEl>
                                          <p:spTgt spid="90"/>
                                        </p:tgtEl>
                                        <p:attrNameLst>
                                          <p:attrName>style.visibility</p:attrName>
                                        </p:attrNameLst>
                                      </p:cBhvr>
                                      <p:to>
                                        <p:strVal val="visible"/>
                                      </p:to>
                                    </p:set>
                                  </p:childTnLst>
                                </p:cTn>
                              </p:par>
                              <p:par>
                                <p:cTn id="26" presetID="42" presetClass="path" presetSubtype="0" repeatCount="indefinite" accel="50000" decel="50000" fill="hold" grpId="0" nodeType="withEffect">
                                  <p:stCondLst>
                                    <p:cond delay="0"/>
                                  </p:stCondLst>
                                  <p:endCondLst>
                                    <p:cond evt="onNext" delay="0">
                                      <p:tgtEl>
                                        <p:sldTgt/>
                                      </p:tgtEl>
                                    </p:cond>
                                  </p:endCondLst>
                                  <p:childTnLst>
                                    <p:animMotion origin="layout" path="M -4.16667E-6 -0.02615 L -4.16667E-6 0.01158 " pathEditMode="relative" rAng="0" ptsTypes="AA">
                                      <p:cBhvr>
                                        <p:cTn id="27" dur="3000" fill="hold"/>
                                        <p:tgtEl>
                                          <p:spTgt spid="90"/>
                                        </p:tgtEl>
                                        <p:attrNameLst>
                                          <p:attrName>ppt_x</p:attrName>
                                          <p:attrName>ppt_y</p:attrName>
                                        </p:attrNameLst>
                                      </p:cBhvr>
                                      <p:rCtr x="0" y="1875"/>
                                    </p:animMotion>
                                  </p:childTnLst>
                                </p:cTn>
                              </p:par>
                              <p:par>
                                <p:cTn id="28" presetID="42" presetClass="path" presetSubtype="0" repeatCount="indefinite" accel="50000" decel="50000" fill="hold" nodeType="withEffect">
                                  <p:stCondLst>
                                    <p:cond delay="0"/>
                                  </p:stCondLst>
                                  <p:endCondLst>
                                    <p:cond evt="onNext" delay="0">
                                      <p:tgtEl>
                                        <p:sldTgt/>
                                      </p:tgtEl>
                                    </p:cond>
                                  </p:endCondLst>
                                  <p:childTnLst>
                                    <p:animMotion origin="layout" path="M -4.375E-6 1.85185E-6 L 0.13646 0.00185 " pathEditMode="relative" rAng="0" ptsTypes="AA">
                                      <p:cBhvr>
                                        <p:cTn id="29" dur="3000" fill="hold"/>
                                        <p:tgtEl>
                                          <p:spTgt spid="15"/>
                                        </p:tgtEl>
                                        <p:attrNameLst>
                                          <p:attrName>ppt_x</p:attrName>
                                          <p:attrName>ppt_y</p:attrName>
                                        </p:attrNameLst>
                                      </p:cBhvr>
                                      <p:rCtr x="6823" y="93"/>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 presetClass="exit" presetSubtype="0" fill="hold" grpId="2" nodeType="withEffect">
                                  <p:stCondLst>
                                    <p:cond delay="0"/>
                                  </p:stCondLst>
                                  <p:childTnLst>
                                    <p:set>
                                      <p:cBhvr>
                                        <p:cTn id="36" dur="1" fill="hold">
                                          <p:stCondLst>
                                            <p:cond delay="0"/>
                                          </p:stCondLst>
                                        </p:cTn>
                                        <p:tgtEl>
                                          <p:spTgt spid="9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0" grpId="2" animBg="1"/>
      <p:bldP spid="3" grpId="0" animBg="1"/>
      <p:bldP spid="100" grpId="0" animBg="1"/>
      <p:bldP spid="104" grpId="0" animBg="1"/>
      <p:bldP spid="104" grpId="1" animBg="1"/>
      <p:bldP spid="13" grpId="0"/>
      <p:bldP spid="10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Use Case 2: Ready-to-Access Latency Test</a:t>
            </a:r>
          </a:p>
        </p:txBody>
      </p:sp>
      <p:sp>
        <p:nvSpPr>
          <p:cNvPr id="10" name="Rectangle: Rounded Corners 9"/>
          <p:cNvSpPr/>
          <p:nvPr/>
        </p:nvSpPr>
        <p:spPr bwMode="auto">
          <a:xfrm>
            <a:off x="8686800" y="3148211"/>
            <a:ext cx="1828800" cy="1025671"/>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336699"/>
                </a:solidFill>
              </a:rPr>
              <a:t>Change </a:t>
            </a:r>
          </a:p>
          <a:p>
            <a:pPr algn="ctr" eaLnBrk="0" fontAlgn="base" hangingPunct="0">
              <a:spcBef>
                <a:spcPct val="0"/>
              </a:spcBef>
              <a:spcAft>
                <a:spcPct val="0"/>
              </a:spcAft>
            </a:pPr>
            <a:r>
              <a:rPr lang="en-US" sz="2400" dirty="0">
                <a:solidFill>
                  <a:srgbClr val="336699"/>
                </a:solidFill>
              </a:rPr>
              <a:t>the </a:t>
            </a:r>
            <a:r>
              <a:rPr lang="en-US" sz="2400" i="1" dirty="0">
                <a:solidFill>
                  <a:srgbClr val="336699"/>
                </a:solidFill>
              </a:rPr>
              <a:t>Wait Interval</a:t>
            </a:r>
          </a:p>
        </p:txBody>
      </p:sp>
      <p:sp>
        <p:nvSpPr>
          <p:cNvPr id="11" name="Rectangle: Rounded Corners 10"/>
          <p:cNvSpPr/>
          <p:nvPr/>
        </p:nvSpPr>
        <p:spPr bwMode="auto">
          <a:xfrm>
            <a:off x="7236909" y="3133743"/>
            <a:ext cx="1373691" cy="1040139"/>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336699"/>
                </a:solidFill>
              </a:rPr>
              <a:t>Observe Errors</a:t>
            </a:r>
          </a:p>
        </p:txBody>
      </p:sp>
      <p:sp>
        <p:nvSpPr>
          <p:cNvPr id="12" name="Rectangle: Rounded Corners 11"/>
          <p:cNvSpPr/>
          <p:nvPr/>
        </p:nvSpPr>
        <p:spPr bwMode="auto">
          <a:xfrm>
            <a:off x="6015618" y="3140093"/>
            <a:ext cx="1090032" cy="1036359"/>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336699"/>
                </a:solidFill>
              </a:rPr>
              <a:t>Read Back</a:t>
            </a:r>
          </a:p>
        </p:txBody>
      </p:sp>
      <p:sp>
        <p:nvSpPr>
          <p:cNvPr id="13" name="Rectangle: Rounded Corners 12"/>
          <p:cNvSpPr/>
          <p:nvPr/>
        </p:nvSpPr>
        <p:spPr bwMode="auto">
          <a:xfrm>
            <a:off x="3826959" y="3140092"/>
            <a:ext cx="2057400" cy="1044068"/>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336699"/>
                </a:solidFill>
              </a:rPr>
              <a:t>Wait for the</a:t>
            </a:r>
          </a:p>
          <a:p>
            <a:pPr algn="ctr" eaLnBrk="0" fontAlgn="base" hangingPunct="0">
              <a:spcBef>
                <a:spcPct val="0"/>
              </a:spcBef>
              <a:spcAft>
                <a:spcPct val="0"/>
              </a:spcAft>
            </a:pPr>
            <a:r>
              <a:rPr lang="en-US" sz="2400" i="1" dirty="0">
                <a:solidFill>
                  <a:srgbClr val="336699"/>
                </a:solidFill>
              </a:rPr>
              <a:t>Wait Interval</a:t>
            </a:r>
          </a:p>
        </p:txBody>
      </p:sp>
      <p:sp>
        <p:nvSpPr>
          <p:cNvPr id="14" name="Rectangle: Rounded Corners 13"/>
          <p:cNvSpPr/>
          <p:nvPr/>
        </p:nvSpPr>
        <p:spPr bwMode="auto">
          <a:xfrm>
            <a:off x="1828800" y="3141217"/>
            <a:ext cx="1866900" cy="1040374"/>
          </a:xfrm>
          <a:prstGeom prst="round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2400" dirty="0">
                <a:solidFill>
                  <a:srgbClr val="336699"/>
                </a:solidFill>
              </a:rPr>
              <a:t>Write Reference Data</a:t>
            </a:r>
          </a:p>
        </p:txBody>
      </p:sp>
      <p:cxnSp>
        <p:nvCxnSpPr>
          <p:cNvPr id="15" name="Connector: Curved 14"/>
          <p:cNvCxnSpPr>
            <a:cxnSpLocks/>
            <a:stCxn id="14" idx="0"/>
            <a:endCxn id="13" idx="0"/>
          </p:cNvCxnSpPr>
          <p:nvPr/>
        </p:nvCxnSpPr>
        <p:spPr bwMode="auto">
          <a:xfrm rot="5400000" flipH="1" flipV="1">
            <a:off x="3808393" y="2093952"/>
            <a:ext cx="1125" cy="2093409"/>
          </a:xfrm>
          <a:prstGeom prst="curvedConnector3">
            <a:avLst>
              <a:gd name="adj1" fmla="val 20420000"/>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Curved 15"/>
          <p:cNvCxnSpPr>
            <a:cxnSpLocks/>
            <a:stCxn id="13" idx="0"/>
            <a:endCxn id="12" idx="0"/>
          </p:cNvCxnSpPr>
          <p:nvPr/>
        </p:nvCxnSpPr>
        <p:spPr bwMode="auto">
          <a:xfrm rot="5400000" flipH="1" flipV="1">
            <a:off x="5708146" y="2287606"/>
            <a:ext cx="12700" cy="1704975"/>
          </a:xfrm>
          <a:prstGeom prst="curvedConnector3">
            <a:avLst>
              <a:gd name="adj1" fmla="val 1800000"/>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or: Curved 16"/>
          <p:cNvCxnSpPr>
            <a:cxnSpLocks/>
            <a:stCxn id="12" idx="0"/>
            <a:endCxn id="11" idx="0"/>
          </p:cNvCxnSpPr>
          <p:nvPr/>
        </p:nvCxnSpPr>
        <p:spPr bwMode="auto">
          <a:xfrm rot="5400000" flipH="1" flipV="1">
            <a:off x="7239019" y="2455357"/>
            <a:ext cx="6350" cy="1363120"/>
          </a:xfrm>
          <a:prstGeom prst="curvedConnector3">
            <a:avLst>
              <a:gd name="adj1" fmla="val 3700000"/>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or: Curved 17"/>
          <p:cNvCxnSpPr>
            <a:cxnSpLocks/>
            <a:stCxn id="11" idx="0"/>
            <a:endCxn id="10" idx="0"/>
          </p:cNvCxnSpPr>
          <p:nvPr/>
        </p:nvCxnSpPr>
        <p:spPr bwMode="auto">
          <a:xfrm rot="16200000" flipH="1">
            <a:off x="8755243" y="2302253"/>
            <a:ext cx="14468" cy="1677446"/>
          </a:xfrm>
          <a:prstGeom prst="curvedConnector3">
            <a:avLst>
              <a:gd name="adj1" fmla="val -1580039"/>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or: Curved 18"/>
          <p:cNvCxnSpPr>
            <a:cxnSpLocks/>
            <a:stCxn id="10" idx="2"/>
            <a:endCxn id="14" idx="2"/>
          </p:cNvCxnSpPr>
          <p:nvPr/>
        </p:nvCxnSpPr>
        <p:spPr bwMode="auto">
          <a:xfrm rot="5400000">
            <a:off x="6177870" y="758261"/>
            <a:ext cx="7710" cy="6838950"/>
          </a:xfrm>
          <a:prstGeom prst="curvedConnector3">
            <a:avLst>
              <a:gd name="adj1" fmla="val 3064981"/>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cxnSpLocks/>
            <a:stCxn id="12" idx="2"/>
          </p:cNvCxnSpPr>
          <p:nvPr/>
        </p:nvCxnSpPr>
        <p:spPr bwMode="auto">
          <a:xfrm flipH="1">
            <a:off x="6172200" y="4176452"/>
            <a:ext cx="388434" cy="547949"/>
          </a:xfrm>
          <a:prstGeom prst="straightConnector1">
            <a:avLst/>
          </a:prstGeom>
          <a:solidFill>
            <a:schemeClr val="accent1"/>
          </a:solidFill>
          <a:ln w="28575" cap="flat" cmpd="sng" algn="ctr">
            <a:solidFill>
              <a:schemeClr val="tx1">
                <a:lumMod val="50000"/>
                <a:lumOff val="5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29"/>
          <p:cNvGrpSpPr/>
          <p:nvPr/>
        </p:nvGrpSpPr>
        <p:grpSpPr>
          <a:xfrm>
            <a:off x="2883984" y="1130702"/>
            <a:ext cx="4897941" cy="964726"/>
            <a:chOff x="1936595" y="1290236"/>
            <a:chExt cx="3776314" cy="964726"/>
          </a:xfrm>
        </p:grpSpPr>
        <p:sp>
          <p:nvSpPr>
            <p:cNvPr id="23" name="TextBox 22"/>
            <p:cNvSpPr txBox="1"/>
            <p:nvPr/>
          </p:nvSpPr>
          <p:spPr>
            <a:xfrm>
              <a:off x="1981200" y="1295400"/>
              <a:ext cx="1350459" cy="461665"/>
            </a:xfrm>
            <a:prstGeom prst="rect">
              <a:avLst/>
            </a:prstGeom>
            <a:noFill/>
          </p:spPr>
          <p:txBody>
            <a:bodyPr wrap="square" rtlCol="0">
              <a:spAutoFit/>
            </a:bodyPr>
            <a:lstStyle/>
            <a:p>
              <a:r>
                <a:rPr lang="en-US" sz="2400" dirty="0"/>
                <a:t>Longer wait</a:t>
              </a:r>
            </a:p>
          </p:txBody>
        </p:sp>
        <p:sp>
          <p:nvSpPr>
            <p:cNvPr id="24" name="TextBox 23"/>
            <p:cNvSpPr txBox="1"/>
            <p:nvPr/>
          </p:nvSpPr>
          <p:spPr>
            <a:xfrm>
              <a:off x="1936595" y="1771844"/>
              <a:ext cx="1524001" cy="461665"/>
            </a:xfrm>
            <a:prstGeom prst="rect">
              <a:avLst/>
            </a:prstGeom>
            <a:noFill/>
          </p:spPr>
          <p:txBody>
            <a:bodyPr wrap="square" rtlCol="0">
              <a:spAutoFit/>
            </a:bodyPr>
            <a:lstStyle/>
            <a:p>
              <a:r>
                <a:rPr lang="en-US" sz="2400" dirty="0"/>
                <a:t>Shorter wait</a:t>
              </a:r>
            </a:p>
          </p:txBody>
        </p:sp>
        <p:sp>
          <p:nvSpPr>
            <p:cNvPr id="26" name="Arrow: Right 25"/>
            <p:cNvSpPr/>
            <p:nvPr/>
          </p:nvSpPr>
          <p:spPr bwMode="auto">
            <a:xfrm>
              <a:off x="3366475" y="1389945"/>
              <a:ext cx="325941" cy="293132"/>
            </a:xfrm>
            <a:prstGeom prst="rightArrow">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panose="020B0604020202020204" pitchFamily="34" charset="0"/>
              </a:endParaRPr>
            </a:p>
          </p:txBody>
        </p:sp>
        <p:sp>
          <p:nvSpPr>
            <p:cNvPr id="27" name="Arrow: Right 26"/>
            <p:cNvSpPr/>
            <p:nvPr/>
          </p:nvSpPr>
          <p:spPr bwMode="auto">
            <a:xfrm>
              <a:off x="3366475" y="1887497"/>
              <a:ext cx="325941" cy="293132"/>
            </a:xfrm>
            <a:prstGeom prst="rightArrow">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panose="020B0604020202020204" pitchFamily="34" charset="0"/>
              </a:endParaRPr>
            </a:p>
          </p:txBody>
        </p:sp>
        <p:sp>
          <p:nvSpPr>
            <p:cNvPr id="28" name="TextBox 27"/>
            <p:cNvSpPr txBox="1"/>
            <p:nvPr/>
          </p:nvSpPr>
          <p:spPr>
            <a:xfrm>
              <a:off x="3729617" y="1793297"/>
              <a:ext cx="1983292" cy="461665"/>
            </a:xfrm>
            <a:prstGeom prst="rect">
              <a:avLst/>
            </a:prstGeom>
            <a:noFill/>
          </p:spPr>
          <p:txBody>
            <a:bodyPr wrap="square" rtlCol="0">
              <a:spAutoFit/>
            </a:bodyPr>
            <a:lstStyle/>
            <a:p>
              <a:r>
                <a:rPr lang="en-US" sz="2400" dirty="0">
                  <a:solidFill>
                    <a:srgbClr val="00B050"/>
                  </a:solidFill>
                </a:rPr>
                <a:t>Higher</a:t>
              </a:r>
              <a:r>
                <a:rPr lang="en-US" sz="2400" dirty="0"/>
                <a:t> cell charge</a:t>
              </a:r>
            </a:p>
          </p:txBody>
        </p:sp>
        <p:sp>
          <p:nvSpPr>
            <p:cNvPr id="29" name="TextBox 28"/>
            <p:cNvSpPr txBox="1"/>
            <p:nvPr/>
          </p:nvSpPr>
          <p:spPr>
            <a:xfrm>
              <a:off x="3729617" y="1290236"/>
              <a:ext cx="1983292" cy="461665"/>
            </a:xfrm>
            <a:prstGeom prst="rect">
              <a:avLst/>
            </a:prstGeom>
            <a:noFill/>
          </p:spPr>
          <p:txBody>
            <a:bodyPr wrap="square" rtlCol="0">
              <a:spAutoFit/>
            </a:bodyPr>
            <a:lstStyle/>
            <a:p>
              <a:r>
                <a:rPr lang="en-US" sz="2400" dirty="0">
                  <a:solidFill>
                    <a:srgbClr val="FF0000"/>
                  </a:solidFill>
                </a:rPr>
                <a:t>Lower</a:t>
              </a:r>
              <a:r>
                <a:rPr lang="en-US" sz="2400" dirty="0"/>
                <a:t> cell charge</a:t>
              </a:r>
            </a:p>
          </p:txBody>
        </p:sp>
      </p:grpSp>
      <p:sp>
        <p:nvSpPr>
          <p:cNvPr id="35" name="TextBox 34"/>
          <p:cNvSpPr txBox="1"/>
          <p:nvPr/>
        </p:nvSpPr>
        <p:spPr>
          <a:xfrm>
            <a:off x="4310876" y="4724401"/>
            <a:ext cx="4071125" cy="830997"/>
          </a:xfrm>
          <a:prstGeom prst="rect">
            <a:avLst/>
          </a:prstGeom>
          <a:noFill/>
        </p:spPr>
        <p:txBody>
          <a:bodyPr wrap="square" rtlCol="0">
            <a:spAutoFit/>
          </a:bodyPr>
          <a:lstStyle/>
          <a:p>
            <a:pPr algn="ctr"/>
            <a:r>
              <a:rPr lang="en-US" sz="2400" dirty="0"/>
              <a:t>With </a:t>
            </a:r>
            <a:r>
              <a:rPr lang="en-US" sz="2400" b="1" dirty="0">
                <a:solidFill>
                  <a:srgbClr val="FF0000"/>
                </a:solidFill>
              </a:rPr>
              <a:t>custom</a:t>
            </a:r>
            <a:r>
              <a:rPr lang="en-US" sz="2400" dirty="0"/>
              <a:t> ready-to-access latency parameter</a:t>
            </a:r>
          </a:p>
        </p:txBody>
      </p:sp>
      <p:cxnSp>
        <p:nvCxnSpPr>
          <p:cNvPr id="36" name="Straight Arrow Connector 35"/>
          <p:cNvCxnSpPr>
            <a:cxnSpLocks/>
          </p:cNvCxnSpPr>
          <p:nvPr/>
        </p:nvCxnSpPr>
        <p:spPr bwMode="auto">
          <a:xfrm flipV="1">
            <a:off x="4953000" y="2187678"/>
            <a:ext cx="340808" cy="1088923"/>
          </a:xfrm>
          <a:prstGeom prst="straightConnector1">
            <a:avLst/>
          </a:prstGeom>
          <a:solidFill>
            <a:schemeClr val="accent1"/>
          </a:solidFill>
          <a:ln w="28575" cap="flat" cmpd="sng" algn="ctr">
            <a:solidFill>
              <a:schemeClr val="tx1">
                <a:lumMod val="50000"/>
                <a:lumOff val="5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2133600" y="5801380"/>
            <a:ext cx="8001000" cy="523220"/>
          </a:xfrm>
          <a:prstGeom prst="rect">
            <a:avLst/>
          </a:prstGeom>
          <a:noFill/>
        </p:spPr>
        <p:txBody>
          <a:bodyPr wrap="square" rtlCol="0">
            <a:spAutoFit/>
          </a:bodyPr>
          <a:lstStyle/>
          <a:p>
            <a:pPr algn="ctr"/>
            <a:r>
              <a:rPr lang="en-US" sz="2800" i="1" u="sng" dirty="0"/>
              <a:t>Can be implemented with just ~150 lines of C++ code</a:t>
            </a:r>
          </a:p>
        </p:txBody>
      </p:sp>
      <p:grpSp>
        <p:nvGrpSpPr>
          <p:cNvPr id="3" name="Group 2">
            <a:extLst>
              <a:ext uri="{FF2B5EF4-FFF2-40B4-BE49-F238E27FC236}">
                <a16:creationId xmlns:a16="http://schemas.microsoft.com/office/drawing/2014/main" id="{3CBCD7D4-1D6C-D6BE-BC8B-FB1FC5FD08DF}"/>
              </a:ext>
            </a:extLst>
          </p:cNvPr>
          <p:cNvGrpSpPr/>
          <p:nvPr/>
        </p:nvGrpSpPr>
        <p:grpSpPr>
          <a:xfrm>
            <a:off x="2815774" y="6569530"/>
            <a:ext cx="6502401" cy="261257"/>
            <a:chOff x="1631950" y="5344886"/>
            <a:chExt cx="6502401" cy="261257"/>
          </a:xfrm>
        </p:grpSpPr>
        <p:sp>
          <p:nvSpPr>
            <p:cNvPr id="4" name="Arrow: Pentagon 3">
              <a:extLst>
                <a:ext uri="{FF2B5EF4-FFF2-40B4-BE49-F238E27FC236}">
                  <a16:creationId xmlns:a16="http://schemas.microsoft.com/office/drawing/2014/main" id="{4A0A8E44-71EB-04E0-08B3-2A4C5A946ADB}"/>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0E05EB5A-5FD9-F01A-9585-46A5C8E0EE8C}"/>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36691D63-C59C-D226-AE8A-287F39F37F6A}"/>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081A6795-0B0B-EDCF-B906-47C967ABFC07}"/>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98521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35" grpId="0"/>
      <p:bldP spid="2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Use Case 2: Results</a:t>
            </a:r>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nvGraphicFramePr>
        <p:xfrm>
          <a:off x="1828800" y="1560880"/>
          <a:ext cx="7543800" cy="491612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110455" y="2967336"/>
            <a:ext cx="3124200" cy="461665"/>
          </a:xfrm>
          <a:prstGeom prst="rect">
            <a:avLst/>
          </a:prstGeom>
          <a:noFill/>
        </p:spPr>
        <p:txBody>
          <a:bodyPr wrap="square" rtlCol="0">
            <a:spAutoFit/>
          </a:bodyPr>
          <a:lstStyle/>
          <a:p>
            <a:r>
              <a:rPr lang="en-US" sz="2400" i="1" dirty="0">
                <a:solidFill>
                  <a:schemeClr val="tx1">
                    <a:lumMod val="50000"/>
                    <a:lumOff val="50000"/>
                  </a:schemeClr>
                </a:solidFill>
              </a:rPr>
              <a:t>@ 80</a:t>
            </a:r>
            <a:r>
              <a:rPr lang="en-US" sz="2400" i="1" baseline="30000" dirty="0">
                <a:solidFill>
                  <a:schemeClr val="tx1">
                    <a:lumMod val="50000"/>
                    <a:lumOff val="50000"/>
                  </a:schemeClr>
                </a:solidFill>
              </a:rPr>
              <a:t>⁰</a:t>
            </a:r>
            <a:r>
              <a:rPr lang="en-US" sz="2400" i="1" dirty="0">
                <a:solidFill>
                  <a:schemeClr val="tx1">
                    <a:lumMod val="50000"/>
                    <a:lumOff val="50000"/>
                  </a:schemeClr>
                </a:solidFill>
              </a:rPr>
              <a:t>C temperature</a:t>
            </a:r>
          </a:p>
        </p:txBody>
      </p:sp>
      <p:sp>
        <p:nvSpPr>
          <p:cNvPr id="12" name="TextBox 11"/>
          <p:cNvSpPr txBox="1"/>
          <p:nvPr/>
        </p:nvSpPr>
        <p:spPr>
          <a:xfrm>
            <a:off x="3810000" y="1179880"/>
            <a:ext cx="4419600" cy="646331"/>
          </a:xfrm>
          <a:prstGeom prst="rect">
            <a:avLst/>
          </a:prstGeom>
          <a:noFill/>
        </p:spPr>
        <p:txBody>
          <a:bodyPr wrap="square" rtlCol="0">
            <a:spAutoFit/>
          </a:bodyPr>
          <a:lstStyle/>
          <a:p>
            <a:pPr algn="ctr"/>
            <a:r>
              <a:rPr lang="en-US" sz="3600" b="1" dirty="0"/>
              <a:t>Real Curves</a:t>
            </a:r>
          </a:p>
        </p:txBody>
      </p:sp>
      <p:sp>
        <p:nvSpPr>
          <p:cNvPr id="14" name="Oval 13"/>
          <p:cNvSpPr/>
          <p:nvPr/>
        </p:nvSpPr>
        <p:spPr bwMode="auto">
          <a:xfrm>
            <a:off x="7030197" y="3886200"/>
            <a:ext cx="2046718" cy="19050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15" name="Oval 14"/>
          <p:cNvSpPr/>
          <p:nvPr/>
        </p:nvSpPr>
        <p:spPr bwMode="auto">
          <a:xfrm>
            <a:off x="2819401" y="3505755"/>
            <a:ext cx="818403" cy="69993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grpSp>
        <p:nvGrpSpPr>
          <p:cNvPr id="4" name="Group 3">
            <a:extLst>
              <a:ext uri="{FF2B5EF4-FFF2-40B4-BE49-F238E27FC236}">
                <a16:creationId xmlns:a16="http://schemas.microsoft.com/office/drawing/2014/main" id="{47D1C33C-87A8-1594-467D-FA579D52FD51}"/>
              </a:ext>
            </a:extLst>
          </p:cNvPr>
          <p:cNvGrpSpPr/>
          <p:nvPr/>
        </p:nvGrpSpPr>
        <p:grpSpPr>
          <a:xfrm>
            <a:off x="2815774" y="6569530"/>
            <a:ext cx="6502401" cy="261257"/>
            <a:chOff x="1631950" y="5344886"/>
            <a:chExt cx="6502401" cy="261257"/>
          </a:xfrm>
        </p:grpSpPr>
        <p:sp>
          <p:nvSpPr>
            <p:cNvPr id="7" name="Arrow: Pentagon 6">
              <a:extLst>
                <a:ext uri="{FF2B5EF4-FFF2-40B4-BE49-F238E27FC236}">
                  <a16:creationId xmlns:a16="http://schemas.microsoft.com/office/drawing/2014/main" id="{16861398-4FBA-7DDC-9F90-7038FA699259}"/>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6" name="Arrow: Chevron 15">
              <a:extLst>
                <a:ext uri="{FF2B5EF4-FFF2-40B4-BE49-F238E27FC236}">
                  <a16:creationId xmlns:a16="http://schemas.microsoft.com/office/drawing/2014/main" id="{C3F93F83-31AB-33E8-829A-14B8082DC7EA}"/>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7" name="Arrow: Chevron 16">
              <a:extLst>
                <a:ext uri="{FF2B5EF4-FFF2-40B4-BE49-F238E27FC236}">
                  <a16:creationId xmlns:a16="http://schemas.microsoft.com/office/drawing/2014/main" id="{EE9A187E-E806-F623-609D-D0AF375A334D}"/>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8" name="Arrow: Chevron 17">
              <a:extLst>
                <a:ext uri="{FF2B5EF4-FFF2-40B4-BE49-F238E27FC236}">
                  <a16:creationId xmlns:a16="http://schemas.microsoft.com/office/drawing/2014/main" id="{1D8EE48F-6333-DB49-15C3-6DD941454057}"/>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19" name="Rectangle: Diagonal Corners Snipped 18">
            <a:extLst>
              <a:ext uri="{FF2B5EF4-FFF2-40B4-BE49-F238E27FC236}">
                <a16:creationId xmlns:a16="http://schemas.microsoft.com/office/drawing/2014/main" id="{4B096F02-B44E-799A-1210-CDBD05F230DC}"/>
              </a:ext>
            </a:extLst>
          </p:cNvPr>
          <p:cNvSpPr/>
          <p:nvPr/>
        </p:nvSpPr>
        <p:spPr>
          <a:xfrm>
            <a:off x="892628" y="4648194"/>
            <a:ext cx="10385477" cy="1309798"/>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en-US" sz="4000" b="1" dirty="0">
                <a:solidFill>
                  <a:schemeClr val="tx1"/>
                </a:solidFill>
              </a:rPr>
              <a:t>We do not observe the expected latency reduction effect in </a:t>
            </a:r>
            <a:r>
              <a:rPr lang="en-US" sz="4000" b="1" dirty="0">
                <a:solidFill>
                  <a:srgbClr val="0070C0"/>
                </a:solidFill>
              </a:rPr>
              <a:t>existing</a:t>
            </a:r>
            <a:r>
              <a:rPr lang="en-US" sz="4000" b="1" dirty="0">
                <a:solidFill>
                  <a:schemeClr val="tx1"/>
                </a:solidFill>
              </a:rPr>
              <a:t> DRAM chips</a:t>
            </a:r>
          </a:p>
        </p:txBody>
      </p:sp>
      <p:graphicFrame>
        <p:nvGraphicFramePr>
          <p:cNvPr id="13" name="Chart 12">
            <a:extLst>
              <a:ext uri="{FF2B5EF4-FFF2-40B4-BE49-F238E27FC236}">
                <a16:creationId xmlns:a16="http://schemas.microsoft.com/office/drawing/2014/main" id="{1EE9E225-EC42-429F-BC60-F981486D537C}"/>
              </a:ext>
            </a:extLst>
          </p:cNvPr>
          <p:cNvGraphicFramePr>
            <a:graphicFrameLocks/>
          </p:cNvGraphicFramePr>
          <p:nvPr>
            <p:extLst>
              <p:ext uri="{D42A27DB-BD31-4B8C-83A1-F6EECF244321}">
                <p14:modId xmlns:p14="http://schemas.microsoft.com/office/powerpoint/2010/main" val="2841450407"/>
              </p:ext>
            </p:extLst>
          </p:nvPr>
        </p:nvGraphicFramePr>
        <p:xfrm>
          <a:off x="2100947" y="784308"/>
          <a:ext cx="8001000" cy="5715000"/>
        </p:xfrm>
        <a:graphic>
          <a:graphicData uri="http://schemas.openxmlformats.org/drawingml/2006/chart">
            <c:chart xmlns:c="http://schemas.openxmlformats.org/drawingml/2006/chart" xmlns:r="http://schemas.openxmlformats.org/officeDocument/2006/relationships" r:id="rId4"/>
          </a:graphicData>
        </a:graphic>
      </p:graphicFrame>
      <p:sp>
        <p:nvSpPr>
          <p:cNvPr id="9" name="Oval 8"/>
          <p:cNvSpPr/>
          <p:nvPr/>
        </p:nvSpPr>
        <p:spPr bwMode="auto">
          <a:xfrm>
            <a:off x="5029200" y="4153382"/>
            <a:ext cx="609600" cy="1028218"/>
          </a:xfrm>
          <a:prstGeom prst="ellipse">
            <a:avLst/>
          </a:prstGeom>
          <a:noFill/>
          <a:ln w="57150" cap="flat" cmpd="sng" algn="ctr">
            <a:solidFill>
              <a:srgbClr val="007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8" name="Oval 7"/>
          <p:cNvSpPr/>
          <p:nvPr/>
        </p:nvSpPr>
        <p:spPr bwMode="auto">
          <a:xfrm>
            <a:off x="8458200" y="3048000"/>
            <a:ext cx="609600" cy="2133600"/>
          </a:xfrm>
          <a:prstGeom prst="ellipse">
            <a:avLst/>
          </a:prstGeom>
          <a:noFill/>
          <a:ln w="57150" cap="flat" cmpd="sng" algn="ctr">
            <a:solidFill>
              <a:srgbClr val="007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3" name="TextBox 2"/>
          <p:cNvSpPr txBox="1"/>
          <p:nvPr/>
        </p:nvSpPr>
        <p:spPr>
          <a:xfrm>
            <a:off x="4571253" y="894280"/>
            <a:ext cx="4419600" cy="646331"/>
          </a:xfrm>
          <a:prstGeom prst="rect">
            <a:avLst/>
          </a:prstGeom>
          <a:noFill/>
        </p:spPr>
        <p:txBody>
          <a:bodyPr wrap="square" rtlCol="0">
            <a:spAutoFit/>
          </a:bodyPr>
          <a:lstStyle/>
          <a:p>
            <a:r>
              <a:rPr lang="en-US" sz="3600" b="1" dirty="0"/>
              <a:t>Expected Curves</a:t>
            </a:r>
          </a:p>
        </p:txBody>
      </p:sp>
    </p:spTree>
    <p:extLst>
      <p:ext uri="{BB962C8B-B14F-4D97-AF65-F5344CB8AC3E}">
        <p14:creationId xmlns:p14="http://schemas.microsoft.com/office/powerpoint/2010/main" val="37162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13"/>
                                        </p:tgtEl>
                                      </p:cBhvr>
                                      <p:by x="35000" y="35000"/>
                                    </p:animScale>
                                  </p:childTnLst>
                                </p:cTn>
                              </p:par>
                              <p:par>
                                <p:cTn id="17" presetID="6" presetClass="emph" presetSubtype="0" fill="hold" grpId="1" nodeType="withEffect">
                                  <p:stCondLst>
                                    <p:cond delay="0"/>
                                  </p:stCondLst>
                                  <p:childTnLst>
                                    <p:animScale>
                                      <p:cBhvr>
                                        <p:cTn id="18" dur="2000" fill="hold"/>
                                        <p:tgtEl>
                                          <p:spTgt spid="8"/>
                                        </p:tgtEl>
                                      </p:cBhvr>
                                      <p:by x="35000" y="35000"/>
                                    </p:animScale>
                                  </p:childTnLst>
                                </p:cTn>
                              </p:par>
                              <p:par>
                                <p:cTn id="19" presetID="6" presetClass="emph" presetSubtype="0" fill="hold" grpId="1" nodeType="withEffect">
                                  <p:stCondLst>
                                    <p:cond delay="0"/>
                                  </p:stCondLst>
                                  <p:childTnLst>
                                    <p:animScale>
                                      <p:cBhvr>
                                        <p:cTn id="20" dur="2000" fill="hold"/>
                                        <p:tgtEl>
                                          <p:spTgt spid="9"/>
                                        </p:tgtEl>
                                      </p:cBhvr>
                                      <p:by x="35000" y="35000"/>
                                    </p:animScale>
                                  </p:childTnLst>
                                </p:cTn>
                              </p:par>
                              <p:par>
                                <p:cTn id="21" presetID="6" presetClass="emph" presetSubtype="0" fill="hold" grpId="0" nodeType="withEffect">
                                  <p:stCondLst>
                                    <p:cond delay="0"/>
                                  </p:stCondLst>
                                  <p:childTnLst>
                                    <p:animScale>
                                      <p:cBhvr>
                                        <p:cTn id="22" dur="2000" fill="hold"/>
                                        <p:tgtEl>
                                          <p:spTgt spid="3"/>
                                        </p:tgtEl>
                                      </p:cBhvr>
                                      <p:by x="35000" y="35000"/>
                                    </p:animScale>
                                  </p:childTnLst>
                                </p:cTn>
                              </p:par>
                              <p:par>
                                <p:cTn id="23" presetID="42" presetClass="path" presetSubtype="0" accel="50000" decel="50000" fill="hold" grpId="1" nodeType="withEffect">
                                  <p:stCondLst>
                                    <p:cond delay="300"/>
                                  </p:stCondLst>
                                  <p:childTnLst>
                                    <p:animMotion origin="layout" path="M -6.25E-7 1.48148E-6 L 0.32917 -0.2838 " pathEditMode="relative" rAng="0" ptsTypes="AA">
                                      <p:cBhvr>
                                        <p:cTn id="24" dur="2000" fill="hold"/>
                                        <p:tgtEl>
                                          <p:spTgt spid="13"/>
                                        </p:tgtEl>
                                        <p:attrNameLst>
                                          <p:attrName>ppt_x</p:attrName>
                                          <p:attrName>ppt_y</p:attrName>
                                        </p:attrNameLst>
                                      </p:cBhvr>
                                      <p:rCtr x="16458" y="-14190"/>
                                    </p:animMotion>
                                  </p:childTnLst>
                                </p:cTn>
                              </p:par>
                              <p:par>
                                <p:cTn id="25" presetID="42" presetClass="path" presetSubtype="0" accel="50000" decel="50000" fill="hold" grpId="2" nodeType="withEffect">
                                  <p:stCondLst>
                                    <p:cond delay="300"/>
                                  </p:stCondLst>
                                  <p:childTnLst>
                                    <p:animMotion origin="layout" path="M 3.33333E-6 1.11022E-16 L 0.14166 -0.31991 " pathEditMode="relative" rAng="0" ptsTypes="AA">
                                      <p:cBhvr>
                                        <p:cTn id="26" dur="2000" fill="hold"/>
                                        <p:tgtEl>
                                          <p:spTgt spid="8"/>
                                        </p:tgtEl>
                                        <p:attrNameLst>
                                          <p:attrName>ppt_x</p:attrName>
                                          <p:attrName>ppt_y</p:attrName>
                                        </p:attrNameLst>
                                      </p:cBhvr>
                                      <p:rCtr x="7083" y="-15995"/>
                                    </p:animMotion>
                                  </p:childTnLst>
                                </p:cTn>
                              </p:par>
                              <p:par>
                                <p:cTn id="27" presetID="42" presetClass="path" presetSubtype="0" accel="50000" decel="50000" fill="hold" grpId="2" nodeType="withEffect">
                                  <p:stCondLst>
                                    <p:cond delay="300"/>
                                  </p:stCondLst>
                                  <p:childTnLst>
                                    <p:animMotion origin="layout" path="M 3.33333E-6 4.44444E-6 L 0.38541 -0.37547 " pathEditMode="relative" rAng="0" ptsTypes="AA">
                                      <p:cBhvr>
                                        <p:cTn id="28" dur="2000" fill="hold"/>
                                        <p:tgtEl>
                                          <p:spTgt spid="9"/>
                                        </p:tgtEl>
                                        <p:attrNameLst>
                                          <p:attrName>ppt_x</p:attrName>
                                          <p:attrName>ppt_y</p:attrName>
                                        </p:attrNameLst>
                                      </p:cBhvr>
                                      <p:rCtr x="19271" y="-18773"/>
                                    </p:animMotion>
                                  </p:childTnLst>
                                </p:cTn>
                              </p:par>
                              <p:par>
                                <p:cTn id="29" presetID="42" presetClass="path" presetSubtype="0" accel="50000" decel="50000" fill="hold" grpId="1" nodeType="withEffect">
                                  <p:stCondLst>
                                    <p:cond delay="300"/>
                                  </p:stCondLst>
                                  <p:childTnLst>
                                    <p:animMotion origin="layout" path="M 0 -4.81481E-6 L 0.31667 -0.06087 " pathEditMode="relative" rAng="0" ptsTypes="AA">
                                      <p:cBhvr>
                                        <p:cTn id="30" dur="2000" fill="hold"/>
                                        <p:tgtEl>
                                          <p:spTgt spid="3"/>
                                        </p:tgtEl>
                                        <p:attrNameLst>
                                          <p:attrName>ppt_x</p:attrName>
                                          <p:attrName>ppt_y</p:attrName>
                                        </p:attrNameLst>
                                      </p:cBhvr>
                                      <p:rCtr x="15833" y="-3056"/>
                                    </p:animMotion>
                                  </p:childTnLst>
                                </p:cTn>
                              </p:par>
                              <p:par>
                                <p:cTn id="31" presetID="10" presetClass="exit" presetSubtype="0" fill="hold" grpId="3" nodeType="withEffect">
                                  <p:stCondLst>
                                    <p:cond delay="30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10" presetClass="exit" presetSubtype="0" fill="hold" grpId="3" nodeType="with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Graphic spid="13" grpId="0">
        <p:bldAsOne/>
      </p:bldGraphic>
      <p:bldGraphic spid="13" grpId="1">
        <p:bldAsOne/>
      </p:bldGraphic>
      <p:bldP spid="9" grpId="0" animBg="1"/>
      <p:bldP spid="9" grpId="1" animBg="1"/>
      <p:bldP spid="9" grpId="2" animBg="1"/>
      <p:bldP spid="9" grpId="3" animBg="1"/>
      <p:bldP spid="8" grpId="0" animBg="1"/>
      <p:bldP spid="8" grpId="1" animBg="1"/>
      <p:bldP spid="8" grpId="2" animBg="1"/>
      <p:bldP spid="8" grpId="3" animBg="1"/>
      <p:bldP spid="3" grpId="0"/>
      <p:bldP spid="3"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983675"/>
            <a:ext cx="8534400" cy="4830763"/>
          </a:xfrm>
        </p:spPr>
        <p:txBody>
          <a:bodyPr/>
          <a:lstStyle/>
          <a:p>
            <a:pPr marL="0" indent="0" algn="ctr">
              <a:buNone/>
            </a:pPr>
            <a:r>
              <a:rPr lang="en-US" sz="2600" dirty="0"/>
              <a:t>The memory controller </a:t>
            </a:r>
            <a:r>
              <a:rPr lang="en-US" sz="2600" dirty="0">
                <a:solidFill>
                  <a:srgbClr val="FF0000"/>
                </a:solidFill>
              </a:rPr>
              <a:t>cannot externally control </a:t>
            </a:r>
            <a:r>
              <a:rPr lang="en-US" sz="2600" dirty="0"/>
              <a:t>when a sense amplifier gets enabled in </a:t>
            </a:r>
            <a:r>
              <a:rPr lang="en-US" sz="2600" dirty="0">
                <a:solidFill>
                  <a:srgbClr val="0070C0"/>
                </a:solidFill>
              </a:rPr>
              <a:t>existing DRAM chips</a:t>
            </a:r>
          </a:p>
        </p:txBody>
      </p:sp>
      <p:grpSp>
        <p:nvGrpSpPr>
          <p:cNvPr id="5" name="Group 4"/>
          <p:cNvGrpSpPr/>
          <p:nvPr/>
        </p:nvGrpSpPr>
        <p:grpSpPr>
          <a:xfrm>
            <a:off x="2706625" y="4762288"/>
            <a:ext cx="6966129" cy="921266"/>
            <a:chOff x="2743849" y="3427979"/>
            <a:chExt cx="6243104" cy="921266"/>
          </a:xfrm>
        </p:grpSpPr>
        <p:sp>
          <p:nvSpPr>
            <p:cNvPr id="6" name="Rectangle 5"/>
            <p:cNvSpPr/>
            <p:nvPr/>
          </p:nvSpPr>
          <p:spPr>
            <a:xfrm>
              <a:off x="2743849" y="3427979"/>
              <a:ext cx="6189223"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sp>
          <p:nvSpPr>
            <p:cNvPr id="7" name="67Text"/>
            <p:cNvSpPr txBox="1"/>
            <p:nvPr/>
          </p:nvSpPr>
          <p:spPr>
            <a:xfrm>
              <a:off x="7634774" y="3434845"/>
              <a:ext cx="1352179"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Cambria" panose="02040503050406030204" pitchFamily="18" charset="0"/>
                </a:rPr>
                <a:t>Data 0</a:t>
              </a:r>
            </a:p>
          </p:txBody>
        </p:sp>
      </p:grpSp>
      <p:grpSp>
        <p:nvGrpSpPr>
          <p:cNvPr id="8" name="Group 7"/>
          <p:cNvGrpSpPr/>
          <p:nvPr/>
        </p:nvGrpSpPr>
        <p:grpSpPr>
          <a:xfrm>
            <a:off x="2706625" y="2867203"/>
            <a:ext cx="6905919" cy="981707"/>
            <a:chOff x="2751424" y="1532893"/>
            <a:chExt cx="6181648" cy="981707"/>
          </a:xfrm>
        </p:grpSpPr>
        <p:sp>
          <p:nvSpPr>
            <p:cNvPr id="9" name="Rectangle 8"/>
            <p:cNvSpPr/>
            <p:nvPr/>
          </p:nvSpPr>
          <p:spPr>
            <a:xfrm>
              <a:off x="2751424" y="1600198"/>
              <a:ext cx="6181648"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sp>
          <p:nvSpPr>
            <p:cNvPr id="10" name="67Text"/>
            <p:cNvSpPr txBox="1"/>
            <p:nvPr/>
          </p:nvSpPr>
          <p:spPr>
            <a:xfrm>
              <a:off x="7558751" y="1532893"/>
              <a:ext cx="1367086"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Cambria" panose="02040503050406030204" pitchFamily="18" charset="0"/>
                </a:rPr>
                <a:t>Data 1</a:t>
              </a:r>
            </a:p>
          </p:txBody>
        </p:sp>
      </p:grpSp>
      <p:sp>
        <p:nvSpPr>
          <p:cNvPr id="11" name="TextBox 44"/>
          <p:cNvSpPr txBox="1"/>
          <p:nvPr/>
        </p:nvSpPr>
        <p:spPr>
          <a:xfrm>
            <a:off x="2743201" y="2523616"/>
            <a:ext cx="821027"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FF"/>
                </a:solidFill>
                <a:latin typeface="Cambria" panose="02040503050406030204" pitchFamily="18" charset="0"/>
              </a:rPr>
              <a:t>Cell</a:t>
            </a:r>
          </a:p>
        </p:txBody>
      </p:sp>
      <p:cxnSp>
        <p:nvCxnSpPr>
          <p:cNvPr id="12" name="Straight Arrow Connector 11"/>
          <p:cNvCxnSpPr/>
          <p:nvPr/>
        </p:nvCxnSpPr>
        <p:spPr>
          <a:xfrm>
            <a:off x="2706623" y="5673543"/>
            <a:ext cx="6912250" cy="3148"/>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67Text"/>
          <p:cNvSpPr txBox="1"/>
          <p:nvPr/>
        </p:nvSpPr>
        <p:spPr>
          <a:xfrm>
            <a:off x="8534400" y="5683554"/>
            <a:ext cx="1295400" cy="4572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b="1" i="1" dirty="0">
                <a:solidFill>
                  <a:srgbClr val="000000"/>
                </a:solidFill>
                <a:latin typeface="Cambria" panose="02040503050406030204" pitchFamily="18" charset="0"/>
              </a:rPr>
              <a:t>time</a:t>
            </a:r>
          </a:p>
        </p:txBody>
      </p:sp>
      <p:sp>
        <p:nvSpPr>
          <p:cNvPr id="14" name="67Text"/>
          <p:cNvSpPr txBox="1"/>
          <p:nvPr/>
        </p:nvSpPr>
        <p:spPr>
          <a:xfrm rot="16200000">
            <a:off x="1064411" y="3158298"/>
            <a:ext cx="2742182" cy="45140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solidFill>
                  <a:srgbClr val="000000"/>
                </a:solidFill>
                <a:latin typeface="Cambria" panose="02040503050406030204" pitchFamily="18" charset="0"/>
              </a:rPr>
              <a:t>charge</a:t>
            </a:r>
            <a:endParaRPr lang="en-US" sz="3200" b="1" i="1" dirty="0">
              <a:solidFill>
                <a:srgbClr val="000000"/>
              </a:solidFill>
              <a:latin typeface="Cambria" panose="02040503050406030204" pitchFamily="18" charset="0"/>
            </a:endParaRPr>
          </a:p>
        </p:txBody>
      </p:sp>
      <p:cxnSp>
        <p:nvCxnSpPr>
          <p:cNvPr id="15" name="Straight Arrow Connector 14"/>
          <p:cNvCxnSpPr/>
          <p:nvPr/>
        </p:nvCxnSpPr>
        <p:spPr>
          <a:xfrm flipH="1" flipV="1">
            <a:off x="2706624" y="2629709"/>
            <a:ext cx="1" cy="3046982"/>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6" name="TextBox 44"/>
          <p:cNvSpPr txBox="1"/>
          <p:nvPr/>
        </p:nvSpPr>
        <p:spPr>
          <a:xfrm>
            <a:off x="2713658" y="4291951"/>
            <a:ext cx="2848943"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FF"/>
                </a:solidFill>
                <a:latin typeface="Cambria" panose="02040503050406030204" pitchFamily="18" charset="0"/>
              </a:rPr>
              <a:t>Sense Amp</a:t>
            </a:r>
          </a:p>
        </p:txBody>
      </p:sp>
      <p:grpSp>
        <p:nvGrpSpPr>
          <p:cNvPr id="20" name="Group 19"/>
          <p:cNvGrpSpPr/>
          <p:nvPr/>
        </p:nvGrpSpPr>
        <p:grpSpPr>
          <a:xfrm>
            <a:off x="2713680" y="3397554"/>
            <a:ext cx="925633" cy="903652"/>
            <a:chOff x="2733751" y="1688418"/>
            <a:chExt cx="925633" cy="903652"/>
          </a:xfrm>
        </p:grpSpPr>
        <p:cxnSp>
          <p:nvCxnSpPr>
            <p:cNvPr id="21" name="Straight Arrow Connector 20"/>
            <p:cNvCxnSpPr/>
            <p:nvPr/>
          </p:nvCxnSpPr>
          <p:spPr>
            <a:xfrm>
              <a:off x="2744984" y="1688418"/>
              <a:ext cx="914400" cy="0"/>
            </a:xfrm>
            <a:prstGeom prst="straightConnector1">
              <a:avLst/>
            </a:prstGeom>
            <a:ln w="38100" cap="rnd">
              <a:solidFill>
                <a:srgbClr val="0000FF"/>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33751" y="2592070"/>
              <a:ext cx="911353" cy="0"/>
            </a:xfrm>
            <a:prstGeom prst="straightConnector1">
              <a:avLst/>
            </a:prstGeom>
            <a:ln w="38100" cap="rnd">
              <a:solidFill>
                <a:srgbClr val="0000FF"/>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5304318" y="2949795"/>
            <a:ext cx="2888706" cy="768858"/>
            <a:chOff x="4565094" y="1579885"/>
            <a:chExt cx="1867094" cy="1116969"/>
          </a:xfrm>
        </p:grpSpPr>
        <p:cxnSp>
          <p:nvCxnSpPr>
            <p:cNvPr id="24" name="Straight Arrow Connector 23"/>
            <p:cNvCxnSpPr/>
            <p:nvPr/>
          </p:nvCxnSpPr>
          <p:spPr>
            <a:xfrm flipV="1">
              <a:off x="4565094" y="1579885"/>
              <a:ext cx="1867094" cy="1116969"/>
            </a:xfrm>
            <a:prstGeom prst="straightConnector1">
              <a:avLst/>
            </a:prstGeom>
            <a:ln w="38100" cap="rnd">
              <a:solidFill>
                <a:srgbClr val="0000FF"/>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65095" y="1582172"/>
              <a:ext cx="1856932" cy="971424"/>
            </a:xfrm>
            <a:prstGeom prst="straightConnector1">
              <a:avLst/>
            </a:prstGeom>
            <a:ln w="38100" cap="rnd">
              <a:solidFill>
                <a:srgbClr val="0000FF"/>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flipH="1">
            <a:off x="5257801" y="5603084"/>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562601" y="5992607"/>
            <a:ext cx="846081" cy="381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R/W</a:t>
            </a:r>
            <a:endParaRPr lang="en-US" sz="2400" b="1" dirty="0">
              <a:latin typeface="Cambria" panose="02040503050406030204" pitchFamily="18" charset="0"/>
            </a:endParaRPr>
          </a:p>
        </p:txBody>
      </p:sp>
      <p:sp>
        <p:nvSpPr>
          <p:cNvPr id="35" name="Rectangle 34"/>
          <p:cNvSpPr/>
          <p:nvPr/>
        </p:nvSpPr>
        <p:spPr>
          <a:xfrm>
            <a:off x="3236977" y="5992607"/>
            <a:ext cx="846081" cy="381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ACT</a:t>
            </a:r>
            <a:endParaRPr lang="en-US" sz="2400" b="1" dirty="0">
              <a:latin typeface="Cambria" panose="02040503050406030204" pitchFamily="18" charset="0"/>
            </a:endParaRPr>
          </a:p>
        </p:txBody>
      </p:sp>
      <p:cxnSp>
        <p:nvCxnSpPr>
          <p:cNvPr id="37" name="Straight Arrow Connector 36"/>
          <p:cNvCxnSpPr/>
          <p:nvPr/>
        </p:nvCxnSpPr>
        <p:spPr>
          <a:xfrm>
            <a:off x="2743200" y="3511179"/>
            <a:ext cx="6438900" cy="0"/>
          </a:xfrm>
          <a:prstGeom prst="straightConnector1">
            <a:avLst/>
          </a:prstGeom>
          <a:ln w="38100" cap="rnd">
            <a:solidFill>
              <a:srgbClr val="FF0066"/>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a:endCxn id="39" idx="2"/>
          </p:cNvCxnSpPr>
          <p:nvPr/>
        </p:nvCxnSpPr>
        <p:spPr>
          <a:xfrm flipV="1">
            <a:off x="8255745" y="2661577"/>
            <a:ext cx="464785" cy="849604"/>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9" name="67Text"/>
          <p:cNvSpPr txBox="1"/>
          <p:nvPr/>
        </p:nvSpPr>
        <p:spPr>
          <a:xfrm>
            <a:off x="7628613" y="1931413"/>
            <a:ext cx="2183833" cy="730165"/>
          </a:xfrm>
          <a:prstGeom prst="rect">
            <a:avLst/>
          </a:prstGeom>
          <a:noFill/>
          <a:ln w="19050">
            <a:solidFill>
              <a:srgbClr val="FF0066"/>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i="1" dirty="0">
                <a:solidFill>
                  <a:srgbClr val="000000"/>
                </a:solidFill>
                <a:latin typeface="Cambria" panose="02040503050406030204" pitchFamily="18" charset="0"/>
              </a:rPr>
              <a:t>Ready to Access</a:t>
            </a:r>
          </a:p>
          <a:p>
            <a:pPr algn="ctr"/>
            <a:r>
              <a:rPr lang="tr-TR" sz="2400" i="1" dirty="0">
                <a:solidFill>
                  <a:srgbClr val="000000"/>
                </a:solidFill>
                <a:latin typeface="Cambria" panose="02040503050406030204" pitchFamily="18" charset="0"/>
              </a:rPr>
              <a:t>Charge Level</a:t>
            </a:r>
            <a:endParaRPr lang="en-US" sz="2400" i="1" dirty="0">
              <a:solidFill>
                <a:srgbClr val="000000"/>
              </a:solidFill>
              <a:latin typeface="Cambria" panose="02040503050406030204" pitchFamily="18" charset="0"/>
            </a:endParaRPr>
          </a:p>
        </p:txBody>
      </p:sp>
      <p:cxnSp>
        <p:nvCxnSpPr>
          <p:cNvPr id="40" name="Straight Arrow Connector 39"/>
          <p:cNvCxnSpPr>
            <a:stCxn id="35" idx="3"/>
          </p:cNvCxnSpPr>
          <p:nvPr/>
        </p:nvCxnSpPr>
        <p:spPr>
          <a:xfrm>
            <a:off x="4083058" y="6183107"/>
            <a:ext cx="1479543"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657601" y="5600683"/>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5907024" y="3427340"/>
            <a:ext cx="196078" cy="215492"/>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cxnSpLocks/>
            <a:stCxn id="45" idx="1"/>
          </p:cNvCxnSpPr>
          <p:nvPr/>
        </p:nvCxnSpPr>
        <p:spPr>
          <a:xfrm flipH="1" flipV="1">
            <a:off x="5337261" y="2669418"/>
            <a:ext cx="598479" cy="789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67Text"/>
          <p:cNvSpPr txBox="1"/>
          <p:nvPr/>
        </p:nvSpPr>
        <p:spPr>
          <a:xfrm>
            <a:off x="4084719" y="1933574"/>
            <a:ext cx="2183833" cy="730165"/>
          </a:xfrm>
          <a:prstGeom prst="rect">
            <a:avLst/>
          </a:prstGeom>
          <a:noFill/>
          <a:ln w="28575">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i="1" dirty="0">
                <a:solidFill>
                  <a:srgbClr val="000000"/>
                </a:solidFill>
                <a:latin typeface="Cambria" panose="02040503050406030204" pitchFamily="18" charset="0"/>
              </a:rPr>
              <a:t>Ready to Access</a:t>
            </a:r>
          </a:p>
        </p:txBody>
      </p:sp>
      <p:grpSp>
        <p:nvGrpSpPr>
          <p:cNvPr id="63" name="Group 62"/>
          <p:cNvGrpSpPr/>
          <p:nvPr/>
        </p:nvGrpSpPr>
        <p:grpSpPr>
          <a:xfrm>
            <a:off x="3626394" y="4963884"/>
            <a:ext cx="1677924" cy="152400"/>
            <a:chOff x="2322576" y="5181600"/>
            <a:chExt cx="1677924" cy="152400"/>
          </a:xfrm>
        </p:grpSpPr>
        <p:cxnSp>
          <p:nvCxnSpPr>
            <p:cNvPr id="54" name="Straight Connector 53"/>
            <p:cNvCxnSpPr/>
            <p:nvPr/>
          </p:nvCxnSpPr>
          <p:spPr bwMode="auto">
            <a:xfrm>
              <a:off x="2322576" y="5257800"/>
              <a:ext cx="1667076"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2322576" y="5181600"/>
              <a:ext cx="0" cy="15240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4000500" y="5181600"/>
              <a:ext cx="0" cy="15240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5" name="Straight Arrow Connector 64"/>
          <p:cNvCxnSpPr>
            <a:cxnSpLocks/>
            <a:endCxn id="66" idx="1"/>
          </p:cNvCxnSpPr>
          <p:nvPr/>
        </p:nvCxnSpPr>
        <p:spPr bwMode="auto">
          <a:xfrm>
            <a:off x="4822829" y="5147579"/>
            <a:ext cx="1142209" cy="164316"/>
          </a:xfrm>
          <a:prstGeom prst="straightConnector1">
            <a:avLst/>
          </a:prstGeom>
          <a:solidFill>
            <a:schemeClr val="accent1"/>
          </a:solidFill>
          <a:ln w="28575" cap="flat" cmpd="sng" algn="ctr">
            <a:solidFill>
              <a:srgbClr val="FF00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p:cNvSpPr txBox="1"/>
          <p:nvPr/>
        </p:nvSpPr>
        <p:spPr>
          <a:xfrm>
            <a:off x="5965038" y="5050285"/>
            <a:ext cx="2637447" cy="523220"/>
          </a:xfrm>
          <a:prstGeom prst="rect">
            <a:avLst/>
          </a:prstGeom>
          <a:noFill/>
        </p:spPr>
        <p:txBody>
          <a:bodyPr wrap="square" rtlCol="0">
            <a:spAutoFit/>
          </a:bodyPr>
          <a:lstStyle/>
          <a:p>
            <a:r>
              <a:rPr lang="en-US" sz="2800" b="1" dirty="0">
                <a:solidFill>
                  <a:srgbClr val="FF0000"/>
                </a:solidFill>
              </a:rPr>
              <a:t>Fixed Latency!</a:t>
            </a:r>
          </a:p>
        </p:txBody>
      </p:sp>
      <p:sp>
        <p:nvSpPr>
          <p:cNvPr id="67" name="Oval 66"/>
          <p:cNvSpPr/>
          <p:nvPr/>
        </p:nvSpPr>
        <p:spPr bwMode="auto">
          <a:xfrm>
            <a:off x="4962403" y="3469473"/>
            <a:ext cx="569976" cy="452297"/>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68" name="TextBox 67"/>
          <p:cNvSpPr txBox="1"/>
          <p:nvPr/>
        </p:nvSpPr>
        <p:spPr>
          <a:xfrm>
            <a:off x="4525354" y="3938667"/>
            <a:ext cx="2637447" cy="830997"/>
          </a:xfrm>
          <a:prstGeom prst="rect">
            <a:avLst/>
          </a:prstGeom>
          <a:noFill/>
        </p:spPr>
        <p:txBody>
          <a:bodyPr wrap="square" rtlCol="0">
            <a:spAutoFit/>
          </a:bodyPr>
          <a:lstStyle/>
          <a:p>
            <a:r>
              <a:rPr lang="en-US" sz="2400" b="1" i="1" dirty="0">
                <a:solidFill>
                  <a:srgbClr val="FF0000"/>
                </a:solidFill>
              </a:rPr>
              <a:t>Enabling the Sense Amplifier</a:t>
            </a:r>
          </a:p>
        </p:txBody>
      </p:sp>
      <p:sp>
        <p:nvSpPr>
          <p:cNvPr id="78" name="Freeform: Shape 77"/>
          <p:cNvSpPr/>
          <p:nvPr/>
        </p:nvSpPr>
        <p:spPr bwMode="auto">
          <a:xfrm>
            <a:off x="3642854" y="3738284"/>
            <a:ext cx="1614527" cy="542622"/>
          </a:xfrm>
          <a:custGeom>
            <a:avLst/>
            <a:gdLst>
              <a:gd name="connsiteX0" fmla="*/ 0 w 1806222"/>
              <a:gd name="connsiteY0" fmla="*/ 555701 h 555701"/>
              <a:gd name="connsiteX1" fmla="*/ 146756 w 1806222"/>
              <a:gd name="connsiteY1" fmla="*/ 239612 h 555701"/>
              <a:gd name="connsiteX2" fmla="*/ 451556 w 1806222"/>
              <a:gd name="connsiteY2" fmla="*/ 126723 h 555701"/>
              <a:gd name="connsiteX3" fmla="*/ 1027289 w 1806222"/>
              <a:gd name="connsiteY3" fmla="*/ 25123 h 555701"/>
              <a:gd name="connsiteX4" fmla="*/ 1806222 w 1806222"/>
              <a:gd name="connsiteY4" fmla="*/ 13835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22" h="555701">
                <a:moveTo>
                  <a:pt x="0" y="555701"/>
                </a:moveTo>
                <a:cubicBezTo>
                  <a:pt x="35748" y="433404"/>
                  <a:pt x="71497" y="311108"/>
                  <a:pt x="146756" y="239612"/>
                </a:cubicBezTo>
                <a:cubicBezTo>
                  <a:pt x="222015" y="168116"/>
                  <a:pt x="304801" y="162471"/>
                  <a:pt x="451556" y="126723"/>
                </a:cubicBezTo>
                <a:cubicBezTo>
                  <a:pt x="598312" y="90975"/>
                  <a:pt x="801511" y="43938"/>
                  <a:pt x="1027289" y="25123"/>
                </a:cubicBezTo>
                <a:cubicBezTo>
                  <a:pt x="1253067" y="6308"/>
                  <a:pt x="1672637" y="-14387"/>
                  <a:pt x="1806222" y="13835"/>
                </a:cubicBezTo>
              </a:path>
            </a:pathLst>
          </a:custGeom>
          <a:noFill/>
          <a:ln w="38100" cap="flat" cmpd="sng" algn="ctr">
            <a:solidFill>
              <a:srgbClr val="0000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79" name="Freeform: Shape 78"/>
          <p:cNvSpPr/>
          <p:nvPr/>
        </p:nvSpPr>
        <p:spPr bwMode="auto">
          <a:xfrm>
            <a:off x="3634458" y="3612828"/>
            <a:ext cx="1659012" cy="685145"/>
          </a:xfrm>
          <a:custGeom>
            <a:avLst/>
            <a:gdLst>
              <a:gd name="connsiteX0" fmla="*/ 0 w 1806222"/>
              <a:gd name="connsiteY0" fmla="*/ 555701 h 555701"/>
              <a:gd name="connsiteX1" fmla="*/ 146756 w 1806222"/>
              <a:gd name="connsiteY1" fmla="*/ 239612 h 555701"/>
              <a:gd name="connsiteX2" fmla="*/ 451556 w 1806222"/>
              <a:gd name="connsiteY2" fmla="*/ 126723 h 555701"/>
              <a:gd name="connsiteX3" fmla="*/ 1027289 w 1806222"/>
              <a:gd name="connsiteY3" fmla="*/ 25123 h 555701"/>
              <a:gd name="connsiteX4" fmla="*/ 1806222 w 1806222"/>
              <a:gd name="connsiteY4" fmla="*/ 13835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22" h="555701">
                <a:moveTo>
                  <a:pt x="0" y="555701"/>
                </a:moveTo>
                <a:cubicBezTo>
                  <a:pt x="35748" y="433404"/>
                  <a:pt x="71497" y="311108"/>
                  <a:pt x="146756" y="239612"/>
                </a:cubicBezTo>
                <a:cubicBezTo>
                  <a:pt x="222015" y="168116"/>
                  <a:pt x="304801" y="162471"/>
                  <a:pt x="451556" y="126723"/>
                </a:cubicBezTo>
                <a:cubicBezTo>
                  <a:pt x="598312" y="90975"/>
                  <a:pt x="801511" y="43938"/>
                  <a:pt x="1027289" y="25123"/>
                </a:cubicBezTo>
                <a:cubicBezTo>
                  <a:pt x="1253067" y="6308"/>
                  <a:pt x="1672637" y="-14387"/>
                  <a:pt x="1806222" y="13835"/>
                </a:cubicBezTo>
              </a:path>
            </a:pathLst>
          </a:custGeom>
          <a:noFill/>
          <a:ln w="3810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sp>
        <p:nvSpPr>
          <p:cNvPr id="81" name="Freeform: Shape 80"/>
          <p:cNvSpPr/>
          <p:nvPr/>
        </p:nvSpPr>
        <p:spPr bwMode="auto">
          <a:xfrm flipV="1">
            <a:off x="3649992" y="3385331"/>
            <a:ext cx="1617751" cy="257643"/>
          </a:xfrm>
          <a:custGeom>
            <a:avLst/>
            <a:gdLst>
              <a:gd name="connsiteX0" fmla="*/ 0 w 1806222"/>
              <a:gd name="connsiteY0" fmla="*/ 555701 h 555701"/>
              <a:gd name="connsiteX1" fmla="*/ 146756 w 1806222"/>
              <a:gd name="connsiteY1" fmla="*/ 239612 h 555701"/>
              <a:gd name="connsiteX2" fmla="*/ 451556 w 1806222"/>
              <a:gd name="connsiteY2" fmla="*/ 126723 h 555701"/>
              <a:gd name="connsiteX3" fmla="*/ 1027289 w 1806222"/>
              <a:gd name="connsiteY3" fmla="*/ 25123 h 555701"/>
              <a:gd name="connsiteX4" fmla="*/ 1806222 w 1806222"/>
              <a:gd name="connsiteY4" fmla="*/ 13835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22" h="555701">
                <a:moveTo>
                  <a:pt x="0" y="555701"/>
                </a:moveTo>
                <a:cubicBezTo>
                  <a:pt x="35748" y="433404"/>
                  <a:pt x="71497" y="311108"/>
                  <a:pt x="146756" y="239612"/>
                </a:cubicBezTo>
                <a:cubicBezTo>
                  <a:pt x="222015" y="168116"/>
                  <a:pt x="304801" y="162471"/>
                  <a:pt x="451556" y="126723"/>
                </a:cubicBezTo>
                <a:cubicBezTo>
                  <a:pt x="598312" y="90975"/>
                  <a:pt x="801511" y="43938"/>
                  <a:pt x="1027289" y="25123"/>
                </a:cubicBezTo>
                <a:cubicBezTo>
                  <a:pt x="1253067" y="6308"/>
                  <a:pt x="1672637" y="-14387"/>
                  <a:pt x="1806222" y="13835"/>
                </a:cubicBezTo>
              </a:path>
            </a:pathLst>
          </a:custGeom>
          <a:no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grpSp>
        <p:nvGrpSpPr>
          <p:cNvPr id="82" name="Group 81"/>
          <p:cNvGrpSpPr/>
          <p:nvPr/>
        </p:nvGrpSpPr>
        <p:grpSpPr>
          <a:xfrm>
            <a:off x="2720317" y="2965645"/>
            <a:ext cx="925633" cy="1343459"/>
            <a:chOff x="2733751" y="1688418"/>
            <a:chExt cx="925633" cy="903652"/>
          </a:xfrm>
        </p:grpSpPr>
        <p:cxnSp>
          <p:nvCxnSpPr>
            <p:cNvPr id="83" name="Straight Arrow Connector 82"/>
            <p:cNvCxnSpPr/>
            <p:nvPr/>
          </p:nvCxnSpPr>
          <p:spPr>
            <a:xfrm>
              <a:off x="2744984" y="1688418"/>
              <a:ext cx="914400" cy="0"/>
            </a:xfrm>
            <a:prstGeom prst="straightConnector1">
              <a:avLst/>
            </a:prstGeom>
            <a:ln w="38100" cap="rnd">
              <a:solidFill>
                <a:srgbClr val="00B05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733751" y="2592070"/>
              <a:ext cx="911353" cy="0"/>
            </a:xfrm>
            <a:prstGeom prst="straightConnector1">
              <a:avLst/>
            </a:prstGeom>
            <a:ln w="38100" cap="rnd">
              <a:solidFill>
                <a:srgbClr val="00B050"/>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85" name="Freeform: Shape 84"/>
          <p:cNvSpPr/>
          <p:nvPr/>
        </p:nvSpPr>
        <p:spPr bwMode="auto">
          <a:xfrm flipV="1">
            <a:off x="3623667" y="2949795"/>
            <a:ext cx="1617751" cy="623679"/>
          </a:xfrm>
          <a:custGeom>
            <a:avLst/>
            <a:gdLst>
              <a:gd name="connsiteX0" fmla="*/ 0 w 1806222"/>
              <a:gd name="connsiteY0" fmla="*/ 555701 h 555701"/>
              <a:gd name="connsiteX1" fmla="*/ 146756 w 1806222"/>
              <a:gd name="connsiteY1" fmla="*/ 239612 h 555701"/>
              <a:gd name="connsiteX2" fmla="*/ 451556 w 1806222"/>
              <a:gd name="connsiteY2" fmla="*/ 126723 h 555701"/>
              <a:gd name="connsiteX3" fmla="*/ 1027289 w 1806222"/>
              <a:gd name="connsiteY3" fmla="*/ 25123 h 555701"/>
              <a:gd name="connsiteX4" fmla="*/ 1806222 w 1806222"/>
              <a:gd name="connsiteY4" fmla="*/ 13835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22" h="555701">
                <a:moveTo>
                  <a:pt x="0" y="555701"/>
                </a:moveTo>
                <a:cubicBezTo>
                  <a:pt x="35748" y="433404"/>
                  <a:pt x="71497" y="311108"/>
                  <a:pt x="146756" y="239612"/>
                </a:cubicBezTo>
                <a:cubicBezTo>
                  <a:pt x="222015" y="168116"/>
                  <a:pt x="304801" y="162471"/>
                  <a:pt x="451556" y="126723"/>
                </a:cubicBezTo>
                <a:cubicBezTo>
                  <a:pt x="598312" y="90975"/>
                  <a:pt x="801511" y="43938"/>
                  <a:pt x="1027289" y="25123"/>
                </a:cubicBezTo>
                <a:cubicBezTo>
                  <a:pt x="1253067" y="6308"/>
                  <a:pt x="1672637" y="-14387"/>
                  <a:pt x="1806222" y="13835"/>
                </a:cubicBezTo>
              </a:path>
            </a:pathLst>
          </a:custGeom>
          <a:no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latin typeface="Arial" panose="020B0604020202020204" pitchFamily="34" charset="0"/>
            </a:endParaRPr>
          </a:p>
        </p:txBody>
      </p:sp>
      <p:grpSp>
        <p:nvGrpSpPr>
          <p:cNvPr id="88" name="Group 87"/>
          <p:cNvGrpSpPr/>
          <p:nvPr/>
        </p:nvGrpSpPr>
        <p:grpSpPr>
          <a:xfrm>
            <a:off x="5250180" y="2932106"/>
            <a:ext cx="2888706" cy="712756"/>
            <a:chOff x="4565094" y="1579885"/>
            <a:chExt cx="1867094" cy="1116969"/>
          </a:xfrm>
        </p:grpSpPr>
        <p:cxnSp>
          <p:nvCxnSpPr>
            <p:cNvPr id="89" name="Straight Arrow Connector 88"/>
            <p:cNvCxnSpPr/>
            <p:nvPr/>
          </p:nvCxnSpPr>
          <p:spPr>
            <a:xfrm flipV="1">
              <a:off x="4565094" y="1579885"/>
              <a:ext cx="1867094" cy="1116969"/>
            </a:xfrm>
            <a:prstGeom prst="straightConnector1">
              <a:avLst/>
            </a:prstGeom>
            <a:ln w="38100" cap="rnd">
              <a:solidFill>
                <a:srgbClr val="00B050"/>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4565095" y="1582172"/>
              <a:ext cx="1856932" cy="971424"/>
            </a:xfrm>
            <a:prstGeom prst="straightConnector1">
              <a:avLst/>
            </a:prstGeom>
            <a:ln w="38100" cap="rnd">
              <a:solidFill>
                <a:srgbClr val="00B050"/>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4191000" y="3744684"/>
            <a:ext cx="1044197" cy="152400"/>
            <a:chOff x="2322576" y="5181600"/>
            <a:chExt cx="1677924" cy="152400"/>
          </a:xfrm>
        </p:grpSpPr>
        <p:cxnSp>
          <p:nvCxnSpPr>
            <p:cNvPr id="92" name="Straight Connector 91"/>
            <p:cNvCxnSpPr/>
            <p:nvPr/>
          </p:nvCxnSpPr>
          <p:spPr bwMode="auto">
            <a:xfrm>
              <a:off x="2322576" y="5257800"/>
              <a:ext cx="1667076" cy="0"/>
            </a:xfrm>
            <a:prstGeom prst="line">
              <a:avLst/>
            </a:prstGeom>
            <a:solidFill>
              <a:schemeClr val="accent1"/>
            </a:solidFill>
            <a:ln w="57150" cap="flat" cmpd="sng" algn="ctr">
              <a:solidFill>
                <a:srgbClr val="008A3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2322576" y="5181600"/>
              <a:ext cx="0" cy="152400"/>
            </a:xfrm>
            <a:prstGeom prst="line">
              <a:avLst/>
            </a:prstGeom>
            <a:solidFill>
              <a:schemeClr val="accent1"/>
            </a:solidFill>
            <a:ln w="28575" cap="flat" cmpd="sng" algn="ctr">
              <a:solidFill>
                <a:srgbClr val="008A3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p:nvPr/>
          </p:nvCxnSpPr>
          <p:spPr bwMode="auto">
            <a:xfrm>
              <a:off x="4000500" y="5181600"/>
              <a:ext cx="0" cy="152400"/>
            </a:xfrm>
            <a:prstGeom prst="line">
              <a:avLst/>
            </a:prstGeom>
            <a:solidFill>
              <a:schemeClr val="accent1"/>
            </a:solidFill>
            <a:ln w="28575" cap="flat" cmpd="sng" algn="ctr">
              <a:solidFill>
                <a:srgbClr val="008A3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5" name="Straight Arrow Connector 94"/>
          <p:cNvCxnSpPr>
            <a:cxnSpLocks/>
          </p:cNvCxnSpPr>
          <p:nvPr/>
        </p:nvCxnSpPr>
        <p:spPr bwMode="auto">
          <a:xfrm>
            <a:off x="5309003" y="3820885"/>
            <a:ext cx="726758" cy="70035"/>
          </a:xfrm>
          <a:prstGeom prst="straightConnector1">
            <a:avLst/>
          </a:prstGeom>
          <a:solidFill>
            <a:schemeClr val="accent1"/>
          </a:solidFill>
          <a:ln w="28575" cap="flat" cmpd="sng" algn="ctr">
            <a:solidFill>
              <a:srgbClr val="008A3E"/>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6032082" y="3590036"/>
            <a:ext cx="3492919" cy="523220"/>
          </a:xfrm>
          <a:prstGeom prst="rect">
            <a:avLst/>
          </a:prstGeom>
          <a:noFill/>
        </p:spPr>
        <p:txBody>
          <a:bodyPr wrap="square" rtlCol="0">
            <a:spAutoFit/>
          </a:bodyPr>
          <a:lstStyle/>
          <a:p>
            <a:r>
              <a:rPr lang="en-US" sz="2800" b="1" dirty="0">
                <a:solidFill>
                  <a:srgbClr val="008A3E"/>
                </a:solidFill>
              </a:rPr>
              <a:t>Potential Reduction</a:t>
            </a:r>
          </a:p>
        </p:txBody>
      </p:sp>
      <p:sp>
        <p:nvSpPr>
          <p:cNvPr id="18" name="Title 17">
            <a:extLst>
              <a:ext uri="{FF2B5EF4-FFF2-40B4-BE49-F238E27FC236}">
                <a16:creationId xmlns:a16="http://schemas.microsoft.com/office/drawing/2014/main" id="{8B2F7DC0-A128-D329-93D9-233B11027A66}"/>
              </a:ext>
            </a:extLst>
          </p:cNvPr>
          <p:cNvSpPr>
            <a:spLocks noGrp="1"/>
          </p:cNvSpPr>
          <p:nvPr>
            <p:ph type="title"/>
          </p:nvPr>
        </p:nvSpPr>
        <p:spPr/>
        <p:txBody>
          <a:bodyPr>
            <a:noAutofit/>
          </a:bodyPr>
          <a:lstStyle/>
          <a:p>
            <a:r>
              <a:rPr lang="en-US" sz="3200" dirty="0"/>
              <a:t>Use Case 2: Why Don’t We See the Latency Reduction Effect?</a:t>
            </a:r>
            <a:endParaRPr lang="en-CH" sz="3200" dirty="0"/>
          </a:p>
        </p:txBody>
      </p:sp>
      <p:grpSp>
        <p:nvGrpSpPr>
          <p:cNvPr id="19" name="Group 18">
            <a:extLst>
              <a:ext uri="{FF2B5EF4-FFF2-40B4-BE49-F238E27FC236}">
                <a16:creationId xmlns:a16="http://schemas.microsoft.com/office/drawing/2014/main" id="{81BB3CBF-A81E-6E6B-A0DD-77E1B3611EA0}"/>
              </a:ext>
            </a:extLst>
          </p:cNvPr>
          <p:cNvGrpSpPr/>
          <p:nvPr/>
        </p:nvGrpSpPr>
        <p:grpSpPr>
          <a:xfrm>
            <a:off x="2815774" y="6569530"/>
            <a:ext cx="6502401" cy="261257"/>
            <a:chOff x="1631950" y="5344886"/>
            <a:chExt cx="6502401" cy="261257"/>
          </a:xfrm>
        </p:grpSpPr>
        <p:sp>
          <p:nvSpPr>
            <p:cNvPr id="26" name="Arrow: Pentagon 25">
              <a:extLst>
                <a:ext uri="{FF2B5EF4-FFF2-40B4-BE49-F238E27FC236}">
                  <a16:creationId xmlns:a16="http://schemas.microsoft.com/office/drawing/2014/main" id="{B04B4A8A-2D37-2BC4-AF28-C01A5CC5641F}"/>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28" name="Arrow: Chevron 27">
              <a:extLst>
                <a:ext uri="{FF2B5EF4-FFF2-40B4-BE49-F238E27FC236}">
                  <a16:creationId xmlns:a16="http://schemas.microsoft.com/office/drawing/2014/main" id="{FA84B76C-B482-2F69-FF63-D6726043289D}"/>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29" name="Arrow: Chevron 28">
              <a:extLst>
                <a:ext uri="{FF2B5EF4-FFF2-40B4-BE49-F238E27FC236}">
                  <a16:creationId xmlns:a16="http://schemas.microsoft.com/office/drawing/2014/main" id="{CFAB427A-77ED-7D5C-3805-F93DA3C8D0EE}"/>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30" name="Arrow: Chevron 29">
              <a:extLst>
                <a:ext uri="{FF2B5EF4-FFF2-40B4-BE49-F238E27FC236}">
                  <a16:creationId xmlns:a16="http://schemas.microsoft.com/office/drawing/2014/main" id="{E62F26EF-0444-CCF7-D8B7-A9CDE8DA160E}"/>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5029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8"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par>
                                <p:cTn id="19" presetID="22" presetClass="entr" presetSubtype="8"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7"/>
                                        </p:tgtEl>
                                      </p:cBhvr>
                                    </p:animEffect>
                                    <p:set>
                                      <p:cBhvr>
                                        <p:cTn id="65" dur="1" fill="hold">
                                          <p:stCondLst>
                                            <p:cond delay="499"/>
                                          </p:stCondLst>
                                        </p:cTn>
                                        <p:tgtEl>
                                          <p:spTgt spid="67"/>
                                        </p:tgtEl>
                                        <p:attrNameLst>
                                          <p:attrName>style.visibility</p:attrName>
                                        </p:attrNameLst>
                                      </p:cBhvr>
                                      <p:to>
                                        <p:strVal val="hidden"/>
                                      </p:to>
                                    </p:set>
                                  </p:childTnLst>
                                </p:cTn>
                              </p:par>
                              <p:par>
                                <p:cTn id="66" presetID="22" presetClass="entr" presetSubtype="8"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1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par>
                                <p:cTn id="84" presetID="22" presetClass="entr" presetSubtype="8"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left)">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mph" presetSubtype="0" nodeType="clickEffect">
                                  <p:stCondLst>
                                    <p:cond delay="0"/>
                                  </p:stCondLst>
                                  <p:childTnLst>
                                    <p:set>
                                      <p:cBhvr>
                                        <p:cTn id="90" dur="indefinite"/>
                                        <p:tgtEl>
                                          <p:spTgt spid="20"/>
                                        </p:tgtEl>
                                        <p:attrNameLst>
                                          <p:attrName>style.opacity</p:attrName>
                                        </p:attrNameLst>
                                      </p:cBhvr>
                                      <p:to>
                                        <p:strVal val="0.25"/>
                                      </p:to>
                                    </p:set>
                                    <p:animEffect filter="image" prLst="opacity: 0.25">
                                      <p:cBhvr rctx="IE">
                                        <p:cTn id="91" dur="indefinite"/>
                                        <p:tgtEl>
                                          <p:spTgt spid="20"/>
                                        </p:tgtEl>
                                      </p:cBhvr>
                                    </p:animEffect>
                                  </p:childTnLst>
                                </p:cTn>
                              </p:par>
                              <p:par>
                                <p:cTn id="92" presetID="9" presetClass="emph" presetSubtype="0" grpId="1" nodeType="withEffect">
                                  <p:stCondLst>
                                    <p:cond delay="0"/>
                                  </p:stCondLst>
                                  <p:childTnLst>
                                    <p:set>
                                      <p:cBhvr>
                                        <p:cTn id="93" dur="indefinite"/>
                                        <p:tgtEl>
                                          <p:spTgt spid="81"/>
                                        </p:tgtEl>
                                        <p:attrNameLst>
                                          <p:attrName>style.opacity</p:attrName>
                                        </p:attrNameLst>
                                      </p:cBhvr>
                                      <p:to>
                                        <p:strVal val="0.25"/>
                                      </p:to>
                                    </p:set>
                                    <p:animEffect filter="image" prLst="opacity: 0.25">
                                      <p:cBhvr rctx="IE">
                                        <p:cTn id="94" dur="indefinite"/>
                                        <p:tgtEl>
                                          <p:spTgt spid="81"/>
                                        </p:tgtEl>
                                      </p:cBhvr>
                                    </p:animEffect>
                                  </p:childTnLst>
                                </p:cTn>
                              </p:par>
                              <p:par>
                                <p:cTn id="95" presetID="9" presetClass="emph" presetSubtype="0" grpId="1" nodeType="withEffect">
                                  <p:stCondLst>
                                    <p:cond delay="0"/>
                                  </p:stCondLst>
                                  <p:childTnLst>
                                    <p:set>
                                      <p:cBhvr>
                                        <p:cTn id="96" dur="indefinite"/>
                                        <p:tgtEl>
                                          <p:spTgt spid="78"/>
                                        </p:tgtEl>
                                        <p:attrNameLst>
                                          <p:attrName>style.opacity</p:attrName>
                                        </p:attrNameLst>
                                      </p:cBhvr>
                                      <p:to>
                                        <p:strVal val="0.25"/>
                                      </p:to>
                                    </p:set>
                                    <p:animEffect filter="image" prLst="opacity: 0.25">
                                      <p:cBhvr rctx="IE">
                                        <p:cTn id="97" dur="indefinite"/>
                                        <p:tgtEl>
                                          <p:spTgt spid="78"/>
                                        </p:tgtEl>
                                      </p:cBhvr>
                                    </p:animEffect>
                                  </p:childTnLst>
                                </p:cTn>
                              </p:par>
                              <p:par>
                                <p:cTn id="98" presetID="9" presetClass="emph" presetSubtype="0" nodeType="withEffect">
                                  <p:stCondLst>
                                    <p:cond delay="0"/>
                                  </p:stCondLst>
                                  <p:childTnLst>
                                    <p:set>
                                      <p:cBhvr>
                                        <p:cTn id="99" dur="indefinite"/>
                                        <p:tgtEl>
                                          <p:spTgt spid="23"/>
                                        </p:tgtEl>
                                        <p:attrNameLst>
                                          <p:attrName>style.opacity</p:attrName>
                                        </p:attrNameLst>
                                      </p:cBhvr>
                                      <p:to>
                                        <p:strVal val="0.25"/>
                                      </p:to>
                                    </p:set>
                                    <p:animEffect filter="image" prLst="opacity: 0.25">
                                      <p:cBhvr rctx="IE">
                                        <p:cTn id="100" dur="indefinite"/>
                                        <p:tgtEl>
                                          <p:spTgt spid="23"/>
                                        </p:tgtEl>
                                      </p:cBhvr>
                                    </p:animEffect>
                                  </p:childTnLst>
                                </p:cTn>
                              </p:par>
                              <p:par>
                                <p:cTn id="101" presetID="22" presetClass="entr" presetSubtype="8" fill="hold"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ipe(left)">
                                      <p:cBhvr>
                                        <p:cTn id="103" dur="500"/>
                                        <p:tgtEl>
                                          <p:spTgt spid="82"/>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left)">
                                      <p:cBhvr>
                                        <p:cTn id="107" dur="1000"/>
                                        <p:tgtEl>
                                          <p:spTgt spid="85"/>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wipe(left)">
                                      <p:cBhvr>
                                        <p:cTn id="110" dur="10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wipe(left)">
                                      <p:cBhvr>
                                        <p:cTn id="115" dur="1500"/>
                                        <p:tgtEl>
                                          <p:spTgt spid="8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fade">
                                      <p:cBhvr>
                                        <p:cTn id="120" dur="500"/>
                                        <p:tgtEl>
                                          <p:spTgt spid="96"/>
                                        </p:tgtEl>
                                      </p:cBhvr>
                                    </p:animEffect>
                                  </p:childTnLst>
                                </p:cTn>
                              </p:par>
                              <p:par>
                                <p:cTn id="121" presetID="10" presetClass="entr" presetSubtype="0" fill="hold" nodeType="with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fade">
                                      <p:cBhvr>
                                        <p:cTn id="123" dur="500"/>
                                        <p:tgtEl>
                                          <p:spTgt spid="91"/>
                                        </p:tgtEl>
                                      </p:cBhvr>
                                    </p:animEffect>
                                  </p:childTnLst>
                                </p:cTn>
                              </p:par>
                              <p:par>
                                <p:cTn id="124" presetID="10" presetClass="entr" presetSubtype="0" fill="hold" nodeType="withEffect">
                                  <p:stCondLst>
                                    <p:cond delay="0"/>
                                  </p:stCondLst>
                                  <p:childTnLst>
                                    <p:set>
                                      <p:cBhvr>
                                        <p:cTn id="125" dur="1" fill="hold">
                                          <p:stCondLst>
                                            <p:cond delay="0"/>
                                          </p:stCondLst>
                                        </p:cTn>
                                        <p:tgtEl>
                                          <p:spTgt spid="95"/>
                                        </p:tgtEl>
                                        <p:attrNameLst>
                                          <p:attrName>style.visibility</p:attrName>
                                        </p:attrNameLst>
                                      </p:cBhvr>
                                      <p:to>
                                        <p:strVal val="visible"/>
                                      </p:to>
                                    </p:set>
                                    <p:animEffect transition="in" filter="fade">
                                      <p:cBhvr>
                                        <p:cTn id="12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34" grpId="0" animBg="1"/>
      <p:bldP spid="35" grpId="0" animBg="1"/>
      <p:bldP spid="39" grpId="0" animBg="1"/>
      <p:bldP spid="45" grpId="0" animBg="1"/>
      <p:bldP spid="49" grpId="0" animBg="1"/>
      <p:bldP spid="66" grpId="0"/>
      <p:bldP spid="67" grpId="0" animBg="1"/>
      <p:bldP spid="67" grpId="1" animBg="1"/>
      <p:bldP spid="68" grpId="0"/>
      <p:bldP spid="68" grpId="1"/>
      <p:bldP spid="78" grpId="0" animBg="1"/>
      <p:bldP spid="78" grpId="1" animBg="1"/>
      <p:bldP spid="79" grpId="0" animBg="1"/>
      <p:bldP spid="81" grpId="0" animBg="1"/>
      <p:bldP spid="81" grpId="1" animBg="1"/>
      <p:bldP spid="85" grpId="0" animBg="1"/>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EA8-AC16-1FA3-125F-F5B4DC1990D0}"/>
              </a:ext>
            </a:extLst>
          </p:cNvPr>
          <p:cNvSpPr>
            <a:spLocks noGrp="1"/>
          </p:cNvSpPr>
          <p:nvPr>
            <p:ph type="title"/>
          </p:nvPr>
        </p:nvSpPr>
        <p:spPr/>
        <p:txBody>
          <a:bodyPr>
            <a:normAutofit fontScale="90000"/>
          </a:bodyPr>
          <a:lstStyle/>
          <a:p>
            <a:r>
              <a:rPr lang="en-US" dirty="0"/>
              <a:t>Research Enabled by SoftMC (from SAFARI)</a:t>
            </a:r>
            <a:endParaRPr lang="en-CH" dirty="0"/>
          </a:p>
        </p:txBody>
      </p:sp>
      <p:sp>
        <p:nvSpPr>
          <p:cNvPr id="3" name="Content Placeholder 2">
            <a:extLst>
              <a:ext uri="{FF2B5EF4-FFF2-40B4-BE49-F238E27FC236}">
                <a16:creationId xmlns:a16="http://schemas.microsoft.com/office/drawing/2014/main" id="{7DD84AC1-F8CC-D1B6-F842-F54A21342D59}"/>
              </a:ext>
            </a:extLst>
          </p:cNvPr>
          <p:cNvSpPr>
            <a:spLocks noGrp="1"/>
          </p:cNvSpPr>
          <p:nvPr>
            <p:ph idx="1"/>
          </p:nvPr>
        </p:nvSpPr>
        <p:spPr>
          <a:xfrm>
            <a:off x="209725" y="843304"/>
            <a:ext cx="11702642" cy="5557496"/>
          </a:xfrm>
        </p:spPr>
        <p:txBody>
          <a:bodyPr>
            <a:normAutofit fontScale="92500" lnSpcReduction="10000"/>
          </a:bodyPr>
          <a:lstStyle/>
          <a:p>
            <a:pPr marL="342900" indent="-342900">
              <a:buClr>
                <a:schemeClr val="tx1"/>
              </a:buClr>
              <a:buFont typeface="+mj-lt"/>
              <a:buAutoNum type="arabicParenR"/>
            </a:pPr>
            <a:r>
              <a:rPr lang="en-US" sz="1600" b="1" dirty="0"/>
              <a:t>[MICRO’22</a:t>
            </a:r>
            <a:r>
              <a:rPr lang="en-US" sz="1600" i="1" dirty="0"/>
              <a:t>, to appear</a:t>
            </a:r>
            <a:r>
              <a:rPr lang="en-US" sz="1600" b="1" dirty="0"/>
              <a:t>]</a:t>
            </a:r>
            <a:r>
              <a:rPr lang="en-US" sz="1600" b="1" dirty="0">
                <a:solidFill>
                  <a:schemeClr val="accent4">
                    <a:lumMod val="50000"/>
                  </a:schemeClr>
                </a:solidFill>
              </a:rPr>
              <a:t> </a:t>
            </a:r>
            <a:r>
              <a:rPr lang="en-US" sz="1600" dirty="0" err="1"/>
              <a:t>Yaglikci</a:t>
            </a:r>
            <a:r>
              <a:rPr lang="en-US" sz="1600" dirty="0"/>
              <a:t>+, “HIRA: Hidden Row Activation for Reducing Refresh Latency of Off-the-Shelf DRAM Chips”</a:t>
            </a:r>
            <a:endParaRPr lang="en-US" sz="1600" i="1" dirty="0"/>
          </a:p>
          <a:p>
            <a:pPr marL="342900" indent="-342900">
              <a:buClr>
                <a:schemeClr val="tx1"/>
              </a:buClr>
              <a:buFont typeface="+mj-lt"/>
              <a:buAutoNum type="arabicParenR"/>
            </a:pPr>
            <a:r>
              <a:rPr lang="en-US" sz="1600" b="1" dirty="0"/>
              <a:t>[DSN’22] </a:t>
            </a:r>
            <a:r>
              <a:rPr lang="en-US" sz="1600" dirty="0" err="1"/>
              <a:t>Yaglikci</a:t>
            </a:r>
            <a:r>
              <a:rPr lang="en-US" sz="1600" dirty="0"/>
              <a:t>+, “</a:t>
            </a:r>
            <a:r>
              <a:rPr lang="en-US" sz="1600" dirty="0">
                <a:hlinkClick r:id="rId4"/>
              </a:rPr>
              <a:t>Understanding RowHammer Under Reduced </a:t>
            </a:r>
            <a:r>
              <a:rPr lang="en-US" sz="1600" dirty="0" err="1">
                <a:hlinkClick r:id="rId4"/>
              </a:rPr>
              <a:t>Wordline</a:t>
            </a:r>
            <a:r>
              <a:rPr lang="en-US" sz="1600" dirty="0">
                <a:hlinkClick r:id="rId4"/>
              </a:rPr>
              <a:t> Voltage: An Experimental Study Using Real DRAM Devices</a:t>
            </a:r>
            <a:r>
              <a:rPr lang="en-US" sz="1600" dirty="0"/>
              <a:t>”</a:t>
            </a:r>
            <a:endParaRPr lang="en-US" sz="1600" b="1" dirty="0"/>
          </a:p>
          <a:p>
            <a:pPr marL="342900" indent="-342900">
              <a:buClr>
                <a:schemeClr val="tx1"/>
              </a:buClr>
              <a:buFont typeface="+mj-lt"/>
              <a:buAutoNum type="arabicParenR"/>
            </a:pPr>
            <a:r>
              <a:rPr lang="en-US" sz="1600" b="1" dirty="0"/>
              <a:t>[MICRO’21] </a:t>
            </a:r>
            <a:r>
              <a:rPr lang="en-US" sz="1600" dirty="0" err="1"/>
              <a:t>Orosa</a:t>
            </a:r>
            <a:r>
              <a:rPr lang="en-US" sz="1600" dirty="0"/>
              <a:t>+, “</a:t>
            </a:r>
            <a:r>
              <a:rPr lang="en-US" sz="1600" dirty="0">
                <a:hlinkClick r:id="rId5"/>
              </a:rPr>
              <a:t>A Deeper Look into </a:t>
            </a:r>
            <a:r>
              <a:rPr lang="en-US" sz="1600" dirty="0" err="1">
                <a:hlinkClick r:id="rId5"/>
              </a:rPr>
              <a:t>RowHammer’s</a:t>
            </a:r>
            <a:r>
              <a:rPr lang="en-US" sz="1600" dirty="0">
                <a:hlinkClick r:id="rId5"/>
              </a:rPr>
              <a:t> Sensitivities: Experimental Analysis of Real DRAM Chips and Implications on Future Attacks and Defenses</a:t>
            </a:r>
            <a:r>
              <a:rPr lang="en-US" sz="1600" dirty="0"/>
              <a:t>”</a:t>
            </a:r>
            <a:endParaRPr lang="en-US" sz="1600" b="1" dirty="0"/>
          </a:p>
          <a:p>
            <a:pPr marL="342900" indent="-342900">
              <a:buClr>
                <a:schemeClr val="tx1"/>
              </a:buClr>
              <a:buFont typeface="+mj-lt"/>
              <a:buAutoNum type="arabicParenR"/>
            </a:pPr>
            <a:r>
              <a:rPr lang="en-US" sz="1600" b="1" dirty="0"/>
              <a:t>[MICRO’21] </a:t>
            </a:r>
            <a:r>
              <a:rPr lang="en-US" sz="1600" dirty="0"/>
              <a:t>Hassan+, “</a:t>
            </a:r>
            <a:r>
              <a:rPr lang="en-US" sz="1600" dirty="0">
                <a:hlinkClick r:id="rId6"/>
              </a:rPr>
              <a:t>Uncovering In-DRAM RowHammer Protection Mechanisms: A New Methodology, Custom RowHammer Patterns, and Implications</a:t>
            </a:r>
            <a:r>
              <a:rPr lang="en-US" sz="1600" dirty="0"/>
              <a:t>”</a:t>
            </a:r>
          </a:p>
          <a:p>
            <a:pPr marL="342900" indent="-342900">
              <a:buClr>
                <a:schemeClr val="tx1"/>
              </a:buClr>
              <a:buFont typeface="+mj-lt"/>
              <a:buAutoNum type="arabicParenR"/>
            </a:pPr>
            <a:r>
              <a:rPr lang="en-US" sz="1600" b="1" dirty="0"/>
              <a:t>[ISCA’21] </a:t>
            </a:r>
            <a:r>
              <a:rPr lang="en-US" sz="1600" dirty="0" err="1"/>
              <a:t>Olgun</a:t>
            </a:r>
            <a:r>
              <a:rPr lang="en-US" sz="1600" dirty="0"/>
              <a:t>+, “</a:t>
            </a:r>
            <a:r>
              <a:rPr lang="en-US" sz="1600" dirty="0">
                <a:hlinkClick r:id="rId7"/>
              </a:rPr>
              <a:t>QUAC-TRNG: High-Throughput True Random Number Generation Using Quadruple Row Activation in Commodity DRAM Chips</a:t>
            </a:r>
            <a:r>
              <a:rPr lang="en-US" sz="1600" dirty="0"/>
              <a:t>”</a:t>
            </a:r>
          </a:p>
          <a:p>
            <a:pPr marL="342900" indent="-342900">
              <a:buClr>
                <a:schemeClr val="tx1"/>
              </a:buClr>
              <a:buFont typeface="+mj-lt"/>
              <a:buAutoNum type="arabicParenR"/>
            </a:pPr>
            <a:r>
              <a:rPr lang="en-US" sz="1600" b="1" dirty="0"/>
              <a:t>[ISCA’21]</a:t>
            </a:r>
            <a:r>
              <a:rPr lang="en-US" sz="1600" b="1" dirty="0">
                <a:solidFill>
                  <a:schemeClr val="accent6">
                    <a:lumMod val="50000"/>
                  </a:schemeClr>
                </a:solidFill>
              </a:rPr>
              <a:t> </a:t>
            </a:r>
            <a:r>
              <a:rPr lang="en-US" sz="1600" dirty="0" err="1"/>
              <a:t>Orosa</a:t>
            </a:r>
            <a:r>
              <a:rPr lang="en-US" sz="1600" dirty="0"/>
              <a:t>+, “</a:t>
            </a:r>
            <a:r>
              <a:rPr lang="en-US" sz="1600" dirty="0">
                <a:hlinkClick r:id="rId8"/>
              </a:rPr>
              <a:t>CODIC: A Low-Cost Substrate for Enabling Custom In-DRAM Functionalities and Optimizations</a:t>
            </a:r>
            <a:r>
              <a:rPr lang="en-US" sz="1600" dirty="0"/>
              <a:t>”</a:t>
            </a:r>
          </a:p>
          <a:p>
            <a:pPr marL="342900" indent="-342900">
              <a:buClr>
                <a:schemeClr val="tx1"/>
              </a:buClr>
              <a:buFont typeface="+mj-lt"/>
              <a:buAutoNum type="arabicParenR"/>
            </a:pPr>
            <a:r>
              <a:rPr lang="en-US" sz="1600" b="1" dirty="0"/>
              <a:t>[ISCA’20] </a:t>
            </a:r>
            <a:r>
              <a:rPr lang="en-US" sz="1600" dirty="0"/>
              <a:t>Kim+, “</a:t>
            </a:r>
            <a:r>
              <a:rPr lang="en-US" sz="1600" dirty="0">
                <a:hlinkClick r:id="rId9"/>
              </a:rPr>
              <a:t>Revisiting RowHammer: An Experimental Analysis of Modern Devices and Mitigation Techniques</a:t>
            </a:r>
            <a:r>
              <a:rPr lang="en-US" sz="1600" dirty="0"/>
              <a:t>”</a:t>
            </a:r>
            <a:endParaRPr lang="en-US" sz="1600" b="1" dirty="0"/>
          </a:p>
          <a:p>
            <a:pPr marL="342900" indent="-342900">
              <a:buClr>
                <a:schemeClr val="tx1"/>
              </a:buClr>
              <a:buFont typeface="+mj-lt"/>
              <a:buAutoNum type="arabicParenR"/>
            </a:pPr>
            <a:r>
              <a:rPr lang="en-US" sz="1600" b="1" dirty="0"/>
              <a:t>[S&amp;P’20] </a:t>
            </a:r>
            <a:r>
              <a:rPr lang="en-US" sz="1600" dirty="0"/>
              <a:t>Frigo+, “</a:t>
            </a:r>
            <a:r>
              <a:rPr lang="en-US" sz="1600" dirty="0" err="1">
                <a:hlinkClick r:id="rId10"/>
              </a:rPr>
              <a:t>TRRespass</a:t>
            </a:r>
            <a:r>
              <a:rPr lang="en-US" sz="1600" dirty="0">
                <a:hlinkClick r:id="rId10"/>
              </a:rPr>
              <a:t>: Exploiting the Many Sides of Target Row Refresh</a:t>
            </a:r>
            <a:r>
              <a:rPr lang="en-US" sz="1600" dirty="0"/>
              <a:t>”</a:t>
            </a:r>
            <a:endParaRPr lang="en-US" sz="1600" b="1" dirty="0"/>
          </a:p>
          <a:p>
            <a:pPr marL="342900" indent="-342900">
              <a:buClr>
                <a:schemeClr val="tx1"/>
              </a:buClr>
              <a:buFont typeface="+mj-lt"/>
              <a:buAutoNum type="arabicParenR"/>
            </a:pPr>
            <a:r>
              <a:rPr lang="en-US" sz="1600" b="1" dirty="0"/>
              <a:t>[HPCA’19] </a:t>
            </a:r>
            <a:r>
              <a:rPr lang="en-US" sz="1600" dirty="0"/>
              <a:t>Kim+, “</a:t>
            </a:r>
            <a:r>
              <a:rPr lang="en-US" sz="1600" dirty="0">
                <a:hlinkClick r:id="rId11"/>
              </a:rPr>
              <a:t>D-</a:t>
            </a:r>
            <a:r>
              <a:rPr lang="en-US" sz="1600" dirty="0" err="1">
                <a:hlinkClick r:id="rId11"/>
              </a:rPr>
              <a:t>RaNGe</a:t>
            </a:r>
            <a:r>
              <a:rPr lang="en-US" sz="1600" dirty="0">
                <a:hlinkClick r:id="rId11"/>
              </a:rPr>
              <a:t>: Using Commodity DRAM Devices to Generate True Random Numbers with Low Latency and High Throughput</a:t>
            </a:r>
            <a:r>
              <a:rPr lang="en-US" sz="1600" dirty="0"/>
              <a:t>”</a:t>
            </a:r>
            <a:endParaRPr lang="en-US" sz="1600" b="1" dirty="0"/>
          </a:p>
          <a:p>
            <a:pPr marL="342900" indent="-342900">
              <a:buClr>
                <a:schemeClr val="tx1"/>
              </a:buClr>
              <a:buFont typeface="+mj-lt"/>
              <a:buAutoNum type="arabicParenR"/>
            </a:pPr>
            <a:r>
              <a:rPr lang="en-US" sz="1600" b="1" dirty="0"/>
              <a:t>[MICRO’19] </a:t>
            </a:r>
            <a:r>
              <a:rPr lang="en-US" sz="1600" dirty="0" err="1"/>
              <a:t>Koppula</a:t>
            </a:r>
            <a:r>
              <a:rPr lang="en-US" sz="1600" dirty="0"/>
              <a:t>+, “</a:t>
            </a:r>
            <a:r>
              <a:rPr lang="en-US" sz="1600" dirty="0">
                <a:hlinkClick r:id="rId12"/>
              </a:rPr>
              <a:t>EDEN: Enabling Energy-Efficient, High-Performance Deep Neural Network Inference Using Approximate DRAM</a:t>
            </a:r>
            <a:r>
              <a:rPr lang="en-US" sz="1600" dirty="0"/>
              <a:t>”</a:t>
            </a:r>
            <a:endParaRPr lang="en-US" sz="1600" b="1" dirty="0"/>
          </a:p>
          <a:p>
            <a:pPr marL="342900" indent="-342900">
              <a:buClr>
                <a:schemeClr val="tx1"/>
              </a:buClr>
              <a:buFont typeface="+mj-lt"/>
              <a:buAutoNum type="arabicParenR"/>
            </a:pPr>
            <a:r>
              <a:rPr lang="en-US" sz="1600" b="1" dirty="0"/>
              <a:t>[SIGMETRICS’18] </a:t>
            </a:r>
            <a:r>
              <a:rPr lang="en-US" sz="1600" dirty="0"/>
              <a:t>Ghose+, “</a:t>
            </a:r>
            <a:r>
              <a:rPr lang="en-US" sz="1600" dirty="0">
                <a:hlinkClick r:id="rId13"/>
              </a:rPr>
              <a:t>What Your DRAM Power Models Are Not Telling You: Lessons from a Detailed Experimental Study</a:t>
            </a:r>
            <a:r>
              <a:rPr lang="en-US" sz="1600" dirty="0"/>
              <a:t>”</a:t>
            </a:r>
            <a:endParaRPr lang="en-US" sz="1600" b="1" dirty="0"/>
          </a:p>
          <a:p>
            <a:pPr marL="342900" indent="-342900">
              <a:buClr>
                <a:schemeClr val="tx1"/>
              </a:buClr>
              <a:buFont typeface="+mj-lt"/>
              <a:buAutoNum type="arabicParenR"/>
            </a:pPr>
            <a:r>
              <a:rPr lang="en-US" sz="1600" b="1" dirty="0"/>
              <a:t>[SIGMETRICS’17] </a:t>
            </a:r>
            <a:r>
              <a:rPr lang="en-US" sz="1600" dirty="0"/>
              <a:t>Chang+, “</a:t>
            </a:r>
            <a:r>
              <a:rPr lang="en-US" sz="1600" dirty="0">
                <a:hlinkClick r:id="rId14"/>
              </a:rPr>
              <a:t>Understanding Reduced-Voltage Operation in Modern DRAM Devices: Experimental Characterization, Analysis, and Mechanisms</a:t>
            </a:r>
            <a:r>
              <a:rPr lang="en-US" sz="1600" dirty="0"/>
              <a:t>”</a:t>
            </a:r>
            <a:endParaRPr lang="en-US" sz="1600" b="1" dirty="0"/>
          </a:p>
          <a:p>
            <a:pPr marL="342900" indent="-342900">
              <a:buClr>
                <a:schemeClr val="tx1"/>
              </a:buClr>
              <a:buFont typeface="+mj-lt"/>
              <a:buAutoNum type="arabicParenR"/>
            </a:pPr>
            <a:r>
              <a:rPr lang="en-US" sz="1600" b="1" dirty="0"/>
              <a:t>[MICRO’17] </a:t>
            </a:r>
            <a:r>
              <a:rPr lang="en-US" sz="1600" dirty="0"/>
              <a:t>Khan+, “</a:t>
            </a:r>
            <a:r>
              <a:rPr lang="en-US" sz="1600" dirty="0">
                <a:hlinkClick r:id="rId15"/>
              </a:rPr>
              <a:t>Detecting and Mitigating Data-Dependent DRAM Failures by Exploiting Current Memory Content</a:t>
            </a:r>
            <a:r>
              <a:rPr lang="en-US" sz="1600" dirty="0"/>
              <a:t>”</a:t>
            </a:r>
            <a:endParaRPr lang="en-US" sz="1600" b="1" dirty="0"/>
          </a:p>
          <a:p>
            <a:pPr marL="342900" indent="-342900">
              <a:buClr>
                <a:schemeClr val="tx1"/>
              </a:buClr>
              <a:buFont typeface="+mj-lt"/>
              <a:buAutoNum type="arabicParenR"/>
            </a:pPr>
            <a:r>
              <a:rPr lang="en-US" sz="1600" b="1" dirty="0"/>
              <a:t>[SIGMETRICS’16] </a:t>
            </a:r>
            <a:r>
              <a:rPr lang="en-US" sz="1600" dirty="0"/>
              <a:t>Chang+, “</a:t>
            </a:r>
            <a:r>
              <a:rPr lang="en-US" sz="1600" dirty="0">
                <a:hlinkClick r:id="rId16"/>
              </a:rPr>
              <a:t>Understanding Latency Variation in Modern DRAM Chips: Experimental Characterization, Analysis, and Optimization</a:t>
            </a:r>
            <a:r>
              <a:rPr lang="en-US" sz="1600" dirty="0"/>
              <a:t>”</a:t>
            </a:r>
            <a:endParaRPr lang="en-US" sz="1600" b="1" dirty="0"/>
          </a:p>
        </p:txBody>
      </p:sp>
      <p:grpSp>
        <p:nvGrpSpPr>
          <p:cNvPr id="4" name="Group 3">
            <a:extLst>
              <a:ext uri="{FF2B5EF4-FFF2-40B4-BE49-F238E27FC236}">
                <a16:creationId xmlns:a16="http://schemas.microsoft.com/office/drawing/2014/main" id="{19DE583A-D79F-BC7E-DBEB-E87BB2B6ADE3}"/>
              </a:ext>
            </a:extLst>
          </p:cNvPr>
          <p:cNvGrpSpPr/>
          <p:nvPr/>
        </p:nvGrpSpPr>
        <p:grpSpPr>
          <a:xfrm>
            <a:off x="2815774" y="6569530"/>
            <a:ext cx="6502401" cy="261257"/>
            <a:chOff x="1631950" y="5344886"/>
            <a:chExt cx="6502401" cy="261257"/>
          </a:xfrm>
        </p:grpSpPr>
        <p:sp>
          <p:nvSpPr>
            <p:cNvPr id="5" name="Arrow: Pentagon 4">
              <a:extLst>
                <a:ext uri="{FF2B5EF4-FFF2-40B4-BE49-F238E27FC236}">
                  <a16:creationId xmlns:a16="http://schemas.microsoft.com/office/drawing/2014/main" id="{D4ECE9E6-D2BF-DE7C-EF37-118CD609CF3A}"/>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CC81AF22-7051-2E16-1AF8-C0BB7165BEB1}"/>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5B36DC87-687E-3C79-7594-35C16E026B14}"/>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A852E555-3B77-3EC0-9AC6-4136FE9CC05E}"/>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9" name="TextBox 8">
            <a:extLst>
              <a:ext uri="{FF2B5EF4-FFF2-40B4-BE49-F238E27FC236}">
                <a16:creationId xmlns:a16="http://schemas.microsoft.com/office/drawing/2014/main" id="{8BAF021F-5863-342C-76A2-C2C6232109BD}"/>
              </a:ext>
            </a:extLst>
          </p:cNvPr>
          <p:cNvSpPr txBox="1"/>
          <p:nvPr/>
        </p:nvSpPr>
        <p:spPr>
          <a:xfrm>
            <a:off x="198839" y="3467102"/>
            <a:ext cx="7040161" cy="397329"/>
          </a:xfrm>
          <a:prstGeom prst="rect">
            <a:avLst/>
          </a:prstGeom>
          <a:noFill/>
          <a:ln w="38100">
            <a:solidFill>
              <a:srgbClr val="C00000"/>
            </a:solidFill>
          </a:ln>
        </p:spPr>
        <p:txBody>
          <a:bodyPr wrap="square" rtlCol="0">
            <a:spAutoFit/>
          </a:bodyPr>
          <a:lstStyle/>
          <a:p>
            <a:endParaRPr lang="en-CH" dirty="0"/>
          </a:p>
        </p:txBody>
      </p:sp>
    </p:spTree>
    <p:custDataLst>
      <p:tags r:id="rId1"/>
    </p:custDataLst>
    <p:extLst>
      <p:ext uri="{BB962C8B-B14F-4D97-AF65-F5344CB8AC3E}">
        <p14:creationId xmlns:p14="http://schemas.microsoft.com/office/powerpoint/2010/main" val="322684206"/>
      </p:ext>
    </p:extLst>
  </p:cSld>
  <p:clrMapOvr>
    <a:masterClrMapping/>
  </p:clrMapOvr>
  <mc:AlternateContent xmlns:mc="http://schemas.openxmlformats.org/markup-compatibility/2006" xmlns:p14="http://schemas.microsoft.com/office/powerpoint/2010/main">
    <mc:Choice Requires="p14">
      <p:transition spd="slow" p14:dur="2000" advTm="20731"/>
    </mc:Choice>
    <mc:Fallback xmlns="">
      <p:transition spd="slow" advTm="207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500"/>
                                        <p:tgtEl>
                                          <p:spTgt spid="3">
                                            <p:txEl>
                                              <p:pRg st="12" end="12"/>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500"/>
                                        <p:tgtEl>
                                          <p:spTgt spid="3">
                                            <p:txEl>
                                              <p:pRg st="13" end="1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9A37EC-BABC-13B5-AF53-178BBE7C2330}"/>
              </a:ext>
            </a:extLst>
          </p:cNvPr>
          <p:cNvSpPr/>
          <p:nvPr/>
        </p:nvSpPr>
        <p:spPr>
          <a:xfrm>
            <a:off x="3629679" y="4143695"/>
            <a:ext cx="5131615" cy="258077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A4ED8EFF-4C6E-A47E-2029-67FFB9F7CDD5}"/>
              </a:ext>
            </a:extLst>
          </p:cNvPr>
          <p:cNvSpPr>
            <a:spLocks noGrp="1"/>
          </p:cNvSpPr>
          <p:nvPr>
            <p:ph type="title"/>
          </p:nvPr>
        </p:nvSpPr>
        <p:spPr/>
        <p:txBody>
          <a:bodyPr>
            <a:normAutofit fontScale="90000"/>
          </a:bodyPr>
          <a:lstStyle/>
          <a:p>
            <a:r>
              <a:rPr lang="en-US" dirty="0"/>
              <a:t>DRAM in 2022</a:t>
            </a:r>
            <a:endParaRPr lang="en-CH" dirty="0"/>
          </a:p>
        </p:txBody>
      </p:sp>
      <p:pic>
        <p:nvPicPr>
          <p:cNvPr id="1038" name="Picture 14" descr="Samsung begins mass production of second generation 10 nm DDR4 memory -  NotebookCheck.net News">
            <a:extLst>
              <a:ext uri="{FF2B5EF4-FFF2-40B4-BE49-F238E27FC236}">
                <a16:creationId xmlns:a16="http://schemas.microsoft.com/office/drawing/2014/main" id="{EB18A8B1-C3F3-3913-0C9F-20A821652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7101" y="969000"/>
            <a:ext cx="4439651" cy="2256823"/>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EF3C5DC7-9D78-4D08-0A29-6D1918D376C8}"/>
              </a:ext>
            </a:extLst>
          </p:cNvPr>
          <p:cNvSpPr txBox="1"/>
          <p:nvPr/>
        </p:nvSpPr>
        <p:spPr>
          <a:xfrm>
            <a:off x="6511207" y="2615031"/>
            <a:ext cx="1500058" cy="523220"/>
          </a:xfrm>
          <a:prstGeom prst="rect">
            <a:avLst/>
          </a:prstGeom>
          <a:noFill/>
        </p:spPr>
        <p:txBody>
          <a:bodyPr wrap="square" rtlCol="0">
            <a:spAutoFit/>
          </a:bodyPr>
          <a:lstStyle/>
          <a:p>
            <a:pPr algn="ctr"/>
            <a:r>
              <a:rPr lang="en-US" sz="2800" dirty="0">
                <a:solidFill>
                  <a:schemeClr val="tx1">
                    <a:lumMod val="65000"/>
                    <a:lumOff val="35000"/>
                  </a:schemeClr>
                </a:solidFill>
              </a:rPr>
              <a:t>(32Gbit)</a:t>
            </a:r>
            <a:endParaRPr lang="en-CH" sz="2800" dirty="0">
              <a:solidFill>
                <a:schemeClr val="tx1">
                  <a:lumMod val="65000"/>
                  <a:lumOff val="35000"/>
                </a:schemeClr>
              </a:solidFill>
            </a:endParaRPr>
          </a:p>
        </p:txBody>
      </p:sp>
      <p:grpSp>
        <p:nvGrpSpPr>
          <p:cNvPr id="38" name="Group 37">
            <a:extLst>
              <a:ext uri="{FF2B5EF4-FFF2-40B4-BE49-F238E27FC236}">
                <a16:creationId xmlns:a16="http://schemas.microsoft.com/office/drawing/2014/main" id="{5696A8F1-7E84-1806-B437-F00949E9CD49}"/>
              </a:ext>
            </a:extLst>
          </p:cNvPr>
          <p:cNvGrpSpPr/>
          <p:nvPr/>
        </p:nvGrpSpPr>
        <p:grpSpPr>
          <a:xfrm>
            <a:off x="1363962" y="912489"/>
            <a:ext cx="1697856" cy="1984505"/>
            <a:chOff x="6698080" y="3295626"/>
            <a:chExt cx="990600" cy="1338570"/>
          </a:xfrm>
        </p:grpSpPr>
        <p:pic>
          <p:nvPicPr>
            <p:cNvPr id="1026" name="Picture 2">
              <a:extLst>
                <a:ext uri="{FF2B5EF4-FFF2-40B4-BE49-F238E27FC236}">
                  <a16:creationId xmlns:a16="http://schemas.microsoft.com/office/drawing/2014/main" id="{12727574-F6F7-E119-062F-4A0A3F81B2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8080" y="3295626"/>
              <a:ext cx="990600" cy="9906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ABE7E2A-7090-AA98-E266-0BFAA8A29CB8}"/>
                </a:ext>
              </a:extLst>
            </p:cNvPr>
            <p:cNvSpPr txBox="1"/>
            <p:nvPr/>
          </p:nvSpPr>
          <p:spPr>
            <a:xfrm>
              <a:off x="6752499" y="4172531"/>
              <a:ext cx="860067" cy="461665"/>
            </a:xfrm>
            <a:prstGeom prst="rect">
              <a:avLst/>
            </a:prstGeom>
            <a:noFill/>
          </p:spPr>
          <p:txBody>
            <a:bodyPr wrap="square" rtlCol="0">
              <a:spAutoFit/>
            </a:bodyPr>
            <a:lstStyle/>
            <a:p>
              <a:pPr algn="ctr"/>
              <a:r>
                <a:rPr lang="en-US" sz="2400" i="1" dirty="0"/>
                <a:t>GPUs</a:t>
              </a:r>
              <a:endParaRPr lang="en-CH" sz="2400" i="1" dirty="0"/>
            </a:p>
          </p:txBody>
        </p:sp>
      </p:grpSp>
      <p:grpSp>
        <p:nvGrpSpPr>
          <p:cNvPr id="47" name="Group 46">
            <a:extLst>
              <a:ext uri="{FF2B5EF4-FFF2-40B4-BE49-F238E27FC236}">
                <a16:creationId xmlns:a16="http://schemas.microsoft.com/office/drawing/2014/main" id="{AC7D6727-6E1E-8C6C-42A5-2F3EA47FDCBF}"/>
              </a:ext>
            </a:extLst>
          </p:cNvPr>
          <p:cNvGrpSpPr/>
          <p:nvPr/>
        </p:nvGrpSpPr>
        <p:grpSpPr>
          <a:xfrm>
            <a:off x="8545286" y="952543"/>
            <a:ext cx="2844607" cy="1490782"/>
            <a:chOff x="7547575" y="4339004"/>
            <a:chExt cx="2296287" cy="1169136"/>
          </a:xfrm>
        </p:grpSpPr>
        <p:pic>
          <p:nvPicPr>
            <p:cNvPr id="4" name="Graphic 3" descr="Computer with solid fill">
              <a:extLst>
                <a:ext uri="{FF2B5EF4-FFF2-40B4-BE49-F238E27FC236}">
                  <a16:creationId xmlns:a16="http://schemas.microsoft.com/office/drawing/2014/main" id="{043EABF7-A404-35F7-C599-3798651B8C8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744786" y="4339004"/>
              <a:ext cx="914400" cy="914400"/>
            </a:xfrm>
            <a:prstGeom prst="rect">
              <a:avLst/>
            </a:prstGeom>
          </p:spPr>
        </p:pic>
        <p:pic>
          <p:nvPicPr>
            <p:cNvPr id="18" name="Graphic 17" descr="Laptop with solid fill">
              <a:extLst>
                <a:ext uri="{FF2B5EF4-FFF2-40B4-BE49-F238E27FC236}">
                  <a16:creationId xmlns:a16="http://schemas.microsoft.com/office/drawing/2014/main" id="{5FE28F39-C4F4-8CB7-A088-DB383EBB4D7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697791" y="4370764"/>
              <a:ext cx="914400" cy="914400"/>
            </a:xfrm>
            <a:prstGeom prst="rect">
              <a:avLst/>
            </a:prstGeom>
          </p:spPr>
        </p:pic>
        <p:sp>
          <p:nvSpPr>
            <p:cNvPr id="39" name="TextBox 38">
              <a:extLst>
                <a:ext uri="{FF2B5EF4-FFF2-40B4-BE49-F238E27FC236}">
                  <a16:creationId xmlns:a16="http://schemas.microsoft.com/office/drawing/2014/main" id="{5C742FDB-C48E-46EB-29D1-C1CDDC50CA9B}"/>
                </a:ext>
              </a:extLst>
            </p:cNvPr>
            <p:cNvSpPr txBox="1"/>
            <p:nvPr/>
          </p:nvSpPr>
          <p:spPr>
            <a:xfrm>
              <a:off x="7547575" y="5146082"/>
              <a:ext cx="2296287" cy="362058"/>
            </a:xfrm>
            <a:prstGeom prst="rect">
              <a:avLst/>
            </a:prstGeom>
            <a:noFill/>
          </p:spPr>
          <p:txBody>
            <a:bodyPr wrap="square" rtlCol="0">
              <a:spAutoFit/>
            </a:bodyPr>
            <a:lstStyle/>
            <a:p>
              <a:pPr algn="ctr"/>
              <a:r>
                <a:rPr lang="en-US" sz="2400" i="1" dirty="0"/>
                <a:t>Personal Computers</a:t>
              </a:r>
              <a:endParaRPr lang="en-CH" sz="2400" i="1" dirty="0"/>
            </a:p>
          </p:txBody>
        </p:sp>
      </p:grpSp>
      <p:grpSp>
        <p:nvGrpSpPr>
          <p:cNvPr id="48" name="Group 47">
            <a:extLst>
              <a:ext uri="{FF2B5EF4-FFF2-40B4-BE49-F238E27FC236}">
                <a16:creationId xmlns:a16="http://schemas.microsoft.com/office/drawing/2014/main" id="{BC6017B3-D935-109A-9A7C-D5AD65588038}"/>
              </a:ext>
            </a:extLst>
          </p:cNvPr>
          <p:cNvGrpSpPr/>
          <p:nvPr/>
        </p:nvGrpSpPr>
        <p:grpSpPr>
          <a:xfrm>
            <a:off x="236476" y="2718696"/>
            <a:ext cx="1704447" cy="1695413"/>
            <a:chOff x="9729542" y="4208607"/>
            <a:chExt cx="1220531" cy="1127745"/>
          </a:xfrm>
        </p:grpSpPr>
        <p:pic>
          <p:nvPicPr>
            <p:cNvPr id="16" name="Graphic 15" descr="Server with solid fill">
              <a:extLst>
                <a:ext uri="{FF2B5EF4-FFF2-40B4-BE49-F238E27FC236}">
                  <a16:creationId xmlns:a16="http://schemas.microsoft.com/office/drawing/2014/main" id="{C3724ACF-4E46-C491-5B8A-4C4C9DE2AB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882608" y="4208607"/>
              <a:ext cx="914400" cy="914400"/>
            </a:xfrm>
            <a:prstGeom prst="rect">
              <a:avLst/>
            </a:prstGeom>
          </p:spPr>
        </p:pic>
        <p:sp>
          <p:nvSpPr>
            <p:cNvPr id="40" name="TextBox 39">
              <a:extLst>
                <a:ext uri="{FF2B5EF4-FFF2-40B4-BE49-F238E27FC236}">
                  <a16:creationId xmlns:a16="http://schemas.microsoft.com/office/drawing/2014/main" id="{BAEA5EF6-BE82-F35B-6FA5-26ACF8378428}"/>
                </a:ext>
              </a:extLst>
            </p:cNvPr>
            <p:cNvSpPr txBox="1"/>
            <p:nvPr/>
          </p:nvSpPr>
          <p:spPr>
            <a:xfrm>
              <a:off x="9729542" y="5029264"/>
              <a:ext cx="1220531" cy="307088"/>
            </a:xfrm>
            <a:prstGeom prst="rect">
              <a:avLst/>
            </a:prstGeom>
            <a:noFill/>
          </p:spPr>
          <p:txBody>
            <a:bodyPr wrap="square" rtlCol="0">
              <a:spAutoFit/>
            </a:bodyPr>
            <a:lstStyle/>
            <a:p>
              <a:pPr algn="ctr"/>
              <a:r>
                <a:rPr lang="en-US" sz="2400" i="1" dirty="0"/>
                <a:t>Servers</a:t>
              </a:r>
              <a:endParaRPr lang="en-CH" sz="2400" i="1" dirty="0"/>
            </a:p>
          </p:txBody>
        </p:sp>
      </p:grpSp>
      <p:grpSp>
        <p:nvGrpSpPr>
          <p:cNvPr id="49" name="Group 48">
            <a:extLst>
              <a:ext uri="{FF2B5EF4-FFF2-40B4-BE49-F238E27FC236}">
                <a16:creationId xmlns:a16="http://schemas.microsoft.com/office/drawing/2014/main" id="{1B52817C-3FCF-9641-C9B6-4C6853163C3B}"/>
              </a:ext>
            </a:extLst>
          </p:cNvPr>
          <p:cNvGrpSpPr/>
          <p:nvPr/>
        </p:nvGrpSpPr>
        <p:grpSpPr>
          <a:xfrm>
            <a:off x="8981496" y="2718696"/>
            <a:ext cx="2121406" cy="1579728"/>
            <a:chOff x="10338848" y="2891813"/>
            <a:chExt cx="1639759" cy="1224226"/>
          </a:xfrm>
        </p:grpSpPr>
        <p:pic>
          <p:nvPicPr>
            <p:cNvPr id="14" name="Graphic 13" descr="Smart Phone with solid fill">
              <a:extLst>
                <a:ext uri="{FF2B5EF4-FFF2-40B4-BE49-F238E27FC236}">
                  <a16:creationId xmlns:a16="http://schemas.microsoft.com/office/drawing/2014/main" id="{E40C6567-D8C1-A36D-7DF8-68D567E8B6D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32981" y="2891813"/>
              <a:ext cx="914400" cy="914400"/>
            </a:xfrm>
            <a:prstGeom prst="rect">
              <a:avLst/>
            </a:prstGeom>
          </p:spPr>
        </p:pic>
        <p:sp>
          <p:nvSpPr>
            <p:cNvPr id="44" name="TextBox 43">
              <a:extLst>
                <a:ext uri="{FF2B5EF4-FFF2-40B4-BE49-F238E27FC236}">
                  <a16:creationId xmlns:a16="http://schemas.microsoft.com/office/drawing/2014/main" id="{466C30C9-0DD5-991E-0C96-7852B64D26E7}"/>
                </a:ext>
              </a:extLst>
            </p:cNvPr>
            <p:cNvSpPr txBox="1"/>
            <p:nvPr/>
          </p:nvSpPr>
          <p:spPr>
            <a:xfrm>
              <a:off x="10338848" y="3758267"/>
              <a:ext cx="1639759" cy="357772"/>
            </a:xfrm>
            <a:prstGeom prst="rect">
              <a:avLst/>
            </a:prstGeom>
            <a:noFill/>
          </p:spPr>
          <p:txBody>
            <a:bodyPr wrap="square" rtlCol="0">
              <a:spAutoFit/>
            </a:bodyPr>
            <a:lstStyle/>
            <a:p>
              <a:pPr algn="ctr"/>
              <a:r>
                <a:rPr lang="en-US" sz="2400" i="1" dirty="0"/>
                <a:t>Mobile Devices</a:t>
              </a:r>
              <a:endParaRPr lang="en-CH" sz="2400" i="1" dirty="0"/>
            </a:p>
          </p:txBody>
        </p:sp>
      </p:grpSp>
      <p:pic>
        <p:nvPicPr>
          <p:cNvPr id="55" name="Graphic 54" descr="Question Mark with solid fill">
            <a:extLst>
              <a:ext uri="{FF2B5EF4-FFF2-40B4-BE49-F238E27FC236}">
                <a16:creationId xmlns:a16="http://schemas.microsoft.com/office/drawing/2014/main" id="{27748A1A-5FB3-04BF-16A5-C6931AF2D91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261236" y="4410626"/>
            <a:ext cx="1500058" cy="1500058"/>
          </a:xfrm>
          <a:prstGeom prst="rect">
            <a:avLst/>
          </a:prstGeom>
        </p:spPr>
      </p:pic>
      <p:grpSp>
        <p:nvGrpSpPr>
          <p:cNvPr id="62" name="Group 61">
            <a:extLst>
              <a:ext uri="{FF2B5EF4-FFF2-40B4-BE49-F238E27FC236}">
                <a16:creationId xmlns:a16="http://schemas.microsoft.com/office/drawing/2014/main" id="{497F866C-86C6-3963-B9EC-995F3836A997}"/>
              </a:ext>
            </a:extLst>
          </p:cNvPr>
          <p:cNvGrpSpPr/>
          <p:nvPr/>
        </p:nvGrpSpPr>
        <p:grpSpPr>
          <a:xfrm>
            <a:off x="3256234" y="3877892"/>
            <a:ext cx="5876184" cy="2846576"/>
            <a:chOff x="6379031" y="5082653"/>
            <a:chExt cx="3068323" cy="1541486"/>
          </a:xfrm>
        </p:grpSpPr>
        <p:grpSp>
          <p:nvGrpSpPr>
            <p:cNvPr id="60" name="Group 59">
              <a:extLst>
                <a:ext uri="{FF2B5EF4-FFF2-40B4-BE49-F238E27FC236}">
                  <a16:creationId xmlns:a16="http://schemas.microsoft.com/office/drawing/2014/main" id="{741BB956-1F70-DB79-131A-6B9676E4F8F1}"/>
                </a:ext>
              </a:extLst>
            </p:cNvPr>
            <p:cNvGrpSpPr/>
            <p:nvPr/>
          </p:nvGrpSpPr>
          <p:grpSpPr>
            <a:xfrm>
              <a:off x="7238175" y="5082653"/>
              <a:ext cx="1361795" cy="1361795"/>
              <a:chOff x="7238175" y="5082653"/>
              <a:chExt cx="1361795" cy="1361795"/>
            </a:xfrm>
          </p:grpSpPr>
          <p:pic>
            <p:nvPicPr>
              <p:cNvPr id="57" name="Graphic 56" descr="Processor outline">
                <a:extLst>
                  <a:ext uri="{FF2B5EF4-FFF2-40B4-BE49-F238E27FC236}">
                    <a16:creationId xmlns:a16="http://schemas.microsoft.com/office/drawing/2014/main" id="{944EA0DB-D1CC-5313-7E9C-4112684FAA6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38175" y="5082653"/>
                <a:ext cx="1361795" cy="1361795"/>
              </a:xfrm>
              <a:prstGeom prst="rect">
                <a:avLst/>
              </a:prstGeom>
            </p:spPr>
          </p:pic>
          <p:pic>
            <p:nvPicPr>
              <p:cNvPr id="59" name="Graphic 58" descr="Maximize with solid fill">
                <a:extLst>
                  <a:ext uri="{FF2B5EF4-FFF2-40B4-BE49-F238E27FC236}">
                    <a16:creationId xmlns:a16="http://schemas.microsoft.com/office/drawing/2014/main" id="{1560EFAF-CF11-AB51-4194-77FC2346AB44}"/>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719676" y="5567605"/>
                <a:ext cx="393008" cy="393008"/>
              </a:xfrm>
              <a:prstGeom prst="rect">
                <a:avLst/>
              </a:prstGeom>
            </p:spPr>
          </p:pic>
        </p:grpSp>
        <p:sp>
          <p:nvSpPr>
            <p:cNvPr id="61" name="TextBox 60">
              <a:extLst>
                <a:ext uri="{FF2B5EF4-FFF2-40B4-BE49-F238E27FC236}">
                  <a16:creationId xmlns:a16="http://schemas.microsoft.com/office/drawing/2014/main" id="{696B8FD3-44EE-EB17-136D-6BF7142ADD1A}"/>
                </a:ext>
              </a:extLst>
            </p:cNvPr>
            <p:cNvSpPr txBox="1"/>
            <p:nvPr/>
          </p:nvSpPr>
          <p:spPr>
            <a:xfrm>
              <a:off x="6379031" y="6274136"/>
              <a:ext cx="3068323" cy="350003"/>
            </a:xfrm>
            <a:prstGeom prst="rect">
              <a:avLst/>
            </a:prstGeom>
            <a:noFill/>
          </p:spPr>
          <p:txBody>
            <a:bodyPr wrap="square" rtlCol="0">
              <a:spAutoFit/>
            </a:bodyPr>
            <a:lstStyle/>
            <a:p>
              <a:pPr algn="ctr"/>
              <a:r>
                <a:rPr lang="en-US" sz="3600" dirty="0">
                  <a:solidFill>
                    <a:srgbClr val="C00000"/>
                  </a:solidFill>
                </a:rPr>
                <a:t>DRAM Scaling Challenges</a:t>
              </a:r>
              <a:endParaRPr lang="en-CH" sz="3600" dirty="0">
                <a:solidFill>
                  <a:srgbClr val="C00000"/>
                </a:solidFill>
              </a:endParaRPr>
            </a:p>
          </p:txBody>
        </p:sp>
      </p:grpSp>
      <p:grpSp>
        <p:nvGrpSpPr>
          <p:cNvPr id="9" name="Group 8">
            <a:extLst>
              <a:ext uri="{FF2B5EF4-FFF2-40B4-BE49-F238E27FC236}">
                <a16:creationId xmlns:a16="http://schemas.microsoft.com/office/drawing/2014/main" id="{2E1EF097-045B-BB73-E33B-99B092C3E2B1}"/>
              </a:ext>
            </a:extLst>
          </p:cNvPr>
          <p:cNvGrpSpPr/>
          <p:nvPr/>
        </p:nvGrpSpPr>
        <p:grpSpPr>
          <a:xfrm>
            <a:off x="1810932" y="2790711"/>
            <a:ext cx="2197732" cy="2344556"/>
            <a:chOff x="10924096" y="3930617"/>
            <a:chExt cx="1590548" cy="1857852"/>
          </a:xfrm>
        </p:grpSpPr>
        <p:pic>
          <p:nvPicPr>
            <p:cNvPr id="7" name="Graphic 6" descr="Steering Wheel with solid fill">
              <a:extLst>
                <a:ext uri="{FF2B5EF4-FFF2-40B4-BE49-F238E27FC236}">
                  <a16:creationId xmlns:a16="http://schemas.microsoft.com/office/drawing/2014/main" id="{0A335C76-C7D5-E99E-9C22-C8B92A1882F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311892" y="3930617"/>
              <a:ext cx="778082" cy="778082"/>
            </a:xfrm>
            <a:prstGeom prst="rect">
              <a:avLst/>
            </a:prstGeom>
          </p:spPr>
        </p:pic>
        <p:sp>
          <p:nvSpPr>
            <p:cNvPr id="8" name="TextBox 7">
              <a:extLst>
                <a:ext uri="{FF2B5EF4-FFF2-40B4-BE49-F238E27FC236}">
                  <a16:creationId xmlns:a16="http://schemas.microsoft.com/office/drawing/2014/main" id="{FD278C95-A7C4-D6B3-102C-0DA270A6CC8C}"/>
                </a:ext>
              </a:extLst>
            </p:cNvPr>
            <p:cNvSpPr txBox="1"/>
            <p:nvPr/>
          </p:nvSpPr>
          <p:spPr>
            <a:xfrm>
              <a:off x="10924096" y="4588140"/>
              <a:ext cx="1590548" cy="1200329"/>
            </a:xfrm>
            <a:prstGeom prst="rect">
              <a:avLst/>
            </a:prstGeom>
            <a:noFill/>
          </p:spPr>
          <p:txBody>
            <a:bodyPr wrap="square" rtlCol="0">
              <a:spAutoFit/>
            </a:bodyPr>
            <a:lstStyle/>
            <a:p>
              <a:pPr algn="ctr"/>
              <a:r>
                <a:rPr lang="en-US" sz="2400" i="1" dirty="0"/>
                <a:t>Safety-critical systems</a:t>
              </a:r>
              <a:endParaRPr lang="en-CH" sz="2400" i="1" dirty="0"/>
            </a:p>
          </p:txBody>
        </p:sp>
      </p:grpSp>
      <p:pic>
        <p:nvPicPr>
          <p:cNvPr id="10" name="Graphic 9" descr="Fast Forward with solid fill">
            <a:extLst>
              <a:ext uri="{FF2B5EF4-FFF2-40B4-BE49-F238E27FC236}">
                <a16:creationId xmlns:a16="http://schemas.microsoft.com/office/drawing/2014/main" id="{F5251FD7-72D4-1387-AADA-4B06DBFA231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rot="5400000">
            <a:off x="5529402" y="2939588"/>
            <a:ext cx="1361795" cy="1361795"/>
          </a:xfrm>
          <a:prstGeom prst="rect">
            <a:avLst/>
          </a:prstGeom>
        </p:spPr>
      </p:pic>
    </p:spTree>
    <p:custDataLst>
      <p:tags r:id="rId1"/>
    </p:custDataLst>
    <p:extLst>
      <p:ext uri="{BB962C8B-B14F-4D97-AF65-F5344CB8AC3E}">
        <p14:creationId xmlns:p14="http://schemas.microsoft.com/office/powerpoint/2010/main" val="2929584191"/>
      </p:ext>
    </p:extLst>
  </p:cSld>
  <p:clrMapOvr>
    <a:masterClrMapping/>
  </p:clrMapOvr>
  <mc:AlternateContent xmlns:mc="http://schemas.openxmlformats.org/markup-compatibility/2006" xmlns:p14="http://schemas.microsoft.com/office/powerpoint/2010/main">
    <mc:Choice Requires="p14">
      <p:transition spd="slow" p14:dur="2000" advTm="27430"/>
    </mc:Choice>
    <mc:Fallback xmlns="">
      <p:transition spd="slow" advTm="274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4CEA8-AC16-1FA3-125F-F5B4DC1990D0}"/>
              </a:ext>
            </a:extLst>
          </p:cNvPr>
          <p:cNvSpPr>
            <a:spLocks noGrp="1"/>
          </p:cNvSpPr>
          <p:nvPr>
            <p:ph type="title"/>
          </p:nvPr>
        </p:nvSpPr>
        <p:spPr/>
        <p:txBody>
          <a:bodyPr>
            <a:normAutofit fontScale="90000"/>
          </a:bodyPr>
          <a:lstStyle/>
          <a:p>
            <a:r>
              <a:rPr lang="en-US" dirty="0"/>
              <a:t>Research Enabled by SoftMC (others)</a:t>
            </a:r>
            <a:endParaRPr lang="en-CH" dirty="0"/>
          </a:p>
        </p:txBody>
      </p:sp>
      <p:sp>
        <p:nvSpPr>
          <p:cNvPr id="3" name="Content Placeholder 2">
            <a:extLst>
              <a:ext uri="{FF2B5EF4-FFF2-40B4-BE49-F238E27FC236}">
                <a16:creationId xmlns:a16="http://schemas.microsoft.com/office/drawing/2014/main" id="{7DD84AC1-F8CC-D1B6-F842-F54A21342D59}"/>
              </a:ext>
            </a:extLst>
          </p:cNvPr>
          <p:cNvSpPr>
            <a:spLocks noGrp="1"/>
          </p:cNvSpPr>
          <p:nvPr>
            <p:ph idx="1"/>
          </p:nvPr>
        </p:nvSpPr>
        <p:spPr>
          <a:xfrm>
            <a:off x="209725" y="843304"/>
            <a:ext cx="11702642" cy="5557496"/>
          </a:xfrm>
        </p:spPr>
        <p:txBody>
          <a:bodyPr>
            <a:normAutofit/>
          </a:bodyPr>
          <a:lstStyle/>
          <a:p>
            <a:pPr marL="342900" indent="-342900">
              <a:buClr>
                <a:schemeClr val="tx1"/>
              </a:buClr>
              <a:buFont typeface="+mj-lt"/>
              <a:buAutoNum type="arabicParenR"/>
            </a:pPr>
            <a:r>
              <a:rPr lang="en-US" sz="1600" b="1" dirty="0"/>
              <a:t>[Applied Sciences’22]</a:t>
            </a:r>
            <a:r>
              <a:rPr lang="en-US" sz="1600" dirty="0"/>
              <a:t> </a:t>
            </a:r>
            <a:r>
              <a:rPr lang="en-US" sz="1600" dirty="0" err="1"/>
              <a:t>Bepary</a:t>
            </a:r>
            <a:r>
              <a:rPr lang="en-US" sz="1600" dirty="0"/>
              <a:t>+, “</a:t>
            </a:r>
            <a:r>
              <a:rPr lang="en-US" sz="1600" dirty="0">
                <a:hlinkClick r:id="rId4"/>
              </a:rPr>
              <a:t>DRAM Retention Behavior with Accelerated Aging in Commercial Chips</a:t>
            </a:r>
            <a:r>
              <a:rPr lang="en-US" sz="1600" dirty="0"/>
              <a:t>”</a:t>
            </a:r>
            <a:endParaRPr lang="en-US" sz="1600" b="1" dirty="0">
              <a:solidFill>
                <a:schemeClr val="accent2">
                  <a:lumMod val="50000"/>
                </a:schemeClr>
              </a:solidFill>
            </a:endParaRPr>
          </a:p>
          <a:p>
            <a:pPr marL="342900" indent="-342900">
              <a:buClr>
                <a:schemeClr val="tx1"/>
              </a:buClr>
              <a:buFont typeface="+mj-lt"/>
              <a:buAutoNum type="arabicParenR"/>
            </a:pPr>
            <a:r>
              <a:rPr lang="en-US" sz="1600" b="1" dirty="0"/>
              <a:t>[ETS’21]</a:t>
            </a:r>
            <a:r>
              <a:rPr lang="en-US" sz="1600" dirty="0"/>
              <a:t> Farmani+, “</a:t>
            </a:r>
            <a:r>
              <a:rPr lang="en-US" sz="1600" dirty="0">
                <a:hlinkClick r:id="rId5"/>
              </a:rPr>
              <a:t>RHAT: Efficient RowHammer-Aware Test for Modern DRAM Modules</a:t>
            </a:r>
            <a:r>
              <a:rPr lang="en-US" sz="1600" dirty="0"/>
              <a:t>”</a:t>
            </a:r>
            <a:endParaRPr lang="en-US" sz="1600" b="1" dirty="0">
              <a:solidFill>
                <a:schemeClr val="accent2">
                  <a:lumMod val="50000"/>
                </a:schemeClr>
              </a:solidFill>
            </a:endParaRPr>
          </a:p>
          <a:p>
            <a:pPr marL="342900" indent="-342900">
              <a:buClr>
                <a:schemeClr val="tx1"/>
              </a:buClr>
              <a:buFont typeface="+mj-lt"/>
              <a:buAutoNum type="arabicParenR"/>
            </a:pPr>
            <a:r>
              <a:rPr lang="en-US" sz="1600" b="1" dirty="0"/>
              <a:t>[HOST’20]</a:t>
            </a:r>
            <a:r>
              <a:rPr lang="en-US" sz="1600" dirty="0"/>
              <a:t> </a:t>
            </a:r>
            <a:r>
              <a:rPr lang="en-US" sz="1600" dirty="0" err="1"/>
              <a:t>Talukder</a:t>
            </a:r>
            <a:r>
              <a:rPr lang="en-US" sz="1600" dirty="0"/>
              <a:t>+, “</a:t>
            </a:r>
            <a:r>
              <a:rPr lang="en-US" sz="1600" dirty="0">
                <a:hlinkClick r:id="rId6"/>
              </a:rPr>
              <a:t>Towards the Avoidance of Counterfeit Memory: Identifying the DRAM Origin</a:t>
            </a:r>
            <a:r>
              <a:rPr lang="en-US" sz="1600" dirty="0"/>
              <a:t>”</a:t>
            </a:r>
            <a:endParaRPr lang="en-US" sz="1600" b="1" dirty="0">
              <a:solidFill>
                <a:schemeClr val="accent2">
                  <a:lumMod val="50000"/>
                </a:schemeClr>
              </a:solidFill>
            </a:endParaRPr>
          </a:p>
          <a:p>
            <a:pPr marL="342900" indent="-342900">
              <a:buClr>
                <a:schemeClr val="tx1"/>
              </a:buClr>
              <a:buFont typeface="+mj-lt"/>
              <a:buAutoNum type="arabicParenR"/>
            </a:pPr>
            <a:r>
              <a:rPr lang="en-US" sz="1600" b="1" dirty="0"/>
              <a:t>[MICRO’19] </a:t>
            </a:r>
            <a:r>
              <a:rPr lang="en-US" sz="1600" dirty="0"/>
              <a:t>Gao+, “</a:t>
            </a:r>
            <a:r>
              <a:rPr lang="en-US" sz="1600" dirty="0" err="1">
                <a:hlinkClick r:id="rId7"/>
              </a:rPr>
              <a:t>ComputeDRAM</a:t>
            </a:r>
            <a:r>
              <a:rPr lang="en-US" sz="1600" dirty="0">
                <a:hlinkClick r:id="rId7"/>
              </a:rPr>
              <a:t>: In-Memory Compute Using Off-the-Shelf DRAMs</a:t>
            </a:r>
            <a:r>
              <a:rPr lang="en-US" sz="1600" dirty="0"/>
              <a:t>”</a:t>
            </a:r>
          </a:p>
          <a:p>
            <a:pPr marL="342900" indent="-342900">
              <a:buClr>
                <a:schemeClr val="tx1"/>
              </a:buClr>
              <a:buFont typeface="+mj-lt"/>
              <a:buAutoNum type="arabicParenR"/>
            </a:pPr>
            <a:r>
              <a:rPr lang="en-US" sz="1600" b="1" dirty="0"/>
              <a:t>[IEEE Access’19]</a:t>
            </a:r>
            <a:r>
              <a:rPr lang="en-US" sz="1600" dirty="0"/>
              <a:t> </a:t>
            </a:r>
            <a:r>
              <a:rPr lang="en-US" sz="1600" dirty="0" err="1"/>
              <a:t>Talukder</a:t>
            </a:r>
            <a:r>
              <a:rPr lang="en-US" sz="1600" dirty="0"/>
              <a:t>+, “</a:t>
            </a:r>
            <a:r>
              <a:rPr lang="en-US" sz="1600" dirty="0" err="1">
                <a:hlinkClick r:id="rId8"/>
              </a:rPr>
              <a:t>PreLatPUF</a:t>
            </a:r>
            <a:r>
              <a:rPr lang="en-US" sz="1600" dirty="0">
                <a:hlinkClick r:id="rId8"/>
              </a:rPr>
              <a:t>: Exploiting DRAM Latency Variations for Generating Robust Device Signatures</a:t>
            </a:r>
            <a:r>
              <a:rPr lang="en-US" sz="1600" dirty="0"/>
              <a:t>”</a:t>
            </a:r>
          </a:p>
          <a:p>
            <a:pPr marL="342900" indent="-342900">
              <a:buClr>
                <a:schemeClr val="tx1"/>
              </a:buClr>
              <a:buFont typeface="+mj-lt"/>
              <a:buAutoNum type="arabicParenR"/>
            </a:pPr>
            <a:r>
              <a:rPr lang="en-US" sz="1600" b="1" dirty="0"/>
              <a:t>[ICCE’18]</a:t>
            </a:r>
            <a:r>
              <a:rPr lang="en-US" sz="1600" dirty="0"/>
              <a:t> </a:t>
            </a:r>
            <a:r>
              <a:rPr lang="en-US" sz="1600" dirty="0" err="1"/>
              <a:t>Talukder</a:t>
            </a:r>
            <a:r>
              <a:rPr lang="en-US" sz="1600" dirty="0"/>
              <a:t>+, “</a:t>
            </a:r>
            <a:r>
              <a:rPr lang="en-US" sz="1600" dirty="0">
                <a:hlinkClick r:id="rId9"/>
              </a:rPr>
              <a:t>Exploiting DRAM Latency Variations for Generating True Random Numbers</a:t>
            </a:r>
            <a:r>
              <a:rPr lang="en-US" sz="1600" dirty="0"/>
              <a:t>”</a:t>
            </a:r>
          </a:p>
        </p:txBody>
      </p:sp>
      <p:grpSp>
        <p:nvGrpSpPr>
          <p:cNvPr id="4" name="Group 3">
            <a:extLst>
              <a:ext uri="{FF2B5EF4-FFF2-40B4-BE49-F238E27FC236}">
                <a16:creationId xmlns:a16="http://schemas.microsoft.com/office/drawing/2014/main" id="{A508C5A0-AC84-EF95-F13C-E2E7DBA5E634}"/>
              </a:ext>
            </a:extLst>
          </p:cNvPr>
          <p:cNvGrpSpPr/>
          <p:nvPr/>
        </p:nvGrpSpPr>
        <p:grpSpPr>
          <a:xfrm>
            <a:off x="2815774" y="6569530"/>
            <a:ext cx="6502401" cy="261257"/>
            <a:chOff x="1631950" y="5344886"/>
            <a:chExt cx="6502401" cy="261257"/>
          </a:xfrm>
        </p:grpSpPr>
        <p:sp>
          <p:nvSpPr>
            <p:cNvPr id="5" name="Arrow: Pentagon 4">
              <a:extLst>
                <a:ext uri="{FF2B5EF4-FFF2-40B4-BE49-F238E27FC236}">
                  <a16:creationId xmlns:a16="http://schemas.microsoft.com/office/drawing/2014/main" id="{49C8F30D-7FCA-3C42-2C79-F42D06268068}"/>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3A3725F5-57B3-24C2-3EDB-1DD601C2D748}"/>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8D0503F9-8650-815E-6419-6CEDEC5C9DFB}"/>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0846C289-DBCD-DF87-75B5-EB9823BF0490}"/>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3528488684"/>
      </p:ext>
    </p:extLst>
  </p:cSld>
  <p:clrMapOvr>
    <a:masterClrMapping/>
  </p:clrMapOvr>
  <mc:AlternateContent xmlns:mc="http://schemas.openxmlformats.org/markup-compatibility/2006" xmlns:p14="http://schemas.microsoft.com/office/powerpoint/2010/main">
    <mc:Choice Requires="p14">
      <p:transition spd="slow" p14:dur="2000" advTm="4042"/>
    </mc:Choice>
    <mc:Fallback xmlns="">
      <p:transition spd="slow" advTm="404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6DDA6-4723-85B9-FBAA-A02D3E9CEE3C}"/>
              </a:ext>
            </a:extLst>
          </p:cNvPr>
          <p:cNvSpPr>
            <a:spLocks noGrp="1"/>
          </p:cNvSpPr>
          <p:nvPr>
            <p:ph type="title"/>
          </p:nvPr>
        </p:nvSpPr>
        <p:spPr/>
        <p:txBody>
          <a:bodyPr>
            <a:normAutofit fontScale="90000"/>
          </a:bodyPr>
          <a:lstStyle/>
          <a:p>
            <a:r>
              <a:rPr lang="en-US" dirty="0"/>
              <a:t>Summary</a:t>
            </a:r>
            <a:endParaRPr lang="en-CH" dirty="0"/>
          </a:p>
        </p:txBody>
      </p:sp>
      <p:sp>
        <p:nvSpPr>
          <p:cNvPr id="4" name="Content Placeholder 2">
            <a:extLst>
              <a:ext uri="{FF2B5EF4-FFF2-40B4-BE49-F238E27FC236}">
                <a16:creationId xmlns:a16="http://schemas.microsoft.com/office/drawing/2014/main" id="{D4E96AE3-154D-C125-6D0D-BAC350667C76}"/>
              </a:ext>
            </a:extLst>
          </p:cNvPr>
          <p:cNvSpPr>
            <a:spLocks noGrp="1"/>
          </p:cNvSpPr>
          <p:nvPr>
            <p:ph idx="1"/>
          </p:nvPr>
        </p:nvSpPr>
        <p:spPr>
          <a:xfrm>
            <a:off x="152399" y="914401"/>
            <a:ext cx="11527971" cy="1404514"/>
          </a:xfrm>
        </p:spPr>
        <p:txBody>
          <a:bodyPr/>
          <a:lstStyle/>
          <a:p>
            <a:pPr marL="0" indent="0" algn="ctr">
              <a:buNone/>
            </a:pPr>
            <a:r>
              <a:rPr lang="en-US" sz="4400" b="1" dirty="0">
                <a:solidFill>
                  <a:schemeClr val="accent4">
                    <a:lumMod val="50000"/>
                  </a:schemeClr>
                </a:solidFill>
              </a:rPr>
              <a:t>SoftMC</a:t>
            </a:r>
            <a:br>
              <a:rPr lang="en-US" sz="2800" dirty="0"/>
            </a:br>
            <a:r>
              <a:rPr lang="en-US" sz="2800" dirty="0"/>
              <a:t>	The first </a:t>
            </a:r>
            <a:r>
              <a:rPr lang="en-US" sz="2800" b="1" dirty="0"/>
              <a:t>publicly-available</a:t>
            </a:r>
            <a:r>
              <a:rPr lang="en-US" sz="2800" dirty="0"/>
              <a:t> DRAM characterization infrastructure</a:t>
            </a:r>
          </a:p>
        </p:txBody>
      </p:sp>
      <p:grpSp>
        <p:nvGrpSpPr>
          <p:cNvPr id="8" name="Group 7">
            <a:extLst>
              <a:ext uri="{FF2B5EF4-FFF2-40B4-BE49-F238E27FC236}">
                <a16:creationId xmlns:a16="http://schemas.microsoft.com/office/drawing/2014/main" id="{049F6B57-9410-6F6E-2024-AFF39FA82DE1}"/>
              </a:ext>
            </a:extLst>
          </p:cNvPr>
          <p:cNvGrpSpPr/>
          <p:nvPr/>
        </p:nvGrpSpPr>
        <p:grpSpPr>
          <a:xfrm>
            <a:off x="5731327" y="3595672"/>
            <a:ext cx="6351813" cy="1145639"/>
            <a:chOff x="119742" y="5322589"/>
            <a:chExt cx="6351813" cy="1145639"/>
          </a:xfrm>
        </p:grpSpPr>
        <p:sp>
          <p:nvSpPr>
            <p:cNvPr id="5" name="TextBox 4">
              <a:extLst>
                <a:ext uri="{FF2B5EF4-FFF2-40B4-BE49-F238E27FC236}">
                  <a16:creationId xmlns:a16="http://schemas.microsoft.com/office/drawing/2014/main" id="{C0E33A8F-EE82-BD3C-7451-3A9F5D7DC50A}"/>
                </a:ext>
              </a:extLst>
            </p:cNvPr>
            <p:cNvSpPr txBox="1"/>
            <p:nvPr/>
          </p:nvSpPr>
          <p:spPr>
            <a:xfrm>
              <a:off x="985155" y="5514121"/>
              <a:ext cx="5486400" cy="954107"/>
            </a:xfrm>
            <a:prstGeom prst="rect">
              <a:avLst/>
            </a:prstGeom>
            <a:noFill/>
          </p:spPr>
          <p:txBody>
            <a:bodyPr wrap="square" rtlCol="0" anchor="ctr">
              <a:spAutoFit/>
            </a:bodyPr>
            <a:lstStyle/>
            <a:p>
              <a:pPr algn="ctr"/>
              <a:r>
                <a:rPr lang="en-US" altLang="en-US" sz="2800" b="1" i="1" u="sng" dirty="0">
                  <a:solidFill>
                    <a:srgbClr val="0070C0"/>
                  </a:solidFill>
                  <a:latin typeface="+mn-lt"/>
                </a:rPr>
                <a:t>github.com/CMU-SAFARI/</a:t>
              </a:r>
              <a:r>
                <a:rPr lang="en-US" altLang="en-US" sz="2800" b="1" i="1" u="sng" dirty="0" err="1">
                  <a:solidFill>
                    <a:srgbClr val="0070C0"/>
                  </a:solidFill>
                  <a:latin typeface="+mn-lt"/>
                </a:rPr>
                <a:t>SoftMC</a:t>
              </a:r>
              <a:endParaRPr lang="en-US" sz="2800" dirty="0">
                <a:latin typeface="+mn-lt"/>
              </a:endParaRPr>
            </a:p>
            <a:p>
              <a:pPr algn="ctr"/>
              <a:endParaRPr lang="en-US" sz="2800" dirty="0">
                <a:latin typeface="+mn-lt"/>
              </a:endParaRPr>
            </a:p>
          </p:txBody>
        </p:sp>
        <p:pic>
          <p:nvPicPr>
            <p:cNvPr id="1032" name="Picture 8" descr="GitHub Logomark">
              <a:extLst>
                <a:ext uri="{FF2B5EF4-FFF2-40B4-BE49-F238E27FC236}">
                  <a16:creationId xmlns:a16="http://schemas.microsoft.com/office/drawing/2014/main" id="{49D5FC9F-EC9F-7938-D53E-7FF23B0CC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42" y="5322589"/>
              <a:ext cx="979712" cy="9797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A7BE1E57-7845-3BBB-7B4F-49A0110F1E78}"/>
              </a:ext>
            </a:extLst>
          </p:cNvPr>
          <p:cNvGrpSpPr>
            <a:grpSpLocks noChangeAspect="1"/>
          </p:cNvGrpSpPr>
          <p:nvPr/>
        </p:nvGrpSpPr>
        <p:grpSpPr>
          <a:xfrm>
            <a:off x="0" y="2469588"/>
            <a:ext cx="5529002" cy="2580735"/>
            <a:chOff x="1720246" y="2601508"/>
            <a:chExt cx="9404953" cy="4389887"/>
          </a:xfrm>
        </p:grpSpPr>
        <p:pic>
          <p:nvPicPr>
            <p:cNvPr id="6" name="end">
              <a:extLst>
                <a:ext uri="{FF2B5EF4-FFF2-40B4-BE49-F238E27FC236}">
                  <a16:creationId xmlns:a16="http://schemas.microsoft.com/office/drawing/2014/main" id="{A296DD97-26A5-40F9-FFF6-5F67BF490A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20248" y="2601508"/>
              <a:ext cx="9404951" cy="3895541"/>
            </a:xfrm>
            <a:prstGeom prst="rect">
              <a:avLst/>
            </a:prstGeom>
          </p:spPr>
        </p:pic>
        <p:sp>
          <p:nvSpPr>
            <p:cNvPr id="7" name="TextBox 6">
              <a:extLst>
                <a:ext uri="{FF2B5EF4-FFF2-40B4-BE49-F238E27FC236}">
                  <a16:creationId xmlns:a16="http://schemas.microsoft.com/office/drawing/2014/main" id="{51901C4E-B93C-F454-9DA9-AE427486C925}"/>
                </a:ext>
              </a:extLst>
            </p:cNvPr>
            <p:cNvSpPr txBox="1"/>
            <p:nvPr/>
          </p:nvSpPr>
          <p:spPr>
            <a:xfrm>
              <a:off x="1720246" y="6447610"/>
              <a:ext cx="3423480" cy="543785"/>
            </a:xfrm>
            <a:prstGeom prst="rect">
              <a:avLst/>
            </a:prstGeom>
            <a:noFill/>
          </p:spPr>
          <p:txBody>
            <a:bodyPr wrap="square" rtlCol="0">
              <a:spAutoFit/>
            </a:bodyPr>
            <a:lstStyle/>
            <a:p>
              <a:r>
                <a:rPr lang="en-US" sz="1400" i="1" dirty="0"/>
                <a:t>[</a:t>
              </a:r>
              <a:r>
                <a:rPr lang="en-US" sz="1400" i="1" dirty="0" err="1"/>
                <a:t>Yaglikci</a:t>
              </a:r>
              <a:r>
                <a:rPr lang="en-US" sz="1400" i="1" dirty="0"/>
                <a:t>+, DSN’22]</a:t>
              </a:r>
              <a:endParaRPr lang="en-CH" sz="1400" i="1" dirty="0"/>
            </a:p>
          </p:txBody>
        </p:sp>
      </p:grpSp>
      <p:sp>
        <p:nvSpPr>
          <p:cNvPr id="9" name="Content Placeholder 2">
            <a:extLst>
              <a:ext uri="{FF2B5EF4-FFF2-40B4-BE49-F238E27FC236}">
                <a16:creationId xmlns:a16="http://schemas.microsoft.com/office/drawing/2014/main" id="{2ADDF35A-717D-4721-FFB0-94E97AB28016}"/>
              </a:ext>
            </a:extLst>
          </p:cNvPr>
          <p:cNvSpPr txBox="1">
            <a:spLocks/>
          </p:cNvSpPr>
          <p:nvPr/>
        </p:nvSpPr>
        <p:spPr>
          <a:xfrm>
            <a:off x="5665073" y="2732059"/>
            <a:ext cx="6015297" cy="10551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dirty="0">
                <a:solidFill>
                  <a:srgbClr val="008A3E"/>
                </a:solidFill>
              </a:rPr>
              <a:t>Flexible</a:t>
            </a:r>
            <a:r>
              <a:rPr lang="en-US" dirty="0"/>
              <a:t> and </a:t>
            </a:r>
            <a:r>
              <a:rPr lang="en-US" dirty="0">
                <a:solidFill>
                  <a:srgbClr val="008A3E"/>
                </a:solidFill>
              </a:rPr>
              <a:t>Easy to Use</a:t>
            </a:r>
            <a:endParaRPr lang="en-US" dirty="0"/>
          </a:p>
          <a:p>
            <a:r>
              <a:rPr lang="en-US" b="1" dirty="0"/>
              <a:t>Source code </a:t>
            </a:r>
            <a:r>
              <a:rPr lang="en-US" dirty="0"/>
              <a:t>available on GitHub:</a:t>
            </a:r>
          </a:p>
        </p:txBody>
      </p:sp>
      <p:sp>
        <p:nvSpPr>
          <p:cNvPr id="10" name="Content Placeholder 2">
            <a:extLst>
              <a:ext uri="{FF2B5EF4-FFF2-40B4-BE49-F238E27FC236}">
                <a16:creationId xmlns:a16="http://schemas.microsoft.com/office/drawing/2014/main" id="{A254D457-CC3E-66FD-C153-207FBC714337}"/>
              </a:ext>
            </a:extLst>
          </p:cNvPr>
          <p:cNvSpPr txBox="1">
            <a:spLocks/>
          </p:cNvSpPr>
          <p:nvPr/>
        </p:nvSpPr>
        <p:spPr>
          <a:xfrm>
            <a:off x="76200" y="5164101"/>
            <a:ext cx="11527971" cy="10551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3600" dirty="0"/>
          </a:p>
        </p:txBody>
      </p:sp>
      <p:sp>
        <p:nvSpPr>
          <p:cNvPr id="11" name="Rectangle: Diagonal Corners Snipped 10">
            <a:extLst>
              <a:ext uri="{FF2B5EF4-FFF2-40B4-BE49-F238E27FC236}">
                <a16:creationId xmlns:a16="http://schemas.microsoft.com/office/drawing/2014/main" id="{3FD932DB-84A1-E71F-A4C3-1CDE5B01BC16}"/>
              </a:ext>
            </a:extLst>
          </p:cNvPr>
          <p:cNvSpPr/>
          <p:nvPr/>
        </p:nvSpPr>
        <p:spPr>
          <a:xfrm>
            <a:off x="381000" y="5159829"/>
            <a:ext cx="11625943" cy="1208691"/>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rPr>
              <a:t>SoftMC enables many </a:t>
            </a:r>
            <a:r>
              <a:rPr lang="en-US" sz="3600" dirty="0">
                <a:solidFill>
                  <a:srgbClr val="0070C0"/>
                </a:solidFill>
              </a:rPr>
              <a:t>studies</a:t>
            </a:r>
            <a:r>
              <a:rPr lang="en-US" sz="3600" dirty="0">
                <a:solidFill>
                  <a:schemeClr val="tx1"/>
                </a:solidFill>
              </a:rPr>
              <a:t>,</a:t>
            </a:r>
            <a:r>
              <a:rPr lang="en-US" sz="3600" dirty="0"/>
              <a:t> </a:t>
            </a:r>
            <a:r>
              <a:rPr lang="en-US" sz="3600" dirty="0">
                <a:solidFill>
                  <a:srgbClr val="0070C0"/>
                </a:solidFill>
              </a:rPr>
              <a:t>ideas</a:t>
            </a:r>
            <a:r>
              <a:rPr lang="en-US" sz="3600" dirty="0">
                <a:solidFill>
                  <a:schemeClr val="tx1"/>
                </a:solidFill>
              </a:rPr>
              <a:t>,</a:t>
            </a:r>
            <a:r>
              <a:rPr lang="en-US" sz="3600" dirty="0"/>
              <a:t> </a:t>
            </a:r>
            <a:r>
              <a:rPr lang="en-US" sz="3600" dirty="0">
                <a:solidFill>
                  <a:schemeClr val="tx1"/>
                </a:solidFill>
              </a:rPr>
              <a:t>and</a:t>
            </a:r>
            <a:r>
              <a:rPr lang="en-US" sz="3600" dirty="0"/>
              <a:t> </a:t>
            </a:r>
            <a:r>
              <a:rPr lang="en-US" sz="3600" dirty="0">
                <a:solidFill>
                  <a:srgbClr val="0070C0"/>
                </a:solidFill>
              </a:rPr>
              <a:t>methodologies</a:t>
            </a:r>
            <a:r>
              <a:rPr lang="en-US" sz="3600" dirty="0"/>
              <a:t> </a:t>
            </a:r>
            <a:r>
              <a:rPr lang="en-US" sz="3600" dirty="0">
                <a:solidFill>
                  <a:schemeClr val="tx1"/>
                </a:solidFill>
              </a:rPr>
              <a:t>in the design of future memory systems</a:t>
            </a:r>
          </a:p>
        </p:txBody>
      </p:sp>
      <p:grpSp>
        <p:nvGrpSpPr>
          <p:cNvPr id="12" name="Group 11">
            <a:extLst>
              <a:ext uri="{FF2B5EF4-FFF2-40B4-BE49-F238E27FC236}">
                <a16:creationId xmlns:a16="http://schemas.microsoft.com/office/drawing/2014/main" id="{EEFEDB4A-73B9-B193-16F6-8AB3EC5A06B4}"/>
              </a:ext>
            </a:extLst>
          </p:cNvPr>
          <p:cNvGrpSpPr/>
          <p:nvPr/>
        </p:nvGrpSpPr>
        <p:grpSpPr>
          <a:xfrm>
            <a:off x="2815774" y="6569530"/>
            <a:ext cx="6502401" cy="261257"/>
            <a:chOff x="1631950" y="5344886"/>
            <a:chExt cx="6502401" cy="261257"/>
          </a:xfrm>
        </p:grpSpPr>
        <p:sp>
          <p:nvSpPr>
            <p:cNvPr id="13" name="Arrow: Pentagon 12">
              <a:extLst>
                <a:ext uri="{FF2B5EF4-FFF2-40B4-BE49-F238E27FC236}">
                  <a16:creationId xmlns:a16="http://schemas.microsoft.com/office/drawing/2014/main" id="{37A914DB-F28A-8675-35FF-B0BC6535718F}"/>
                </a:ext>
              </a:extLst>
            </p:cNvPr>
            <p:cNvSpPr/>
            <p:nvPr/>
          </p:nvSpPr>
          <p:spPr>
            <a:xfrm>
              <a:off x="1631950" y="5344886"/>
              <a:ext cx="1622879" cy="261257"/>
            </a:xfrm>
            <a:prstGeom prst="homePlate">
              <a:avLst/>
            </a:prstGeom>
            <a:solidFill>
              <a:schemeClr val="accent4">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4" name="Arrow: Chevron 13">
              <a:extLst>
                <a:ext uri="{FF2B5EF4-FFF2-40B4-BE49-F238E27FC236}">
                  <a16:creationId xmlns:a16="http://schemas.microsoft.com/office/drawing/2014/main" id="{DC715D9D-C56F-59C8-91CB-A7A14600768A}"/>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5" name="Arrow: Chevron 14">
              <a:extLst>
                <a:ext uri="{FF2B5EF4-FFF2-40B4-BE49-F238E27FC236}">
                  <a16:creationId xmlns:a16="http://schemas.microsoft.com/office/drawing/2014/main" id="{CF0F3CF8-AFBF-38D7-D420-824B613A1C1D}"/>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6" name="Arrow: Chevron 15">
              <a:extLst>
                <a:ext uri="{FF2B5EF4-FFF2-40B4-BE49-F238E27FC236}">
                  <a16:creationId xmlns:a16="http://schemas.microsoft.com/office/drawing/2014/main" id="{712968D6-C884-D836-16F8-931EA5F278BB}"/>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1610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nodePh="1">
                                  <p:stCondLst>
                                    <p:cond delay="0"/>
                                  </p:stCondLst>
                                  <p:endCondLst>
                                    <p:cond evt="begin" delay="0">
                                      <p:tn val="26"/>
                                    </p:cond>
                                  </p:end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fade">
                                      <p:cBhvr>
                                        <p:cTn id="28" dur="5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uiExpand="1" build="p"/>
      <p:bldP spid="10" grpId="0" uiExpand="1" build="p"/>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FEC6-27CD-2CC1-2FA4-D9C6997488EE}"/>
              </a:ext>
            </a:extLst>
          </p:cNvPr>
          <p:cNvSpPr>
            <a:spLocks noGrp="1"/>
          </p:cNvSpPr>
          <p:nvPr>
            <p:ph type="title"/>
          </p:nvPr>
        </p:nvSpPr>
        <p:spPr/>
        <p:txBody>
          <a:bodyPr>
            <a:normAutofit fontScale="90000"/>
          </a:bodyPr>
          <a:lstStyle/>
          <a:p>
            <a:r>
              <a:rPr lang="en-US" dirty="0"/>
              <a:t>Contributions</a:t>
            </a:r>
            <a:endParaRPr lang="en-CH" dirty="0"/>
          </a:p>
        </p:txBody>
      </p:sp>
      <p:sp>
        <p:nvSpPr>
          <p:cNvPr id="8" name="Rectangle: Rounded Corners 7">
            <a:hlinkClick r:id="rId3" action="ppaction://hlinksldjump"/>
            <a:extLst>
              <a:ext uri="{FF2B5EF4-FFF2-40B4-BE49-F238E27FC236}">
                <a16:creationId xmlns:a16="http://schemas.microsoft.com/office/drawing/2014/main" id="{2A144D68-53CF-BED6-C62A-EC30801ECB80}"/>
              </a:ext>
            </a:extLst>
          </p:cNvPr>
          <p:cNvSpPr/>
          <p:nvPr/>
        </p:nvSpPr>
        <p:spPr>
          <a:xfrm>
            <a:off x="372836" y="1147298"/>
            <a:ext cx="3581400" cy="199208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flexible and easy-to-use </a:t>
            </a:r>
            <a:br>
              <a:rPr lang="en-US" sz="2200" dirty="0">
                <a:solidFill>
                  <a:schemeClr val="tx1"/>
                </a:solidFill>
              </a:rPr>
            </a:br>
            <a:r>
              <a:rPr lang="en-US" sz="2200" dirty="0">
                <a:solidFill>
                  <a:schemeClr val="tx1"/>
                </a:solidFill>
              </a:rPr>
              <a:t>FPGA-based </a:t>
            </a:r>
            <a:br>
              <a:rPr lang="en-US" sz="2200" dirty="0">
                <a:solidFill>
                  <a:schemeClr val="tx1"/>
                </a:solidFill>
              </a:rPr>
            </a:br>
            <a:r>
              <a:rPr lang="en-US" sz="2200" b="1" dirty="0">
                <a:solidFill>
                  <a:schemeClr val="accent4">
                    <a:lumMod val="50000"/>
                  </a:schemeClr>
                </a:solidFill>
              </a:rPr>
              <a:t>DRAM characterization infrastructure</a:t>
            </a:r>
            <a:endParaRPr lang="en-CH" sz="2200" b="1" dirty="0">
              <a:solidFill>
                <a:schemeClr val="accent4">
                  <a:lumMod val="50000"/>
                </a:schemeClr>
              </a:solidFill>
            </a:endParaRPr>
          </a:p>
        </p:txBody>
      </p:sp>
      <p:sp>
        <p:nvSpPr>
          <p:cNvPr id="9" name="Rectangle: Rounded Corners 8">
            <a:hlinkClick r:id="rId4" action="ppaction://hlinksldjump"/>
            <a:extLst>
              <a:ext uri="{FF2B5EF4-FFF2-40B4-BE49-F238E27FC236}">
                <a16:creationId xmlns:a16="http://schemas.microsoft.com/office/drawing/2014/main" id="{31E6A2E3-219C-9B77-FEB6-E4466565F884}"/>
              </a:ext>
            </a:extLst>
          </p:cNvPr>
          <p:cNvSpPr/>
          <p:nvPr/>
        </p:nvSpPr>
        <p:spPr>
          <a:xfrm>
            <a:off x="8341179" y="1147298"/>
            <a:ext cx="3581400" cy="199208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new methodology for </a:t>
            </a:r>
            <a:r>
              <a:rPr lang="en-US" sz="2200" b="1" dirty="0">
                <a:solidFill>
                  <a:schemeClr val="accent6">
                    <a:lumMod val="50000"/>
                  </a:schemeClr>
                </a:solidFill>
              </a:rPr>
              <a:t>uncovering in-DRAM RowHammer Protection Mechanisms</a:t>
            </a:r>
            <a:endParaRPr lang="en-CH" sz="2200" b="1" dirty="0">
              <a:solidFill>
                <a:schemeClr val="accent6">
                  <a:lumMod val="50000"/>
                </a:schemeClr>
              </a:solidFill>
            </a:endParaRPr>
          </a:p>
        </p:txBody>
      </p:sp>
      <p:sp>
        <p:nvSpPr>
          <p:cNvPr id="10" name="Rectangle: Rounded Corners 9">
            <a:hlinkClick r:id="rId5" action="ppaction://hlinksldjump"/>
            <a:extLst>
              <a:ext uri="{FF2B5EF4-FFF2-40B4-BE49-F238E27FC236}">
                <a16:creationId xmlns:a16="http://schemas.microsoft.com/office/drawing/2014/main" id="{A027C7D9-F676-E5FA-529C-ACC6651CF084}"/>
              </a:ext>
            </a:extLst>
          </p:cNvPr>
          <p:cNvSpPr/>
          <p:nvPr/>
        </p:nvSpPr>
        <p:spPr>
          <a:xfrm>
            <a:off x="8341179" y="3825184"/>
            <a:ext cx="3581400" cy="199208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A low-cost substrate </a:t>
            </a:r>
            <a:r>
              <a:rPr lang="en-US" sz="2200" dirty="0">
                <a:solidFill>
                  <a:schemeClr val="tx1"/>
                </a:solidFill>
              </a:rPr>
              <a:t>for improving DRAM performance, energy efficiency, and reliability</a:t>
            </a:r>
            <a:endParaRPr lang="en-CH" sz="2200" dirty="0">
              <a:solidFill>
                <a:schemeClr val="tx1"/>
              </a:solidFill>
            </a:endParaRPr>
          </a:p>
        </p:txBody>
      </p:sp>
      <p:sp>
        <p:nvSpPr>
          <p:cNvPr id="11" name="Rectangle: Rounded Corners 10">
            <a:hlinkClick r:id="rId6" action="ppaction://hlinksldjump"/>
            <a:extLst>
              <a:ext uri="{FF2B5EF4-FFF2-40B4-BE49-F238E27FC236}">
                <a16:creationId xmlns:a16="http://schemas.microsoft.com/office/drawing/2014/main" id="{39E64584-454D-69FD-88F7-EE46775097BE}"/>
              </a:ext>
            </a:extLst>
          </p:cNvPr>
          <p:cNvSpPr/>
          <p:nvPr/>
        </p:nvSpPr>
        <p:spPr>
          <a:xfrm>
            <a:off x="345621" y="3825184"/>
            <a:ext cx="3581400" cy="1992085"/>
          </a:xfrm>
          <a:prstGeom prst="round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7030A0"/>
                </a:solidFill>
              </a:rPr>
              <a:t>Self-Managing DRAM:</a:t>
            </a:r>
            <a:br>
              <a:rPr lang="en-US" sz="2200" dirty="0">
                <a:solidFill>
                  <a:schemeClr val="tx1"/>
                </a:solidFill>
              </a:rPr>
            </a:br>
            <a:r>
              <a:rPr lang="en-US" sz="2200" dirty="0">
                <a:solidFill>
                  <a:schemeClr val="tx1"/>
                </a:solidFill>
              </a:rPr>
              <a:t>Enabling autonomous and efficient in-DRAM maintenance operations</a:t>
            </a:r>
            <a:endParaRPr lang="en-CH" sz="2200" dirty="0">
              <a:solidFill>
                <a:schemeClr val="tx1"/>
              </a:solidFill>
            </a:endParaRPr>
          </a:p>
        </p:txBody>
      </p:sp>
      <p:grpSp>
        <p:nvGrpSpPr>
          <p:cNvPr id="12" name="Group 11">
            <a:extLst>
              <a:ext uri="{FF2B5EF4-FFF2-40B4-BE49-F238E27FC236}">
                <a16:creationId xmlns:a16="http://schemas.microsoft.com/office/drawing/2014/main" id="{D48AE25A-D803-3ADC-FD2A-F6B0E5566BCF}"/>
              </a:ext>
            </a:extLst>
          </p:cNvPr>
          <p:cNvGrpSpPr/>
          <p:nvPr/>
        </p:nvGrpSpPr>
        <p:grpSpPr>
          <a:xfrm>
            <a:off x="4085771" y="1556656"/>
            <a:ext cx="2032907" cy="1992085"/>
            <a:chOff x="4101193" y="1556656"/>
            <a:chExt cx="2032907" cy="1992085"/>
          </a:xfrm>
        </p:grpSpPr>
        <p:sp>
          <p:nvSpPr>
            <p:cNvPr id="13" name="Teardrop 12">
              <a:extLst>
                <a:ext uri="{FF2B5EF4-FFF2-40B4-BE49-F238E27FC236}">
                  <a16:creationId xmlns:a16="http://schemas.microsoft.com/office/drawing/2014/main" id="{A86846BF-B799-E303-C9FD-7DD204A86880}"/>
                </a:ext>
              </a:extLst>
            </p:cNvPr>
            <p:cNvSpPr/>
            <p:nvPr/>
          </p:nvSpPr>
          <p:spPr>
            <a:xfrm flipV="1">
              <a:off x="4101193" y="1556656"/>
              <a:ext cx="2013856" cy="1992085"/>
            </a:xfrm>
            <a:prstGeom prst="teardrop">
              <a:avLst/>
            </a:prstGeom>
            <a:noFill/>
            <a:ln w="76200" cap="flat" cmpd="thinThick">
              <a:solidFill>
                <a:schemeClr val="accent4">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615390DF-B37F-E21D-9117-44DC384CF3BA}"/>
                </a:ext>
              </a:extLst>
            </p:cNvPr>
            <p:cNvSpPr txBox="1"/>
            <p:nvPr/>
          </p:nvSpPr>
          <p:spPr>
            <a:xfrm>
              <a:off x="4158343" y="2143341"/>
              <a:ext cx="1975757" cy="584775"/>
            </a:xfrm>
            <a:prstGeom prst="rect">
              <a:avLst/>
            </a:prstGeom>
            <a:noFill/>
          </p:spPr>
          <p:txBody>
            <a:bodyPr wrap="square" rtlCol="0">
              <a:spAutoFit/>
            </a:bodyPr>
            <a:lstStyle/>
            <a:p>
              <a:pPr algn="ctr"/>
              <a:r>
                <a:rPr lang="en-US" sz="3200" b="1" dirty="0"/>
                <a:t>SoftMC</a:t>
              </a:r>
              <a:endParaRPr lang="en-CH" sz="3200" b="1" dirty="0"/>
            </a:p>
          </p:txBody>
        </p:sp>
        <p:sp>
          <p:nvSpPr>
            <p:cNvPr id="15" name="Rectangle: Diagonal Corners Snipped 14">
              <a:extLst>
                <a:ext uri="{FF2B5EF4-FFF2-40B4-BE49-F238E27FC236}">
                  <a16:creationId xmlns:a16="http://schemas.microsoft.com/office/drawing/2014/main" id="{6D98CDBF-9448-E019-79FD-7D084F0AA248}"/>
                </a:ext>
              </a:extLst>
            </p:cNvPr>
            <p:cNvSpPr/>
            <p:nvPr/>
          </p:nvSpPr>
          <p:spPr>
            <a:xfrm>
              <a:off x="4505324" y="2669266"/>
              <a:ext cx="1281793" cy="341804"/>
            </a:xfrm>
            <a:prstGeom prst="snip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HPCA’17</a:t>
              </a:r>
              <a:endParaRPr lang="en-CH" b="1" dirty="0">
                <a:solidFill>
                  <a:schemeClr val="tx1"/>
                </a:solidFill>
              </a:endParaRPr>
            </a:p>
          </p:txBody>
        </p:sp>
      </p:grpSp>
      <p:grpSp>
        <p:nvGrpSpPr>
          <p:cNvPr id="16" name="Group 15">
            <a:extLst>
              <a:ext uri="{FF2B5EF4-FFF2-40B4-BE49-F238E27FC236}">
                <a16:creationId xmlns:a16="http://schemas.microsoft.com/office/drawing/2014/main" id="{7719C63E-0D8A-6538-F93C-A209FD7204F2}"/>
              </a:ext>
            </a:extLst>
          </p:cNvPr>
          <p:cNvGrpSpPr/>
          <p:nvPr/>
        </p:nvGrpSpPr>
        <p:grpSpPr>
          <a:xfrm>
            <a:off x="6133194" y="1556656"/>
            <a:ext cx="2062843" cy="1992085"/>
            <a:chOff x="6096000" y="1556656"/>
            <a:chExt cx="2062843" cy="1992085"/>
          </a:xfrm>
        </p:grpSpPr>
        <p:sp>
          <p:nvSpPr>
            <p:cNvPr id="17" name="Teardrop 16">
              <a:extLst>
                <a:ext uri="{FF2B5EF4-FFF2-40B4-BE49-F238E27FC236}">
                  <a16:creationId xmlns:a16="http://schemas.microsoft.com/office/drawing/2014/main" id="{75D9B9EA-A114-309F-63FE-800009B71F95}"/>
                </a:ext>
              </a:extLst>
            </p:cNvPr>
            <p:cNvSpPr/>
            <p:nvPr/>
          </p:nvSpPr>
          <p:spPr>
            <a:xfrm flipH="1" flipV="1">
              <a:off x="6144986" y="1556656"/>
              <a:ext cx="2013857" cy="1992085"/>
            </a:xfrm>
            <a:prstGeom prst="teardrop">
              <a:avLst/>
            </a:prstGeom>
            <a:noFill/>
            <a:ln w="76200" cap="flat" cmpd="thinThick">
              <a:solidFill>
                <a:schemeClr val="accent6">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9197DAFE-8AA0-6EC9-C39F-77EF43493A4F}"/>
                </a:ext>
              </a:extLst>
            </p:cNvPr>
            <p:cNvSpPr txBox="1"/>
            <p:nvPr/>
          </p:nvSpPr>
          <p:spPr>
            <a:xfrm>
              <a:off x="6096000" y="2160314"/>
              <a:ext cx="1975757" cy="584775"/>
            </a:xfrm>
            <a:prstGeom prst="rect">
              <a:avLst/>
            </a:prstGeom>
            <a:noFill/>
          </p:spPr>
          <p:txBody>
            <a:bodyPr wrap="square" rtlCol="0">
              <a:spAutoFit/>
            </a:bodyPr>
            <a:lstStyle/>
            <a:p>
              <a:pPr algn="ctr"/>
              <a:r>
                <a:rPr lang="en-US" sz="3200" b="1" dirty="0"/>
                <a:t>U-TRR</a:t>
              </a:r>
              <a:endParaRPr lang="en-CH" sz="3200" b="1" dirty="0"/>
            </a:p>
          </p:txBody>
        </p:sp>
        <p:sp>
          <p:nvSpPr>
            <p:cNvPr id="24" name="Rectangle: Diagonal Corners Snipped 23">
              <a:extLst>
                <a:ext uri="{FF2B5EF4-FFF2-40B4-BE49-F238E27FC236}">
                  <a16:creationId xmlns:a16="http://schemas.microsoft.com/office/drawing/2014/main" id="{410690A0-BE72-A2C6-4126-E01FEF33CFF2}"/>
                </a:ext>
              </a:extLst>
            </p:cNvPr>
            <p:cNvSpPr/>
            <p:nvPr/>
          </p:nvSpPr>
          <p:spPr>
            <a:xfrm>
              <a:off x="6462030" y="2664616"/>
              <a:ext cx="1281793" cy="341804"/>
            </a:xfrm>
            <a:prstGeom prst="snip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MICRO’21</a:t>
              </a:r>
              <a:endParaRPr lang="en-CH" b="1" dirty="0">
                <a:solidFill>
                  <a:schemeClr val="tx1"/>
                </a:solidFill>
              </a:endParaRPr>
            </a:p>
          </p:txBody>
        </p:sp>
      </p:grpSp>
      <p:grpSp>
        <p:nvGrpSpPr>
          <p:cNvPr id="26" name="Group 25">
            <a:extLst>
              <a:ext uri="{FF2B5EF4-FFF2-40B4-BE49-F238E27FC236}">
                <a16:creationId xmlns:a16="http://schemas.microsoft.com/office/drawing/2014/main" id="{E814D7C3-2262-2D75-598F-07D305F5C3C7}"/>
              </a:ext>
            </a:extLst>
          </p:cNvPr>
          <p:cNvGrpSpPr/>
          <p:nvPr/>
        </p:nvGrpSpPr>
        <p:grpSpPr>
          <a:xfrm>
            <a:off x="4123871" y="3634922"/>
            <a:ext cx="1975757" cy="1992086"/>
            <a:chOff x="4120243" y="3581400"/>
            <a:chExt cx="1975757" cy="1992086"/>
          </a:xfrm>
        </p:grpSpPr>
        <p:sp>
          <p:nvSpPr>
            <p:cNvPr id="28" name="TextBox 27">
              <a:extLst>
                <a:ext uri="{FF2B5EF4-FFF2-40B4-BE49-F238E27FC236}">
                  <a16:creationId xmlns:a16="http://schemas.microsoft.com/office/drawing/2014/main" id="{D2126A14-9CB9-7631-B3EE-AC48CB0E60E5}"/>
                </a:ext>
              </a:extLst>
            </p:cNvPr>
            <p:cNvSpPr txBox="1"/>
            <p:nvPr/>
          </p:nvSpPr>
          <p:spPr>
            <a:xfrm>
              <a:off x="4120243" y="3995057"/>
              <a:ext cx="1975757" cy="584775"/>
            </a:xfrm>
            <a:prstGeom prst="rect">
              <a:avLst/>
            </a:prstGeom>
            <a:noFill/>
          </p:spPr>
          <p:txBody>
            <a:bodyPr wrap="square" rtlCol="0">
              <a:spAutoFit/>
            </a:bodyPr>
            <a:lstStyle/>
            <a:p>
              <a:pPr algn="ctr"/>
              <a:r>
                <a:rPr lang="en-US" sz="3200" b="1" dirty="0"/>
                <a:t>SMD</a:t>
              </a:r>
              <a:endParaRPr lang="en-CH" sz="3200" b="1" dirty="0"/>
            </a:p>
          </p:txBody>
        </p:sp>
        <p:sp>
          <p:nvSpPr>
            <p:cNvPr id="35" name="Teardrop 34">
              <a:extLst>
                <a:ext uri="{FF2B5EF4-FFF2-40B4-BE49-F238E27FC236}">
                  <a16:creationId xmlns:a16="http://schemas.microsoft.com/office/drawing/2014/main" id="{0AC2FFCB-F393-7B7A-A370-BFBA72F70047}"/>
                </a:ext>
              </a:extLst>
            </p:cNvPr>
            <p:cNvSpPr/>
            <p:nvPr/>
          </p:nvSpPr>
          <p:spPr>
            <a:xfrm>
              <a:off x="4120243" y="3581400"/>
              <a:ext cx="1975757" cy="1992086"/>
            </a:xfrm>
            <a:prstGeom prst="teardrop">
              <a:avLst/>
            </a:prstGeom>
            <a:noFill/>
            <a:ln w="76200" cap="flat" cmpd="thinThick">
              <a:solidFill>
                <a:srgbClr val="7030A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Diagonal Corners Snipped 36">
              <a:extLst>
                <a:ext uri="{FF2B5EF4-FFF2-40B4-BE49-F238E27FC236}">
                  <a16:creationId xmlns:a16="http://schemas.microsoft.com/office/drawing/2014/main" id="{5C82C9D3-E1F5-4C02-3D1B-73F938051A06}"/>
                </a:ext>
              </a:extLst>
            </p:cNvPr>
            <p:cNvSpPr/>
            <p:nvPr/>
          </p:nvSpPr>
          <p:spPr>
            <a:xfrm>
              <a:off x="4505324" y="4538898"/>
              <a:ext cx="1281793" cy="584774"/>
            </a:xfrm>
            <a:prstGeom prst="snip2Diag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Ongoing</a:t>
              </a:r>
            </a:p>
            <a:p>
              <a:pPr algn="ctr"/>
              <a:r>
                <a:rPr lang="en-US" b="1" dirty="0">
                  <a:solidFill>
                    <a:schemeClr val="tx1"/>
                  </a:solidFill>
                  <a:hlinkClick r:id="rId7"/>
                </a:rPr>
                <a:t>arXiv’22</a:t>
              </a:r>
              <a:endParaRPr lang="en-CH" b="1" dirty="0">
                <a:solidFill>
                  <a:schemeClr val="tx1"/>
                </a:solidFill>
              </a:endParaRPr>
            </a:p>
          </p:txBody>
        </p:sp>
      </p:grpSp>
      <p:grpSp>
        <p:nvGrpSpPr>
          <p:cNvPr id="38" name="Group 37">
            <a:extLst>
              <a:ext uri="{FF2B5EF4-FFF2-40B4-BE49-F238E27FC236}">
                <a16:creationId xmlns:a16="http://schemas.microsoft.com/office/drawing/2014/main" id="{9296B57F-2790-23B5-138F-24D23D16454C}"/>
              </a:ext>
            </a:extLst>
          </p:cNvPr>
          <p:cNvGrpSpPr/>
          <p:nvPr/>
        </p:nvGrpSpPr>
        <p:grpSpPr>
          <a:xfrm>
            <a:off x="6182180" y="3634922"/>
            <a:ext cx="2013857" cy="1992086"/>
            <a:chOff x="6134100" y="3581400"/>
            <a:chExt cx="2013857" cy="1992086"/>
          </a:xfrm>
        </p:grpSpPr>
        <p:sp>
          <p:nvSpPr>
            <p:cNvPr id="39" name="Teardrop 38">
              <a:extLst>
                <a:ext uri="{FF2B5EF4-FFF2-40B4-BE49-F238E27FC236}">
                  <a16:creationId xmlns:a16="http://schemas.microsoft.com/office/drawing/2014/main" id="{075B1B52-0F77-1397-58A0-04397443F5D0}"/>
                </a:ext>
              </a:extLst>
            </p:cNvPr>
            <p:cNvSpPr/>
            <p:nvPr/>
          </p:nvSpPr>
          <p:spPr>
            <a:xfrm flipH="1">
              <a:off x="6134100" y="3581400"/>
              <a:ext cx="2013857" cy="1992086"/>
            </a:xfrm>
            <a:prstGeom prst="teardrop">
              <a:avLst/>
            </a:prstGeom>
            <a:noFill/>
            <a:ln w="76200" cap="flat" cmpd="thinThick">
              <a:solidFill>
                <a:srgbClr val="00206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0" name="TextBox 39">
              <a:extLst>
                <a:ext uri="{FF2B5EF4-FFF2-40B4-BE49-F238E27FC236}">
                  <a16:creationId xmlns:a16="http://schemas.microsoft.com/office/drawing/2014/main" id="{6498A1D7-92C0-3C3C-7B26-5F2B89AB1727}"/>
                </a:ext>
              </a:extLst>
            </p:cNvPr>
            <p:cNvSpPr txBox="1"/>
            <p:nvPr/>
          </p:nvSpPr>
          <p:spPr>
            <a:xfrm>
              <a:off x="6172200" y="4061396"/>
              <a:ext cx="1975757" cy="584775"/>
            </a:xfrm>
            <a:prstGeom prst="rect">
              <a:avLst/>
            </a:prstGeom>
            <a:noFill/>
          </p:spPr>
          <p:txBody>
            <a:bodyPr wrap="square" rtlCol="0">
              <a:spAutoFit/>
            </a:bodyPr>
            <a:lstStyle/>
            <a:p>
              <a:pPr algn="ctr"/>
              <a:r>
                <a:rPr lang="en-US" sz="3200" b="1" dirty="0"/>
                <a:t>CROW</a:t>
              </a:r>
              <a:endParaRPr lang="en-CH" sz="3200" b="1" dirty="0"/>
            </a:p>
          </p:txBody>
        </p:sp>
        <p:sp>
          <p:nvSpPr>
            <p:cNvPr id="41" name="Rectangle: Diagonal Corners Snipped 40">
              <a:extLst>
                <a:ext uri="{FF2B5EF4-FFF2-40B4-BE49-F238E27FC236}">
                  <a16:creationId xmlns:a16="http://schemas.microsoft.com/office/drawing/2014/main" id="{B987881A-F11F-B4BF-3575-A6B72A005C7E}"/>
                </a:ext>
              </a:extLst>
            </p:cNvPr>
            <p:cNvSpPr/>
            <p:nvPr/>
          </p:nvSpPr>
          <p:spPr>
            <a:xfrm>
              <a:off x="6519181" y="4613595"/>
              <a:ext cx="1281793" cy="341804"/>
            </a:xfrm>
            <a:prstGeom prst="snip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ISCA’19</a:t>
              </a:r>
              <a:endParaRPr lang="en-CH" b="1" dirty="0">
                <a:solidFill>
                  <a:schemeClr val="tx1"/>
                </a:solidFill>
              </a:endParaRPr>
            </a:p>
          </p:txBody>
        </p:sp>
      </p:grpSp>
      <p:sp>
        <p:nvSpPr>
          <p:cNvPr id="42" name="Rectangle 41">
            <a:extLst>
              <a:ext uri="{FF2B5EF4-FFF2-40B4-BE49-F238E27FC236}">
                <a16:creationId xmlns:a16="http://schemas.microsoft.com/office/drawing/2014/main" id="{F9090172-E3DB-9E42-18D8-5C9F1098D904}"/>
              </a:ext>
            </a:extLst>
          </p:cNvPr>
          <p:cNvSpPr/>
          <p:nvPr/>
        </p:nvSpPr>
        <p:spPr>
          <a:xfrm>
            <a:off x="6140450" y="3593388"/>
            <a:ext cx="6025241" cy="276927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513A0915-E14E-D7C1-AA49-EBDD6D46D84E}"/>
              </a:ext>
            </a:extLst>
          </p:cNvPr>
          <p:cNvSpPr/>
          <p:nvPr/>
        </p:nvSpPr>
        <p:spPr>
          <a:xfrm>
            <a:off x="206829" y="963384"/>
            <a:ext cx="5938157" cy="517071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864975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97CFA-8B5D-D51C-CB2B-8088500DCBBA}"/>
              </a:ext>
            </a:extLst>
          </p:cNvPr>
          <p:cNvSpPr>
            <a:spLocks noGrp="1"/>
          </p:cNvSpPr>
          <p:nvPr>
            <p:ph type="title"/>
          </p:nvPr>
        </p:nvSpPr>
        <p:spPr/>
        <p:txBody>
          <a:bodyPr>
            <a:normAutofit fontScale="90000"/>
          </a:bodyPr>
          <a:lstStyle/>
          <a:p>
            <a:r>
              <a:rPr lang="en-US" dirty="0"/>
              <a:t>RowHammer</a:t>
            </a:r>
            <a:endParaRPr lang="en-CH" dirty="0"/>
          </a:p>
        </p:txBody>
      </p:sp>
      <p:sp>
        <p:nvSpPr>
          <p:cNvPr id="4" name="Rounded Rectangle 4">
            <a:extLst>
              <a:ext uri="{FF2B5EF4-FFF2-40B4-BE49-F238E27FC236}">
                <a16:creationId xmlns:a16="http://schemas.microsoft.com/office/drawing/2014/main" id="{87885B5A-D753-0C4F-C4BE-0B13DB21A502}"/>
              </a:ext>
            </a:extLst>
          </p:cNvPr>
          <p:cNvSpPr/>
          <p:nvPr/>
        </p:nvSpPr>
        <p:spPr>
          <a:xfrm>
            <a:off x="3101919" y="1197425"/>
            <a:ext cx="5988161" cy="3238559"/>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5" name="Straight Connector 4">
            <a:extLst>
              <a:ext uri="{FF2B5EF4-FFF2-40B4-BE49-F238E27FC236}">
                <a16:creationId xmlns:a16="http://schemas.microsoft.com/office/drawing/2014/main" id="{32AA4A61-CD89-B43F-5BA2-9797D102E7A7}"/>
              </a:ext>
            </a:extLst>
          </p:cNvPr>
          <p:cNvCxnSpPr>
            <a:cxnSpLocks/>
          </p:cNvCxnSpPr>
          <p:nvPr/>
        </p:nvCxnSpPr>
        <p:spPr>
          <a:xfrm>
            <a:off x="3435747" y="2020401"/>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DCA5E5-DEF9-7535-EBA2-B03753FAE839}"/>
              </a:ext>
            </a:extLst>
          </p:cNvPr>
          <p:cNvCxnSpPr>
            <a:cxnSpLocks/>
          </p:cNvCxnSpPr>
          <p:nvPr/>
        </p:nvCxnSpPr>
        <p:spPr>
          <a:xfrm>
            <a:off x="3435747" y="2534751"/>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CE8989B-8538-5198-D90C-47E9E9132963}"/>
              </a:ext>
            </a:extLst>
          </p:cNvPr>
          <p:cNvCxnSpPr>
            <a:cxnSpLocks/>
          </p:cNvCxnSpPr>
          <p:nvPr/>
        </p:nvCxnSpPr>
        <p:spPr>
          <a:xfrm>
            <a:off x="3435747" y="3046257"/>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FC77AD1-3AA9-FDD9-E4BA-A9BE65FC01FD}"/>
              </a:ext>
            </a:extLst>
          </p:cNvPr>
          <p:cNvCxnSpPr>
            <a:cxnSpLocks/>
          </p:cNvCxnSpPr>
          <p:nvPr/>
        </p:nvCxnSpPr>
        <p:spPr>
          <a:xfrm>
            <a:off x="3435747" y="3552021"/>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07D337D-12A2-9C9B-9EC4-992649E4A67D}"/>
              </a:ext>
            </a:extLst>
          </p:cNvPr>
          <p:cNvCxnSpPr>
            <a:cxnSpLocks/>
          </p:cNvCxnSpPr>
          <p:nvPr/>
        </p:nvCxnSpPr>
        <p:spPr>
          <a:xfrm>
            <a:off x="3435747" y="4032433"/>
            <a:ext cx="5326380"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D3A48F7-6806-7EC3-F66B-160438FF4EF9}"/>
              </a:ext>
            </a:extLst>
          </p:cNvPr>
          <p:cNvSpPr/>
          <p:nvPr/>
        </p:nvSpPr>
        <p:spPr>
          <a:xfrm>
            <a:off x="3744357" y="1770363"/>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11" name="Rectangle 10">
            <a:extLst>
              <a:ext uri="{FF2B5EF4-FFF2-40B4-BE49-F238E27FC236}">
                <a16:creationId xmlns:a16="http://schemas.microsoft.com/office/drawing/2014/main" id="{4B3371A5-695C-87B9-E8EA-404634DF66FE}"/>
              </a:ext>
            </a:extLst>
          </p:cNvPr>
          <p:cNvSpPr/>
          <p:nvPr/>
        </p:nvSpPr>
        <p:spPr>
          <a:xfrm>
            <a:off x="3744357" y="3801627"/>
            <a:ext cx="4709160" cy="48722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09788AE-798F-83E5-BAA8-BAD68F0D1E86}"/>
              </a:ext>
            </a:extLst>
          </p:cNvPr>
          <p:cNvSpPr/>
          <p:nvPr/>
        </p:nvSpPr>
        <p:spPr>
          <a:xfrm>
            <a:off x="3744357" y="2276097"/>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13" name="Rectangle 12">
            <a:extLst>
              <a:ext uri="{FF2B5EF4-FFF2-40B4-BE49-F238E27FC236}">
                <a16:creationId xmlns:a16="http://schemas.microsoft.com/office/drawing/2014/main" id="{9D5A8F59-DE70-E979-56AE-AE277A3EEC5C}"/>
              </a:ext>
            </a:extLst>
          </p:cNvPr>
          <p:cNvSpPr/>
          <p:nvPr/>
        </p:nvSpPr>
        <p:spPr>
          <a:xfrm>
            <a:off x="3744357" y="2775408"/>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14" name="Rectangle 13">
            <a:extLst>
              <a:ext uri="{FF2B5EF4-FFF2-40B4-BE49-F238E27FC236}">
                <a16:creationId xmlns:a16="http://schemas.microsoft.com/office/drawing/2014/main" id="{0D55097B-F725-7D38-3624-0B4AA007D982}"/>
              </a:ext>
            </a:extLst>
          </p:cNvPr>
          <p:cNvSpPr/>
          <p:nvPr/>
        </p:nvSpPr>
        <p:spPr>
          <a:xfrm>
            <a:off x="3744357" y="3280383"/>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15" name="Rectangle 14">
            <a:extLst>
              <a:ext uri="{FF2B5EF4-FFF2-40B4-BE49-F238E27FC236}">
                <a16:creationId xmlns:a16="http://schemas.microsoft.com/office/drawing/2014/main" id="{757CC964-75F7-924D-8B1F-764226CDD16F}"/>
              </a:ext>
            </a:extLst>
          </p:cNvPr>
          <p:cNvSpPr/>
          <p:nvPr/>
        </p:nvSpPr>
        <p:spPr>
          <a:xfrm>
            <a:off x="3744357" y="3788821"/>
            <a:ext cx="4709160" cy="487224"/>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dirty="0">
                <a:solidFill>
                  <a:prstClr val="black"/>
                </a:solidFill>
                <a:latin typeface="Cambria" panose="02040503050406030204" pitchFamily="18" charset="0"/>
              </a:rPr>
              <a:t>Row 4</a:t>
            </a:r>
          </a:p>
        </p:txBody>
      </p:sp>
      <p:grpSp>
        <p:nvGrpSpPr>
          <p:cNvPr id="16" name="Group 15">
            <a:extLst>
              <a:ext uri="{FF2B5EF4-FFF2-40B4-BE49-F238E27FC236}">
                <a16:creationId xmlns:a16="http://schemas.microsoft.com/office/drawing/2014/main" id="{068E031F-FDFA-27EE-6DBF-E675781B46D5}"/>
              </a:ext>
            </a:extLst>
          </p:cNvPr>
          <p:cNvGrpSpPr/>
          <p:nvPr/>
        </p:nvGrpSpPr>
        <p:grpSpPr>
          <a:xfrm>
            <a:off x="3740025" y="2274614"/>
            <a:ext cx="4715035" cy="1492993"/>
            <a:chOff x="1428644" y="1937227"/>
            <a:chExt cx="6286713" cy="1990657"/>
          </a:xfrm>
        </p:grpSpPr>
        <p:sp>
          <p:nvSpPr>
            <p:cNvPr id="17" name="Rectangle 16">
              <a:extLst>
                <a:ext uri="{FF2B5EF4-FFF2-40B4-BE49-F238E27FC236}">
                  <a16:creationId xmlns:a16="http://schemas.microsoft.com/office/drawing/2014/main" id="{54744D77-276E-3D6C-DCBA-B11681AB14A9}"/>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18" name="Content Placeholder 2">
              <a:extLst>
                <a:ext uri="{FF2B5EF4-FFF2-40B4-BE49-F238E27FC236}">
                  <a16:creationId xmlns:a16="http://schemas.microsoft.com/office/drawing/2014/main" id="{99903234-AD90-049B-EE73-6505B0F9CCEB}"/>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sp>
          <p:nvSpPr>
            <p:cNvPr id="19" name="Rectangle 18">
              <a:extLst>
                <a:ext uri="{FF2B5EF4-FFF2-40B4-BE49-F238E27FC236}">
                  <a16:creationId xmlns:a16="http://schemas.microsoft.com/office/drawing/2014/main" id="{20150FF9-29EC-7323-2952-DBEE2D0B66DF}"/>
                </a:ext>
              </a:extLst>
            </p:cNvPr>
            <p:cNvSpPr/>
            <p:nvPr/>
          </p:nvSpPr>
          <p:spPr>
            <a:xfrm>
              <a:off x="1436477" y="1937227"/>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20" name="Rectangle 19">
              <a:extLst>
                <a:ext uri="{FF2B5EF4-FFF2-40B4-BE49-F238E27FC236}">
                  <a16:creationId xmlns:a16="http://schemas.microsoft.com/office/drawing/2014/main" id="{BD84A6A9-904C-2975-985E-FF3F92C79CFB}"/>
                </a:ext>
              </a:extLst>
            </p:cNvPr>
            <p:cNvSpPr/>
            <p:nvPr/>
          </p:nvSpPr>
          <p:spPr>
            <a:xfrm>
              <a:off x="1436477" y="3278252"/>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grpSp>
      <p:grpSp>
        <p:nvGrpSpPr>
          <p:cNvPr id="21" name="Group 20">
            <a:extLst>
              <a:ext uri="{FF2B5EF4-FFF2-40B4-BE49-F238E27FC236}">
                <a16:creationId xmlns:a16="http://schemas.microsoft.com/office/drawing/2014/main" id="{82F83563-C11E-ACF4-DEB7-2052F5FBB882}"/>
              </a:ext>
            </a:extLst>
          </p:cNvPr>
          <p:cNvGrpSpPr/>
          <p:nvPr/>
        </p:nvGrpSpPr>
        <p:grpSpPr>
          <a:xfrm>
            <a:off x="3747601" y="2774667"/>
            <a:ext cx="4709160" cy="487224"/>
            <a:chOff x="8271133" y="2603964"/>
            <a:chExt cx="6278880" cy="649632"/>
          </a:xfrm>
        </p:grpSpPr>
        <p:sp>
          <p:nvSpPr>
            <p:cNvPr id="22" name="Rectangle 21">
              <a:extLst>
                <a:ext uri="{FF2B5EF4-FFF2-40B4-BE49-F238E27FC236}">
                  <a16:creationId xmlns:a16="http://schemas.microsoft.com/office/drawing/2014/main" id="{212AE6D7-078E-A5E1-F3E2-6673360F1F2F}"/>
                </a:ext>
              </a:extLst>
            </p:cNvPr>
            <p:cNvSpPr/>
            <p:nvPr/>
          </p:nvSpPr>
          <p:spPr>
            <a:xfrm>
              <a:off x="8271133" y="2603964"/>
              <a:ext cx="6278880" cy="649632"/>
            </a:xfrm>
            <a:prstGeom prst="rect">
              <a:avLst/>
            </a:prstGeom>
            <a:solidFill>
              <a:srgbClr val="D8D9D8"/>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23" name="Content Placeholder 2">
              <a:extLst>
                <a:ext uri="{FF2B5EF4-FFF2-40B4-BE49-F238E27FC236}">
                  <a16:creationId xmlns:a16="http://schemas.microsoft.com/office/drawing/2014/main" id="{4249DB95-72E1-47B4-B80F-D7A9BA35B62C}"/>
                </a:ext>
              </a:extLst>
            </p:cNvPr>
            <p:cNvSpPr txBox="1">
              <a:spLocks/>
            </p:cNvSpPr>
            <p:nvPr/>
          </p:nvSpPr>
          <p:spPr>
            <a:xfrm>
              <a:off x="8407290" y="2645717"/>
              <a:ext cx="1390654" cy="591494"/>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closed</a:t>
              </a:r>
            </a:p>
          </p:txBody>
        </p:sp>
      </p:grpSp>
      <p:grpSp>
        <p:nvGrpSpPr>
          <p:cNvPr id="24" name="Group 23">
            <a:extLst>
              <a:ext uri="{FF2B5EF4-FFF2-40B4-BE49-F238E27FC236}">
                <a16:creationId xmlns:a16="http://schemas.microsoft.com/office/drawing/2014/main" id="{F10813EC-38DC-98EE-94CC-F8CAB74FBF6C}"/>
              </a:ext>
            </a:extLst>
          </p:cNvPr>
          <p:cNvGrpSpPr/>
          <p:nvPr/>
        </p:nvGrpSpPr>
        <p:grpSpPr>
          <a:xfrm>
            <a:off x="3740025" y="1770364"/>
            <a:ext cx="4715035" cy="2508388"/>
            <a:chOff x="1428644" y="1260576"/>
            <a:chExt cx="6286713" cy="3344517"/>
          </a:xfrm>
        </p:grpSpPr>
        <p:sp>
          <p:nvSpPr>
            <p:cNvPr id="25" name="Rectangle 24">
              <a:extLst>
                <a:ext uri="{FF2B5EF4-FFF2-40B4-BE49-F238E27FC236}">
                  <a16:creationId xmlns:a16="http://schemas.microsoft.com/office/drawing/2014/main" id="{05375B3B-93F2-1EEC-9C13-9869AE1C0F04}"/>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26" name="Content Placeholder 2">
              <a:extLst>
                <a:ext uri="{FF2B5EF4-FFF2-40B4-BE49-F238E27FC236}">
                  <a16:creationId xmlns:a16="http://schemas.microsoft.com/office/drawing/2014/main" id="{3525EB55-4BE9-D382-6B3B-89D5E3AA738A}"/>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sp>
          <p:nvSpPr>
            <p:cNvPr id="27" name="Rectangle 26">
              <a:extLst>
                <a:ext uri="{FF2B5EF4-FFF2-40B4-BE49-F238E27FC236}">
                  <a16:creationId xmlns:a16="http://schemas.microsoft.com/office/drawing/2014/main" id="{56C36256-8743-A1E6-8F73-AD77B5DD0FEA}"/>
                </a:ext>
              </a:extLst>
            </p:cNvPr>
            <p:cNvSpPr/>
            <p:nvPr/>
          </p:nvSpPr>
          <p:spPr>
            <a:xfrm>
              <a:off x="1436477" y="1937227"/>
              <a:ext cx="6278880" cy="649632"/>
            </a:xfrm>
            <a:prstGeom prst="rect">
              <a:avLst/>
            </a:prstGeom>
            <a:solidFill>
              <a:schemeClr val="accent4">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28" name="Rectangle 27">
              <a:extLst>
                <a:ext uri="{FF2B5EF4-FFF2-40B4-BE49-F238E27FC236}">
                  <a16:creationId xmlns:a16="http://schemas.microsoft.com/office/drawing/2014/main" id="{FBAF861A-594F-574F-2FA1-19A5825BFED4}"/>
                </a:ext>
              </a:extLst>
            </p:cNvPr>
            <p:cNvSpPr/>
            <p:nvPr/>
          </p:nvSpPr>
          <p:spPr>
            <a:xfrm>
              <a:off x="1436477" y="3278252"/>
              <a:ext cx="6278880" cy="649632"/>
            </a:xfrm>
            <a:prstGeom prst="rect">
              <a:avLst/>
            </a:prstGeom>
            <a:solidFill>
              <a:schemeClr val="accent4">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29" name="Rectangle 28">
              <a:extLst>
                <a:ext uri="{FF2B5EF4-FFF2-40B4-BE49-F238E27FC236}">
                  <a16:creationId xmlns:a16="http://schemas.microsoft.com/office/drawing/2014/main" id="{F712891F-B9E3-26F2-7B2D-EB0628AA5356}"/>
                </a:ext>
              </a:extLst>
            </p:cNvPr>
            <p:cNvSpPr/>
            <p:nvPr/>
          </p:nvSpPr>
          <p:spPr>
            <a:xfrm>
              <a:off x="1436477" y="1260576"/>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30" name="Rectangle 29">
              <a:extLst>
                <a:ext uri="{FF2B5EF4-FFF2-40B4-BE49-F238E27FC236}">
                  <a16:creationId xmlns:a16="http://schemas.microsoft.com/office/drawing/2014/main" id="{2DFEE8CB-0DB8-7175-44E3-00523FB88115}"/>
                </a:ext>
              </a:extLst>
            </p:cNvPr>
            <p:cNvSpPr/>
            <p:nvPr/>
          </p:nvSpPr>
          <p:spPr>
            <a:xfrm>
              <a:off x="1436477" y="3955461"/>
              <a:ext cx="6278880" cy="649632"/>
            </a:xfrm>
            <a:prstGeom prst="rect">
              <a:avLst/>
            </a:prstGeom>
            <a:solidFill>
              <a:schemeClr val="accent4">
                <a:lumMod val="20000"/>
                <a:lumOff val="8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4</a:t>
              </a:r>
            </a:p>
          </p:txBody>
        </p:sp>
      </p:grpSp>
      <p:grpSp>
        <p:nvGrpSpPr>
          <p:cNvPr id="31" name="Group 30">
            <a:extLst>
              <a:ext uri="{FF2B5EF4-FFF2-40B4-BE49-F238E27FC236}">
                <a16:creationId xmlns:a16="http://schemas.microsoft.com/office/drawing/2014/main" id="{03895D38-2469-83CD-0F44-57EEDF36B17D}"/>
              </a:ext>
            </a:extLst>
          </p:cNvPr>
          <p:cNvGrpSpPr/>
          <p:nvPr/>
        </p:nvGrpSpPr>
        <p:grpSpPr>
          <a:xfrm>
            <a:off x="3740228" y="2785599"/>
            <a:ext cx="4715035" cy="487224"/>
            <a:chOff x="1428644" y="2604952"/>
            <a:chExt cx="6286713" cy="649632"/>
          </a:xfrm>
        </p:grpSpPr>
        <p:sp>
          <p:nvSpPr>
            <p:cNvPr id="32" name="Rectangle 31">
              <a:extLst>
                <a:ext uri="{FF2B5EF4-FFF2-40B4-BE49-F238E27FC236}">
                  <a16:creationId xmlns:a16="http://schemas.microsoft.com/office/drawing/2014/main" id="{A500DF3F-F7DB-84AB-43BC-78184801656E}"/>
                </a:ext>
              </a:extLst>
            </p:cNvPr>
            <p:cNvSpPr/>
            <p:nvPr/>
          </p:nvSpPr>
          <p:spPr>
            <a:xfrm>
              <a:off x="1436477" y="2604952"/>
              <a:ext cx="6278880" cy="649632"/>
            </a:xfrm>
            <a:prstGeom prst="rect">
              <a:avLst/>
            </a:prstGeom>
            <a:solidFill>
              <a:schemeClr val="accent2">
                <a:lumMod val="60000"/>
                <a:lumOff val="40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33" name="Content Placeholder 2">
              <a:extLst>
                <a:ext uri="{FF2B5EF4-FFF2-40B4-BE49-F238E27FC236}">
                  <a16:creationId xmlns:a16="http://schemas.microsoft.com/office/drawing/2014/main" id="{8C7C71BA-7A95-F54E-571B-F92857E514E4}"/>
                </a:ext>
              </a:extLst>
            </p:cNvPr>
            <p:cNvSpPr txBox="1">
              <a:spLocks/>
            </p:cNvSpPr>
            <p:nvPr/>
          </p:nvSpPr>
          <p:spPr>
            <a:xfrm>
              <a:off x="1428644" y="2637180"/>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open</a:t>
              </a:r>
            </a:p>
          </p:txBody>
        </p:sp>
      </p:grpSp>
      <p:grpSp>
        <p:nvGrpSpPr>
          <p:cNvPr id="34" name="Group 33">
            <a:extLst>
              <a:ext uri="{FF2B5EF4-FFF2-40B4-BE49-F238E27FC236}">
                <a16:creationId xmlns:a16="http://schemas.microsoft.com/office/drawing/2014/main" id="{7CBAD2D1-111D-FBDA-19A5-5FB4FECFF86B}"/>
              </a:ext>
            </a:extLst>
          </p:cNvPr>
          <p:cNvGrpSpPr/>
          <p:nvPr/>
        </p:nvGrpSpPr>
        <p:grpSpPr>
          <a:xfrm>
            <a:off x="3749143" y="2776645"/>
            <a:ext cx="4709160" cy="487224"/>
            <a:chOff x="-3925255" y="4700899"/>
            <a:chExt cx="6278880" cy="649632"/>
          </a:xfrm>
        </p:grpSpPr>
        <p:sp>
          <p:nvSpPr>
            <p:cNvPr id="35" name="Rectangle 34">
              <a:extLst>
                <a:ext uri="{FF2B5EF4-FFF2-40B4-BE49-F238E27FC236}">
                  <a16:creationId xmlns:a16="http://schemas.microsoft.com/office/drawing/2014/main" id="{D8A48176-1E84-07FD-48F0-780580DC0826}"/>
                </a:ext>
              </a:extLst>
            </p:cNvPr>
            <p:cNvSpPr/>
            <p:nvPr/>
          </p:nvSpPr>
          <p:spPr>
            <a:xfrm>
              <a:off x="-3925255" y="4700899"/>
              <a:ext cx="6278880" cy="649632"/>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36" name="Content Placeholder 2">
              <a:extLst>
                <a:ext uri="{FF2B5EF4-FFF2-40B4-BE49-F238E27FC236}">
                  <a16:creationId xmlns:a16="http://schemas.microsoft.com/office/drawing/2014/main" id="{97896A40-A89C-93AA-0F5C-733DD272127D}"/>
                </a:ext>
              </a:extLst>
            </p:cNvPr>
            <p:cNvSpPr txBox="1">
              <a:spLocks/>
            </p:cNvSpPr>
            <p:nvPr/>
          </p:nvSpPr>
          <p:spPr>
            <a:xfrm>
              <a:off x="-3776745" y="4729968"/>
              <a:ext cx="1390654" cy="5914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i="1" dirty="0">
                  <a:solidFill>
                    <a:srgbClr val="FF0000"/>
                  </a:solidFill>
                </a:rPr>
                <a:t>closed</a:t>
              </a:r>
            </a:p>
          </p:txBody>
        </p:sp>
      </p:grpSp>
      <p:sp>
        <p:nvSpPr>
          <p:cNvPr id="37" name="Rectangle 36">
            <a:extLst>
              <a:ext uri="{FF2B5EF4-FFF2-40B4-BE49-F238E27FC236}">
                <a16:creationId xmlns:a16="http://schemas.microsoft.com/office/drawing/2014/main" id="{35BA57BC-5835-4502-3498-9BCDE6604E5E}"/>
              </a:ext>
            </a:extLst>
          </p:cNvPr>
          <p:cNvSpPr/>
          <p:nvPr/>
        </p:nvSpPr>
        <p:spPr>
          <a:xfrm>
            <a:off x="5299318" y="1226160"/>
            <a:ext cx="1773242" cy="461665"/>
          </a:xfrm>
          <a:prstGeom prst="rect">
            <a:avLst/>
          </a:prstGeom>
        </p:spPr>
        <p:txBody>
          <a:bodyPr wrap="none">
            <a:spAutoFit/>
          </a:bodyPr>
          <a:lstStyle/>
          <a:p>
            <a:r>
              <a:rPr lang="en-US" sz="2400" b="1" dirty="0"/>
              <a:t>DRAM Chip</a:t>
            </a:r>
            <a:endParaRPr lang="en-US" sz="2400" dirty="0"/>
          </a:p>
        </p:txBody>
      </p:sp>
      <p:sp>
        <p:nvSpPr>
          <p:cNvPr id="38" name="Multiply 70">
            <a:extLst>
              <a:ext uri="{FF2B5EF4-FFF2-40B4-BE49-F238E27FC236}">
                <a16:creationId xmlns:a16="http://schemas.microsoft.com/office/drawing/2014/main" id="{949A861A-0EA0-B599-A79C-9E923269785B}"/>
              </a:ext>
            </a:extLst>
          </p:cNvPr>
          <p:cNvSpPr/>
          <p:nvPr/>
        </p:nvSpPr>
        <p:spPr>
          <a:xfrm>
            <a:off x="6626259" y="2260943"/>
            <a:ext cx="520687" cy="520687"/>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Multiply 71">
            <a:extLst>
              <a:ext uri="{FF2B5EF4-FFF2-40B4-BE49-F238E27FC236}">
                <a16:creationId xmlns:a16="http://schemas.microsoft.com/office/drawing/2014/main" id="{3F2AF56A-4951-7B71-2451-3715E50709CD}"/>
              </a:ext>
            </a:extLst>
          </p:cNvPr>
          <p:cNvSpPr/>
          <p:nvPr/>
        </p:nvSpPr>
        <p:spPr>
          <a:xfrm>
            <a:off x="4853309" y="3257496"/>
            <a:ext cx="520687" cy="520687"/>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40" name="Group 39">
            <a:extLst>
              <a:ext uri="{FF2B5EF4-FFF2-40B4-BE49-F238E27FC236}">
                <a16:creationId xmlns:a16="http://schemas.microsoft.com/office/drawing/2014/main" id="{A82CC608-4686-BF78-7162-98FC9DFD837C}"/>
              </a:ext>
            </a:extLst>
          </p:cNvPr>
          <p:cNvGrpSpPr/>
          <p:nvPr/>
        </p:nvGrpSpPr>
        <p:grpSpPr>
          <a:xfrm>
            <a:off x="3789351" y="1759956"/>
            <a:ext cx="3182343" cy="2539633"/>
            <a:chOff x="1746836" y="1682309"/>
            <a:chExt cx="4243124" cy="3386177"/>
          </a:xfrm>
        </p:grpSpPr>
        <p:sp>
          <p:nvSpPr>
            <p:cNvPr id="41" name="Multiply 13">
              <a:extLst>
                <a:ext uri="{FF2B5EF4-FFF2-40B4-BE49-F238E27FC236}">
                  <a16:creationId xmlns:a16="http://schemas.microsoft.com/office/drawing/2014/main" id="{B98F909A-88EB-BC9E-E339-D51D713BC5E5}"/>
                </a:ext>
              </a:extLst>
            </p:cNvPr>
            <p:cNvSpPr/>
            <p:nvPr/>
          </p:nvSpPr>
          <p:spPr>
            <a:xfrm>
              <a:off x="2539369" y="1682309"/>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Multiply 69">
              <a:extLst>
                <a:ext uri="{FF2B5EF4-FFF2-40B4-BE49-F238E27FC236}">
                  <a16:creationId xmlns:a16="http://schemas.microsoft.com/office/drawing/2014/main" id="{73B80F18-3A27-DF89-0EED-156CF536ED37}"/>
                </a:ext>
              </a:extLst>
            </p:cNvPr>
            <p:cNvSpPr/>
            <p:nvPr/>
          </p:nvSpPr>
          <p:spPr>
            <a:xfrm>
              <a:off x="3456171" y="2348675"/>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Multiply 72">
              <a:extLst>
                <a:ext uri="{FF2B5EF4-FFF2-40B4-BE49-F238E27FC236}">
                  <a16:creationId xmlns:a16="http://schemas.microsoft.com/office/drawing/2014/main" id="{009A65D0-6CEB-5DE6-46A3-3C7A3547F596}"/>
                </a:ext>
              </a:extLst>
            </p:cNvPr>
            <p:cNvSpPr/>
            <p:nvPr/>
          </p:nvSpPr>
          <p:spPr>
            <a:xfrm>
              <a:off x="5295711" y="3710626"/>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Multiply 73">
              <a:extLst>
                <a:ext uri="{FF2B5EF4-FFF2-40B4-BE49-F238E27FC236}">
                  <a16:creationId xmlns:a16="http://schemas.microsoft.com/office/drawing/2014/main" id="{411222B4-AA1B-D418-36D0-88527B846D90}"/>
                </a:ext>
              </a:extLst>
            </p:cNvPr>
            <p:cNvSpPr/>
            <p:nvPr/>
          </p:nvSpPr>
          <p:spPr>
            <a:xfrm>
              <a:off x="1746836" y="4374237"/>
              <a:ext cx="694249" cy="694249"/>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5" name="Rectangle 44">
            <a:extLst>
              <a:ext uri="{FF2B5EF4-FFF2-40B4-BE49-F238E27FC236}">
                <a16:creationId xmlns:a16="http://schemas.microsoft.com/office/drawing/2014/main" id="{4E80DDD3-770E-892C-0107-AEBCB7AB8370}"/>
              </a:ext>
            </a:extLst>
          </p:cNvPr>
          <p:cNvSpPr/>
          <p:nvPr/>
        </p:nvSpPr>
        <p:spPr>
          <a:xfrm>
            <a:off x="6996509" y="1812780"/>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46" name="Rectangle 45">
            <a:extLst>
              <a:ext uri="{FF2B5EF4-FFF2-40B4-BE49-F238E27FC236}">
                <a16:creationId xmlns:a16="http://schemas.microsoft.com/office/drawing/2014/main" id="{BE90D333-6C0D-4515-0C83-75B48256BF5C}"/>
              </a:ext>
            </a:extLst>
          </p:cNvPr>
          <p:cNvSpPr/>
          <p:nvPr/>
        </p:nvSpPr>
        <p:spPr>
          <a:xfrm>
            <a:off x="6996509" y="2322358"/>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47" name="Rectangle 46">
            <a:extLst>
              <a:ext uri="{FF2B5EF4-FFF2-40B4-BE49-F238E27FC236}">
                <a16:creationId xmlns:a16="http://schemas.microsoft.com/office/drawing/2014/main" id="{BC2FE226-F167-3013-C46C-971229988E92}"/>
              </a:ext>
            </a:extLst>
          </p:cNvPr>
          <p:cNvSpPr/>
          <p:nvPr/>
        </p:nvSpPr>
        <p:spPr>
          <a:xfrm>
            <a:off x="6996509" y="3316865"/>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48" name="Rectangle 47">
            <a:extLst>
              <a:ext uri="{FF2B5EF4-FFF2-40B4-BE49-F238E27FC236}">
                <a16:creationId xmlns:a16="http://schemas.microsoft.com/office/drawing/2014/main" id="{0218083B-D6CC-5680-3CF3-B2C7CB57AE60}"/>
              </a:ext>
            </a:extLst>
          </p:cNvPr>
          <p:cNvSpPr/>
          <p:nvPr/>
        </p:nvSpPr>
        <p:spPr>
          <a:xfrm>
            <a:off x="6996509" y="3819625"/>
            <a:ext cx="1469184" cy="400110"/>
          </a:xfrm>
          <a:prstGeom prst="rect">
            <a:avLst/>
          </a:prstGeom>
        </p:spPr>
        <p:txBody>
          <a:bodyPr wrap="none">
            <a:spAutoFit/>
          </a:bodyPr>
          <a:lstStyle/>
          <a:p>
            <a:pPr algn="ctr"/>
            <a:r>
              <a:rPr lang="en-US" sz="2000" b="1" i="1" dirty="0">
                <a:solidFill>
                  <a:srgbClr val="0070C0"/>
                </a:solidFill>
                <a:latin typeface="Cambria" panose="02040503050406030204" pitchFamily="18" charset="0"/>
              </a:rPr>
              <a:t>Victim Row</a:t>
            </a:r>
          </a:p>
        </p:txBody>
      </p:sp>
      <p:sp>
        <p:nvSpPr>
          <p:cNvPr id="49" name="Rectangle 48">
            <a:extLst>
              <a:ext uri="{FF2B5EF4-FFF2-40B4-BE49-F238E27FC236}">
                <a16:creationId xmlns:a16="http://schemas.microsoft.com/office/drawing/2014/main" id="{773E0E06-C403-DAE6-E962-72C343447869}"/>
              </a:ext>
            </a:extLst>
          </p:cNvPr>
          <p:cNvSpPr/>
          <p:nvPr/>
        </p:nvSpPr>
        <p:spPr>
          <a:xfrm>
            <a:off x="6569468" y="2805926"/>
            <a:ext cx="1896225" cy="400110"/>
          </a:xfrm>
          <a:prstGeom prst="rect">
            <a:avLst/>
          </a:prstGeom>
        </p:spPr>
        <p:txBody>
          <a:bodyPr wrap="none">
            <a:spAutoFit/>
          </a:bodyPr>
          <a:lstStyle/>
          <a:p>
            <a:pPr algn="ctr"/>
            <a:r>
              <a:rPr lang="en-US" sz="2000" b="1" i="1" dirty="0">
                <a:solidFill>
                  <a:srgbClr val="FF0000"/>
                </a:solidFill>
                <a:latin typeface="Cambria" panose="02040503050406030204" pitchFamily="18" charset="0"/>
              </a:rPr>
              <a:t>Aggressor Row</a:t>
            </a:r>
          </a:p>
        </p:txBody>
      </p:sp>
      <p:sp>
        <p:nvSpPr>
          <p:cNvPr id="50" name="Rectangle: Diagonal Corners Snipped 49">
            <a:extLst>
              <a:ext uri="{FF2B5EF4-FFF2-40B4-BE49-F238E27FC236}">
                <a16:creationId xmlns:a16="http://schemas.microsoft.com/office/drawing/2014/main" id="{BEBBED55-6AA5-075A-195D-CBCA2826A2F1}"/>
              </a:ext>
            </a:extLst>
          </p:cNvPr>
          <p:cNvSpPr/>
          <p:nvPr/>
        </p:nvSpPr>
        <p:spPr>
          <a:xfrm>
            <a:off x="892628" y="4887686"/>
            <a:ext cx="10385477" cy="1309798"/>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Bef>
                <a:spcPts val="0"/>
              </a:spcBef>
              <a:buNone/>
            </a:pPr>
            <a:r>
              <a:rPr lang="en-US" sz="3000" dirty="0">
                <a:solidFill>
                  <a:schemeClr val="tx1"/>
                </a:solidFill>
              </a:rPr>
              <a:t>Repeatedly </a:t>
            </a:r>
            <a:r>
              <a:rPr lang="en-US" sz="3000" b="1" dirty="0">
                <a:solidFill>
                  <a:schemeClr val="tx1"/>
                </a:solidFill>
              </a:rPr>
              <a:t>opening</a:t>
            </a:r>
            <a:r>
              <a:rPr lang="en-US" sz="3000" dirty="0">
                <a:solidFill>
                  <a:schemeClr val="tx1"/>
                </a:solidFill>
              </a:rPr>
              <a:t> (activating) and </a:t>
            </a:r>
            <a:r>
              <a:rPr lang="en-US" sz="3000" b="1" dirty="0">
                <a:solidFill>
                  <a:schemeClr val="tx1"/>
                </a:solidFill>
              </a:rPr>
              <a:t>closing</a:t>
            </a:r>
            <a:r>
              <a:rPr lang="en-US" sz="3000" dirty="0">
                <a:solidFill>
                  <a:schemeClr val="tx1"/>
                </a:solidFill>
              </a:rPr>
              <a:t> (precharging) </a:t>
            </a:r>
          </a:p>
          <a:p>
            <a:pPr marL="0" indent="0" algn="ctr">
              <a:spcBef>
                <a:spcPts val="0"/>
              </a:spcBef>
              <a:buNone/>
            </a:pPr>
            <a:r>
              <a:rPr lang="en-US" sz="3000" dirty="0">
                <a:solidFill>
                  <a:schemeClr val="tx1"/>
                </a:solidFill>
              </a:rPr>
              <a:t>a DRAM row causes </a:t>
            </a:r>
            <a:r>
              <a:rPr lang="en-US" sz="3000" b="1" dirty="0">
                <a:solidFill>
                  <a:srgbClr val="C00000"/>
                </a:solidFill>
              </a:rPr>
              <a:t>RowHammer bit flips</a:t>
            </a:r>
            <a:r>
              <a:rPr lang="en-US" sz="3000" dirty="0">
                <a:solidFill>
                  <a:srgbClr val="C00000"/>
                </a:solidFill>
              </a:rPr>
              <a:t> </a:t>
            </a:r>
            <a:r>
              <a:rPr lang="en-US" sz="3000" dirty="0">
                <a:solidFill>
                  <a:schemeClr val="tx1"/>
                </a:solidFill>
              </a:rPr>
              <a:t>in nearby cells</a:t>
            </a:r>
            <a:endParaRPr lang="en-US" sz="3000" b="1" dirty="0">
              <a:solidFill>
                <a:schemeClr val="tx1"/>
              </a:solidFill>
            </a:endParaRPr>
          </a:p>
        </p:txBody>
      </p:sp>
      <p:grpSp>
        <p:nvGrpSpPr>
          <p:cNvPr id="3" name="Group 2">
            <a:extLst>
              <a:ext uri="{FF2B5EF4-FFF2-40B4-BE49-F238E27FC236}">
                <a16:creationId xmlns:a16="http://schemas.microsoft.com/office/drawing/2014/main" id="{0056078E-6AEA-B245-6055-F93C25CF7717}"/>
              </a:ext>
            </a:extLst>
          </p:cNvPr>
          <p:cNvGrpSpPr/>
          <p:nvPr/>
        </p:nvGrpSpPr>
        <p:grpSpPr>
          <a:xfrm>
            <a:off x="2816280" y="6574971"/>
            <a:ext cx="6502401" cy="261257"/>
            <a:chOff x="1631950" y="5344886"/>
            <a:chExt cx="6502401" cy="261257"/>
          </a:xfrm>
        </p:grpSpPr>
        <p:sp>
          <p:nvSpPr>
            <p:cNvPr id="51" name="Arrow: Pentagon 50">
              <a:extLst>
                <a:ext uri="{FF2B5EF4-FFF2-40B4-BE49-F238E27FC236}">
                  <a16:creationId xmlns:a16="http://schemas.microsoft.com/office/drawing/2014/main" id="{7962ED1F-B6A2-35C8-43B8-A9F3D80DF6AA}"/>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52" name="Arrow: Chevron 51">
              <a:extLst>
                <a:ext uri="{FF2B5EF4-FFF2-40B4-BE49-F238E27FC236}">
                  <a16:creationId xmlns:a16="http://schemas.microsoft.com/office/drawing/2014/main" id="{E6DC928A-B3F8-AE6F-C969-6B6FFDE6D72B}"/>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53" name="Arrow: Chevron 52">
              <a:extLst>
                <a:ext uri="{FF2B5EF4-FFF2-40B4-BE49-F238E27FC236}">
                  <a16:creationId xmlns:a16="http://schemas.microsoft.com/office/drawing/2014/main" id="{84E6E7EE-6FE5-41A7-B0A8-A976A46664D2}"/>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54" name="Arrow: Chevron 53">
              <a:extLst>
                <a:ext uri="{FF2B5EF4-FFF2-40B4-BE49-F238E27FC236}">
                  <a16:creationId xmlns:a16="http://schemas.microsoft.com/office/drawing/2014/main" id="{91A5E5D3-53F2-6BBB-D897-DFF5B2A46021}"/>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125920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3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3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0"/>
                            </p:stCondLst>
                            <p:childTnLst>
                              <p:par>
                                <p:cTn id="38" presetID="1" presetClass="exit" presetSubtype="0" fill="hold" nodeType="afterEffect">
                                  <p:stCondLst>
                                    <p:cond delay="0"/>
                                  </p:stCondLst>
                                  <p:childTnLst>
                                    <p:set>
                                      <p:cBhvr>
                                        <p:cTn id="39" dur="1" fill="hold">
                                          <p:stCondLst>
                                            <p:cond delay="0"/>
                                          </p:stCondLst>
                                        </p:cTn>
                                        <p:tgtEl>
                                          <p:spTgt spid="3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par>
                          <p:cTn id="44" fill="hold">
                            <p:stCondLst>
                              <p:cond delay="0"/>
                            </p:stCondLst>
                            <p:childTnLst>
                              <p:par>
                                <p:cTn id="45" presetID="1" presetClass="entr" presetSubtype="0"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fade">
                                      <p:cBhvr>
                                        <p:cTn id="51" dur="500"/>
                                        <p:tgtEl>
                                          <p:spTgt spid="4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fade">
                                      <p:cBhvr>
                                        <p:cTn id="54" dur="500"/>
                                        <p:tgtEl>
                                          <p:spTgt spid="4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5" grpId="0"/>
      <p:bldP spid="46" grpId="0"/>
      <p:bldP spid="47" grpId="0"/>
      <p:bldP spid="48" grpId="0"/>
      <p:bldP spid="4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D8353-2B01-FC36-89E5-443D772F1FC4}"/>
              </a:ext>
            </a:extLst>
          </p:cNvPr>
          <p:cNvSpPr>
            <a:spLocks noGrp="1"/>
          </p:cNvSpPr>
          <p:nvPr>
            <p:ph type="title"/>
          </p:nvPr>
        </p:nvSpPr>
        <p:spPr/>
        <p:txBody>
          <a:bodyPr>
            <a:normAutofit fontScale="90000"/>
          </a:bodyPr>
          <a:lstStyle/>
          <a:p>
            <a:r>
              <a:rPr lang="en-US" dirty="0"/>
              <a:t>Target Row Refresh (TRR)</a:t>
            </a:r>
            <a:endParaRPr lang="en-CH" dirty="0"/>
          </a:p>
        </p:txBody>
      </p:sp>
      <p:sp>
        <p:nvSpPr>
          <p:cNvPr id="4" name="Content Placeholder 2">
            <a:extLst>
              <a:ext uri="{FF2B5EF4-FFF2-40B4-BE49-F238E27FC236}">
                <a16:creationId xmlns:a16="http://schemas.microsoft.com/office/drawing/2014/main" id="{7750A50E-F882-60C9-5ED3-7B97AFD6802F}"/>
              </a:ext>
            </a:extLst>
          </p:cNvPr>
          <p:cNvSpPr>
            <a:spLocks noGrp="1"/>
          </p:cNvSpPr>
          <p:nvPr>
            <p:ph idx="1"/>
          </p:nvPr>
        </p:nvSpPr>
        <p:spPr>
          <a:xfrm>
            <a:off x="1322341" y="1170198"/>
            <a:ext cx="9149715" cy="767459"/>
          </a:xfrm>
        </p:spPr>
        <p:txBody>
          <a:bodyPr>
            <a:normAutofit fontScale="92500" lnSpcReduction="10000"/>
          </a:bodyPr>
          <a:lstStyle/>
          <a:p>
            <a:pPr marL="0" indent="0">
              <a:buNone/>
            </a:pPr>
            <a:r>
              <a:rPr lang="en-US" dirty="0"/>
              <a:t>DRAM vendors equip their DRAM chips with a </a:t>
            </a:r>
            <a:r>
              <a:rPr lang="en-US" i="1" dirty="0">
                <a:solidFill>
                  <a:srgbClr val="C00000"/>
                </a:solidFill>
              </a:rPr>
              <a:t>proprietary</a:t>
            </a:r>
            <a:r>
              <a:rPr lang="en-US" i="1" dirty="0"/>
              <a:t> </a:t>
            </a:r>
            <a:br>
              <a:rPr lang="en-US" dirty="0"/>
            </a:br>
            <a:r>
              <a:rPr lang="en-US" dirty="0"/>
              <a:t>mitigation mechanisms known as </a:t>
            </a:r>
            <a:r>
              <a:rPr lang="en-US" b="1" dirty="0"/>
              <a:t>Target Row Refresh (TRR)</a:t>
            </a:r>
            <a:endParaRPr lang="en-CH" b="1" dirty="0"/>
          </a:p>
        </p:txBody>
      </p:sp>
      <p:sp>
        <p:nvSpPr>
          <p:cNvPr id="5" name="Content Placeholder 2">
            <a:extLst>
              <a:ext uri="{FF2B5EF4-FFF2-40B4-BE49-F238E27FC236}">
                <a16:creationId xmlns:a16="http://schemas.microsoft.com/office/drawing/2014/main" id="{0DA42A2F-DD49-180F-1630-32E012227233}"/>
              </a:ext>
            </a:extLst>
          </p:cNvPr>
          <p:cNvSpPr txBox="1">
            <a:spLocks/>
          </p:cNvSpPr>
          <p:nvPr/>
        </p:nvSpPr>
        <p:spPr>
          <a:xfrm>
            <a:off x="0" y="2355773"/>
            <a:ext cx="12192000" cy="616027"/>
          </a:xfrm>
          <a:prstGeom prst="rect">
            <a:avLst/>
          </a:prstGeom>
          <a:solidFill>
            <a:schemeClr val="tx2">
              <a:lumMod val="20000"/>
              <a:lumOff val="80000"/>
            </a:schemeClr>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50" b="1" dirty="0">
                <a:latin typeface="+mj-lt"/>
                <a:ea typeface="Tahoma" panose="020B0604030504040204" pitchFamily="34" charset="0"/>
                <a:cs typeface="Tahoma" panose="020B0604030504040204" pitchFamily="34" charset="0"/>
              </a:rPr>
              <a:t>Key Idea:</a:t>
            </a:r>
            <a:r>
              <a:rPr lang="en-US" sz="2250" dirty="0">
                <a:latin typeface="+mj-lt"/>
                <a:ea typeface="Tahoma" panose="020B0604030504040204" pitchFamily="34" charset="0"/>
                <a:cs typeface="Tahoma" panose="020B0604030504040204" pitchFamily="34" charset="0"/>
              </a:rPr>
              <a:t> TRR refreshes nearby rows upon detecting an aggressor row</a:t>
            </a:r>
            <a:endParaRPr lang="en-US" sz="2250" b="1" dirty="0">
              <a:latin typeface="+mj-lt"/>
              <a:ea typeface="Tahoma" panose="020B0604030504040204" pitchFamily="34" charset="0"/>
              <a:cs typeface="Tahoma" panose="020B0604030504040204" pitchFamily="34" charset="0"/>
            </a:endParaRPr>
          </a:p>
        </p:txBody>
      </p:sp>
      <p:sp>
        <p:nvSpPr>
          <p:cNvPr id="6" name="Rounded Rectangle 4">
            <a:extLst>
              <a:ext uri="{FF2B5EF4-FFF2-40B4-BE49-F238E27FC236}">
                <a16:creationId xmlns:a16="http://schemas.microsoft.com/office/drawing/2014/main" id="{AA46BE49-6C9F-FE26-3734-A1F30B16B741}"/>
              </a:ext>
            </a:extLst>
          </p:cNvPr>
          <p:cNvSpPr/>
          <p:nvPr/>
        </p:nvSpPr>
        <p:spPr>
          <a:xfrm>
            <a:off x="5035999" y="3637106"/>
            <a:ext cx="5436057" cy="2053221"/>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7" name="Straight Connector 6">
            <a:extLst>
              <a:ext uri="{FF2B5EF4-FFF2-40B4-BE49-F238E27FC236}">
                <a16:creationId xmlns:a16="http://schemas.microsoft.com/office/drawing/2014/main" id="{33A8FE13-7A45-5780-5493-02B12A5460FA}"/>
              </a:ext>
            </a:extLst>
          </p:cNvPr>
          <p:cNvCxnSpPr>
            <a:cxnSpLocks/>
          </p:cNvCxnSpPr>
          <p:nvPr/>
        </p:nvCxnSpPr>
        <p:spPr>
          <a:xfrm>
            <a:off x="6247003" y="3960947"/>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7ABB0F5-75B0-8059-1AEE-A64EE5C3716A}"/>
              </a:ext>
            </a:extLst>
          </p:cNvPr>
          <p:cNvCxnSpPr>
            <a:cxnSpLocks/>
          </p:cNvCxnSpPr>
          <p:nvPr/>
        </p:nvCxnSpPr>
        <p:spPr>
          <a:xfrm>
            <a:off x="6247003" y="4303847"/>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B5D7D15-DBC6-25F2-8B7C-D2266ED85F0E}"/>
              </a:ext>
            </a:extLst>
          </p:cNvPr>
          <p:cNvCxnSpPr>
            <a:cxnSpLocks/>
          </p:cNvCxnSpPr>
          <p:nvPr/>
        </p:nvCxnSpPr>
        <p:spPr>
          <a:xfrm>
            <a:off x="6247003" y="4658127"/>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B948CAC-AA28-700D-BE42-7F041F3A3AA7}"/>
              </a:ext>
            </a:extLst>
          </p:cNvPr>
          <p:cNvCxnSpPr>
            <a:cxnSpLocks/>
          </p:cNvCxnSpPr>
          <p:nvPr/>
        </p:nvCxnSpPr>
        <p:spPr>
          <a:xfrm>
            <a:off x="6247003" y="5016889"/>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37F2D8-3581-7BEE-6BBF-68E9471F088D}"/>
              </a:ext>
            </a:extLst>
          </p:cNvPr>
          <p:cNvCxnSpPr>
            <a:cxnSpLocks/>
          </p:cNvCxnSpPr>
          <p:nvPr/>
        </p:nvCxnSpPr>
        <p:spPr>
          <a:xfrm>
            <a:off x="6247003" y="5386004"/>
            <a:ext cx="3897101" cy="0"/>
          </a:xfrm>
          <a:prstGeom prst="line">
            <a:avLst/>
          </a:prstGeom>
          <a:ln w="8255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52C0F3A-326C-9925-42EF-2C3C9D31A72D}"/>
              </a:ext>
            </a:extLst>
          </p:cNvPr>
          <p:cNvSpPr/>
          <p:nvPr/>
        </p:nvSpPr>
        <p:spPr>
          <a:xfrm>
            <a:off x="6480420" y="3819851"/>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0</a:t>
            </a:r>
          </a:p>
        </p:txBody>
      </p:sp>
      <p:sp>
        <p:nvSpPr>
          <p:cNvPr id="13" name="Rectangle 12">
            <a:extLst>
              <a:ext uri="{FF2B5EF4-FFF2-40B4-BE49-F238E27FC236}">
                <a16:creationId xmlns:a16="http://schemas.microsoft.com/office/drawing/2014/main" id="{8CCB86EC-452E-E0FD-4614-120EFC3EFAF9}"/>
              </a:ext>
            </a:extLst>
          </p:cNvPr>
          <p:cNvSpPr/>
          <p:nvPr/>
        </p:nvSpPr>
        <p:spPr>
          <a:xfrm>
            <a:off x="6480423" y="4162751"/>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1</a:t>
            </a:r>
          </a:p>
        </p:txBody>
      </p:sp>
      <p:sp>
        <p:nvSpPr>
          <p:cNvPr id="14" name="Rectangle 13">
            <a:extLst>
              <a:ext uri="{FF2B5EF4-FFF2-40B4-BE49-F238E27FC236}">
                <a16:creationId xmlns:a16="http://schemas.microsoft.com/office/drawing/2014/main" id="{D18FF137-2B34-AFC3-DF08-08A28819B8AA}"/>
              </a:ext>
            </a:extLst>
          </p:cNvPr>
          <p:cNvSpPr/>
          <p:nvPr/>
        </p:nvSpPr>
        <p:spPr>
          <a:xfrm>
            <a:off x="6474521" y="4517585"/>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2</a:t>
            </a:r>
          </a:p>
        </p:txBody>
      </p:sp>
      <p:sp>
        <p:nvSpPr>
          <p:cNvPr id="15" name="Rectangle 14">
            <a:extLst>
              <a:ext uri="{FF2B5EF4-FFF2-40B4-BE49-F238E27FC236}">
                <a16:creationId xmlns:a16="http://schemas.microsoft.com/office/drawing/2014/main" id="{C59BD630-EE97-5837-0809-6AFA997600DF}"/>
              </a:ext>
            </a:extLst>
          </p:cNvPr>
          <p:cNvSpPr/>
          <p:nvPr/>
        </p:nvSpPr>
        <p:spPr>
          <a:xfrm>
            <a:off x="6471557" y="4883093"/>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latin typeface="Cambria" panose="02040503050406030204" pitchFamily="18" charset="0"/>
              </a:rPr>
              <a:t>Row 3</a:t>
            </a:r>
          </a:p>
        </p:txBody>
      </p:sp>
      <p:sp>
        <p:nvSpPr>
          <p:cNvPr id="16" name="Rectangle 15">
            <a:extLst>
              <a:ext uri="{FF2B5EF4-FFF2-40B4-BE49-F238E27FC236}">
                <a16:creationId xmlns:a16="http://schemas.microsoft.com/office/drawing/2014/main" id="{75AB85E7-485F-210A-E775-1827AA79A588}"/>
              </a:ext>
            </a:extLst>
          </p:cNvPr>
          <p:cNvSpPr/>
          <p:nvPr/>
        </p:nvSpPr>
        <p:spPr>
          <a:xfrm>
            <a:off x="6474521" y="5252597"/>
            <a:ext cx="3445505" cy="277811"/>
          </a:xfrm>
          <a:prstGeom prst="rect">
            <a:avLst/>
          </a:prstGeom>
          <a:solidFill>
            <a:schemeClr val="bg1">
              <a:lumMod val="85000"/>
            </a:schemeClr>
          </a:solid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100" dirty="0">
                <a:solidFill>
                  <a:prstClr val="black"/>
                </a:solidFill>
                <a:latin typeface="Cambria" panose="02040503050406030204" pitchFamily="18" charset="0"/>
              </a:rPr>
              <a:t>Row 4</a:t>
            </a:r>
          </a:p>
        </p:txBody>
      </p:sp>
      <p:sp>
        <p:nvSpPr>
          <p:cNvPr id="17" name="Rectangle 16">
            <a:extLst>
              <a:ext uri="{FF2B5EF4-FFF2-40B4-BE49-F238E27FC236}">
                <a16:creationId xmlns:a16="http://schemas.microsoft.com/office/drawing/2014/main" id="{C20B4119-5F9A-EFA8-65AE-01DD6672D9F0}"/>
              </a:ext>
            </a:extLst>
          </p:cNvPr>
          <p:cNvSpPr/>
          <p:nvPr/>
        </p:nvSpPr>
        <p:spPr>
          <a:xfrm>
            <a:off x="5119006" y="3221251"/>
            <a:ext cx="5257800" cy="415498"/>
          </a:xfrm>
          <a:prstGeom prst="rect">
            <a:avLst/>
          </a:prstGeom>
        </p:spPr>
        <p:txBody>
          <a:bodyPr wrap="square">
            <a:spAutoFit/>
          </a:bodyPr>
          <a:lstStyle/>
          <a:p>
            <a:pPr algn="ctr"/>
            <a:r>
              <a:rPr lang="en-US" sz="2100" b="1" dirty="0"/>
              <a:t>TRR-equipped DRAM Chip</a:t>
            </a:r>
            <a:endParaRPr lang="en-US" sz="2100" dirty="0"/>
          </a:p>
        </p:txBody>
      </p:sp>
      <p:sp>
        <p:nvSpPr>
          <p:cNvPr id="18" name="Rectangle: Rounded Corners 17">
            <a:extLst>
              <a:ext uri="{FF2B5EF4-FFF2-40B4-BE49-F238E27FC236}">
                <a16:creationId xmlns:a16="http://schemas.microsoft.com/office/drawing/2014/main" id="{E4FB1A9C-38C9-029C-BF6F-03DDE0CA70FC}"/>
              </a:ext>
            </a:extLst>
          </p:cNvPr>
          <p:cNvSpPr/>
          <p:nvPr/>
        </p:nvSpPr>
        <p:spPr>
          <a:xfrm>
            <a:off x="5136690" y="4011826"/>
            <a:ext cx="613344" cy="1275233"/>
          </a:xfrm>
          <a:prstGeom prst="round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TRR</a:t>
            </a:r>
            <a:endParaRPr lang="en-CH" sz="2800" dirty="0">
              <a:solidFill>
                <a:schemeClr val="bg1"/>
              </a:solidFill>
            </a:endParaRPr>
          </a:p>
        </p:txBody>
      </p:sp>
      <p:pic>
        <p:nvPicPr>
          <p:cNvPr id="19" name="Graphic 18" descr="Warning with solid fill">
            <a:extLst>
              <a:ext uri="{FF2B5EF4-FFF2-40B4-BE49-F238E27FC236}">
                <a16:creationId xmlns:a16="http://schemas.microsoft.com/office/drawing/2014/main" id="{BA59273F-5855-01FA-A528-A9C3F274215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18699" y="5093054"/>
            <a:ext cx="341866" cy="341866"/>
          </a:xfrm>
          <a:prstGeom prst="rect">
            <a:avLst/>
          </a:prstGeom>
        </p:spPr>
      </p:pic>
      <p:sp>
        <p:nvSpPr>
          <p:cNvPr id="20" name="TextBox 19">
            <a:extLst>
              <a:ext uri="{FF2B5EF4-FFF2-40B4-BE49-F238E27FC236}">
                <a16:creationId xmlns:a16="http://schemas.microsoft.com/office/drawing/2014/main" id="{3A9E7A50-B33E-7BD6-03BF-7F811AB8B8B7}"/>
              </a:ext>
            </a:extLst>
          </p:cNvPr>
          <p:cNvSpPr txBox="1"/>
          <p:nvPr/>
        </p:nvSpPr>
        <p:spPr>
          <a:xfrm>
            <a:off x="2161598" y="5120123"/>
            <a:ext cx="2914876" cy="369332"/>
          </a:xfrm>
          <a:prstGeom prst="rect">
            <a:avLst/>
          </a:prstGeom>
          <a:noFill/>
        </p:spPr>
        <p:txBody>
          <a:bodyPr wrap="square" rtlCol="0">
            <a:spAutoFit/>
          </a:bodyPr>
          <a:lstStyle/>
          <a:p>
            <a:r>
              <a:rPr lang="en-US" dirty="0"/>
              <a:t>Aggressor detected: </a:t>
            </a:r>
            <a:r>
              <a:rPr lang="en-US" b="1" dirty="0"/>
              <a:t>Row 2</a:t>
            </a:r>
            <a:endParaRPr lang="en-CH" b="1" dirty="0"/>
          </a:p>
        </p:txBody>
      </p:sp>
      <p:sp>
        <p:nvSpPr>
          <p:cNvPr id="21" name="Content Placeholder 2">
            <a:extLst>
              <a:ext uri="{FF2B5EF4-FFF2-40B4-BE49-F238E27FC236}">
                <a16:creationId xmlns:a16="http://schemas.microsoft.com/office/drawing/2014/main" id="{05D4EBA9-6317-3D9F-E80D-0D3A268D9D5C}"/>
              </a:ext>
            </a:extLst>
          </p:cNvPr>
          <p:cNvSpPr txBox="1">
            <a:spLocks/>
          </p:cNvSpPr>
          <p:nvPr/>
        </p:nvSpPr>
        <p:spPr>
          <a:xfrm>
            <a:off x="6420419" y="4460270"/>
            <a:ext cx="929756" cy="38184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rgbClr val="FF0000"/>
                </a:solidFill>
              </a:rPr>
              <a:t>closed</a:t>
            </a:r>
          </a:p>
        </p:txBody>
      </p:sp>
      <p:sp>
        <p:nvSpPr>
          <p:cNvPr id="22" name="Content Placeholder 2">
            <a:extLst>
              <a:ext uri="{FF2B5EF4-FFF2-40B4-BE49-F238E27FC236}">
                <a16:creationId xmlns:a16="http://schemas.microsoft.com/office/drawing/2014/main" id="{4904CC22-BE49-60DA-B3D3-7A67990121CD}"/>
              </a:ext>
            </a:extLst>
          </p:cNvPr>
          <p:cNvSpPr txBox="1">
            <a:spLocks/>
          </p:cNvSpPr>
          <p:nvPr/>
        </p:nvSpPr>
        <p:spPr>
          <a:xfrm>
            <a:off x="6399503" y="4460033"/>
            <a:ext cx="929756" cy="381842"/>
          </a:xfrm>
          <a:prstGeom prst="rect">
            <a:avLst/>
          </a:prstGeom>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Cambria" panose="02040503050406030204" pitchFamily="18" charset="0"/>
              <a:buChar char="-"/>
              <a:defRPr sz="28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i="1" dirty="0">
                <a:solidFill>
                  <a:srgbClr val="FF0000"/>
                </a:solidFill>
              </a:rPr>
              <a:t>open</a:t>
            </a:r>
          </a:p>
        </p:txBody>
      </p:sp>
      <p:sp>
        <p:nvSpPr>
          <p:cNvPr id="23" name="TextBox 22">
            <a:extLst>
              <a:ext uri="{FF2B5EF4-FFF2-40B4-BE49-F238E27FC236}">
                <a16:creationId xmlns:a16="http://schemas.microsoft.com/office/drawing/2014/main" id="{26D09E84-0BC1-5C76-2EC1-20EA77996E0D}"/>
              </a:ext>
            </a:extLst>
          </p:cNvPr>
          <p:cNvSpPr txBox="1"/>
          <p:nvPr/>
        </p:nvSpPr>
        <p:spPr>
          <a:xfrm>
            <a:off x="2183549" y="5614830"/>
            <a:ext cx="2378349" cy="369332"/>
          </a:xfrm>
          <a:prstGeom prst="rect">
            <a:avLst/>
          </a:prstGeom>
          <a:noFill/>
        </p:spPr>
        <p:txBody>
          <a:bodyPr wrap="square" rtlCol="0">
            <a:spAutoFit/>
          </a:bodyPr>
          <a:lstStyle/>
          <a:p>
            <a:r>
              <a:rPr lang="en-US" i="1" dirty="0"/>
              <a:t>Refresh</a:t>
            </a:r>
            <a:r>
              <a:rPr lang="en-US" dirty="0"/>
              <a:t> neighbor rows</a:t>
            </a:r>
            <a:endParaRPr lang="en-CH" b="1" dirty="0"/>
          </a:p>
        </p:txBody>
      </p:sp>
      <p:cxnSp>
        <p:nvCxnSpPr>
          <p:cNvPr id="24" name="Straight Arrow Connector 23">
            <a:extLst>
              <a:ext uri="{FF2B5EF4-FFF2-40B4-BE49-F238E27FC236}">
                <a16:creationId xmlns:a16="http://schemas.microsoft.com/office/drawing/2014/main" id="{DE3EDB88-33F9-B533-1D3C-5A4DC4963E1B}"/>
              </a:ext>
            </a:extLst>
          </p:cNvPr>
          <p:cNvCxnSpPr>
            <a:cxnSpLocks/>
          </p:cNvCxnSpPr>
          <p:nvPr/>
        </p:nvCxnSpPr>
        <p:spPr>
          <a:xfrm flipV="1">
            <a:off x="5750034" y="4297562"/>
            <a:ext cx="435772" cy="220023"/>
          </a:xfrm>
          <a:prstGeom prst="straightConnector1">
            <a:avLst/>
          </a:prstGeom>
          <a:ln w="28575">
            <a:solidFill>
              <a:srgbClr val="0070C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8CD296D7-AB77-94A1-D59B-ED12F818C705}"/>
              </a:ext>
            </a:extLst>
          </p:cNvPr>
          <p:cNvSpPr txBox="1"/>
          <p:nvPr/>
        </p:nvSpPr>
        <p:spPr>
          <a:xfrm>
            <a:off x="4965836" y="5737142"/>
            <a:ext cx="2515370" cy="369332"/>
          </a:xfrm>
          <a:prstGeom prst="rect">
            <a:avLst/>
          </a:prstGeom>
          <a:noFill/>
        </p:spPr>
        <p:txBody>
          <a:bodyPr wrap="square" rtlCol="0">
            <a:spAutoFit/>
          </a:bodyPr>
          <a:lstStyle/>
          <a:p>
            <a:r>
              <a:rPr lang="en-US" dirty="0">
                <a:solidFill>
                  <a:srgbClr val="0066FF"/>
                </a:solidFill>
              </a:rPr>
              <a:t>TRR-induced refreshes</a:t>
            </a:r>
            <a:endParaRPr lang="en-CH" dirty="0">
              <a:solidFill>
                <a:srgbClr val="0066FF"/>
              </a:solidFill>
            </a:endParaRPr>
          </a:p>
        </p:txBody>
      </p:sp>
      <p:cxnSp>
        <p:nvCxnSpPr>
          <p:cNvPr id="26" name="Straight Arrow Connector 25">
            <a:extLst>
              <a:ext uri="{FF2B5EF4-FFF2-40B4-BE49-F238E27FC236}">
                <a16:creationId xmlns:a16="http://schemas.microsoft.com/office/drawing/2014/main" id="{2DA1F9B1-3235-A4AD-793D-A4D1F2AAB709}"/>
              </a:ext>
            </a:extLst>
          </p:cNvPr>
          <p:cNvCxnSpPr>
            <a:cxnSpLocks/>
          </p:cNvCxnSpPr>
          <p:nvPr/>
        </p:nvCxnSpPr>
        <p:spPr>
          <a:xfrm>
            <a:off x="5750034" y="4517585"/>
            <a:ext cx="393571" cy="457697"/>
          </a:xfrm>
          <a:prstGeom prst="straightConnector1">
            <a:avLst/>
          </a:prstGeom>
          <a:ln w="28575">
            <a:solidFill>
              <a:srgbClr val="0070C0"/>
            </a:solidFill>
            <a:headEnd type="oval" w="med" len="med"/>
            <a:tailEnd type="triangle" w="lg" len="lg"/>
          </a:ln>
        </p:spPr>
        <p:style>
          <a:lnRef idx="1">
            <a:schemeClr val="accent1"/>
          </a:lnRef>
          <a:fillRef idx="0">
            <a:schemeClr val="accent1"/>
          </a:fillRef>
          <a:effectRef idx="0">
            <a:schemeClr val="accent1"/>
          </a:effectRef>
          <a:fontRef idx="minor">
            <a:schemeClr val="tx1"/>
          </a:fontRef>
        </p:style>
      </p:cxnSp>
      <p:pic>
        <p:nvPicPr>
          <p:cNvPr id="27" name="Graphic 26" descr="Repeat with solid fill">
            <a:extLst>
              <a:ext uri="{FF2B5EF4-FFF2-40B4-BE49-F238E27FC236}">
                <a16:creationId xmlns:a16="http://schemas.microsoft.com/office/drawing/2014/main" id="{1AE36E73-3E09-CDCA-64C7-5CC115162AD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99874" y="5592331"/>
            <a:ext cx="378608" cy="378608"/>
          </a:xfrm>
          <a:prstGeom prst="rect">
            <a:avLst/>
          </a:prstGeom>
        </p:spPr>
      </p:pic>
      <p:cxnSp>
        <p:nvCxnSpPr>
          <p:cNvPr id="28" name="Straight Arrow Connector 27">
            <a:extLst>
              <a:ext uri="{FF2B5EF4-FFF2-40B4-BE49-F238E27FC236}">
                <a16:creationId xmlns:a16="http://schemas.microsoft.com/office/drawing/2014/main" id="{3F1338CC-1EFF-0679-E82C-CF9BDFF3F975}"/>
              </a:ext>
            </a:extLst>
          </p:cNvPr>
          <p:cNvCxnSpPr>
            <a:cxnSpLocks/>
          </p:cNvCxnSpPr>
          <p:nvPr/>
        </p:nvCxnSpPr>
        <p:spPr>
          <a:xfrm>
            <a:off x="5928393" y="4883093"/>
            <a:ext cx="183047" cy="957533"/>
          </a:xfrm>
          <a:prstGeom prst="straightConnector1">
            <a:avLst/>
          </a:prstGeom>
          <a:ln w="12700">
            <a:solidFill>
              <a:schemeClr val="tx1"/>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ounded Rectangle 4">
            <a:extLst>
              <a:ext uri="{FF2B5EF4-FFF2-40B4-BE49-F238E27FC236}">
                <a16:creationId xmlns:a16="http://schemas.microsoft.com/office/drawing/2014/main" id="{AB5DB894-18ED-821E-BD39-30CECFC9C877}"/>
              </a:ext>
            </a:extLst>
          </p:cNvPr>
          <p:cNvSpPr/>
          <p:nvPr/>
        </p:nvSpPr>
        <p:spPr>
          <a:xfrm>
            <a:off x="1968949" y="3891707"/>
            <a:ext cx="1490373" cy="1004741"/>
          </a:xfrm>
          <a:prstGeom prst="round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Memory </a:t>
            </a:r>
            <a:br>
              <a:rPr lang="en-US" sz="2000" dirty="0">
                <a:solidFill>
                  <a:schemeClr val="tx1"/>
                </a:solidFill>
              </a:rPr>
            </a:br>
            <a:r>
              <a:rPr lang="en-US" sz="2000" dirty="0">
                <a:solidFill>
                  <a:schemeClr val="tx1"/>
                </a:solidFill>
              </a:rPr>
              <a:t>Controller</a:t>
            </a:r>
          </a:p>
        </p:txBody>
      </p:sp>
      <p:sp>
        <p:nvSpPr>
          <p:cNvPr id="30" name="Arrow: Right 29">
            <a:extLst>
              <a:ext uri="{FF2B5EF4-FFF2-40B4-BE49-F238E27FC236}">
                <a16:creationId xmlns:a16="http://schemas.microsoft.com/office/drawing/2014/main" id="{5F2B1880-7DA2-679A-D255-DCD8A73B758C}"/>
              </a:ext>
            </a:extLst>
          </p:cNvPr>
          <p:cNvSpPr/>
          <p:nvPr/>
        </p:nvSpPr>
        <p:spPr>
          <a:xfrm>
            <a:off x="3689574" y="4280748"/>
            <a:ext cx="1103366"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TextBox 30">
            <a:extLst>
              <a:ext uri="{FF2B5EF4-FFF2-40B4-BE49-F238E27FC236}">
                <a16:creationId xmlns:a16="http://schemas.microsoft.com/office/drawing/2014/main" id="{A9E36D8E-477F-3ACF-372C-B2E0DE54F6CB}"/>
              </a:ext>
            </a:extLst>
          </p:cNvPr>
          <p:cNvSpPr txBox="1"/>
          <p:nvPr/>
        </p:nvSpPr>
        <p:spPr>
          <a:xfrm>
            <a:off x="3714389" y="3829441"/>
            <a:ext cx="929021" cy="523220"/>
          </a:xfrm>
          <a:prstGeom prst="rect">
            <a:avLst/>
          </a:prstGeom>
          <a:noFill/>
        </p:spPr>
        <p:txBody>
          <a:bodyPr wrap="square" rtlCol="0" anchor="ctr">
            <a:spAutoFit/>
          </a:bodyPr>
          <a:lstStyle/>
          <a:p>
            <a:pPr algn="ctr"/>
            <a:r>
              <a:rPr lang="en-US" sz="2800" b="1" dirty="0"/>
              <a:t>REF</a:t>
            </a:r>
            <a:endParaRPr lang="en-CH" sz="2800" b="1" dirty="0"/>
          </a:p>
        </p:txBody>
      </p:sp>
      <p:grpSp>
        <p:nvGrpSpPr>
          <p:cNvPr id="3" name="Group 2">
            <a:extLst>
              <a:ext uri="{FF2B5EF4-FFF2-40B4-BE49-F238E27FC236}">
                <a16:creationId xmlns:a16="http://schemas.microsoft.com/office/drawing/2014/main" id="{93BE65A1-BB7B-1640-A5D9-BBC843B0674A}"/>
              </a:ext>
            </a:extLst>
          </p:cNvPr>
          <p:cNvGrpSpPr/>
          <p:nvPr/>
        </p:nvGrpSpPr>
        <p:grpSpPr>
          <a:xfrm>
            <a:off x="2816280" y="6574971"/>
            <a:ext cx="6502401" cy="261257"/>
            <a:chOff x="1631950" y="5344886"/>
            <a:chExt cx="6502401" cy="261257"/>
          </a:xfrm>
        </p:grpSpPr>
        <p:sp>
          <p:nvSpPr>
            <p:cNvPr id="32" name="Arrow: Pentagon 31">
              <a:extLst>
                <a:ext uri="{FF2B5EF4-FFF2-40B4-BE49-F238E27FC236}">
                  <a16:creationId xmlns:a16="http://schemas.microsoft.com/office/drawing/2014/main" id="{0B5938C7-09AD-233F-692B-C4D0E20751F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33" name="Arrow: Chevron 32">
              <a:extLst>
                <a:ext uri="{FF2B5EF4-FFF2-40B4-BE49-F238E27FC236}">
                  <a16:creationId xmlns:a16="http://schemas.microsoft.com/office/drawing/2014/main" id="{CCAD2890-4655-519F-96DD-279A8DBE5302}"/>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34" name="Arrow: Chevron 33">
              <a:extLst>
                <a:ext uri="{FF2B5EF4-FFF2-40B4-BE49-F238E27FC236}">
                  <a16:creationId xmlns:a16="http://schemas.microsoft.com/office/drawing/2014/main" id="{A9BB13C6-EF44-A558-98D4-56CF17B1DD01}"/>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35" name="Arrow: Chevron 34">
              <a:extLst>
                <a:ext uri="{FF2B5EF4-FFF2-40B4-BE49-F238E27FC236}">
                  <a16:creationId xmlns:a16="http://schemas.microsoft.com/office/drawing/2014/main" id="{FEA6F26E-6579-031C-6F95-68C4B3AE1281}"/>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10523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200" fill="hold"/>
                                        <p:tgtEl>
                                          <p:spTgt spid="14"/>
                                        </p:tgtEl>
                                        <p:attrNameLst>
                                          <p:attrName>fillcolor</p:attrName>
                                        </p:attrNameLst>
                                      </p:cBhvr>
                                      <p:to>
                                        <a:srgbClr val="F4B183"/>
                                      </p:to>
                                    </p:animClr>
                                    <p:set>
                                      <p:cBhvr>
                                        <p:cTn id="43" dur="200" fill="hold"/>
                                        <p:tgtEl>
                                          <p:spTgt spid="14"/>
                                        </p:tgtEl>
                                        <p:attrNameLst>
                                          <p:attrName>fill.type</p:attrName>
                                        </p:attrNameLst>
                                      </p:cBhvr>
                                      <p:to>
                                        <p:strVal val="solid"/>
                                      </p:to>
                                    </p:set>
                                    <p:set>
                                      <p:cBhvr>
                                        <p:cTn id="44" dur="200" fill="hold"/>
                                        <p:tgtEl>
                                          <p:spTgt spid="14"/>
                                        </p:tgtEl>
                                        <p:attrNameLst>
                                          <p:attrName>fill.on</p:attrName>
                                        </p:attrNameLst>
                                      </p:cBhvr>
                                      <p:to>
                                        <p:strVal val="true"/>
                                      </p:to>
                                    </p:se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 fill="hold"/>
                                        <p:tgtEl>
                                          <p:spTgt spid="14"/>
                                        </p:tgtEl>
                                        <p:attrNameLst>
                                          <p:attrName>fillcolor</p:attrName>
                                        </p:attrNameLst>
                                      </p:cBhvr>
                                      <p:to>
                                        <a:srgbClr val="D8D8D8"/>
                                      </p:to>
                                    </p:animClr>
                                    <p:set>
                                      <p:cBhvr>
                                        <p:cTn id="52" dur="200" fill="hold"/>
                                        <p:tgtEl>
                                          <p:spTgt spid="14"/>
                                        </p:tgtEl>
                                        <p:attrNameLst>
                                          <p:attrName>fill.type</p:attrName>
                                        </p:attrNameLst>
                                      </p:cBhvr>
                                      <p:to>
                                        <p:strVal val="solid"/>
                                      </p:to>
                                    </p:set>
                                    <p:set>
                                      <p:cBhvr>
                                        <p:cTn id="53" dur="200" fill="hold"/>
                                        <p:tgtEl>
                                          <p:spTgt spid="14"/>
                                        </p:tgtEl>
                                        <p:attrNameLst>
                                          <p:attrName>fill.on</p:attrName>
                                        </p:attrNameLst>
                                      </p:cBhvr>
                                      <p:to>
                                        <p:strVal val="true"/>
                                      </p:to>
                                    </p:set>
                                  </p:childTnLst>
                                </p:cTn>
                              </p:par>
                              <p:par>
                                <p:cTn id="54" presetID="10" presetClass="exit" presetSubtype="0" fill="hold" grpId="1" nodeType="withEffect">
                                  <p:stCondLst>
                                    <p:cond delay="0"/>
                                  </p:stCondLst>
                                  <p:childTnLst>
                                    <p:animEffect transition="out" filter="fade">
                                      <p:cBhvr>
                                        <p:cTn id="55" dur="100"/>
                                        <p:tgtEl>
                                          <p:spTgt spid="22"/>
                                        </p:tgtEl>
                                      </p:cBhvr>
                                    </p:animEffect>
                                    <p:set>
                                      <p:cBhvr>
                                        <p:cTn id="56" dur="1" fill="hold">
                                          <p:stCondLst>
                                            <p:cond delay="99"/>
                                          </p:stCondLst>
                                        </p:cTn>
                                        <p:tgtEl>
                                          <p:spTgt spid="22"/>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 fill="hold"/>
                                        <p:tgtEl>
                                          <p:spTgt spid="14"/>
                                        </p:tgtEl>
                                        <p:attrNameLst>
                                          <p:attrName>fillcolor</p:attrName>
                                        </p:attrNameLst>
                                      </p:cBhvr>
                                      <p:to>
                                        <a:srgbClr val="F4B183"/>
                                      </p:to>
                                    </p:animClr>
                                    <p:set>
                                      <p:cBhvr>
                                        <p:cTn id="64" dur="200" fill="hold"/>
                                        <p:tgtEl>
                                          <p:spTgt spid="14"/>
                                        </p:tgtEl>
                                        <p:attrNameLst>
                                          <p:attrName>fill.type</p:attrName>
                                        </p:attrNameLst>
                                      </p:cBhvr>
                                      <p:to>
                                        <p:strVal val="solid"/>
                                      </p:to>
                                    </p:set>
                                    <p:set>
                                      <p:cBhvr>
                                        <p:cTn id="65" dur="200" fill="hold"/>
                                        <p:tgtEl>
                                          <p:spTgt spid="14"/>
                                        </p:tgtEl>
                                        <p:attrNameLst>
                                          <p:attrName>fill.on</p:attrName>
                                        </p:attrNameLst>
                                      </p:cBhvr>
                                      <p:to>
                                        <p:strVal val="true"/>
                                      </p:to>
                                    </p:set>
                                  </p:childTnLst>
                                </p:cTn>
                              </p:par>
                              <p:par>
                                <p:cTn id="66" presetID="10" presetClass="exit" presetSubtype="0" fill="hold" grpId="2" nodeType="withEffect">
                                  <p:stCondLst>
                                    <p:cond delay="0"/>
                                  </p:stCondLst>
                                  <p:childTnLst>
                                    <p:animEffect transition="out" filter="fade">
                                      <p:cBhvr>
                                        <p:cTn id="67" dur="100"/>
                                        <p:tgtEl>
                                          <p:spTgt spid="21"/>
                                        </p:tgtEl>
                                      </p:cBhvr>
                                    </p:animEffect>
                                    <p:set>
                                      <p:cBhvr>
                                        <p:cTn id="68" dur="1" fill="hold">
                                          <p:stCondLst>
                                            <p:cond delay="99"/>
                                          </p:stCondLst>
                                        </p:cTn>
                                        <p:tgtEl>
                                          <p:spTgt spid="21"/>
                                        </p:tgtEl>
                                        <p:attrNameLst>
                                          <p:attrName>style.visibility</p:attrName>
                                        </p:attrNameLst>
                                      </p:cBhvr>
                                      <p:to>
                                        <p:strVal val="hidden"/>
                                      </p:to>
                                    </p:set>
                                  </p:childTnLst>
                                </p:cTn>
                              </p:par>
                              <p:par>
                                <p:cTn id="69" presetID="10" presetClass="entr" presetSubtype="0" fill="hold" grpId="2"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mph" presetSubtype="2" fill="hold" nodeType="clickEffect">
                                  <p:stCondLst>
                                    <p:cond delay="0"/>
                                  </p:stCondLst>
                                  <p:childTnLst>
                                    <p:animClr clrSpc="rgb" dir="cw">
                                      <p:cBhvr>
                                        <p:cTn id="75" dur="200" fill="hold"/>
                                        <p:tgtEl>
                                          <p:spTgt spid="14"/>
                                        </p:tgtEl>
                                        <p:attrNameLst>
                                          <p:attrName>fillcolor</p:attrName>
                                        </p:attrNameLst>
                                      </p:cBhvr>
                                      <p:to>
                                        <a:srgbClr val="D8D8D8"/>
                                      </p:to>
                                    </p:animClr>
                                    <p:set>
                                      <p:cBhvr>
                                        <p:cTn id="76" dur="200" fill="hold"/>
                                        <p:tgtEl>
                                          <p:spTgt spid="14"/>
                                        </p:tgtEl>
                                        <p:attrNameLst>
                                          <p:attrName>fill.type</p:attrName>
                                        </p:attrNameLst>
                                      </p:cBhvr>
                                      <p:to>
                                        <p:strVal val="solid"/>
                                      </p:to>
                                    </p:set>
                                    <p:set>
                                      <p:cBhvr>
                                        <p:cTn id="77" dur="200" fill="hold"/>
                                        <p:tgtEl>
                                          <p:spTgt spid="14"/>
                                        </p:tgtEl>
                                        <p:attrNameLst>
                                          <p:attrName>fill.on</p:attrName>
                                        </p:attrNameLst>
                                      </p:cBhvr>
                                      <p:to>
                                        <p:strVal val="true"/>
                                      </p:to>
                                    </p:set>
                                  </p:childTnLst>
                                </p:cTn>
                              </p:par>
                              <p:par>
                                <p:cTn id="78" presetID="10" presetClass="exit" presetSubtype="0" fill="hold" grpId="3" nodeType="with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10" presetClass="entr" presetSubtype="0" fill="hold" grpId="1" nodeType="with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par>
                                <p:cTn id="84" presetID="10" presetClass="entr" presetSubtype="0"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10" presetClass="entr" presetSubtype="0" fill="hold" nodeType="with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fade">
                                      <p:cBhvr>
                                        <p:cTn id="97" dur="500"/>
                                        <p:tgtEl>
                                          <p:spTgt spid="27"/>
                                        </p:tgtEl>
                                      </p:cBhvr>
                                    </p:animEffect>
                                  </p:childTnLst>
                                </p:cTn>
                              </p:par>
                            </p:childTnLst>
                          </p:cTn>
                        </p:par>
                        <p:par>
                          <p:cTn id="98" fill="hold">
                            <p:stCondLst>
                              <p:cond delay="500"/>
                            </p:stCondLst>
                            <p:childTnLst>
                              <p:par>
                                <p:cTn id="99" presetID="10"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500"/>
                                        <p:tgtEl>
                                          <p:spTgt spid="29"/>
                                        </p:tgtEl>
                                      </p:cBhvr>
                                    </p:animEffect>
                                  </p:childTnLst>
                                </p:cTn>
                              </p:par>
                            </p:childTnLst>
                          </p:cTn>
                        </p:par>
                        <p:par>
                          <p:cTn id="102" fill="hold">
                            <p:stCondLst>
                              <p:cond delay="1000"/>
                            </p:stCondLst>
                            <p:childTnLst>
                              <p:par>
                                <p:cTn id="103" presetID="10" presetClass="entr" presetSubtype="0"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fade">
                                      <p:cBhvr>
                                        <p:cTn id="105" dur="500"/>
                                        <p:tgtEl>
                                          <p:spTgt spid="30"/>
                                        </p:tgtEl>
                                      </p:cBhvr>
                                    </p:animEffect>
                                  </p:childTnLst>
                                </p:cTn>
                              </p:par>
                            </p:childTnLst>
                          </p:cTn>
                        </p:par>
                        <p:par>
                          <p:cTn id="106" fill="hold">
                            <p:stCondLst>
                              <p:cond delay="1500"/>
                            </p:stCondLst>
                            <p:childTnLst>
                              <p:par>
                                <p:cTn id="107" presetID="10" presetClass="entr" presetSubtype="0"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500"/>
                                        <p:tgtEl>
                                          <p:spTgt spid="3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24"/>
                                        </p:tgtEl>
                                        <p:attrNameLst>
                                          <p:attrName>style.visibility</p:attrName>
                                        </p:attrNameLst>
                                      </p:cBhvr>
                                      <p:to>
                                        <p:strVal val="visible"/>
                                      </p:to>
                                    </p:set>
                                    <p:animEffect transition="in" filter="fade">
                                      <p:cBhvr>
                                        <p:cTn id="114" dur="500"/>
                                        <p:tgtEl>
                                          <p:spTgt spid="24"/>
                                        </p:tgtEl>
                                      </p:cBhvr>
                                    </p:animEffect>
                                  </p:childTnLst>
                                </p:cTn>
                              </p:par>
                              <p:par>
                                <p:cTn id="115" presetID="10" presetClass="entr" presetSubtype="0" fill="hold"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par>
                                <p:cTn id="118" presetID="10" presetClass="entr" presetSubtype="0" fill="hold" nodeType="with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fade">
                                      <p:cBhvr>
                                        <p:cTn id="120" dur="500"/>
                                        <p:tgtEl>
                                          <p:spTgt spid="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500"/>
                                        <p:tgtEl>
                                          <p:spTgt spid="25"/>
                                        </p:tgtEl>
                                      </p:cBhvr>
                                    </p:animEffect>
                                  </p:childTnLst>
                                </p:cTn>
                              </p:par>
                            </p:childTnLst>
                          </p:cTn>
                        </p:par>
                        <p:par>
                          <p:cTn id="124" fill="hold">
                            <p:stCondLst>
                              <p:cond delay="500"/>
                            </p:stCondLst>
                            <p:childTnLst>
                              <p:par>
                                <p:cTn id="125" presetID="1" presetClass="emph" presetSubtype="2" fill="hold" nodeType="afterEffect">
                                  <p:stCondLst>
                                    <p:cond delay="0"/>
                                  </p:stCondLst>
                                  <p:childTnLst>
                                    <p:animClr clrSpc="rgb" dir="cw">
                                      <p:cBhvr>
                                        <p:cTn id="126" dur="500" fill="hold"/>
                                        <p:tgtEl>
                                          <p:spTgt spid="13"/>
                                        </p:tgtEl>
                                        <p:attrNameLst>
                                          <p:attrName>fillcolor</p:attrName>
                                        </p:attrNameLst>
                                      </p:cBhvr>
                                      <p:to>
                                        <a:srgbClr val="91C9F7"/>
                                      </p:to>
                                    </p:animClr>
                                    <p:set>
                                      <p:cBhvr>
                                        <p:cTn id="127" dur="500" fill="hold"/>
                                        <p:tgtEl>
                                          <p:spTgt spid="13"/>
                                        </p:tgtEl>
                                        <p:attrNameLst>
                                          <p:attrName>fill.type</p:attrName>
                                        </p:attrNameLst>
                                      </p:cBhvr>
                                      <p:to>
                                        <p:strVal val="solid"/>
                                      </p:to>
                                    </p:set>
                                    <p:set>
                                      <p:cBhvr>
                                        <p:cTn id="128" dur="500" fill="hold"/>
                                        <p:tgtEl>
                                          <p:spTgt spid="13"/>
                                        </p:tgtEl>
                                        <p:attrNameLst>
                                          <p:attrName>fill.on</p:attrName>
                                        </p:attrNameLst>
                                      </p:cBhvr>
                                      <p:to>
                                        <p:strVal val="true"/>
                                      </p:to>
                                    </p:set>
                                  </p:childTnLst>
                                </p:cTn>
                              </p:par>
                              <p:par>
                                <p:cTn id="129" presetID="1" presetClass="emph" presetSubtype="2" fill="hold" nodeType="withEffect">
                                  <p:stCondLst>
                                    <p:cond delay="0"/>
                                  </p:stCondLst>
                                  <p:childTnLst>
                                    <p:animClr clrSpc="rgb" dir="cw">
                                      <p:cBhvr>
                                        <p:cTn id="130" dur="500" fill="hold"/>
                                        <p:tgtEl>
                                          <p:spTgt spid="15"/>
                                        </p:tgtEl>
                                        <p:attrNameLst>
                                          <p:attrName>fillcolor</p:attrName>
                                        </p:attrNameLst>
                                      </p:cBhvr>
                                      <p:to>
                                        <a:srgbClr val="91C9F7"/>
                                      </p:to>
                                    </p:animClr>
                                    <p:set>
                                      <p:cBhvr>
                                        <p:cTn id="131" dur="500" fill="hold"/>
                                        <p:tgtEl>
                                          <p:spTgt spid="15"/>
                                        </p:tgtEl>
                                        <p:attrNameLst>
                                          <p:attrName>fill.type</p:attrName>
                                        </p:attrNameLst>
                                      </p:cBhvr>
                                      <p:to>
                                        <p:strVal val="solid"/>
                                      </p:to>
                                    </p:set>
                                    <p:set>
                                      <p:cBhvr>
                                        <p:cTn id="132" dur="500" fill="hold"/>
                                        <p:tgtEl>
                                          <p:spTgt spid="1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12" grpId="0" animBg="1"/>
      <p:bldP spid="13" grpId="0" animBg="1"/>
      <p:bldP spid="14" grpId="0" animBg="1"/>
      <p:bldP spid="15" grpId="0" animBg="1"/>
      <p:bldP spid="16" grpId="0" animBg="1"/>
      <p:bldP spid="17" grpId="0"/>
      <p:bldP spid="18" grpId="0" animBg="1"/>
      <p:bldP spid="20" grpId="0"/>
      <p:bldP spid="21" grpId="0"/>
      <p:bldP spid="21" grpId="1"/>
      <p:bldP spid="21" grpId="2"/>
      <p:bldP spid="22" grpId="0"/>
      <p:bldP spid="22" grpId="1"/>
      <p:bldP spid="22" grpId="2"/>
      <p:bldP spid="22" grpId="3"/>
      <p:bldP spid="23" grpId="0"/>
      <p:bldP spid="25" grpId="0"/>
      <p:bldP spid="29" grpId="0" animBg="1"/>
      <p:bldP spid="30" grpId="0" animBg="1"/>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A1ACC-FA43-88DB-5C0A-FDA7F915FCAB}"/>
              </a:ext>
            </a:extLst>
          </p:cNvPr>
          <p:cNvSpPr>
            <a:spLocks noGrp="1"/>
          </p:cNvSpPr>
          <p:nvPr>
            <p:ph type="title"/>
          </p:nvPr>
        </p:nvSpPr>
        <p:spPr/>
        <p:txBody>
          <a:bodyPr>
            <a:normAutofit fontScale="90000"/>
          </a:bodyPr>
          <a:lstStyle/>
          <a:p>
            <a:r>
              <a:rPr lang="en-US" dirty="0"/>
              <a:t>The Problem with TRR</a:t>
            </a:r>
            <a:endParaRPr lang="en-CH" dirty="0"/>
          </a:p>
        </p:txBody>
      </p:sp>
      <p:sp>
        <p:nvSpPr>
          <p:cNvPr id="4" name="Rectangle: Diagonal Corners Snipped 3">
            <a:extLst>
              <a:ext uri="{FF2B5EF4-FFF2-40B4-BE49-F238E27FC236}">
                <a16:creationId xmlns:a16="http://schemas.microsoft.com/office/drawing/2014/main" id="{95029568-2F55-9D46-CBA8-D92880EA0B95}"/>
              </a:ext>
            </a:extLst>
          </p:cNvPr>
          <p:cNvSpPr/>
          <p:nvPr/>
        </p:nvSpPr>
        <p:spPr>
          <a:xfrm>
            <a:off x="903261" y="1817914"/>
            <a:ext cx="10385477" cy="1309798"/>
          </a:xfrm>
          <a:prstGeom prst="snip2DiagRect">
            <a:avLst>
              <a:gd name="adj1" fmla="val 0"/>
              <a:gd name="adj2" fmla="val 34544"/>
            </a:avLst>
          </a:prstGeom>
          <a:solidFill>
            <a:schemeClr val="bg1">
              <a:lumMod val="95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200" dirty="0">
                <a:solidFill>
                  <a:schemeClr val="tx1"/>
                </a:solidFill>
                <a:latin typeface="+mj-lt"/>
                <a:ea typeface="Tahoma" panose="020B0604030504040204" pitchFamily="34" charset="0"/>
                <a:cs typeface="Tahoma" panose="020B0604030504040204" pitchFamily="34" charset="0"/>
              </a:rPr>
              <a:t>TRR is </a:t>
            </a:r>
            <a:r>
              <a:rPr lang="en-US" sz="3200" dirty="0">
                <a:solidFill>
                  <a:srgbClr val="C00000"/>
                </a:solidFill>
                <a:ea typeface="Tahoma" panose="020B0604030504040204" pitchFamily="34" charset="0"/>
                <a:cs typeface="Tahoma" panose="020B0604030504040204" pitchFamily="34" charset="0"/>
              </a:rPr>
              <a:t>obscure</a:t>
            </a:r>
            <a:r>
              <a:rPr lang="en-US" sz="3200" dirty="0">
                <a:solidFill>
                  <a:schemeClr val="tx1"/>
                </a:solidFill>
                <a:ea typeface="Tahoma" panose="020B0604030504040204" pitchFamily="34" charset="0"/>
                <a:cs typeface="Tahoma" panose="020B0604030504040204" pitchFamily="34" charset="0"/>
              </a:rPr>
              <a:t>,</a:t>
            </a:r>
            <a:r>
              <a:rPr lang="en-US" sz="3200" dirty="0">
                <a:ea typeface="Tahoma" panose="020B0604030504040204" pitchFamily="34" charset="0"/>
                <a:cs typeface="Tahoma" panose="020B0604030504040204" pitchFamily="34" charset="0"/>
              </a:rPr>
              <a:t> </a:t>
            </a:r>
            <a:r>
              <a:rPr lang="en-US" sz="3200" dirty="0">
                <a:solidFill>
                  <a:srgbClr val="C00000"/>
                </a:solidFill>
                <a:ea typeface="Tahoma" panose="020B0604030504040204" pitchFamily="34" charset="0"/>
                <a:cs typeface="Tahoma" panose="020B0604030504040204" pitchFamily="34" charset="0"/>
              </a:rPr>
              <a:t>undocumented</a:t>
            </a:r>
            <a:r>
              <a:rPr lang="en-US" sz="3200" dirty="0">
                <a:solidFill>
                  <a:schemeClr val="tx1"/>
                </a:solidFill>
                <a:ea typeface="Tahoma" panose="020B0604030504040204" pitchFamily="34" charset="0"/>
                <a:cs typeface="Tahoma" panose="020B0604030504040204" pitchFamily="34" charset="0"/>
              </a:rPr>
              <a:t>, and </a:t>
            </a:r>
            <a:r>
              <a:rPr lang="en-US" sz="3200" dirty="0">
                <a:solidFill>
                  <a:srgbClr val="C00000"/>
                </a:solidFill>
                <a:ea typeface="Tahoma" panose="020B0604030504040204" pitchFamily="34" charset="0"/>
                <a:cs typeface="Tahoma" panose="020B0604030504040204" pitchFamily="34" charset="0"/>
              </a:rPr>
              <a:t>proprietary </a:t>
            </a:r>
            <a:endParaRPr lang="en-US" sz="3200" b="1" dirty="0">
              <a:latin typeface="+mj-lt"/>
              <a:ea typeface="Tahoma" panose="020B0604030504040204" pitchFamily="34" charset="0"/>
              <a:cs typeface="Tahoma" panose="020B0604030504040204" pitchFamily="34" charset="0"/>
            </a:endParaRPr>
          </a:p>
        </p:txBody>
      </p:sp>
      <p:sp>
        <p:nvSpPr>
          <p:cNvPr id="5" name="Rectangle: Diagonal Corners Snipped 4">
            <a:extLst>
              <a:ext uri="{FF2B5EF4-FFF2-40B4-BE49-F238E27FC236}">
                <a16:creationId xmlns:a16="http://schemas.microsoft.com/office/drawing/2014/main" id="{039A2267-178B-DD09-9E23-83B020F9EFF0}"/>
              </a:ext>
            </a:extLst>
          </p:cNvPr>
          <p:cNvSpPr/>
          <p:nvPr/>
        </p:nvSpPr>
        <p:spPr>
          <a:xfrm>
            <a:off x="903261" y="4264589"/>
            <a:ext cx="10385477" cy="1309798"/>
          </a:xfrm>
          <a:prstGeom prst="snip2DiagRect">
            <a:avLst>
              <a:gd name="adj1" fmla="val 0"/>
              <a:gd name="adj2" fmla="val 34544"/>
            </a:avLst>
          </a:prstGeom>
          <a:solidFill>
            <a:schemeClr val="bg1">
              <a:lumMod val="95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3200" dirty="0">
                <a:solidFill>
                  <a:schemeClr val="tx1"/>
                </a:solidFill>
                <a:latin typeface="+mj-lt"/>
                <a:ea typeface="Tahoma" panose="020B0604030504040204" pitchFamily="34" charset="0"/>
                <a:cs typeface="Tahoma" panose="020B0604030504040204" pitchFamily="34" charset="0"/>
              </a:rPr>
              <a:t>We</a:t>
            </a:r>
            <a:r>
              <a:rPr lang="en-US" sz="3200" dirty="0">
                <a:latin typeface="+mj-lt"/>
                <a:ea typeface="Tahoma" panose="020B0604030504040204" pitchFamily="34" charset="0"/>
                <a:cs typeface="Tahoma" panose="020B0604030504040204" pitchFamily="34" charset="0"/>
              </a:rPr>
              <a:t> </a:t>
            </a:r>
            <a:r>
              <a:rPr lang="en-US" sz="3200" dirty="0">
                <a:solidFill>
                  <a:srgbClr val="C00000"/>
                </a:solidFill>
                <a:latin typeface="+mj-lt"/>
                <a:ea typeface="Tahoma" panose="020B0604030504040204" pitchFamily="34" charset="0"/>
                <a:cs typeface="Tahoma" panose="020B0604030504040204" pitchFamily="34" charset="0"/>
              </a:rPr>
              <a:t>cannot</a:t>
            </a:r>
            <a:r>
              <a:rPr lang="en-US" sz="3200" dirty="0">
                <a:latin typeface="+mj-lt"/>
                <a:ea typeface="Tahoma" panose="020B0604030504040204" pitchFamily="34" charset="0"/>
                <a:cs typeface="Tahoma" panose="020B0604030504040204" pitchFamily="34" charset="0"/>
              </a:rPr>
              <a:t> </a:t>
            </a:r>
            <a:r>
              <a:rPr lang="en-US" sz="3200" dirty="0">
                <a:solidFill>
                  <a:schemeClr val="tx1"/>
                </a:solidFill>
                <a:latin typeface="+mj-lt"/>
                <a:ea typeface="Tahoma" panose="020B0604030504040204" pitchFamily="34" charset="0"/>
                <a:cs typeface="Tahoma" panose="020B0604030504040204" pitchFamily="34" charset="0"/>
              </a:rPr>
              <a:t>easily study the </a:t>
            </a:r>
            <a:r>
              <a:rPr lang="en-US" sz="3200" i="1" dirty="0">
                <a:solidFill>
                  <a:schemeClr val="tx1"/>
                </a:solidFill>
                <a:latin typeface="+mj-lt"/>
                <a:ea typeface="Tahoma" panose="020B0604030504040204" pitchFamily="34" charset="0"/>
                <a:cs typeface="Tahoma" panose="020B0604030504040204" pitchFamily="34" charset="0"/>
              </a:rPr>
              <a:t>security properties</a:t>
            </a:r>
            <a:r>
              <a:rPr lang="en-US" sz="3200" dirty="0">
                <a:solidFill>
                  <a:schemeClr val="tx1"/>
                </a:solidFill>
                <a:latin typeface="+mj-lt"/>
                <a:ea typeface="Tahoma" panose="020B0604030504040204" pitchFamily="34" charset="0"/>
                <a:cs typeface="Tahoma" panose="020B0604030504040204" pitchFamily="34" charset="0"/>
              </a:rPr>
              <a:t> of TRR</a:t>
            </a:r>
            <a:endParaRPr lang="en-US" sz="3200" b="1" dirty="0">
              <a:solidFill>
                <a:schemeClr val="tx1"/>
              </a:solidFill>
              <a:latin typeface="+mj-lt"/>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419A841F-7050-AF3D-38B2-DA977D73FE9E}"/>
              </a:ext>
            </a:extLst>
          </p:cNvPr>
          <p:cNvGrpSpPr/>
          <p:nvPr/>
        </p:nvGrpSpPr>
        <p:grpSpPr>
          <a:xfrm>
            <a:off x="2816280" y="6574971"/>
            <a:ext cx="6502401" cy="261257"/>
            <a:chOff x="1631950" y="5344886"/>
            <a:chExt cx="6502401" cy="261257"/>
          </a:xfrm>
        </p:grpSpPr>
        <p:sp>
          <p:nvSpPr>
            <p:cNvPr id="6" name="Arrow: Pentagon 5">
              <a:extLst>
                <a:ext uri="{FF2B5EF4-FFF2-40B4-BE49-F238E27FC236}">
                  <a16:creationId xmlns:a16="http://schemas.microsoft.com/office/drawing/2014/main" id="{922EBB27-612B-2581-0FE3-A68754E2DB35}"/>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7" name="Arrow: Chevron 6">
              <a:extLst>
                <a:ext uri="{FF2B5EF4-FFF2-40B4-BE49-F238E27FC236}">
                  <a16:creationId xmlns:a16="http://schemas.microsoft.com/office/drawing/2014/main" id="{54D95C2F-4288-078D-3798-66925B44C489}"/>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8" name="Arrow: Chevron 7">
              <a:extLst>
                <a:ext uri="{FF2B5EF4-FFF2-40B4-BE49-F238E27FC236}">
                  <a16:creationId xmlns:a16="http://schemas.microsoft.com/office/drawing/2014/main" id="{62E964EB-9820-E774-805F-9F9F5AC77EA5}"/>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9" name="Arrow: Chevron 8">
              <a:extLst>
                <a:ext uri="{FF2B5EF4-FFF2-40B4-BE49-F238E27FC236}">
                  <a16:creationId xmlns:a16="http://schemas.microsoft.com/office/drawing/2014/main" id="{0D44D867-CB4A-3D8B-DCD6-B48083FA02A4}"/>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7979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8AC7-203C-55A8-A1F9-0BF79838D899}"/>
              </a:ext>
            </a:extLst>
          </p:cNvPr>
          <p:cNvSpPr>
            <a:spLocks noGrp="1"/>
          </p:cNvSpPr>
          <p:nvPr>
            <p:ph type="title"/>
          </p:nvPr>
        </p:nvSpPr>
        <p:spPr/>
        <p:txBody>
          <a:bodyPr>
            <a:normAutofit fontScale="90000"/>
          </a:bodyPr>
          <a:lstStyle/>
          <a:p>
            <a:r>
              <a:rPr lang="en-US" dirty="0"/>
              <a:t>Goal</a:t>
            </a:r>
            <a:endParaRPr lang="en-CH" dirty="0"/>
          </a:p>
        </p:txBody>
      </p:sp>
      <p:sp>
        <p:nvSpPr>
          <p:cNvPr id="4" name="TextBox 3">
            <a:extLst>
              <a:ext uri="{FF2B5EF4-FFF2-40B4-BE49-F238E27FC236}">
                <a16:creationId xmlns:a16="http://schemas.microsoft.com/office/drawing/2014/main" id="{100B45C3-4A7B-1CA8-9373-78AF4A5289A7}"/>
              </a:ext>
            </a:extLst>
          </p:cNvPr>
          <p:cNvSpPr txBox="1"/>
          <p:nvPr/>
        </p:nvSpPr>
        <p:spPr>
          <a:xfrm>
            <a:off x="2741771" y="1003161"/>
            <a:ext cx="6708458" cy="584775"/>
          </a:xfrm>
          <a:prstGeom prst="rect">
            <a:avLst/>
          </a:prstGeom>
          <a:noFill/>
        </p:spPr>
        <p:txBody>
          <a:bodyPr wrap="square" rtlCol="0">
            <a:spAutoFit/>
          </a:bodyPr>
          <a:lstStyle/>
          <a:p>
            <a:r>
              <a:rPr lang="en-US" sz="3200" dirty="0">
                <a:ea typeface="Tahoma" panose="020B0604030504040204" pitchFamily="34" charset="0"/>
                <a:cs typeface="Tahoma" panose="020B0604030504040204" pitchFamily="34" charset="0"/>
              </a:rPr>
              <a:t> Study </a:t>
            </a:r>
            <a:r>
              <a:rPr lang="en-US" sz="3200" b="1" dirty="0">
                <a:ea typeface="Tahoma" panose="020B0604030504040204" pitchFamily="34" charset="0"/>
                <a:cs typeface="Tahoma" panose="020B0604030504040204" pitchFamily="34" charset="0"/>
              </a:rPr>
              <a:t>in-DRAM TRR </a:t>
            </a:r>
            <a:r>
              <a:rPr lang="en-US" sz="3200" dirty="0">
                <a:ea typeface="Tahoma" panose="020B0604030504040204" pitchFamily="34" charset="0"/>
                <a:cs typeface="Tahoma" panose="020B0604030504040204" pitchFamily="34" charset="0"/>
              </a:rPr>
              <a:t>mechanisms to</a:t>
            </a:r>
          </a:p>
        </p:txBody>
      </p:sp>
      <p:grpSp>
        <p:nvGrpSpPr>
          <p:cNvPr id="6" name="Group 5">
            <a:extLst>
              <a:ext uri="{FF2B5EF4-FFF2-40B4-BE49-F238E27FC236}">
                <a16:creationId xmlns:a16="http://schemas.microsoft.com/office/drawing/2014/main" id="{88E1B554-8D23-2F2C-84AF-22ED07C9DEC7}"/>
              </a:ext>
            </a:extLst>
          </p:cNvPr>
          <p:cNvGrpSpPr/>
          <p:nvPr/>
        </p:nvGrpSpPr>
        <p:grpSpPr>
          <a:xfrm>
            <a:off x="283028" y="1956542"/>
            <a:ext cx="11064135" cy="914400"/>
            <a:chOff x="283028" y="1956542"/>
            <a:chExt cx="11064135" cy="914400"/>
          </a:xfrm>
        </p:grpSpPr>
        <p:sp>
          <p:nvSpPr>
            <p:cNvPr id="14" name="Oval 13">
              <a:extLst>
                <a:ext uri="{FF2B5EF4-FFF2-40B4-BE49-F238E27FC236}">
                  <a16:creationId xmlns:a16="http://schemas.microsoft.com/office/drawing/2014/main" id="{24108162-9687-647A-B9BA-1921B4F390B0}"/>
                </a:ext>
              </a:extLst>
            </p:cNvPr>
            <p:cNvSpPr/>
            <p:nvPr/>
          </p:nvSpPr>
          <p:spPr>
            <a:xfrm>
              <a:off x="283028" y="1956542"/>
              <a:ext cx="914401" cy="914400"/>
            </a:xfrm>
            <a:prstGeom prst="ellipse">
              <a:avLst/>
            </a:prstGeom>
            <a:noFill/>
            <a:ln w="76200"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50000"/>
                    </a:schemeClr>
                  </a:solidFill>
                </a:rPr>
                <a:t>1</a:t>
              </a:r>
              <a:endParaRPr lang="en-CH" sz="6000" b="1" dirty="0">
                <a:solidFill>
                  <a:schemeClr val="accent6">
                    <a:lumMod val="50000"/>
                  </a:schemeClr>
                </a:solidFill>
              </a:endParaRPr>
            </a:p>
          </p:txBody>
        </p:sp>
        <p:sp>
          <p:nvSpPr>
            <p:cNvPr id="17" name="Rectangle: Diagonal Corners Snipped 16">
              <a:extLst>
                <a:ext uri="{FF2B5EF4-FFF2-40B4-BE49-F238E27FC236}">
                  <a16:creationId xmlns:a16="http://schemas.microsoft.com/office/drawing/2014/main" id="{E5F309B4-CF20-022E-7D2A-01D6FED15899}"/>
                </a:ext>
              </a:extLst>
            </p:cNvPr>
            <p:cNvSpPr/>
            <p:nvPr/>
          </p:nvSpPr>
          <p:spPr>
            <a:xfrm>
              <a:off x="1391021" y="2093536"/>
              <a:ext cx="9956142" cy="678994"/>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9900"/>
                  </a:solidFill>
                  <a:ea typeface="Tahoma" panose="020B0604030504040204" pitchFamily="34" charset="0"/>
                  <a:cs typeface="Tahoma" panose="020B0604030504040204" pitchFamily="34" charset="0"/>
                </a:rPr>
                <a:t>understand</a:t>
              </a:r>
              <a:r>
                <a:rPr lang="en-US" sz="3200" dirty="0">
                  <a:ea typeface="Tahoma" panose="020B0604030504040204" pitchFamily="34" charset="0"/>
                  <a:cs typeface="Tahoma" panose="020B0604030504040204" pitchFamily="34" charset="0"/>
                </a:rPr>
                <a:t> </a:t>
              </a:r>
              <a:r>
                <a:rPr lang="en-US" sz="3200" dirty="0">
                  <a:solidFill>
                    <a:schemeClr val="tx1"/>
                  </a:solidFill>
                  <a:ea typeface="Tahoma" panose="020B0604030504040204" pitchFamily="34" charset="0"/>
                  <a:cs typeface="Tahoma" panose="020B0604030504040204" pitchFamily="34" charset="0"/>
                </a:rPr>
                <a:t>how they operate</a:t>
              </a:r>
              <a:endParaRPr lang="en-CH" sz="3200" b="1" dirty="0">
                <a:solidFill>
                  <a:schemeClr val="tx1"/>
                </a:solidFill>
              </a:endParaRPr>
            </a:p>
          </p:txBody>
        </p:sp>
      </p:grpSp>
      <p:grpSp>
        <p:nvGrpSpPr>
          <p:cNvPr id="7" name="Group 6">
            <a:extLst>
              <a:ext uri="{FF2B5EF4-FFF2-40B4-BE49-F238E27FC236}">
                <a16:creationId xmlns:a16="http://schemas.microsoft.com/office/drawing/2014/main" id="{0E51F32C-B035-E9FD-CAB0-0DDAE2A86605}"/>
              </a:ext>
            </a:extLst>
          </p:cNvPr>
          <p:cNvGrpSpPr/>
          <p:nvPr/>
        </p:nvGrpSpPr>
        <p:grpSpPr>
          <a:xfrm>
            <a:off x="283028" y="3333923"/>
            <a:ext cx="11064135" cy="914400"/>
            <a:chOff x="283028" y="3333923"/>
            <a:chExt cx="11064135" cy="914400"/>
          </a:xfrm>
        </p:grpSpPr>
        <p:sp>
          <p:nvSpPr>
            <p:cNvPr id="15" name="Oval 14">
              <a:extLst>
                <a:ext uri="{FF2B5EF4-FFF2-40B4-BE49-F238E27FC236}">
                  <a16:creationId xmlns:a16="http://schemas.microsoft.com/office/drawing/2014/main" id="{C63C3FFB-DCF2-28A1-8A7A-34FBA04941AF}"/>
                </a:ext>
              </a:extLst>
            </p:cNvPr>
            <p:cNvSpPr/>
            <p:nvPr/>
          </p:nvSpPr>
          <p:spPr>
            <a:xfrm>
              <a:off x="283028" y="3333923"/>
              <a:ext cx="914401" cy="914400"/>
            </a:xfrm>
            <a:prstGeom prst="ellipse">
              <a:avLst/>
            </a:prstGeom>
            <a:noFill/>
            <a:ln w="76200"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50000"/>
                    </a:schemeClr>
                  </a:solidFill>
                </a:rPr>
                <a:t>2</a:t>
              </a:r>
              <a:endParaRPr lang="en-CH" sz="6000" b="1" dirty="0">
                <a:solidFill>
                  <a:schemeClr val="accent6">
                    <a:lumMod val="50000"/>
                  </a:schemeClr>
                </a:solidFill>
              </a:endParaRPr>
            </a:p>
          </p:txBody>
        </p:sp>
        <p:sp>
          <p:nvSpPr>
            <p:cNvPr id="18" name="Rectangle: Diagonal Corners Snipped 17">
              <a:extLst>
                <a:ext uri="{FF2B5EF4-FFF2-40B4-BE49-F238E27FC236}">
                  <a16:creationId xmlns:a16="http://schemas.microsoft.com/office/drawing/2014/main" id="{6864AFFA-8E2E-663A-D5E6-ABBF36AEFFF3}"/>
                </a:ext>
              </a:extLst>
            </p:cNvPr>
            <p:cNvSpPr/>
            <p:nvPr/>
          </p:nvSpPr>
          <p:spPr>
            <a:xfrm>
              <a:off x="1391021" y="3483429"/>
              <a:ext cx="9956142" cy="656034"/>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9900"/>
                  </a:solidFill>
                  <a:ea typeface="Tahoma" panose="020B0604030504040204" pitchFamily="34" charset="0"/>
                  <a:cs typeface="Tahoma" panose="020B0604030504040204" pitchFamily="34" charset="0"/>
                </a:rPr>
                <a:t>assess</a:t>
              </a:r>
              <a:r>
                <a:rPr lang="en-US" sz="3200" dirty="0">
                  <a:ea typeface="Tahoma" panose="020B0604030504040204" pitchFamily="34" charset="0"/>
                  <a:cs typeface="Tahoma" panose="020B0604030504040204" pitchFamily="34" charset="0"/>
                </a:rPr>
                <a:t> </a:t>
              </a:r>
              <a:r>
                <a:rPr lang="en-US" sz="3200" dirty="0">
                  <a:solidFill>
                    <a:schemeClr val="tx1"/>
                  </a:solidFill>
                  <a:ea typeface="Tahoma" panose="020B0604030504040204" pitchFamily="34" charset="0"/>
                  <a:cs typeface="Tahoma" panose="020B0604030504040204" pitchFamily="34" charset="0"/>
                </a:rPr>
                <a:t>their security</a:t>
              </a:r>
              <a:endParaRPr lang="en-CH" sz="3200" b="1" dirty="0">
                <a:solidFill>
                  <a:schemeClr val="tx1"/>
                </a:solidFill>
              </a:endParaRPr>
            </a:p>
          </p:txBody>
        </p:sp>
      </p:grpSp>
      <p:grpSp>
        <p:nvGrpSpPr>
          <p:cNvPr id="8" name="Group 7">
            <a:extLst>
              <a:ext uri="{FF2B5EF4-FFF2-40B4-BE49-F238E27FC236}">
                <a16:creationId xmlns:a16="http://schemas.microsoft.com/office/drawing/2014/main" id="{7E8E0480-32AC-5516-3281-E8539768BF7B}"/>
              </a:ext>
            </a:extLst>
          </p:cNvPr>
          <p:cNvGrpSpPr/>
          <p:nvPr/>
        </p:nvGrpSpPr>
        <p:grpSpPr>
          <a:xfrm>
            <a:off x="283028" y="4711304"/>
            <a:ext cx="11181003" cy="914400"/>
            <a:chOff x="283028" y="4711304"/>
            <a:chExt cx="11181003" cy="914400"/>
          </a:xfrm>
        </p:grpSpPr>
        <p:sp>
          <p:nvSpPr>
            <p:cNvPr id="16" name="Oval 15">
              <a:extLst>
                <a:ext uri="{FF2B5EF4-FFF2-40B4-BE49-F238E27FC236}">
                  <a16:creationId xmlns:a16="http://schemas.microsoft.com/office/drawing/2014/main" id="{DB2F0513-8CBF-AB94-5445-C01DA1ECD90E}"/>
                </a:ext>
              </a:extLst>
            </p:cNvPr>
            <p:cNvSpPr/>
            <p:nvPr/>
          </p:nvSpPr>
          <p:spPr>
            <a:xfrm>
              <a:off x="283028" y="4711304"/>
              <a:ext cx="914401" cy="914400"/>
            </a:xfrm>
            <a:prstGeom prst="ellipse">
              <a:avLst/>
            </a:prstGeom>
            <a:noFill/>
            <a:ln w="76200"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50000"/>
                    </a:schemeClr>
                  </a:solidFill>
                </a:rPr>
                <a:t>3</a:t>
              </a:r>
              <a:endParaRPr lang="en-CH" sz="6000" b="1" dirty="0">
                <a:solidFill>
                  <a:schemeClr val="accent6">
                    <a:lumMod val="50000"/>
                  </a:schemeClr>
                </a:solidFill>
              </a:endParaRPr>
            </a:p>
          </p:txBody>
        </p:sp>
        <p:sp>
          <p:nvSpPr>
            <p:cNvPr id="19" name="Rectangle: Diagonal Corners Snipped 18">
              <a:extLst>
                <a:ext uri="{FF2B5EF4-FFF2-40B4-BE49-F238E27FC236}">
                  <a16:creationId xmlns:a16="http://schemas.microsoft.com/office/drawing/2014/main" id="{9FF7B006-BF7D-AD84-A98D-963FEC5F71A4}"/>
                </a:ext>
              </a:extLst>
            </p:cNvPr>
            <p:cNvSpPr/>
            <p:nvPr/>
          </p:nvSpPr>
          <p:spPr>
            <a:xfrm>
              <a:off x="1507889" y="4833567"/>
              <a:ext cx="9956142" cy="656033"/>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9900"/>
                  </a:solidFill>
                  <a:ea typeface="Tahoma" panose="020B0604030504040204" pitchFamily="34" charset="0"/>
                  <a:cs typeface="Tahoma" panose="020B0604030504040204" pitchFamily="34" charset="0"/>
                </a:rPr>
                <a:t>secure</a:t>
              </a:r>
              <a:r>
                <a:rPr lang="en-US" sz="3200" dirty="0">
                  <a:ea typeface="Tahoma" panose="020B0604030504040204" pitchFamily="34" charset="0"/>
                  <a:cs typeface="Tahoma" panose="020B0604030504040204" pitchFamily="34" charset="0"/>
                </a:rPr>
                <a:t> </a:t>
              </a:r>
              <a:r>
                <a:rPr lang="en-US" sz="3200" dirty="0">
                  <a:solidFill>
                    <a:schemeClr val="tx1"/>
                  </a:solidFill>
                  <a:ea typeface="Tahoma" panose="020B0604030504040204" pitchFamily="34" charset="0"/>
                  <a:cs typeface="Tahoma" panose="020B0604030504040204" pitchFamily="34" charset="0"/>
                </a:rPr>
                <a:t>DRAM completely against RowHammer</a:t>
              </a:r>
              <a:endParaRPr lang="en-CH" sz="3200" b="1" dirty="0">
                <a:solidFill>
                  <a:schemeClr val="tx1"/>
                </a:solidFill>
              </a:endParaRPr>
            </a:p>
          </p:txBody>
        </p:sp>
      </p:grpSp>
      <p:grpSp>
        <p:nvGrpSpPr>
          <p:cNvPr id="3" name="Group 2">
            <a:extLst>
              <a:ext uri="{FF2B5EF4-FFF2-40B4-BE49-F238E27FC236}">
                <a16:creationId xmlns:a16="http://schemas.microsoft.com/office/drawing/2014/main" id="{980C844F-0B72-8A8B-56DE-CB8996A78BD8}"/>
              </a:ext>
            </a:extLst>
          </p:cNvPr>
          <p:cNvGrpSpPr/>
          <p:nvPr/>
        </p:nvGrpSpPr>
        <p:grpSpPr>
          <a:xfrm>
            <a:off x="2816280" y="6574971"/>
            <a:ext cx="6502401" cy="261257"/>
            <a:chOff x="1631950" y="5344886"/>
            <a:chExt cx="6502401" cy="261257"/>
          </a:xfrm>
        </p:grpSpPr>
        <p:sp>
          <p:nvSpPr>
            <p:cNvPr id="5" name="Arrow: Pentagon 4">
              <a:extLst>
                <a:ext uri="{FF2B5EF4-FFF2-40B4-BE49-F238E27FC236}">
                  <a16:creationId xmlns:a16="http://schemas.microsoft.com/office/drawing/2014/main" id="{1CC53941-A993-2B79-8AB7-5735CF9A2876}"/>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9" name="Arrow: Chevron 8">
              <a:extLst>
                <a:ext uri="{FF2B5EF4-FFF2-40B4-BE49-F238E27FC236}">
                  <a16:creationId xmlns:a16="http://schemas.microsoft.com/office/drawing/2014/main" id="{BBD60145-D3E1-3122-8380-374598531B82}"/>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0" name="Arrow: Chevron 9">
              <a:extLst>
                <a:ext uri="{FF2B5EF4-FFF2-40B4-BE49-F238E27FC236}">
                  <a16:creationId xmlns:a16="http://schemas.microsoft.com/office/drawing/2014/main" id="{C3A54D0E-E9CC-9E0C-BADE-426923338F0A}"/>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1" name="Arrow: Chevron 10">
              <a:extLst>
                <a:ext uri="{FF2B5EF4-FFF2-40B4-BE49-F238E27FC236}">
                  <a16:creationId xmlns:a16="http://schemas.microsoft.com/office/drawing/2014/main" id="{1A4B9384-D954-4535-7EAA-3D2F22416CFE}"/>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601140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E203-6546-21D6-A173-1A0955F37B22}"/>
              </a:ext>
            </a:extLst>
          </p:cNvPr>
          <p:cNvSpPr>
            <a:spLocks noGrp="1"/>
          </p:cNvSpPr>
          <p:nvPr>
            <p:ph type="title"/>
          </p:nvPr>
        </p:nvSpPr>
        <p:spPr/>
        <p:txBody>
          <a:bodyPr>
            <a:normAutofit fontScale="90000"/>
          </a:bodyPr>
          <a:lstStyle/>
          <a:p>
            <a:r>
              <a:rPr lang="en-US" dirty="0"/>
              <a:t>U-TRR: Uncovering Inner Workings of TRR</a:t>
            </a:r>
            <a:endParaRPr lang="en-CH" dirty="0"/>
          </a:p>
        </p:txBody>
      </p:sp>
      <p:sp>
        <p:nvSpPr>
          <p:cNvPr id="4" name="TextBox 3">
            <a:extLst>
              <a:ext uri="{FF2B5EF4-FFF2-40B4-BE49-F238E27FC236}">
                <a16:creationId xmlns:a16="http://schemas.microsoft.com/office/drawing/2014/main" id="{AB4E33E2-CD19-4C28-043F-DC07181DBE1D}"/>
              </a:ext>
            </a:extLst>
          </p:cNvPr>
          <p:cNvSpPr txBox="1"/>
          <p:nvPr/>
        </p:nvSpPr>
        <p:spPr>
          <a:xfrm>
            <a:off x="1524000" y="1434921"/>
            <a:ext cx="9144000" cy="1446550"/>
          </a:xfrm>
          <a:prstGeom prst="rect">
            <a:avLst/>
          </a:prstGeom>
          <a:noFill/>
        </p:spPr>
        <p:txBody>
          <a:bodyPr wrap="square" rtlCol="0">
            <a:spAutoFit/>
          </a:bodyPr>
          <a:lstStyle/>
          <a:p>
            <a:pPr algn="ctr"/>
            <a:r>
              <a:rPr lang="en-US" sz="4400" dirty="0">
                <a:latin typeface="+mj-lt"/>
                <a:ea typeface="Tahoma" panose="020B0604030504040204" pitchFamily="34" charset="0"/>
                <a:cs typeface="Tahoma" panose="020B0604030504040204" pitchFamily="34" charset="0"/>
              </a:rPr>
              <a:t>A new methodology to</a:t>
            </a:r>
          </a:p>
          <a:p>
            <a:pPr algn="ctr"/>
            <a:r>
              <a:rPr lang="en-US" sz="4400" i="1" dirty="0">
                <a:solidFill>
                  <a:srgbClr val="00B050"/>
                </a:solidFill>
                <a:latin typeface="+mj-lt"/>
                <a:ea typeface="Tahoma" panose="020B0604030504040204" pitchFamily="34" charset="0"/>
                <a:cs typeface="Tahoma" panose="020B0604030504040204" pitchFamily="34" charset="0"/>
              </a:rPr>
              <a:t>uncover</a:t>
            </a:r>
            <a:r>
              <a:rPr lang="en-US" sz="4400" dirty="0">
                <a:latin typeface="+mj-lt"/>
                <a:ea typeface="Tahoma" panose="020B0604030504040204" pitchFamily="34" charset="0"/>
                <a:cs typeface="Tahoma" panose="020B0604030504040204" pitchFamily="34" charset="0"/>
              </a:rPr>
              <a:t> the </a:t>
            </a:r>
            <a:r>
              <a:rPr lang="en-US" sz="4400" b="1" dirty="0">
                <a:latin typeface="+mj-lt"/>
                <a:ea typeface="Tahoma" panose="020B0604030504040204" pitchFamily="34" charset="0"/>
                <a:cs typeface="Tahoma" panose="020B0604030504040204" pitchFamily="34" charset="0"/>
              </a:rPr>
              <a:t>inner workings of TRR</a:t>
            </a:r>
            <a:endParaRPr lang="en-US" sz="4400" b="1" dirty="0">
              <a:solidFill>
                <a:srgbClr val="009900"/>
              </a:solidFill>
              <a:latin typeface="+mj-lt"/>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814D443B-A043-7E97-E2A6-9A624A3A48FE}"/>
              </a:ext>
            </a:extLst>
          </p:cNvPr>
          <p:cNvSpPr txBox="1"/>
          <p:nvPr/>
        </p:nvSpPr>
        <p:spPr>
          <a:xfrm>
            <a:off x="391886" y="3576419"/>
            <a:ext cx="2460171" cy="646331"/>
          </a:xfrm>
          <a:prstGeom prst="rect">
            <a:avLst/>
          </a:prstGeom>
          <a:noFill/>
        </p:spPr>
        <p:txBody>
          <a:bodyPr wrap="square" rtlCol="0">
            <a:spAutoFit/>
          </a:bodyPr>
          <a:lstStyle/>
          <a:p>
            <a:pPr algn="ctr"/>
            <a:r>
              <a:rPr lang="en-US" sz="3600" b="1" dirty="0"/>
              <a:t>Key Idea:</a:t>
            </a:r>
            <a:endParaRPr lang="en-CH" sz="3600" b="1" dirty="0"/>
          </a:p>
        </p:txBody>
      </p:sp>
      <p:sp>
        <p:nvSpPr>
          <p:cNvPr id="3" name="Rectangle: Diagonal Corners Snipped 2">
            <a:extLst>
              <a:ext uri="{FF2B5EF4-FFF2-40B4-BE49-F238E27FC236}">
                <a16:creationId xmlns:a16="http://schemas.microsoft.com/office/drawing/2014/main" id="{7411FE9F-6975-7669-656E-7EEB202B649B}"/>
              </a:ext>
            </a:extLst>
          </p:cNvPr>
          <p:cNvSpPr/>
          <p:nvPr/>
        </p:nvSpPr>
        <p:spPr>
          <a:xfrm>
            <a:off x="711857" y="4317533"/>
            <a:ext cx="10837885" cy="1582524"/>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mj-lt"/>
                <a:ea typeface="Tahoma" panose="020B0604030504040204" pitchFamily="34" charset="0"/>
                <a:cs typeface="Tahoma" panose="020B0604030504040204" pitchFamily="34" charset="0"/>
              </a:rPr>
              <a:t>Use</a:t>
            </a:r>
            <a:r>
              <a:rPr lang="en-US" sz="4000" dirty="0">
                <a:latin typeface="+mj-lt"/>
                <a:ea typeface="Tahoma" panose="020B0604030504040204" pitchFamily="34" charset="0"/>
                <a:cs typeface="Tahoma" panose="020B0604030504040204" pitchFamily="34" charset="0"/>
              </a:rPr>
              <a:t> </a:t>
            </a:r>
            <a:r>
              <a:rPr lang="en-US" sz="4000" dirty="0">
                <a:solidFill>
                  <a:srgbClr val="C00000"/>
                </a:solidFill>
                <a:latin typeface="+mj-lt"/>
                <a:ea typeface="Tahoma" panose="020B0604030504040204" pitchFamily="34" charset="0"/>
                <a:cs typeface="Tahoma" panose="020B0604030504040204" pitchFamily="34" charset="0"/>
              </a:rPr>
              <a:t>data retention failures </a:t>
            </a:r>
            <a:r>
              <a:rPr lang="en-US" sz="4000" dirty="0">
                <a:solidFill>
                  <a:schemeClr val="tx1"/>
                </a:solidFill>
                <a:latin typeface="+mj-lt"/>
                <a:ea typeface="Tahoma" panose="020B0604030504040204" pitchFamily="34" charset="0"/>
                <a:cs typeface="Tahoma" panose="020B0604030504040204" pitchFamily="34" charset="0"/>
              </a:rPr>
              <a:t>as a side channel</a:t>
            </a:r>
            <a:r>
              <a:rPr lang="en-US" sz="4000" dirty="0">
                <a:latin typeface="+mj-lt"/>
                <a:ea typeface="Tahoma" panose="020B0604030504040204" pitchFamily="34" charset="0"/>
                <a:cs typeface="Tahoma" panose="020B0604030504040204" pitchFamily="34" charset="0"/>
              </a:rPr>
              <a:t> </a:t>
            </a:r>
          </a:p>
          <a:p>
            <a:pPr algn="ctr"/>
            <a:r>
              <a:rPr lang="en-US" sz="4000" dirty="0">
                <a:solidFill>
                  <a:schemeClr val="tx1"/>
                </a:solidFill>
                <a:latin typeface="+mj-lt"/>
                <a:ea typeface="Tahoma" panose="020B0604030504040204" pitchFamily="34" charset="0"/>
                <a:cs typeface="Tahoma" panose="020B0604030504040204" pitchFamily="34" charset="0"/>
              </a:rPr>
              <a:t>to</a:t>
            </a:r>
            <a:r>
              <a:rPr lang="en-US" sz="4000" dirty="0">
                <a:latin typeface="+mj-lt"/>
                <a:ea typeface="Tahoma" panose="020B0604030504040204" pitchFamily="34" charset="0"/>
                <a:cs typeface="Tahoma" panose="020B0604030504040204" pitchFamily="34" charset="0"/>
              </a:rPr>
              <a:t> </a:t>
            </a:r>
            <a:r>
              <a:rPr lang="en-US" sz="4000" dirty="0">
                <a:solidFill>
                  <a:srgbClr val="009900"/>
                </a:solidFill>
                <a:latin typeface="+mj-lt"/>
                <a:ea typeface="Tahoma" panose="020B0604030504040204" pitchFamily="34" charset="0"/>
                <a:cs typeface="Tahoma" panose="020B0604030504040204" pitchFamily="34" charset="0"/>
              </a:rPr>
              <a:t>detect</a:t>
            </a:r>
            <a:r>
              <a:rPr lang="en-US" sz="4000" dirty="0">
                <a:latin typeface="+mj-lt"/>
                <a:ea typeface="Tahoma" panose="020B0604030504040204" pitchFamily="34" charset="0"/>
                <a:cs typeface="Tahoma" panose="020B0604030504040204" pitchFamily="34" charset="0"/>
              </a:rPr>
              <a:t> </a:t>
            </a:r>
            <a:r>
              <a:rPr lang="en-US" sz="4000" dirty="0">
                <a:solidFill>
                  <a:srgbClr val="009900"/>
                </a:solidFill>
                <a:latin typeface="+mj-lt"/>
                <a:ea typeface="Tahoma" panose="020B0604030504040204" pitchFamily="34" charset="0"/>
                <a:cs typeface="Tahoma" panose="020B0604030504040204" pitchFamily="34" charset="0"/>
              </a:rPr>
              <a:t>when a row is refreshed </a:t>
            </a:r>
            <a:r>
              <a:rPr lang="en-US" sz="4000" dirty="0">
                <a:solidFill>
                  <a:schemeClr val="tx1"/>
                </a:solidFill>
                <a:latin typeface="+mj-lt"/>
                <a:ea typeface="Tahoma" panose="020B0604030504040204" pitchFamily="34" charset="0"/>
                <a:cs typeface="Tahoma" panose="020B0604030504040204" pitchFamily="34" charset="0"/>
              </a:rPr>
              <a:t>by TRR</a:t>
            </a:r>
          </a:p>
        </p:txBody>
      </p:sp>
      <p:grpSp>
        <p:nvGrpSpPr>
          <p:cNvPr id="5" name="Group 4">
            <a:extLst>
              <a:ext uri="{FF2B5EF4-FFF2-40B4-BE49-F238E27FC236}">
                <a16:creationId xmlns:a16="http://schemas.microsoft.com/office/drawing/2014/main" id="{19A5188D-4143-F645-A374-C357ADAE8506}"/>
              </a:ext>
            </a:extLst>
          </p:cNvPr>
          <p:cNvGrpSpPr/>
          <p:nvPr/>
        </p:nvGrpSpPr>
        <p:grpSpPr>
          <a:xfrm>
            <a:off x="2816280" y="6574971"/>
            <a:ext cx="6502401" cy="261257"/>
            <a:chOff x="1631950" y="5344886"/>
            <a:chExt cx="6502401" cy="261257"/>
          </a:xfrm>
        </p:grpSpPr>
        <p:sp>
          <p:nvSpPr>
            <p:cNvPr id="7" name="Arrow: Pentagon 6">
              <a:extLst>
                <a:ext uri="{FF2B5EF4-FFF2-40B4-BE49-F238E27FC236}">
                  <a16:creationId xmlns:a16="http://schemas.microsoft.com/office/drawing/2014/main" id="{B290F67E-6737-7706-726C-F54B015BBEFB}"/>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E6A3CC8A-2E2E-8446-8ECD-37F2CEAE62AB}"/>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A1396217-AA28-DFF2-F353-E7B1766849BB}"/>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5865FFEA-59F6-FA97-1F8B-33246538B911}"/>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473875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ED560-9A57-62AC-CD23-076E014C82A9}"/>
              </a:ext>
            </a:extLst>
          </p:cNvPr>
          <p:cNvSpPr>
            <a:spLocks noGrp="1"/>
          </p:cNvSpPr>
          <p:nvPr>
            <p:ph type="title"/>
          </p:nvPr>
        </p:nvSpPr>
        <p:spPr/>
        <p:txBody>
          <a:bodyPr>
            <a:normAutofit fontScale="90000"/>
          </a:bodyPr>
          <a:lstStyle/>
          <a:p>
            <a:r>
              <a:rPr lang="en-US" dirty="0"/>
              <a:t>U-TRR: High-Level Overview</a:t>
            </a:r>
            <a:endParaRPr lang="en-CH" dirty="0"/>
          </a:p>
        </p:txBody>
      </p:sp>
      <p:pic>
        <p:nvPicPr>
          <p:cNvPr id="4" name="Picture 3">
            <a:extLst>
              <a:ext uri="{FF2B5EF4-FFF2-40B4-BE49-F238E27FC236}">
                <a16:creationId xmlns:a16="http://schemas.microsoft.com/office/drawing/2014/main" id="{2B703464-0A3D-86EA-B028-CBCD665AB0D4}"/>
              </a:ext>
            </a:extLst>
          </p:cNvPr>
          <p:cNvPicPr>
            <a:picLocks noChangeAspect="1"/>
          </p:cNvPicPr>
          <p:nvPr/>
        </p:nvPicPr>
        <p:blipFill>
          <a:blip r:embed="rId3"/>
          <a:stretch>
            <a:fillRect/>
          </a:stretch>
        </p:blipFill>
        <p:spPr>
          <a:xfrm>
            <a:off x="5578779" y="5950590"/>
            <a:ext cx="2230434" cy="636772"/>
          </a:xfrm>
          <a:prstGeom prst="rect">
            <a:avLst/>
          </a:prstGeom>
        </p:spPr>
      </p:pic>
      <p:pic>
        <p:nvPicPr>
          <p:cNvPr id="5" name="Picture 4">
            <a:extLst>
              <a:ext uri="{FF2B5EF4-FFF2-40B4-BE49-F238E27FC236}">
                <a16:creationId xmlns:a16="http://schemas.microsoft.com/office/drawing/2014/main" id="{699AFF11-EE84-3B41-069D-FDB5D6F16355}"/>
              </a:ext>
            </a:extLst>
          </p:cNvPr>
          <p:cNvPicPr>
            <a:picLocks noChangeAspect="1"/>
          </p:cNvPicPr>
          <p:nvPr/>
        </p:nvPicPr>
        <p:blipFill>
          <a:blip r:embed="rId4"/>
          <a:stretch>
            <a:fillRect/>
          </a:stretch>
        </p:blipFill>
        <p:spPr>
          <a:xfrm>
            <a:off x="7359293" y="5548792"/>
            <a:ext cx="2836530" cy="1007550"/>
          </a:xfrm>
          <a:prstGeom prst="rect">
            <a:avLst/>
          </a:prstGeom>
        </p:spPr>
      </p:pic>
      <p:sp>
        <p:nvSpPr>
          <p:cNvPr id="6" name="Content Placeholder 2">
            <a:extLst>
              <a:ext uri="{FF2B5EF4-FFF2-40B4-BE49-F238E27FC236}">
                <a16:creationId xmlns:a16="http://schemas.microsoft.com/office/drawing/2014/main" id="{3F6DFE56-56EF-8738-945C-1F8C55F304F6}"/>
              </a:ext>
            </a:extLst>
          </p:cNvPr>
          <p:cNvSpPr>
            <a:spLocks noGrp="1"/>
          </p:cNvSpPr>
          <p:nvPr>
            <p:ph idx="1"/>
          </p:nvPr>
        </p:nvSpPr>
        <p:spPr>
          <a:xfrm>
            <a:off x="1752600" y="805433"/>
            <a:ext cx="8686800" cy="914400"/>
          </a:xfrm>
        </p:spPr>
        <p:txBody>
          <a:bodyPr>
            <a:normAutofit/>
          </a:bodyPr>
          <a:lstStyle/>
          <a:p>
            <a:pPr marL="0" indent="0" algn="ctr">
              <a:buNone/>
            </a:pPr>
            <a:r>
              <a:rPr lang="en-US" sz="3600" dirty="0"/>
              <a:t>U-TRR has two main components</a:t>
            </a:r>
            <a:endParaRPr lang="en-CH" sz="3600" b="1" dirty="0">
              <a:solidFill>
                <a:srgbClr val="0070C0"/>
              </a:solidFill>
            </a:endParaRPr>
          </a:p>
        </p:txBody>
      </p:sp>
      <p:sp>
        <p:nvSpPr>
          <p:cNvPr id="7" name="TextBox 6">
            <a:extLst>
              <a:ext uri="{FF2B5EF4-FFF2-40B4-BE49-F238E27FC236}">
                <a16:creationId xmlns:a16="http://schemas.microsoft.com/office/drawing/2014/main" id="{6FDF9A7E-F71D-6FA2-58D4-54362BC6C3EE}"/>
              </a:ext>
            </a:extLst>
          </p:cNvPr>
          <p:cNvSpPr txBox="1"/>
          <p:nvPr/>
        </p:nvSpPr>
        <p:spPr>
          <a:xfrm>
            <a:off x="337457" y="1408871"/>
            <a:ext cx="11495314" cy="523220"/>
          </a:xfrm>
          <a:prstGeom prst="rect">
            <a:avLst/>
          </a:prstGeom>
          <a:noFill/>
        </p:spPr>
        <p:txBody>
          <a:bodyPr wrap="square" rtlCol="0">
            <a:spAutoFit/>
          </a:bodyPr>
          <a:lstStyle/>
          <a:p>
            <a:r>
              <a:rPr lang="en-US" sz="2800" b="1" dirty="0">
                <a:solidFill>
                  <a:srgbClr val="0070C0"/>
                </a:solidFill>
              </a:rPr>
              <a:t>Row Scout (RS)</a:t>
            </a:r>
            <a:endParaRPr lang="en-CH" sz="2800" dirty="0"/>
          </a:p>
        </p:txBody>
      </p:sp>
      <p:sp>
        <p:nvSpPr>
          <p:cNvPr id="8" name="TextBox 7">
            <a:extLst>
              <a:ext uri="{FF2B5EF4-FFF2-40B4-BE49-F238E27FC236}">
                <a16:creationId xmlns:a16="http://schemas.microsoft.com/office/drawing/2014/main" id="{BAF80D12-CDCB-E186-94F5-F9B960BAE002}"/>
              </a:ext>
            </a:extLst>
          </p:cNvPr>
          <p:cNvSpPr txBox="1"/>
          <p:nvPr/>
        </p:nvSpPr>
        <p:spPr>
          <a:xfrm>
            <a:off x="337457" y="2692845"/>
            <a:ext cx="11495314" cy="523220"/>
          </a:xfrm>
          <a:prstGeom prst="rect">
            <a:avLst/>
          </a:prstGeom>
          <a:noFill/>
        </p:spPr>
        <p:txBody>
          <a:bodyPr wrap="square" rtlCol="0">
            <a:spAutoFit/>
          </a:bodyPr>
          <a:lstStyle/>
          <a:p>
            <a:r>
              <a:rPr lang="en-US" sz="2800" b="1" dirty="0">
                <a:solidFill>
                  <a:srgbClr val="0070C0"/>
                </a:solidFill>
              </a:rPr>
              <a:t>TRR Analyzer (TRR-A)</a:t>
            </a:r>
            <a:endParaRPr lang="en-CH" sz="2800" dirty="0"/>
          </a:p>
        </p:txBody>
      </p:sp>
      <p:pic>
        <p:nvPicPr>
          <p:cNvPr id="9" name="Picture 8">
            <a:extLst>
              <a:ext uri="{FF2B5EF4-FFF2-40B4-BE49-F238E27FC236}">
                <a16:creationId xmlns:a16="http://schemas.microsoft.com/office/drawing/2014/main" id="{AA3DF9EB-011C-0763-D8B1-7A3D8CBBC1C8}"/>
              </a:ext>
            </a:extLst>
          </p:cNvPr>
          <p:cNvPicPr>
            <a:picLocks noChangeAspect="1"/>
          </p:cNvPicPr>
          <p:nvPr/>
        </p:nvPicPr>
        <p:blipFill>
          <a:blip r:embed="rId5"/>
          <a:stretch>
            <a:fillRect/>
          </a:stretch>
        </p:blipFill>
        <p:spPr>
          <a:xfrm>
            <a:off x="4282947" y="4107229"/>
            <a:ext cx="2004158" cy="717376"/>
          </a:xfrm>
          <a:prstGeom prst="rect">
            <a:avLst/>
          </a:prstGeom>
        </p:spPr>
      </p:pic>
      <p:pic>
        <p:nvPicPr>
          <p:cNvPr id="10" name="Picture 9">
            <a:extLst>
              <a:ext uri="{FF2B5EF4-FFF2-40B4-BE49-F238E27FC236}">
                <a16:creationId xmlns:a16="http://schemas.microsoft.com/office/drawing/2014/main" id="{31A27991-9B2E-91A3-2960-8801A5F1C6D1}"/>
              </a:ext>
            </a:extLst>
          </p:cNvPr>
          <p:cNvPicPr>
            <a:picLocks noChangeAspect="1"/>
          </p:cNvPicPr>
          <p:nvPr/>
        </p:nvPicPr>
        <p:blipFill>
          <a:blip r:embed="rId6"/>
          <a:stretch>
            <a:fillRect/>
          </a:stretch>
        </p:blipFill>
        <p:spPr>
          <a:xfrm>
            <a:off x="2156978" y="4107229"/>
            <a:ext cx="2149621" cy="2015100"/>
          </a:xfrm>
          <a:prstGeom prst="rect">
            <a:avLst/>
          </a:prstGeom>
        </p:spPr>
      </p:pic>
      <p:pic>
        <p:nvPicPr>
          <p:cNvPr id="11" name="Picture 10">
            <a:extLst>
              <a:ext uri="{FF2B5EF4-FFF2-40B4-BE49-F238E27FC236}">
                <a16:creationId xmlns:a16="http://schemas.microsoft.com/office/drawing/2014/main" id="{68B94664-EF42-AF16-684C-143A7A32381A}"/>
              </a:ext>
            </a:extLst>
          </p:cNvPr>
          <p:cNvPicPr>
            <a:picLocks noChangeAspect="1"/>
          </p:cNvPicPr>
          <p:nvPr/>
        </p:nvPicPr>
        <p:blipFill>
          <a:blip r:embed="rId7"/>
          <a:stretch>
            <a:fillRect/>
          </a:stretch>
        </p:blipFill>
        <p:spPr>
          <a:xfrm>
            <a:off x="4080135" y="4798144"/>
            <a:ext cx="953592" cy="1426692"/>
          </a:xfrm>
          <a:prstGeom prst="rect">
            <a:avLst/>
          </a:prstGeom>
        </p:spPr>
      </p:pic>
      <p:pic>
        <p:nvPicPr>
          <p:cNvPr id="12" name="Picture 11">
            <a:extLst>
              <a:ext uri="{FF2B5EF4-FFF2-40B4-BE49-F238E27FC236}">
                <a16:creationId xmlns:a16="http://schemas.microsoft.com/office/drawing/2014/main" id="{C553B13C-0362-88F6-0E45-46FD10BA95EC}"/>
              </a:ext>
            </a:extLst>
          </p:cNvPr>
          <p:cNvPicPr>
            <a:picLocks noChangeAspect="1"/>
          </p:cNvPicPr>
          <p:nvPr/>
        </p:nvPicPr>
        <p:blipFill>
          <a:blip r:embed="rId8"/>
          <a:stretch>
            <a:fillRect/>
          </a:stretch>
        </p:blipFill>
        <p:spPr>
          <a:xfrm>
            <a:off x="5373178" y="4991376"/>
            <a:ext cx="2165783" cy="822160"/>
          </a:xfrm>
          <a:prstGeom prst="rect">
            <a:avLst/>
          </a:prstGeom>
        </p:spPr>
      </p:pic>
      <p:pic>
        <p:nvPicPr>
          <p:cNvPr id="13" name="Picture 12">
            <a:extLst>
              <a:ext uri="{FF2B5EF4-FFF2-40B4-BE49-F238E27FC236}">
                <a16:creationId xmlns:a16="http://schemas.microsoft.com/office/drawing/2014/main" id="{CB5EBE88-0D96-F6E6-E8B4-5E01C122F436}"/>
              </a:ext>
            </a:extLst>
          </p:cNvPr>
          <p:cNvPicPr>
            <a:picLocks noChangeAspect="1"/>
          </p:cNvPicPr>
          <p:nvPr/>
        </p:nvPicPr>
        <p:blipFill>
          <a:blip r:embed="rId9"/>
          <a:stretch>
            <a:fillRect/>
          </a:stretch>
        </p:blipFill>
        <p:spPr>
          <a:xfrm>
            <a:off x="4929010" y="5272045"/>
            <a:ext cx="460634" cy="265994"/>
          </a:xfrm>
          <a:prstGeom prst="rect">
            <a:avLst/>
          </a:prstGeom>
        </p:spPr>
      </p:pic>
      <p:pic>
        <p:nvPicPr>
          <p:cNvPr id="14" name="Picture 13">
            <a:extLst>
              <a:ext uri="{FF2B5EF4-FFF2-40B4-BE49-F238E27FC236}">
                <a16:creationId xmlns:a16="http://schemas.microsoft.com/office/drawing/2014/main" id="{C7914087-AFF9-7863-FF09-B8281938BFDE}"/>
              </a:ext>
            </a:extLst>
          </p:cNvPr>
          <p:cNvPicPr>
            <a:picLocks noChangeAspect="1"/>
          </p:cNvPicPr>
          <p:nvPr/>
        </p:nvPicPr>
        <p:blipFill>
          <a:blip r:embed="rId10"/>
          <a:stretch>
            <a:fillRect/>
          </a:stretch>
        </p:blipFill>
        <p:spPr>
          <a:xfrm>
            <a:off x="6432568" y="4081188"/>
            <a:ext cx="3636577" cy="1660443"/>
          </a:xfrm>
          <a:prstGeom prst="rect">
            <a:avLst/>
          </a:prstGeom>
        </p:spPr>
      </p:pic>
      <p:sp>
        <p:nvSpPr>
          <p:cNvPr id="3" name="TextBox 2">
            <a:extLst>
              <a:ext uri="{FF2B5EF4-FFF2-40B4-BE49-F238E27FC236}">
                <a16:creationId xmlns:a16="http://schemas.microsoft.com/office/drawing/2014/main" id="{77EB4DC2-5215-2142-D569-CF93117B97F3}"/>
              </a:ext>
            </a:extLst>
          </p:cNvPr>
          <p:cNvSpPr txBox="1"/>
          <p:nvPr/>
        </p:nvSpPr>
        <p:spPr>
          <a:xfrm>
            <a:off x="337457" y="1822321"/>
            <a:ext cx="11495314" cy="830997"/>
          </a:xfrm>
          <a:prstGeom prst="rect">
            <a:avLst/>
          </a:prstGeom>
          <a:noFill/>
        </p:spPr>
        <p:txBody>
          <a:bodyPr wrap="square" rtlCol="0">
            <a:spAutoFit/>
          </a:bodyPr>
          <a:lstStyle/>
          <a:p>
            <a:r>
              <a:rPr lang="en-US" sz="2400" dirty="0"/>
              <a:t>Finds a </a:t>
            </a:r>
            <a:r>
              <a:rPr lang="en-US" sz="2400" b="1" dirty="0"/>
              <a:t>set of DRAM rows</a:t>
            </a:r>
            <a:r>
              <a:rPr lang="en-US" sz="2400" dirty="0"/>
              <a:t> that meet certain requirements as needed by TRR-A and </a:t>
            </a:r>
            <a:r>
              <a:rPr lang="en-US" sz="2400" b="1" dirty="0"/>
              <a:t>identifies the data retention times</a:t>
            </a:r>
            <a:r>
              <a:rPr lang="en-US" sz="2400" dirty="0"/>
              <a:t> of these rows</a:t>
            </a:r>
            <a:endParaRPr lang="en-CH" sz="2000" dirty="0"/>
          </a:p>
        </p:txBody>
      </p:sp>
      <p:sp>
        <p:nvSpPr>
          <p:cNvPr id="15" name="TextBox 14">
            <a:extLst>
              <a:ext uri="{FF2B5EF4-FFF2-40B4-BE49-F238E27FC236}">
                <a16:creationId xmlns:a16="http://schemas.microsoft.com/office/drawing/2014/main" id="{E12BECDE-E6F1-5B62-44F6-4E63F1E5FF41}"/>
              </a:ext>
            </a:extLst>
          </p:cNvPr>
          <p:cNvSpPr txBox="1"/>
          <p:nvPr/>
        </p:nvSpPr>
        <p:spPr>
          <a:xfrm>
            <a:off x="337457" y="3088380"/>
            <a:ext cx="11495314" cy="830997"/>
          </a:xfrm>
          <a:prstGeom prst="rect">
            <a:avLst/>
          </a:prstGeom>
          <a:noFill/>
        </p:spPr>
        <p:txBody>
          <a:bodyPr wrap="square" rtlCol="0">
            <a:spAutoFit/>
          </a:bodyPr>
          <a:lstStyle/>
          <a:p>
            <a:r>
              <a:rPr lang="en-US" sz="2400" dirty="0"/>
              <a:t>Uses RS-provided rows to </a:t>
            </a:r>
            <a:r>
              <a:rPr lang="en-US" sz="2400" b="1" dirty="0"/>
              <a:t>distinguish between TRR-induced and regular refreshes</a:t>
            </a:r>
            <a:r>
              <a:rPr lang="en-US" sz="2400" dirty="0"/>
              <a:t>, </a:t>
            </a:r>
          </a:p>
          <a:p>
            <a:r>
              <a:rPr lang="en-US" sz="2400" dirty="0"/>
              <a:t>and thus builds an understanding of the underlying TRR mechanism</a:t>
            </a:r>
            <a:endParaRPr lang="en-CH" sz="2000" dirty="0"/>
          </a:p>
        </p:txBody>
      </p:sp>
      <p:grpSp>
        <p:nvGrpSpPr>
          <p:cNvPr id="16" name="Group 15">
            <a:extLst>
              <a:ext uri="{FF2B5EF4-FFF2-40B4-BE49-F238E27FC236}">
                <a16:creationId xmlns:a16="http://schemas.microsoft.com/office/drawing/2014/main" id="{FAEF4B6E-4CF9-11A2-ED3A-3E752D067DD9}"/>
              </a:ext>
            </a:extLst>
          </p:cNvPr>
          <p:cNvGrpSpPr/>
          <p:nvPr/>
        </p:nvGrpSpPr>
        <p:grpSpPr>
          <a:xfrm>
            <a:off x="2816280" y="6574971"/>
            <a:ext cx="6502401" cy="261257"/>
            <a:chOff x="1631950" y="5344886"/>
            <a:chExt cx="6502401" cy="261257"/>
          </a:xfrm>
        </p:grpSpPr>
        <p:sp>
          <p:nvSpPr>
            <p:cNvPr id="17" name="Arrow: Pentagon 16">
              <a:extLst>
                <a:ext uri="{FF2B5EF4-FFF2-40B4-BE49-F238E27FC236}">
                  <a16:creationId xmlns:a16="http://schemas.microsoft.com/office/drawing/2014/main" id="{2130BC37-9946-2AE9-2662-9EB7E9025648}"/>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8" name="Arrow: Chevron 17">
              <a:extLst>
                <a:ext uri="{FF2B5EF4-FFF2-40B4-BE49-F238E27FC236}">
                  <a16:creationId xmlns:a16="http://schemas.microsoft.com/office/drawing/2014/main" id="{E1223D10-3761-0D3D-942A-BE1975D080AD}"/>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9" name="Arrow: Chevron 18">
              <a:extLst>
                <a:ext uri="{FF2B5EF4-FFF2-40B4-BE49-F238E27FC236}">
                  <a16:creationId xmlns:a16="http://schemas.microsoft.com/office/drawing/2014/main" id="{4BD3634F-5080-413E-9062-767E67443EE4}"/>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20" name="Arrow: Chevron 19">
              <a:extLst>
                <a:ext uri="{FF2B5EF4-FFF2-40B4-BE49-F238E27FC236}">
                  <a16:creationId xmlns:a16="http://schemas.microsoft.com/office/drawing/2014/main" id="{AA7F12C3-096E-81DE-EE8B-8399F10B8A3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40178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5A29308-C364-91D8-1C01-9846595EBABD}"/>
              </a:ext>
            </a:extLst>
          </p:cNvPr>
          <p:cNvSpPr/>
          <p:nvPr/>
        </p:nvSpPr>
        <p:spPr>
          <a:xfrm>
            <a:off x="0" y="3423197"/>
            <a:ext cx="12192000" cy="896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0D900A10-864E-6905-1820-9178D8347912}"/>
              </a:ext>
            </a:extLst>
          </p:cNvPr>
          <p:cNvSpPr/>
          <p:nvPr/>
        </p:nvSpPr>
        <p:spPr>
          <a:xfrm>
            <a:off x="1773" y="2517065"/>
            <a:ext cx="12192000" cy="89664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07035F5E-C9E0-3294-C85E-CB39EA052E70}"/>
              </a:ext>
            </a:extLst>
          </p:cNvPr>
          <p:cNvSpPr/>
          <p:nvPr/>
        </p:nvSpPr>
        <p:spPr>
          <a:xfrm>
            <a:off x="0" y="1613166"/>
            <a:ext cx="12192000" cy="8966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D0D77A17-680D-5656-F88D-C5B85A401E6A}"/>
              </a:ext>
            </a:extLst>
          </p:cNvPr>
          <p:cNvSpPr>
            <a:spLocks noGrp="1"/>
          </p:cNvSpPr>
          <p:nvPr>
            <p:ph type="title"/>
          </p:nvPr>
        </p:nvSpPr>
        <p:spPr/>
        <p:txBody>
          <a:bodyPr>
            <a:normAutofit fontScale="90000"/>
          </a:bodyPr>
          <a:lstStyle/>
          <a:p>
            <a:r>
              <a:rPr lang="en-US" dirty="0"/>
              <a:t>High-Level U-TRR Experiment</a:t>
            </a:r>
            <a:endParaRPr lang="en-CH" dirty="0"/>
          </a:p>
        </p:txBody>
      </p:sp>
      <p:sp>
        <p:nvSpPr>
          <p:cNvPr id="6" name="Oval 5">
            <a:extLst>
              <a:ext uri="{FF2B5EF4-FFF2-40B4-BE49-F238E27FC236}">
                <a16:creationId xmlns:a16="http://schemas.microsoft.com/office/drawing/2014/main" id="{44A711BC-A044-359A-CC12-45DAE02438CA}"/>
              </a:ext>
            </a:extLst>
          </p:cNvPr>
          <p:cNvSpPr>
            <a:spLocks noChangeAspect="1"/>
          </p:cNvSpPr>
          <p:nvPr/>
        </p:nvSpPr>
        <p:spPr>
          <a:xfrm>
            <a:off x="1098758" y="3465657"/>
            <a:ext cx="792345" cy="79234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 name="Oval 3">
            <a:extLst>
              <a:ext uri="{FF2B5EF4-FFF2-40B4-BE49-F238E27FC236}">
                <a16:creationId xmlns:a16="http://schemas.microsoft.com/office/drawing/2014/main" id="{F7D10044-CC21-B0AB-8ED3-EF03C7BC14EF}"/>
              </a:ext>
            </a:extLst>
          </p:cNvPr>
          <p:cNvSpPr>
            <a:spLocks noChangeAspect="1"/>
          </p:cNvSpPr>
          <p:nvPr/>
        </p:nvSpPr>
        <p:spPr>
          <a:xfrm>
            <a:off x="1098758" y="3465657"/>
            <a:ext cx="792345" cy="7923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 name="Picture 6">
            <a:extLst>
              <a:ext uri="{FF2B5EF4-FFF2-40B4-BE49-F238E27FC236}">
                <a16:creationId xmlns:a16="http://schemas.microsoft.com/office/drawing/2014/main" id="{C94561D8-B355-A127-B751-2C32B6C01A3C}"/>
              </a:ext>
            </a:extLst>
          </p:cNvPr>
          <p:cNvPicPr>
            <a:picLocks noChangeAspect="1"/>
          </p:cNvPicPr>
          <p:nvPr/>
        </p:nvPicPr>
        <p:blipFill>
          <a:blip r:embed="rId4"/>
          <a:stretch>
            <a:fillRect/>
          </a:stretch>
        </p:blipFill>
        <p:spPr>
          <a:xfrm>
            <a:off x="1351642" y="4573028"/>
            <a:ext cx="9811658" cy="792345"/>
          </a:xfrm>
          <a:prstGeom prst="rect">
            <a:avLst/>
          </a:prstGeom>
        </p:spPr>
      </p:pic>
      <p:pic>
        <p:nvPicPr>
          <p:cNvPr id="8" name="Picture 7">
            <a:extLst>
              <a:ext uri="{FF2B5EF4-FFF2-40B4-BE49-F238E27FC236}">
                <a16:creationId xmlns:a16="http://schemas.microsoft.com/office/drawing/2014/main" id="{F186B51D-7C20-0CE8-6F24-EF77D6832085}"/>
              </a:ext>
            </a:extLst>
          </p:cNvPr>
          <p:cNvPicPr>
            <a:picLocks noChangeAspect="1"/>
          </p:cNvPicPr>
          <p:nvPr/>
        </p:nvPicPr>
        <p:blipFill>
          <a:blip r:embed="rId5"/>
          <a:stretch>
            <a:fillRect/>
          </a:stretch>
        </p:blipFill>
        <p:spPr>
          <a:xfrm>
            <a:off x="1338943" y="4541278"/>
            <a:ext cx="92488" cy="288371"/>
          </a:xfrm>
          <a:prstGeom prst="rect">
            <a:avLst/>
          </a:prstGeom>
        </p:spPr>
      </p:pic>
      <p:sp>
        <p:nvSpPr>
          <p:cNvPr id="9" name="Oval 8">
            <a:extLst>
              <a:ext uri="{FF2B5EF4-FFF2-40B4-BE49-F238E27FC236}">
                <a16:creationId xmlns:a16="http://schemas.microsoft.com/office/drawing/2014/main" id="{2D6333AB-3F47-EA4D-8472-0EC3FED0F552}"/>
              </a:ext>
            </a:extLst>
          </p:cNvPr>
          <p:cNvSpPr>
            <a:spLocks noChangeAspect="1"/>
          </p:cNvSpPr>
          <p:nvPr/>
        </p:nvSpPr>
        <p:spPr>
          <a:xfrm>
            <a:off x="1098758" y="2565527"/>
            <a:ext cx="792345" cy="79234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 name="Oval 9">
            <a:extLst>
              <a:ext uri="{FF2B5EF4-FFF2-40B4-BE49-F238E27FC236}">
                <a16:creationId xmlns:a16="http://schemas.microsoft.com/office/drawing/2014/main" id="{3A995BB1-328D-9D71-BBFB-56AFD9DE2FF0}"/>
              </a:ext>
            </a:extLst>
          </p:cNvPr>
          <p:cNvSpPr>
            <a:spLocks noChangeAspect="1"/>
          </p:cNvSpPr>
          <p:nvPr/>
        </p:nvSpPr>
        <p:spPr>
          <a:xfrm>
            <a:off x="1098758" y="2565527"/>
            <a:ext cx="792345" cy="7923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Oval 10">
            <a:extLst>
              <a:ext uri="{FF2B5EF4-FFF2-40B4-BE49-F238E27FC236}">
                <a16:creationId xmlns:a16="http://schemas.microsoft.com/office/drawing/2014/main" id="{DC3EF567-D057-CD6A-A457-427174CAE413}"/>
              </a:ext>
            </a:extLst>
          </p:cNvPr>
          <p:cNvSpPr>
            <a:spLocks noChangeAspect="1"/>
          </p:cNvSpPr>
          <p:nvPr/>
        </p:nvSpPr>
        <p:spPr>
          <a:xfrm>
            <a:off x="1098758" y="1652614"/>
            <a:ext cx="792345" cy="79234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2" name="Oval 11">
            <a:extLst>
              <a:ext uri="{FF2B5EF4-FFF2-40B4-BE49-F238E27FC236}">
                <a16:creationId xmlns:a16="http://schemas.microsoft.com/office/drawing/2014/main" id="{B899EEAE-D892-A0F5-2EE9-6D3BDA1D2FE0}"/>
              </a:ext>
            </a:extLst>
          </p:cNvPr>
          <p:cNvSpPr>
            <a:spLocks noChangeAspect="1"/>
          </p:cNvSpPr>
          <p:nvPr/>
        </p:nvSpPr>
        <p:spPr>
          <a:xfrm>
            <a:off x="1098758" y="1652614"/>
            <a:ext cx="792345" cy="7923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A5B9367D-3696-D399-C789-19573BB16CFA}"/>
              </a:ext>
            </a:extLst>
          </p:cNvPr>
          <p:cNvSpPr txBox="1"/>
          <p:nvPr/>
        </p:nvSpPr>
        <p:spPr>
          <a:xfrm>
            <a:off x="-114300" y="1812746"/>
            <a:ext cx="1308100" cy="461665"/>
          </a:xfrm>
          <a:prstGeom prst="rect">
            <a:avLst/>
          </a:prstGeom>
          <a:noFill/>
        </p:spPr>
        <p:txBody>
          <a:bodyPr wrap="square" rtlCol="0">
            <a:spAutoFit/>
          </a:bodyPr>
          <a:lstStyle/>
          <a:p>
            <a:pPr algn="ctr"/>
            <a:r>
              <a:rPr lang="en-US" sz="2400" dirty="0"/>
              <a:t>Row 0</a:t>
            </a:r>
            <a:endParaRPr lang="en-CH" sz="2400" dirty="0"/>
          </a:p>
        </p:txBody>
      </p:sp>
      <p:sp>
        <p:nvSpPr>
          <p:cNvPr id="14" name="TextBox 13">
            <a:extLst>
              <a:ext uri="{FF2B5EF4-FFF2-40B4-BE49-F238E27FC236}">
                <a16:creationId xmlns:a16="http://schemas.microsoft.com/office/drawing/2014/main" id="{5E1F8990-E7DE-F3DE-0D9E-2179C2BE7B06}"/>
              </a:ext>
            </a:extLst>
          </p:cNvPr>
          <p:cNvSpPr txBox="1"/>
          <p:nvPr/>
        </p:nvSpPr>
        <p:spPr>
          <a:xfrm>
            <a:off x="-114300" y="2785241"/>
            <a:ext cx="1308100" cy="461665"/>
          </a:xfrm>
          <a:prstGeom prst="rect">
            <a:avLst/>
          </a:prstGeom>
          <a:noFill/>
        </p:spPr>
        <p:txBody>
          <a:bodyPr wrap="square" rtlCol="0">
            <a:spAutoFit/>
          </a:bodyPr>
          <a:lstStyle/>
          <a:p>
            <a:pPr algn="ctr"/>
            <a:r>
              <a:rPr lang="en-US" sz="2400" dirty="0"/>
              <a:t>Row 1</a:t>
            </a:r>
            <a:endParaRPr lang="en-CH" sz="2400" dirty="0"/>
          </a:p>
        </p:txBody>
      </p:sp>
      <p:sp>
        <p:nvSpPr>
          <p:cNvPr id="15" name="TextBox 14">
            <a:extLst>
              <a:ext uri="{FF2B5EF4-FFF2-40B4-BE49-F238E27FC236}">
                <a16:creationId xmlns:a16="http://schemas.microsoft.com/office/drawing/2014/main" id="{50234CC8-D783-75F9-813C-EADB82C7C99E}"/>
              </a:ext>
            </a:extLst>
          </p:cNvPr>
          <p:cNvSpPr txBox="1"/>
          <p:nvPr/>
        </p:nvSpPr>
        <p:spPr>
          <a:xfrm>
            <a:off x="-114300" y="3701246"/>
            <a:ext cx="1308100" cy="461665"/>
          </a:xfrm>
          <a:prstGeom prst="rect">
            <a:avLst/>
          </a:prstGeom>
          <a:noFill/>
        </p:spPr>
        <p:txBody>
          <a:bodyPr wrap="square" rtlCol="0">
            <a:spAutoFit/>
          </a:bodyPr>
          <a:lstStyle/>
          <a:p>
            <a:pPr algn="ctr"/>
            <a:r>
              <a:rPr lang="en-US" sz="2400" dirty="0"/>
              <a:t>Row 2</a:t>
            </a:r>
            <a:endParaRPr lang="en-CH" sz="2400" dirty="0"/>
          </a:p>
        </p:txBody>
      </p:sp>
      <p:pic>
        <p:nvPicPr>
          <p:cNvPr id="19" name="Picture 18">
            <a:extLst>
              <a:ext uri="{FF2B5EF4-FFF2-40B4-BE49-F238E27FC236}">
                <a16:creationId xmlns:a16="http://schemas.microsoft.com/office/drawing/2014/main" id="{E9D2C36B-EFFE-27AE-397F-C0FA1B78E22F}"/>
              </a:ext>
            </a:extLst>
          </p:cNvPr>
          <p:cNvPicPr>
            <a:picLocks noChangeAspect="1"/>
          </p:cNvPicPr>
          <p:nvPr/>
        </p:nvPicPr>
        <p:blipFill>
          <a:blip r:embed="rId5"/>
          <a:stretch>
            <a:fillRect/>
          </a:stretch>
        </p:blipFill>
        <p:spPr>
          <a:xfrm>
            <a:off x="9797143" y="4541278"/>
            <a:ext cx="92488" cy="288371"/>
          </a:xfrm>
          <a:prstGeom prst="rect">
            <a:avLst/>
          </a:prstGeom>
        </p:spPr>
      </p:pic>
      <p:grpSp>
        <p:nvGrpSpPr>
          <p:cNvPr id="48" name="Group 47">
            <a:extLst>
              <a:ext uri="{FF2B5EF4-FFF2-40B4-BE49-F238E27FC236}">
                <a16:creationId xmlns:a16="http://schemas.microsoft.com/office/drawing/2014/main" id="{22269A95-796C-C430-8017-ACCBE06F9920}"/>
              </a:ext>
            </a:extLst>
          </p:cNvPr>
          <p:cNvGrpSpPr/>
          <p:nvPr/>
        </p:nvGrpSpPr>
        <p:grpSpPr>
          <a:xfrm>
            <a:off x="9410000" y="1640769"/>
            <a:ext cx="814117" cy="798303"/>
            <a:chOff x="9410000" y="2108857"/>
            <a:chExt cx="814117" cy="798303"/>
          </a:xfrm>
        </p:grpSpPr>
        <p:sp>
          <p:nvSpPr>
            <p:cNvPr id="44" name="Oval 43">
              <a:extLst>
                <a:ext uri="{FF2B5EF4-FFF2-40B4-BE49-F238E27FC236}">
                  <a16:creationId xmlns:a16="http://schemas.microsoft.com/office/drawing/2014/main" id="{F5AF3ECB-6078-3908-4A5A-736F8B496ECE}"/>
                </a:ext>
              </a:extLst>
            </p:cNvPr>
            <p:cNvSpPr>
              <a:spLocks noChangeAspect="1"/>
            </p:cNvSpPr>
            <p:nvPr/>
          </p:nvSpPr>
          <p:spPr>
            <a:xfrm>
              <a:off x="9420886" y="2114815"/>
              <a:ext cx="792345" cy="7923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47" name="Rectangle 46">
              <a:extLst>
                <a:ext uri="{FF2B5EF4-FFF2-40B4-BE49-F238E27FC236}">
                  <a16:creationId xmlns:a16="http://schemas.microsoft.com/office/drawing/2014/main" id="{A53AE542-73CB-8250-DA8C-3EFE200D9F96}"/>
                </a:ext>
              </a:extLst>
            </p:cNvPr>
            <p:cNvSpPr/>
            <p:nvPr/>
          </p:nvSpPr>
          <p:spPr>
            <a:xfrm>
              <a:off x="9410000" y="2108857"/>
              <a:ext cx="814117" cy="397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Oval 44">
              <a:extLst>
                <a:ext uri="{FF2B5EF4-FFF2-40B4-BE49-F238E27FC236}">
                  <a16:creationId xmlns:a16="http://schemas.microsoft.com/office/drawing/2014/main" id="{16886EFD-9B03-5A16-7014-582B528863D3}"/>
                </a:ext>
              </a:extLst>
            </p:cNvPr>
            <p:cNvSpPr>
              <a:spLocks noChangeAspect="1"/>
            </p:cNvSpPr>
            <p:nvPr/>
          </p:nvSpPr>
          <p:spPr>
            <a:xfrm>
              <a:off x="9431772" y="2114815"/>
              <a:ext cx="792345" cy="7923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49" name="Group 48">
            <a:extLst>
              <a:ext uri="{FF2B5EF4-FFF2-40B4-BE49-F238E27FC236}">
                <a16:creationId xmlns:a16="http://schemas.microsoft.com/office/drawing/2014/main" id="{68AEDC4C-4C9D-5515-8CEA-F6170694D600}"/>
              </a:ext>
            </a:extLst>
          </p:cNvPr>
          <p:cNvGrpSpPr/>
          <p:nvPr/>
        </p:nvGrpSpPr>
        <p:grpSpPr>
          <a:xfrm>
            <a:off x="9390084" y="2574419"/>
            <a:ext cx="814117" cy="798303"/>
            <a:chOff x="9410000" y="2108857"/>
            <a:chExt cx="814117" cy="798303"/>
          </a:xfrm>
        </p:grpSpPr>
        <p:sp>
          <p:nvSpPr>
            <p:cNvPr id="50" name="Oval 49">
              <a:extLst>
                <a:ext uri="{FF2B5EF4-FFF2-40B4-BE49-F238E27FC236}">
                  <a16:creationId xmlns:a16="http://schemas.microsoft.com/office/drawing/2014/main" id="{AEA63F94-6CD1-F3EE-922B-BC0C33F4A8EC}"/>
                </a:ext>
              </a:extLst>
            </p:cNvPr>
            <p:cNvSpPr>
              <a:spLocks noChangeAspect="1"/>
            </p:cNvSpPr>
            <p:nvPr/>
          </p:nvSpPr>
          <p:spPr>
            <a:xfrm>
              <a:off x="9420886" y="2114815"/>
              <a:ext cx="792345" cy="7923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1" name="Rectangle 50">
              <a:extLst>
                <a:ext uri="{FF2B5EF4-FFF2-40B4-BE49-F238E27FC236}">
                  <a16:creationId xmlns:a16="http://schemas.microsoft.com/office/drawing/2014/main" id="{6A58DA56-C111-0838-8694-E5A149D601B2}"/>
                </a:ext>
              </a:extLst>
            </p:cNvPr>
            <p:cNvSpPr/>
            <p:nvPr/>
          </p:nvSpPr>
          <p:spPr>
            <a:xfrm>
              <a:off x="9410000" y="2108857"/>
              <a:ext cx="814117" cy="39773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2" name="Oval 51">
              <a:extLst>
                <a:ext uri="{FF2B5EF4-FFF2-40B4-BE49-F238E27FC236}">
                  <a16:creationId xmlns:a16="http://schemas.microsoft.com/office/drawing/2014/main" id="{8DC6EF08-7DC8-7188-8E4C-4535FB870A9C}"/>
                </a:ext>
              </a:extLst>
            </p:cNvPr>
            <p:cNvSpPr>
              <a:spLocks noChangeAspect="1"/>
            </p:cNvSpPr>
            <p:nvPr/>
          </p:nvSpPr>
          <p:spPr>
            <a:xfrm>
              <a:off x="9431772" y="2114815"/>
              <a:ext cx="792345" cy="7923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53" name="Group 52">
            <a:extLst>
              <a:ext uri="{FF2B5EF4-FFF2-40B4-BE49-F238E27FC236}">
                <a16:creationId xmlns:a16="http://schemas.microsoft.com/office/drawing/2014/main" id="{C02A829B-7023-D5D7-98AF-816047DD6DB5}"/>
              </a:ext>
            </a:extLst>
          </p:cNvPr>
          <p:cNvGrpSpPr/>
          <p:nvPr/>
        </p:nvGrpSpPr>
        <p:grpSpPr>
          <a:xfrm>
            <a:off x="9390084" y="3445455"/>
            <a:ext cx="814117" cy="798303"/>
            <a:chOff x="9410000" y="2108857"/>
            <a:chExt cx="814117" cy="798303"/>
          </a:xfrm>
        </p:grpSpPr>
        <p:sp>
          <p:nvSpPr>
            <p:cNvPr id="54" name="Oval 53">
              <a:extLst>
                <a:ext uri="{FF2B5EF4-FFF2-40B4-BE49-F238E27FC236}">
                  <a16:creationId xmlns:a16="http://schemas.microsoft.com/office/drawing/2014/main" id="{995F9E58-4FCF-44F0-9E69-2D0CEA7D4E41}"/>
                </a:ext>
              </a:extLst>
            </p:cNvPr>
            <p:cNvSpPr>
              <a:spLocks noChangeAspect="1"/>
            </p:cNvSpPr>
            <p:nvPr/>
          </p:nvSpPr>
          <p:spPr>
            <a:xfrm>
              <a:off x="9420886" y="2114815"/>
              <a:ext cx="792345" cy="792345"/>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55" name="Rectangle 54">
              <a:extLst>
                <a:ext uri="{FF2B5EF4-FFF2-40B4-BE49-F238E27FC236}">
                  <a16:creationId xmlns:a16="http://schemas.microsoft.com/office/drawing/2014/main" id="{3DE94E31-0D5B-3D35-6AA6-14C3D78291EA}"/>
                </a:ext>
              </a:extLst>
            </p:cNvPr>
            <p:cNvSpPr/>
            <p:nvPr/>
          </p:nvSpPr>
          <p:spPr>
            <a:xfrm>
              <a:off x="9410000" y="2108857"/>
              <a:ext cx="814117" cy="3977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6" name="Oval 55">
              <a:extLst>
                <a:ext uri="{FF2B5EF4-FFF2-40B4-BE49-F238E27FC236}">
                  <a16:creationId xmlns:a16="http://schemas.microsoft.com/office/drawing/2014/main" id="{62625CA0-9A5B-D6C8-7E5E-956FE51D5D29}"/>
                </a:ext>
              </a:extLst>
            </p:cNvPr>
            <p:cNvSpPr>
              <a:spLocks noChangeAspect="1"/>
            </p:cNvSpPr>
            <p:nvPr/>
          </p:nvSpPr>
          <p:spPr>
            <a:xfrm>
              <a:off x="9431772" y="2114815"/>
              <a:ext cx="792345" cy="7923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grpSp>
        <p:nvGrpSpPr>
          <p:cNvPr id="59" name="Group 58">
            <a:extLst>
              <a:ext uri="{FF2B5EF4-FFF2-40B4-BE49-F238E27FC236}">
                <a16:creationId xmlns:a16="http://schemas.microsoft.com/office/drawing/2014/main" id="{9041656D-CF0D-CAA1-212B-1003E8A1079E}"/>
              </a:ext>
            </a:extLst>
          </p:cNvPr>
          <p:cNvGrpSpPr/>
          <p:nvPr/>
        </p:nvGrpSpPr>
        <p:grpSpPr>
          <a:xfrm>
            <a:off x="10309582" y="1680008"/>
            <a:ext cx="1796952" cy="707886"/>
            <a:chOff x="8728337" y="1058368"/>
            <a:chExt cx="1796952" cy="707886"/>
          </a:xfrm>
        </p:grpSpPr>
        <p:pic>
          <p:nvPicPr>
            <p:cNvPr id="57" name="Graphic 56" descr="Warning with solid fill">
              <a:extLst>
                <a:ext uri="{FF2B5EF4-FFF2-40B4-BE49-F238E27FC236}">
                  <a16:creationId xmlns:a16="http://schemas.microsoft.com/office/drawing/2014/main" id="{4BDF3802-B558-E332-24F2-E08AEB23F66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8337" y="1089428"/>
              <a:ext cx="657460" cy="657460"/>
            </a:xfrm>
            <a:prstGeom prst="rect">
              <a:avLst/>
            </a:prstGeom>
          </p:spPr>
        </p:pic>
        <p:sp>
          <p:nvSpPr>
            <p:cNvPr id="58" name="TextBox 57">
              <a:extLst>
                <a:ext uri="{FF2B5EF4-FFF2-40B4-BE49-F238E27FC236}">
                  <a16:creationId xmlns:a16="http://schemas.microsoft.com/office/drawing/2014/main" id="{1A0F79DD-8BBC-ABE6-D924-7C6DE53C1DD9}"/>
                </a:ext>
              </a:extLst>
            </p:cNvPr>
            <p:cNvSpPr txBox="1"/>
            <p:nvPr/>
          </p:nvSpPr>
          <p:spPr>
            <a:xfrm>
              <a:off x="9253972" y="1058368"/>
              <a:ext cx="1271317" cy="707886"/>
            </a:xfrm>
            <a:prstGeom prst="rect">
              <a:avLst/>
            </a:prstGeom>
            <a:noFill/>
          </p:spPr>
          <p:txBody>
            <a:bodyPr wrap="square" rtlCol="0">
              <a:spAutoFit/>
            </a:bodyPr>
            <a:lstStyle/>
            <a:p>
              <a:pPr algn="ctr"/>
              <a:r>
                <a:rPr lang="en-US" sz="2000" dirty="0">
                  <a:solidFill>
                    <a:srgbClr val="FF0000"/>
                  </a:solidFill>
                </a:rPr>
                <a:t>Retention Failure</a:t>
              </a:r>
              <a:endParaRPr lang="en-CH" sz="2000" dirty="0">
                <a:solidFill>
                  <a:srgbClr val="FF0000"/>
                </a:solidFill>
              </a:endParaRPr>
            </a:p>
          </p:txBody>
        </p:sp>
      </p:grpSp>
      <p:sp>
        <p:nvSpPr>
          <p:cNvPr id="61" name="TextBox 60">
            <a:extLst>
              <a:ext uri="{FF2B5EF4-FFF2-40B4-BE49-F238E27FC236}">
                <a16:creationId xmlns:a16="http://schemas.microsoft.com/office/drawing/2014/main" id="{77B098CE-5FBE-8D6D-A874-686CE7808963}"/>
              </a:ext>
            </a:extLst>
          </p:cNvPr>
          <p:cNvSpPr txBox="1"/>
          <p:nvPr/>
        </p:nvSpPr>
        <p:spPr>
          <a:xfrm>
            <a:off x="953695" y="4774177"/>
            <a:ext cx="862983" cy="523220"/>
          </a:xfrm>
          <a:prstGeom prst="rect">
            <a:avLst/>
          </a:prstGeom>
          <a:noFill/>
        </p:spPr>
        <p:txBody>
          <a:bodyPr wrap="square" rtlCol="0">
            <a:spAutoFit/>
          </a:bodyPr>
          <a:lstStyle/>
          <a:p>
            <a:pPr algn="ctr"/>
            <a:r>
              <a:rPr lang="en-US" sz="2800" b="1" dirty="0"/>
              <a:t>0</a:t>
            </a:r>
            <a:endParaRPr lang="en-CH" sz="2800" b="1" dirty="0"/>
          </a:p>
        </p:txBody>
      </p:sp>
      <p:sp>
        <p:nvSpPr>
          <p:cNvPr id="62" name="TextBox 61">
            <a:extLst>
              <a:ext uri="{FF2B5EF4-FFF2-40B4-BE49-F238E27FC236}">
                <a16:creationId xmlns:a16="http://schemas.microsoft.com/office/drawing/2014/main" id="{106C8770-2DA9-10A5-F909-E36873B55D1D}"/>
              </a:ext>
            </a:extLst>
          </p:cNvPr>
          <p:cNvSpPr txBox="1"/>
          <p:nvPr/>
        </p:nvSpPr>
        <p:spPr>
          <a:xfrm>
            <a:off x="9399114" y="4789480"/>
            <a:ext cx="862983" cy="523220"/>
          </a:xfrm>
          <a:prstGeom prst="rect">
            <a:avLst/>
          </a:prstGeom>
          <a:noFill/>
        </p:spPr>
        <p:txBody>
          <a:bodyPr wrap="square" rtlCol="0">
            <a:spAutoFit/>
          </a:bodyPr>
          <a:lstStyle/>
          <a:p>
            <a:pPr algn="ctr"/>
            <a:r>
              <a:rPr lang="en-US" sz="2800" b="1" dirty="0"/>
              <a:t>T</a:t>
            </a:r>
            <a:endParaRPr lang="en-CH" sz="2800" b="1" dirty="0"/>
          </a:p>
        </p:txBody>
      </p:sp>
      <p:sp>
        <p:nvSpPr>
          <p:cNvPr id="63" name="TextBox 62">
            <a:extLst>
              <a:ext uri="{FF2B5EF4-FFF2-40B4-BE49-F238E27FC236}">
                <a16:creationId xmlns:a16="http://schemas.microsoft.com/office/drawing/2014/main" id="{B9FE298B-10BB-A7F0-5F56-68B615F1C7DD}"/>
              </a:ext>
            </a:extLst>
          </p:cNvPr>
          <p:cNvSpPr txBox="1"/>
          <p:nvPr/>
        </p:nvSpPr>
        <p:spPr>
          <a:xfrm>
            <a:off x="502831" y="980922"/>
            <a:ext cx="1984198" cy="611129"/>
          </a:xfrm>
          <a:prstGeom prst="rect">
            <a:avLst/>
          </a:prstGeom>
          <a:noFill/>
        </p:spPr>
        <p:txBody>
          <a:bodyPr wrap="none" rtlCol="0">
            <a:spAutoFit/>
          </a:bodyPr>
          <a:lstStyle/>
          <a:p>
            <a:pPr algn="ctr">
              <a:lnSpc>
                <a:spcPts val="2000"/>
              </a:lnSpc>
            </a:pPr>
            <a:r>
              <a:rPr lang="en-US" sz="2400" b="1" i="1" dirty="0">
                <a:solidFill>
                  <a:schemeClr val="accent6">
                    <a:lumMod val="50000"/>
                  </a:schemeClr>
                </a:solidFill>
              </a:rPr>
              <a:t>data </a:t>
            </a:r>
            <a:br>
              <a:rPr lang="en-US" sz="2400" b="1" i="1" dirty="0">
                <a:solidFill>
                  <a:schemeClr val="accent6">
                    <a:lumMod val="50000"/>
                  </a:schemeClr>
                </a:solidFill>
              </a:rPr>
            </a:br>
            <a:r>
              <a:rPr lang="en-US" sz="2400" b="1" i="1" dirty="0">
                <a:solidFill>
                  <a:schemeClr val="accent6">
                    <a:lumMod val="50000"/>
                  </a:schemeClr>
                </a:solidFill>
              </a:rPr>
              <a:t>initialization</a:t>
            </a:r>
            <a:endParaRPr lang="en-CH" sz="2400" b="1" i="1" dirty="0">
              <a:solidFill>
                <a:schemeClr val="accent6">
                  <a:lumMod val="50000"/>
                </a:schemeClr>
              </a:solidFill>
            </a:endParaRPr>
          </a:p>
        </p:txBody>
      </p:sp>
      <p:grpSp>
        <p:nvGrpSpPr>
          <p:cNvPr id="66" name="Group 65">
            <a:extLst>
              <a:ext uri="{FF2B5EF4-FFF2-40B4-BE49-F238E27FC236}">
                <a16:creationId xmlns:a16="http://schemas.microsoft.com/office/drawing/2014/main" id="{684CEA49-A44A-B47E-2D30-4E231292AC83}"/>
              </a:ext>
            </a:extLst>
          </p:cNvPr>
          <p:cNvGrpSpPr/>
          <p:nvPr/>
        </p:nvGrpSpPr>
        <p:grpSpPr>
          <a:xfrm>
            <a:off x="5491143" y="4541278"/>
            <a:ext cx="862983" cy="771422"/>
            <a:chOff x="5491143" y="5009366"/>
            <a:chExt cx="862983" cy="771422"/>
          </a:xfrm>
        </p:grpSpPr>
        <p:pic>
          <p:nvPicPr>
            <p:cNvPr id="64" name="Picture 63">
              <a:extLst>
                <a:ext uri="{FF2B5EF4-FFF2-40B4-BE49-F238E27FC236}">
                  <a16:creationId xmlns:a16="http://schemas.microsoft.com/office/drawing/2014/main" id="{B25EF2B0-FE2A-1D9D-43AA-6A50730996F1}"/>
                </a:ext>
              </a:extLst>
            </p:cNvPr>
            <p:cNvPicPr>
              <a:picLocks noChangeAspect="1"/>
            </p:cNvPicPr>
            <p:nvPr/>
          </p:nvPicPr>
          <p:blipFill>
            <a:blip r:embed="rId5"/>
            <a:stretch>
              <a:fillRect/>
            </a:stretch>
          </p:blipFill>
          <p:spPr>
            <a:xfrm>
              <a:off x="5889172" y="5009366"/>
              <a:ext cx="92488" cy="288371"/>
            </a:xfrm>
            <a:prstGeom prst="rect">
              <a:avLst/>
            </a:prstGeom>
          </p:spPr>
        </p:pic>
        <p:sp>
          <p:nvSpPr>
            <p:cNvPr id="65" name="TextBox 64">
              <a:extLst>
                <a:ext uri="{FF2B5EF4-FFF2-40B4-BE49-F238E27FC236}">
                  <a16:creationId xmlns:a16="http://schemas.microsoft.com/office/drawing/2014/main" id="{7E140908-67B0-DFF8-E9EF-F31BA91A4695}"/>
                </a:ext>
              </a:extLst>
            </p:cNvPr>
            <p:cNvSpPr txBox="1"/>
            <p:nvPr/>
          </p:nvSpPr>
          <p:spPr>
            <a:xfrm>
              <a:off x="5491143" y="5257568"/>
              <a:ext cx="862983" cy="523220"/>
            </a:xfrm>
            <a:prstGeom prst="rect">
              <a:avLst/>
            </a:prstGeom>
            <a:noFill/>
          </p:spPr>
          <p:txBody>
            <a:bodyPr wrap="square" rtlCol="0">
              <a:spAutoFit/>
            </a:bodyPr>
            <a:lstStyle/>
            <a:p>
              <a:pPr algn="ctr"/>
              <a:r>
                <a:rPr lang="en-US" sz="2800" b="1" dirty="0"/>
                <a:t>T/2</a:t>
              </a:r>
              <a:endParaRPr lang="en-CH" sz="2800" b="1" dirty="0"/>
            </a:p>
          </p:txBody>
        </p:sp>
      </p:grpSp>
      <p:sp>
        <p:nvSpPr>
          <p:cNvPr id="67" name="TextBox 66">
            <a:extLst>
              <a:ext uri="{FF2B5EF4-FFF2-40B4-BE49-F238E27FC236}">
                <a16:creationId xmlns:a16="http://schemas.microsoft.com/office/drawing/2014/main" id="{5E1DC3E3-DB32-BAA2-B441-84186D87555A}"/>
              </a:ext>
            </a:extLst>
          </p:cNvPr>
          <p:cNvSpPr txBox="1"/>
          <p:nvPr/>
        </p:nvSpPr>
        <p:spPr>
          <a:xfrm>
            <a:off x="5237380" y="1776509"/>
            <a:ext cx="1303584" cy="523220"/>
          </a:xfrm>
          <a:prstGeom prst="rect">
            <a:avLst/>
          </a:prstGeom>
          <a:noFill/>
          <a:ln w="28575">
            <a:solidFill>
              <a:srgbClr val="00B050"/>
            </a:solidFill>
          </a:ln>
        </p:spPr>
        <p:txBody>
          <a:bodyPr wrap="square" rtlCol="0">
            <a:spAutoFit/>
          </a:bodyPr>
          <a:lstStyle/>
          <a:p>
            <a:pPr algn="ctr"/>
            <a:r>
              <a:rPr lang="en-US" sz="2800" i="1" dirty="0">
                <a:solidFill>
                  <a:srgbClr val="00B050"/>
                </a:solidFill>
              </a:rPr>
              <a:t>refresh</a:t>
            </a:r>
            <a:endParaRPr lang="en-CH" sz="2800" i="1" dirty="0">
              <a:solidFill>
                <a:srgbClr val="00B050"/>
              </a:solidFill>
            </a:endParaRPr>
          </a:p>
        </p:txBody>
      </p:sp>
      <p:grpSp>
        <p:nvGrpSpPr>
          <p:cNvPr id="68" name="Group 67">
            <a:extLst>
              <a:ext uri="{FF2B5EF4-FFF2-40B4-BE49-F238E27FC236}">
                <a16:creationId xmlns:a16="http://schemas.microsoft.com/office/drawing/2014/main" id="{2074BB51-B43E-6308-3068-FE4614CF3212}"/>
              </a:ext>
            </a:extLst>
          </p:cNvPr>
          <p:cNvGrpSpPr/>
          <p:nvPr/>
        </p:nvGrpSpPr>
        <p:grpSpPr>
          <a:xfrm>
            <a:off x="10309582" y="2599390"/>
            <a:ext cx="1796952" cy="707886"/>
            <a:chOff x="8728337" y="1058368"/>
            <a:chExt cx="1796952" cy="707886"/>
          </a:xfrm>
        </p:grpSpPr>
        <p:pic>
          <p:nvPicPr>
            <p:cNvPr id="69" name="Graphic 68" descr="Warning with solid fill">
              <a:extLst>
                <a:ext uri="{FF2B5EF4-FFF2-40B4-BE49-F238E27FC236}">
                  <a16:creationId xmlns:a16="http://schemas.microsoft.com/office/drawing/2014/main" id="{1BD6E5D1-A59E-C231-7163-5CD66E06E5E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8337" y="1089428"/>
              <a:ext cx="657460" cy="657460"/>
            </a:xfrm>
            <a:prstGeom prst="rect">
              <a:avLst/>
            </a:prstGeom>
          </p:spPr>
        </p:pic>
        <p:sp>
          <p:nvSpPr>
            <p:cNvPr id="70" name="TextBox 69">
              <a:extLst>
                <a:ext uri="{FF2B5EF4-FFF2-40B4-BE49-F238E27FC236}">
                  <a16:creationId xmlns:a16="http://schemas.microsoft.com/office/drawing/2014/main" id="{17E4CD82-F24B-B834-DF71-BA1CAC1AA677}"/>
                </a:ext>
              </a:extLst>
            </p:cNvPr>
            <p:cNvSpPr txBox="1"/>
            <p:nvPr/>
          </p:nvSpPr>
          <p:spPr>
            <a:xfrm>
              <a:off x="9253972" y="1058368"/>
              <a:ext cx="1271317" cy="707886"/>
            </a:xfrm>
            <a:prstGeom prst="rect">
              <a:avLst/>
            </a:prstGeom>
            <a:noFill/>
          </p:spPr>
          <p:txBody>
            <a:bodyPr wrap="square" rtlCol="0">
              <a:spAutoFit/>
            </a:bodyPr>
            <a:lstStyle/>
            <a:p>
              <a:pPr algn="ctr"/>
              <a:r>
                <a:rPr lang="en-US" sz="2000" dirty="0">
                  <a:solidFill>
                    <a:srgbClr val="FF0000"/>
                  </a:solidFill>
                </a:rPr>
                <a:t>Retention Failure</a:t>
              </a:r>
              <a:endParaRPr lang="en-CH" sz="2000" dirty="0">
                <a:solidFill>
                  <a:srgbClr val="FF0000"/>
                </a:solidFill>
              </a:endParaRPr>
            </a:p>
          </p:txBody>
        </p:sp>
      </p:grpSp>
      <p:grpSp>
        <p:nvGrpSpPr>
          <p:cNvPr id="71" name="Group 70">
            <a:extLst>
              <a:ext uri="{FF2B5EF4-FFF2-40B4-BE49-F238E27FC236}">
                <a16:creationId xmlns:a16="http://schemas.microsoft.com/office/drawing/2014/main" id="{13B7879F-2DD5-E72E-D449-BB82200AC160}"/>
              </a:ext>
            </a:extLst>
          </p:cNvPr>
          <p:cNvGrpSpPr/>
          <p:nvPr/>
        </p:nvGrpSpPr>
        <p:grpSpPr>
          <a:xfrm>
            <a:off x="10309582" y="3518772"/>
            <a:ext cx="1796952" cy="707886"/>
            <a:chOff x="8728337" y="1058368"/>
            <a:chExt cx="1796952" cy="707886"/>
          </a:xfrm>
        </p:grpSpPr>
        <p:pic>
          <p:nvPicPr>
            <p:cNvPr id="72" name="Graphic 71" descr="Warning with solid fill">
              <a:extLst>
                <a:ext uri="{FF2B5EF4-FFF2-40B4-BE49-F238E27FC236}">
                  <a16:creationId xmlns:a16="http://schemas.microsoft.com/office/drawing/2014/main" id="{08D1FA69-78DB-EC52-3763-23F5A4C409D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8337" y="1089428"/>
              <a:ext cx="657460" cy="657460"/>
            </a:xfrm>
            <a:prstGeom prst="rect">
              <a:avLst/>
            </a:prstGeom>
          </p:spPr>
        </p:pic>
        <p:sp>
          <p:nvSpPr>
            <p:cNvPr id="73" name="TextBox 72">
              <a:extLst>
                <a:ext uri="{FF2B5EF4-FFF2-40B4-BE49-F238E27FC236}">
                  <a16:creationId xmlns:a16="http://schemas.microsoft.com/office/drawing/2014/main" id="{93FFC77F-B09B-B0FC-9D8A-D8F4E4C3E73F}"/>
                </a:ext>
              </a:extLst>
            </p:cNvPr>
            <p:cNvSpPr txBox="1"/>
            <p:nvPr/>
          </p:nvSpPr>
          <p:spPr>
            <a:xfrm>
              <a:off x="9253972" y="1058368"/>
              <a:ext cx="1271317" cy="707886"/>
            </a:xfrm>
            <a:prstGeom prst="rect">
              <a:avLst/>
            </a:prstGeom>
            <a:noFill/>
          </p:spPr>
          <p:txBody>
            <a:bodyPr wrap="square" rtlCol="0">
              <a:spAutoFit/>
            </a:bodyPr>
            <a:lstStyle/>
            <a:p>
              <a:pPr algn="ctr"/>
              <a:r>
                <a:rPr lang="en-US" sz="2000" dirty="0">
                  <a:solidFill>
                    <a:srgbClr val="FF0000"/>
                  </a:solidFill>
                </a:rPr>
                <a:t>Retention Failure</a:t>
              </a:r>
              <a:endParaRPr lang="en-CH" sz="2000" dirty="0">
                <a:solidFill>
                  <a:srgbClr val="FF0000"/>
                </a:solidFill>
              </a:endParaRPr>
            </a:p>
          </p:txBody>
        </p:sp>
      </p:grpSp>
      <p:grpSp>
        <p:nvGrpSpPr>
          <p:cNvPr id="75" name="Group 74">
            <a:extLst>
              <a:ext uri="{FF2B5EF4-FFF2-40B4-BE49-F238E27FC236}">
                <a16:creationId xmlns:a16="http://schemas.microsoft.com/office/drawing/2014/main" id="{A1404AFE-0CF8-5DEE-20FB-C59A523DAB66}"/>
              </a:ext>
            </a:extLst>
          </p:cNvPr>
          <p:cNvGrpSpPr/>
          <p:nvPr/>
        </p:nvGrpSpPr>
        <p:grpSpPr>
          <a:xfrm>
            <a:off x="9431773" y="1648068"/>
            <a:ext cx="792345" cy="792345"/>
            <a:chOff x="1098758" y="2120702"/>
            <a:chExt cx="792345" cy="792345"/>
          </a:xfrm>
        </p:grpSpPr>
        <p:sp>
          <p:nvSpPr>
            <p:cNvPr id="76" name="Oval 75">
              <a:extLst>
                <a:ext uri="{FF2B5EF4-FFF2-40B4-BE49-F238E27FC236}">
                  <a16:creationId xmlns:a16="http://schemas.microsoft.com/office/drawing/2014/main" id="{082E635A-08A9-C388-7D14-34C5AA88A901}"/>
                </a:ext>
              </a:extLst>
            </p:cNvPr>
            <p:cNvSpPr>
              <a:spLocks noChangeAspect="1"/>
            </p:cNvSpPr>
            <p:nvPr/>
          </p:nvSpPr>
          <p:spPr>
            <a:xfrm>
              <a:off x="1098758" y="2120702"/>
              <a:ext cx="792345" cy="79234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77" name="Oval 76">
              <a:extLst>
                <a:ext uri="{FF2B5EF4-FFF2-40B4-BE49-F238E27FC236}">
                  <a16:creationId xmlns:a16="http://schemas.microsoft.com/office/drawing/2014/main" id="{D75FAD9B-F90F-7ECC-56BC-464606C8B219}"/>
                </a:ext>
              </a:extLst>
            </p:cNvPr>
            <p:cNvSpPr>
              <a:spLocks noChangeAspect="1"/>
            </p:cNvSpPr>
            <p:nvPr/>
          </p:nvSpPr>
          <p:spPr>
            <a:xfrm>
              <a:off x="1098758" y="2120702"/>
              <a:ext cx="792345" cy="7923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18" name="Group 17">
            <a:extLst>
              <a:ext uri="{FF2B5EF4-FFF2-40B4-BE49-F238E27FC236}">
                <a16:creationId xmlns:a16="http://schemas.microsoft.com/office/drawing/2014/main" id="{6EC961EA-3E6A-B3CA-3568-80257F9C5A45}"/>
              </a:ext>
            </a:extLst>
          </p:cNvPr>
          <p:cNvGrpSpPr/>
          <p:nvPr/>
        </p:nvGrpSpPr>
        <p:grpSpPr>
          <a:xfrm>
            <a:off x="10345360" y="1710729"/>
            <a:ext cx="1761174" cy="707886"/>
            <a:chOff x="7798103" y="1125209"/>
            <a:chExt cx="1761174" cy="707886"/>
          </a:xfrm>
        </p:grpSpPr>
        <p:sp>
          <p:nvSpPr>
            <p:cNvPr id="5" name="TextBox 4">
              <a:extLst>
                <a:ext uri="{FF2B5EF4-FFF2-40B4-BE49-F238E27FC236}">
                  <a16:creationId xmlns:a16="http://schemas.microsoft.com/office/drawing/2014/main" id="{77F645A7-FCE9-C0AB-52DE-62797AE730E6}"/>
                </a:ext>
              </a:extLst>
            </p:cNvPr>
            <p:cNvSpPr txBox="1"/>
            <p:nvPr/>
          </p:nvSpPr>
          <p:spPr>
            <a:xfrm>
              <a:off x="8287960" y="1125209"/>
              <a:ext cx="1271317" cy="707886"/>
            </a:xfrm>
            <a:prstGeom prst="rect">
              <a:avLst/>
            </a:prstGeom>
            <a:noFill/>
          </p:spPr>
          <p:txBody>
            <a:bodyPr wrap="square" rtlCol="0">
              <a:spAutoFit/>
            </a:bodyPr>
            <a:lstStyle/>
            <a:p>
              <a:pPr algn="ctr"/>
              <a:r>
                <a:rPr lang="en-US" sz="2000" dirty="0">
                  <a:solidFill>
                    <a:srgbClr val="00B050"/>
                  </a:solidFill>
                </a:rPr>
                <a:t>Retention Success</a:t>
              </a:r>
              <a:endParaRPr lang="en-CH" sz="2000" dirty="0">
                <a:solidFill>
                  <a:srgbClr val="00B050"/>
                </a:solidFill>
              </a:endParaRPr>
            </a:p>
          </p:txBody>
        </p:sp>
        <p:pic>
          <p:nvPicPr>
            <p:cNvPr id="17" name="Graphic 16" descr="Excellent with solid fill">
              <a:extLst>
                <a:ext uri="{FF2B5EF4-FFF2-40B4-BE49-F238E27FC236}">
                  <a16:creationId xmlns:a16="http://schemas.microsoft.com/office/drawing/2014/main" id="{C7DAB1A7-BA11-14D2-60F4-A9C70880285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8103" y="1191734"/>
              <a:ext cx="598714" cy="598714"/>
            </a:xfrm>
            <a:prstGeom prst="rect">
              <a:avLst/>
            </a:prstGeom>
          </p:spPr>
        </p:pic>
      </p:grpSp>
      <p:sp>
        <p:nvSpPr>
          <p:cNvPr id="20" name="TextBox 19">
            <a:extLst>
              <a:ext uri="{FF2B5EF4-FFF2-40B4-BE49-F238E27FC236}">
                <a16:creationId xmlns:a16="http://schemas.microsoft.com/office/drawing/2014/main" id="{80A4E251-EBF2-FB45-A277-B8B957D33191}"/>
              </a:ext>
            </a:extLst>
          </p:cNvPr>
          <p:cNvSpPr txBox="1"/>
          <p:nvPr/>
        </p:nvSpPr>
        <p:spPr>
          <a:xfrm>
            <a:off x="3839876" y="2699302"/>
            <a:ext cx="1303584" cy="523220"/>
          </a:xfrm>
          <a:prstGeom prst="rect">
            <a:avLst/>
          </a:prstGeom>
          <a:noFill/>
          <a:ln w="28575">
            <a:solidFill>
              <a:srgbClr val="C00000"/>
            </a:solidFill>
          </a:ln>
        </p:spPr>
        <p:txBody>
          <a:bodyPr wrap="square" rtlCol="0">
            <a:spAutoFit/>
          </a:bodyPr>
          <a:lstStyle/>
          <a:p>
            <a:pPr algn="ctr"/>
            <a:r>
              <a:rPr lang="en-US" sz="2800" i="1" dirty="0">
                <a:solidFill>
                  <a:srgbClr val="C00000"/>
                </a:solidFill>
              </a:rPr>
              <a:t>5x ACT</a:t>
            </a:r>
            <a:endParaRPr lang="en-CH" sz="2800" i="1" dirty="0">
              <a:solidFill>
                <a:srgbClr val="C00000"/>
              </a:solidFill>
            </a:endParaRPr>
          </a:p>
        </p:txBody>
      </p:sp>
      <p:sp>
        <p:nvSpPr>
          <p:cNvPr id="21" name="TextBox 20">
            <a:extLst>
              <a:ext uri="{FF2B5EF4-FFF2-40B4-BE49-F238E27FC236}">
                <a16:creationId xmlns:a16="http://schemas.microsoft.com/office/drawing/2014/main" id="{A10B79B8-6760-C80E-C129-EF60AC71BCAF}"/>
              </a:ext>
            </a:extLst>
          </p:cNvPr>
          <p:cNvSpPr txBox="1"/>
          <p:nvPr/>
        </p:nvSpPr>
        <p:spPr>
          <a:xfrm>
            <a:off x="4914900" y="978657"/>
            <a:ext cx="1948543" cy="611129"/>
          </a:xfrm>
          <a:prstGeom prst="rect">
            <a:avLst/>
          </a:prstGeom>
          <a:noFill/>
        </p:spPr>
        <p:txBody>
          <a:bodyPr wrap="square" rtlCol="0">
            <a:spAutoFit/>
          </a:bodyPr>
          <a:lstStyle/>
          <a:p>
            <a:pPr algn="ctr">
              <a:lnSpc>
                <a:spcPts val="2000"/>
              </a:lnSpc>
            </a:pPr>
            <a:r>
              <a:rPr lang="en-US" sz="2400" dirty="0">
                <a:solidFill>
                  <a:srgbClr val="0070C0"/>
                </a:solidFill>
              </a:rPr>
              <a:t>issuing a </a:t>
            </a:r>
            <a:r>
              <a:rPr lang="en-US" sz="2400" b="1" dirty="0">
                <a:solidFill>
                  <a:srgbClr val="0070C0"/>
                </a:solidFill>
              </a:rPr>
              <a:t>REF </a:t>
            </a:r>
            <a:r>
              <a:rPr lang="en-US" sz="2400" dirty="0">
                <a:solidFill>
                  <a:srgbClr val="0070C0"/>
                </a:solidFill>
              </a:rPr>
              <a:t>command</a:t>
            </a:r>
            <a:endParaRPr lang="en-CH" sz="2400" dirty="0">
              <a:solidFill>
                <a:srgbClr val="0070C0"/>
              </a:solidFill>
            </a:endParaRPr>
          </a:p>
        </p:txBody>
      </p:sp>
      <p:sp>
        <p:nvSpPr>
          <p:cNvPr id="22" name="TextBox 21">
            <a:extLst>
              <a:ext uri="{FF2B5EF4-FFF2-40B4-BE49-F238E27FC236}">
                <a16:creationId xmlns:a16="http://schemas.microsoft.com/office/drawing/2014/main" id="{9E0DF2DD-FAE9-AAAC-B820-5107490B90E5}"/>
              </a:ext>
            </a:extLst>
          </p:cNvPr>
          <p:cNvSpPr txBox="1"/>
          <p:nvPr/>
        </p:nvSpPr>
        <p:spPr>
          <a:xfrm>
            <a:off x="3645465" y="2702035"/>
            <a:ext cx="1692406" cy="523220"/>
          </a:xfrm>
          <a:prstGeom prst="rect">
            <a:avLst/>
          </a:prstGeom>
          <a:noFill/>
          <a:ln w="28575">
            <a:solidFill>
              <a:srgbClr val="C00000"/>
            </a:solidFill>
          </a:ln>
        </p:spPr>
        <p:txBody>
          <a:bodyPr wrap="square" rtlCol="0">
            <a:spAutoFit/>
          </a:bodyPr>
          <a:lstStyle/>
          <a:p>
            <a:pPr algn="ctr"/>
            <a:r>
              <a:rPr lang="en-US" sz="2800" i="1" dirty="0">
                <a:solidFill>
                  <a:srgbClr val="C00000"/>
                </a:solidFill>
              </a:rPr>
              <a:t>100x ACT</a:t>
            </a:r>
            <a:endParaRPr lang="en-CH" sz="2800" i="1" dirty="0">
              <a:solidFill>
                <a:srgbClr val="C00000"/>
              </a:solidFill>
            </a:endParaRPr>
          </a:p>
        </p:txBody>
      </p:sp>
      <p:sp>
        <p:nvSpPr>
          <p:cNvPr id="23" name="TextBox 22">
            <a:extLst>
              <a:ext uri="{FF2B5EF4-FFF2-40B4-BE49-F238E27FC236}">
                <a16:creationId xmlns:a16="http://schemas.microsoft.com/office/drawing/2014/main" id="{21F76193-ABB7-27B8-DF75-10EE98328926}"/>
              </a:ext>
            </a:extLst>
          </p:cNvPr>
          <p:cNvSpPr txBox="1"/>
          <p:nvPr/>
        </p:nvSpPr>
        <p:spPr>
          <a:xfrm>
            <a:off x="5237380" y="3648413"/>
            <a:ext cx="1303584" cy="523220"/>
          </a:xfrm>
          <a:prstGeom prst="rect">
            <a:avLst/>
          </a:prstGeom>
          <a:noFill/>
          <a:ln w="28575">
            <a:solidFill>
              <a:srgbClr val="00B050"/>
            </a:solidFill>
          </a:ln>
        </p:spPr>
        <p:txBody>
          <a:bodyPr wrap="square" rtlCol="0">
            <a:spAutoFit/>
          </a:bodyPr>
          <a:lstStyle/>
          <a:p>
            <a:pPr algn="ctr"/>
            <a:r>
              <a:rPr lang="en-US" sz="2800" i="1" dirty="0">
                <a:solidFill>
                  <a:srgbClr val="00B050"/>
                </a:solidFill>
              </a:rPr>
              <a:t>refresh</a:t>
            </a:r>
            <a:endParaRPr lang="en-CH" sz="2800" i="1" dirty="0">
              <a:solidFill>
                <a:srgbClr val="00B050"/>
              </a:solidFill>
            </a:endParaRPr>
          </a:p>
        </p:txBody>
      </p:sp>
      <p:grpSp>
        <p:nvGrpSpPr>
          <p:cNvPr id="24" name="Group 23">
            <a:extLst>
              <a:ext uri="{FF2B5EF4-FFF2-40B4-BE49-F238E27FC236}">
                <a16:creationId xmlns:a16="http://schemas.microsoft.com/office/drawing/2014/main" id="{29103A55-848E-9160-6F11-7EB78DF64A97}"/>
              </a:ext>
            </a:extLst>
          </p:cNvPr>
          <p:cNvGrpSpPr/>
          <p:nvPr/>
        </p:nvGrpSpPr>
        <p:grpSpPr>
          <a:xfrm>
            <a:off x="9420886" y="3456104"/>
            <a:ext cx="792345" cy="792345"/>
            <a:chOff x="1098758" y="2120702"/>
            <a:chExt cx="792345" cy="792345"/>
          </a:xfrm>
        </p:grpSpPr>
        <p:sp>
          <p:nvSpPr>
            <p:cNvPr id="25" name="Oval 24">
              <a:extLst>
                <a:ext uri="{FF2B5EF4-FFF2-40B4-BE49-F238E27FC236}">
                  <a16:creationId xmlns:a16="http://schemas.microsoft.com/office/drawing/2014/main" id="{169C603F-A7FA-7FB8-E334-380C42C64513}"/>
                </a:ext>
              </a:extLst>
            </p:cNvPr>
            <p:cNvSpPr>
              <a:spLocks noChangeAspect="1"/>
            </p:cNvSpPr>
            <p:nvPr/>
          </p:nvSpPr>
          <p:spPr>
            <a:xfrm>
              <a:off x="1098758" y="2120702"/>
              <a:ext cx="792345" cy="79234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6" name="Oval 25">
              <a:extLst>
                <a:ext uri="{FF2B5EF4-FFF2-40B4-BE49-F238E27FC236}">
                  <a16:creationId xmlns:a16="http://schemas.microsoft.com/office/drawing/2014/main" id="{1D994D50-3A8C-2FBA-944A-F6E9AE81B8DF}"/>
                </a:ext>
              </a:extLst>
            </p:cNvPr>
            <p:cNvSpPr>
              <a:spLocks noChangeAspect="1"/>
            </p:cNvSpPr>
            <p:nvPr/>
          </p:nvSpPr>
          <p:spPr>
            <a:xfrm>
              <a:off x="1098758" y="2120702"/>
              <a:ext cx="792345" cy="79234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27" name="Group 26">
            <a:extLst>
              <a:ext uri="{FF2B5EF4-FFF2-40B4-BE49-F238E27FC236}">
                <a16:creationId xmlns:a16="http://schemas.microsoft.com/office/drawing/2014/main" id="{D47148AA-E7DB-870F-B6F7-4325B7396749}"/>
              </a:ext>
            </a:extLst>
          </p:cNvPr>
          <p:cNvGrpSpPr/>
          <p:nvPr/>
        </p:nvGrpSpPr>
        <p:grpSpPr>
          <a:xfrm>
            <a:off x="10345359" y="3507879"/>
            <a:ext cx="1761174" cy="707886"/>
            <a:chOff x="7798103" y="1125209"/>
            <a:chExt cx="1761174" cy="707886"/>
          </a:xfrm>
        </p:grpSpPr>
        <p:sp>
          <p:nvSpPr>
            <p:cNvPr id="28" name="TextBox 27">
              <a:extLst>
                <a:ext uri="{FF2B5EF4-FFF2-40B4-BE49-F238E27FC236}">
                  <a16:creationId xmlns:a16="http://schemas.microsoft.com/office/drawing/2014/main" id="{72563117-5B2A-82E2-EAEF-8AC1AAAA4597}"/>
                </a:ext>
              </a:extLst>
            </p:cNvPr>
            <p:cNvSpPr txBox="1"/>
            <p:nvPr/>
          </p:nvSpPr>
          <p:spPr>
            <a:xfrm>
              <a:off x="8287960" y="1125209"/>
              <a:ext cx="1271317" cy="707886"/>
            </a:xfrm>
            <a:prstGeom prst="rect">
              <a:avLst/>
            </a:prstGeom>
            <a:noFill/>
          </p:spPr>
          <p:txBody>
            <a:bodyPr wrap="square" rtlCol="0">
              <a:spAutoFit/>
            </a:bodyPr>
            <a:lstStyle/>
            <a:p>
              <a:pPr algn="ctr"/>
              <a:r>
                <a:rPr lang="en-US" sz="2000" dirty="0">
                  <a:solidFill>
                    <a:srgbClr val="00B050"/>
                  </a:solidFill>
                </a:rPr>
                <a:t>Retention Success</a:t>
              </a:r>
              <a:endParaRPr lang="en-CH" sz="2000" dirty="0">
                <a:solidFill>
                  <a:srgbClr val="00B050"/>
                </a:solidFill>
              </a:endParaRPr>
            </a:p>
          </p:txBody>
        </p:sp>
        <p:pic>
          <p:nvPicPr>
            <p:cNvPr id="30" name="Graphic 29" descr="Excellent with solid fill">
              <a:extLst>
                <a:ext uri="{FF2B5EF4-FFF2-40B4-BE49-F238E27FC236}">
                  <a16:creationId xmlns:a16="http://schemas.microsoft.com/office/drawing/2014/main" id="{F842F0E4-61CC-E716-2232-D4C138E812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98103" y="1191734"/>
              <a:ext cx="598714" cy="598714"/>
            </a:xfrm>
            <a:prstGeom prst="rect">
              <a:avLst/>
            </a:prstGeom>
          </p:spPr>
        </p:pic>
      </p:grpSp>
      <p:grpSp>
        <p:nvGrpSpPr>
          <p:cNvPr id="33" name="Group 32">
            <a:extLst>
              <a:ext uri="{FF2B5EF4-FFF2-40B4-BE49-F238E27FC236}">
                <a16:creationId xmlns:a16="http://schemas.microsoft.com/office/drawing/2014/main" id="{B0A453FA-A0CB-8FCD-8508-EA4C84E40D01}"/>
              </a:ext>
            </a:extLst>
          </p:cNvPr>
          <p:cNvGrpSpPr/>
          <p:nvPr/>
        </p:nvGrpSpPr>
        <p:grpSpPr>
          <a:xfrm>
            <a:off x="2816280" y="6574971"/>
            <a:ext cx="6502401" cy="261257"/>
            <a:chOff x="1631950" y="5344886"/>
            <a:chExt cx="6502401" cy="261257"/>
          </a:xfrm>
        </p:grpSpPr>
        <p:sp>
          <p:nvSpPr>
            <p:cNvPr id="34" name="Arrow: Pentagon 33">
              <a:extLst>
                <a:ext uri="{FF2B5EF4-FFF2-40B4-BE49-F238E27FC236}">
                  <a16:creationId xmlns:a16="http://schemas.microsoft.com/office/drawing/2014/main" id="{B4B0131C-40A5-4035-17B2-E6D50170EDAE}"/>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35" name="Arrow: Chevron 34">
              <a:extLst>
                <a:ext uri="{FF2B5EF4-FFF2-40B4-BE49-F238E27FC236}">
                  <a16:creationId xmlns:a16="http://schemas.microsoft.com/office/drawing/2014/main" id="{2750DB24-0FC6-233F-D464-61EACECB0AD1}"/>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36" name="Arrow: Chevron 35">
              <a:extLst>
                <a:ext uri="{FF2B5EF4-FFF2-40B4-BE49-F238E27FC236}">
                  <a16:creationId xmlns:a16="http://schemas.microsoft.com/office/drawing/2014/main" id="{770E0196-3694-79AF-261E-4B5A6C50BE39}"/>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37" name="Arrow: Chevron 36">
              <a:extLst>
                <a:ext uri="{FF2B5EF4-FFF2-40B4-BE49-F238E27FC236}">
                  <a16:creationId xmlns:a16="http://schemas.microsoft.com/office/drawing/2014/main" id="{3479829D-413D-5705-9C7B-86A1B7B35F1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38" name="Rectangle: Diagonal Corners Snipped 37">
            <a:extLst>
              <a:ext uri="{FF2B5EF4-FFF2-40B4-BE49-F238E27FC236}">
                <a16:creationId xmlns:a16="http://schemas.microsoft.com/office/drawing/2014/main" id="{BBD5052F-5A05-53F9-4105-A218ADC1D4A3}"/>
              </a:ext>
            </a:extLst>
          </p:cNvPr>
          <p:cNvSpPr/>
          <p:nvPr/>
        </p:nvSpPr>
        <p:spPr>
          <a:xfrm>
            <a:off x="1086616" y="5436256"/>
            <a:ext cx="10385477" cy="1062562"/>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ea typeface="Tahoma" panose="020B0604030504040204" pitchFamily="34" charset="0"/>
                <a:cs typeface="Tahoma" panose="020B0604030504040204" pitchFamily="34" charset="0"/>
              </a:rPr>
              <a:t>We perform </a:t>
            </a:r>
            <a:r>
              <a:rPr lang="en-US" sz="3600" b="1" dirty="0">
                <a:solidFill>
                  <a:schemeClr val="tx1"/>
                </a:solidFill>
                <a:latin typeface="+mj-lt"/>
                <a:ea typeface="Tahoma" panose="020B0604030504040204" pitchFamily="34" charset="0"/>
                <a:cs typeface="Tahoma" panose="020B0604030504040204" pitchFamily="34" charset="0"/>
              </a:rPr>
              <a:t>many</a:t>
            </a:r>
            <a:r>
              <a:rPr lang="en-US" sz="3600" dirty="0">
                <a:solidFill>
                  <a:schemeClr val="tx1"/>
                </a:solidFill>
                <a:latin typeface="+mj-lt"/>
                <a:ea typeface="Tahoma" panose="020B0604030504040204" pitchFamily="34" charset="0"/>
                <a:cs typeface="Tahoma" panose="020B0604030504040204" pitchFamily="34" charset="0"/>
              </a:rPr>
              <a:t> experiments to understand </a:t>
            </a:r>
            <a:br>
              <a:rPr lang="en-US" sz="3600" dirty="0">
                <a:solidFill>
                  <a:schemeClr val="tx1"/>
                </a:solidFill>
                <a:latin typeface="+mj-lt"/>
                <a:ea typeface="Tahoma" panose="020B0604030504040204" pitchFamily="34" charset="0"/>
                <a:cs typeface="Tahoma" panose="020B0604030504040204" pitchFamily="34" charset="0"/>
              </a:rPr>
            </a:br>
            <a:r>
              <a:rPr lang="en-US" sz="3600" dirty="0">
                <a:solidFill>
                  <a:schemeClr val="tx1"/>
                </a:solidFill>
                <a:latin typeface="+mj-lt"/>
                <a:ea typeface="Tahoma" panose="020B0604030504040204" pitchFamily="34" charset="0"/>
                <a:cs typeface="Tahoma" panose="020B0604030504040204" pitchFamily="34" charset="0"/>
              </a:rPr>
              <a:t>the operation of </a:t>
            </a:r>
            <a:r>
              <a:rPr lang="en-US" sz="3600" b="1" dirty="0">
                <a:solidFill>
                  <a:schemeClr val="tx1"/>
                </a:solidFill>
                <a:latin typeface="+mj-lt"/>
                <a:ea typeface="Tahoma" panose="020B0604030504040204" pitchFamily="34" charset="0"/>
                <a:cs typeface="Tahoma" panose="020B0604030504040204" pitchFamily="34" charset="0"/>
              </a:rPr>
              <a:t>different TRR mechanisms</a:t>
            </a:r>
          </a:p>
        </p:txBody>
      </p:sp>
    </p:spTree>
    <p:custDataLst>
      <p:tags r:id="rId1"/>
    </p:custDataLst>
    <p:extLst>
      <p:ext uri="{BB962C8B-B14F-4D97-AF65-F5344CB8AC3E}">
        <p14:creationId xmlns:p14="http://schemas.microsoft.com/office/powerpoint/2010/main" val="3620571464"/>
      </p:ext>
    </p:extLst>
  </p:cSld>
  <p:clrMapOvr>
    <a:masterClrMapping/>
  </p:clrMapOvr>
  <mc:AlternateContent xmlns:mc="http://schemas.openxmlformats.org/markup-compatibility/2006" xmlns:p14="http://schemas.microsoft.com/office/powerpoint/2010/main">
    <mc:Choice Requires="p14">
      <p:transition spd="slow" p14:dur="2000" advTm="86950"/>
    </mc:Choice>
    <mc:Fallback xmlns="">
      <p:transition spd="slow" advTm="869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par>
                                <p:cTn id="22" presetID="10" presetClass="entr" presetSubtype="0" fill="hold"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nodeType="with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fade">
                                      <p:cBhvr>
                                        <p:cTn id="27" dur="500"/>
                                        <p:tgtEl>
                                          <p:spTgt spid="68"/>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500"/>
                                        <p:tgtEl>
                                          <p:spTgt spid="5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500"/>
                                        <p:tgtEl>
                                          <p:spTgt spid="66"/>
                                        </p:tgtEl>
                                      </p:cBhvr>
                                    </p:animEffect>
                                  </p:childTnLst>
                                </p:cTn>
                              </p:par>
                              <p:par>
                                <p:cTn id="42" presetID="1" presetClass="exit" presetSubtype="0" fill="hold" nodeType="withEffect">
                                  <p:stCondLst>
                                    <p:cond delay="0"/>
                                  </p:stCondLst>
                                  <p:childTnLst>
                                    <p:set>
                                      <p:cBhvr>
                                        <p:cTn id="43" dur="1" fill="hold">
                                          <p:stCondLst>
                                            <p:cond delay="0"/>
                                          </p:stCondLst>
                                        </p:cTn>
                                        <p:tgtEl>
                                          <p:spTgt spid="59"/>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xit" presetSubtype="0" fill="hold" grpId="1" nodeType="withEffect">
                                  <p:stCondLst>
                                    <p:cond delay="0"/>
                                  </p:stCondLst>
                                  <p:childTnLst>
                                    <p:animEffect transition="out" filter="fade">
                                      <p:cBhvr>
                                        <p:cTn id="62" dur="500"/>
                                        <p:tgtEl>
                                          <p:spTgt spid="67"/>
                                        </p:tgtEl>
                                      </p:cBhvr>
                                    </p:animEffect>
                                    <p:set>
                                      <p:cBhvr>
                                        <p:cTn id="63" dur="1" fill="hold">
                                          <p:stCondLst>
                                            <p:cond delay="499"/>
                                          </p:stCondLst>
                                        </p:cTn>
                                        <p:tgtEl>
                                          <p:spTgt spid="6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75"/>
                                        </p:tgtEl>
                                      </p:cBhvr>
                                    </p:animEffect>
                                    <p:set>
                                      <p:cBhvr>
                                        <p:cTn id="69" dur="1" fill="hold">
                                          <p:stCondLst>
                                            <p:cond delay="499"/>
                                          </p:stCondLst>
                                        </p:cTn>
                                        <p:tgtEl>
                                          <p:spTgt spid="75"/>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500"/>
                                        <p:tgtEl>
                                          <p:spTgt spid="59"/>
                                        </p:tgtEl>
                                      </p:cBhvr>
                                    </p:animEffect>
                                  </p:childTnLst>
                                </p:cTn>
                              </p:par>
                              <p:par>
                                <p:cTn id="73" presetID="10" presetClass="exit" presetSubtype="0" fill="hold" nodeType="withEffect">
                                  <p:stCondLst>
                                    <p:cond delay="0"/>
                                  </p:stCondLst>
                                  <p:childTnLst>
                                    <p:animEffect transition="out" filter="fade">
                                      <p:cBhvr>
                                        <p:cTn id="74" dur="500"/>
                                        <p:tgtEl>
                                          <p:spTgt spid="68"/>
                                        </p:tgtEl>
                                      </p:cBhvr>
                                    </p:animEffect>
                                    <p:set>
                                      <p:cBhvr>
                                        <p:cTn id="75" dur="1" fill="hold">
                                          <p:stCondLst>
                                            <p:cond delay="499"/>
                                          </p:stCondLst>
                                        </p:cTn>
                                        <p:tgtEl>
                                          <p:spTgt spid="68"/>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49"/>
                                        </p:tgtEl>
                                      </p:cBhvr>
                                    </p:animEffect>
                                    <p:set>
                                      <p:cBhvr>
                                        <p:cTn id="78" dur="1" fill="hold">
                                          <p:stCondLst>
                                            <p:cond delay="499"/>
                                          </p:stCondLst>
                                        </p:cTn>
                                        <p:tgtEl>
                                          <p:spTgt spid="4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500"/>
                                        <p:tgtEl>
                                          <p:spTgt spid="23"/>
                                        </p:tgtEl>
                                      </p:cBhvr>
                                    </p:animEffect>
                                  </p:childTnLst>
                                </p:cTn>
                              </p:par>
                              <p:par>
                                <p:cTn id="90" presetID="10" presetClass="entr" presetSubtype="0" fill="hold" grpId="2"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500"/>
                                        <p:tgtEl>
                                          <p:spTgt spid="67"/>
                                        </p:tgtEl>
                                      </p:cBhvr>
                                    </p:animEffect>
                                  </p:childTnLst>
                                </p:cTn>
                              </p:par>
                              <p:par>
                                <p:cTn id="93" presetID="10" presetClass="entr" presetSubtype="0"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5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500"/>
                                        <p:tgtEl>
                                          <p:spTgt spid="18"/>
                                        </p:tgtEl>
                                      </p:cBhvr>
                                    </p:animEffect>
                                  </p:childTnLst>
                                </p:cTn>
                              </p:par>
                              <p:par>
                                <p:cTn id="99" presetID="10" presetClass="entr" presetSubtype="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fade">
                                      <p:cBhvr>
                                        <p:cTn id="101" dur="500"/>
                                        <p:tgtEl>
                                          <p:spTgt spid="24"/>
                                        </p:tgtEl>
                                      </p:cBhvr>
                                    </p:animEffect>
                                  </p:childTnLst>
                                </p:cTn>
                              </p:par>
                              <p:par>
                                <p:cTn id="102" presetID="10" presetClass="entr" presetSubtype="0" fill="hold" nodeType="withEffect">
                                  <p:stCondLst>
                                    <p:cond delay="0"/>
                                  </p:stCondLst>
                                  <p:childTnLst>
                                    <p:set>
                                      <p:cBhvr>
                                        <p:cTn id="103" dur="1" fill="hold">
                                          <p:stCondLst>
                                            <p:cond delay="0"/>
                                          </p:stCondLst>
                                        </p:cTn>
                                        <p:tgtEl>
                                          <p:spTgt spid="27"/>
                                        </p:tgtEl>
                                        <p:attrNameLst>
                                          <p:attrName>style.visibility</p:attrName>
                                        </p:attrNameLst>
                                      </p:cBhvr>
                                      <p:to>
                                        <p:strVal val="visible"/>
                                      </p:to>
                                    </p:set>
                                    <p:animEffect transition="in" filter="fade">
                                      <p:cBhvr>
                                        <p:cTn id="104" dur="500"/>
                                        <p:tgtEl>
                                          <p:spTgt spid="27"/>
                                        </p:tgtEl>
                                      </p:cBhvr>
                                    </p:animEffect>
                                  </p:childTnLst>
                                </p:cTn>
                              </p:par>
                              <p:par>
                                <p:cTn id="105" presetID="10" presetClass="exit" presetSubtype="0" fill="hold" nodeType="withEffect">
                                  <p:stCondLst>
                                    <p:cond delay="0"/>
                                  </p:stCondLst>
                                  <p:childTnLst>
                                    <p:animEffect transition="out" filter="fade">
                                      <p:cBhvr>
                                        <p:cTn id="106" dur="500"/>
                                        <p:tgtEl>
                                          <p:spTgt spid="59"/>
                                        </p:tgtEl>
                                      </p:cBhvr>
                                    </p:animEffect>
                                    <p:set>
                                      <p:cBhvr>
                                        <p:cTn id="107" dur="1" fill="hold">
                                          <p:stCondLst>
                                            <p:cond delay="499"/>
                                          </p:stCondLst>
                                        </p:cTn>
                                        <p:tgtEl>
                                          <p:spTgt spid="59"/>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71"/>
                                        </p:tgtEl>
                                      </p:cBhvr>
                                    </p:animEffect>
                                    <p:set>
                                      <p:cBhvr>
                                        <p:cTn id="110" dur="1" fill="hold">
                                          <p:stCondLst>
                                            <p:cond delay="499"/>
                                          </p:stCondLst>
                                        </p:cTn>
                                        <p:tgtEl>
                                          <p:spTgt spid="71"/>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63" grpId="0"/>
      <p:bldP spid="67" grpId="0" animBg="1"/>
      <p:bldP spid="67" grpId="1" animBg="1"/>
      <p:bldP spid="67" grpId="2" animBg="1"/>
      <p:bldP spid="20" grpId="0" animBg="1"/>
      <p:bldP spid="20" grpId="1" animBg="1"/>
      <p:bldP spid="21" grpId="0"/>
      <p:bldP spid="22" grpId="0" animBg="1"/>
      <p:bldP spid="23" grpId="0" animBg="1"/>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7FFA-E194-C5CC-8E09-5BF4D2397DD5}"/>
              </a:ext>
            </a:extLst>
          </p:cNvPr>
          <p:cNvSpPr>
            <a:spLocks noGrp="1"/>
          </p:cNvSpPr>
          <p:nvPr>
            <p:ph type="title"/>
          </p:nvPr>
        </p:nvSpPr>
        <p:spPr/>
        <p:txBody>
          <a:bodyPr>
            <a:normAutofit fontScale="90000"/>
          </a:bodyPr>
          <a:lstStyle/>
          <a:p>
            <a:r>
              <a:rPr lang="en-US" dirty="0"/>
              <a:t>Scaling Challenges of DRAM Technology</a:t>
            </a:r>
            <a:endParaRPr lang="en-CH" dirty="0"/>
          </a:p>
        </p:txBody>
      </p:sp>
      <p:sp>
        <p:nvSpPr>
          <p:cNvPr id="10" name="Rectangle: Diagonal Corners Snipped 9">
            <a:extLst>
              <a:ext uri="{FF2B5EF4-FFF2-40B4-BE49-F238E27FC236}">
                <a16:creationId xmlns:a16="http://schemas.microsoft.com/office/drawing/2014/main" id="{64487E02-89DA-83C9-41CC-D56EB21A1318}"/>
              </a:ext>
            </a:extLst>
          </p:cNvPr>
          <p:cNvSpPr/>
          <p:nvPr/>
        </p:nvSpPr>
        <p:spPr>
          <a:xfrm>
            <a:off x="1089756" y="4099676"/>
            <a:ext cx="3494314" cy="681036"/>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Data Integrity</a:t>
            </a:r>
            <a:endParaRPr lang="en-CH" sz="4000" dirty="0">
              <a:solidFill>
                <a:schemeClr val="tx1"/>
              </a:solidFill>
            </a:endParaRPr>
          </a:p>
        </p:txBody>
      </p:sp>
      <p:sp>
        <p:nvSpPr>
          <p:cNvPr id="11" name="Rectangle: Diagonal Corners Snipped 10">
            <a:extLst>
              <a:ext uri="{FF2B5EF4-FFF2-40B4-BE49-F238E27FC236}">
                <a16:creationId xmlns:a16="http://schemas.microsoft.com/office/drawing/2014/main" id="{60339649-FE07-02B9-3F2F-07F5B78D0E2E}"/>
              </a:ext>
            </a:extLst>
          </p:cNvPr>
          <p:cNvSpPr/>
          <p:nvPr/>
        </p:nvSpPr>
        <p:spPr>
          <a:xfrm>
            <a:off x="1144186" y="5773429"/>
            <a:ext cx="3494314" cy="681036"/>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Latency</a:t>
            </a:r>
            <a:endParaRPr lang="en-CH" sz="4000" dirty="0">
              <a:solidFill>
                <a:schemeClr val="tx1"/>
              </a:solidFill>
            </a:endParaRPr>
          </a:p>
        </p:txBody>
      </p:sp>
      <p:grpSp>
        <p:nvGrpSpPr>
          <p:cNvPr id="98" name="Group 97">
            <a:extLst>
              <a:ext uri="{FF2B5EF4-FFF2-40B4-BE49-F238E27FC236}">
                <a16:creationId xmlns:a16="http://schemas.microsoft.com/office/drawing/2014/main" id="{5C7A3CF6-C6F3-437F-7FBD-2FBEA79ED771}"/>
              </a:ext>
            </a:extLst>
          </p:cNvPr>
          <p:cNvGrpSpPr/>
          <p:nvPr/>
        </p:nvGrpSpPr>
        <p:grpSpPr>
          <a:xfrm>
            <a:off x="2133995" y="4781681"/>
            <a:ext cx="1371600" cy="1040355"/>
            <a:chOff x="2816166" y="4331741"/>
            <a:chExt cx="1371600" cy="1040355"/>
          </a:xfrm>
        </p:grpSpPr>
        <p:pic>
          <p:nvPicPr>
            <p:cNvPr id="12" name="Graphic 11" descr="Arrow: Rotate left with solid fill">
              <a:extLst>
                <a:ext uri="{FF2B5EF4-FFF2-40B4-BE49-F238E27FC236}">
                  <a16:creationId xmlns:a16="http://schemas.microsoft.com/office/drawing/2014/main" id="{FDCBE3FA-7C57-A995-CDAC-D936236FB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6166" y="4331741"/>
              <a:ext cx="914400" cy="914400"/>
            </a:xfrm>
            <a:prstGeom prst="rect">
              <a:avLst/>
            </a:prstGeom>
          </p:spPr>
        </p:pic>
        <p:pic>
          <p:nvPicPr>
            <p:cNvPr id="13" name="Graphic 12" descr="Arrow: Rotate left with solid fill">
              <a:extLst>
                <a:ext uri="{FF2B5EF4-FFF2-40B4-BE49-F238E27FC236}">
                  <a16:creationId xmlns:a16="http://schemas.microsoft.com/office/drawing/2014/main" id="{5A10A1C9-88D6-2DEC-F6A2-91D3D1F7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3273366" y="4457696"/>
              <a:ext cx="914400" cy="914400"/>
            </a:xfrm>
            <a:prstGeom prst="rect">
              <a:avLst/>
            </a:prstGeom>
          </p:spPr>
        </p:pic>
      </p:grpSp>
      <p:grpSp>
        <p:nvGrpSpPr>
          <p:cNvPr id="101" name="Group 100">
            <a:extLst>
              <a:ext uri="{FF2B5EF4-FFF2-40B4-BE49-F238E27FC236}">
                <a16:creationId xmlns:a16="http://schemas.microsoft.com/office/drawing/2014/main" id="{BED7C0A9-2963-3DA8-B433-7E83103ADD1C}"/>
              </a:ext>
            </a:extLst>
          </p:cNvPr>
          <p:cNvGrpSpPr/>
          <p:nvPr/>
        </p:nvGrpSpPr>
        <p:grpSpPr>
          <a:xfrm>
            <a:off x="7256120" y="1507654"/>
            <a:ext cx="3781994" cy="914400"/>
            <a:chOff x="7256120" y="1289939"/>
            <a:chExt cx="3781994" cy="914400"/>
          </a:xfrm>
        </p:grpSpPr>
        <p:pic>
          <p:nvPicPr>
            <p:cNvPr id="14" name="Graphic 13" descr="Gauge with solid fill">
              <a:extLst>
                <a:ext uri="{FF2B5EF4-FFF2-40B4-BE49-F238E27FC236}">
                  <a16:creationId xmlns:a16="http://schemas.microsoft.com/office/drawing/2014/main" id="{5DB8B210-D3BE-2BA3-3102-8D59A6EA1A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6120" y="1289939"/>
              <a:ext cx="914400" cy="914400"/>
            </a:xfrm>
            <a:prstGeom prst="rect">
              <a:avLst/>
            </a:prstGeom>
          </p:spPr>
        </p:pic>
        <p:sp>
          <p:nvSpPr>
            <p:cNvPr id="21" name="Rectangle: Diagonal Corners Snipped 20">
              <a:extLst>
                <a:ext uri="{FF2B5EF4-FFF2-40B4-BE49-F238E27FC236}">
                  <a16:creationId xmlns:a16="http://schemas.microsoft.com/office/drawing/2014/main" id="{143FDBAC-413B-2405-D1B2-1CF6A93E4073}"/>
                </a:ext>
              </a:extLst>
            </p:cNvPr>
            <p:cNvSpPr/>
            <p:nvPr/>
          </p:nvSpPr>
          <p:spPr>
            <a:xfrm>
              <a:off x="8354536" y="1436790"/>
              <a:ext cx="2683578"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Performance</a:t>
              </a:r>
              <a:endParaRPr lang="en-CH" sz="2800" dirty="0">
                <a:solidFill>
                  <a:schemeClr val="tx1"/>
                </a:solidFill>
              </a:endParaRPr>
            </a:p>
          </p:txBody>
        </p:sp>
      </p:grpSp>
      <p:grpSp>
        <p:nvGrpSpPr>
          <p:cNvPr id="102" name="Group 101">
            <a:extLst>
              <a:ext uri="{FF2B5EF4-FFF2-40B4-BE49-F238E27FC236}">
                <a16:creationId xmlns:a16="http://schemas.microsoft.com/office/drawing/2014/main" id="{D68C9900-3638-E9EA-B07A-01CB13BC9E39}"/>
              </a:ext>
            </a:extLst>
          </p:cNvPr>
          <p:cNvGrpSpPr/>
          <p:nvPr/>
        </p:nvGrpSpPr>
        <p:grpSpPr>
          <a:xfrm>
            <a:off x="7179919" y="2806313"/>
            <a:ext cx="3799906" cy="914400"/>
            <a:chOff x="7179919" y="2588598"/>
            <a:chExt cx="3799906" cy="914400"/>
          </a:xfrm>
        </p:grpSpPr>
        <p:pic>
          <p:nvPicPr>
            <p:cNvPr id="15" name="Graphic 14" descr="Leaf with solid fill">
              <a:extLst>
                <a:ext uri="{FF2B5EF4-FFF2-40B4-BE49-F238E27FC236}">
                  <a16:creationId xmlns:a16="http://schemas.microsoft.com/office/drawing/2014/main" id="{C4611669-6F41-ACAF-71FB-9C507DB738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79919" y="2588598"/>
              <a:ext cx="914400" cy="914400"/>
            </a:xfrm>
            <a:prstGeom prst="rect">
              <a:avLst/>
            </a:prstGeom>
          </p:spPr>
        </p:pic>
        <p:sp>
          <p:nvSpPr>
            <p:cNvPr id="22" name="Rectangle: Diagonal Corners Snipped 21">
              <a:extLst>
                <a:ext uri="{FF2B5EF4-FFF2-40B4-BE49-F238E27FC236}">
                  <a16:creationId xmlns:a16="http://schemas.microsoft.com/office/drawing/2014/main" id="{F4DCE723-887A-DD6F-BDD9-700D4D88C7DD}"/>
                </a:ext>
              </a:extLst>
            </p:cNvPr>
            <p:cNvSpPr/>
            <p:nvPr/>
          </p:nvSpPr>
          <p:spPr>
            <a:xfrm>
              <a:off x="8296247" y="2743076"/>
              <a:ext cx="2683578"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Energy Efficiency</a:t>
              </a:r>
              <a:endParaRPr lang="en-CH" sz="2400" dirty="0">
                <a:solidFill>
                  <a:schemeClr val="tx1"/>
                </a:solidFill>
              </a:endParaRPr>
            </a:p>
          </p:txBody>
        </p:sp>
      </p:grpSp>
      <p:grpSp>
        <p:nvGrpSpPr>
          <p:cNvPr id="103" name="Group 102">
            <a:extLst>
              <a:ext uri="{FF2B5EF4-FFF2-40B4-BE49-F238E27FC236}">
                <a16:creationId xmlns:a16="http://schemas.microsoft.com/office/drawing/2014/main" id="{82576F9C-6C18-A0B5-7FB2-DC7DE8C32E6A}"/>
              </a:ext>
            </a:extLst>
          </p:cNvPr>
          <p:cNvGrpSpPr/>
          <p:nvPr/>
        </p:nvGrpSpPr>
        <p:grpSpPr>
          <a:xfrm>
            <a:off x="7256120" y="4220755"/>
            <a:ext cx="3781994" cy="914400"/>
            <a:chOff x="7256120" y="4003040"/>
            <a:chExt cx="3781994" cy="914400"/>
          </a:xfrm>
        </p:grpSpPr>
        <p:pic>
          <p:nvPicPr>
            <p:cNvPr id="16" name="Graphic 15" descr="Gears with solid fill">
              <a:extLst>
                <a:ext uri="{FF2B5EF4-FFF2-40B4-BE49-F238E27FC236}">
                  <a16:creationId xmlns:a16="http://schemas.microsoft.com/office/drawing/2014/main" id="{5FB74A37-92D6-FD7B-83CC-E98FE4FEBD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56120" y="4003040"/>
              <a:ext cx="914400" cy="914400"/>
            </a:xfrm>
            <a:prstGeom prst="rect">
              <a:avLst/>
            </a:prstGeom>
          </p:spPr>
        </p:pic>
        <p:sp>
          <p:nvSpPr>
            <p:cNvPr id="23" name="Rectangle: Diagonal Corners Snipped 22">
              <a:extLst>
                <a:ext uri="{FF2B5EF4-FFF2-40B4-BE49-F238E27FC236}">
                  <a16:creationId xmlns:a16="http://schemas.microsoft.com/office/drawing/2014/main" id="{7D987EC4-E79F-F380-2C00-2C816E142FCC}"/>
                </a:ext>
              </a:extLst>
            </p:cNvPr>
            <p:cNvSpPr/>
            <p:nvPr/>
          </p:nvSpPr>
          <p:spPr>
            <a:xfrm>
              <a:off x="8354536" y="4119722"/>
              <a:ext cx="2683578"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Reliability</a:t>
              </a:r>
              <a:endParaRPr lang="en-CH" sz="3200" dirty="0">
                <a:solidFill>
                  <a:schemeClr val="tx1"/>
                </a:solidFill>
              </a:endParaRPr>
            </a:p>
          </p:txBody>
        </p:sp>
      </p:grpSp>
      <p:grpSp>
        <p:nvGrpSpPr>
          <p:cNvPr id="104" name="Group 103">
            <a:extLst>
              <a:ext uri="{FF2B5EF4-FFF2-40B4-BE49-F238E27FC236}">
                <a16:creationId xmlns:a16="http://schemas.microsoft.com/office/drawing/2014/main" id="{B304F0D4-D795-1A72-1804-7C532E297F5B}"/>
              </a:ext>
            </a:extLst>
          </p:cNvPr>
          <p:cNvGrpSpPr/>
          <p:nvPr/>
        </p:nvGrpSpPr>
        <p:grpSpPr>
          <a:xfrm>
            <a:off x="7256120" y="5371457"/>
            <a:ext cx="3781994" cy="914400"/>
            <a:chOff x="7256120" y="5153742"/>
            <a:chExt cx="3781994" cy="914400"/>
          </a:xfrm>
        </p:grpSpPr>
        <p:pic>
          <p:nvPicPr>
            <p:cNvPr id="17" name="Graphic 16" descr="Lock with solid fill">
              <a:extLst>
                <a:ext uri="{FF2B5EF4-FFF2-40B4-BE49-F238E27FC236}">
                  <a16:creationId xmlns:a16="http://schemas.microsoft.com/office/drawing/2014/main" id="{EA981736-1929-2987-EF57-15564D2400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56120" y="5153742"/>
              <a:ext cx="914400" cy="914400"/>
            </a:xfrm>
            <a:prstGeom prst="rect">
              <a:avLst/>
            </a:prstGeom>
          </p:spPr>
        </p:pic>
        <p:sp>
          <p:nvSpPr>
            <p:cNvPr id="24" name="Rectangle: Diagonal Corners Snipped 23">
              <a:extLst>
                <a:ext uri="{FF2B5EF4-FFF2-40B4-BE49-F238E27FC236}">
                  <a16:creationId xmlns:a16="http://schemas.microsoft.com/office/drawing/2014/main" id="{D19E5510-B2C0-5317-A40C-DC6D636B3430}"/>
                </a:ext>
              </a:extLst>
            </p:cNvPr>
            <p:cNvSpPr/>
            <p:nvPr/>
          </p:nvSpPr>
          <p:spPr>
            <a:xfrm>
              <a:off x="8354536" y="5354610"/>
              <a:ext cx="2683578"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Security</a:t>
              </a:r>
              <a:endParaRPr lang="en-CH" sz="3200" dirty="0">
                <a:solidFill>
                  <a:schemeClr val="tx1"/>
                </a:solidFill>
              </a:endParaRPr>
            </a:p>
          </p:txBody>
        </p:sp>
      </p:grpSp>
      <p:grpSp>
        <p:nvGrpSpPr>
          <p:cNvPr id="105" name="Group 104">
            <a:extLst>
              <a:ext uri="{FF2B5EF4-FFF2-40B4-BE49-F238E27FC236}">
                <a16:creationId xmlns:a16="http://schemas.microsoft.com/office/drawing/2014/main" id="{A7A23460-8500-5D80-FBBD-BB89AD9599CD}"/>
              </a:ext>
            </a:extLst>
          </p:cNvPr>
          <p:cNvGrpSpPr/>
          <p:nvPr/>
        </p:nvGrpSpPr>
        <p:grpSpPr>
          <a:xfrm>
            <a:off x="5343060" y="681037"/>
            <a:ext cx="1433304" cy="6176963"/>
            <a:chOff x="5560772" y="681037"/>
            <a:chExt cx="1433304" cy="6176963"/>
          </a:xfrm>
        </p:grpSpPr>
        <p:grpSp>
          <p:nvGrpSpPr>
            <p:cNvPr id="100" name="Group 99">
              <a:extLst>
                <a:ext uri="{FF2B5EF4-FFF2-40B4-BE49-F238E27FC236}">
                  <a16:creationId xmlns:a16="http://schemas.microsoft.com/office/drawing/2014/main" id="{01506CD8-2304-0FED-52E2-1B701F535552}"/>
                </a:ext>
              </a:extLst>
            </p:cNvPr>
            <p:cNvGrpSpPr/>
            <p:nvPr/>
          </p:nvGrpSpPr>
          <p:grpSpPr>
            <a:xfrm>
              <a:off x="5560772" y="681037"/>
              <a:ext cx="1433304" cy="6176963"/>
              <a:chOff x="5560772" y="681037"/>
              <a:chExt cx="1433304" cy="6176963"/>
            </a:xfrm>
          </p:grpSpPr>
          <p:sp>
            <p:nvSpPr>
              <p:cNvPr id="19" name="Rectangle 18">
                <a:extLst>
                  <a:ext uri="{FF2B5EF4-FFF2-40B4-BE49-F238E27FC236}">
                    <a16:creationId xmlns:a16="http://schemas.microsoft.com/office/drawing/2014/main" id="{229F73DA-15D0-2808-712D-402540A3922C}"/>
                  </a:ext>
                </a:extLst>
              </p:cNvPr>
              <p:cNvSpPr/>
              <p:nvPr/>
            </p:nvSpPr>
            <p:spPr>
              <a:xfrm>
                <a:off x="5631776" y="681037"/>
                <a:ext cx="1322108" cy="6176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8" name="Graphic 17" descr="Chevron arrows with solid fill">
                <a:extLst>
                  <a:ext uri="{FF2B5EF4-FFF2-40B4-BE49-F238E27FC236}">
                    <a16:creationId xmlns:a16="http://schemas.microsoft.com/office/drawing/2014/main" id="{F82032FE-0564-7FCC-2B83-8CE7149130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60772" y="2948866"/>
                <a:ext cx="1433304" cy="1433304"/>
              </a:xfrm>
              <a:prstGeom prst="rect">
                <a:avLst/>
              </a:prstGeom>
            </p:spPr>
          </p:pic>
        </p:grpSp>
        <p:cxnSp>
          <p:nvCxnSpPr>
            <p:cNvPr id="28" name="Straight Connector 27">
              <a:extLst>
                <a:ext uri="{FF2B5EF4-FFF2-40B4-BE49-F238E27FC236}">
                  <a16:creationId xmlns:a16="http://schemas.microsoft.com/office/drawing/2014/main" id="{E78D2984-2D25-47E9-6170-DAAC581FDED0}"/>
                </a:ext>
              </a:extLst>
            </p:cNvPr>
            <p:cNvCxnSpPr/>
            <p:nvPr/>
          </p:nvCxnSpPr>
          <p:spPr>
            <a:xfrm>
              <a:off x="5631776" y="681037"/>
              <a:ext cx="0" cy="61769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B006D5-2683-BAC7-F558-137266BF8F36}"/>
                </a:ext>
              </a:extLst>
            </p:cNvPr>
            <p:cNvCxnSpPr/>
            <p:nvPr/>
          </p:nvCxnSpPr>
          <p:spPr>
            <a:xfrm>
              <a:off x="6953884" y="681037"/>
              <a:ext cx="0" cy="61769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15B9F65B-92DD-F18F-C9D6-B8915165B346}"/>
              </a:ext>
            </a:extLst>
          </p:cNvPr>
          <p:cNvSpPr>
            <a:spLocks noChangeAspect="1"/>
          </p:cNvSpPr>
          <p:nvPr/>
        </p:nvSpPr>
        <p:spPr>
          <a:xfrm>
            <a:off x="1306841" y="1781984"/>
            <a:ext cx="867619" cy="867619"/>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6" name="TextBox 35">
            <a:extLst>
              <a:ext uri="{FF2B5EF4-FFF2-40B4-BE49-F238E27FC236}">
                <a16:creationId xmlns:a16="http://schemas.microsoft.com/office/drawing/2014/main" id="{53E5B77E-CA37-15E1-530C-18A15CDA7B94}"/>
              </a:ext>
            </a:extLst>
          </p:cNvPr>
          <p:cNvSpPr txBox="1"/>
          <p:nvPr/>
        </p:nvSpPr>
        <p:spPr>
          <a:xfrm>
            <a:off x="430675" y="1013604"/>
            <a:ext cx="2533703" cy="646331"/>
          </a:xfrm>
          <a:prstGeom prst="rect">
            <a:avLst/>
          </a:prstGeom>
          <a:noFill/>
        </p:spPr>
        <p:txBody>
          <a:bodyPr wrap="square" rtlCol="0">
            <a:spAutoFit/>
          </a:bodyPr>
          <a:lstStyle/>
          <a:p>
            <a:pPr algn="ctr"/>
            <a:r>
              <a:rPr lang="en-US" sz="3600" dirty="0"/>
              <a:t>DRAM Cell</a:t>
            </a:r>
            <a:endParaRPr lang="en-CH" sz="3600" dirty="0"/>
          </a:p>
        </p:txBody>
      </p:sp>
      <p:grpSp>
        <p:nvGrpSpPr>
          <p:cNvPr id="3" name="Group 2">
            <a:extLst>
              <a:ext uri="{FF2B5EF4-FFF2-40B4-BE49-F238E27FC236}">
                <a16:creationId xmlns:a16="http://schemas.microsoft.com/office/drawing/2014/main" id="{E7E94279-9D2D-B6FD-9561-C030A7B59BE3}"/>
              </a:ext>
            </a:extLst>
          </p:cNvPr>
          <p:cNvGrpSpPr/>
          <p:nvPr/>
        </p:nvGrpSpPr>
        <p:grpSpPr>
          <a:xfrm>
            <a:off x="934385" y="1706174"/>
            <a:ext cx="1580002" cy="1075323"/>
            <a:chOff x="934385" y="1706174"/>
            <a:chExt cx="1580002" cy="1075323"/>
          </a:xfrm>
        </p:grpSpPr>
        <p:cxnSp>
          <p:nvCxnSpPr>
            <p:cNvPr id="45" name="Straight Arrow Connector 44">
              <a:extLst>
                <a:ext uri="{FF2B5EF4-FFF2-40B4-BE49-F238E27FC236}">
                  <a16:creationId xmlns:a16="http://schemas.microsoft.com/office/drawing/2014/main" id="{EE112C7C-7BBB-6522-60F8-39386125AD8F}"/>
                </a:ext>
              </a:extLst>
            </p:cNvPr>
            <p:cNvCxnSpPr>
              <a:cxnSpLocks/>
            </p:cNvCxnSpPr>
            <p:nvPr/>
          </p:nvCxnSpPr>
          <p:spPr>
            <a:xfrm>
              <a:off x="934385" y="1707821"/>
              <a:ext cx="433808" cy="24263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7D777A0-A880-66BA-A91B-AB23A07E4027}"/>
                </a:ext>
              </a:extLst>
            </p:cNvPr>
            <p:cNvCxnSpPr>
              <a:cxnSpLocks/>
            </p:cNvCxnSpPr>
            <p:nvPr/>
          </p:nvCxnSpPr>
          <p:spPr>
            <a:xfrm flipV="1">
              <a:off x="969312" y="2504251"/>
              <a:ext cx="426585" cy="27724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9C4B39D-94DB-963A-13BE-14E5CA4543DE}"/>
                </a:ext>
              </a:extLst>
            </p:cNvPr>
            <p:cNvCxnSpPr>
              <a:cxnSpLocks/>
            </p:cNvCxnSpPr>
            <p:nvPr/>
          </p:nvCxnSpPr>
          <p:spPr>
            <a:xfrm flipH="1">
              <a:off x="2103050" y="1706174"/>
              <a:ext cx="394164" cy="24263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703D255-5D63-AD06-AB13-EE01C78704A2}"/>
                </a:ext>
              </a:extLst>
            </p:cNvPr>
            <p:cNvCxnSpPr>
              <a:cxnSpLocks/>
            </p:cNvCxnSpPr>
            <p:nvPr/>
          </p:nvCxnSpPr>
          <p:spPr>
            <a:xfrm flipH="1" flipV="1">
              <a:off x="2095967" y="2499278"/>
              <a:ext cx="418420" cy="229749"/>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46CDEA8-56D9-ABFA-3792-4BF3C6850EEA}"/>
              </a:ext>
            </a:extLst>
          </p:cNvPr>
          <p:cNvGrpSpPr/>
          <p:nvPr/>
        </p:nvGrpSpPr>
        <p:grpSpPr>
          <a:xfrm>
            <a:off x="3459581" y="1706174"/>
            <a:ext cx="1580002" cy="1075323"/>
            <a:chOff x="2763442" y="1706174"/>
            <a:chExt cx="1580002" cy="1075323"/>
          </a:xfrm>
        </p:grpSpPr>
        <p:sp>
          <p:nvSpPr>
            <p:cNvPr id="67" name="Oval 66">
              <a:extLst>
                <a:ext uri="{FF2B5EF4-FFF2-40B4-BE49-F238E27FC236}">
                  <a16:creationId xmlns:a16="http://schemas.microsoft.com/office/drawing/2014/main" id="{55380C66-63A0-1869-9F79-6AEC45E65260}"/>
                </a:ext>
              </a:extLst>
            </p:cNvPr>
            <p:cNvSpPr>
              <a:spLocks noChangeAspect="1"/>
            </p:cNvSpPr>
            <p:nvPr/>
          </p:nvSpPr>
          <p:spPr>
            <a:xfrm>
              <a:off x="3158267" y="1781984"/>
              <a:ext cx="867619" cy="867619"/>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nvGrpSpPr>
            <p:cNvPr id="4" name="Group 3">
              <a:extLst>
                <a:ext uri="{FF2B5EF4-FFF2-40B4-BE49-F238E27FC236}">
                  <a16:creationId xmlns:a16="http://schemas.microsoft.com/office/drawing/2014/main" id="{7C0D9156-FC5A-CD77-24E5-EED7AD5F0B21}"/>
                </a:ext>
              </a:extLst>
            </p:cNvPr>
            <p:cNvGrpSpPr/>
            <p:nvPr/>
          </p:nvGrpSpPr>
          <p:grpSpPr>
            <a:xfrm>
              <a:off x="2763442" y="1706174"/>
              <a:ext cx="1580002" cy="1075323"/>
              <a:chOff x="2763442" y="1706174"/>
              <a:chExt cx="1580002" cy="1075323"/>
            </a:xfrm>
          </p:grpSpPr>
          <p:cxnSp>
            <p:nvCxnSpPr>
              <p:cNvPr id="81" name="Straight Arrow Connector 80">
                <a:extLst>
                  <a:ext uri="{FF2B5EF4-FFF2-40B4-BE49-F238E27FC236}">
                    <a16:creationId xmlns:a16="http://schemas.microsoft.com/office/drawing/2014/main" id="{67FDF28E-53B7-F5BF-1A7D-367141754D49}"/>
                  </a:ext>
                </a:extLst>
              </p:cNvPr>
              <p:cNvCxnSpPr>
                <a:cxnSpLocks/>
              </p:cNvCxnSpPr>
              <p:nvPr/>
            </p:nvCxnSpPr>
            <p:spPr>
              <a:xfrm>
                <a:off x="2763442" y="1707821"/>
                <a:ext cx="433808" cy="24263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9D3BBEE-5EA2-1AD4-0164-7C6230280664}"/>
                  </a:ext>
                </a:extLst>
              </p:cNvPr>
              <p:cNvCxnSpPr>
                <a:cxnSpLocks/>
              </p:cNvCxnSpPr>
              <p:nvPr/>
            </p:nvCxnSpPr>
            <p:spPr>
              <a:xfrm flipV="1">
                <a:off x="2798369" y="2504251"/>
                <a:ext cx="426585" cy="27724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0340728-85D3-3B75-1346-058673EC1D4C}"/>
                  </a:ext>
                </a:extLst>
              </p:cNvPr>
              <p:cNvCxnSpPr>
                <a:cxnSpLocks/>
              </p:cNvCxnSpPr>
              <p:nvPr/>
            </p:nvCxnSpPr>
            <p:spPr>
              <a:xfrm flipH="1">
                <a:off x="3932107" y="1706174"/>
                <a:ext cx="394164" cy="24263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CDA0C95-2DAF-24C4-8902-7ED282F2E5B6}"/>
                  </a:ext>
                </a:extLst>
              </p:cNvPr>
              <p:cNvCxnSpPr>
                <a:cxnSpLocks/>
              </p:cNvCxnSpPr>
              <p:nvPr/>
            </p:nvCxnSpPr>
            <p:spPr>
              <a:xfrm flipH="1" flipV="1">
                <a:off x="3925024" y="2499278"/>
                <a:ext cx="418420" cy="229749"/>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6" name="Group 95">
            <a:extLst>
              <a:ext uri="{FF2B5EF4-FFF2-40B4-BE49-F238E27FC236}">
                <a16:creationId xmlns:a16="http://schemas.microsoft.com/office/drawing/2014/main" id="{4D1B10B8-FDDE-D8B3-F2D2-FCCBD3DCA9BA}"/>
              </a:ext>
            </a:extLst>
          </p:cNvPr>
          <p:cNvGrpSpPr/>
          <p:nvPr/>
        </p:nvGrpSpPr>
        <p:grpSpPr>
          <a:xfrm>
            <a:off x="2277261" y="2233613"/>
            <a:ext cx="778095" cy="22570"/>
            <a:chOff x="1990584" y="2400982"/>
            <a:chExt cx="778095" cy="22570"/>
          </a:xfrm>
        </p:grpSpPr>
        <p:cxnSp>
          <p:nvCxnSpPr>
            <p:cNvPr id="85" name="Straight Arrow Connector 84">
              <a:extLst>
                <a:ext uri="{FF2B5EF4-FFF2-40B4-BE49-F238E27FC236}">
                  <a16:creationId xmlns:a16="http://schemas.microsoft.com/office/drawing/2014/main" id="{6C545467-55DF-411C-8745-F84501E0E337}"/>
                </a:ext>
              </a:extLst>
            </p:cNvPr>
            <p:cNvCxnSpPr>
              <a:cxnSpLocks/>
            </p:cNvCxnSpPr>
            <p:nvPr/>
          </p:nvCxnSpPr>
          <p:spPr>
            <a:xfrm flipV="1">
              <a:off x="1990584" y="2405783"/>
              <a:ext cx="383270" cy="1776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63182C2-1126-AA3D-B6ED-AA550C80D900}"/>
                </a:ext>
              </a:extLst>
            </p:cNvPr>
            <p:cNvCxnSpPr>
              <a:cxnSpLocks/>
            </p:cNvCxnSpPr>
            <p:nvPr/>
          </p:nvCxnSpPr>
          <p:spPr>
            <a:xfrm flipH="1">
              <a:off x="2380997" y="2400982"/>
              <a:ext cx="387682" cy="625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3A0C43FD-6B9D-094F-F239-ABBF7594308A}"/>
              </a:ext>
            </a:extLst>
          </p:cNvPr>
          <p:cNvSpPr txBox="1"/>
          <p:nvPr/>
        </p:nvSpPr>
        <p:spPr>
          <a:xfrm>
            <a:off x="7256120" y="732052"/>
            <a:ext cx="4484913" cy="584775"/>
          </a:xfrm>
          <a:prstGeom prst="rect">
            <a:avLst/>
          </a:prstGeom>
          <a:noFill/>
        </p:spPr>
        <p:txBody>
          <a:bodyPr wrap="square" rtlCol="0">
            <a:spAutoFit/>
          </a:bodyPr>
          <a:lstStyle/>
          <a:p>
            <a:pPr algn="ctr"/>
            <a:r>
              <a:rPr lang="en-US" sz="3200" u="sng" dirty="0"/>
              <a:t>System-Level Problems</a:t>
            </a:r>
            <a:endParaRPr lang="en-CH" sz="3200" u="sng" dirty="0"/>
          </a:p>
        </p:txBody>
      </p:sp>
      <p:sp>
        <p:nvSpPr>
          <p:cNvPr id="107" name="TextBox 106">
            <a:extLst>
              <a:ext uri="{FF2B5EF4-FFF2-40B4-BE49-F238E27FC236}">
                <a16:creationId xmlns:a16="http://schemas.microsoft.com/office/drawing/2014/main" id="{C79B4ADA-167A-9DAB-3D77-E1FB6D09537D}"/>
              </a:ext>
            </a:extLst>
          </p:cNvPr>
          <p:cNvSpPr txBox="1"/>
          <p:nvPr/>
        </p:nvSpPr>
        <p:spPr>
          <a:xfrm>
            <a:off x="671644" y="3446321"/>
            <a:ext cx="4484913" cy="584775"/>
          </a:xfrm>
          <a:prstGeom prst="rect">
            <a:avLst/>
          </a:prstGeom>
          <a:noFill/>
        </p:spPr>
        <p:txBody>
          <a:bodyPr wrap="square" rtlCol="0">
            <a:spAutoFit/>
          </a:bodyPr>
          <a:lstStyle/>
          <a:p>
            <a:pPr algn="ctr"/>
            <a:r>
              <a:rPr lang="en-US" sz="3200" u="sng" dirty="0"/>
              <a:t>DRAM Scaling Problems</a:t>
            </a:r>
            <a:endParaRPr lang="en-CH" sz="3200" u="sng" dirty="0"/>
          </a:p>
        </p:txBody>
      </p:sp>
    </p:spTree>
    <p:extLst>
      <p:ext uri="{BB962C8B-B14F-4D97-AF65-F5344CB8AC3E}">
        <p14:creationId xmlns:p14="http://schemas.microsoft.com/office/powerpoint/2010/main" val="147449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2.29167E-6 -3.33333E-6 L -0.05534 -3.33333E-6 " pathEditMode="relative" rAng="0" ptsTypes="AA">
                                      <p:cBhvr>
                                        <p:cTn id="15" dur="2000" fill="hold"/>
                                        <p:tgtEl>
                                          <p:spTgt spid="5"/>
                                        </p:tgtEl>
                                        <p:attrNameLst>
                                          <p:attrName>ppt_x</p:attrName>
                                          <p:attrName>ppt_y</p:attrName>
                                        </p:attrNameLst>
                                      </p:cBhvr>
                                      <p:rCtr x="-2773" y="0"/>
                                    </p:animMotion>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96"/>
                                        </p:tgtEl>
                                        <p:attrNameLst>
                                          <p:attrName>style.visibility</p:attrName>
                                        </p:attrNameLst>
                                      </p:cBhvr>
                                      <p:to>
                                        <p:strVal val="visible"/>
                                      </p:to>
                                    </p:set>
                                    <p:animEffect transition="in" filter="fade">
                                      <p:cBhvr>
                                        <p:cTn id="19" dur="500"/>
                                        <p:tgtEl>
                                          <p:spTgt spid="9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500"/>
                                        <p:tgtEl>
                                          <p:spTgt spid="10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98"/>
                                        </p:tgtEl>
                                        <p:attrNameLst>
                                          <p:attrName>style.visibility</p:attrName>
                                        </p:attrNameLst>
                                      </p:cBhvr>
                                      <p:to>
                                        <p:strVal val="visible"/>
                                      </p:to>
                                    </p:set>
                                    <p:animEffect transition="in" filter="fade">
                                      <p:cBhvr>
                                        <p:cTn id="36" dur="500"/>
                                        <p:tgtEl>
                                          <p:spTgt spid="9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fade">
                                      <p:cBhvr>
                                        <p:cTn id="41" dur="500"/>
                                        <p:tgtEl>
                                          <p:spTgt spid="10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500"/>
                                        <p:tgtEl>
                                          <p:spTgt spid="106"/>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fade">
                                      <p:cBhvr>
                                        <p:cTn id="49" dur="500"/>
                                        <p:tgtEl>
                                          <p:spTgt spid="101"/>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102"/>
                                        </p:tgtEl>
                                        <p:attrNameLst>
                                          <p:attrName>style.visibility</p:attrName>
                                        </p:attrNameLst>
                                      </p:cBhvr>
                                      <p:to>
                                        <p:strVal val="visible"/>
                                      </p:to>
                                    </p:set>
                                    <p:animEffect transition="in" filter="fade">
                                      <p:cBhvr>
                                        <p:cTn id="53" dur="500"/>
                                        <p:tgtEl>
                                          <p:spTgt spid="102"/>
                                        </p:tgtEl>
                                      </p:cBhvr>
                                    </p:animEffect>
                                  </p:childTnLst>
                                </p:cTn>
                              </p:par>
                            </p:childTnLst>
                          </p:cTn>
                        </p:par>
                        <p:par>
                          <p:cTn id="54" fill="hold">
                            <p:stCondLst>
                              <p:cond delay="2000"/>
                            </p:stCondLst>
                            <p:childTnLst>
                              <p:par>
                                <p:cTn id="55" presetID="10" presetClass="entr" presetSubtype="0" fill="hold" nodeType="afterEffect">
                                  <p:stCondLst>
                                    <p:cond delay="0"/>
                                  </p:stCondLst>
                                  <p:childTnLst>
                                    <p:set>
                                      <p:cBhvr>
                                        <p:cTn id="56" dur="1" fill="hold">
                                          <p:stCondLst>
                                            <p:cond delay="0"/>
                                          </p:stCondLst>
                                        </p:cTn>
                                        <p:tgtEl>
                                          <p:spTgt spid="103"/>
                                        </p:tgtEl>
                                        <p:attrNameLst>
                                          <p:attrName>style.visibility</p:attrName>
                                        </p:attrNameLst>
                                      </p:cBhvr>
                                      <p:to>
                                        <p:strVal val="visible"/>
                                      </p:to>
                                    </p:set>
                                    <p:animEffect transition="in" filter="fade">
                                      <p:cBhvr>
                                        <p:cTn id="57" dur="500"/>
                                        <p:tgtEl>
                                          <p:spTgt spid="103"/>
                                        </p:tgtEl>
                                      </p:cBhvr>
                                    </p:animEffect>
                                  </p:childTnLst>
                                </p:cTn>
                              </p:par>
                            </p:childTnLst>
                          </p:cTn>
                        </p:par>
                        <p:par>
                          <p:cTn id="58" fill="hold">
                            <p:stCondLst>
                              <p:cond delay="2500"/>
                            </p:stCondLst>
                            <p:childTnLst>
                              <p:par>
                                <p:cTn id="59" presetID="10" presetClass="entr" presetSubtype="0" fill="hold" nodeType="after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fade">
                                      <p:cBhvr>
                                        <p:cTn id="61"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06" grpId="0"/>
      <p:bldP spid="10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10F7E-244B-1E66-9DE9-3799158F303E}"/>
              </a:ext>
            </a:extLst>
          </p:cNvPr>
          <p:cNvSpPr>
            <a:spLocks noGrp="1"/>
          </p:cNvSpPr>
          <p:nvPr>
            <p:ph type="title"/>
          </p:nvPr>
        </p:nvSpPr>
        <p:spPr/>
        <p:txBody>
          <a:bodyPr>
            <a:normAutofit fontScale="90000"/>
          </a:bodyPr>
          <a:lstStyle/>
          <a:p>
            <a:r>
              <a:rPr lang="en-US" dirty="0"/>
              <a:t>U-TRR: Implementation</a:t>
            </a:r>
            <a:endParaRPr lang="en-CH" dirty="0"/>
          </a:p>
        </p:txBody>
      </p:sp>
      <p:pic>
        <p:nvPicPr>
          <p:cNvPr id="4" name="Content Placeholder 3">
            <a:extLst>
              <a:ext uri="{FF2B5EF4-FFF2-40B4-BE49-F238E27FC236}">
                <a16:creationId xmlns:a16="http://schemas.microsoft.com/office/drawing/2014/main" id="{7D54E361-29E1-16AF-53DA-506EF4B2F3AF}"/>
              </a:ext>
            </a:extLst>
          </p:cNvPr>
          <p:cNvPicPr>
            <a:picLocks noGrp="1" noChangeAspect="1"/>
          </p:cNvPicPr>
          <p:nvPr>
            <p:ph idx="1"/>
          </p:nvPr>
        </p:nvPicPr>
        <p:blipFill>
          <a:blip r:embed="rId3"/>
          <a:stretch>
            <a:fillRect/>
          </a:stretch>
        </p:blipFill>
        <p:spPr>
          <a:xfrm>
            <a:off x="6037689" y="740229"/>
            <a:ext cx="6154312" cy="2555404"/>
          </a:xfrm>
          <a:prstGeom prst="rect">
            <a:avLst/>
          </a:prstGeom>
        </p:spPr>
      </p:pic>
      <p:sp>
        <p:nvSpPr>
          <p:cNvPr id="5" name="TextBox 4">
            <a:extLst>
              <a:ext uri="{FF2B5EF4-FFF2-40B4-BE49-F238E27FC236}">
                <a16:creationId xmlns:a16="http://schemas.microsoft.com/office/drawing/2014/main" id="{E0173270-0913-ED5B-C13D-363A73A5BCB3}"/>
              </a:ext>
            </a:extLst>
          </p:cNvPr>
          <p:cNvSpPr txBox="1"/>
          <p:nvPr/>
        </p:nvSpPr>
        <p:spPr>
          <a:xfrm>
            <a:off x="446312" y="1020957"/>
            <a:ext cx="4845127" cy="830997"/>
          </a:xfrm>
          <a:prstGeom prst="rect">
            <a:avLst/>
          </a:prstGeom>
          <a:noFill/>
        </p:spPr>
        <p:txBody>
          <a:bodyPr wrap="square" rtlCol="0">
            <a:spAutoFit/>
          </a:bodyPr>
          <a:lstStyle/>
          <a:p>
            <a:r>
              <a:rPr lang="en-US" sz="2400" dirty="0"/>
              <a:t>We implement </a:t>
            </a:r>
            <a:r>
              <a:rPr lang="en-US" sz="2400" dirty="0">
                <a:solidFill>
                  <a:srgbClr val="0070C0"/>
                </a:solidFill>
              </a:rPr>
              <a:t>U-TRR </a:t>
            </a:r>
            <a:r>
              <a:rPr lang="en-US" sz="2400" dirty="0"/>
              <a:t>using </a:t>
            </a:r>
            <a:r>
              <a:rPr lang="en-US" sz="2400" i="1" dirty="0"/>
              <a:t>SoftMC</a:t>
            </a:r>
            <a:r>
              <a:rPr lang="en-US" sz="2400" dirty="0"/>
              <a:t>, </a:t>
            </a:r>
            <a:r>
              <a:rPr lang="en-US" sz="2400" i="1" dirty="0"/>
              <a:t>modified to support DDR4 DRAM</a:t>
            </a:r>
            <a:endParaRPr lang="en-CH" sz="2400" i="1" dirty="0"/>
          </a:p>
        </p:txBody>
      </p:sp>
      <p:sp>
        <p:nvSpPr>
          <p:cNvPr id="6" name="TextBox 5">
            <a:extLst>
              <a:ext uri="{FF2B5EF4-FFF2-40B4-BE49-F238E27FC236}">
                <a16:creationId xmlns:a16="http://schemas.microsoft.com/office/drawing/2014/main" id="{3BE388C4-B694-6C05-8E9E-964B3B144003}"/>
              </a:ext>
            </a:extLst>
          </p:cNvPr>
          <p:cNvSpPr txBox="1"/>
          <p:nvPr/>
        </p:nvSpPr>
        <p:spPr>
          <a:xfrm>
            <a:off x="446312" y="2012569"/>
            <a:ext cx="5230588" cy="1200329"/>
          </a:xfrm>
          <a:prstGeom prst="rect">
            <a:avLst/>
          </a:prstGeom>
          <a:noFill/>
        </p:spPr>
        <p:txBody>
          <a:bodyPr wrap="square" rtlCol="0">
            <a:spAutoFit/>
          </a:bodyPr>
          <a:lstStyle/>
          <a:p>
            <a:r>
              <a:rPr lang="en-US" sz="2400" i="1" dirty="0">
                <a:latin typeface="Cambria" panose="02040503050406030204" pitchFamily="18" charset="0"/>
              </a:rPr>
              <a:t>SoftMC</a:t>
            </a:r>
            <a:r>
              <a:rPr lang="en-US" sz="2400" dirty="0">
                <a:latin typeface="Cambria" panose="02040503050406030204" pitchFamily="18" charset="0"/>
              </a:rPr>
              <a:t> provides </a:t>
            </a:r>
            <a:r>
              <a:rPr lang="en-US" sz="2400" dirty="0">
                <a:solidFill>
                  <a:srgbClr val="009900"/>
                </a:solidFill>
                <a:latin typeface="Cambria" panose="02040503050406030204" pitchFamily="18" charset="0"/>
              </a:rPr>
              <a:t>fine-grained control </a:t>
            </a:r>
            <a:r>
              <a:rPr lang="en-US" sz="2400" dirty="0">
                <a:latin typeface="Cambria" panose="02040503050406030204" pitchFamily="18" charset="0"/>
              </a:rPr>
              <a:t>over DRAM </a:t>
            </a:r>
            <a:r>
              <a:rPr lang="en-US" sz="2400" b="1" dirty="0">
                <a:latin typeface="Cambria" panose="02040503050406030204" pitchFamily="18" charset="0"/>
              </a:rPr>
              <a:t>commands</a:t>
            </a:r>
            <a:r>
              <a:rPr lang="en-US" sz="2400" dirty="0">
                <a:latin typeface="Cambria" panose="02040503050406030204" pitchFamily="18" charset="0"/>
              </a:rPr>
              <a:t>, </a:t>
            </a:r>
            <a:br>
              <a:rPr lang="en-US" sz="2400" dirty="0">
                <a:latin typeface="Cambria" panose="02040503050406030204" pitchFamily="18" charset="0"/>
              </a:rPr>
            </a:br>
            <a:r>
              <a:rPr lang="en-US" sz="2400" b="1" dirty="0">
                <a:latin typeface="Cambria" panose="02040503050406030204" pitchFamily="18" charset="0"/>
              </a:rPr>
              <a:t>timing</a:t>
            </a:r>
            <a:r>
              <a:rPr lang="en-US" sz="2400" dirty="0">
                <a:latin typeface="Cambria" panose="02040503050406030204" pitchFamily="18" charset="0"/>
              </a:rPr>
              <a:t> </a:t>
            </a:r>
            <a:r>
              <a:rPr lang="en-US" sz="2400" b="1" dirty="0">
                <a:latin typeface="Cambria" panose="02040503050406030204" pitchFamily="18" charset="0"/>
              </a:rPr>
              <a:t>parameters</a:t>
            </a:r>
            <a:r>
              <a:rPr lang="en-US" sz="2400" dirty="0">
                <a:latin typeface="Cambria" panose="02040503050406030204" pitchFamily="18" charset="0"/>
              </a:rPr>
              <a:t> and </a:t>
            </a:r>
            <a:r>
              <a:rPr lang="en-US" sz="2400" b="1" dirty="0">
                <a:latin typeface="Cambria" panose="02040503050406030204" pitchFamily="18" charset="0"/>
              </a:rPr>
              <a:t>temperature</a:t>
            </a:r>
            <a:endParaRPr lang="en-CH" sz="2400" b="1" dirty="0"/>
          </a:p>
        </p:txBody>
      </p:sp>
      <p:sp>
        <p:nvSpPr>
          <p:cNvPr id="7" name="TextBox 6">
            <a:extLst>
              <a:ext uri="{FF2B5EF4-FFF2-40B4-BE49-F238E27FC236}">
                <a16:creationId xmlns:a16="http://schemas.microsoft.com/office/drawing/2014/main" id="{F12286F6-CBF2-C980-0B14-BC6F71F65830}"/>
              </a:ext>
            </a:extLst>
          </p:cNvPr>
          <p:cNvSpPr txBox="1"/>
          <p:nvPr/>
        </p:nvSpPr>
        <p:spPr>
          <a:xfrm>
            <a:off x="7084092" y="3724701"/>
            <a:ext cx="2439889" cy="830997"/>
          </a:xfrm>
          <a:prstGeom prst="rect">
            <a:avLst/>
          </a:prstGeom>
          <a:noFill/>
        </p:spPr>
        <p:txBody>
          <a:bodyPr wrap="square" rtlCol="0">
            <a:spAutoFit/>
          </a:bodyPr>
          <a:lstStyle/>
          <a:p>
            <a:pPr algn="ctr"/>
            <a:r>
              <a:rPr lang="en-US" sz="2400" b="1" dirty="0">
                <a:solidFill>
                  <a:schemeClr val="accent2">
                    <a:lumMod val="50000"/>
                  </a:schemeClr>
                </a:solidFill>
              </a:rPr>
              <a:t>15x Vendor A</a:t>
            </a:r>
            <a:br>
              <a:rPr lang="en-US" sz="2400" b="1" dirty="0">
                <a:solidFill>
                  <a:schemeClr val="accent2">
                    <a:lumMod val="50000"/>
                  </a:schemeClr>
                </a:solidFill>
              </a:rPr>
            </a:br>
            <a:r>
              <a:rPr lang="en-US" sz="2400" b="1" dirty="0">
                <a:solidFill>
                  <a:schemeClr val="accent2">
                    <a:lumMod val="50000"/>
                  </a:schemeClr>
                </a:solidFill>
              </a:rPr>
              <a:t>DDR4 modules</a:t>
            </a:r>
            <a:endParaRPr lang="en-CH" sz="2400" b="1" dirty="0">
              <a:solidFill>
                <a:schemeClr val="accent2">
                  <a:lumMod val="50000"/>
                </a:schemeClr>
              </a:solidFill>
            </a:endParaRPr>
          </a:p>
        </p:txBody>
      </p:sp>
      <p:pic>
        <p:nvPicPr>
          <p:cNvPr id="8" name="Graphic 7" descr="Processor with solid fill">
            <a:extLst>
              <a:ext uri="{FF2B5EF4-FFF2-40B4-BE49-F238E27FC236}">
                <a16:creationId xmlns:a16="http://schemas.microsoft.com/office/drawing/2014/main" id="{2C67B697-97F7-14B9-8ABE-0AFAB0E98A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4213" y="3700579"/>
            <a:ext cx="905145" cy="905145"/>
          </a:xfrm>
          <a:prstGeom prst="rect">
            <a:avLst/>
          </a:prstGeom>
        </p:spPr>
      </p:pic>
      <p:pic>
        <p:nvPicPr>
          <p:cNvPr id="9" name="Graphic 8" descr="Processor with solid fill">
            <a:extLst>
              <a:ext uri="{FF2B5EF4-FFF2-40B4-BE49-F238E27FC236}">
                <a16:creationId xmlns:a16="http://schemas.microsoft.com/office/drawing/2014/main" id="{C3E6424A-4B38-9334-020F-CA57FC113C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84092" y="4635555"/>
            <a:ext cx="905145" cy="905145"/>
          </a:xfrm>
          <a:prstGeom prst="rect">
            <a:avLst/>
          </a:prstGeom>
        </p:spPr>
      </p:pic>
      <p:pic>
        <p:nvPicPr>
          <p:cNvPr id="10" name="Graphic 9" descr="Processor with solid fill">
            <a:extLst>
              <a:ext uri="{FF2B5EF4-FFF2-40B4-BE49-F238E27FC236}">
                <a16:creationId xmlns:a16="http://schemas.microsoft.com/office/drawing/2014/main" id="{753D8652-B671-8E88-8033-117F64F815B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853295" y="5689269"/>
            <a:ext cx="901482" cy="901482"/>
          </a:xfrm>
          <a:prstGeom prst="rect">
            <a:avLst/>
          </a:prstGeom>
        </p:spPr>
      </p:pic>
      <p:sp>
        <p:nvSpPr>
          <p:cNvPr id="11" name="TextBox 10">
            <a:extLst>
              <a:ext uri="{FF2B5EF4-FFF2-40B4-BE49-F238E27FC236}">
                <a16:creationId xmlns:a16="http://schemas.microsoft.com/office/drawing/2014/main" id="{A49808D7-36C6-26D2-6744-CD3CE1C83C09}"/>
              </a:ext>
            </a:extLst>
          </p:cNvPr>
          <p:cNvSpPr txBox="1"/>
          <p:nvPr/>
        </p:nvSpPr>
        <p:spPr>
          <a:xfrm>
            <a:off x="7832271" y="4672630"/>
            <a:ext cx="2439889" cy="830997"/>
          </a:xfrm>
          <a:prstGeom prst="rect">
            <a:avLst/>
          </a:prstGeom>
          <a:noFill/>
        </p:spPr>
        <p:txBody>
          <a:bodyPr wrap="square" rtlCol="0">
            <a:spAutoFit/>
          </a:bodyPr>
          <a:lstStyle/>
          <a:p>
            <a:pPr algn="ctr"/>
            <a:r>
              <a:rPr lang="en-US" sz="2400" b="1" dirty="0">
                <a:solidFill>
                  <a:schemeClr val="accent1">
                    <a:lumMod val="50000"/>
                  </a:schemeClr>
                </a:solidFill>
              </a:rPr>
              <a:t>15x Vendor B</a:t>
            </a:r>
            <a:br>
              <a:rPr lang="en-US" sz="2400" b="1" dirty="0">
                <a:solidFill>
                  <a:schemeClr val="accent1">
                    <a:lumMod val="50000"/>
                  </a:schemeClr>
                </a:solidFill>
              </a:rPr>
            </a:br>
            <a:r>
              <a:rPr lang="en-US" sz="2400" b="1" dirty="0">
                <a:solidFill>
                  <a:schemeClr val="accent1">
                    <a:lumMod val="50000"/>
                  </a:schemeClr>
                </a:solidFill>
              </a:rPr>
              <a:t>DDR4 modules</a:t>
            </a:r>
            <a:endParaRPr lang="en-CH" sz="2400" b="1" dirty="0">
              <a:solidFill>
                <a:schemeClr val="accent1">
                  <a:lumMod val="50000"/>
                </a:schemeClr>
              </a:solidFill>
            </a:endParaRPr>
          </a:p>
        </p:txBody>
      </p:sp>
      <p:sp>
        <p:nvSpPr>
          <p:cNvPr id="12" name="TextBox 11">
            <a:extLst>
              <a:ext uri="{FF2B5EF4-FFF2-40B4-BE49-F238E27FC236}">
                <a16:creationId xmlns:a16="http://schemas.microsoft.com/office/drawing/2014/main" id="{736A8E95-DA7A-A9D1-EBF3-AB10D20B487F}"/>
              </a:ext>
            </a:extLst>
          </p:cNvPr>
          <p:cNvSpPr txBox="1"/>
          <p:nvPr/>
        </p:nvSpPr>
        <p:spPr>
          <a:xfrm>
            <a:off x="8633272" y="5660054"/>
            <a:ext cx="2439889" cy="830997"/>
          </a:xfrm>
          <a:prstGeom prst="rect">
            <a:avLst/>
          </a:prstGeom>
          <a:noFill/>
        </p:spPr>
        <p:txBody>
          <a:bodyPr wrap="square" rtlCol="0">
            <a:spAutoFit/>
          </a:bodyPr>
          <a:lstStyle/>
          <a:p>
            <a:pPr algn="ctr"/>
            <a:r>
              <a:rPr lang="en-US" sz="2400" b="1" dirty="0">
                <a:solidFill>
                  <a:schemeClr val="accent4">
                    <a:lumMod val="50000"/>
                  </a:schemeClr>
                </a:solidFill>
              </a:rPr>
              <a:t>15x Vendor C</a:t>
            </a:r>
            <a:br>
              <a:rPr lang="en-US" sz="2400" b="1" dirty="0">
                <a:solidFill>
                  <a:schemeClr val="accent4">
                    <a:lumMod val="50000"/>
                  </a:schemeClr>
                </a:solidFill>
              </a:rPr>
            </a:br>
            <a:r>
              <a:rPr lang="en-US" sz="2400" b="1" dirty="0">
                <a:solidFill>
                  <a:schemeClr val="accent4">
                    <a:lumMod val="50000"/>
                  </a:schemeClr>
                </a:solidFill>
              </a:rPr>
              <a:t>DDR4 modules</a:t>
            </a:r>
            <a:endParaRPr lang="en-CH" sz="2400" b="1" dirty="0">
              <a:solidFill>
                <a:schemeClr val="accent4">
                  <a:lumMod val="50000"/>
                </a:schemeClr>
              </a:solidFill>
            </a:endParaRPr>
          </a:p>
        </p:txBody>
      </p:sp>
      <p:sp>
        <p:nvSpPr>
          <p:cNvPr id="13" name="TextBox 12">
            <a:extLst>
              <a:ext uri="{FF2B5EF4-FFF2-40B4-BE49-F238E27FC236}">
                <a16:creationId xmlns:a16="http://schemas.microsoft.com/office/drawing/2014/main" id="{1E6BC238-261D-E2CD-F42B-54F582710457}"/>
              </a:ext>
            </a:extLst>
          </p:cNvPr>
          <p:cNvSpPr txBox="1"/>
          <p:nvPr/>
        </p:nvSpPr>
        <p:spPr>
          <a:xfrm>
            <a:off x="446313" y="4060371"/>
            <a:ext cx="5785906" cy="830997"/>
          </a:xfrm>
          <a:prstGeom prst="rect">
            <a:avLst/>
          </a:prstGeom>
          <a:noFill/>
        </p:spPr>
        <p:txBody>
          <a:bodyPr wrap="square" rtlCol="0">
            <a:spAutoFit/>
          </a:bodyPr>
          <a:lstStyle/>
          <a:p>
            <a:r>
              <a:rPr lang="en-US" sz="2400" dirty="0">
                <a:latin typeface="Cambria" panose="02040503050406030204" pitchFamily="18" charset="0"/>
              </a:rPr>
              <a:t>We analyze </a:t>
            </a:r>
            <a:r>
              <a:rPr lang="en-US" sz="2400" b="1" dirty="0">
                <a:latin typeface="Cambria" panose="02040503050406030204" pitchFamily="18" charset="0"/>
              </a:rPr>
              <a:t>45 DDR4 DRAM </a:t>
            </a:r>
            <a:r>
              <a:rPr lang="en-US" sz="2400" dirty="0">
                <a:latin typeface="Cambria" panose="02040503050406030204" pitchFamily="18" charset="0"/>
              </a:rPr>
              <a:t>modules </a:t>
            </a:r>
            <a:br>
              <a:rPr lang="en-US" sz="2400" dirty="0">
                <a:latin typeface="Cambria" panose="02040503050406030204" pitchFamily="18" charset="0"/>
              </a:rPr>
            </a:br>
            <a:r>
              <a:rPr lang="en-US" sz="2400" dirty="0">
                <a:latin typeface="Cambria" panose="02040503050406030204" pitchFamily="18" charset="0"/>
              </a:rPr>
              <a:t>from </a:t>
            </a:r>
            <a:r>
              <a:rPr lang="en-US" sz="2400" b="1" dirty="0">
                <a:latin typeface="Cambria" panose="02040503050406030204" pitchFamily="18" charset="0"/>
              </a:rPr>
              <a:t>three</a:t>
            </a:r>
            <a:r>
              <a:rPr lang="en-US" sz="2400" dirty="0">
                <a:latin typeface="Cambria" panose="02040503050406030204" pitchFamily="18" charset="0"/>
              </a:rPr>
              <a:t> vendors</a:t>
            </a:r>
            <a:endParaRPr lang="en-CH" sz="2400" dirty="0"/>
          </a:p>
        </p:txBody>
      </p:sp>
      <p:sp>
        <p:nvSpPr>
          <p:cNvPr id="14" name="TextBox 13">
            <a:extLst>
              <a:ext uri="{FF2B5EF4-FFF2-40B4-BE49-F238E27FC236}">
                <a16:creationId xmlns:a16="http://schemas.microsoft.com/office/drawing/2014/main" id="{0BA2146C-C790-03C1-77F3-87F5B96B5C02}"/>
              </a:ext>
            </a:extLst>
          </p:cNvPr>
          <p:cNvSpPr txBox="1"/>
          <p:nvPr/>
        </p:nvSpPr>
        <p:spPr>
          <a:xfrm>
            <a:off x="850852" y="5433178"/>
            <a:ext cx="5703231" cy="830997"/>
          </a:xfrm>
          <a:prstGeom prst="rect">
            <a:avLst/>
          </a:prstGeom>
          <a:noFill/>
        </p:spPr>
        <p:txBody>
          <a:bodyPr wrap="square" rtlCol="0">
            <a:spAutoFit/>
          </a:bodyPr>
          <a:lstStyle/>
          <a:p>
            <a:r>
              <a:rPr lang="en-US" sz="2400" b="1" dirty="0">
                <a:latin typeface="Cambria" panose="02040503050406030204" pitchFamily="18" charset="0"/>
              </a:rPr>
              <a:t>Table 1 in the paper </a:t>
            </a:r>
            <a:r>
              <a:rPr lang="en-US" sz="2400" dirty="0">
                <a:latin typeface="Cambria" panose="02040503050406030204" pitchFamily="18" charset="0"/>
              </a:rPr>
              <a:t>provides more information about the analyzed modules</a:t>
            </a:r>
            <a:endParaRPr lang="en-CH" sz="2400" dirty="0"/>
          </a:p>
        </p:txBody>
      </p:sp>
      <p:pic>
        <p:nvPicPr>
          <p:cNvPr id="15" name="Graphic 14" descr="Information">
            <a:extLst>
              <a:ext uri="{FF2B5EF4-FFF2-40B4-BE49-F238E27FC236}">
                <a16:creationId xmlns:a16="http://schemas.microsoft.com/office/drawing/2014/main" id="{A0F2F3EF-D9DB-46B2-D990-CA58DBDC44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0843" y="5540700"/>
            <a:ext cx="616676" cy="616676"/>
          </a:xfrm>
          <a:prstGeom prst="rect">
            <a:avLst/>
          </a:prstGeom>
        </p:spPr>
      </p:pic>
      <p:pic>
        <p:nvPicPr>
          <p:cNvPr id="16" name="Picture 15">
            <a:extLst>
              <a:ext uri="{FF2B5EF4-FFF2-40B4-BE49-F238E27FC236}">
                <a16:creationId xmlns:a16="http://schemas.microsoft.com/office/drawing/2014/main" id="{8EF39CB5-39D7-7E78-FAC6-5E01B9318125}"/>
              </a:ext>
            </a:extLst>
          </p:cNvPr>
          <p:cNvPicPr>
            <a:picLocks noChangeAspect="1"/>
          </p:cNvPicPr>
          <p:nvPr/>
        </p:nvPicPr>
        <p:blipFill>
          <a:blip r:embed="rId12"/>
          <a:stretch>
            <a:fillRect/>
          </a:stretch>
        </p:blipFill>
        <p:spPr>
          <a:xfrm>
            <a:off x="220807" y="1512377"/>
            <a:ext cx="11760763" cy="3937795"/>
          </a:xfrm>
          <a:prstGeom prst="rect">
            <a:avLst/>
          </a:prstGeom>
          <a:solidFill>
            <a:schemeClr val="tx1">
              <a:lumMod val="65000"/>
              <a:lumOff val="35000"/>
            </a:schemeClr>
          </a:solidFill>
          <a:ln w="28575">
            <a:solidFill>
              <a:schemeClr val="tx1"/>
            </a:solidFill>
          </a:ln>
        </p:spPr>
      </p:pic>
      <p:grpSp>
        <p:nvGrpSpPr>
          <p:cNvPr id="3" name="Group 2">
            <a:extLst>
              <a:ext uri="{FF2B5EF4-FFF2-40B4-BE49-F238E27FC236}">
                <a16:creationId xmlns:a16="http://schemas.microsoft.com/office/drawing/2014/main" id="{F41ED35D-903F-786C-9C08-3F5964E8CDE4}"/>
              </a:ext>
            </a:extLst>
          </p:cNvPr>
          <p:cNvGrpSpPr/>
          <p:nvPr/>
        </p:nvGrpSpPr>
        <p:grpSpPr>
          <a:xfrm>
            <a:off x="2816280" y="6574971"/>
            <a:ext cx="6502401" cy="261257"/>
            <a:chOff x="1631950" y="5344886"/>
            <a:chExt cx="6502401" cy="261257"/>
          </a:xfrm>
        </p:grpSpPr>
        <p:sp>
          <p:nvSpPr>
            <p:cNvPr id="17" name="Arrow: Pentagon 16">
              <a:extLst>
                <a:ext uri="{FF2B5EF4-FFF2-40B4-BE49-F238E27FC236}">
                  <a16:creationId xmlns:a16="http://schemas.microsoft.com/office/drawing/2014/main" id="{03D06FD1-C96A-F4F7-189F-CB238AD32653}"/>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8" name="Arrow: Chevron 17">
              <a:extLst>
                <a:ext uri="{FF2B5EF4-FFF2-40B4-BE49-F238E27FC236}">
                  <a16:creationId xmlns:a16="http://schemas.microsoft.com/office/drawing/2014/main" id="{4DDC554E-D992-8CCA-723B-9E38676763A1}"/>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9" name="Arrow: Chevron 18">
              <a:extLst>
                <a:ext uri="{FF2B5EF4-FFF2-40B4-BE49-F238E27FC236}">
                  <a16:creationId xmlns:a16="http://schemas.microsoft.com/office/drawing/2014/main" id="{A325E637-F74A-6D2F-776F-D85C22906D2C}"/>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20" name="Arrow: Chevron 19">
              <a:extLst>
                <a:ext uri="{FF2B5EF4-FFF2-40B4-BE49-F238E27FC236}">
                  <a16:creationId xmlns:a16="http://schemas.microsoft.com/office/drawing/2014/main" id="{74C08D25-A041-4DB8-9830-F25F01B9082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177842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39DC8-0157-69E9-5F0C-71288AE137C9}"/>
              </a:ext>
            </a:extLst>
          </p:cNvPr>
          <p:cNvSpPr>
            <a:spLocks noGrp="1"/>
          </p:cNvSpPr>
          <p:nvPr>
            <p:ph type="title"/>
          </p:nvPr>
        </p:nvSpPr>
        <p:spPr/>
        <p:txBody>
          <a:bodyPr>
            <a:normAutofit fontScale="90000"/>
          </a:bodyPr>
          <a:lstStyle/>
          <a:p>
            <a:r>
              <a:rPr lang="en-US" dirty="0"/>
              <a:t>Case Study: Understanding Vendor A’s TRR</a:t>
            </a:r>
            <a:endParaRPr lang="en-CH" dirty="0"/>
          </a:p>
        </p:txBody>
      </p:sp>
      <p:sp>
        <p:nvSpPr>
          <p:cNvPr id="4" name="TextBox 3">
            <a:extLst>
              <a:ext uri="{FF2B5EF4-FFF2-40B4-BE49-F238E27FC236}">
                <a16:creationId xmlns:a16="http://schemas.microsoft.com/office/drawing/2014/main" id="{39131E1B-6888-D4D0-2BA2-64ED89D9482F}"/>
              </a:ext>
            </a:extLst>
          </p:cNvPr>
          <p:cNvSpPr txBox="1"/>
          <p:nvPr/>
        </p:nvSpPr>
        <p:spPr>
          <a:xfrm>
            <a:off x="289649" y="850384"/>
            <a:ext cx="7044523" cy="1200329"/>
          </a:xfrm>
          <a:prstGeom prst="rect">
            <a:avLst/>
          </a:prstGeom>
          <a:noFill/>
        </p:spPr>
        <p:txBody>
          <a:bodyPr wrap="square" rtlCol="0">
            <a:spAutoFit/>
          </a:bodyPr>
          <a:lstStyle/>
          <a:p>
            <a:r>
              <a:rPr lang="en-US" sz="2400" dirty="0"/>
              <a:t>Refresh Types:</a:t>
            </a:r>
          </a:p>
          <a:p>
            <a:pPr marL="214313" indent="-214313">
              <a:buFont typeface="Arial" panose="020B0604020202020204" pitchFamily="34" charset="0"/>
              <a:buChar char="•"/>
            </a:pPr>
            <a:r>
              <a:rPr lang="en-US" sz="2400" dirty="0"/>
              <a:t>Regular Refresh (RR)</a:t>
            </a:r>
          </a:p>
          <a:p>
            <a:pPr marL="214313" indent="-214313">
              <a:buFont typeface="Arial" panose="020B0604020202020204" pitchFamily="34" charset="0"/>
              <a:buChar char="•"/>
            </a:pPr>
            <a:r>
              <a:rPr lang="en-US" sz="2400" dirty="0"/>
              <a:t>TRR-capable Refresh (</a:t>
            </a:r>
            <a:r>
              <a:rPr lang="en-US" sz="2400" b="1" dirty="0">
                <a:solidFill>
                  <a:schemeClr val="accent2">
                    <a:lumMod val="50000"/>
                  </a:schemeClr>
                </a:solidFill>
              </a:rPr>
              <a:t>TREF</a:t>
            </a:r>
            <a:r>
              <a:rPr lang="en-US" sz="2400" b="1" baseline="-25000" dirty="0">
                <a:solidFill>
                  <a:schemeClr val="accent2">
                    <a:lumMod val="50000"/>
                  </a:schemeClr>
                </a:solidFill>
              </a:rPr>
              <a:t>1 </a:t>
            </a:r>
            <a:r>
              <a:rPr lang="en-US" sz="2400" dirty="0"/>
              <a:t>and </a:t>
            </a:r>
            <a:r>
              <a:rPr lang="en-US" sz="2400" b="1" dirty="0">
                <a:solidFill>
                  <a:schemeClr val="accent5">
                    <a:lumMod val="50000"/>
                  </a:schemeClr>
                </a:solidFill>
              </a:rPr>
              <a:t>TREF</a:t>
            </a:r>
            <a:r>
              <a:rPr lang="en-US" sz="2400" b="1" baseline="-25000" dirty="0">
                <a:solidFill>
                  <a:schemeClr val="accent5">
                    <a:lumMod val="50000"/>
                  </a:schemeClr>
                </a:solidFill>
              </a:rPr>
              <a:t>2</a:t>
            </a:r>
            <a:r>
              <a:rPr lang="en-US" sz="2400" dirty="0"/>
              <a:t>)</a:t>
            </a:r>
          </a:p>
        </p:txBody>
      </p:sp>
      <p:sp>
        <p:nvSpPr>
          <p:cNvPr id="6" name="TextBox 5">
            <a:extLst>
              <a:ext uri="{FF2B5EF4-FFF2-40B4-BE49-F238E27FC236}">
                <a16:creationId xmlns:a16="http://schemas.microsoft.com/office/drawing/2014/main" id="{CFC6A89A-5D22-617E-8940-A68023303F11}"/>
              </a:ext>
            </a:extLst>
          </p:cNvPr>
          <p:cNvSpPr txBox="1"/>
          <p:nvPr/>
        </p:nvSpPr>
        <p:spPr>
          <a:xfrm>
            <a:off x="9142100" y="2011553"/>
            <a:ext cx="1186713" cy="461665"/>
          </a:xfrm>
          <a:prstGeom prst="rect">
            <a:avLst/>
          </a:prstGeom>
          <a:noFill/>
        </p:spPr>
        <p:txBody>
          <a:bodyPr wrap="square" rtlCol="0">
            <a:spAutoFit/>
          </a:bodyPr>
          <a:lstStyle/>
          <a:p>
            <a:pPr algn="ctr"/>
            <a:r>
              <a:rPr lang="en-US" sz="2400" b="1" dirty="0">
                <a:solidFill>
                  <a:schemeClr val="accent5">
                    <a:lumMod val="50000"/>
                  </a:schemeClr>
                </a:solidFill>
              </a:rPr>
              <a:t>TREF</a:t>
            </a:r>
            <a:r>
              <a:rPr lang="en-US" sz="2400" b="1" baseline="-25000" dirty="0">
                <a:solidFill>
                  <a:schemeClr val="accent5">
                    <a:lumMod val="50000"/>
                  </a:schemeClr>
                </a:solidFill>
              </a:rPr>
              <a:t>2</a:t>
            </a:r>
            <a:endParaRPr lang="en-CH" sz="2400" dirty="0"/>
          </a:p>
        </p:txBody>
      </p:sp>
      <p:sp>
        <p:nvSpPr>
          <p:cNvPr id="29" name="TextBox 28">
            <a:extLst>
              <a:ext uri="{FF2B5EF4-FFF2-40B4-BE49-F238E27FC236}">
                <a16:creationId xmlns:a16="http://schemas.microsoft.com/office/drawing/2014/main" id="{B4EDF94B-A6FD-C153-FD63-3B14FA5CD662}"/>
              </a:ext>
            </a:extLst>
          </p:cNvPr>
          <p:cNvSpPr txBox="1"/>
          <p:nvPr/>
        </p:nvSpPr>
        <p:spPr>
          <a:xfrm>
            <a:off x="9068892" y="2324616"/>
            <a:ext cx="1505232" cy="769441"/>
          </a:xfrm>
          <a:prstGeom prst="rect">
            <a:avLst/>
          </a:prstGeom>
          <a:noFill/>
        </p:spPr>
        <p:txBody>
          <a:bodyPr wrap="square" rtlCol="0" anchor="ctr">
            <a:spAutoFit/>
          </a:bodyPr>
          <a:lstStyle/>
          <a:p>
            <a:pPr algn="ctr"/>
            <a:r>
              <a:rPr lang="en-US" sz="4400" dirty="0">
                <a:solidFill>
                  <a:schemeClr val="tx1">
                    <a:lumMod val="75000"/>
                    <a:lumOff val="25000"/>
                  </a:schemeClr>
                </a:solidFill>
              </a:rPr>
              <a:t>…</a:t>
            </a:r>
            <a:endParaRPr lang="en-CH" sz="4400" dirty="0">
              <a:solidFill>
                <a:schemeClr val="tx1">
                  <a:lumMod val="75000"/>
                  <a:lumOff val="25000"/>
                </a:schemeClr>
              </a:solidFill>
            </a:endParaRPr>
          </a:p>
        </p:txBody>
      </p:sp>
      <p:sp>
        <p:nvSpPr>
          <p:cNvPr id="30" name="TextBox 29">
            <a:extLst>
              <a:ext uri="{FF2B5EF4-FFF2-40B4-BE49-F238E27FC236}">
                <a16:creationId xmlns:a16="http://schemas.microsoft.com/office/drawing/2014/main" id="{608F52BE-7534-4E27-1830-F905BC813428}"/>
              </a:ext>
            </a:extLst>
          </p:cNvPr>
          <p:cNvSpPr txBox="1"/>
          <p:nvPr/>
        </p:nvSpPr>
        <p:spPr>
          <a:xfrm>
            <a:off x="406400" y="4545452"/>
            <a:ext cx="5466858" cy="830997"/>
          </a:xfrm>
          <a:prstGeom prst="rect">
            <a:avLst/>
          </a:prstGeom>
          <a:noFill/>
        </p:spPr>
        <p:txBody>
          <a:bodyPr wrap="square" rtlCol="0">
            <a:spAutoFit/>
          </a:bodyPr>
          <a:lstStyle/>
          <a:p>
            <a:r>
              <a:rPr lang="en-US" sz="2400" b="1" dirty="0">
                <a:solidFill>
                  <a:schemeClr val="accent2">
                    <a:lumMod val="50000"/>
                  </a:schemeClr>
                </a:solidFill>
              </a:rPr>
              <a:t>TREF</a:t>
            </a:r>
            <a:r>
              <a:rPr lang="en-US" sz="2400" b="1" baseline="-25000" dirty="0">
                <a:solidFill>
                  <a:schemeClr val="accent2">
                    <a:lumMod val="50000"/>
                  </a:schemeClr>
                </a:solidFill>
              </a:rPr>
              <a:t>1</a:t>
            </a:r>
            <a:r>
              <a:rPr lang="en-US" sz="2400" b="1" dirty="0">
                <a:solidFill>
                  <a:schemeClr val="accent2">
                    <a:lumMod val="50000"/>
                  </a:schemeClr>
                </a:solidFill>
              </a:rPr>
              <a:t>: </a:t>
            </a:r>
            <a:r>
              <a:rPr lang="en-US" sz="2400" dirty="0"/>
              <a:t>Refreshes the victims of </a:t>
            </a:r>
            <a:r>
              <a:rPr lang="en-US" sz="2400" b="1" dirty="0"/>
              <a:t>row ID</a:t>
            </a:r>
            <a:r>
              <a:rPr lang="en-US" sz="2400" dirty="0"/>
              <a:t> with the </a:t>
            </a:r>
            <a:r>
              <a:rPr lang="en-US" sz="2400" b="1" dirty="0"/>
              <a:t>largest counter value</a:t>
            </a:r>
            <a:endParaRPr lang="en-CH" sz="2400" b="1" dirty="0"/>
          </a:p>
        </p:txBody>
      </p:sp>
      <p:sp>
        <p:nvSpPr>
          <p:cNvPr id="31" name="TextBox 30">
            <a:extLst>
              <a:ext uri="{FF2B5EF4-FFF2-40B4-BE49-F238E27FC236}">
                <a16:creationId xmlns:a16="http://schemas.microsoft.com/office/drawing/2014/main" id="{B15ADB58-A2B1-C821-C7B7-B8F29ECA01A7}"/>
              </a:ext>
            </a:extLst>
          </p:cNvPr>
          <p:cNvSpPr txBox="1"/>
          <p:nvPr/>
        </p:nvSpPr>
        <p:spPr>
          <a:xfrm>
            <a:off x="406400" y="5420771"/>
            <a:ext cx="5063258" cy="830997"/>
          </a:xfrm>
          <a:prstGeom prst="rect">
            <a:avLst/>
          </a:prstGeom>
          <a:noFill/>
        </p:spPr>
        <p:txBody>
          <a:bodyPr wrap="square" rtlCol="0">
            <a:spAutoFit/>
          </a:bodyPr>
          <a:lstStyle/>
          <a:p>
            <a:r>
              <a:rPr lang="en-US" sz="2400" b="1" dirty="0">
                <a:solidFill>
                  <a:schemeClr val="accent5">
                    <a:lumMod val="50000"/>
                  </a:schemeClr>
                </a:solidFill>
              </a:rPr>
              <a:t>TREF</a:t>
            </a:r>
            <a:r>
              <a:rPr lang="en-US" sz="2400" b="1" baseline="-25000" dirty="0">
                <a:solidFill>
                  <a:schemeClr val="accent5">
                    <a:lumMod val="50000"/>
                  </a:schemeClr>
                </a:solidFill>
              </a:rPr>
              <a:t> 2</a:t>
            </a:r>
            <a:r>
              <a:rPr lang="en-US" sz="2400" b="1" dirty="0">
                <a:solidFill>
                  <a:schemeClr val="accent5">
                    <a:lumMod val="50000"/>
                  </a:schemeClr>
                </a:solidFill>
              </a:rPr>
              <a:t>: </a:t>
            </a:r>
            <a:r>
              <a:rPr lang="en-US" sz="2400" dirty="0"/>
              <a:t>Refreshes the victims of </a:t>
            </a:r>
            <a:br>
              <a:rPr lang="en-US" sz="2400" dirty="0"/>
            </a:br>
            <a:r>
              <a:rPr lang="en-US" sz="2400" b="1" dirty="0"/>
              <a:t>row ID</a:t>
            </a:r>
            <a:r>
              <a:rPr lang="en-US" sz="2400" dirty="0"/>
              <a:t> that </a:t>
            </a:r>
            <a:r>
              <a:rPr lang="en-US" sz="2400" dirty="0">
                <a:solidFill>
                  <a:schemeClr val="accent5">
                    <a:lumMod val="50000"/>
                  </a:schemeClr>
                </a:solidFill>
              </a:rPr>
              <a:t>TREF</a:t>
            </a:r>
            <a:r>
              <a:rPr lang="en-US" sz="2400" baseline="-25000" dirty="0">
                <a:solidFill>
                  <a:schemeClr val="accent5">
                    <a:lumMod val="50000"/>
                  </a:schemeClr>
                </a:solidFill>
              </a:rPr>
              <a:t>2</a:t>
            </a:r>
            <a:r>
              <a:rPr lang="en-US" sz="2400" dirty="0">
                <a:solidFill>
                  <a:schemeClr val="accent5">
                    <a:lumMod val="50000"/>
                  </a:schemeClr>
                </a:solidFill>
              </a:rPr>
              <a:t> pointer</a:t>
            </a:r>
            <a:r>
              <a:rPr lang="en-US" sz="2400" dirty="0"/>
              <a:t> refers to </a:t>
            </a:r>
            <a:endParaRPr lang="en-CH" sz="2400" dirty="0"/>
          </a:p>
        </p:txBody>
      </p:sp>
      <p:grpSp>
        <p:nvGrpSpPr>
          <p:cNvPr id="32" name="Group 31">
            <a:extLst>
              <a:ext uri="{FF2B5EF4-FFF2-40B4-BE49-F238E27FC236}">
                <a16:creationId xmlns:a16="http://schemas.microsoft.com/office/drawing/2014/main" id="{87A01CC2-D14A-DE72-BD31-78753B65A794}"/>
              </a:ext>
            </a:extLst>
          </p:cNvPr>
          <p:cNvGrpSpPr/>
          <p:nvPr/>
        </p:nvGrpSpPr>
        <p:grpSpPr>
          <a:xfrm>
            <a:off x="5844505" y="5021767"/>
            <a:ext cx="1349377" cy="707886"/>
            <a:chOff x="4572000" y="4364438"/>
            <a:chExt cx="1349377" cy="707886"/>
          </a:xfrm>
        </p:grpSpPr>
        <p:sp>
          <p:nvSpPr>
            <p:cNvPr id="33" name="TextBox 32">
              <a:extLst>
                <a:ext uri="{FF2B5EF4-FFF2-40B4-BE49-F238E27FC236}">
                  <a16:creationId xmlns:a16="http://schemas.microsoft.com/office/drawing/2014/main" id="{EF5CD0FC-7904-7E79-290D-1DAC75887999}"/>
                </a:ext>
              </a:extLst>
            </p:cNvPr>
            <p:cNvSpPr txBox="1"/>
            <p:nvPr/>
          </p:nvSpPr>
          <p:spPr>
            <a:xfrm>
              <a:off x="4572000" y="4364438"/>
              <a:ext cx="1269903" cy="707886"/>
            </a:xfrm>
            <a:prstGeom prst="rect">
              <a:avLst/>
            </a:prstGeom>
            <a:noFill/>
          </p:spPr>
          <p:txBody>
            <a:bodyPr wrap="square" rtlCol="0">
              <a:spAutoFit/>
            </a:bodyPr>
            <a:lstStyle/>
            <a:p>
              <a:pPr algn="ctr"/>
              <a:r>
                <a:rPr lang="en-US" sz="2000" b="1" dirty="0">
                  <a:solidFill>
                    <a:schemeClr val="accent5">
                      <a:lumMod val="50000"/>
                    </a:schemeClr>
                  </a:solidFill>
                </a:rPr>
                <a:t>TREF</a:t>
              </a:r>
              <a:r>
                <a:rPr lang="en-US" sz="2000" b="1" baseline="-25000" dirty="0">
                  <a:solidFill>
                    <a:schemeClr val="accent5">
                      <a:lumMod val="50000"/>
                    </a:schemeClr>
                  </a:solidFill>
                </a:rPr>
                <a:t>2</a:t>
              </a:r>
              <a:r>
                <a:rPr lang="en-US" sz="2000" b="1" dirty="0">
                  <a:solidFill>
                    <a:schemeClr val="accent5">
                      <a:lumMod val="50000"/>
                    </a:schemeClr>
                  </a:solidFill>
                </a:rPr>
                <a:t> </a:t>
              </a:r>
              <a:br>
                <a:rPr lang="en-US" sz="2000" b="1" dirty="0">
                  <a:solidFill>
                    <a:schemeClr val="accent5">
                      <a:lumMod val="50000"/>
                    </a:schemeClr>
                  </a:solidFill>
                </a:rPr>
              </a:br>
              <a:r>
                <a:rPr lang="en-US" sz="2000" b="1" dirty="0">
                  <a:solidFill>
                    <a:schemeClr val="accent5">
                      <a:lumMod val="50000"/>
                    </a:schemeClr>
                  </a:solidFill>
                </a:rPr>
                <a:t>pointer</a:t>
              </a:r>
              <a:endParaRPr lang="en-CH" sz="2000" dirty="0"/>
            </a:p>
          </p:txBody>
        </p:sp>
        <p:cxnSp>
          <p:nvCxnSpPr>
            <p:cNvPr id="34" name="Straight Arrow Connector 33">
              <a:extLst>
                <a:ext uri="{FF2B5EF4-FFF2-40B4-BE49-F238E27FC236}">
                  <a16:creationId xmlns:a16="http://schemas.microsoft.com/office/drawing/2014/main" id="{96E2680C-6DEC-8DF2-5D9D-FB6812C2514F}"/>
                </a:ext>
              </a:extLst>
            </p:cNvPr>
            <p:cNvCxnSpPr>
              <a:cxnSpLocks/>
            </p:cNvCxnSpPr>
            <p:nvPr/>
          </p:nvCxnSpPr>
          <p:spPr>
            <a:xfrm>
              <a:off x="5696329" y="4717065"/>
              <a:ext cx="225048"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29ADC6F9-687D-B58E-5F10-43DC8171B37F}"/>
              </a:ext>
            </a:extLst>
          </p:cNvPr>
          <p:cNvGrpSpPr/>
          <p:nvPr/>
        </p:nvGrpSpPr>
        <p:grpSpPr>
          <a:xfrm>
            <a:off x="7245833" y="4385346"/>
            <a:ext cx="3898367" cy="2447306"/>
            <a:chOff x="5857023" y="3843872"/>
            <a:chExt cx="3175702" cy="1870364"/>
          </a:xfrm>
        </p:grpSpPr>
        <p:sp>
          <p:nvSpPr>
            <p:cNvPr id="36" name="TextBox 35">
              <a:extLst>
                <a:ext uri="{FF2B5EF4-FFF2-40B4-BE49-F238E27FC236}">
                  <a16:creationId xmlns:a16="http://schemas.microsoft.com/office/drawing/2014/main" id="{A88CE69F-989B-260A-038B-951D9E3B0FD9}"/>
                </a:ext>
              </a:extLst>
            </p:cNvPr>
            <p:cNvSpPr txBox="1"/>
            <p:nvPr/>
          </p:nvSpPr>
          <p:spPr>
            <a:xfrm rot="16200000">
              <a:off x="6222475" y="4641969"/>
              <a:ext cx="1505232" cy="639301"/>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grpSp>
          <p:nvGrpSpPr>
            <p:cNvPr id="37" name="Group 36">
              <a:extLst>
                <a:ext uri="{FF2B5EF4-FFF2-40B4-BE49-F238E27FC236}">
                  <a16:creationId xmlns:a16="http://schemas.microsoft.com/office/drawing/2014/main" id="{FB43E663-5E54-B2F9-8816-982D878F65BB}"/>
                </a:ext>
              </a:extLst>
            </p:cNvPr>
            <p:cNvGrpSpPr/>
            <p:nvPr/>
          </p:nvGrpSpPr>
          <p:grpSpPr>
            <a:xfrm>
              <a:off x="5857023" y="3843872"/>
              <a:ext cx="3175702" cy="1755956"/>
              <a:chOff x="5857023" y="3843872"/>
              <a:chExt cx="3175702" cy="1755956"/>
            </a:xfrm>
          </p:grpSpPr>
          <p:sp>
            <p:nvSpPr>
              <p:cNvPr id="38" name="TextBox 37">
                <a:extLst>
                  <a:ext uri="{FF2B5EF4-FFF2-40B4-BE49-F238E27FC236}">
                    <a16:creationId xmlns:a16="http://schemas.microsoft.com/office/drawing/2014/main" id="{83295AD7-D3D6-45FD-74B9-4E625F6B115F}"/>
                  </a:ext>
                </a:extLst>
              </p:cNvPr>
              <p:cNvSpPr txBox="1"/>
              <p:nvPr/>
            </p:nvSpPr>
            <p:spPr>
              <a:xfrm>
                <a:off x="6185080" y="3843872"/>
                <a:ext cx="1819825" cy="700528"/>
              </a:xfrm>
              <a:prstGeom prst="rect">
                <a:avLst/>
              </a:prstGeom>
              <a:noFill/>
            </p:spPr>
            <p:txBody>
              <a:bodyPr wrap="square" rtlCol="0">
                <a:spAutoFit/>
              </a:bodyPr>
              <a:lstStyle/>
              <a:p>
                <a:pPr algn="ctr"/>
                <a:r>
                  <a:rPr lang="en-US" sz="2400" b="1" dirty="0"/>
                  <a:t>Counter Table</a:t>
                </a:r>
                <a:endParaRPr lang="en-CH" sz="2400" b="1" dirty="0"/>
              </a:p>
            </p:txBody>
          </p:sp>
          <p:sp>
            <p:nvSpPr>
              <p:cNvPr id="39" name="Rectangle 38">
                <a:extLst>
                  <a:ext uri="{FF2B5EF4-FFF2-40B4-BE49-F238E27FC236}">
                    <a16:creationId xmlns:a16="http://schemas.microsoft.com/office/drawing/2014/main" id="{3245BBE6-C8EC-EC01-3214-84263CE493A4}"/>
                  </a:ext>
                </a:extLst>
              </p:cNvPr>
              <p:cNvSpPr/>
              <p:nvPr/>
            </p:nvSpPr>
            <p:spPr>
              <a:xfrm>
                <a:off x="5857023"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row ID</a:t>
                </a:r>
                <a:endParaRPr lang="en-CH" sz="1600" dirty="0">
                  <a:solidFill>
                    <a:schemeClr val="tx1">
                      <a:lumMod val="75000"/>
                      <a:lumOff val="25000"/>
                    </a:schemeClr>
                  </a:solidFill>
                </a:endParaRPr>
              </a:p>
            </p:txBody>
          </p:sp>
          <p:sp>
            <p:nvSpPr>
              <p:cNvPr id="40" name="Rectangle 39">
                <a:extLst>
                  <a:ext uri="{FF2B5EF4-FFF2-40B4-BE49-F238E27FC236}">
                    <a16:creationId xmlns:a16="http://schemas.microsoft.com/office/drawing/2014/main" id="{BCCAC615-50A6-A8E1-067E-0D65EE5FC7DE}"/>
                  </a:ext>
                </a:extLst>
              </p:cNvPr>
              <p:cNvSpPr/>
              <p:nvPr/>
            </p:nvSpPr>
            <p:spPr>
              <a:xfrm>
                <a:off x="7109161"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counter value</a:t>
                </a:r>
                <a:endParaRPr lang="en-CH" sz="1600" dirty="0">
                  <a:solidFill>
                    <a:schemeClr val="tx1">
                      <a:lumMod val="75000"/>
                      <a:lumOff val="25000"/>
                    </a:schemeClr>
                  </a:solidFill>
                </a:endParaRPr>
              </a:p>
            </p:txBody>
          </p:sp>
          <p:sp>
            <p:nvSpPr>
              <p:cNvPr id="41" name="Rectangle 40">
                <a:extLst>
                  <a:ext uri="{FF2B5EF4-FFF2-40B4-BE49-F238E27FC236}">
                    <a16:creationId xmlns:a16="http://schemas.microsoft.com/office/drawing/2014/main" id="{CF9E5FB5-1F37-FADF-8676-13447A499650}"/>
                  </a:ext>
                </a:extLst>
              </p:cNvPr>
              <p:cNvSpPr/>
              <p:nvPr/>
            </p:nvSpPr>
            <p:spPr>
              <a:xfrm>
                <a:off x="5857023"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row ID</a:t>
                </a:r>
                <a:endParaRPr lang="en-CH" sz="1600" dirty="0">
                  <a:solidFill>
                    <a:schemeClr val="tx1">
                      <a:lumMod val="75000"/>
                      <a:lumOff val="25000"/>
                    </a:schemeClr>
                  </a:solidFill>
                </a:endParaRPr>
              </a:p>
            </p:txBody>
          </p:sp>
          <p:sp>
            <p:nvSpPr>
              <p:cNvPr id="42" name="Rectangle 41">
                <a:extLst>
                  <a:ext uri="{FF2B5EF4-FFF2-40B4-BE49-F238E27FC236}">
                    <a16:creationId xmlns:a16="http://schemas.microsoft.com/office/drawing/2014/main" id="{9BBB1B14-1E74-7CD9-1AB4-939A98AA7C82}"/>
                  </a:ext>
                </a:extLst>
              </p:cNvPr>
              <p:cNvSpPr/>
              <p:nvPr/>
            </p:nvSpPr>
            <p:spPr>
              <a:xfrm>
                <a:off x="7109161"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counter value</a:t>
                </a:r>
                <a:endParaRPr lang="en-CH" sz="1600" dirty="0">
                  <a:solidFill>
                    <a:schemeClr val="tx1">
                      <a:lumMod val="75000"/>
                      <a:lumOff val="25000"/>
                    </a:schemeClr>
                  </a:solidFill>
                </a:endParaRPr>
              </a:p>
            </p:txBody>
          </p:sp>
          <p:sp>
            <p:nvSpPr>
              <p:cNvPr id="43" name="Right Brace 42">
                <a:extLst>
                  <a:ext uri="{FF2B5EF4-FFF2-40B4-BE49-F238E27FC236}">
                    <a16:creationId xmlns:a16="http://schemas.microsoft.com/office/drawing/2014/main" id="{B14BE902-E032-91D0-380A-03B5DCD8D0F6}"/>
                  </a:ext>
                </a:extLst>
              </p:cNvPr>
              <p:cNvSpPr/>
              <p:nvPr/>
            </p:nvSpPr>
            <p:spPr>
              <a:xfrm>
                <a:off x="8410030" y="4249111"/>
                <a:ext cx="228599" cy="115311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44" name="TextBox 43">
                <a:extLst>
                  <a:ext uri="{FF2B5EF4-FFF2-40B4-BE49-F238E27FC236}">
                    <a16:creationId xmlns:a16="http://schemas.microsoft.com/office/drawing/2014/main" id="{D67DFC7C-E2DA-992C-A711-F058A6CF1707}"/>
                  </a:ext>
                </a:extLst>
              </p:cNvPr>
              <p:cNvSpPr txBox="1"/>
              <p:nvPr/>
            </p:nvSpPr>
            <p:spPr>
              <a:xfrm rot="5400000">
                <a:off x="8092068" y="4659170"/>
                <a:ext cx="1505232" cy="376083"/>
              </a:xfrm>
              <a:prstGeom prst="rect">
                <a:avLst/>
              </a:prstGeom>
              <a:noFill/>
            </p:spPr>
            <p:txBody>
              <a:bodyPr wrap="square" rtlCol="0">
                <a:spAutoFit/>
              </a:bodyPr>
              <a:lstStyle/>
              <a:p>
                <a:pPr algn="ctr"/>
                <a:r>
                  <a:rPr lang="en-US" sz="2400" i="1" dirty="0">
                    <a:solidFill>
                      <a:schemeClr val="tx1">
                        <a:lumMod val="75000"/>
                        <a:lumOff val="25000"/>
                      </a:schemeClr>
                    </a:solidFill>
                  </a:rPr>
                  <a:t>16 entries</a:t>
                </a:r>
                <a:endParaRPr lang="en-CH" sz="2400" i="1" dirty="0">
                  <a:solidFill>
                    <a:schemeClr val="tx1">
                      <a:lumMod val="75000"/>
                      <a:lumOff val="25000"/>
                    </a:schemeClr>
                  </a:solidFill>
                </a:endParaRPr>
              </a:p>
            </p:txBody>
          </p:sp>
          <p:sp>
            <p:nvSpPr>
              <p:cNvPr id="45" name="Rectangle 44">
                <a:extLst>
                  <a:ext uri="{FF2B5EF4-FFF2-40B4-BE49-F238E27FC236}">
                    <a16:creationId xmlns:a16="http://schemas.microsoft.com/office/drawing/2014/main" id="{3E7F0FB5-FBBD-4831-2D16-307299DA92D8}"/>
                  </a:ext>
                </a:extLst>
              </p:cNvPr>
              <p:cNvSpPr/>
              <p:nvPr/>
            </p:nvSpPr>
            <p:spPr>
              <a:xfrm>
                <a:off x="5857023"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row ID</a:t>
                </a:r>
                <a:endParaRPr lang="en-CH" sz="1600" dirty="0">
                  <a:solidFill>
                    <a:schemeClr val="tx1">
                      <a:lumMod val="75000"/>
                      <a:lumOff val="25000"/>
                    </a:schemeClr>
                  </a:solidFill>
                </a:endParaRPr>
              </a:p>
            </p:txBody>
          </p:sp>
          <p:sp>
            <p:nvSpPr>
              <p:cNvPr id="46" name="Rectangle 45">
                <a:extLst>
                  <a:ext uri="{FF2B5EF4-FFF2-40B4-BE49-F238E27FC236}">
                    <a16:creationId xmlns:a16="http://schemas.microsoft.com/office/drawing/2014/main" id="{75A7AEEA-0721-C1C6-E526-6008B610CC51}"/>
                  </a:ext>
                </a:extLst>
              </p:cNvPr>
              <p:cNvSpPr/>
              <p:nvPr/>
            </p:nvSpPr>
            <p:spPr>
              <a:xfrm>
                <a:off x="7109161"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counter value</a:t>
                </a:r>
                <a:endParaRPr lang="en-CH" sz="1600" dirty="0">
                  <a:solidFill>
                    <a:schemeClr val="tx1">
                      <a:lumMod val="75000"/>
                      <a:lumOff val="25000"/>
                    </a:schemeClr>
                  </a:solidFill>
                </a:endParaRPr>
              </a:p>
            </p:txBody>
          </p:sp>
        </p:grpSp>
      </p:grpSp>
      <p:grpSp>
        <p:nvGrpSpPr>
          <p:cNvPr id="114" name="Group 113">
            <a:extLst>
              <a:ext uri="{FF2B5EF4-FFF2-40B4-BE49-F238E27FC236}">
                <a16:creationId xmlns:a16="http://schemas.microsoft.com/office/drawing/2014/main" id="{4FF169A3-891F-5DFF-9F9D-4A87C672AB00}"/>
              </a:ext>
            </a:extLst>
          </p:cNvPr>
          <p:cNvGrpSpPr/>
          <p:nvPr/>
        </p:nvGrpSpPr>
        <p:grpSpPr>
          <a:xfrm>
            <a:off x="1447800" y="2471016"/>
            <a:ext cx="10538743" cy="313023"/>
            <a:chOff x="1447800" y="2471016"/>
            <a:chExt cx="10538743" cy="313023"/>
          </a:xfrm>
        </p:grpSpPr>
        <p:cxnSp>
          <p:nvCxnSpPr>
            <p:cNvPr id="48" name="Straight Arrow Connector 47">
              <a:extLst>
                <a:ext uri="{FF2B5EF4-FFF2-40B4-BE49-F238E27FC236}">
                  <a16:creationId xmlns:a16="http://schemas.microsoft.com/office/drawing/2014/main" id="{720F4E46-6118-4445-A5C5-2F8EB4254CE4}"/>
                </a:ext>
              </a:extLst>
            </p:cNvPr>
            <p:cNvCxnSpPr>
              <a:cxnSpLocks/>
            </p:cNvCxnSpPr>
            <p:nvPr/>
          </p:nvCxnSpPr>
          <p:spPr>
            <a:xfrm>
              <a:off x="1447800" y="2568368"/>
              <a:ext cx="9072313" cy="0"/>
            </a:xfrm>
            <a:prstGeom prst="straightConnector1">
              <a:avLst/>
            </a:prstGeom>
            <a:ln w="38100" cap="rnd">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F2850484-50A1-58BA-F04A-473543828AFE}"/>
                </a:ext>
              </a:extLst>
            </p:cNvPr>
            <p:cNvSpPr/>
            <p:nvPr/>
          </p:nvSpPr>
          <p:spPr>
            <a:xfrm>
              <a:off x="10010259" y="2471016"/>
              <a:ext cx="1976284" cy="313023"/>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ambria" panose="02040503050406030204" pitchFamily="18" charset="0"/>
                </a:rPr>
                <a:t>time</a:t>
              </a:r>
            </a:p>
          </p:txBody>
        </p:sp>
      </p:grpSp>
      <p:grpSp>
        <p:nvGrpSpPr>
          <p:cNvPr id="7" name="Group 6">
            <a:extLst>
              <a:ext uri="{FF2B5EF4-FFF2-40B4-BE49-F238E27FC236}">
                <a16:creationId xmlns:a16="http://schemas.microsoft.com/office/drawing/2014/main" id="{66E23FDF-FE84-7115-7CFC-F72EA5253896}"/>
              </a:ext>
            </a:extLst>
          </p:cNvPr>
          <p:cNvGrpSpPr/>
          <p:nvPr/>
        </p:nvGrpSpPr>
        <p:grpSpPr>
          <a:xfrm>
            <a:off x="4769163" y="2011553"/>
            <a:ext cx="1182657" cy="616284"/>
            <a:chOff x="4769163" y="2011553"/>
            <a:chExt cx="1182657" cy="616284"/>
          </a:xfrm>
        </p:grpSpPr>
        <p:sp>
          <p:nvSpPr>
            <p:cNvPr id="5" name="TextBox 4">
              <a:extLst>
                <a:ext uri="{FF2B5EF4-FFF2-40B4-BE49-F238E27FC236}">
                  <a16:creationId xmlns:a16="http://schemas.microsoft.com/office/drawing/2014/main" id="{F43E4805-7D6B-19A5-4FB9-5255B540F77D}"/>
                </a:ext>
              </a:extLst>
            </p:cNvPr>
            <p:cNvSpPr txBox="1"/>
            <p:nvPr/>
          </p:nvSpPr>
          <p:spPr>
            <a:xfrm>
              <a:off x="4769163" y="2011553"/>
              <a:ext cx="1182657" cy="461665"/>
            </a:xfrm>
            <a:prstGeom prst="rect">
              <a:avLst/>
            </a:prstGeom>
            <a:noFill/>
          </p:spPr>
          <p:txBody>
            <a:bodyPr wrap="square" rtlCol="0">
              <a:spAutoFit/>
            </a:bodyPr>
            <a:lstStyle/>
            <a:p>
              <a:pPr algn="ctr"/>
              <a:r>
                <a:rPr lang="en-US" sz="2400" b="1" dirty="0">
                  <a:solidFill>
                    <a:schemeClr val="accent2">
                      <a:lumMod val="50000"/>
                    </a:schemeClr>
                  </a:solidFill>
                </a:rPr>
                <a:t>TREF</a:t>
              </a:r>
              <a:r>
                <a:rPr lang="en-US" sz="2400" b="1" baseline="-25000" dirty="0">
                  <a:solidFill>
                    <a:schemeClr val="accent2">
                      <a:lumMod val="50000"/>
                    </a:schemeClr>
                  </a:solidFill>
                </a:rPr>
                <a:t>1</a:t>
              </a:r>
              <a:endParaRPr lang="en-CH" sz="2400" dirty="0"/>
            </a:p>
          </p:txBody>
        </p:sp>
        <p:cxnSp>
          <p:nvCxnSpPr>
            <p:cNvPr id="68" name="Straight Connector 67">
              <a:extLst>
                <a:ext uri="{FF2B5EF4-FFF2-40B4-BE49-F238E27FC236}">
                  <a16:creationId xmlns:a16="http://schemas.microsoft.com/office/drawing/2014/main" id="{3B725CEF-1083-4A2F-ADE5-AF3EB2F2F742}"/>
                </a:ext>
              </a:extLst>
            </p:cNvPr>
            <p:cNvCxnSpPr>
              <a:cxnSpLocks/>
            </p:cNvCxnSpPr>
            <p:nvPr/>
          </p:nvCxnSpPr>
          <p:spPr>
            <a:xfrm flipH="1" flipV="1">
              <a:off x="5340292" y="2502753"/>
              <a:ext cx="1051" cy="125084"/>
            </a:xfrm>
            <a:prstGeom prst="line">
              <a:avLst/>
            </a:prstGeom>
            <a:ln w="762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a:extLst>
              <a:ext uri="{FF2B5EF4-FFF2-40B4-BE49-F238E27FC236}">
                <a16:creationId xmlns:a16="http://schemas.microsoft.com/office/drawing/2014/main" id="{2E9AB32E-D365-14F2-3B79-6B5818B10F24}"/>
              </a:ext>
            </a:extLst>
          </p:cNvPr>
          <p:cNvCxnSpPr>
            <a:cxnSpLocks/>
          </p:cNvCxnSpPr>
          <p:nvPr/>
        </p:nvCxnSpPr>
        <p:spPr>
          <a:xfrm flipV="1">
            <a:off x="9735457" y="2502753"/>
            <a:ext cx="0" cy="127263"/>
          </a:xfrm>
          <a:prstGeom prst="line">
            <a:avLst/>
          </a:prstGeom>
          <a:ln w="762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9231C23-F11C-D8B6-0F80-34EEF1C9E747}"/>
              </a:ext>
            </a:extLst>
          </p:cNvPr>
          <p:cNvSpPr txBox="1"/>
          <p:nvPr/>
        </p:nvSpPr>
        <p:spPr>
          <a:xfrm>
            <a:off x="0" y="3691170"/>
            <a:ext cx="12190949" cy="523220"/>
          </a:xfrm>
          <a:prstGeom prst="rect">
            <a:avLst/>
          </a:prstGeom>
          <a:solidFill>
            <a:schemeClr val="bg2"/>
          </a:solidFill>
        </p:spPr>
        <p:txBody>
          <a:bodyPr wrap="square" rtlCol="0">
            <a:spAutoFit/>
          </a:bodyPr>
          <a:lstStyle/>
          <a:p>
            <a:pPr algn="ctr"/>
            <a:r>
              <a:rPr lang="en-US" sz="2800" b="1" dirty="0"/>
              <a:t>Observation: </a:t>
            </a:r>
            <a:r>
              <a:rPr lang="en-US" sz="2800" dirty="0"/>
              <a:t>TRR tracks potentially aggressor rows using a </a:t>
            </a:r>
            <a:r>
              <a:rPr lang="en-US" sz="2800" dirty="0">
                <a:solidFill>
                  <a:srgbClr val="C00000"/>
                </a:solidFill>
              </a:rPr>
              <a:t>Counter Table</a:t>
            </a:r>
            <a:endParaRPr lang="en-CH" sz="2800" dirty="0">
              <a:solidFill>
                <a:srgbClr val="C00000"/>
              </a:solidFill>
            </a:endParaRPr>
          </a:p>
        </p:txBody>
      </p:sp>
      <p:grpSp>
        <p:nvGrpSpPr>
          <p:cNvPr id="3" name="Group 2">
            <a:extLst>
              <a:ext uri="{FF2B5EF4-FFF2-40B4-BE49-F238E27FC236}">
                <a16:creationId xmlns:a16="http://schemas.microsoft.com/office/drawing/2014/main" id="{1C7640B1-8598-8CD4-7FC5-E0B4FD4930C4}"/>
              </a:ext>
            </a:extLst>
          </p:cNvPr>
          <p:cNvGrpSpPr/>
          <p:nvPr/>
        </p:nvGrpSpPr>
        <p:grpSpPr>
          <a:xfrm>
            <a:off x="1071567" y="2502753"/>
            <a:ext cx="4147785" cy="1056248"/>
            <a:chOff x="1071567" y="2502753"/>
            <a:chExt cx="4147785" cy="1056248"/>
          </a:xfrm>
        </p:grpSpPr>
        <p:sp>
          <p:nvSpPr>
            <p:cNvPr id="8" name="TextBox 7">
              <a:extLst>
                <a:ext uri="{FF2B5EF4-FFF2-40B4-BE49-F238E27FC236}">
                  <a16:creationId xmlns:a16="http://schemas.microsoft.com/office/drawing/2014/main" id="{EBF86655-6090-E304-4E7A-14354FDF993E}"/>
                </a:ext>
              </a:extLst>
            </p:cNvPr>
            <p:cNvSpPr txBox="1"/>
            <p:nvPr/>
          </p:nvSpPr>
          <p:spPr>
            <a:xfrm>
              <a:off x="1071567"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6" name="Right Brace 15">
              <a:extLst>
                <a:ext uri="{FF2B5EF4-FFF2-40B4-BE49-F238E27FC236}">
                  <a16:creationId xmlns:a16="http://schemas.microsoft.com/office/drawing/2014/main" id="{B9AEAB5E-F45F-2174-11B5-0BF9CB169401}"/>
                </a:ext>
              </a:extLst>
            </p:cNvPr>
            <p:cNvSpPr/>
            <p:nvPr/>
          </p:nvSpPr>
          <p:spPr>
            <a:xfrm rot="5400000">
              <a:off x="3061720" y="1262097"/>
              <a:ext cx="257763" cy="3592286"/>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17" name="TextBox 16">
              <a:extLst>
                <a:ext uri="{FF2B5EF4-FFF2-40B4-BE49-F238E27FC236}">
                  <a16:creationId xmlns:a16="http://schemas.microsoft.com/office/drawing/2014/main" id="{7952E721-18B9-9345-E4FA-79757C3958F1}"/>
                </a:ext>
              </a:extLst>
            </p:cNvPr>
            <p:cNvSpPr txBox="1"/>
            <p:nvPr/>
          </p:nvSpPr>
          <p:spPr>
            <a:xfrm>
              <a:off x="2125614" y="3158891"/>
              <a:ext cx="2137004" cy="400110"/>
            </a:xfrm>
            <a:prstGeom prst="rect">
              <a:avLst/>
            </a:prstGeom>
            <a:noFill/>
          </p:spPr>
          <p:txBody>
            <a:bodyPr wrap="square" rtlCol="0">
              <a:spAutoFit/>
            </a:bodyPr>
            <a:lstStyle/>
            <a:p>
              <a:pPr algn="ctr"/>
              <a:r>
                <a:rPr lang="en-US" sz="2000" i="1" dirty="0">
                  <a:solidFill>
                    <a:schemeClr val="tx1">
                      <a:lumMod val="75000"/>
                      <a:lumOff val="25000"/>
                    </a:schemeClr>
                  </a:solidFill>
                </a:rPr>
                <a:t>8x regular refresh</a:t>
              </a:r>
              <a:endParaRPr lang="en-CH" sz="2000" i="1" dirty="0">
                <a:solidFill>
                  <a:schemeClr val="tx1">
                    <a:lumMod val="75000"/>
                    <a:lumOff val="25000"/>
                  </a:schemeClr>
                </a:solidFill>
              </a:endParaRPr>
            </a:p>
          </p:txBody>
        </p:sp>
        <p:cxnSp>
          <p:nvCxnSpPr>
            <p:cNvPr id="50" name="Straight Connector 49">
              <a:extLst>
                <a:ext uri="{FF2B5EF4-FFF2-40B4-BE49-F238E27FC236}">
                  <a16:creationId xmlns:a16="http://schemas.microsoft.com/office/drawing/2014/main" id="{1E5472FA-ACA0-913E-30DB-F6ACE8A73906}"/>
                </a:ext>
              </a:extLst>
            </p:cNvPr>
            <p:cNvCxnSpPr>
              <a:cxnSpLocks/>
            </p:cNvCxnSpPr>
            <p:nvPr/>
          </p:nvCxnSpPr>
          <p:spPr>
            <a:xfrm flipV="1">
              <a:off x="1434420"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A76A964-0546-AB20-7F1E-049DE1D0378B}"/>
                </a:ext>
              </a:extLst>
            </p:cNvPr>
            <p:cNvCxnSpPr>
              <a:cxnSpLocks/>
            </p:cNvCxnSpPr>
            <p:nvPr/>
          </p:nvCxnSpPr>
          <p:spPr>
            <a:xfrm flipV="1">
              <a:off x="1922654"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0F906BA-E721-4A15-43B4-C4EDB170F5D9}"/>
                </a:ext>
              </a:extLst>
            </p:cNvPr>
            <p:cNvCxnSpPr>
              <a:cxnSpLocks/>
            </p:cNvCxnSpPr>
            <p:nvPr/>
          </p:nvCxnSpPr>
          <p:spPr>
            <a:xfrm flipV="1">
              <a:off x="2410888"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8BC8355-8BAF-670C-2A85-67B299E67E9B}"/>
                </a:ext>
              </a:extLst>
            </p:cNvPr>
            <p:cNvCxnSpPr>
              <a:cxnSpLocks/>
            </p:cNvCxnSpPr>
            <p:nvPr/>
          </p:nvCxnSpPr>
          <p:spPr>
            <a:xfrm flipV="1">
              <a:off x="2899122"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1889A3C-0080-9427-D6B4-7C9FF4751A1C}"/>
                </a:ext>
              </a:extLst>
            </p:cNvPr>
            <p:cNvCxnSpPr>
              <a:cxnSpLocks/>
            </p:cNvCxnSpPr>
            <p:nvPr/>
          </p:nvCxnSpPr>
          <p:spPr>
            <a:xfrm flipV="1">
              <a:off x="3387356"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5DE7B1C-89CC-DFAF-8E0C-5652537F3A1E}"/>
                </a:ext>
              </a:extLst>
            </p:cNvPr>
            <p:cNvCxnSpPr>
              <a:cxnSpLocks/>
            </p:cNvCxnSpPr>
            <p:nvPr/>
          </p:nvCxnSpPr>
          <p:spPr>
            <a:xfrm flipV="1">
              <a:off x="3875590"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D712E7D-7C09-1C10-93BA-AB1724475A07}"/>
                </a:ext>
              </a:extLst>
            </p:cNvPr>
            <p:cNvCxnSpPr>
              <a:cxnSpLocks/>
            </p:cNvCxnSpPr>
            <p:nvPr/>
          </p:nvCxnSpPr>
          <p:spPr>
            <a:xfrm flipV="1">
              <a:off x="4363824"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1B89AE2-8563-C7E8-C846-7ACF7F7DD595}"/>
                </a:ext>
              </a:extLst>
            </p:cNvPr>
            <p:cNvCxnSpPr>
              <a:cxnSpLocks/>
            </p:cNvCxnSpPr>
            <p:nvPr/>
          </p:nvCxnSpPr>
          <p:spPr>
            <a:xfrm flipV="1">
              <a:off x="4852058"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776C738A-C1E6-771C-5FEB-5038CA6A4552}"/>
                </a:ext>
              </a:extLst>
            </p:cNvPr>
            <p:cNvSpPr txBox="1"/>
            <p:nvPr/>
          </p:nvSpPr>
          <p:spPr>
            <a:xfrm>
              <a:off x="1561682"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95" name="TextBox 94">
              <a:extLst>
                <a:ext uri="{FF2B5EF4-FFF2-40B4-BE49-F238E27FC236}">
                  <a16:creationId xmlns:a16="http://schemas.microsoft.com/office/drawing/2014/main" id="{25E91010-A065-D90A-43A9-414C76B10E6A}"/>
                </a:ext>
              </a:extLst>
            </p:cNvPr>
            <p:cNvSpPr txBox="1"/>
            <p:nvPr/>
          </p:nvSpPr>
          <p:spPr>
            <a:xfrm>
              <a:off x="2051797"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96" name="TextBox 95">
              <a:extLst>
                <a:ext uri="{FF2B5EF4-FFF2-40B4-BE49-F238E27FC236}">
                  <a16:creationId xmlns:a16="http://schemas.microsoft.com/office/drawing/2014/main" id="{FDD3EBCC-3BC2-A051-316C-4317CA065DF4}"/>
                </a:ext>
              </a:extLst>
            </p:cNvPr>
            <p:cNvSpPr txBox="1"/>
            <p:nvPr/>
          </p:nvSpPr>
          <p:spPr>
            <a:xfrm>
              <a:off x="2541912"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97" name="TextBox 96">
              <a:extLst>
                <a:ext uri="{FF2B5EF4-FFF2-40B4-BE49-F238E27FC236}">
                  <a16:creationId xmlns:a16="http://schemas.microsoft.com/office/drawing/2014/main" id="{E57DA548-C96C-0870-CA5F-4DD820773696}"/>
                </a:ext>
              </a:extLst>
            </p:cNvPr>
            <p:cNvSpPr txBox="1"/>
            <p:nvPr/>
          </p:nvSpPr>
          <p:spPr>
            <a:xfrm>
              <a:off x="3032027"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98" name="TextBox 97">
              <a:extLst>
                <a:ext uri="{FF2B5EF4-FFF2-40B4-BE49-F238E27FC236}">
                  <a16:creationId xmlns:a16="http://schemas.microsoft.com/office/drawing/2014/main" id="{402D0BB9-7B5C-CB4C-1096-9E8BFEA4C57D}"/>
                </a:ext>
              </a:extLst>
            </p:cNvPr>
            <p:cNvSpPr txBox="1"/>
            <p:nvPr/>
          </p:nvSpPr>
          <p:spPr>
            <a:xfrm>
              <a:off x="3522142"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99" name="TextBox 98">
              <a:extLst>
                <a:ext uri="{FF2B5EF4-FFF2-40B4-BE49-F238E27FC236}">
                  <a16:creationId xmlns:a16="http://schemas.microsoft.com/office/drawing/2014/main" id="{B053C1E8-270A-AE2C-7026-86830C5474BC}"/>
                </a:ext>
              </a:extLst>
            </p:cNvPr>
            <p:cNvSpPr txBox="1"/>
            <p:nvPr/>
          </p:nvSpPr>
          <p:spPr>
            <a:xfrm>
              <a:off x="4012257"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00" name="TextBox 99">
              <a:extLst>
                <a:ext uri="{FF2B5EF4-FFF2-40B4-BE49-F238E27FC236}">
                  <a16:creationId xmlns:a16="http://schemas.microsoft.com/office/drawing/2014/main" id="{43C869E3-A6B5-AE85-0769-16D5509F42EB}"/>
                </a:ext>
              </a:extLst>
            </p:cNvPr>
            <p:cNvSpPr txBox="1"/>
            <p:nvPr/>
          </p:nvSpPr>
          <p:spPr>
            <a:xfrm>
              <a:off x="4502372" y="2573808"/>
              <a:ext cx="716980" cy="400110"/>
            </a:xfrm>
            <a:prstGeom prst="rect">
              <a:avLst/>
            </a:prstGeom>
            <a:noFill/>
          </p:spPr>
          <p:txBody>
            <a:bodyPr wrap="square" rtlCol="0">
              <a:spAutoFit/>
            </a:bodyPr>
            <a:lstStyle/>
            <a:p>
              <a:pPr algn="ctr"/>
              <a:r>
                <a:rPr lang="en-US" sz="2000" dirty="0"/>
                <a:t>RR</a:t>
              </a:r>
              <a:endParaRPr lang="en-CH" sz="2000" dirty="0"/>
            </a:p>
          </p:txBody>
        </p:sp>
      </p:grpSp>
      <p:grpSp>
        <p:nvGrpSpPr>
          <p:cNvPr id="10" name="Group 9">
            <a:extLst>
              <a:ext uri="{FF2B5EF4-FFF2-40B4-BE49-F238E27FC236}">
                <a16:creationId xmlns:a16="http://schemas.microsoft.com/office/drawing/2014/main" id="{BD8DA85F-6B35-930F-821B-5CAB512C07C1}"/>
              </a:ext>
            </a:extLst>
          </p:cNvPr>
          <p:cNvGrpSpPr/>
          <p:nvPr/>
        </p:nvGrpSpPr>
        <p:grpSpPr>
          <a:xfrm>
            <a:off x="5468525" y="2502753"/>
            <a:ext cx="4141279" cy="1056248"/>
            <a:chOff x="5468525" y="2502753"/>
            <a:chExt cx="4141279" cy="1056248"/>
          </a:xfrm>
        </p:grpSpPr>
        <p:sp>
          <p:nvSpPr>
            <p:cNvPr id="103" name="TextBox 102">
              <a:extLst>
                <a:ext uri="{FF2B5EF4-FFF2-40B4-BE49-F238E27FC236}">
                  <a16:creationId xmlns:a16="http://schemas.microsoft.com/office/drawing/2014/main" id="{8A68028F-8B91-6437-5224-683A5CA2DCDA}"/>
                </a:ext>
              </a:extLst>
            </p:cNvPr>
            <p:cNvSpPr txBox="1"/>
            <p:nvPr/>
          </p:nvSpPr>
          <p:spPr>
            <a:xfrm>
              <a:off x="5468525" y="2573808"/>
              <a:ext cx="716980" cy="400110"/>
            </a:xfrm>
            <a:prstGeom prst="rect">
              <a:avLst/>
            </a:prstGeom>
            <a:noFill/>
          </p:spPr>
          <p:txBody>
            <a:bodyPr wrap="square" rtlCol="0">
              <a:spAutoFit/>
            </a:bodyPr>
            <a:lstStyle/>
            <a:p>
              <a:pPr algn="ctr"/>
              <a:r>
                <a:rPr lang="en-US" sz="2000" dirty="0"/>
                <a:t>RR</a:t>
              </a:r>
              <a:endParaRPr lang="en-CH" sz="2000" dirty="0"/>
            </a:p>
          </p:txBody>
        </p:sp>
        <p:cxnSp>
          <p:nvCxnSpPr>
            <p:cNvPr id="58" name="Straight Connector 57">
              <a:extLst>
                <a:ext uri="{FF2B5EF4-FFF2-40B4-BE49-F238E27FC236}">
                  <a16:creationId xmlns:a16="http://schemas.microsoft.com/office/drawing/2014/main" id="{ADCAC56E-155A-E0A9-4650-CFE545ED34B8}"/>
                </a:ext>
              </a:extLst>
            </p:cNvPr>
            <p:cNvCxnSpPr>
              <a:cxnSpLocks/>
            </p:cNvCxnSpPr>
            <p:nvPr/>
          </p:nvCxnSpPr>
          <p:spPr>
            <a:xfrm flipV="1">
              <a:off x="5829577"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5B648FBA-90DA-04E8-6C25-33E09280DB9F}"/>
                </a:ext>
              </a:extLst>
            </p:cNvPr>
            <p:cNvCxnSpPr>
              <a:cxnSpLocks/>
            </p:cNvCxnSpPr>
            <p:nvPr/>
          </p:nvCxnSpPr>
          <p:spPr>
            <a:xfrm flipV="1">
              <a:off x="6317811"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66F482-E0F0-E143-0BDC-6F5D977BE523}"/>
                </a:ext>
              </a:extLst>
            </p:cNvPr>
            <p:cNvCxnSpPr>
              <a:cxnSpLocks/>
            </p:cNvCxnSpPr>
            <p:nvPr/>
          </p:nvCxnSpPr>
          <p:spPr>
            <a:xfrm flipV="1">
              <a:off x="6806045"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842490F-7D2D-7A9B-E148-32EA48790618}"/>
                </a:ext>
              </a:extLst>
            </p:cNvPr>
            <p:cNvCxnSpPr>
              <a:cxnSpLocks/>
            </p:cNvCxnSpPr>
            <p:nvPr/>
          </p:nvCxnSpPr>
          <p:spPr>
            <a:xfrm flipV="1">
              <a:off x="7294279"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9AB7289-4804-1783-25F0-E41785E37744}"/>
                </a:ext>
              </a:extLst>
            </p:cNvPr>
            <p:cNvCxnSpPr>
              <a:cxnSpLocks/>
            </p:cNvCxnSpPr>
            <p:nvPr/>
          </p:nvCxnSpPr>
          <p:spPr>
            <a:xfrm flipV="1">
              <a:off x="7782513"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E6FB37C-FBF4-6783-0367-2F442EA18DC0}"/>
                </a:ext>
              </a:extLst>
            </p:cNvPr>
            <p:cNvCxnSpPr>
              <a:cxnSpLocks/>
            </p:cNvCxnSpPr>
            <p:nvPr/>
          </p:nvCxnSpPr>
          <p:spPr>
            <a:xfrm flipV="1">
              <a:off x="8270747"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B9E8D6D-A15A-7FBF-42FB-6C54CFACC031}"/>
                </a:ext>
              </a:extLst>
            </p:cNvPr>
            <p:cNvCxnSpPr>
              <a:cxnSpLocks/>
            </p:cNvCxnSpPr>
            <p:nvPr/>
          </p:nvCxnSpPr>
          <p:spPr>
            <a:xfrm flipV="1">
              <a:off x="8758981"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3C0560C-7E34-D2FE-4ACD-18008B027A33}"/>
                </a:ext>
              </a:extLst>
            </p:cNvPr>
            <p:cNvCxnSpPr>
              <a:cxnSpLocks/>
            </p:cNvCxnSpPr>
            <p:nvPr/>
          </p:nvCxnSpPr>
          <p:spPr>
            <a:xfrm flipV="1">
              <a:off x="9247215" y="2502753"/>
              <a:ext cx="0" cy="1143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48F7EDF0-B1EB-BC3B-3073-F94B4C5C9408}"/>
                </a:ext>
              </a:extLst>
            </p:cNvPr>
            <p:cNvSpPr txBox="1"/>
            <p:nvPr/>
          </p:nvSpPr>
          <p:spPr>
            <a:xfrm>
              <a:off x="5957711"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05" name="TextBox 104">
              <a:extLst>
                <a:ext uri="{FF2B5EF4-FFF2-40B4-BE49-F238E27FC236}">
                  <a16:creationId xmlns:a16="http://schemas.microsoft.com/office/drawing/2014/main" id="{22EB856F-FF98-1C4B-5717-850EDD21DF7D}"/>
                </a:ext>
              </a:extLst>
            </p:cNvPr>
            <p:cNvSpPr txBox="1"/>
            <p:nvPr/>
          </p:nvSpPr>
          <p:spPr>
            <a:xfrm>
              <a:off x="6446897"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06" name="TextBox 105">
              <a:extLst>
                <a:ext uri="{FF2B5EF4-FFF2-40B4-BE49-F238E27FC236}">
                  <a16:creationId xmlns:a16="http://schemas.microsoft.com/office/drawing/2014/main" id="{FFB67D24-A75B-6F90-CD55-DC29EF78881A}"/>
                </a:ext>
              </a:extLst>
            </p:cNvPr>
            <p:cNvSpPr txBox="1"/>
            <p:nvPr/>
          </p:nvSpPr>
          <p:spPr>
            <a:xfrm>
              <a:off x="6936083"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07" name="TextBox 106">
              <a:extLst>
                <a:ext uri="{FF2B5EF4-FFF2-40B4-BE49-F238E27FC236}">
                  <a16:creationId xmlns:a16="http://schemas.microsoft.com/office/drawing/2014/main" id="{2D43D774-5354-5EF7-9469-8A3FFD30ED37}"/>
                </a:ext>
              </a:extLst>
            </p:cNvPr>
            <p:cNvSpPr txBox="1"/>
            <p:nvPr/>
          </p:nvSpPr>
          <p:spPr>
            <a:xfrm>
              <a:off x="7425269"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08" name="TextBox 107">
              <a:extLst>
                <a:ext uri="{FF2B5EF4-FFF2-40B4-BE49-F238E27FC236}">
                  <a16:creationId xmlns:a16="http://schemas.microsoft.com/office/drawing/2014/main" id="{366F7AD0-C3D9-789A-486A-F19EF12CCEEA}"/>
                </a:ext>
              </a:extLst>
            </p:cNvPr>
            <p:cNvSpPr txBox="1"/>
            <p:nvPr/>
          </p:nvSpPr>
          <p:spPr>
            <a:xfrm>
              <a:off x="7914455"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09" name="TextBox 108">
              <a:extLst>
                <a:ext uri="{FF2B5EF4-FFF2-40B4-BE49-F238E27FC236}">
                  <a16:creationId xmlns:a16="http://schemas.microsoft.com/office/drawing/2014/main" id="{AC7E5A61-C64E-A822-B798-C96FCCCC0C23}"/>
                </a:ext>
              </a:extLst>
            </p:cNvPr>
            <p:cNvSpPr txBox="1"/>
            <p:nvPr/>
          </p:nvSpPr>
          <p:spPr>
            <a:xfrm>
              <a:off x="8403641"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10" name="TextBox 109">
              <a:extLst>
                <a:ext uri="{FF2B5EF4-FFF2-40B4-BE49-F238E27FC236}">
                  <a16:creationId xmlns:a16="http://schemas.microsoft.com/office/drawing/2014/main" id="{C99A7429-A3FA-19C7-CC17-A8BFD1FAFED2}"/>
                </a:ext>
              </a:extLst>
            </p:cNvPr>
            <p:cNvSpPr txBox="1"/>
            <p:nvPr/>
          </p:nvSpPr>
          <p:spPr>
            <a:xfrm>
              <a:off x="8892824" y="2573808"/>
              <a:ext cx="716980" cy="400110"/>
            </a:xfrm>
            <a:prstGeom prst="rect">
              <a:avLst/>
            </a:prstGeom>
            <a:noFill/>
          </p:spPr>
          <p:txBody>
            <a:bodyPr wrap="square" rtlCol="0">
              <a:spAutoFit/>
            </a:bodyPr>
            <a:lstStyle/>
            <a:p>
              <a:pPr algn="ctr"/>
              <a:r>
                <a:rPr lang="en-US" sz="2000" dirty="0"/>
                <a:t>RR</a:t>
              </a:r>
              <a:endParaRPr lang="en-CH" sz="2000" dirty="0"/>
            </a:p>
          </p:txBody>
        </p:sp>
        <p:sp>
          <p:nvSpPr>
            <p:cNvPr id="112" name="Right Brace 111">
              <a:extLst>
                <a:ext uri="{FF2B5EF4-FFF2-40B4-BE49-F238E27FC236}">
                  <a16:creationId xmlns:a16="http://schemas.microsoft.com/office/drawing/2014/main" id="{E7B7B080-E0A6-7C17-19FB-9DB7CC60BA5A}"/>
                </a:ext>
              </a:extLst>
            </p:cNvPr>
            <p:cNvSpPr/>
            <p:nvPr/>
          </p:nvSpPr>
          <p:spPr>
            <a:xfrm rot="5400000">
              <a:off x="7422364" y="1276937"/>
              <a:ext cx="257763" cy="3592286"/>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113" name="TextBox 112">
              <a:extLst>
                <a:ext uri="{FF2B5EF4-FFF2-40B4-BE49-F238E27FC236}">
                  <a16:creationId xmlns:a16="http://schemas.microsoft.com/office/drawing/2014/main" id="{67A70C28-622F-3E37-542D-FB33FEECC2D5}"/>
                </a:ext>
              </a:extLst>
            </p:cNvPr>
            <p:cNvSpPr txBox="1"/>
            <p:nvPr/>
          </p:nvSpPr>
          <p:spPr>
            <a:xfrm>
              <a:off x="6486258" y="3158891"/>
              <a:ext cx="2137004" cy="400110"/>
            </a:xfrm>
            <a:prstGeom prst="rect">
              <a:avLst/>
            </a:prstGeom>
            <a:noFill/>
          </p:spPr>
          <p:txBody>
            <a:bodyPr wrap="square" rtlCol="0">
              <a:spAutoFit/>
            </a:bodyPr>
            <a:lstStyle/>
            <a:p>
              <a:pPr algn="ctr"/>
              <a:r>
                <a:rPr lang="en-US" sz="2000" i="1" dirty="0">
                  <a:solidFill>
                    <a:schemeClr val="tx1">
                      <a:lumMod val="75000"/>
                      <a:lumOff val="25000"/>
                    </a:schemeClr>
                  </a:solidFill>
                </a:rPr>
                <a:t>8x regular refresh</a:t>
              </a:r>
              <a:endParaRPr lang="en-CH" sz="2000" i="1" dirty="0">
                <a:solidFill>
                  <a:schemeClr val="tx1">
                    <a:lumMod val="75000"/>
                    <a:lumOff val="25000"/>
                  </a:schemeClr>
                </a:solidFill>
              </a:endParaRPr>
            </a:p>
          </p:txBody>
        </p:sp>
      </p:grpSp>
      <p:grpSp>
        <p:nvGrpSpPr>
          <p:cNvPr id="9" name="Group 8">
            <a:extLst>
              <a:ext uri="{FF2B5EF4-FFF2-40B4-BE49-F238E27FC236}">
                <a16:creationId xmlns:a16="http://schemas.microsoft.com/office/drawing/2014/main" id="{8188B070-E170-F2A2-A124-889C70461BEA}"/>
              </a:ext>
            </a:extLst>
          </p:cNvPr>
          <p:cNvGrpSpPr/>
          <p:nvPr/>
        </p:nvGrpSpPr>
        <p:grpSpPr>
          <a:xfrm>
            <a:off x="2816280" y="6574971"/>
            <a:ext cx="6502401" cy="261257"/>
            <a:chOff x="1631950" y="5344886"/>
            <a:chExt cx="6502401" cy="261257"/>
          </a:xfrm>
        </p:grpSpPr>
        <p:sp>
          <p:nvSpPr>
            <p:cNvPr id="11" name="Arrow: Pentagon 10">
              <a:extLst>
                <a:ext uri="{FF2B5EF4-FFF2-40B4-BE49-F238E27FC236}">
                  <a16:creationId xmlns:a16="http://schemas.microsoft.com/office/drawing/2014/main" id="{71C8D777-BD42-8539-6AB5-746C8672BC7C}"/>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2" name="Arrow: Chevron 11">
              <a:extLst>
                <a:ext uri="{FF2B5EF4-FFF2-40B4-BE49-F238E27FC236}">
                  <a16:creationId xmlns:a16="http://schemas.microsoft.com/office/drawing/2014/main" id="{BF518E66-EE27-AEAF-5E4B-C5C6E66E6812}"/>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3" name="Arrow: Chevron 12">
              <a:extLst>
                <a:ext uri="{FF2B5EF4-FFF2-40B4-BE49-F238E27FC236}">
                  <a16:creationId xmlns:a16="http://schemas.microsoft.com/office/drawing/2014/main" id="{4051416B-040F-6C00-660D-7E3EE98D153F}"/>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4" name="Arrow: Chevron 13">
              <a:extLst>
                <a:ext uri="{FF2B5EF4-FFF2-40B4-BE49-F238E27FC236}">
                  <a16:creationId xmlns:a16="http://schemas.microsoft.com/office/drawing/2014/main" id="{88B9A42C-6F2E-E4A0-668B-3D2929863460}"/>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76973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5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500"/>
                                        <p:tgtEl>
                                          <p:spTgt spid="6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9" grpId="0"/>
      <p:bldP spid="30" grpId="0"/>
      <p:bldP spid="31" grpId="0"/>
      <p:bldP spid="7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DB1E8E7-CACB-9F3C-89ED-7E533711B358}"/>
              </a:ext>
            </a:extLst>
          </p:cNvPr>
          <p:cNvGrpSpPr/>
          <p:nvPr/>
        </p:nvGrpSpPr>
        <p:grpSpPr>
          <a:xfrm>
            <a:off x="2816280" y="6574971"/>
            <a:ext cx="6502401" cy="261257"/>
            <a:chOff x="1631950" y="5344886"/>
            <a:chExt cx="6502401" cy="261257"/>
          </a:xfrm>
        </p:grpSpPr>
        <p:sp>
          <p:nvSpPr>
            <p:cNvPr id="5" name="Arrow: Pentagon 4">
              <a:extLst>
                <a:ext uri="{FF2B5EF4-FFF2-40B4-BE49-F238E27FC236}">
                  <a16:creationId xmlns:a16="http://schemas.microsoft.com/office/drawing/2014/main" id="{191E0D46-4C1F-51AA-C7CC-F926BB6331A8}"/>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A6206CA9-1C2B-8A14-2507-0CCD5A72ED49}"/>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0A0E0891-A448-A3F6-9F96-E350E4025E49}"/>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3FA0EA83-C4E2-7BF0-3570-438AAF5BCBC8}"/>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2" name="Title 1">
            <a:extLst>
              <a:ext uri="{FF2B5EF4-FFF2-40B4-BE49-F238E27FC236}">
                <a16:creationId xmlns:a16="http://schemas.microsoft.com/office/drawing/2014/main" id="{5F322520-57A0-4661-2B61-3C1FD0B0244B}"/>
              </a:ext>
            </a:extLst>
          </p:cNvPr>
          <p:cNvSpPr>
            <a:spLocks noGrp="1"/>
          </p:cNvSpPr>
          <p:nvPr>
            <p:ph type="title"/>
          </p:nvPr>
        </p:nvSpPr>
        <p:spPr/>
        <p:txBody>
          <a:bodyPr>
            <a:normAutofit fontScale="90000"/>
          </a:bodyPr>
          <a:lstStyle/>
          <a:p>
            <a:r>
              <a:rPr lang="en-US" dirty="0"/>
              <a:t>Case Study: Circumventing Vendor A’s TRR</a:t>
            </a:r>
            <a:endParaRPr lang="en-CH" dirty="0"/>
          </a:p>
        </p:txBody>
      </p:sp>
      <p:sp>
        <p:nvSpPr>
          <p:cNvPr id="12" name="TextBox 11">
            <a:extLst>
              <a:ext uri="{FF2B5EF4-FFF2-40B4-BE49-F238E27FC236}">
                <a16:creationId xmlns:a16="http://schemas.microsoft.com/office/drawing/2014/main" id="{30FCC787-F635-3F0B-2CB5-EED7B90BEF10}"/>
              </a:ext>
            </a:extLst>
          </p:cNvPr>
          <p:cNvSpPr txBox="1"/>
          <p:nvPr/>
        </p:nvSpPr>
        <p:spPr>
          <a:xfrm>
            <a:off x="382112" y="940432"/>
            <a:ext cx="5755170" cy="1200329"/>
          </a:xfrm>
          <a:prstGeom prst="rect">
            <a:avLst/>
          </a:prstGeom>
          <a:solidFill>
            <a:schemeClr val="bg1">
              <a:lumMod val="95000"/>
            </a:schemeClr>
          </a:solidFill>
          <a:ln w="28575">
            <a:solidFill>
              <a:schemeClr val="tx1">
                <a:lumMod val="75000"/>
                <a:lumOff val="25000"/>
              </a:schemeClr>
            </a:solidFill>
          </a:ln>
        </p:spPr>
        <p:txBody>
          <a:bodyPr wrap="square" rtlCol="0">
            <a:spAutoFit/>
          </a:bodyPr>
          <a:lstStyle/>
          <a:p>
            <a:pPr algn="ctr"/>
            <a:r>
              <a:rPr lang="en-US" sz="2400" b="1" dirty="0">
                <a:solidFill>
                  <a:srgbClr val="0066FF"/>
                </a:solidFill>
              </a:rPr>
              <a:t>Approach:</a:t>
            </a:r>
            <a:r>
              <a:rPr lang="en-US" sz="2400" dirty="0"/>
              <a:t> </a:t>
            </a:r>
            <a:r>
              <a:rPr lang="en-US" sz="2400" b="1" dirty="0"/>
              <a:t>Ensure</a:t>
            </a:r>
            <a:r>
              <a:rPr lang="en-US" sz="2400" dirty="0"/>
              <a:t> an </a:t>
            </a:r>
            <a:r>
              <a:rPr lang="en-US" sz="2400" dirty="0">
                <a:solidFill>
                  <a:srgbClr val="C00000"/>
                </a:solidFill>
              </a:rPr>
              <a:t>aggressor</a:t>
            </a:r>
            <a:r>
              <a:rPr lang="en-US" sz="2400" dirty="0"/>
              <a:t> row</a:t>
            </a:r>
            <a:br>
              <a:rPr lang="en-US" sz="2400" dirty="0"/>
            </a:br>
            <a:r>
              <a:rPr lang="en-US" sz="2400" dirty="0"/>
              <a:t>is </a:t>
            </a:r>
            <a:r>
              <a:rPr lang="en-US" sz="2400" b="1" dirty="0"/>
              <a:t>discarded</a:t>
            </a:r>
            <a:r>
              <a:rPr lang="en-US" sz="2400" dirty="0"/>
              <a:t> from the </a:t>
            </a:r>
            <a:r>
              <a:rPr lang="en-US" sz="2400" i="1" dirty="0"/>
              <a:t>Counter Table </a:t>
            </a:r>
            <a:br>
              <a:rPr lang="en-US" sz="2400" dirty="0"/>
            </a:br>
            <a:r>
              <a:rPr lang="en-US" sz="2400" b="1" dirty="0"/>
              <a:t>prior</a:t>
            </a:r>
            <a:r>
              <a:rPr lang="en-US" sz="2400" dirty="0"/>
              <a:t> to a REF command</a:t>
            </a:r>
            <a:endParaRPr lang="en-CH" sz="2400" dirty="0"/>
          </a:p>
        </p:txBody>
      </p:sp>
      <p:sp>
        <p:nvSpPr>
          <p:cNvPr id="13" name="TextBox 12">
            <a:extLst>
              <a:ext uri="{FF2B5EF4-FFF2-40B4-BE49-F238E27FC236}">
                <a16:creationId xmlns:a16="http://schemas.microsoft.com/office/drawing/2014/main" id="{094693B8-9754-D32C-BC3A-5547CEA258A8}"/>
              </a:ext>
            </a:extLst>
          </p:cNvPr>
          <p:cNvSpPr txBox="1"/>
          <p:nvPr/>
        </p:nvSpPr>
        <p:spPr>
          <a:xfrm>
            <a:off x="1938921" y="3042184"/>
            <a:ext cx="696621" cy="369332"/>
          </a:xfrm>
          <a:prstGeom prst="rect">
            <a:avLst/>
          </a:prstGeom>
          <a:noFill/>
        </p:spPr>
        <p:txBody>
          <a:bodyPr wrap="square" rtlCol="0">
            <a:spAutoFit/>
          </a:bodyPr>
          <a:lstStyle/>
          <a:p>
            <a:pPr algn="ctr"/>
            <a:r>
              <a:rPr lang="en-US" b="1" dirty="0"/>
              <a:t>REF</a:t>
            </a:r>
            <a:endParaRPr lang="en-CH" b="1" dirty="0"/>
          </a:p>
        </p:txBody>
      </p:sp>
      <p:sp>
        <p:nvSpPr>
          <p:cNvPr id="14" name="TextBox 13">
            <a:extLst>
              <a:ext uri="{FF2B5EF4-FFF2-40B4-BE49-F238E27FC236}">
                <a16:creationId xmlns:a16="http://schemas.microsoft.com/office/drawing/2014/main" id="{62FB1A21-D8AC-EF55-9B62-7D8111CEFE88}"/>
              </a:ext>
            </a:extLst>
          </p:cNvPr>
          <p:cNvSpPr txBox="1"/>
          <p:nvPr/>
        </p:nvSpPr>
        <p:spPr>
          <a:xfrm>
            <a:off x="2783349" y="3042184"/>
            <a:ext cx="1587468" cy="369332"/>
          </a:xfrm>
          <a:prstGeom prst="rect">
            <a:avLst/>
          </a:prstGeom>
          <a:noFill/>
        </p:spPr>
        <p:txBody>
          <a:bodyPr wrap="square" rtlCol="0">
            <a:spAutoFit/>
          </a:bodyPr>
          <a:lstStyle/>
          <a:p>
            <a:pPr algn="ctr"/>
            <a:r>
              <a:rPr lang="en-US" dirty="0">
                <a:solidFill>
                  <a:srgbClr val="C00000"/>
                </a:solidFill>
              </a:rPr>
              <a:t>ACT ([A</a:t>
            </a:r>
            <a:r>
              <a:rPr lang="en-US" baseline="-25000" dirty="0">
                <a:solidFill>
                  <a:srgbClr val="C00000"/>
                </a:solidFill>
              </a:rPr>
              <a:t>1</a:t>
            </a:r>
            <a:r>
              <a:rPr lang="en-US" dirty="0">
                <a:solidFill>
                  <a:srgbClr val="C00000"/>
                </a:solidFill>
              </a:rPr>
              <a:t>, A</a:t>
            </a:r>
            <a:r>
              <a:rPr lang="en-US" baseline="-25000" dirty="0">
                <a:solidFill>
                  <a:srgbClr val="C00000"/>
                </a:solidFill>
              </a:rPr>
              <a:t>2</a:t>
            </a:r>
            <a:r>
              <a:rPr lang="en-US" dirty="0">
                <a:solidFill>
                  <a:srgbClr val="C00000"/>
                </a:solidFill>
              </a:rPr>
              <a:t>])</a:t>
            </a:r>
            <a:endParaRPr lang="en-CH" dirty="0">
              <a:solidFill>
                <a:srgbClr val="C00000"/>
              </a:solidFill>
            </a:endParaRPr>
          </a:p>
        </p:txBody>
      </p:sp>
      <p:sp>
        <p:nvSpPr>
          <p:cNvPr id="15" name="TextBox 14">
            <a:extLst>
              <a:ext uri="{FF2B5EF4-FFF2-40B4-BE49-F238E27FC236}">
                <a16:creationId xmlns:a16="http://schemas.microsoft.com/office/drawing/2014/main" id="{60EFA042-8B8A-C6B5-C78C-F8218CA70582}"/>
              </a:ext>
            </a:extLst>
          </p:cNvPr>
          <p:cNvSpPr txBox="1"/>
          <p:nvPr/>
        </p:nvSpPr>
        <p:spPr>
          <a:xfrm>
            <a:off x="4396287" y="3042184"/>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1</a:t>
            </a:r>
            <a:r>
              <a:rPr lang="en-US" dirty="0">
                <a:solidFill>
                  <a:srgbClr val="0066FF"/>
                </a:solidFill>
              </a:rPr>
              <a:t>)</a:t>
            </a:r>
            <a:endParaRPr lang="en-CH" dirty="0">
              <a:solidFill>
                <a:srgbClr val="0066FF"/>
              </a:solidFill>
            </a:endParaRPr>
          </a:p>
        </p:txBody>
      </p:sp>
      <p:sp>
        <p:nvSpPr>
          <p:cNvPr id="16" name="TextBox 15">
            <a:extLst>
              <a:ext uri="{FF2B5EF4-FFF2-40B4-BE49-F238E27FC236}">
                <a16:creationId xmlns:a16="http://schemas.microsoft.com/office/drawing/2014/main" id="{BD0293B6-04E8-E4FC-3FB5-97C08CAA05F3}"/>
              </a:ext>
            </a:extLst>
          </p:cNvPr>
          <p:cNvSpPr txBox="1"/>
          <p:nvPr/>
        </p:nvSpPr>
        <p:spPr>
          <a:xfrm>
            <a:off x="5740138" y="3042184"/>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2</a:t>
            </a:r>
            <a:r>
              <a:rPr lang="en-US" dirty="0">
                <a:solidFill>
                  <a:srgbClr val="0066FF"/>
                </a:solidFill>
              </a:rPr>
              <a:t>)</a:t>
            </a:r>
            <a:endParaRPr lang="en-CH" dirty="0">
              <a:solidFill>
                <a:srgbClr val="0066FF"/>
              </a:solidFill>
            </a:endParaRPr>
          </a:p>
        </p:txBody>
      </p:sp>
      <p:sp>
        <p:nvSpPr>
          <p:cNvPr id="17" name="TextBox 16">
            <a:extLst>
              <a:ext uri="{FF2B5EF4-FFF2-40B4-BE49-F238E27FC236}">
                <a16:creationId xmlns:a16="http://schemas.microsoft.com/office/drawing/2014/main" id="{B6F1196B-05C2-F22D-C63D-A3626D96738B}"/>
              </a:ext>
            </a:extLst>
          </p:cNvPr>
          <p:cNvSpPr txBox="1"/>
          <p:nvPr/>
        </p:nvSpPr>
        <p:spPr>
          <a:xfrm>
            <a:off x="9336648" y="3042184"/>
            <a:ext cx="689933" cy="369332"/>
          </a:xfrm>
          <a:prstGeom prst="rect">
            <a:avLst/>
          </a:prstGeom>
          <a:noFill/>
        </p:spPr>
        <p:txBody>
          <a:bodyPr wrap="square" rtlCol="0">
            <a:spAutoFit/>
          </a:bodyPr>
          <a:lstStyle/>
          <a:p>
            <a:pPr algn="ctr"/>
            <a:r>
              <a:rPr lang="en-US" b="1" dirty="0"/>
              <a:t>REF</a:t>
            </a:r>
            <a:endParaRPr lang="en-CH" b="1" dirty="0"/>
          </a:p>
        </p:txBody>
      </p:sp>
      <p:sp>
        <p:nvSpPr>
          <p:cNvPr id="18" name="TextBox 17">
            <a:extLst>
              <a:ext uri="{FF2B5EF4-FFF2-40B4-BE49-F238E27FC236}">
                <a16:creationId xmlns:a16="http://schemas.microsoft.com/office/drawing/2014/main" id="{65DA90AF-D5D8-CA66-FC56-70AC8E92C7A0}"/>
              </a:ext>
            </a:extLst>
          </p:cNvPr>
          <p:cNvSpPr txBox="1"/>
          <p:nvPr/>
        </p:nvSpPr>
        <p:spPr>
          <a:xfrm>
            <a:off x="7162558" y="2808514"/>
            <a:ext cx="577082" cy="600164"/>
          </a:xfrm>
          <a:prstGeom prst="rect">
            <a:avLst/>
          </a:prstGeom>
          <a:noFill/>
        </p:spPr>
        <p:txBody>
          <a:bodyPr wrap="square" rtlCol="0" anchor="ctr">
            <a:spAutoFit/>
          </a:bodyPr>
          <a:lstStyle/>
          <a:p>
            <a:pPr algn="ctr"/>
            <a:r>
              <a:rPr lang="en-US" sz="3300" dirty="0">
                <a:solidFill>
                  <a:schemeClr val="tx1">
                    <a:lumMod val="75000"/>
                    <a:lumOff val="25000"/>
                  </a:schemeClr>
                </a:solidFill>
              </a:rPr>
              <a:t>…</a:t>
            </a:r>
            <a:endParaRPr lang="en-CH" sz="3300" dirty="0">
              <a:solidFill>
                <a:schemeClr val="tx1">
                  <a:lumMod val="75000"/>
                  <a:lumOff val="25000"/>
                </a:schemeClr>
              </a:solidFill>
            </a:endParaRPr>
          </a:p>
        </p:txBody>
      </p:sp>
      <p:sp>
        <p:nvSpPr>
          <p:cNvPr id="19" name="TextBox 18">
            <a:extLst>
              <a:ext uri="{FF2B5EF4-FFF2-40B4-BE49-F238E27FC236}">
                <a16:creationId xmlns:a16="http://schemas.microsoft.com/office/drawing/2014/main" id="{E69FF980-3669-6D20-3201-A9EDC6C8960C}"/>
              </a:ext>
            </a:extLst>
          </p:cNvPr>
          <p:cNvSpPr txBox="1"/>
          <p:nvPr/>
        </p:nvSpPr>
        <p:spPr>
          <a:xfrm>
            <a:off x="7870547" y="3042184"/>
            <a:ext cx="1340817" cy="369332"/>
          </a:xfrm>
          <a:prstGeom prst="rect">
            <a:avLst/>
          </a:prstGeom>
          <a:noFill/>
        </p:spPr>
        <p:txBody>
          <a:bodyPr wrap="square" rtlCol="0">
            <a:spAutoFit/>
          </a:bodyPr>
          <a:lstStyle/>
          <a:p>
            <a:pPr algn="ctr"/>
            <a:r>
              <a:rPr lang="en-US" dirty="0">
                <a:solidFill>
                  <a:srgbClr val="0066FF"/>
                </a:solidFill>
              </a:rPr>
              <a:t>ACT(D</a:t>
            </a:r>
            <a:r>
              <a:rPr lang="en-US" baseline="-25000" dirty="0">
                <a:solidFill>
                  <a:srgbClr val="0066FF"/>
                </a:solidFill>
              </a:rPr>
              <a:t>16</a:t>
            </a:r>
            <a:r>
              <a:rPr lang="en-US" dirty="0">
                <a:solidFill>
                  <a:srgbClr val="0066FF"/>
                </a:solidFill>
              </a:rPr>
              <a:t>)</a:t>
            </a:r>
            <a:endParaRPr lang="en-CH" dirty="0">
              <a:solidFill>
                <a:srgbClr val="0066FF"/>
              </a:solidFill>
            </a:endParaRPr>
          </a:p>
        </p:txBody>
      </p:sp>
      <p:cxnSp>
        <p:nvCxnSpPr>
          <p:cNvPr id="20" name="Straight Arrow Connector 19">
            <a:extLst>
              <a:ext uri="{FF2B5EF4-FFF2-40B4-BE49-F238E27FC236}">
                <a16:creationId xmlns:a16="http://schemas.microsoft.com/office/drawing/2014/main" id="{85997622-66E9-C406-C298-D089E12CA74E}"/>
              </a:ext>
            </a:extLst>
          </p:cNvPr>
          <p:cNvCxnSpPr>
            <a:cxnSpLocks/>
          </p:cNvCxnSpPr>
          <p:nvPr/>
        </p:nvCxnSpPr>
        <p:spPr>
          <a:xfrm>
            <a:off x="2576959" y="3243760"/>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a16="http://schemas.microsoft.com/office/drawing/2014/main" id="{A2D8AF09-A05F-E620-A807-70C27C5C3169}"/>
              </a:ext>
            </a:extLst>
          </p:cNvPr>
          <p:cNvSpPr/>
          <p:nvPr/>
        </p:nvSpPr>
        <p:spPr>
          <a:xfrm rot="5400000">
            <a:off x="3532102" y="2871311"/>
            <a:ext cx="111199" cy="1176483"/>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22" name="TextBox 21">
            <a:extLst>
              <a:ext uri="{FF2B5EF4-FFF2-40B4-BE49-F238E27FC236}">
                <a16:creationId xmlns:a16="http://schemas.microsoft.com/office/drawing/2014/main" id="{471FA617-ACA8-BC5B-495D-709AB6D31D23}"/>
              </a:ext>
            </a:extLst>
          </p:cNvPr>
          <p:cNvSpPr txBox="1"/>
          <p:nvPr/>
        </p:nvSpPr>
        <p:spPr>
          <a:xfrm>
            <a:off x="3036465" y="3588619"/>
            <a:ext cx="1081235" cy="369332"/>
          </a:xfrm>
          <a:prstGeom prst="rect">
            <a:avLst/>
          </a:prstGeom>
          <a:noFill/>
        </p:spPr>
        <p:txBody>
          <a:bodyPr wrap="square" rtlCol="0">
            <a:spAutoFit/>
          </a:bodyPr>
          <a:lstStyle/>
          <a:p>
            <a:pPr algn="ctr"/>
            <a:r>
              <a:rPr lang="en-US" i="1" dirty="0">
                <a:solidFill>
                  <a:schemeClr val="tx1">
                    <a:lumMod val="75000"/>
                    <a:lumOff val="25000"/>
                  </a:schemeClr>
                </a:solidFill>
              </a:rPr>
              <a:t>N times</a:t>
            </a:r>
            <a:endParaRPr lang="en-CH" i="1" dirty="0">
              <a:solidFill>
                <a:schemeClr val="tx1">
                  <a:lumMod val="75000"/>
                  <a:lumOff val="25000"/>
                </a:schemeClr>
              </a:solidFill>
            </a:endParaRPr>
          </a:p>
        </p:txBody>
      </p:sp>
      <p:grpSp>
        <p:nvGrpSpPr>
          <p:cNvPr id="23" name="Group 22">
            <a:extLst>
              <a:ext uri="{FF2B5EF4-FFF2-40B4-BE49-F238E27FC236}">
                <a16:creationId xmlns:a16="http://schemas.microsoft.com/office/drawing/2014/main" id="{EF4C328D-0690-FB60-3E71-73137AB0C982}"/>
              </a:ext>
            </a:extLst>
          </p:cNvPr>
          <p:cNvGrpSpPr/>
          <p:nvPr/>
        </p:nvGrpSpPr>
        <p:grpSpPr>
          <a:xfrm>
            <a:off x="4443960" y="3405847"/>
            <a:ext cx="1225602" cy="552103"/>
            <a:chOff x="3543252" y="4677387"/>
            <a:chExt cx="1634136" cy="736138"/>
          </a:xfrm>
        </p:grpSpPr>
        <p:sp>
          <p:nvSpPr>
            <p:cNvPr id="24" name="Right Brace 23">
              <a:extLst>
                <a:ext uri="{FF2B5EF4-FFF2-40B4-BE49-F238E27FC236}">
                  <a16:creationId xmlns:a16="http://schemas.microsoft.com/office/drawing/2014/main" id="{0AF6DA87-BBFC-A8FE-9332-2C24A0A641D5}"/>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25" name="TextBox 24">
              <a:extLst>
                <a:ext uri="{FF2B5EF4-FFF2-40B4-BE49-F238E27FC236}">
                  <a16:creationId xmlns:a16="http://schemas.microsoft.com/office/drawing/2014/main" id="{DB3D79F6-60D3-4525-D26D-45F0FF4EE66F}"/>
                </a:ext>
              </a:extLst>
            </p:cNvPr>
            <p:cNvSpPr txBox="1"/>
            <p:nvPr/>
          </p:nvSpPr>
          <p:spPr>
            <a:xfrm>
              <a:off x="3543252" y="4921082"/>
              <a:ext cx="1634136" cy="492443"/>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cxnSp>
        <p:nvCxnSpPr>
          <p:cNvPr id="28" name="Straight Arrow Connector 27">
            <a:extLst>
              <a:ext uri="{FF2B5EF4-FFF2-40B4-BE49-F238E27FC236}">
                <a16:creationId xmlns:a16="http://schemas.microsoft.com/office/drawing/2014/main" id="{29ABD381-B087-ECB1-B055-08C484C0A190}"/>
              </a:ext>
            </a:extLst>
          </p:cNvPr>
          <p:cNvCxnSpPr>
            <a:cxnSpLocks/>
          </p:cNvCxnSpPr>
          <p:nvPr/>
        </p:nvCxnSpPr>
        <p:spPr>
          <a:xfrm>
            <a:off x="4301121" y="3243760"/>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78B331B-6F34-814C-C8DF-6170B230333C}"/>
              </a:ext>
            </a:extLst>
          </p:cNvPr>
          <p:cNvCxnSpPr>
            <a:cxnSpLocks/>
          </p:cNvCxnSpPr>
          <p:nvPr/>
        </p:nvCxnSpPr>
        <p:spPr>
          <a:xfrm>
            <a:off x="5593513" y="3243760"/>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11C4EA53-F41B-B1BD-AD14-F3669B2EC705}"/>
              </a:ext>
            </a:extLst>
          </p:cNvPr>
          <p:cNvCxnSpPr>
            <a:cxnSpLocks/>
          </p:cNvCxnSpPr>
          <p:nvPr/>
        </p:nvCxnSpPr>
        <p:spPr>
          <a:xfrm>
            <a:off x="6916021" y="3243760"/>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E1B1DB4-1180-2B23-29B0-823926C77D5C}"/>
              </a:ext>
            </a:extLst>
          </p:cNvPr>
          <p:cNvCxnSpPr>
            <a:cxnSpLocks/>
          </p:cNvCxnSpPr>
          <p:nvPr/>
        </p:nvCxnSpPr>
        <p:spPr>
          <a:xfrm>
            <a:off x="7698994" y="3243760"/>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84946EC-3734-F2C1-3077-AA8AC2BA4D20}"/>
              </a:ext>
            </a:extLst>
          </p:cNvPr>
          <p:cNvCxnSpPr>
            <a:cxnSpLocks/>
          </p:cNvCxnSpPr>
          <p:nvPr/>
        </p:nvCxnSpPr>
        <p:spPr>
          <a:xfrm>
            <a:off x="9067773" y="3243760"/>
            <a:ext cx="287183" cy="0"/>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31688A5C-376E-C20A-A59C-D71ED2189E93}"/>
              </a:ext>
            </a:extLst>
          </p:cNvPr>
          <p:cNvGrpSpPr/>
          <p:nvPr/>
        </p:nvGrpSpPr>
        <p:grpSpPr>
          <a:xfrm>
            <a:off x="5761121" y="3403957"/>
            <a:ext cx="1225602" cy="562931"/>
            <a:chOff x="3564432" y="4677387"/>
            <a:chExt cx="1634136" cy="750574"/>
          </a:xfrm>
        </p:grpSpPr>
        <p:sp>
          <p:nvSpPr>
            <p:cNvPr id="34" name="Right Brace 33">
              <a:extLst>
                <a:ext uri="{FF2B5EF4-FFF2-40B4-BE49-F238E27FC236}">
                  <a16:creationId xmlns:a16="http://schemas.microsoft.com/office/drawing/2014/main" id="{3FA373A0-B1B1-CC39-A106-F7F4BE0A0BB4}"/>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35" name="TextBox 34">
              <a:extLst>
                <a:ext uri="{FF2B5EF4-FFF2-40B4-BE49-F238E27FC236}">
                  <a16:creationId xmlns:a16="http://schemas.microsoft.com/office/drawing/2014/main" id="{260F37BC-CB14-4141-5805-D697411DB98E}"/>
                </a:ext>
              </a:extLst>
            </p:cNvPr>
            <p:cNvSpPr txBox="1"/>
            <p:nvPr/>
          </p:nvSpPr>
          <p:spPr>
            <a:xfrm>
              <a:off x="3564432" y="4935518"/>
              <a:ext cx="1634136" cy="492443"/>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grpSp>
        <p:nvGrpSpPr>
          <p:cNvPr id="36" name="Group 35">
            <a:extLst>
              <a:ext uri="{FF2B5EF4-FFF2-40B4-BE49-F238E27FC236}">
                <a16:creationId xmlns:a16="http://schemas.microsoft.com/office/drawing/2014/main" id="{4187454A-52FA-4194-A9D0-F8E757013092}"/>
              </a:ext>
            </a:extLst>
          </p:cNvPr>
          <p:cNvGrpSpPr/>
          <p:nvPr/>
        </p:nvGrpSpPr>
        <p:grpSpPr>
          <a:xfrm>
            <a:off x="7953651" y="3405849"/>
            <a:ext cx="1210901" cy="824324"/>
            <a:chOff x="3577576" y="4677387"/>
            <a:chExt cx="1441647" cy="1099099"/>
          </a:xfrm>
        </p:grpSpPr>
        <p:sp>
          <p:nvSpPr>
            <p:cNvPr id="37" name="Right Brace 36">
              <a:extLst>
                <a:ext uri="{FF2B5EF4-FFF2-40B4-BE49-F238E27FC236}">
                  <a16:creationId xmlns:a16="http://schemas.microsoft.com/office/drawing/2014/main" id="{2A277A59-81BD-8F9A-2897-286190D423BA}"/>
                </a:ext>
              </a:extLst>
            </p:cNvPr>
            <p:cNvSpPr/>
            <p:nvPr/>
          </p:nvSpPr>
          <p:spPr>
            <a:xfrm rot="5400000">
              <a:off x="4320476" y="4243111"/>
              <a:ext cx="122048" cy="990600"/>
            </a:xfrm>
            <a:prstGeom prst="rightBrace">
              <a:avLst>
                <a:gd name="adj1" fmla="val 14583"/>
                <a:gd name="adj2" fmla="val 48788"/>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38" name="TextBox 37">
              <a:extLst>
                <a:ext uri="{FF2B5EF4-FFF2-40B4-BE49-F238E27FC236}">
                  <a16:creationId xmlns:a16="http://schemas.microsoft.com/office/drawing/2014/main" id="{1C5BC4A4-D996-D9E8-380C-3D52A840FB00}"/>
                </a:ext>
              </a:extLst>
            </p:cNvPr>
            <p:cNvSpPr txBox="1"/>
            <p:nvPr/>
          </p:nvSpPr>
          <p:spPr>
            <a:xfrm>
              <a:off x="3577576" y="4914711"/>
              <a:ext cx="1441647" cy="861775"/>
            </a:xfrm>
            <a:prstGeom prst="rect">
              <a:avLst/>
            </a:prstGeom>
            <a:noFill/>
          </p:spPr>
          <p:txBody>
            <a:bodyPr wrap="square" rtlCol="0">
              <a:spAutoFit/>
            </a:bodyPr>
            <a:lstStyle/>
            <a:p>
              <a:pPr algn="ctr"/>
              <a:r>
                <a:rPr lang="en-US" i="1" dirty="0">
                  <a:solidFill>
                    <a:schemeClr val="tx1">
                      <a:lumMod val="75000"/>
                      <a:lumOff val="25000"/>
                    </a:schemeClr>
                  </a:solidFill>
                </a:rPr>
                <a:t>N+1 times</a:t>
              </a:r>
              <a:endParaRPr lang="en-CH" i="1" dirty="0">
                <a:solidFill>
                  <a:schemeClr val="tx1">
                    <a:lumMod val="75000"/>
                    <a:lumOff val="25000"/>
                  </a:schemeClr>
                </a:solidFill>
              </a:endParaRPr>
            </a:p>
          </p:txBody>
        </p:sp>
      </p:grpSp>
      <p:sp>
        <p:nvSpPr>
          <p:cNvPr id="39" name="TextBox 38">
            <a:extLst>
              <a:ext uri="{FF2B5EF4-FFF2-40B4-BE49-F238E27FC236}">
                <a16:creationId xmlns:a16="http://schemas.microsoft.com/office/drawing/2014/main" id="{C499CDC4-7DF0-9401-8D53-A919339325D6}"/>
              </a:ext>
            </a:extLst>
          </p:cNvPr>
          <p:cNvSpPr txBox="1"/>
          <p:nvPr/>
        </p:nvSpPr>
        <p:spPr>
          <a:xfrm>
            <a:off x="6729872" y="1286680"/>
            <a:ext cx="673763" cy="369332"/>
          </a:xfrm>
          <a:prstGeom prst="rect">
            <a:avLst/>
          </a:prstGeom>
          <a:noFill/>
        </p:spPr>
        <p:txBody>
          <a:bodyPr wrap="square" rtlCol="0" anchor="ctr">
            <a:spAutoFit/>
          </a:bodyPr>
          <a:lstStyle/>
          <a:p>
            <a:pPr algn="ctr"/>
            <a:r>
              <a:rPr lang="en-US" dirty="0">
                <a:solidFill>
                  <a:srgbClr val="C00000"/>
                </a:solidFill>
              </a:rPr>
              <a:t>A</a:t>
            </a:r>
            <a:r>
              <a:rPr lang="en-US" baseline="-25000" dirty="0">
                <a:solidFill>
                  <a:srgbClr val="C00000"/>
                </a:solidFill>
              </a:rPr>
              <a:t>1</a:t>
            </a:r>
            <a:endParaRPr lang="en-CH" dirty="0"/>
          </a:p>
        </p:txBody>
      </p:sp>
      <p:sp>
        <p:nvSpPr>
          <p:cNvPr id="40" name="TextBox 39">
            <a:extLst>
              <a:ext uri="{FF2B5EF4-FFF2-40B4-BE49-F238E27FC236}">
                <a16:creationId xmlns:a16="http://schemas.microsoft.com/office/drawing/2014/main" id="{F61A17D9-A001-94E9-2862-8DC8CFC87122}"/>
              </a:ext>
            </a:extLst>
          </p:cNvPr>
          <p:cNvSpPr txBox="1"/>
          <p:nvPr/>
        </p:nvSpPr>
        <p:spPr>
          <a:xfrm>
            <a:off x="6742467" y="1536613"/>
            <a:ext cx="673763" cy="369332"/>
          </a:xfrm>
          <a:prstGeom prst="rect">
            <a:avLst/>
          </a:prstGeom>
          <a:noFill/>
        </p:spPr>
        <p:txBody>
          <a:bodyPr wrap="square" rtlCol="0" anchor="ctr">
            <a:spAutoFit/>
          </a:bodyPr>
          <a:lstStyle/>
          <a:p>
            <a:pPr algn="ctr"/>
            <a:r>
              <a:rPr lang="en-US" dirty="0">
                <a:solidFill>
                  <a:srgbClr val="C00000"/>
                </a:solidFill>
              </a:rPr>
              <a:t>A</a:t>
            </a:r>
            <a:r>
              <a:rPr lang="en-US" baseline="-25000" dirty="0">
                <a:solidFill>
                  <a:srgbClr val="C00000"/>
                </a:solidFill>
              </a:rPr>
              <a:t>2</a:t>
            </a:r>
            <a:endParaRPr lang="en-CH" dirty="0"/>
          </a:p>
        </p:txBody>
      </p:sp>
      <p:cxnSp>
        <p:nvCxnSpPr>
          <p:cNvPr id="41" name="Straight Connector 40">
            <a:extLst>
              <a:ext uri="{FF2B5EF4-FFF2-40B4-BE49-F238E27FC236}">
                <a16:creationId xmlns:a16="http://schemas.microsoft.com/office/drawing/2014/main" id="{CCDF6505-746A-88EE-B5F7-03E5B223E0C2}"/>
              </a:ext>
            </a:extLst>
          </p:cNvPr>
          <p:cNvCxnSpPr>
            <a:cxnSpLocks/>
          </p:cNvCxnSpPr>
          <p:nvPr/>
        </p:nvCxnSpPr>
        <p:spPr>
          <a:xfrm flipV="1">
            <a:off x="6923777" y="1346292"/>
            <a:ext cx="211061" cy="276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0ACDFCD-6240-0613-4CE9-CD11478CEA29}"/>
              </a:ext>
            </a:extLst>
          </p:cNvPr>
          <p:cNvCxnSpPr>
            <a:cxnSpLocks/>
          </p:cNvCxnSpPr>
          <p:nvPr/>
        </p:nvCxnSpPr>
        <p:spPr>
          <a:xfrm flipV="1">
            <a:off x="6937329" y="1629934"/>
            <a:ext cx="211061" cy="2760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376185AF-7345-98D4-66F4-87009610BB83}"/>
              </a:ext>
            </a:extLst>
          </p:cNvPr>
          <p:cNvGrpSpPr/>
          <p:nvPr/>
        </p:nvGrpSpPr>
        <p:grpSpPr>
          <a:xfrm>
            <a:off x="382112" y="4445466"/>
            <a:ext cx="8414658" cy="707886"/>
            <a:chOff x="185894" y="5726668"/>
            <a:chExt cx="8414658" cy="707886"/>
          </a:xfrm>
        </p:grpSpPr>
        <p:sp>
          <p:nvSpPr>
            <p:cNvPr id="44" name="TextBox 43">
              <a:extLst>
                <a:ext uri="{FF2B5EF4-FFF2-40B4-BE49-F238E27FC236}">
                  <a16:creationId xmlns:a16="http://schemas.microsoft.com/office/drawing/2014/main" id="{B9969C96-50C8-CE13-60E9-9B264E3936F1}"/>
                </a:ext>
              </a:extLst>
            </p:cNvPr>
            <p:cNvSpPr txBox="1"/>
            <p:nvPr/>
          </p:nvSpPr>
          <p:spPr>
            <a:xfrm>
              <a:off x="703234" y="5726668"/>
              <a:ext cx="7897318" cy="707886"/>
            </a:xfrm>
            <a:prstGeom prst="rect">
              <a:avLst/>
            </a:prstGeom>
            <a:noFill/>
          </p:spPr>
          <p:txBody>
            <a:bodyPr wrap="square" rtlCol="0">
              <a:spAutoFit/>
            </a:bodyPr>
            <a:lstStyle/>
            <a:p>
              <a:r>
                <a:rPr lang="en-US" sz="2000" dirty="0">
                  <a:latin typeface="Cambria" panose="02040503050406030204" pitchFamily="18" charset="0"/>
                </a:rPr>
                <a:t>This </a:t>
              </a:r>
              <a:r>
                <a:rPr lang="en-US" sz="2000" dirty="0" err="1">
                  <a:latin typeface="Cambria" panose="02040503050406030204" pitchFamily="18" charset="0"/>
                </a:rPr>
                <a:t>RowHammer</a:t>
              </a:r>
              <a:r>
                <a:rPr lang="en-US" sz="2000" dirty="0">
                  <a:latin typeface="Cambria" panose="02040503050406030204" pitchFamily="18" charset="0"/>
                </a:rPr>
                <a:t> access pattern requires </a:t>
              </a:r>
              <a:br>
                <a:rPr lang="en-US" sz="2000" dirty="0">
                  <a:latin typeface="Cambria" panose="02040503050406030204" pitchFamily="18" charset="0"/>
                </a:rPr>
              </a:br>
              <a:r>
                <a:rPr lang="en-US" sz="2000" b="1" dirty="0">
                  <a:latin typeface="Cambria" panose="02040503050406030204" pitchFamily="18" charset="0"/>
                </a:rPr>
                <a:t>synchronizing</a:t>
              </a:r>
              <a:r>
                <a:rPr lang="en-US" sz="2000" dirty="0">
                  <a:latin typeface="Cambria" panose="02040503050406030204" pitchFamily="18" charset="0"/>
                </a:rPr>
                <a:t> </a:t>
              </a:r>
              <a:r>
                <a:rPr lang="en-US" sz="2000" dirty="0">
                  <a:solidFill>
                    <a:srgbClr val="0066FF"/>
                  </a:solidFill>
                  <a:latin typeface="Cambria" panose="02040503050406030204" pitchFamily="18" charset="0"/>
                </a:rPr>
                <a:t>accesses</a:t>
              </a:r>
              <a:r>
                <a:rPr lang="en-US" sz="2000" dirty="0">
                  <a:latin typeface="Cambria" panose="02040503050406030204" pitchFamily="18" charset="0"/>
                </a:rPr>
                <a:t> with </a:t>
              </a:r>
              <a:r>
                <a:rPr lang="en-US" sz="2000" dirty="0">
                  <a:solidFill>
                    <a:srgbClr val="0066FF"/>
                  </a:solidFill>
                  <a:latin typeface="Cambria" panose="02040503050406030204" pitchFamily="18" charset="0"/>
                </a:rPr>
                <a:t>REF commands</a:t>
              </a:r>
              <a:endParaRPr lang="en-CH" sz="2000" dirty="0">
                <a:solidFill>
                  <a:srgbClr val="0066FF"/>
                </a:solidFill>
              </a:endParaRPr>
            </a:p>
          </p:txBody>
        </p:sp>
        <p:pic>
          <p:nvPicPr>
            <p:cNvPr id="45" name="Graphic 44" descr="Information">
              <a:extLst>
                <a:ext uri="{FF2B5EF4-FFF2-40B4-BE49-F238E27FC236}">
                  <a16:creationId xmlns:a16="http://schemas.microsoft.com/office/drawing/2014/main" id="{D07F3B34-FF9A-EF75-F763-DD9F841808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894" y="5799309"/>
              <a:ext cx="530185" cy="530185"/>
            </a:xfrm>
            <a:prstGeom prst="rect">
              <a:avLst/>
            </a:prstGeom>
          </p:spPr>
        </p:pic>
      </p:grpSp>
      <p:grpSp>
        <p:nvGrpSpPr>
          <p:cNvPr id="47" name="Group 46">
            <a:extLst>
              <a:ext uri="{FF2B5EF4-FFF2-40B4-BE49-F238E27FC236}">
                <a16:creationId xmlns:a16="http://schemas.microsoft.com/office/drawing/2014/main" id="{C7D91D95-DAAE-54F1-D29F-4EF387783BC5}"/>
              </a:ext>
            </a:extLst>
          </p:cNvPr>
          <p:cNvGrpSpPr/>
          <p:nvPr/>
        </p:nvGrpSpPr>
        <p:grpSpPr>
          <a:xfrm>
            <a:off x="1544907" y="2489010"/>
            <a:ext cx="1885429" cy="597625"/>
            <a:chOff x="118878" y="2652296"/>
            <a:chExt cx="1885429" cy="597625"/>
          </a:xfrm>
        </p:grpSpPr>
        <p:cxnSp>
          <p:nvCxnSpPr>
            <p:cNvPr id="48" name="Straight Arrow Connector 47">
              <a:extLst>
                <a:ext uri="{FF2B5EF4-FFF2-40B4-BE49-F238E27FC236}">
                  <a16:creationId xmlns:a16="http://schemas.microsoft.com/office/drawing/2014/main" id="{93EBF17A-1A40-590E-0566-D61656DE4181}"/>
                </a:ext>
              </a:extLst>
            </p:cNvPr>
            <p:cNvCxnSpPr>
              <a:cxnSpLocks/>
            </p:cNvCxnSpPr>
            <p:nvPr/>
          </p:nvCxnSpPr>
          <p:spPr>
            <a:xfrm flipH="1" flipV="1">
              <a:off x="381985" y="2971800"/>
              <a:ext cx="466519" cy="278120"/>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2B40A52-7912-AD1A-3A04-0C2360C85400}"/>
                </a:ext>
              </a:extLst>
            </p:cNvPr>
            <p:cNvCxnSpPr>
              <a:cxnSpLocks/>
            </p:cNvCxnSpPr>
            <p:nvPr/>
          </p:nvCxnSpPr>
          <p:spPr>
            <a:xfrm flipH="1" flipV="1">
              <a:off x="866767" y="2954334"/>
              <a:ext cx="55641" cy="29558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733A8CD-6450-F1B8-0D34-8A3C40A513AC}"/>
                </a:ext>
              </a:extLst>
            </p:cNvPr>
            <p:cNvSpPr txBox="1"/>
            <p:nvPr/>
          </p:nvSpPr>
          <p:spPr>
            <a:xfrm>
              <a:off x="118878" y="2663622"/>
              <a:ext cx="457199" cy="338554"/>
            </a:xfrm>
            <a:prstGeom prst="rect">
              <a:avLst/>
            </a:prstGeom>
            <a:noFill/>
          </p:spPr>
          <p:txBody>
            <a:bodyPr wrap="square" rtlCol="0">
              <a:spAutoFit/>
            </a:bodyPr>
            <a:lstStyle/>
            <a:p>
              <a:pPr algn="ctr"/>
              <a:r>
                <a:rPr lang="en-US" sz="1600" dirty="0"/>
                <a:t>RR</a:t>
              </a:r>
              <a:endParaRPr lang="en-CH" sz="1600" dirty="0"/>
            </a:p>
          </p:txBody>
        </p:sp>
        <p:sp>
          <p:nvSpPr>
            <p:cNvPr id="51" name="TextBox 50">
              <a:extLst>
                <a:ext uri="{FF2B5EF4-FFF2-40B4-BE49-F238E27FC236}">
                  <a16:creationId xmlns:a16="http://schemas.microsoft.com/office/drawing/2014/main" id="{6CC70740-2AC9-B349-6BFB-333302F1ED4A}"/>
                </a:ext>
              </a:extLst>
            </p:cNvPr>
            <p:cNvSpPr txBox="1"/>
            <p:nvPr/>
          </p:nvSpPr>
          <p:spPr>
            <a:xfrm>
              <a:off x="355970" y="2652296"/>
              <a:ext cx="1010464" cy="338554"/>
            </a:xfrm>
            <a:prstGeom prst="rect">
              <a:avLst/>
            </a:prstGeom>
            <a:noFill/>
          </p:spPr>
          <p:txBody>
            <a:bodyPr wrap="square" rtlCol="0">
              <a:spAutoFit/>
            </a:bodyPr>
            <a:lstStyle/>
            <a:p>
              <a:pPr algn="ctr"/>
              <a:r>
                <a:rPr lang="en-US" sz="1600" b="1" dirty="0">
                  <a:solidFill>
                    <a:schemeClr val="accent2">
                      <a:lumMod val="50000"/>
                    </a:schemeClr>
                  </a:solidFill>
                </a:rPr>
                <a:t>TREF</a:t>
              </a:r>
              <a:r>
                <a:rPr lang="en-US" sz="1600" b="1" baseline="-25000" dirty="0">
                  <a:solidFill>
                    <a:schemeClr val="accent2">
                      <a:lumMod val="50000"/>
                    </a:schemeClr>
                  </a:solidFill>
                </a:rPr>
                <a:t>1</a:t>
              </a:r>
              <a:endParaRPr lang="en-CH" sz="1600" dirty="0"/>
            </a:p>
          </p:txBody>
        </p:sp>
        <p:sp>
          <p:nvSpPr>
            <p:cNvPr id="52" name="TextBox 51">
              <a:extLst>
                <a:ext uri="{FF2B5EF4-FFF2-40B4-BE49-F238E27FC236}">
                  <a16:creationId xmlns:a16="http://schemas.microsoft.com/office/drawing/2014/main" id="{B3BA9E45-ACE9-888F-1003-473B117B8B54}"/>
                </a:ext>
              </a:extLst>
            </p:cNvPr>
            <p:cNvSpPr txBox="1"/>
            <p:nvPr/>
          </p:nvSpPr>
          <p:spPr>
            <a:xfrm>
              <a:off x="1009650" y="2652296"/>
              <a:ext cx="994657" cy="338554"/>
            </a:xfrm>
            <a:prstGeom prst="rect">
              <a:avLst/>
            </a:prstGeom>
            <a:noFill/>
          </p:spPr>
          <p:txBody>
            <a:bodyPr wrap="square" rtlCol="0">
              <a:spAutoFit/>
            </a:bodyPr>
            <a:lstStyle/>
            <a:p>
              <a:pPr algn="ctr"/>
              <a:r>
                <a:rPr lang="en-US" sz="1600" b="1" dirty="0">
                  <a:solidFill>
                    <a:schemeClr val="accent5">
                      <a:lumMod val="50000"/>
                    </a:schemeClr>
                  </a:solidFill>
                </a:rPr>
                <a:t>TREF</a:t>
              </a:r>
              <a:r>
                <a:rPr lang="en-US" sz="1600" b="1" baseline="-25000" dirty="0">
                  <a:solidFill>
                    <a:schemeClr val="accent5">
                      <a:lumMod val="50000"/>
                    </a:schemeClr>
                  </a:solidFill>
                </a:rPr>
                <a:t>2</a:t>
              </a:r>
              <a:endParaRPr lang="en-CH" sz="1600" dirty="0"/>
            </a:p>
          </p:txBody>
        </p:sp>
        <p:cxnSp>
          <p:nvCxnSpPr>
            <p:cNvPr id="53" name="Straight Arrow Connector 52">
              <a:extLst>
                <a:ext uri="{FF2B5EF4-FFF2-40B4-BE49-F238E27FC236}">
                  <a16:creationId xmlns:a16="http://schemas.microsoft.com/office/drawing/2014/main" id="{A289E12E-1160-B846-259D-D128112B5AE0}"/>
                </a:ext>
              </a:extLst>
            </p:cNvPr>
            <p:cNvCxnSpPr>
              <a:cxnSpLocks/>
            </p:cNvCxnSpPr>
            <p:nvPr/>
          </p:nvCxnSpPr>
          <p:spPr>
            <a:xfrm flipV="1">
              <a:off x="1004011" y="2947271"/>
              <a:ext cx="369239" cy="302649"/>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AE922C11-B5FC-FE3A-5186-3BF2620F3574}"/>
              </a:ext>
            </a:extLst>
          </p:cNvPr>
          <p:cNvSpPr txBox="1"/>
          <p:nvPr/>
        </p:nvSpPr>
        <p:spPr>
          <a:xfrm>
            <a:off x="8334875" y="4139383"/>
            <a:ext cx="1831261" cy="584775"/>
          </a:xfrm>
          <a:prstGeom prst="rect">
            <a:avLst/>
          </a:prstGeom>
          <a:noFill/>
        </p:spPr>
        <p:txBody>
          <a:bodyPr wrap="square" rtlCol="0">
            <a:spAutoFit/>
          </a:bodyPr>
          <a:lstStyle/>
          <a:p>
            <a:pPr algn="ctr"/>
            <a:r>
              <a:rPr lang="en-US" sz="1600" dirty="0">
                <a:solidFill>
                  <a:srgbClr val="C00000"/>
                </a:solidFill>
              </a:rPr>
              <a:t>[A1, A2]</a:t>
            </a:r>
            <a:r>
              <a:rPr lang="en-US" sz="1600" dirty="0"/>
              <a:t> </a:t>
            </a:r>
            <a:r>
              <a:rPr lang="en-US" sz="1600" b="1" dirty="0"/>
              <a:t>not</a:t>
            </a:r>
            <a:r>
              <a:rPr lang="en-US" sz="1600" dirty="0"/>
              <a:t> refreshed by TRR</a:t>
            </a:r>
            <a:endParaRPr lang="en-CH" sz="1600" dirty="0"/>
          </a:p>
        </p:txBody>
      </p:sp>
      <p:cxnSp>
        <p:nvCxnSpPr>
          <p:cNvPr id="55" name="Straight Arrow Connector 54">
            <a:extLst>
              <a:ext uri="{FF2B5EF4-FFF2-40B4-BE49-F238E27FC236}">
                <a16:creationId xmlns:a16="http://schemas.microsoft.com/office/drawing/2014/main" id="{3032B9ED-E541-5591-C832-66CAC5FCBD8E}"/>
              </a:ext>
            </a:extLst>
          </p:cNvPr>
          <p:cNvCxnSpPr>
            <a:cxnSpLocks/>
            <a:stCxn id="17" idx="2"/>
            <a:endCxn id="54" idx="0"/>
          </p:cNvCxnSpPr>
          <p:nvPr/>
        </p:nvCxnSpPr>
        <p:spPr>
          <a:xfrm flipH="1">
            <a:off x="9250506" y="3411516"/>
            <a:ext cx="431109" cy="727867"/>
          </a:xfrm>
          <a:prstGeom prst="straightConnector1">
            <a:avLst/>
          </a:prstGeom>
          <a:ln w="19050">
            <a:solidFill>
              <a:schemeClr val="tx1">
                <a:lumMod val="65000"/>
                <a:lumOff val="3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A13219EC-78F2-1ADC-7607-52EA85067E4B}"/>
              </a:ext>
            </a:extLst>
          </p:cNvPr>
          <p:cNvGrpSpPr/>
          <p:nvPr/>
        </p:nvGrpSpPr>
        <p:grpSpPr>
          <a:xfrm>
            <a:off x="382112" y="3773284"/>
            <a:ext cx="4089239" cy="646331"/>
            <a:chOff x="135764" y="4989410"/>
            <a:chExt cx="5452319" cy="861774"/>
          </a:xfrm>
        </p:grpSpPr>
        <p:sp>
          <p:nvSpPr>
            <p:cNvPr id="57" name="TextBox 56">
              <a:extLst>
                <a:ext uri="{FF2B5EF4-FFF2-40B4-BE49-F238E27FC236}">
                  <a16:creationId xmlns:a16="http://schemas.microsoft.com/office/drawing/2014/main" id="{DE55A0FF-C2D3-2BC4-30D1-9403153BC38A}"/>
                </a:ext>
              </a:extLst>
            </p:cNvPr>
            <p:cNvSpPr txBox="1"/>
            <p:nvPr/>
          </p:nvSpPr>
          <p:spPr>
            <a:xfrm>
              <a:off x="838200" y="4989410"/>
              <a:ext cx="4749883" cy="861774"/>
            </a:xfrm>
            <a:prstGeom prst="rect">
              <a:avLst/>
            </a:prstGeom>
            <a:noFill/>
          </p:spPr>
          <p:txBody>
            <a:bodyPr wrap="square" rtlCol="0">
              <a:spAutoFit/>
            </a:bodyPr>
            <a:lstStyle/>
            <a:p>
              <a:r>
                <a:rPr lang="en-US" dirty="0">
                  <a:solidFill>
                    <a:srgbClr val="C00000"/>
                  </a:solidFill>
                </a:rPr>
                <a:t>A</a:t>
              </a:r>
              <a:r>
                <a:rPr lang="en-US" baseline="-25000" dirty="0">
                  <a:solidFill>
                    <a:srgbClr val="C00000"/>
                  </a:solidFill>
                </a:rPr>
                <a:t>i</a:t>
              </a:r>
              <a:r>
                <a:rPr lang="en-US" dirty="0">
                  <a:solidFill>
                    <a:srgbClr val="C00000"/>
                  </a:solidFill>
                </a:rPr>
                <a:t>: aggressor row</a:t>
              </a:r>
            </a:p>
            <a:p>
              <a:r>
                <a:rPr lang="en-US" dirty="0">
                  <a:solidFill>
                    <a:srgbClr val="0066FF"/>
                  </a:solidFill>
                </a:rPr>
                <a:t>D</a:t>
              </a:r>
              <a:r>
                <a:rPr lang="en-US" baseline="-25000" dirty="0">
                  <a:solidFill>
                    <a:srgbClr val="0066FF"/>
                  </a:solidFill>
                </a:rPr>
                <a:t>i</a:t>
              </a:r>
              <a:r>
                <a:rPr lang="en-US" dirty="0">
                  <a:solidFill>
                    <a:srgbClr val="0066FF"/>
                  </a:solidFill>
                </a:rPr>
                <a:t>: dummy row</a:t>
              </a:r>
              <a:endParaRPr lang="en-CH" dirty="0">
                <a:solidFill>
                  <a:srgbClr val="0066FF"/>
                </a:solidFill>
              </a:endParaRPr>
            </a:p>
          </p:txBody>
        </p:sp>
        <p:pic>
          <p:nvPicPr>
            <p:cNvPr id="58" name="Graphic 57" descr="Information">
              <a:extLst>
                <a:ext uri="{FF2B5EF4-FFF2-40B4-BE49-F238E27FC236}">
                  <a16:creationId xmlns:a16="http://schemas.microsoft.com/office/drawing/2014/main" id="{F97B88EF-C127-45A1-8AAE-11FD1AF6DE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5764" y="5080915"/>
              <a:ext cx="702436" cy="702437"/>
            </a:xfrm>
            <a:prstGeom prst="rect">
              <a:avLst/>
            </a:prstGeom>
          </p:spPr>
        </p:pic>
      </p:grpSp>
      <p:grpSp>
        <p:nvGrpSpPr>
          <p:cNvPr id="3" name="Group 2">
            <a:extLst>
              <a:ext uri="{FF2B5EF4-FFF2-40B4-BE49-F238E27FC236}">
                <a16:creationId xmlns:a16="http://schemas.microsoft.com/office/drawing/2014/main" id="{BCD1E593-FD65-FF5A-3940-93C1E7DA7F31}"/>
              </a:ext>
            </a:extLst>
          </p:cNvPr>
          <p:cNvGrpSpPr/>
          <p:nvPr/>
        </p:nvGrpSpPr>
        <p:grpSpPr>
          <a:xfrm>
            <a:off x="7229993" y="764504"/>
            <a:ext cx="3898367" cy="2447306"/>
            <a:chOff x="5857023" y="3843872"/>
            <a:chExt cx="3175702" cy="1870364"/>
          </a:xfrm>
        </p:grpSpPr>
        <p:sp>
          <p:nvSpPr>
            <p:cNvPr id="59" name="TextBox 58">
              <a:extLst>
                <a:ext uri="{FF2B5EF4-FFF2-40B4-BE49-F238E27FC236}">
                  <a16:creationId xmlns:a16="http://schemas.microsoft.com/office/drawing/2014/main" id="{41F120BB-2079-6C96-D64B-36BAAC9648AD}"/>
                </a:ext>
              </a:extLst>
            </p:cNvPr>
            <p:cNvSpPr txBox="1"/>
            <p:nvPr/>
          </p:nvSpPr>
          <p:spPr>
            <a:xfrm rot="16200000">
              <a:off x="6222475" y="4641969"/>
              <a:ext cx="1505232" cy="639301"/>
            </a:xfrm>
            <a:prstGeom prst="rect">
              <a:avLst/>
            </a:prstGeom>
            <a:noFill/>
          </p:spPr>
          <p:txBody>
            <a:bodyPr wrap="square" rtlCol="0" anchor="ctr">
              <a:spAutoFit/>
            </a:bodyPr>
            <a:lstStyle/>
            <a:p>
              <a:pPr algn="ctr"/>
              <a:r>
                <a:rPr lang="en-US" sz="4000" dirty="0">
                  <a:solidFill>
                    <a:schemeClr val="tx1">
                      <a:lumMod val="75000"/>
                      <a:lumOff val="25000"/>
                    </a:schemeClr>
                  </a:solidFill>
                </a:rPr>
                <a:t>…</a:t>
              </a:r>
              <a:endParaRPr lang="en-CH" sz="4000" dirty="0">
                <a:solidFill>
                  <a:schemeClr val="tx1">
                    <a:lumMod val="75000"/>
                    <a:lumOff val="25000"/>
                  </a:schemeClr>
                </a:solidFill>
              </a:endParaRPr>
            </a:p>
          </p:txBody>
        </p:sp>
        <p:grpSp>
          <p:nvGrpSpPr>
            <p:cNvPr id="60" name="Group 59">
              <a:extLst>
                <a:ext uri="{FF2B5EF4-FFF2-40B4-BE49-F238E27FC236}">
                  <a16:creationId xmlns:a16="http://schemas.microsoft.com/office/drawing/2014/main" id="{A77FF7F3-C861-F625-DBB3-8890950F7414}"/>
                </a:ext>
              </a:extLst>
            </p:cNvPr>
            <p:cNvGrpSpPr/>
            <p:nvPr/>
          </p:nvGrpSpPr>
          <p:grpSpPr>
            <a:xfrm>
              <a:off x="5857023" y="3843872"/>
              <a:ext cx="3175702" cy="1755956"/>
              <a:chOff x="5857023" y="3843872"/>
              <a:chExt cx="3175702" cy="1755956"/>
            </a:xfrm>
          </p:grpSpPr>
          <p:sp>
            <p:nvSpPr>
              <p:cNvPr id="61" name="TextBox 60">
                <a:extLst>
                  <a:ext uri="{FF2B5EF4-FFF2-40B4-BE49-F238E27FC236}">
                    <a16:creationId xmlns:a16="http://schemas.microsoft.com/office/drawing/2014/main" id="{498D22BB-92DD-7025-F5A5-0E00692D8FCE}"/>
                  </a:ext>
                </a:extLst>
              </p:cNvPr>
              <p:cNvSpPr txBox="1"/>
              <p:nvPr/>
            </p:nvSpPr>
            <p:spPr>
              <a:xfrm>
                <a:off x="6185080" y="3843872"/>
                <a:ext cx="1819825" cy="700528"/>
              </a:xfrm>
              <a:prstGeom prst="rect">
                <a:avLst/>
              </a:prstGeom>
              <a:noFill/>
            </p:spPr>
            <p:txBody>
              <a:bodyPr wrap="square" rtlCol="0">
                <a:spAutoFit/>
              </a:bodyPr>
              <a:lstStyle/>
              <a:p>
                <a:pPr algn="ctr"/>
                <a:r>
                  <a:rPr lang="en-US" sz="2400" b="1" dirty="0"/>
                  <a:t>Counter Table</a:t>
                </a:r>
                <a:endParaRPr lang="en-CH" sz="2400" b="1" dirty="0"/>
              </a:p>
            </p:txBody>
          </p:sp>
          <p:sp>
            <p:nvSpPr>
              <p:cNvPr id="62" name="Rectangle 61">
                <a:extLst>
                  <a:ext uri="{FF2B5EF4-FFF2-40B4-BE49-F238E27FC236}">
                    <a16:creationId xmlns:a16="http://schemas.microsoft.com/office/drawing/2014/main" id="{EC320EFD-E107-B6C0-D892-3B9C3C181689}"/>
                  </a:ext>
                </a:extLst>
              </p:cNvPr>
              <p:cNvSpPr/>
              <p:nvPr/>
            </p:nvSpPr>
            <p:spPr>
              <a:xfrm>
                <a:off x="5857023"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row ID</a:t>
                </a:r>
                <a:endParaRPr lang="en-CH" sz="1600" dirty="0">
                  <a:solidFill>
                    <a:schemeClr val="tx1">
                      <a:lumMod val="75000"/>
                      <a:lumOff val="25000"/>
                    </a:schemeClr>
                  </a:solidFill>
                </a:endParaRPr>
              </a:p>
            </p:txBody>
          </p:sp>
          <p:sp>
            <p:nvSpPr>
              <p:cNvPr id="63" name="Rectangle 62">
                <a:extLst>
                  <a:ext uri="{FF2B5EF4-FFF2-40B4-BE49-F238E27FC236}">
                    <a16:creationId xmlns:a16="http://schemas.microsoft.com/office/drawing/2014/main" id="{57810929-2ED9-4062-A579-E19BA313B8A6}"/>
                  </a:ext>
                </a:extLst>
              </p:cNvPr>
              <p:cNvSpPr/>
              <p:nvPr/>
            </p:nvSpPr>
            <p:spPr>
              <a:xfrm>
                <a:off x="7109161" y="4249111"/>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counter value</a:t>
                </a:r>
                <a:endParaRPr lang="en-CH" sz="1600" dirty="0">
                  <a:solidFill>
                    <a:schemeClr val="tx1">
                      <a:lumMod val="75000"/>
                      <a:lumOff val="25000"/>
                    </a:schemeClr>
                  </a:solidFill>
                </a:endParaRPr>
              </a:p>
            </p:txBody>
          </p:sp>
          <p:sp>
            <p:nvSpPr>
              <p:cNvPr id="64" name="Rectangle 63">
                <a:extLst>
                  <a:ext uri="{FF2B5EF4-FFF2-40B4-BE49-F238E27FC236}">
                    <a16:creationId xmlns:a16="http://schemas.microsoft.com/office/drawing/2014/main" id="{52CDAD36-52E4-4B96-F1C4-3AB817F65547}"/>
                  </a:ext>
                </a:extLst>
              </p:cNvPr>
              <p:cNvSpPr/>
              <p:nvPr/>
            </p:nvSpPr>
            <p:spPr>
              <a:xfrm>
                <a:off x="5857023"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row ID</a:t>
                </a:r>
                <a:endParaRPr lang="en-CH" sz="1600" dirty="0">
                  <a:solidFill>
                    <a:schemeClr val="tx1">
                      <a:lumMod val="75000"/>
                      <a:lumOff val="25000"/>
                    </a:schemeClr>
                  </a:solidFill>
                </a:endParaRPr>
              </a:p>
            </p:txBody>
          </p:sp>
          <p:sp>
            <p:nvSpPr>
              <p:cNvPr id="65" name="Rectangle 64">
                <a:extLst>
                  <a:ext uri="{FF2B5EF4-FFF2-40B4-BE49-F238E27FC236}">
                    <a16:creationId xmlns:a16="http://schemas.microsoft.com/office/drawing/2014/main" id="{39486700-20C7-0B7F-4834-10BBAEB28B13}"/>
                  </a:ext>
                </a:extLst>
              </p:cNvPr>
              <p:cNvSpPr/>
              <p:nvPr/>
            </p:nvSpPr>
            <p:spPr>
              <a:xfrm>
                <a:off x="7109161" y="448646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counter value</a:t>
                </a:r>
                <a:endParaRPr lang="en-CH" sz="1600" dirty="0">
                  <a:solidFill>
                    <a:schemeClr val="tx1">
                      <a:lumMod val="75000"/>
                      <a:lumOff val="25000"/>
                    </a:schemeClr>
                  </a:solidFill>
                </a:endParaRPr>
              </a:p>
            </p:txBody>
          </p:sp>
          <p:sp>
            <p:nvSpPr>
              <p:cNvPr id="66" name="Right Brace 65">
                <a:extLst>
                  <a:ext uri="{FF2B5EF4-FFF2-40B4-BE49-F238E27FC236}">
                    <a16:creationId xmlns:a16="http://schemas.microsoft.com/office/drawing/2014/main" id="{4914995F-BEF2-3E76-512E-1F81D55C2717}"/>
                  </a:ext>
                </a:extLst>
              </p:cNvPr>
              <p:cNvSpPr/>
              <p:nvPr/>
            </p:nvSpPr>
            <p:spPr>
              <a:xfrm>
                <a:off x="8410030" y="4249111"/>
                <a:ext cx="228599" cy="1153113"/>
              </a:xfrm>
              <a:prstGeom prst="righ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sz="1600"/>
              </a:p>
            </p:txBody>
          </p:sp>
          <p:sp>
            <p:nvSpPr>
              <p:cNvPr id="67" name="TextBox 66">
                <a:extLst>
                  <a:ext uri="{FF2B5EF4-FFF2-40B4-BE49-F238E27FC236}">
                    <a16:creationId xmlns:a16="http://schemas.microsoft.com/office/drawing/2014/main" id="{1F1ADCC6-8BCC-0ECE-6D1C-B0FB737B7C9C}"/>
                  </a:ext>
                </a:extLst>
              </p:cNvPr>
              <p:cNvSpPr txBox="1"/>
              <p:nvPr/>
            </p:nvSpPr>
            <p:spPr>
              <a:xfrm rot="5400000">
                <a:off x="8092068" y="4659170"/>
                <a:ext cx="1505232" cy="376083"/>
              </a:xfrm>
              <a:prstGeom prst="rect">
                <a:avLst/>
              </a:prstGeom>
              <a:noFill/>
            </p:spPr>
            <p:txBody>
              <a:bodyPr wrap="square" rtlCol="0">
                <a:spAutoFit/>
              </a:bodyPr>
              <a:lstStyle/>
              <a:p>
                <a:pPr algn="ctr"/>
                <a:r>
                  <a:rPr lang="en-US" sz="2400" i="1" dirty="0">
                    <a:solidFill>
                      <a:schemeClr val="tx1">
                        <a:lumMod val="75000"/>
                        <a:lumOff val="25000"/>
                      </a:schemeClr>
                    </a:solidFill>
                  </a:rPr>
                  <a:t>16 entries</a:t>
                </a:r>
                <a:endParaRPr lang="en-CH" sz="2400" i="1" dirty="0">
                  <a:solidFill>
                    <a:schemeClr val="tx1">
                      <a:lumMod val="75000"/>
                      <a:lumOff val="25000"/>
                    </a:schemeClr>
                  </a:solidFill>
                </a:endParaRPr>
              </a:p>
            </p:txBody>
          </p:sp>
          <p:sp>
            <p:nvSpPr>
              <p:cNvPr id="68" name="Rectangle 67">
                <a:extLst>
                  <a:ext uri="{FF2B5EF4-FFF2-40B4-BE49-F238E27FC236}">
                    <a16:creationId xmlns:a16="http://schemas.microsoft.com/office/drawing/2014/main" id="{645FE4E5-9FE2-F2BC-4A2C-054C3E317E12}"/>
                  </a:ext>
                </a:extLst>
              </p:cNvPr>
              <p:cNvSpPr/>
              <p:nvPr/>
            </p:nvSpPr>
            <p:spPr>
              <a:xfrm>
                <a:off x="5857023"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row ID</a:t>
                </a:r>
                <a:endParaRPr lang="en-CH" sz="1600" dirty="0">
                  <a:solidFill>
                    <a:schemeClr val="tx1">
                      <a:lumMod val="75000"/>
                      <a:lumOff val="25000"/>
                    </a:schemeClr>
                  </a:solidFill>
                </a:endParaRPr>
              </a:p>
            </p:txBody>
          </p:sp>
          <p:sp>
            <p:nvSpPr>
              <p:cNvPr id="69" name="Rectangle 68">
                <a:extLst>
                  <a:ext uri="{FF2B5EF4-FFF2-40B4-BE49-F238E27FC236}">
                    <a16:creationId xmlns:a16="http://schemas.microsoft.com/office/drawing/2014/main" id="{5E45F79A-211A-5DDE-9AB5-7866227B460D}"/>
                  </a:ext>
                </a:extLst>
              </p:cNvPr>
              <p:cNvSpPr/>
              <p:nvPr/>
            </p:nvSpPr>
            <p:spPr>
              <a:xfrm>
                <a:off x="7109161" y="5158322"/>
                <a:ext cx="1237970" cy="228600"/>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75000"/>
                        <a:lumOff val="25000"/>
                      </a:schemeClr>
                    </a:solidFill>
                  </a:rPr>
                  <a:t>counter value</a:t>
                </a:r>
                <a:endParaRPr lang="en-CH" sz="1600" dirty="0">
                  <a:solidFill>
                    <a:schemeClr val="tx1">
                      <a:lumMod val="75000"/>
                      <a:lumOff val="25000"/>
                    </a:schemeClr>
                  </a:solidFill>
                </a:endParaRPr>
              </a:p>
            </p:txBody>
          </p:sp>
        </p:grpSp>
      </p:grpSp>
      <p:sp>
        <p:nvSpPr>
          <p:cNvPr id="70" name="Rectangle: Diagonal Corners Snipped 69">
            <a:extLst>
              <a:ext uri="{FF2B5EF4-FFF2-40B4-BE49-F238E27FC236}">
                <a16:creationId xmlns:a16="http://schemas.microsoft.com/office/drawing/2014/main" id="{04899BF1-AF1F-D249-9EA2-331C3C7B2BAA}"/>
              </a:ext>
            </a:extLst>
          </p:cNvPr>
          <p:cNvSpPr/>
          <p:nvPr/>
        </p:nvSpPr>
        <p:spPr>
          <a:xfrm>
            <a:off x="903261" y="5212162"/>
            <a:ext cx="10385477" cy="1309798"/>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mj-lt"/>
                <a:ea typeface="Tahoma" panose="020B0604030504040204" pitchFamily="34" charset="0"/>
                <a:cs typeface="Tahoma" panose="020B0604030504040204" pitchFamily="34" charset="0"/>
              </a:rPr>
              <a:t>Circumventing Vendor A’s TRR by</a:t>
            </a:r>
            <a:r>
              <a:rPr lang="en-US" sz="3000" dirty="0">
                <a:latin typeface="+mj-lt"/>
                <a:ea typeface="Tahoma" panose="020B0604030504040204" pitchFamily="34" charset="0"/>
                <a:cs typeface="Tahoma" panose="020B0604030504040204" pitchFamily="34" charset="0"/>
              </a:rPr>
              <a:t> </a:t>
            </a:r>
            <a:r>
              <a:rPr lang="en-US" sz="3000" dirty="0">
                <a:solidFill>
                  <a:srgbClr val="009900"/>
                </a:solidFill>
                <a:latin typeface="+mj-lt"/>
                <a:ea typeface="Tahoma" panose="020B0604030504040204" pitchFamily="34" charset="0"/>
                <a:cs typeface="Tahoma" panose="020B0604030504040204" pitchFamily="34" charset="0"/>
              </a:rPr>
              <a:t>discarding</a:t>
            </a:r>
            <a:r>
              <a:rPr lang="en-US" sz="3000" dirty="0">
                <a:latin typeface="+mj-lt"/>
                <a:ea typeface="Tahoma" panose="020B0604030504040204" pitchFamily="34" charset="0"/>
                <a:cs typeface="Tahoma" panose="020B0604030504040204" pitchFamily="34" charset="0"/>
              </a:rPr>
              <a:t> </a:t>
            </a:r>
            <a:r>
              <a:rPr lang="en-US" sz="3000" dirty="0">
                <a:solidFill>
                  <a:schemeClr val="tx1"/>
                </a:solidFill>
                <a:latin typeface="+mj-lt"/>
                <a:ea typeface="Tahoma" panose="020B0604030504040204" pitchFamily="34" charset="0"/>
                <a:cs typeface="Tahoma" panose="020B0604030504040204" pitchFamily="34" charset="0"/>
              </a:rPr>
              <a:t>the actual</a:t>
            </a:r>
            <a:r>
              <a:rPr lang="en-US" sz="3000" dirty="0">
                <a:latin typeface="+mj-lt"/>
                <a:ea typeface="Tahoma" panose="020B0604030504040204" pitchFamily="34" charset="0"/>
                <a:cs typeface="Tahoma" panose="020B0604030504040204" pitchFamily="34" charset="0"/>
              </a:rPr>
              <a:t> </a:t>
            </a:r>
            <a:r>
              <a:rPr lang="en-US" sz="3000" dirty="0">
                <a:solidFill>
                  <a:srgbClr val="C00000"/>
                </a:solidFill>
                <a:latin typeface="+mj-lt"/>
                <a:ea typeface="Tahoma" panose="020B0604030504040204" pitchFamily="34" charset="0"/>
                <a:cs typeface="Tahoma" panose="020B0604030504040204" pitchFamily="34" charset="0"/>
              </a:rPr>
              <a:t>aggressor rows</a:t>
            </a:r>
            <a:r>
              <a:rPr lang="en-US" sz="3000" dirty="0">
                <a:latin typeface="+mj-lt"/>
                <a:ea typeface="Tahoma" panose="020B0604030504040204" pitchFamily="34" charset="0"/>
                <a:cs typeface="Tahoma" panose="020B0604030504040204" pitchFamily="34" charset="0"/>
              </a:rPr>
              <a:t> </a:t>
            </a:r>
            <a:r>
              <a:rPr lang="en-US" sz="3000" dirty="0">
                <a:solidFill>
                  <a:schemeClr val="tx1"/>
                </a:solidFill>
                <a:latin typeface="+mj-lt"/>
                <a:ea typeface="Tahoma" panose="020B0604030504040204" pitchFamily="34" charset="0"/>
                <a:cs typeface="Tahoma" panose="020B0604030504040204" pitchFamily="34" charset="0"/>
              </a:rPr>
              <a:t>from the Counter Table</a:t>
            </a:r>
          </a:p>
        </p:txBody>
      </p:sp>
    </p:spTree>
    <p:extLst>
      <p:ext uri="{BB962C8B-B14F-4D97-AF65-F5344CB8AC3E}">
        <p14:creationId xmlns:p14="http://schemas.microsoft.com/office/powerpoint/2010/main" val="298464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par>
                                <p:cTn id="51" presetID="10" presetClass="entr" presetSubtype="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childTnLst>
                                </p:cTn>
                              </p:par>
                              <p:par>
                                <p:cTn id="61" presetID="10"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500"/>
                                        <p:tgtEl>
                                          <p:spTgt spid="33"/>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500"/>
                                        <p:tgtEl>
                                          <p:spTgt spid="18"/>
                                        </p:tgtEl>
                                      </p:cBhvr>
                                    </p:animEffect>
                                  </p:childTnLst>
                                </p:cTn>
                              </p:par>
                              <p:par>
                                <p:cTn id="71" presetID="10" presetClass="entr" presetSubtype="0"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500"/>
                                        <p:tgtEl>
                                          <p:spTgt spid="3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par>
                                <p:cTn id="77" presetID="10" presetClass="entr" presetSubtype="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500"/>
                                        <p:tgtEl>
                                          <p:spTgt spid="36"/>
                                        </p:tgtEl>
                                      </p:cBhvr>
                                    </p:animEffect>
                                  </p:childTnLst>
                                </p:cTn>
                              </p:par>
                            </p:childTnLst>
                          </p:cTn>
                        </p:par>
                        <p:par>
                          <p:cTn id="80" fill="hold">
                            <p:stCondLst>
                              <p:cond delay="1500"/>
                            </p:stCondLst>
                            <p:childTnLst>
                              <p:par>
                                <p:cTn id="81" presetID="10" presetClass="entr" presetSubtype="0" fill="hold"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fade">
                                      <p:cBhvr>
                                        <p:cTn id="83" dur="500"/>
                                        <p:tgtEl>
                                          <p:spTgt spid="41"/>
                                        </p:tgtEl>
                                      </p:cBhvr>
                                    </p:animEffect>
                                  </p:childTnLst>
                                </p:cTn>
                              </p:par>
                              <p:par>
                                <p:cTn id="84" presetID="10" presetClass="entr" presetSubtype="0" fill="hold"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500"/>
                                        <p:tgtEl>
                                          <p:spTgt spid="42"/>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500"/>
                                        <p:tgtEl>
                                          <p:spTgt spid="3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500"/>
                                        <p:tgtEl>
                                          <p:spTgt spid="17"/>
                                        </p:tgtEl>
                                      </p:cBhvr>
                                    </p:animEffect>
                                  </p:childTnLst>
                                </p:cTn>
                              </p:par>
                            </p:childTnLst>
                          </p:cTn>
                        </p:par>
                        <p:par>
                          <p:cTn id="95" fill="hold">
                            <p:stCondLst>
                              <p:cond delay="500"/>
                            </p:stCondLst>
                            <p:childTnLst>
                              <p:par>
                                <p:cTn id="96" presetID="10" presetClass="entr" presetSubtype="0" fill="hold" grpId="0"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childTnLst>
                                </p:cTn>
                              </p:par>
                              <p:par>
                                <p:cTn id="99" presetID="10" presetClass="entr" presetSubtype="0"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animEffect transition="in" filter="fade">
                                      <p:cBhvr>
                                        <p:cTn id="101" dur="500"/>
                                        <p:tgtEl>
                                          <p:spTgt spid="55"/>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500"/>
                                        <p:tgtEl>
                                          <p:spTgt spid="43"/>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p:bldP spid="17" grpId="0"/>
      <p:bldP spid="18" grpId="0"/>
      <p:bldP spid="19" grpId="0"/>
      <p:bldP spid="21" grpId="0" animBg="1"/>
      <p:bldP spid="22" grpId="0"/>
      <p:bldP spid="39" grpId="0"/>
      <p:bldP spid="40" grpId="0"/>
      <p:bldP spid="54" grpId="0"/>
      <p:bldP spid="7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EB33C-F444-479F-A1A4-D364F0994D93}"/>
              </a:ext>
            </a:extLst>
          </p:cNvPr>
          <p:cNvSpPr>
            <a:spLocks noGrp="1"/>
          </p:cNvSpPr>
          <p:nvPr>
            <p:ph type="title"/>
          </p:nvPr>
        </p:nvSpPr>
        <p:spPr/>
        <p:txBody>
          <a:bodyPr>
            <a:noAutofit/>
          </a:bodyPr>
          <a:lstStyle/>
          <a:p>
            <a:r>
              <a:rPr lang="en-US" sz="2700" dirty="0"/>
              <a:t>Bypassing TRR with New RowHammer Access Patterns</a:t>
            </a:r>
            <a:endParaRPr lang="en-CH" sz="2700" dirty="0"/>
          </a:p>
        </p:txBody>
      </p:sp>
      <p:sp>
        <p:nvSpPr>
          <p:cNvPr id="3" name="Rectangle: Diagonal Corners Snipped 2">
            <a:extLst>
              <a:ext uri="{FF2B5EF4-FFF2-40B4-BE49-F238E27FC236}">
                <a16:creationId xmlns:a16="http://schemas.microsoft.com/office/drawing/2014/main" id="{E6D705F5-75BE-3A8C-0216-A434E8F9BE9A}"/>
              </a:ext>
            </a:extLst>
          </p:cNvPr>
          <p:cNvSpPr/>
          <p:nvPr/>
        </p:nvSpPr>
        <p:spPr>
          <a:xfrm>
            <a:off x="438747" y="1708608"/>
            <a:ext cx="11314506" cy="1393821"/>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ea typeface="Tahoma" panose="020B0604030504040204" pitchFamily="34" charset="0"/>
                <a:cs typeface="Tahoma" panose="020B0604030504040204" pitchFamily="34" charset="0"/>
              </a:rPr>
              <a:t>We craft</a:t>
            </a:r>
            <a:r>
              <a:rPr lang="en-US" sz="3600" dirty="0">
                <a:latin typeface="+mj-lt"/>
                <a:ea typeface="Tahoma" panose="020B0604030504040204" pitchFamily="34" charset="0"/>
                <a:cs typeface="Tahoma" panose="020B0604030504040204" pitchFamily="34" charset="0"/>
              </a:rPr>
              <a:t> </a:t>
            </a:r>
            <a:r>
              <a:rPr lang="en-US" sz="3600" b="1" dirty="0">
                <a:solidFill>
                  <a:srgbClr val="0066FF"/>
                </a:solidFill>
                <a:latin typeface="+mj-lt"/>
                <a:ea typeface="Tahoma" panose="020B0604030504040204" pitchFamily="34" charset="0"/>
                <a:cs typeface="Tahoma" panose="020B0604030504040204" pitchFamily="34" charset="0"/>
              </a:rPr>
              <a:t>new RowHammer access patterns </a:t>
            </a:r>
            <a:br>
              <a:rPr lang="en-US" sz="3600" b="1" dirty="0">
                <a:latin typeface="+mj-lt"/>
                <a:ea typeface="Tahoma" panose="020B0604030504040204" pitchFamily="34" charset="0"/>
                <a:cs typeface="Tahoma" panose="020B0604030504040204" pitchFamily="34" charset="0"/>
              </a:rPr>
            </a:br>
            <a:r>
              <a:rPr lang="en-US" sz="3600" dirty="0">
                <a:solidFill>
                  <a:schemeClr val="tx1"/>
                </a:solidFill>
                <a:latin typeface="+mj-lt"/>
                <a:ea typeface="Tahoma" panose="020B0604030504040204" pitchFamily="34" charset="0"/>
                <a:cs typeface="Tahoma" panose="020B0604030504040204" pitchFamily="34" charset="0"/>
              </a:rPr>
              <a:t>that</a:t>
            </a:r>
            <a:r>
              <a:rPr lang="en-US" sz="3600" dirty="0">
                <a:latin typeface="+mj-lt"/>
                <a:ea typeface="Tahoma" panose="020B0604030504040204" pitchFamily="34" charset="0"/>
                <a:cs typeface="Tahoma" panose="020B0604030504040204" pitchFamily="34" charset="0"/>
              </a:rPr>
              <a:t> </a:t>
            </a:r>
            <a:r>
              <a:rPr lang="en-US" sz="3600" dirty="0">
                <a:solidFill>
                  <a:srgbClr val="C00000"/>
                </a:solidFill>
                <a:latin typeface="+mj-lt"/>
                <a:ea typeface="Tahoma" panose="020B0604030504040204" pitchFamily="34" charset="0"/>
                <a:cs typeface="Tahoma" panose="020B0604030504040204" pitchFamily="34" charset="0"/>
              </a:rPr>
              <a:t>circumvent TRR</a:t>
            </a:r>
            <a:r>
              <a:rPr lang="en-US" sz="3600" dirty="0">
                <a:solidFill>
                  <a:schemeClr val="tx1"/>
                </a:solidFill>
                <a:latin typeface="+mj-lt"/>
                <a:ea typeface="Tahoma" panose="020B0604030504040204" pitchFamily="34" charset="0"/>
                <a:cs typeface="Tahoma" panose="020B0604030504040204" pitchFamily="34" charset="0"/>
              </a:rPr>
              <a:t> of three major DRAM vendors</a:t>
            </a:r>
          </a:p>
        </p:txBody>
      </p:sp>
      <p:sp>
        <p:nvSpPr>
          <p:cNvPr id="6" name="Rectangle: Diagonal Corners Snipped 5">
            <a:extLst>
              <a:ext uri="{FF2B5EF4-FFF2-40B4-BE49-F238E27FC236}">
                <a16:creationId xmlns:a16="http://schemas.microsoft.com/office/drawing/2014/main" id="{0C5A902F-962B-B7E6-A6A8-64E091BDF4D1}"/>
              </a:ext>
            </a:extLst>
          </p:cNvPr>
          <p:cNvSpPr/>
          <p:nvPr/>
        </p:nvSpPr>
        <p:spPr>
          <a:xfrm>
            <a:off x="438747" y="4103915"/>
            <a:ext cx="11314506" cy="1393821"/>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ea typeface="Tahoma" panose="020B0604030504040204" pitchFamily="34" charset="0"/>
                <a:cs typeface="Tahoma" panose="020B0604030504040204" pitchFamily="34" charset="0"/>
              </a:rPr>
              <a:t>On the </a:t>
            </a:r>
            <a:r>
              <a:rPr lang="en-US" sz="3600" b="1" dirty="0">
                <a:solidFill>
                  <a:schemeClr val="tx1"/>
                </a:solidFill>
                <a:ea typeface="Tahoma" panose="020B0604030504040204" pitchFamily="34" charset="0"/>
                <a:cs typeface="Tahoma" panose="020B0604030504040204" pitchFamily="34" charset="0"/>
              </a:rPr>
              <a:t>45</a:t>
            </a:r>
            <a:r>
              <a:rPr lang="en-US" sz="3600" dirty="0">
                <a:solidFill>
                  <a:schemeClr val="tx1"/>
                </a:solidFill>
                <a:ea typeface="Tahoma" panose="020B0604030504040204" pitchFamily="34" charset="0"/>
                <a:cs typeface="Tahoma" panose="020B0604030504040204" pitchFamily="34" charset="0"/>
              </a:rPr>
              <a:t> DDR4 modules we test, </a:t>
            </a:r>
            <a:r>
              <a:rPr lang="en-US" sz="3600" dirty="0">
                <a:solidFill>
                  <a:schemeClr val="tx1"/>
                </a:solidFill>
                <a:latin typeface="+mj-lt"/>
                <a:ea typeface="Tahoma" panose="020B0604030504040204" pitchFamily="34" charset="0"/>
                <a:cs typeface="Tahoma" panose="020B0604030504040204" pitchFamily="34" charset="0"/>
              </a:rPr>
              <a:t>the</a:t>
            </a:r>
            <a:r>
              <a:rPr lang="en-US" sz="3600" dirty="0">
                <a:latin typeface="+mj-lt"/>
                <a:ea typeface="Tahoma" panose="020B0604030504040204" pitchFamily="34" charset="0"/>
                <a:cs typeface="Tahoma" panose="020B0604030504040204" pitchFamily="34" charset="0"/>
              </a:rPr>
              <a:t> </a:t>
            </a:r>
            <a:r>
              <a:rPr lang="en-US" sz="3600" dirty="0">
                <a:solidFill>
                  <a:srgbClr val="0066FF"/>
                </a:solidFill>
                <a:latin typeface="+mj-lt"/>
                <a:ea typeface="Tahoma" panose="020B0604030504040204" pitchFamily="34" charset="0"/>
                <a:cs typeface="Tahoma" panose="020B0604030504040204" pitchFamily="34" charset="0"/>
              </a:rPr>
              <a:t>new access patterns</a:t>
            </a:r>
            <a:r>
              <a:rPr lang="en-US" sz="3600" dirty="0">
                <a:latin typeface="+mj-lt"/>
                <a:ea typeface="Tahoma" panose="020B0604030504040204" pitchFamily="34" charset="0"/>
                <a:cs typeface="Tahoma" panose="020B0604030504040204" pitchFamily="34" charset="0"/>
              </a:rPr>
              <a:t> </a:t>
            </a:r>
            <a:r>
              <a:rPr lang="en-US" sz="3600" dirty="0">
                <a:solidFill>
                  <a:schemeClr val="tx1"/>
                </a:solidFill>
                <a:latin typeface="+mj-lt"/>
                <a:ea typeface="Tahoma" panose="020B0604030504040204" pitchFamily="34" charset="0"/>
                <a:cs typeface="Tahoma" panose="020B0604030504040204" pitchFamily="34" charset="0"/>
              </a:rPr>
              <a:t>cause</a:t>
            </a:r>
            <a:r>
              <a:rPr lang="en-US" sz="3600" dirty="0">
                <a:latin typeface="+mj-lt"/>
                <a:ea typeface="Tahoma" panose="020B0604030504040204" pitchFamily="34" charset="0"/>
                <a:cs typeface="Tahoma" panose="020B0604030504040204" pitchFamily="34" charset="0"/>
              </a:rPr>
              <a:t> </a:t>
            </a:r>
            <a:r>
              <a:rPr lang="en-US" sz="3600" dirty="0">
                <a:solidFill>
                  <a:srgbClr val="C00000"/>
                </a:solidFill>
                <a:latin typeface="+mj-lt"/>
                <a:ea typeface="Tahoma" panose="020B0604030504040204" pitchFamily="34" charset="0"/>
                <a:cs typeface="Tahoma" panose="020B0604030504040204" pitchFamily="34" charset="0"/>
              </a:rPr>
              <a:t>a large number of RowHammer bit flips</a:t>
            </a:r>
            <a:endParaRPr lang="en-US" sz="3600" dirty="0">
              <a:solidFill>
                <a:srgbClr val="009900"/>
              </a:solidFill>
              <a:latin typeface="+mj-lt"/>
              <a:ea typeface="Tahoma" panose="020B0604030504040204" pitchFamily="34" charset="0"/>
              <a:cs typeface="Tahoma" panose="020B0604030504040204" pitchFamily="34" charset="0"/>
            </a:endParaRPr>
          </a:p>
        </p:txBody>
      </p:sp>
      <p:grpSp>
        <p:nvGrpSpPr>
          <p:cNvPr id="4" name="Group 3">
            <a:extLst>
              <a:ext uri="{FF2B5EF4-FFF2-40B4-BE49-F238E27FC236}">
                <a16:creationId xmlns:a16="http://schemas.microsoft.com/office/drawing/2014/main" id="{D9ACF2EE-7FE1-1935-25B7-03621BF0F775}"/>
              </a:ext>
            </a:extLst>
          </p:cNvPr>
          <p:cNvGrpSpPr/>
          <p:nvPr/>
        </p:nvGrpSpPr>
        <p:grpSpPr>
          <a:xfrm>
            <a:off x="2816280" y="6574971"/>
            <a:ext cx="6502401" cy="261257"/>
            <a:chOff x="1631950" y="5344886"/>
            <a:chExt cx="6502401" cy="261257"/>
          </a:xfrm>
        </p:grpSpPr>
        <p:sp>
          <p:nvSpPr>
            <p:cNvPr id="5" name="Arrow: Pentagon 4">
              <a:extLst>
                <a:ext uri="{FF2B5EF4-FFF2-40B4-BE49-F238E27FC236}">
                  <a16:creationId xmlns:a16="http://schemas.microsoft.com/office/drawing/2014/main" id="{C5A79CD0-DFE2-A1C3-4A94-E07CCF17BDA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7" name="Arrow: Chevron 6">
              <a:extLst>
                <a:ext uri="{FF2B5EF4-FFF2-40B4-BE49-F238E27FC236}">
                  <a16:creationId xmlns:a16="http://schemas.microsoft.com/office/drawing/2014/main" id="{CA6A1E01-1425-99EE-C067-3A184924BAEF}"/>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8" name="Arrow: Chevron 7">
              <a:extLst>
                <a:ext uri="{FF2B5EF4-FFF2-40B4-BE49-F238E27FC236}">
                  <a16:creationId xmlns:a16="http://schemas.microsoft.com/office/drawing/2014/main" id="{1EDC06D6-0219-B5A2-0AF4-32A9BC102CE5}"/>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9" name="Arrow: Chevron 8">
              <a:extLst>
                <a:ext uri="{FF2B5EF4-FFF2-40B4-BE49-F238E27FC236}">
                  <a16:creationId xmlns:a16="http://schemas.microsoft.com/office/drawing/2014/main" id="{E55EECB2-860A-A25C-A006-C03089A1562F}"/>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4112332368"/>
      </p:ext>
    </p:extLst>
  </p:cSld>
  <p:clrMapOvr>
    <a:masterClrMapping/>
  </p:clrMapOvr>
  <mc:AlternateContent xmlns:mc="http://schemas.openxmlformats.org/markup-compatibility/2006" xmlns:p14="http://schemas.microsoft.com/office/powerpoint/2010/main">
    <mc:Choice Requires="p14">
      <p:transition spd="slow" p14:dur="2000" advTm="18331"/>
    </mc:Choice>
    <mc:Fallback xmlns="">
      <p:transition spd="slow" advTm="18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9FB658-73DF-4F31-A786-A43EB67CCAE9}"/>
              </a:ext>
            </a:extLst>
          </p:cNvPr>
          <p:cNvGrpSpPr/>
          <p:nvPr/>
        </p:nvGrpSpPr>
        <p:grpSpPr>
          <a:xfrm>
            <a:off x="2816280" y="6574971"/>
            <a:ext cx="6502401" cy="261257"/>
            <a:chOff x="1631950" y="5344886"/>
            <a:chExt cx="6502401" cy="261257"/>
          </a:xfrm>
        </p:grpSpPr>
        <p:sp>
          <p:nvSpPr>
            <p:cNvPr id="7" name="Arrow: Pentagon 6">
              <a:extLst>
                <a:ext uri="{FF2B5EF4-FFF2-40B4-BE49-F238E27FC236}">
                  <a16:creationId xmlns:a16="http://schemas.microsoft.com/office/drawing/2014/main" id="{CE3AD376-7382-94AD-A02A-95A912D64C4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92698456-0B63-86C1-8A9E-0E54EF61DDE3}"/>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F4D33DE3-339D-8334-7549-4B27EED57647}"/>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4BB3591C-C796-7A41-1604-CE3FB8C8EEC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2" name="Title 1">
            <a:extLst>
              <a:ext uri="{FF2B5EF4-FFF2-40B4-BE49-F238E27FC236}">
                <a16:creationId xmlns:a16="http://schemas.microsoft.com/office/drawing/2014/main" id="{0A5AABEB-B78A-41AF-BA24-8C6CF9796236}"/>
              </a:ext>
            </a:extLst>
          </p:cNvPr>
          <p:cNvSpPr>
            <a:spLocks noGrp="1"/>
          </p:cNvSpPr>
          <p:nvPr>
            <p:ph type="title"/>
          </p:nvPr>
        </p:nvSpPr>
        <p:spPr/>
        <p:txBody>
          <a:bodyPr>
            <a:normAutofit fontScale="90000"/>
          </a:bodyPr>
          <a:lstStyle/>
          <a:p>
            <a:r>
              <a:rPr lang="en-US" dirty="0"/>
              <a:t>Effect on Individual Rows</a:t>
            </a:r>
            <a:endParaRPr lang="en-CH" dirty="0"/>
          </a:p>
        </p:txBody>
      </p:sp>
      <p:pic>
        <p:nvPicPr>
          <p:cNvPr id="4" name="Picture 3">
            <a:extLst>
              <a:ext uri="{FF2B5EF4-FFF2-40B4-BE49-F238E27FC236}">
                <a16:creationId xmlns:a16="http://schemas.microsoft.com/office/drawing/2014/main" id="{33683B81-BB6E-4216-BB4C-D9C65C22C863}"/>
              </a:ext>
            </a:extLst>
          </p:cNvPr>
          <p:cNvPicPr>
            <a:picLocks noChangeAspect="1"/>
          </p:cNvPicPr>
          <p:nvPr/>
        </p:nvPicPr>
        <p:blipFill>
          <a:blip r:embed="rId4"/>
          <a:stretch>
            <a:fillRect/>
          </a:stretch>
        </p:blipFill>
        <p:spPr>
          <a:xfrm>
            <a:off x="514005" y="1060577"/>
            <a:ext cx="11163990" cy="1665204"/>
          </a:xfrm>
          <a:prstGeom prst="rect">
            <a:avLst/>
          </a:prstGeom>
        </p:spPr>
      </p:pic>
      <p:sp>
        <p:nvSpPr>
          <p:cNvPr id="12" name="TextBox 11">
            <a:extLst>
              <a:ext uri="{FF2B5EF4-FFF2-40B4-BE49-F238E27FC236}">
                <a16:creationId xmlns:a16="http://schemas.microsoft.com/office/drawing/2014/main" id="{697DFA79-333A-481D-8713-C7BE622C109C}"/>
              </a:ext>
            </a:extLst>
          </p:cNvPr>
          <p:cNvSpPr txBox="1"/>
          <p:nvPr/>
        </p:nvSpPr>
        <p:spPr>
          <a:xfrm>
            <a:off x="1366931" y="5049188"/>
            <a:ext cx="7391400" cy="1569660"/>
          </a:xfrm>
          <a:prstGeom prst="rect">
            <a:avLst/>
          </a:prstGeom>
          <a:noFill/>
        </p:spPr>
        <p:txBody>
          <a:bodyPr wrap="square" rtlCol="0">
            <a:spAutoFit/>
          </a:bodyPr>
          <a:lstStyle/>
          <a:p>
            <a:r>
              <a:rPr lang="en-US" sz="2400" dirty="0"/>
              <a:t>Why are some modules less vulnerable?</a:t>
            </a:r>
          </a:p>
          <a:p>
            <a:pPr marL="342900" indent="-342900">
              <a:buFont typeface="+mj-lt"/>
              <a:buAutoNum type="arabicParenR"/>
            </a:pPr>
            <a:r>
              <a:rPr lang="en-US" sz="2400" dirty="0">
                <a:solidFill>
                  <a:srgbClr val="C00000"/>
                </a:solidFill>
              </a:rPr>
              <a:t>Fundamentally less vulnerable to RowHammer</a:t>
            </a:r>
          </a:p>
          <a:p>
            <a:pPr marL="342900" indent="-342900">
              <a:buFont typeface="+mj-lt"/>
              <a:buAutoNum type="arabicParenR"/>
            </a:pPr>
            <a:r>
              <a:rPr lang="en-US" sz="2400" dirty="0">
                <a:solidFill>
                  <a:srgbClr val="C00000"/>
                </a:solidFill>
              </a:rPr>
              <a:t>Different TRR mechanisms</a:t>
            </a:r>
          </a:p>
          <a:p>
            <a:pPr marL="342900" indent="-342900">
              <a:buFont typeface="+mj-lt"/>
              <a:buAutoNum type="arabicParenR"/>
            </a:pPr>
            <a:r>
              <a:rPr lang="en-US" sz="2400" dirty="0">
                <a:solidFill>
                  <a:srgbClr val="C00000"/>
                </a:solidFill>
              </a:rPr>
              <a:t>Unique row organization</a:t>
            </a:r>
            <a:endParaRPr lang="en-CH" sz="2400" dirty="0">
              <a:solidFill>
                <a:srgbClr val="C00000"/>
              </a:solidFill>
            </a:endParaRPr>
          </a:p>
        </p:txBody>
      </p:sp>
      <p:sp>
        <p:nvSpPr>
          <p:cNvPr id="14" name="Rectangle 13">
            <a:extLst>
              <a:ext uri="{FF2B5EF4-FFF2-40B4-BE49-F238E27FC236}">
                <a16:creationId xmlns:a16="http://schemas.microsoft.com/office/drawing/2014/main" id="{2542F36B-1711-470D-BC8A-91402E265C62}"/>
              </a:ext>
            </a:extLst>
          </p:cNvPr>
          <p:cNvSpPr/>
          <p:nvPr/>
        </p:nvSpPr>
        <p:spPr>
          <a:xfrm>
            <a:off x="1832436" y="1228700"/>
            <a:ext cx="1566041" cy="111921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81A45927-FE0C-4908-8484-C3FB213B15B4}"/>
              </a:ext>
            </a:extLst>
          </p:cNvPr>
          <p:cNvSpPr/>
          <p:nvPr/>
        </p:nvSpPr>
        <p:spPr>
          <a:xfrm>
            <a:off x="1598292" y="1228700"/>
            <a:ext cx="230508" cy="111921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AE53462F-4AF7-4DCD-8354-6DAFF1F629B9}"/>
              </a:ext>
            </a:extLst>
          </p:cNvPr>
          <p:cNvSpPr/>
          <p:nvPr/>
        </p:nvSpPr>
        <p:spPr>
          <a:xfrm>
            <a:off x="3396823" y="1260973"/>
            <a:ext cx="1113719" cy="111067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A83EA9B2-55E3-4BFC-AE7C-F4376E5ABEB6}"/>
              </a:ext>
            </a:extLst>
          </p:cNvPr>
          <p:cNvSpPr/>
          <p:nvPr/>
        </p:nvSpPr>
        <p:spPr>
          <a:xfrm>
            <a:off x="4506547" y="1260976"/>
            <a:ext cx="456317" cy="111921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33B23C4-4806-45AF-89F0-5F345AD9BB9E}"/>
              </a:ext>
            </a:extLst>
          </p:cNvPr>
          <p:cNvSpPr/>
          <p:nvPr/>
        </p:nvSpPr>
        <p:spPr>
          <a:xfrm>
            <a:off x="4953189" y="1260976"/>
            <a:ext cx="218885" cy="11106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885E5A4-489F-42FC-8681-CF5076F44C88}"/>
              </a:ext>
            </a:extLst>
          </p:cNvPr>
          <p:cNvSpPr/>
          <p:nvPr/>
        </p:nvSpPr>
        <p:spPr>
          <a:xfrm>
            <a:off x="5180106" y="1260975"/>
            <a:ext cx="882241" cy="108693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6234B988-8EC3-4FC9-9CAB-A65DC13F12C7}"/>
              </a:ext>
            </a:extLst>
          </p:cNvPr>
          <p:cNvSpPr/>
          <p:nvPr/>
        </p:nvSpPr>
        <p:spPr>
          <a:xfrm>
            <a:off x="6070379" y="1260974"/>
            <a:ext cx="875292" cy="1110669"/>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FADBCF9-DA59-49E7-ACB4-EE3653FABC45}"/>
              </a:ext>
            </a:extLst>
          </p:cNvPr>
          <p:cNvSpPr/>
          <p:nvPr/>
        </p:nvSpPr>
        <p:spPr>
          <a:xfrm>
            <a:off x="6952620" y="1260974"/>
            <a:ext cx="882241" cy="108693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D13C658-098C-427F-ABDF-10DA21EDC413}"/>
              </a:ext>
            </a:extLst>
          </p:cNvPr>
          <p:cNvSpPr/>
          <p:nvPr/>
        </p:nvSpPr>
        <p:spPr>
          <a:xfrm>
            <a:off x="7853595" y="1260973"/>
            <a:ext cx="429979" cy="108693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A82D48E6-C087-475F-A3BB-4D64195737F4}"/>
              </a:ext>
            </a:extLst>
          </p:cNvPr>
          <p:cNvSpPr/>
          <p:nvPr/>
        </p:nvSpPr>
        <p:spPr>
          <a:xfrm>
            <a:off x="10306050" y="1228701"/>
            <a:ext cx="1321262" cy="11514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D0B95300-6DF4-4ABC-A14E-F36E4BBB6DCF}"/>
              </a:ext>
            </a:extLst>
          </p:cNvPr>
          <p:cNvSpPr/>
          <p:nvPr/>
        </p:nvSpPr>
        <p:spPr>
          <a:xfrm>
            <a:off x="9858714" y="1228700"/>
            <a:ext cx="429979" cy="114294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CD452C6-DB2E-4391-A474-2A2BE7243727}"/>
              </a:ext>
            </a:extLst>
          </p:cNvPr>
          <p:cNvSpPr/>
          <p:nvPr/>
        </p:nvSpPr>
        <p:spPr>
          <a:xfrm>
            <a:off x="8283574" y="1260974"/>
            <a:ext cx="1552828" cy="108693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Diagonal Corners Snipped 2">
            <a:extLst>
              <a:ext uri="{FF2B5EF4-FFF2-40B4-BE49-F238E27FC236}">
                <a16:creationId xmlns:a16="http://schemas.microsoft.com/office/drawing/2014/main" id="{3ACBD1DB-8B76-6C20-E70D-A0EA62549107}"/>
              </a:ext>
            </a:extLst>
          </p:cNvPr>
          <p:cNvSpPr/>
          <p:nvPr/>
        </p:nvSpPr>
        <p:spPr>
          <a:xfrm>
            <a:off x="278780" y="2805985"/>
            <a:ext cx="11314506" cy="1027128"/>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9900"/>
                </a:solidFill>
              </a:rPr>
              <a:t>All 45 modules </a:t>
            </a:r>
            <a:r>
              <a:rPr lang="en-US" sz="3200" dirty="0">
                <a:solidFill>
                  <a:schemeClr val="tx1">
                    <a:lumMod val="65000"/>
                    <a:lumOff val="35000"/>
                  </a:schemeClr>
                </a:solidFill>
              </a:rPr>
              <a:t>we tested are </a:t>
            </a:r>
            <a:r>
              <a:rPr lang="en-US" sz="3200" dirty="0">
                <a:solidFill>
                  <a:srgbClr val="C00000"/>
                </a:solidFill>
              </a:rPr>
              <a:t>vulnerable</a:t>
            </a:r>
            <a:r>
              <a:rPr lang="en-US" sz="3200" dirty="0">
                <a:solidFill>
                  <a:schemeClr val="tx1">
                    <a:lumMod val="65000"/>
                    <a:lumOff val="35000"/>
                  </a:schemeClr>
                </a:solidFill>
              </a:rPr>
              <a:t> </a:t>
            </a:r>
            <a:br>
              <a:rPr lang="en-US" sz="3200" dirty="0">
                <a:solidFill>
                  <a:schemeClr val="tx1">
                    <a:lumMod val="65000"/>
                    <a:lumOff val="35000"/>
                  </a:schemeClr>
                </a:solidFill>
              </a:rPr>
            </a:br>
            <a:r>
              <a:rPr lang="en-US" sz="3200" dirty="0">
                <a:solidFill>
                  <a:schemeClr val="tx1">
                    <a:lumMod val="65000"/>
                    <a:lumOff val="35000"/>
                  </a:schemeClr>
                </a:solidFill>
              </a:rPr>
              <a:t>to our new RowHammer access patterns</a:t>
            </a:r>
            <a:endParaRPr lang="en-US" sz="3200" dirty="0">
              <a:solidFill>
                <a:srgbClr val="009900"/>
              </a:solidFill>
            </a:endParaRPr>
          </a:p>
        </p:txBody>
      </p:sp>
      <p:sp>
        <p:nvSpPr>
          <p:cNvPr id="5" name="Rectangle: Diagonal Corners Snipped 4">
            <a:extLst>
              <a:ext uri="{FF2B5EF4-FFF2-40B4-BE49-F238E27FC236}">
                <a16:creationId xmlns:a16="http://schemas.microsoft.com/office/drawing/2014/main" id="{39743FE1-3EBF-E747-9013-16125165337F}"/>
              </a:ext>
            </a:extLst>
          </p:cNvPr>
          <p:cNvSpPr/>
          <p:nvPr/>
        </p:nvSpPr>
        <p:spPr>
          <a:xfrm>
            <a:off x="278780" y="3936757"/>
            <a:ext cx="11314506" cy="1027128"/>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65000"/>
                    <a:lumOff val="35000"/>
                  </a:schemeClr>
                </a:solidFill>
              </a:rPr>
              <a:t>For many modules, our RowHammer access patterns </a:t>
            </a:r>
            <a:br>
              <a:rPr lang="en-US" sz="3200" dirty="0">
                <a:solidFill>
                  <a:schemeClr val="tx1">
                    <a:lumMod val="65000"/>
                    <a:lumOff val="35000"/>
                  </a:schemeClr>
                </a:solidFill>
              </a:rPr>
            </a:br>
            <a:r>
              <a:rPr lang="en-US" sz="3200" dirty="0">
                <a:solidFill>
                  <a:schemeClr val="tx1">
                    <a:lumMod val="65000"/>
                    <a:lumOff val="35000"/>
                  </a:schemeClr>
                </a:solidFill>
              </a:rPr>
              <a:t>cause bit flips in more </a:t>
            </a:r>
            <a:r>
              <a:rPr lang="en-US" sz="3200" dirty="0">
                <a:solidFill>
                  <a:srgbClr val="009900"/>
                </a:solidFill>
              </a:rPr>
              <a:t>than 99.9% of the rows</a:t>
            </a:r>
          </a:p>
        </p:txBody>
      </p:sp>
    </p:spTree>
    <p:custDataLst>
      <p:tags r:id="rId1"/>
    </p:custDataLst>
    <p:extLst>
      <p:ext uri="{BB962C8B-B14F-4D97-AF65-F5344CB8AC3E}">
        <p14:creationId xmlns:p14="http://schemas.microsoft.com/office/powerpoint/2010/main" val="2191413771"/>
      </p:ext>
    </p:extLst>
  </p:cSld>
  <p:clrMapOvr>
    <a:masterClrMapping/>
  </p:clrMapOvr>
  <mc:AlternateContent xmlns:mc="http://schemas.openxmlformats.org/markup-compatibility/2006" xmlns:p14="http://schemas.microsoft.com/office/powerpoint/2010/main">
    <mc:Choice Requires="p14">
      <p:transition spd="slow" p14:dur="2000" advTm="65823"/>
    </mc:Choice>
    <mc:Fallback xmlns="">
      <p:transition spd="slow" advTm="658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0" nodeType="withEffect">
                                  <p:stCondLst>
                                    <p:cond delay="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22"/>
                                        </p:tgtEl>
                                      </p:cBhvr>
                                    </p:animEffect>
                                    <p:set>
                                      <p:cBhvr>
                                        <p:cTn id="39" dur="1" fill="hold">
                                          <p:stCondLst>
                                            <p:cond delay="499"/>
                                          </p:stCondLst>
                                        </p:cTn>
                                        <p:tgtEl>
                                          <p:spTgt spid="22"/>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par>
                                <p:cTn id="43" presetID="10" presetClass="exit" presetSubtype="0" fill="hold" grpId="0" nodeType="withEffect">
                                  <p:stCondLst>
                                    <p:cond delay="0"/>
                                  </p:stCondLst>
                                  <p:childTnLst>
                                    <p:animEffect transition="out" filter="fade">
                                      <p:cBhvr>
                                        <p:cTn id="44" dur="500"/>
                                        <p:tgtEl>
                                          <p:spTgt spid="24"/>
                                        </p:tgtEl>
                                      </p:cBhvr>
                                    </p:animEffect>
                                    <p:set>
                                      <p:cBhvr>
                                        <p:cTn id="45" dur="1" fill="hold">
                                          <p:stCondLst>
                                            <p:cond delay="499"/>
                                          </p:stCondLst>
                                        </p:cTn>
                                        <p:tgtEl>
                                          <p:spTgt spid="24"/>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10" presetClass="entr"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1"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2">
                                            <p:txEl>
                                              <p:pRg st="0" end="0"/>
                                            </p:txEl>
                                          </p:spTgt>
                                        </p:tgtEl>
                                        <p:attrNameLst>
                                          <p:attrName>style.visibility</p:attrName>
                                        </p:attrNameLst>
                                      </p:cBhvr>
                                      <p:to>
                                        <p:strVal val="visible"/>
                                      </p:to>
                                    </p:set>
                                    <p:animEffect transition="in" filter="fade">
                                      <p:cBhvr>
                                        <p:cTn id="79" dur="500"/>
                                        <p:tgtEl>
                                          <p:spTgt spid="12">
                                            <p:txEl>
                                              <p:pRg st="0" end="0"/>
                                            </p:txEl>
                                          </p:spTgt>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fade">
                                      <p:cBhvr>
                                        <p:cTn id="88" dur="500"/>
                                        <p:tgtEl>
                                          <p:spTgt spid="20"/>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500"/>
                                        <p:tgtEl>
                                          <p:spTgt spid="22"/>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par>
                                <p:cTn id="95" presetID="10" presetClass="exit" presetSubtype="0" fill="hold" grpId="2" nodeType="with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par>
                                <p:cTn id="98" presetID="10" presetClass="exit" presetSubtype="0" fill="hold" grpId="2" nodeType="withEffect">
                                  <p:stCondLst>
                                    <p:cond delay="0"/>
                                  </p:stCondLst>
                                  <p:childTnLst>
                                    <p:animEffect transition="out" filter="fade">
                                      <p:cBhvr>
                                        <p:cTn id="99" dur="500"/>
                                        <p:tgtEl>
                                          <p:spTgt spid="21"/>
                                        </p:tgtEl>
                                      </p:cBhvr>
                                    </p:animEffect>
                                    <p:set>
                                      <p:cBhvr>
                                        <p:cTn id="100" dur="1" fill="hold">
                                          <p:stCondLst>
                                            <p:cond delay="499"/>
                                          </p:stCondLst>
                                        </p:cTn>
                                        <p:tgtEl>
                                          <p:spTgt spid="21"/>
                                        </p:tgtEl>
                                        <p:attrNameLst>
                                          <p:attrName>style.visibility</p:attrName>
                                        </p:attrNameLst>
                                      </p:cBhvr>
                                      <p:to>
                                        <p:strVal val="hidden"/>
                                      </p:to>
                                    </p:set>
                                  </p:childTnLst>
                                </p:cTn>
                              </p:par>
                              <p:par>
                                <p:cTn id="101" presetID="10" presetClass="exit" presetSubtype="0" fill="hold" grpId="2" nodeType="withEffect">
                                  <p:stCondLst>
                                    <p:cond delay="0"/>
                                  </p:stCondLst>
                                  <p:childTnLst>
                                    <p:animEffect transition="out" filter="fade">
                                      <p:cBhvr>
                                        <p:cTn id="102" dur="500"/>
                                        <p:tgtEl>
                                          <p:spTgt spid="25"/>
                                        </p:tgtEl>
                                      </p:cBhvr>
                                    </p:animEffect>
                                    <p:set>
                                      <p:cBhvr>
                                        <p:cTn id="103" dur="1" fill="hold">
                                          <p:stCondLst>
                                            <p:cond delay="499"/>
                                          </p:stCondLst>
                                        </p:cTn>
                                        <p:tgtEl>
                                          <p:spTgt spid="25"/>
                                        </p:tgtEl>
                                        <p:attrNameLst>
                                          <p:attrName>style.visibility</p:attrName>
                                        </p:attrNameLst>
                                      </p:cBhvr>
                                      <p:to>
                                        <p:strVal val="hidden"/>
                                      </p:to>
                                    </p:set>
                                  </p:childTnLst>
                                </p:cTn>
                              </p:par>
                              <p:par>
                                <p:cTn id="104" presetID="10" presetClass="exit" presetSubtype="0" fill="hold" grpId="2" nodeType="withEffect">
                                  <p:stCondLst>
                                    <p:cond delay="0"/>
                                  </p:stCondLst>
                                  <p:childTnLst>
                                    <p:animEffect transition="out" filter="fade">
                                      <p:cBhvr>
                                        <p:cTn id="105" dur="500"/>
                                        <p:tgtEl>
                                          <p:spTgt spid="24"/>
                                        </p:tgtEl>
                                      </p:cBhvr>
                                    </p:animEffect>
                                    <p:set>
                                      <p:cBhvr>
                                        <p:cTn id="106" dur="1" fill="hold">
                                          <p:stCondLst>
                                            <p:cond delay="499"/>
                                          </p:stCondLst>
                                        </p:cTn>
                                        <p:tgtEl>
                                          <p:spTgt spid="24"/>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2">
                                            <p:txEl>
                                              <p:pRg st="1" end="1"/>
                                            </p:txEl>
                                          </p:spTgt>
                                        </p:tgtEl>
                                        <p:attrNameLst>
                                          <p:attrName>style.visibility</p:attrName>
                                        </p:attrNameLst>
                                      </p:cBhvr>
                                      <p:to>
                                        <p:strVal val="visible"/>
                                      </p:to>
                                    </p:set>
                                    <p:animEffect transition="in" filter="fade">
                                      <p:cBhvr>
                                        <p:cTn id="111" dur="500"/>
                                        <p:tgtEl>
                                          <p:spTgt spid="12">
                                            <p:txEl>
                                              <p:pRg st="1" end="1"/>
                                            </p:txEl>
                                          </p:spTgt>
                                        </p:tgtEl>
                                      </p:cBhvr>
                                    </p:animEffect>
                                  </p:childTnLst>
                                </p:cTn>
                              </p:par>
                              <p:par>
                                <p:cTn id="112" presetID="10" presetClass="entr" presetSubtype="0" fill="hold" grpId="3" nodeType="withEffect">
                                  <p:stCondLst>
                                    <p:cond delay="0"/>
                                  </p:stCondLst>
                                  <p:childTnLst>
                                    <p:set>
                                      <p:cBhvr>
                                        <p:cTn id="113" dur="1" fill="hold">
                                          <p:stCondLst>
                                            <p:cond delay="0"/>
                                          </p:stCondLst>
                                        </p:cTn>
                                        <p:tgtEl>
                                          <p:spTgt spid="21"/>
                                        </p:tgtEl>
                                        <p:attrNameLst>
                                          <p:attrName>style.visibility</p:attrName>
                                        </p:attrNameLst>
                                      </p:cBhvr>
                                      <p:to>
                                        <p:strVal val="visible"/>
                                      </p:to>
                                    </p:set>
                                    <p:animEffect transition="in" filter="fade">
                                      <p:cBhvr>
                                        <p:cTn id="114" dur="500"/>
                                        <p:tgtEl>
                                          <p:spTgt spid="2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12">
                                            <p:txEl>
                                              <p:pRg st="2" end="2"/>
                                            </p:txEl>
                                          </p:spTgt>
                                        </p:tgtEl>
                                        <p:attrNameLst>
                                          <p:attrName>style.visibility</p:attrName>
                                        </p:attrNameLst>
                                      </p:cBhvr>
                                      <p:to>
                                        <p:strVal val="visible"/>
                                      </p:to>
                                    </p:set>
                                    <p:animEffect transition="in" filter="fade">
                                      <p:cBhvr>
                                        <p:cTn id="119" dur="500"/>
                                        <p:tgtEl>
                                          <p:spTgt spid="12">
                                            <p:txEl>
                                              <p:pRg st="2" end="2"/>
                                            </p:txEl>
                                          </p:spTgt>
                                        </p:tgtEl>
                                      </p:cBhvr>
                                    </p:animEffect>
                                  </p:childTnLst>
                                </p:cTn>
                              </p:par>
                              <p:par>
                                <p:cTn id="120" presetID="10" presetClass="exit" presetSubtype="0" fill="hold" grpId="4" nodeType="withEffect">
                                  <p:stCondLst>
                                    <p:cond delay="0"/>
                                  </p:stCondLst>
                                  <p:childTnLst>
                                    <p:animEffect transition="out" filter="fade">
                                      <p:cBhvr>
                                        <p:cTn id="121" dur="500"/>
                                        <p:tgtEl>
                                          <p:spTgt spid="21"/>
                                        </p:tgtEl>
                                      </p:cBhvr>
                                    </p:animEffect>
                                    <p:set>
                                      <p:cBhvr>
                                        <p:cTn id="122" dur="1" fill="hold">
                                          <p:stCondLst>
                                            <p:cond delay="499"/>
                                          </p:stCondLst>
                                        </p:cTn>
                                        <p:tgtEl>
                                          <p:spTgt spid="21"/>
                                        </p:tgtEl>
                                        <p:attrNameLst>
                                          <p:attrName>style.visibility</p:attrName>
                                        </p:attrNameLst>
                                      </p:cBhvr>
                                      <p:to>
                                        <p:strVal val="hidden"/>
                                      </p:to>
                                    </p:set>
                                  </p:childTnLst>
                                </p:cTn>
                              </p:par>
                              <p:par>
                                <p:cTn id="123" presetID="10" presetClass="entr" presetSubtype="0" fill="hold" grpId="3"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fade">
                                      <p:cBhvr>
                                        <p:cTn id="125" dur="500"/>
                                        <p:tgtEl>
                                          <p:spTgt spid="19"/>
                                        </p:tgtEl>
                                      </p:cBhvr>
                                    </p:animEffect>
                                  </p:childTnLst>
                                </p:cTn>
                              </p:par>
                              <p:par>
                                <p:cTn id="126" presetID="10" presetClass="entr" presetSubtype="0" fill="hold" grpId="3" nodeType="withEffect">
                                  <p:stCondLst>
                                    <p:cond delay="0"/>
                                  </p:stCondLst>
                                  <p:childTnLst>
                                    <p:set>
                                      <p:cBhvr>
                                        <p:cTn id="127" dur="1" fill="hold">
                                          <p:stCondLst>
                                            <p:cond delay="0"/>
                                          </p:stCondLst>
                                        </p:cTn>
                                        <p:tgtEl>
                                          <p:spTgt spid="25"/>
                                        </p:tgtEl>
                                        <p:attrNameLst>
                                          <p:attrName>style.visibility</p:attrName>
                                        </p:attrNameLst>
                                      </p:cBhvr>
                                      <p:to>
                                        <p:strVal val="visible"/>
                                      </p:to>
                                    </p:set>
                                    <p:animEffect transition="in" filter="fade">
                                      <p:cBhvr>
                                        <p:cTn id="128" dur="500"/>
                                        <p:tgtEl>
                                          <p:spTgt spid="25"/>
                                        </p:tgtEl>
                                      </p:cBhvr>
                                    </p:animEffect>
                                  </p:childTnLst>
                                </p:cTn>
                              </p:par>
                              <p:par>
                                <p:cTn id="129" presetID="10" presetClass="entr" presetSubtype="0" fill="hold" grpId="3" nodeType="with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fade">
                                      <p:cBhvr>
                                        <p:cTn id="131" dur="500"/>
                                        <p:tgtEl>
                                          <p:spTgt spid="24"/>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12">
                                            <p:txEl>
                                              <p:pRg st="3" end="3"/>
                                            </p:txEl>
                                          </p:spTgt>
                                        </p:tgtEl>
                                        <p:attrNameLst>
                                          <p:attrName>style.visibility</p:attrName>
                                        </p:attrNameLst>
                                      </p:cBhvr>
                                      <p:to>
                                        <p:strVal val="visible"/>
                                      </p:to>
                                    </p:set>
                                    <p:animEffect transition="in" filter="fade">
                                      <p:cBhvr>
                                        <p:cTn id="136" dur="500"/>
                                        <p:tgtEl>
                                          <p:spTgt spid="12">
                                            <p:txEl>
                                              <p:pRg st="3" end="3"/>
                                            </p:txEl>
                                          </p:spTgt>
                                        </p:tgtEl>
                                      </p:cBhvr>
                                    </p:animEffect>
                                  </p:childTnLst>
                                </p:cTn>
                              </p:par>
                              <p:par>
                                <p:cTn id="137" presetID="10" presetClass="exit" presetSubtype="0" fill="hold" grpId="4" nodeType="withEffect">
                                  <p:stCondLst>
                                    <p:cond delay="0"/>
                                  </p:stCondLst>
                                  <p:childTnLst>
                                    <p:animEffect transition="out" filter="fade">
                                      <p:cBhvr>
                                        <p:cTn id="138" dur="500"/>
                                        <p:tgtEl>
                                          <p:spTgt spid="25"/>
                                        </p:tgtEl>
                                      </p:cBhvr>
                                    </p:animEffect>
                                    <p:set>
                                      <p:cBhvr>
                                        <p:cTn id="139" dur="1" fill="hold">
                                          <p:stCondLst>
                                            <p:cond delay="499"/>
                                          </p:stCondLst>
                                        </p:cTn>
                                        <p:tgtEl>
                                          <p:spTgt spid="25"/>
                                        </p:tgtEl>
                                        <p:attrNameLst>
                                          <p:attrName>style.visibility</p:attrName>
                                        </p:attrNameLst>
                                      </p:cBhvr>
                                      <p:to>
                                        <p:strVal val="hidden"/>
                                      </p:to>
                                    </p:set>
                                  </p:childTnLst>
                                </p:cTn>
                              </p:par>
                              <p:par>
                                <p:cTn id="140" presetID="10" presetClass="entr" presetSubtype="0" fill="hold" grpId="5"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fade">
                                      <p:cBhvr>
                                        <p:cTn id="1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19" grpId="2" animBg="1"/>
      <p:bldP spid="19" grpId="3" animBg="1"/>
      <p:bldP spid="20" grpId="0" animBg="1"/>
      <p:bldP spid="20" grpId="1" animBg="1"/>
      <p:bldP spid="21" grpId="0" animBg="1"/>
      <p:bldP spid="21" grpId="1" animBg="1"/>
      <p:bldP spid="21" grpId="2" animBg="1"/>
      <p:bldP spid="21" grpId="3" animBg="1"/>
      <p:bldP spid="21" grpId="4" animBg="1"/>
      <p:bldP spid="21" grpId="5" animBg="1"/>
      <p:bldP spid="22" grpId="0" animBg="1"/>
      <p:bldP spid="22" grpId="1" animBg="1"/>
      <p:bldP spid="23" grpId="0" animBg="1"/>
      <p:bldP spid="23" grpId="1" animBg="1"/>
      <p:bldP spid="24" grpId="0" animBg="1"/>
      <p:bldP spid="24" grpId="1" animBg="1"/>
      <p:bldP spid="24" grpId="2" animBg="1"/>
      <p:bldP spid="24" grpId="3" animBg="1"/>
      <p:bldP spid="25" grpId="0" animBg="1"/>
      <p:bldP spid="25" grpId="1" animBg="1"/>
      <p:bldP spid="25" grpId="2" animBg="1"/>
      <p:bldP spid="25" grpId="3" animBg="1"/>
      <p:bldP spid="25" grpId="4" animBg="1"/>
      <p:bldP spid="3" grpId="0" animBg="1"/>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89FB658-73DF-4F31-A786-A43EB67CCAE9}"/>
              </a:ext>
            </a:extLst>
          </p:cNvPr>
          <p:cNvGrpSpPr/>
          <p:nvPr/>
        </p:nvGrpSpPr>
        <p:grpSpPr>
          <a:xfrm>
            <a:off x="2816280" y="6574971"/>
            <a:ext cx="6502401" cy="261257"/>
            <a:chOff x="1631950" y="5344886"/>
            <a:chExt cx="6502401" cy="261257"/>
          </a:xfrm>
        </p:grpSpPr>
        <p:sp>
          <p:nvSpPr>
            <p:cNvPr id="7" name="Arrow: Pentagon 6">
              <a:extLst>
                <a:ext uri="{FF2B5EF4-FFF2-40B4-BE49-F238E27FC236}">
                  <a16:creationId xmlns:a16="http://schemas.microsoft.com/office/drawing/2014/main" id="{CE3AD376-7382-94AD-A02A-95A912D64C4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92698456-0B63-86C1-8A9E-0E54EF61DDE3}"/>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F4D33DE3-339D-8334-7549-4B27EED57647}"/>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4BB3591C-C796-7A41-1604-CE3FB8C8EEC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2" name="Title 1">
            <a:extLst>
              <a:ext uri="{FF2B5EF4-FFF2-40B4-BE49-F238E27FC236}">
                <a16:creationId xmlns:a16="http://schemas.microsoft.com/office/drawing/2014/main" id="{0A5AABEB-B78A-41AF-BA24-8C6CF9796236}"/>
              </a:ext>
            </a:extLst>
          </p:cNvPr>
          <p:cNvSpPr>
            <a:spLocks noGrp="1"/>
          </p:cNvSpPr>
          <p:nvPr>
            <p:ph type="title"/>
          </p:nvPr>
        </p:nvSpPr>
        <p:spPr/>
        <p:txBody>
          <a:bodyPr>
            <a:normAutofit fontScale="90000"/>
          </a:bodyPr>
          <a:lstStyle/>
          <a:p>
            <a:r>
              <a:rPr lang="en-US" dirty="0"/>
              <a:t>Effect on Individual Rows</a:t>
            </a:r>
            <a:endParaRPr lang="en-CH" dirty="0"/>
          </a:p>
        </p:txBody>
      </p:sp>
      <p:pic>
        <p:nvPicPr>
          <p:cNvPr id="4" name="Picture 3">
            <a:extLst>
              <a:ext uri="{FF2B5EF4-FFF2-40B4-BE49-F238E27FC236}">
                <a16:creationId xmlns:a16="http://schemas.microsoft.com/office/drawing/2014/main" id="{33683B81-BB6E-4216-BB4C-D9C65C22C863}"/>
              </a:ext>
            </a:extLst>
          </p:cNvPr>
          <p:cNvPicPr>
            <a:picLocks noChangeAspect="1"/>
          </p:cNvPicPr>
          <p:nvPr/>
        </p:nvPicPr>
        <p:blipFill>
          <a:blip r:embed="rId4"/>
          <a:stretch>
            <a:fillRect/>
          </a:stretch>
        </p:blipFill>
        <p:spPr>
          <a:xfrm>
            <a:off x="514005" y="1060577"/>
            <a:ext cx="11163990" cy="1665204"/>
          </a:xfrm>
          <a:prstGeom prst="rect">
            <a:avLst/>
          </a:prstGeom>
        </p:spPr>
      </p:pic>
      <p:sp>
        <p:nvSpPr>
          <p:cNvPr id="12" name="TextBox 11">
            <a:extLst>
              <a:ext uri="{FF2B5EF4-FFF2-40B4-BE49-F238E27FC236}">
                <a16:creationId xmlns:a16="http://schemas.microsoft.com/office/drawing/2014/main" id="{697DFA79-333A-481D-8713-C7BE622C109C}"/>
              </a:ext>
            </a:extLst>
          </p:cNvPr>
          <p:cNvSpPr txBox="1"/>
          <p:nvPr/>
        </p:nvSpPr>
        <p:spPr>
          <a:xfrm>
            <a:off x="1366931" y="5049188"/>
            <a:ext cx="7391400" cy="1569660"/>
          </a:xfrm>
          <a:prstGeom prst="rect">
            <a:avLst/>
          </a:prstGeom>
          <a:noFill/>
        </p:spPr>
        <p:txBody>
          <a:bodyPr wrap="square" rtlCol="0">
            <a:spAutoFit/>
          </a:bodyPr>
          <a:lstStyle/>
          <a:p>
            <a:r>
              <a:rPr lang="en-US" sz="2400" dirty="0"/>
              <a:t>Why are some modules less vulnerable?</a:t>
            </a:r>
          </a:p>
          <a:p>
            <a:pPr marL="342900" indent="-342900">
              <a:buFont typeface="+mj-lt"/>
              <a:buAutoNum type="arabicParenR"/>
            </a:pPr>
            <a:r>
              <a:rPr lang="en-US" sz="2400" dirty="0">
                <a:solidFill>
                  <a:srgbClr val="C00000"/>
                </a:solidFill>
              </a:rPr>
              <a:t>Fundamentally less vulnerable to RowHammer</a:t>
            </a:r>
          </a:p>
          <a:p>
            <a:pPr marL="342900" indent="-342900">
              <a:buFont typeface="+mj-lt"/>
              <a:buAutoNum type="arabicParenR"/>
            </a:pPr>
            <a:r>
              <a:rPr lang="en-US" sz="2400" dirty="0">
                <a:solidFill>
                  <a:srgbClr val="C00000"/>
                </a:solidFill>
              </a:rPr>
              <a:t>Different TRR mechanisms</a:t>
            </a:r>
          </a:p>
          <a:p>
            <a:pPr marL="342900" indent="-342900">
              <a:buFont typeface="+mj-lt"/>
              <a:buAutoNum type="arabicParenR"/>
            </a:pPr>
            <a:r>
              <a:rPr lang="en-US" sz="2400" dirty="0">
                <a:solidFill>
                  <a:srgbClr val="C00000"/>
                </a:solidFill>
              </a:rPr>
              <a:t>Unique row organization</a:t>
            </a:r>
            <a:endParaRPr lang="en-CH" sz="2400" dirty="0">
              <a:solidFill>
                <a:srgbClr val="C00000"/>
              </a:solidFill>
            </a:endParaRPr>
          </a:p>
        </p:txBody>
      </p:sp>
      <p:sp>
        <p:nvSpPr>
          <p:cNvPr id="14" name="Rectangle 13">
            <a:extLst>
              <a:ext uri="{FF2B5EF4-FFF2-40B4-BE49-F238E27FC236}">
                <a16:creationId xmlns:a16="http://schemas.microsoft.com/office/drawing/2014/main" id="{2542F36B-1711-470D-BC8A-91402E265C62}"/>
              </a:ext>
            </a:extLst>
          </p:cNvPr>
          <p:cNvSpPr/>
          <p:nvPr/>
        </p:nvSpPr>
        <p:spPr>
          <a:xfrm>
            <a:off x="1832436" y="1228700"/>
            <a:ext cx="1566041" cy="111921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81A45927-FE0C-4908-8484-C3FB213B15B4}"/>
              </a:ext>
            </a:extLst>
          </p:cNvPr>
          <p:cNvSpPr/>
          <p:nvPr/>
        </p:nvSpPr>
        <p:spPr>
          <a:xfrm>
            <a:off x="1598292" y="1228700"/>
            <a:ext cx="230508" cy="111921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AE53462F-4AF7-4DCD-8354-6DAFF1F629B9}"/>
              </a:ext>
            </a:extLst>
          </p:cNvPr>
          <p:cNvSpPr/>
          <p:nvPr/>
        </p:nvSpPr>
        <p:spPr>
          <a:xfrm>
            <a:off x="3396823" y="1260973"/>
            <a:ext cx="1113719" cy="111067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A83EA9B2-55E3-4BFC-AE7C-F4376E5ABEB6}"/>
              </a:ext>
            </a:extLst>
          </p:cNvPr>
          <p:cNvSpPr/>
          <p:nvPr/>
        </p:nvSpPr>
        <p:spPr>
          <a:xfrm>
            <a:off x="4506547" y="1260976"/>
            <a:ext cx="456317" cy="111921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33B23C4-4806-45AF-89F0-5F345AD9BB9E}"/>
              </a:ext>
            </a:extLst>
          </p:cNvPr>
          <p:cNvSpPr/>
          <p:nvPr/>
        </p:nvSpPr>
        <p:spPr>
          <a:xfrm>
            <a:off x="4953189" y="1260976"/>
            <a:ext cx="218885" cy="111067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885E5A4-489F-42FC-8681-CF5076F44C88}"/>
              </a:ext>
            </a:extLst>
          </p:cNvPr>
          <p:cNvSpPr/>
          <p:nvPr/>
        </p:nvSpPr>
        <p:spPr>
          <a:xfrm>
            <a:off x="5180106" y="1260975"/>
            <a:ext cx="882241" cy="1086937"/>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6234B988-8EC3-4FC9-9CAB-A65DC13F12C7}"/>
              </a:ext>
            </a:extLst>
          </p:cNvPr>
          <p:cNvSpPr/>
          <p:nvPr/>
        </p:nvSpPr>
        <p:spPr>
          <a:xfrm>
            <a:off x="6070379" y="1260974"/>
            <a:ext cx="875292" cy="1110669"/>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FADBCF9-DA59-49E7-ACB4-EE3653FABC45}"/>
              </a:ext>
            </a:extLst>
          </p:cNvPr>
          <p:cNvSpPr/>
          <p:nvPr/>
        </p:nvSpPr>
        <p:spPr>
          <a:xfrm>
            <a:off x="6952620" y="1260974"/>
            <a:ext cx="882241" cy="1086936"/>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D13C658-098C-427F-ABDF-10DA21EDC413}"/>
              </a:ext>
            </a:extLst>
          </p:cNvPr>
          <p:cNvSpPr/>
          <p:nvPr/>
        </p:nvSpPr>
        <p:spPr>
          <a:xfrm>
            <a:off x="7853595" y="1260973"/>
            <a:ext cx="429979" cy="1086935"/>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A82D48E6-C087-475F-A3BB-4D64195737F4}"/>
              </a:ext>
            </a:extLst>
          </p:cNvPr>
          <p:cNvSpPr/>
          <p:nvPr/>
        </p:nvSpPr>
        <p:spPr>
          <a:xfrm>
            <a:off x="10306050" y="1228701"/>
            <a:ext cx="1321262" cy="1151488"/>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D0B95300-6DF4-4ABC-A14E-F36E4BBB6DCF}"/>
              </a:ext>
            </a:extLst>
          </p:cNvPr>
          <p:cNvSpPr/>
          <p:nvPr/>
        </p:nvSpPr>
        <p:spPr>
          <a:xfrm>
            <a:off x="9858714" y="1228700"/>
            <a:ext cx="429979" cy="1142943"/>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CD452C6-DB2E-4391-A474-2A2BE7243727}"/>
              </a:ext>
            </a:extLst>
          </p:cNvPr>
          <p:cNvSpPr/>
          <p:nvPr/>
        </p:nvSpPr>
        <p:spPr>
          <a:xfrm>
            <a:off x="8283574" y="1260974"/>
            <a:ext cx="1552828" cy="1086934"/>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Diagonal Corners Snipped 2">
            <a:extLst>
              <a:ext uri="{FF2B5EF4-FFF2-40B4-BE49-F238E27FC236}">
                <a16:creationId xmlns:a16="http://schemas.microsoft.com/office/drawing/2014/main" id="{3ACBD1DB-8B76-6C20-E70D-A0EA62549107}"/>
              </a:ext>
            </a:extLst>
          </p:cNvPr>
          <p:cNvSpPr/>
          <p:nvPr/>
        </p:nvSpPr>
        <p:spPr>
          <a:xfrm>
            <a:off x="278780" y="2805985"/>
            <a:ext cx="11314506" cy="1027128"/>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9900"/>
                </a:solidFill>
              </a:rPr>
              <a:t>All 45 modules </a:t>
            </a:r>
            <a:r>
              <a:rPr lang="en-US" sz="3200" dirty="0">
                <a:solidFill>
                  <a:schemeClr val="tx1">
                    <a:lumMod val="65000"/>
                    <a:lumOff val="35000"/>
                  </a:schemeClr>
                </a:solidFill>
              </a:rPr>
              <a:t>we tested are </a:t>
            </a:r>
            <a:r>
              <a:rPr lang="en-US" sz="3200" dirty="0">
                <a:solidFill>
                  <a:srgbClr val="C00000"/>
                </a:solidFill>
              </a:rPr>
              <a:t>vulnerable</a:t>
            </a:r>
            <a:r>
              <a:rPr lang="en-US" sz="3200" dirty="0">
                <a:solidFill>
                  <a:schemeClr val="tx1">
                    <a:lumMod val="65000"/>
                    <a:lumOff val="35000"/>
                  </a:schemeClr>
                </a:solidFill>
              </a:rPr>
              <a:t> </a:t>
            </a:r>
            <a:br>
              <a:rPr lang="en-US" sz="3200" dirty="0">
                <a:solidFill>
                  <a:schemeClr val="tx1">
                    <a:lumMod val="65000"/>
                    <a:lumOff val="35000"/>
                  </a:schemeClr>
                </a:solidFill>
              </a:rPr>
            </a:br>
            <a:r>
              <a:rPr lang="en-US" sz="3200" dirty="0">
                <a:solidFill>
                  <a:schemeClr val="tx1">
                    <a:lumMod val="65000"/>
                    <a:lumOff val="35000"/>
                  </a:schemeClr>
                </a:solidFill>
              </a:rPr>
              <a:t>to our new RowHammer access patterns</a:t>
            </a:r>
            <a:endParaRPr lang="en-US" sz="3200" dirty="0">
              <a:solidFill>
                <a:srgbClr val="009900"/>
              </a:solidFill>
            </a:endParaRPr>
          </a:p>
        </p:txBody>
      </p:sp>
      <p:sp>
        <p:nvSpPr>
          <p:cNvPr id="5" name="Rectangle: Diagonal Corners Snipped 4">
            <a:extLst>
              <a:ext uri="{FF2B5EF4-FFF2-40B4-BE49-F238E27FC236}">
                <a16:creationId xmlns:a16="http://schemas.microsoft.com/office/drawing/2014/main" id="{39743FE1-3EBF-E747-9013-16125165337F}"/>
              </a:ext>
            </a:extLst>
          </p:cNvPr>
          <p:cNvSpPr/>
          <p:nvPr/>
        </p:nvSpPr>
        <p:spPr>
          <a:xfrm>
            <a:off x="278780" y="3936757"/>
            <a:ext cx="11314506" cy="1027128"/>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lumMod val="65000"/>
                    <a:lumOff val="35000"/>
                  </a:schemeClr>
                </a:solidFill>
              </a:rPr>
              <a:t>For many modules, our RowHammer access patterns </a:t>
            </a:r>
            <a:br>
              <a:rPr lang="en-US" sz="3200" dirty="0">
                <a:solidFill>
                  <a:schemeClr val="tx1">
                    <a:lumMod val="65000"/>
                    <a:lumOff val="35000"/>
                  </a:schemeClr>
                </a:solidFill>
              </a:rPr>
            </a:br>
            <a:r>
              <a:rPr lang="en-US" sz="3200" dirty="0">
                <a:solidFill>
                  <a:schemeClr val="tx1">
                    <a:lumMod val="65000"/>
                    <a:lumOff val="35000"/>
                  </a:schemeClr>
                </a:solidFill>
              </a:rPr>
              <a:t>cause bit flips in more </a:t>
            </a:r>
            <a:r>
              <a:rPr lang="en-US" sz="3200" dirty="0">
                <a:solidFill>
                  <a:srgbClr val="009900"/>
                </a:solidFill>
              </a:rPr>
              <a:t>than 99.9% of the rows</a:t>
            </a:r>
          </a:p>
        </p:txBody>
      </p:sp>
      <p:sp>
        <p:nvSpPr>
          <p:cNvPr id="11" name="Rectangle: Diagonal Corners Snipped 10">
            <a:extLst>
              <a:ext uri="{FF2B5EF4-FFF2-40B4-BE49-F238E27FC236}">
                <a16:creationId xmlns:a16="http://schemas.microsoft.com/office/drawing/2014/main" id="{4D6B35B6-F099-FEAC-D9F0-5C66DDC8890D}"/>
              </a:ext>
            </a:extLst>
          </p:cNvPr>
          <p:cNvSpPr/>
          <p:nvPr/>
        </p:nvSpPr>
        <p:spPr>
          <a:xfrm>
            <a:off x="903261" y="5143730"/>
            <a:ext cx="10385477" cy="1309798"/>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66FF"/>
                </a:solidFill>
              </a:rPr>
              <a:t>Our access patterns</a:t>
            </a:r>
            <a:r>
              <a:rPr lang="en-US" sz="3200" dirty="0"/>
              <a:t> </a:t>
            </a:r>
            <a:r>
              <a:rPr lang="en-US" sz="3200" dirty="0">
                <a:solidFill>
                  <a:schemeClr val="tx1"/>
                </a:solidFill>
              </a:rPr>
              <a:t>successfully</a:t>
            </a:r>
            <a:r>
              <a:rPr lang="en-US" sz="3200" dirty="0"/>
              <a:t> </a:t>
            </a:r>
            <a:r>
              <a:rPr lang="en-US" sz="3200" b="1" dirty="0">
                <a:solidFill>
                  <a:srgbClr val="009900"/>
                </a:solidFill>
              </a:rPr>
              <a:t>circumvent</a:t>
            </a:r>
            <a:r>
              <a:rPr lang="en-US" sz="3200" dirty="0"/>
              <a:t> </a:t>
            </a:r>
            <a:r>
              <a:rPr lang="en-US" sz="3200" dirty="0">
                <a:solidFill>
                  <a:schemeClr val="tx1"/>
                </a:solidFill>
              </a:rPr>
              <a:t>the TRR implementations of </a:t>
            </a:r>
            <a:r>
              <a:rPr lang="en-US" sz="3200" b="1" dirty="0">
                <a:solidFill>
                  <a:schemeClr val="tx1"/>
                </a:solidFill>
              </a:rPr>
              <a:t>all three major DRAM vendors</a:t>
            </a:r>
          </a:p>
        </p:txBody>
      </p:sp>
    </p:spTree>
    <p:custDataLst>
      <p:tags r:id="rId1"/>
    </p:custDataLst>
    <p:extLst>
      <p:ext uri="{BB962C8B-B14F-4D97-AF65-F5344CB8AC3E}">
        <p14:creationId xmlns:p14="http://schemas.microsoft.com/office/powerpoint/2010/main" val="875039942"/>
      </p:ext>
    </p:extLst>
  </p:cSld>
  <p:clrMapOvr>
    <a:masterClrMapping/>
  </p:clrMapOvr>
  <mc:AlternateContent xmlns:mc="http://schemas.openxmlformats.org/markup-compatibility/2006" xmlns:p14="http://schemas.microsoft.com/office/powerpoint/2010/main">
    <mc:Choice Requires="p14">
      <p:transition spd="slow" p14:dur="2000" advTm="65823"/>
    </mc:Choice>
    <mc:Fallback xmlns="">
      <p:transition spd="slow" advTm="65823"/>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49E8987-A1F3-C4F3-7BBE-9AFA4A2D4365}"/>
              </a:ext>
            </a:extLst>
          </p:cNvPr>
          <p:cNvGrpSpPr/>
          <p:nvPr/>
        </p:nvGrpSpPr>
        <p:grpSpPr>
          <a:xfrm>
            <a:off x="2816280" y="6574971"/>
            <a:ext cx="6502401" cy="261257"/>
            <a:chOff x="1631950" y="5344886"/>
            <a:chExt cx="6502401" cy="261257"/>
          </a:xfrm>
        </p:grpSpPr>
        <p:sp>
          <p:nvSpPr>
            <p:cNvPr id="6" name="Arrow: Pentagon 5">
              <a:extLst>
                <a:ext uri="{FF2B5EF4-FFF2-40B4-BE49-F238E27FC236}">
                  <a16:creationId xmlns:a16="http://schemas.microsoft.com/office/drawing/2014/main" id="{108FF69E-CC33-DAA8-D40C-1CA2A7636A37}"/>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7" name="Arrow: Chevron 6">
              <a:extLst>
                <a:ext uri="{FF2B5EF4-FFF2-40B4-BE49-F238E27FC236}">
                  <a16:creationId xmlns:a16="http://schemas.microsoft.com/office/drawing/2014/main" id="{1AD86AEF-C6B3-7087-28CD-EED0517AA27B}"/>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8" name="Arrow: Chevron 7">
              <a:extLst>
                <a:ext uri="{FF2B5EF4-FFF2-40B4-BE49-F238E27FC236}">
                  <a16:creationId xmlns:a16="http://schemas.microsoft.com/office/drawing/2014/main" id="{393A4809-8F05-409D-D82F-6257C06D132C}"/>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9" name="Arrow: Chevron 8">
              <a:extLst>
                <a:ext uri="{FF2B5EF4-FFF2-40B4-BE49-F238E27FC236}">
                  <a16:creationId xmlns:a16="http://schemas.microsoft.com/office/drawing/2014/main" id="{15C85606-31FA-2D9F-8D33-1640A7D681C6}"/>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2" name="Title 1">
            <a:extLst>
              <a:ext uri="{FF2B5EF4-FFF2-40B4-BE49-F238E27FC236}">
                <a16:creationId xmlns:a16="http://schemas.microsoft.com/office/drawing/2014/main" id="{0BC81A5D-423F-4AA1-993C-209107734D4E}"/>
              </a:ext>
            </a:extLst>
          </p:cNvPr>
          <p:cNvSpPr>
            <a:spLocks noGrp="1"/>
          </p:cNvSpPr>
          <p:nvPr>
            <p:ph type="title"/>
          </p:nvPr>
        </p:nvSpPr>
        <p:spPr/>
        <p:txBody>
          <a:bodyPr>
            <a:noAutofit/>
          </a:bodyPr>
          <a:lstStyle/>
          <a:p>
            <a:r>
              <a:rPr lang="en-US" sz="3600" b="0" dirty="0"/>
              <a:t>Other Observations and Results in the Paper</a:t>
            </a:r>
            <a:endParaRPr lang="en-CH" sz="3600" dirty="0"/>
          </a:p>
        </p:txBody>
      </p:sp>
      <p:sp>
        <p:nvSpPr>
          <p:cNvPr id="3" name="Content Placeholder 2">
            <a:extLst>
              <a:ext uri="{FF2B5EF4-FFF2-40B4-BE49-F238E27FC236}">
                <a16:creationId xmlns:a16="http://schemas.microsoft.com/office/drawing/2014/main" id="{A22CBD66-AF66-4BA1-849B-FD580A3A90B1}"/>
              </a:ext>
            </a:extLst>
          </p:cNvPr>
          <p:cNvSpPr>
            <a:spLocks noGrp="1"/>
          </p:cNvSpPr>
          <p:nvPr>
            <p:ph idx="1"/>
          </p:nvPr>
        </p:nvSpPr>
        <p:spPr>
          <a:xfrm>
            <a:off x="489857" y="914399"/>
            <a:ext cx="11342914" cy="2438401"/>
          </a:xfrm>
        </p:spPr>
        <p:txBody>
          <a:bodyPr>
            <a:noAutofit/>
          </a:bodyPr>
          <a:lstStyle/>
          <a:p>
            <a:r>
              <a:rPr lang="en-US" sz="2400" dirty="0"/>
              <a:t>More observations on the TRRs of the three vendors</a:t>
            </a:r>
          </a:p>
          <a:p>
            <a:r>
              <a:rPr lang="en-US" sz="2400" dirty="0"/>
              <a:t>Analysis on the effectiveness of ECC against our RowHammer access patterns</a:t>
            </a:r>
          </a:p>
          <a:p>
            <a:r>
              <a:rPr lang="en-US" sz="2400" dirty="0"/>
              <a:t>Detailed description of the crafted access patterns</a:t>
            </a:r>
          </a:p>
          <a:p>
            <a:r>
              <a:rPr lang="en-US" sz="2400" dirty="0"/>
              <a:t>Hammers per aggressor row sensitivity analysis</a:t>
            </a:r>
          </a:p>
          <a:p>
            <a:r>
              <a:rPr lang="en-US" sz="2400" dirty="0"/>
              <a:t>Observations and results for individual modules</a:t>
            </a:r>
          </a:p>
          <a:p>
            <a:r>
              <a:rPr lang="en-US" sz="2400" dirty="0"/>
              <a:t>…</a:t>
            </a:r>
            <a:endParaRPr lang="en-CH" sz="2400" dirty="0"/>
          </a:p>
        </p:txBody>
      </p:sp>
      <p:pic>
        <p:nvPicPr>
          <p:cNvPr id="4" name="Picture 3">
            <a:extLst>
              <a:ext uri="{FF2B5EF4-FFF2-40B4-BE49-F238E27FC236}">
                <a16:creationId xmlns:a16="http://schemas.microsoft.com/office/drawing/2014/main" id="{968D7F6C-24B4-4581-9919-F51E4C733CF3}"/>
              </a:ext>
            </a:extLst>
          </p:cNvPr>
          <p:cNvPicPr>
            <a:picLocks noChangeAspect="1"/>
          </p:cNvPicPr>
          <p:nvPr/>
        </p:nvPicPr>
        <p:blipFill>
          <a:blip r:embed="rId4"/>
          <a:stretch>
            <a:fillRect/>
          </a:stretch>
        </p:blipFill>
        <p:spPr>
          <a:xfrm>
            <a:off x="1610699" y="3309259"/>
            <a:ext cx="9558432" cy="3200400"/>
          </a:xfrm>
          <a:prstGeom prst="rect">
            <a:avLst/>
          </a:prstGeom>
          <a:solidFill>
            <a:schemeClr val="tx1">
              <a:lumMod val="65000"/>
              <a:lumOff val="35000"/>
            </a:schemeClr>
          </a:solidFill>
          <a:ln w="28575">
            <a:solidFill>
              <a:schemeClr val="tx1"/>
            </a:solidFill>
          </a:ln>
        </p:spPr>
      </p:pic>
    </p:spTree>
    <p:custDataLst>
      <p:tags r:id="rId1"/>
    </p:custDataLst>
    <p:extLst>
      <p:ext uri="{BB962C8B-B14F-4D97-AF65-F5344CB8AC3E}">
        <p14:creationId xmlns:p14="http://schemas.microsoft.com/office/powerpoint/2010/main" val="1408959013"/>
      </p:ext>
    </p:extLst>
  </p:cSld>
  <p:clrMapOvr>
    <a:masterClrMapping/>
  </p:clrMapOvr>
  <mc:AlternateContent xmlns:mc="http://schemas.openxmlformats.org/markup-compatibility/2006" xmlns:p14="http://schemas.microsoft.com/office/powerpoint/2010/main">
    <mc:Choice Requires="p14">
      <p:transition spd="slow" p14:dur="2000" advTm="20494"/>
    </mc:Choice>
    <mc:Fallback xmlns="">
      <p:transition spd="slow" advTm="204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2D548FDB-30DA-4170-85C7-4CC1E00A523A}"/>
              </a:ext>
            </a:extLst>
          </p:cNvPr>
          <p:cNvSpPr>
            <a:spLocks noGrp="1"/>
          </p:cNvSpPr>
          <p:nvPr>
            <p:ph idx="1"/>
          </p:nvPr>
        </p:nvSpPr>
        <p:spPr>
          <a:xfrm>
            <a:off x="0" y="783769"/>
            <a:ext cx="12192000" cy="640599"/>
          </a:xfrm>
          <a:solidFill>
            <a:srgbClr val="FEECEC"/>
          </a:solidFill>
        </p:spPr>
        <p:txBody>
          <a:bodyPr anchor="ctr">
            <a:noAutofit/>
          </a:bodyPr>
          <a:lstStyle/>
          <a:p>
            <a:pPr marL="0" indent="0" algn="ctr">
              <a:buNone/>
            </a:pPr>
            <a:r>
              <a:rPr lang="en-US" sz="2400" b="1" dirty="0">
                <a:ea typeface="Tahoma" panose="020B0604030504040204" pitchFamily="34" charset="0"/>
                <a:cs typeface="Tahoma" panose="020B0604030504040204" pitchFamily="34" charset="0"/>
              </a:rPr>
              <a:t>Target Row Refresh (TRR): </a:t>
            </a:r>
            <a:br>
              <a:rPr lang="en-US" sz="2400" b="1" dirty="0">
                <a:ea typeface="Tahoma" panose="020B0604030504040204" pitchFamily="34" charset="0"/>
                <a:cs typeface="Tahoma" panose="020B0604030504040204" pitchFamily="34" charset="0"/>
              </a:rPr>
            </a:br>
            <a:r>
              <a:rPr lang="en-US" sz="2400" dirty="0">
                <a:latin typeface="+mj-lt"/>
                <a:ea typeface="Tahoma" panose="020B0604030504040204" pitchFamily="34" charset="0"/>
                <a:cs typeface="Tahoma" panose="020B0604030504040204" pitchFamily="34" charset="0"/>
              </a:rPr>
              <a:t>a set of </a:t>
            </a:r>
            <a:r>
              <a:rPr lang="en-US" sz="2400" dirty="0">
                <a:solidFill>
                  <a:srgbClr val="C00000"/>
                </a:solidFill>
                <a:latin typeface="+mj-lt"/>
                <a:ea typeface="Tahoma" panose="020B0604030504040204" pitchFamily="34" charset="0"/>
                <a:cs typeface="Tahoma" panose="020B0604030504040204" pitchFamily="34" charset="0"/>
              </a:rPr>
              <a:t>obscure</a:t>
            </a:r>
            <a:r>
              <a:rPr lang="en-US" sz="2400" dirty="0">
                <a:latin typeface="+mj-lt"/>
                <a:ea typeface="Tahoma" panose="020B0604030504040204" pitchFamily="34" charset="0"/>
                <a:cs typeface="Tahoma" panose="020B0604030504040204" pitchFamily="34" charset="0"/>
              </a:rPr>
              <a:t>, </a:t>
            </a:r>
            <a:r>
              <a:rPr lang="en-US" sz="2400" dirty="0">
                <a:solidFill>
                  <a:srgbClr val="C00000"/>
                </a:solidFill>
                <a:latin typeface="+mj-lt"/>
                <a:ea typeface="Tahoma" panose="020B0604030504040204" pitchFamily="34" charset="0"/>
                <a:cs typeface="Tahoma" panose="020B0604030504040204" pitchFamily="34" charset="0"/>
              </a:rPr>
              <a:t>undocumented</a:t>
            </a:r>
            <a:r>
              <a:rPr lang="en-US" sz="2400" dirty="0">
                <a:latin typeface="+mj-lt"/>
                <a:ea typeface="Tahoma" panose="020B0604030504040204" pitchFamily="34" charset="0"/>
                <a:cs typeface="Tahoma" panose="020B0604030504040204" pitchFamily="34" charset="0"/>
              </a:rPr>
              <a:t>, and </a:t>
            </a:r>
            <a:r>
              <a:rPr lang="en-US" sz="2400" dirty="0">
                <a:solidFill>
                  <a:srgbClr val="C00000"/>
                </a:solidFill>
                <a:latin typeface="+mj-lt"/>
                <a:ea typeface="Tahoma" panose="020B0604030504040204" pitchFamily="34" charset="0"/>
                <a:cs typeface="Tahoma" panose="020B0604030504040204" pitchFamily="34" charset="0"/>
              </a:rPr>
              <a:t>proprietary </a:t>
            </a:r>
            <a:r>
              <a:rPr lang="en-US" sz="2400" dirty="0">
                <a:latin typeface="+mj-lt"/>
                <a:ea typeface="Tahoma" panose="020B0604030504040204" pitchFamily="34" charset="0"/>
                <a:cs typeface="Tahoma" panose="020B0604030504040204" pitchFamily="34" charset="0"/>
              </a:rPr>
              <a:t>RowHammer mitigation techniques</a:t>
            </a:r>
            <a:endParaRPr lang="en-US" sz="2400" b="1" dirty="0">
              <a:latin typeface="+mj-lt"/>
              <a:ea typeface="Tahoma" panose="020B0604030504040204" pitchFamily="34" charset="0"/>
              <a:cs typeface="Tahoma" panose="020B0604030504040204" pitchFamily="34" charset="0"/>
            </a:endParaRPr>
          </a:p>
        </p:txBody>
      </p:sp>
      <p:sp>
        <p:nvSpPr>
          <p:cNvPr id="16" name="TextBox 15">
            <a:extLst>
              <a:ext uri="{FF2B5EF4-FFF2-40B4-BE49-F238E27FC236}">
                <a16:creationId xmlns:a16="http://schemas.microsoft.com/office/drawing/2014/main" id="{0D5F42EF-0348-4B5C-912C-18F330F3E8E1}"/>
              </a:ext>
            </a:extLst>
          </p:cNvPr>
          <p:cNvSpPr txBox="1"/>
          <p:nvPr/>
        </p:nvSpPr>
        <p:spPr>
          <a:xfrm>
            <a:off x="1180924" y="2715261"/>
            <a:ext cx="11011075" cy="769441"/>
          </a:xfrm>
          <a:prstGeom prst="rect">
            <a:avLst/>
          </a:prstGeom>
          <a:solidFill>
            <a:schemeClr val="accent1">
              <a:lumMod val="20000"/>
              <a:lumOff val="80000"/>
            </a:schemeClr>
          </a:solidFill>
        </p:spPr>
        <p:txBody>
          <a:bodyPr wrap="square" rtlCol="0">
            <a:spAutoFit/>
          </a:bodyPr>
          <a:lstStyle/>
          <a:p>
            <a:pPr algn="ctr"/>
            <a:r>
              <a:rPr lang="en-US" sz="2200" dirty="0">
                <a:latin typeface="+mj-lt"/>
                <a:ea typeface="Tahoma" panose="020B0604030504040204" pitchFamily="34" charset="0"/>
                <a:cs typeface="Tahoma" panose="020B0604030504040204" pitchFamily="34" charset="0"/>
              </a:rPr>
              <a:t>A new methodology that leverages </a:t>
            </a:r>
            <a:r>
              <a:rPr lang="en-US" sz="2200" i="1" dirty="0">
                <a:latin typeface="+mj-lt"/>
                <a:ea typeface="Tahoma" panose="020B0604030504040204" pitchFamily="34" charset="0"/>
                <a:cs typeface="Tahoma" panose="020B0604030504040204" pitchFamily="34" charset="0"/>
              </a:rPr>
              <a:t>data</a:t>
            </a:r>
            <a:r>
              <a:rPr lang="en-US" sz="2200" dirty="0">
                <a:latin typeface="+mj-lt"/>
                <a:ea typeface="Tahoma" panose="020B0604030504040204" pitchFamily="34" charset="0"/>
                <a:cs typeface="Tahoma" panose="020B0604030504040204" pitchFamily="34" charset="0"/>
              </a:rPr>
              <a:t> </a:t>
            </a:r>
            <a:r>
              <a:rPr lang="en-US" sz="2200" i="1" dirty="0">
                <a:latin typeface="+mj-lt"/>
                <a:ea typeface="Tahoma" panose="020B0604030504040204" pitchFamily="34" charset="0"/>
                <a:cs typeface="Tahoma" panose="020B0604030504040204" pitchFamily="34" charset="0"/>
              </a:rPr>
              <a:t>retention failures</a:t>
            </a:r>
            <a:r>
              <a:rPr lang="en-US" sz="2200" dirty="0">
                <a:latin typeface="+mj-lt"/>
                <a:ea typeface="Tahoma" panose="020B0604030504040204" pitchFamily="34" charset="0"/>
                <a:cs typeface="Tahoma" panose="020B0604030504040204" pitchFamily="34" charset="0"/>
              </a:rPr>
              <a:t> to </a:t>
            </a:r>
            <a:br>
              <a:rPr lang="en-US" sz="2200" dirty="0">
                <a:latin typeface="+mj-lt"/>
                <a:ea typeface="Tahoma" panose="020B0604030504040204" pitchFamily="34" charset="0"/>
                <a:cs typeface="Tahoma" panose="020B0604030504040204" pitchFamily="34" charset="0"/>
              </a:rPr>
            </a:br>
            <a:r>
              <a:rPr lang="en-US" sz="2200" dirty="0">
                <a:latin typeface="+mj-lt"/>
                <a:ea typeface="Tahoma" panose="020B0604030504040204" pitchFamily="34" charset="0"/>
                <a:cs typeface="Tahoma" panose="020B0604030504040204" pitchFamily="34" charset="0"/>
              </a:rPr>
              <a:t>uncover the inner workings of TRR and study its security</a:t>
            </a:r>
          </a:p>
        </p:txBody>
      </p:sp>
      <p:sp>
        <p:nvSpPr>
          <p:cNvPr id="17" name="Rectangle 16">
            <a:extLst>
              <a:ext uri="{FF2B5EF4-FFF2-40B4-BE49-F238E27FC236}">
                <a16:creationId xmlns:a16="http://schemas.microsoft.com/office/drawing/2014/main" id="{7CAB10F7-0999-417F-A824-74E76EDD343E}"/>
              </a:ext>
            </a:extLst>
          </p:cNvPr>
          <p:cNvSpPr/>
          <p:nvPr/>
        </p:nvSpPr>
        <p:spPr>
          <a:xfrm>
            <a:off x="0" y="2717912"/>
            <a:ext cx="1180924" cy="765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66FF"/>
                </a:solidFill>
              </a:rPr>
              <a:t>U-TRR</a:t>
            </a:r>
            <a:endParaRPr lang="en-CH" sz="2100" b="1" dirty="0">
              <a:solidFill>
                <a:srgbClr val="0066FF"/>
              </a:solidFill>
            </a:endParaRPr>
          </a:p>
        </p:txBody>
      </p:sp>
      <p:cxnSp>
        <p:nvCxnSpPr>
          <p:cNvPr id="19" name="Straight Connector 18">
            <a:extLst>
              <a:ext uri="{FF2B5EF4-FFF2-40B4-BE49-F238E27FC236}">
                <a16:creationId xmlns:a16="http://schemas.microsoft.com/office/drawing/2014/main" id="{0A8524C5-28B6-4F7A-8355-D871EE8F828D}"/>
              </a:ext>
            </a:extLst>
          </p:cNvPr>
          <p:cNvCxnSpPr>
            <a:cxnSpLocks/>
          </p:cNvCxnSpPr>
          <p:nvPr/>
        </p:nvCxnSpPr>
        <p:spPr>
          <a:xfrm flipV="1">
            <a:off x="1149776" y="2714170"/>
            <a:ext cx="0" cy="7694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E2CFD3C-5433-4E46-B9AF-5A559BA1B90D}"/>
              </a:ext>
            </a:extLst>
          </p:cNvPr>
          <p:cNvSpPr txBox="1"/>
          <p:nvPr/>
        </p:nvSpPr>
        <p:spPr>
          <a:xfrm>
            <a:off x="503756" y="3568647"/>
            <a:ext cx="1626900" cy="584775"/>
          </a:xfrm>
          <a:prstGeom prst="rect">
            <a:avLst/>
          </a:prstGeom>
          <a:noFill/>
        </p:spPr>
        <p:txBody>
          <a:bodyPr wrap="square" rtlCol="0">
            <a:spAutoFit/>
          </a:bodyPr>
          <a:lstStyle/>
          <a:p>
            <a:pPr algn="ctr"/>
            <a:r>
              <a:rPr lang="en-US" sz="1600" b="1" dirty="0">
                <a:solidFill>
                  <a:schemeClr val="accent2">
                    <a:lumMod val="50000"/>
                  </a:schemeClr>
                </a:solidFill>
              </a:rPr>
              <a:t>15x Vendor A</a:t>
            </a:r>
            <a:br>
              <a:rPr lang="en-US" sz="1600" b="1" dirty="0">
                <a:solidFill>
                  <a:schemeClr val="accent2">
                    <a:lumMod val="50000"/>
                  </a:schemeClr>
                </a:solidFill>
              </a:rPr>
            </a:br>
            <a:r>
              <a:rPr lang="en-US" sz="1600" b="1" dirty="0">
                <a:solidFill>
                  <a:schemeClr val="accent2">
                    <a:lumMod val="50000"/>
                  </a:schemeClr>
                </a:solidFill>
              </a:rPr>
              <a:t>DDR4 modules</a:t>
            </a:r>
            <a:endParaRPr lang="en-CH" sz="1600" b="1" dirty="0">
              <a:solidFill>
                <a:schemeClr val="accent2">
                  <a:lumMod val="50000"/>
                </a:schemeClr>
              </a:solidFill>
            </a:endParaRPr>
          </a:p>
        </p:txBody>
      </p:sp>
      <p:pic>
        <p:nvPicPr>
          <p:cNvPr id="34" name="Graphic 33" descr="Research with solid fill">
            <a:extLst>
              <a:ext uri="{FF2B5EF4-FFF2-40B4-BE49-F238E27FC236}">
                <a16:creationId xmlns:a16="http://schemas.microsoft.com/office/drawing/2014/main" id="{6E420862-0DB9-4DBA-8C41-EC0F0EB059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44970" y="3798967"/>
            <a:ext cx="837616" cy="837616"/>
          </a:xfrm>
          <a:prstGeom prst="rect">
            <a:avLst/>
          </a:prstGeom>
        </p:spPr>
      </p:pic>
      <p:sp>
        <p:nvSpPr>
          <p:cNvPr id="35" name="Rectangle 34">
            <a:extLst>
              <a:ext uri="{FF2B5EF4-FFF2-40B4-BE49-F238E27FC236}">
                <a16:creationId xmlns:a16="http://schemas.microsoft.com/office/drawing/2014/main" id="{BF29ADD4-823C-41AE-A007-7B487960198B}"/>
              </a:ext>
            </a:extLst>
          </p:cNvPr>
          <p:cNvSpPr/>
          <p:nvPr/>
        </p:nvSpPr>
        <p:spPr>
          <a:xfrm>
            <a:off x="3297969" y="4572804"/>
            <a:ext cx="1216952" cy="425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66FF"/>
                </a:solidFill>
              </a:rPr>
              <a:t>U-TRR</a:t>
            </a:r>
            <a:endParaRPr lang="en-CH" sz="2400" b="1" dirty="0">
              <a:solidFill>
                <a:srgbClr val="0066FF"/>
              </a:solidFill>
            </a:endParaRPr>
          </a:p>
        </p:txBody>
      </p:sp>
      <p:pic>
        <p:nvPicPr>
          <p:cNvPr id="37" name="Graphic 36" descr="Hammer1 with solid fill">
            <a:extLst>
              <a:ext uri="{FF2B5EF4-FFF2-40B4-BE49-F238E27FC236}">
                <a16:creationId xmlns:a16="http://schemas.microsoft.com/office/drawing/2014/main" id="{47328552-A862-47D7-A958-99213019782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22945" y="3697566"/>
            <a:ext cx="685800" cy="685800"/>
          </a:xfrm>
          <a:prstGeom prst="rect">
            <a:avLst/>
          </a:prstGeom>
        </p:spPr>
      </p:pic>
      <p:sp>
        <p:nvSpPr>
          <p:cNvPr id="40" name="TextBox 39">
            <a:extLst>
              <a:ext uri="{FF2B5EF4-FFF2-40B4-BE49-F238E27FC236}">
                <a16:creationId xmlns:a16="http://schemas.microsoft.com/office/drawing/2014/main" id="{5A5DEC93-2AF8-4325-8B20-9B73CCF32F4E}"/>
              </a:ext>
            </a:extLst>
          </p:cNvPr>
          <p:cNvSpPr txBox="1"/>
          <p:nvPr/>
        </p:nvSpPr>
        <p:spPr>
          <a:xfrm>
            <a:off x="4860907" y="4356344"/>
            <a:ext cx="1897022" cy="923330"/>
          </a:xfrm>
          <a:prstGeom prst="rect">
            <a:avLst/>
          </a:prstGeom>
          <a:noFill/>
        </p:spPr>
        <p:txBody>
          <a:bodyPr wrap="square" rtlCol="0">
            <a:spAutoFit/>
          </a:bodyPr>
          <a:lstStyle/>
          <a:p>
            <a:pPr algn="ctr"/>
            <a:r>
              <a:rPr lang="en-US" b="1" dirty="0"/>
              <a:t>New RowHammer access patterns</a:t>
            </a:r>
            <a:endParaRPr lang="en-CH" b="1" dirty="0"/>
          </a:p>
        </p:txBody>
      </p:sp>
      <p:pic>
        <p:nvPicPr>
          <p:cNvPr id="46" name="Graphic 45" descr="Processor with solid fill">
            <a:extLst>
              <a:ext uri="{FF2B5EF4-FFF2-40B4-BE49-F238E27FC236}">
                <a16:creationId xmlns:a16="http://schemas.microsoft.com/office/drawing/2014/main" id="{9BF4E623-DE49-42B8-AB92-774E43C668B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46323" y="3618661"/>
            <a:ext cx="484748" cy="484748"/>
          </a:xfrm>
          <a:prstGeom prst="rect">
            <a:avLst/>
          </a:prstGeom>
        </p:spPr>
      </p:pic>
      <p:pic>
        <p:nvPicPr>
          <p:cNvPr id="47" name="Graphic 46" descr="Processor with solid fill">
            <a:extLst>
              <a:ext uri="{FF2B5EF4-FFF2-40B4-BE49-F238E27FC236}">
                <a16:creationId xmlns:a16="http://schemas.microsoft.com/office/drawing/2014/main" id="{362C9A63-301E-4194-BBFE-48002A3B2ED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46323" y="4091866"/>
            <a:ext cx="484748" cy="484748"/>
          </a:xfrm>
          <a:prstGeom prst="rect">
            <a:avLst/>
          </a:prstGeom>
        </p:spPr>
      </p:pic>
      <p:pic>
        <p:nvPicPr>
          <p:cNvPr id="48" name="Graphic 47" descr="Processor with solid fill">
            <a:extLst>
              <a:ext uri="{FF2B5EF4-FFF2-40B4-BE49-F238E27FC236}">
                <a16:creationId xmlns:a16="http://schemas.microsoft.com/office/drawing/2014/main" id="{ABD19780-5A85-451A-8B35-862E3950897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46323" y="4565071"/>
            <a:ext cx="484748" cy="484748"/>
          </a:xfrm>
          <a:prstGeom prst="rect">
            <a:avLst/>
          </a:prstGeom>
        </p:spPr>
      </p:pic>
      <p:sp>
        <p:nvSpPr>
          <p:cNvPr id="49" name="TextBox 48">
            <a:extLst>
              <a:ext uri="{FF2B5EF4-FFF2-40B4-BE49-F238E27FC236}">
                <a16:creationId xmlns:a16="http://schemas.microsoft.com/office/drawing/2014/main" id="{337893BC-EFFD-4E5B-A82B-13C63F041568}"/>
              </a:ext>
            </a:extLst>
          </p:cNvPr>
          <p:cNvSpPr txBox="1"/>
          <p:nvPr/>
        </p:nvSpPr>
        <p:spPr>
          <a:xfrm>
            <a:off x="515551" y="4086614"/>
            <a:ext cx="1682293" cy="584775"/>
          </a:xfrm>
          <a:prstGeom prst="rect">
            <a:avLst/>
          </a:prstGeom>
          <a:noFill/>
        </p:spPr>
        <p:txBody>
          <a:bodyPr wrap="square" rtlCol="0">
            <a:spAutoFit/>
          </a:bodyPr>
          <a:lstStyle/>
          <a:p>
            <a:pPr algn="ctr"/>
            <a:r>
              <a:rPr lang="en-US" sz="1600" b="1" dirty="0">
                <a:solidFill>
                  <a:schemeClr val="accent1">
                    <a:lumMod val="50000"/>
                  </a:schemeClr>
                </a:solidFill>
              </a:rPr>
              <a:t>15x Vendor B</a:t>
            </a:r>
            <a:br>
              <a:rPr lang="en-US" sz="1600" b="1" dirty="0">
                <a:solidFill>
                  <a:schemeClr val="accent1">
                    <a:lumMod val="50000"/>
                  </a:schemeClr>
                </a:solidFill>
              </a:rPr>
            </a:br>
            <a:r>
              <a:rPr lang="en-US" sz="1600" b="1" dirty="0">
                <a:solidFill>
                  <a:schemeClr val="accent1">
                    <a:lumMod val="50000"/>
                  </a:schemeClr>
                </a:solidFill>
              </a:rPr>
              <a:t>DDR4 modules</a:t>
            </a:r>
            <a:endParaRPr lang="en-CH" sz="1600" b="1" dirty="0">
              <a:solidFill>
                <a:schemeClr val="accent1">
                  <a:lumMod val="50000"/>
                </a:schemeClr>
              </a:solidFill>
            </a:endParaRPr>
          </a:p>
        </p:txBody>
      </p:sp>
      <p:sp>
        <p:nvSpPr>
          <p:cNvPr id="50" name="TextBox 49">
            <a:extLst>
              <a:ext uri="{FF2B5EF4-FFF2-40B4-BE49-F238E27FC236}">
                <a16:creationId xmlns:a16="http://schemas.microsoft.com/office/drawing/2014/main" id="{DA26087A-80BE-46EA-BEE8-8F5CC1B19CFE}"/>
              </a:ext>
            </a:extLst>
          </p:cNvPr>
          <p:cNvSpPr txBox="1"/>
          <p:nvPr/>
        </p:nvSpPr>
        <p:spPr>
          <a:xfrm>
            <a:off x="541991" y="4622282"/>
            <a:ext cx="1588665" cy="584775"/>
          </a:xfrm>
          <a:prstGeom prst="rect">
            <a:avLst/>
          </a:prstGeom>
          <a:noFill/>
        </p:spPr>
        <p:txBody>
          <a:bodyPr wrap="square" rtlCol="0">
            <a:spAutoFit/>
          </a:bodyPr>
          <a:lstStyle/>
          <a:p>
            <a:pPr algn="ctr"/>
            <a:r>
              <a:rPr lang="en-US" sz="1600" b="1" dirty="0">
                <a:solidFill>
                  <a:schemeClr val="accent4">
                    <a:lumMod val="50000"/>
                  </a:schemeClr>
                </a:solidFill>
              </a:rPr>
              <a:t>15x Vendor C</a:t>
            </a:r>
            <a:br>
              <a:rPr lang="en-US" sz="1600" b="1" dirty="0">
                <a:solidFill>
                  <a:schemeClr val="accent4">
                    <a:lumMod val="50000"/>
                  </a:schemeClr>
                </a:solidFill>
              </a:rPr>
            </a:br>
            <a:r>
              <a:rPr lang="en-US" sz="1600" b="1" dirty="0">
                <a:solidFill>
                  <a:schemeClr val="accent4">
                    <a:lumMod val="50000"/>
                  </a:schemeClr>
                </a:solidFill>
              </a:rPr>
              <a:t>DDR4 modules</a:t>
            </a:r>
            <a:endParaRPr lang="en-CH" sz="1600" b="1" dirty="0">
              <a:solidFill>
                <a:schemeClr val="accent4">
                  <a:lumMod val="50000"/>
                </a:schemeClr>
              </a:solidFill>
            </a:endParaRPr>
          </a:p>
        </p:txBody>
      </p:sp>
      <p:cxnSp>
        <p:nvCxnSpPr>
          <p:cNvPr id="52" name="Straight Arrow Connector 51">
            <a:extLst>
              <a:ext uri="{FF2B5EF4-FFF2-40B4-BE49-F238E27FC236}">
                <a16:creationId xmlns:a16="http://schemas.microsoft.com/office/drawing/2014/main" id="{9B121125-174A-4923-9164-3E702B77FE7D}"/>
              </a:ext>
            </a:extLst>
          </p:cNvPr>
          <p:cNvCxnSpPr>
            <a:cxnSpLocks/>
            <a:stCxn id="46" idx="3"/>
          </p:cNvCxnSpPr>
          <p:nvPr/>
        </p:nvCxnSpPr>
        <p:spPr>
          <a:xfrm>
            <a:off x="2531071" y="3861035"/>
            <a:ext cx="409428" cy="252446"/>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F19C7662-41BB-4332-A13D-FEE88B363761}"/>
              </a:ext>
            </a:extLst>
          </p:cNvPr>
          <p:cNvCxnSpPr>
            <a:cxnSpLocks/>
            <a:stCxn id="47" idx="3"/>
          </p:cNvCxnSpPr>
          <p:nvPr/>
        </p:nvCxnSpPr>
        <p:spPr>
          <a:xfrm flipV="1">
            <a:off x="2531071" y="4277258"/>
            <a:ext cx="447822" cy="56982"/>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0D0781F-297E-4F78-B922-1268735E3AF1}"/>
              </a:ext>
            </a:extLst>
          </p:cNvPr>
          <p:cNvCxnSpPr>
            <a:cxnSpLocks/>
            <a:stCxn id="48" idx="3"/>
          </p:cNvCxnSpPr>
          <p:nvPr/>
        </p:nvCxnSpPr>
        <p:spPr>
          <a:xfrm flipV="1">
            <a:off x="2531071" y="4375647"/>
            <a:ext cx="447822" cy="431798"/>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0AEABCC-4069-4440-9A34-EA4B235F4866}"/>
              </a:ext>
            </a:extLst>
          </p:cNvPr>
          <p:cNvSpPr txBox="1"/>
          <p:nvPr/>
        </p:nvSpPr>
        <p:spPr>
          <a:xfrm>
            <a:off x="7108369" y="3603169"/>
            <a:ext cx="4778830" cy="369332"/>
          </a:xfrm>
          <a:prstGeom prst="rect">
            <a:avLst/>
          </a:prstGeom>
          <a:solidFill>
            <a:schemeClr val="bg1">
              <a:lumMod val="95000"/>
            </a:schemeClr>
          </a:solidFill>
          <a:ln w="28575">
            <a:noFill/>
          </a:ln>
        </p:spPr>
        <p:txBody>
          <a:bodyPr wrap="square" rtlCol="0">
            <a:spAutoFit/>
          </a:bodyPr>
          <a:lstStyle/>
          <a:p>
            <a:pPr algn="ctr"/>
            <a:r>
              <a:rPr lang="en-US" b="1" dirty="0">
                <a:solidFill>
                  <a:srgbClr val="C00000"/>
                </a:solidFill>
              </a:rPr>
              <a:t>All 45 </a:t>
            </a:r>
            <a:r>
              <a:rPr lang="en-US" dirty="0">
                <a:solidFill>
                  <a:srgbClr val="C00000"/>
                </a:solidFill>
              </a:rPr>
              <a:t>modules we test are </a:t>
            </a:r>
            <a:r>
              <a:rPr lang="en-US" b="1" dirty="0">
                <a:solidFill>
                  <a:srgbClr val="C00000"/>
                </a:solidFill>
              </a:rPr>
              <a:t>vulnerable</a:t>
            </a:r>
          </a:p>
        </p:txBody>
      </p:sp>
      <p:sp>
        <p:nvSpPr>
          <p:cNvPr id="66" name="TextBox 65">
            <a:extLst>
              <a:ext uri="{FF2B5EF4-FFF2-40B4-BE49-F238E27FC236}">
                <a16:creationId xmlns:a16="http://schemas.microsoft.com/office/drawing/2014/main" id="{D750A14D-9E53-421C-ABB6-7EB93A274DB6}"/>
              </a:ext>
            </a:extLst>
          </p:cNvPr>
          <p:cNvSpPr txBox="1"/>
          <p:nvPr/>
        </p:nvSpPr>
        <p:spPr>
          <a:xfrm>
            <a:off x="7108369" y="4040466"/>
            <a:ext cx="4778830" cy="646331"/>
          </a:xfrm>
          <a:prstGeom prst="rect">
            <a:avLst/>
          </a:prstGeom>
          <a:solidFill>
            <a:schemeClr val="bg1">
              <a:lumMod val="95000"/>
            </a:schemeClr>
          </a:solidFill>
          <a:ln>
            <a:noFill/>
          </a:ln>
        </p:spPr>
        <p:txBody>
          <a:bodyPr wrap="square" rtlCol="0">
            <a:spAutoFit/>
          </a:bodyPr>
          <a:lstStyle/>
          <a:p>
            <a:pPr algn="ctr"/>
            <a:r>
              <a:rPr lang="en-US" b="1" dirty="0">
                <a:solidFill>
                  <a:srgbClr val="C00000"/>
                </a:solidFill>
              </a:rPr>
              <a:t>99.9% of rows </a:t>
            </a:r>
            <a:r>
              <a:rPr lang="en-US" dirty="0">
                <a:solidFill>
                  <a:srgbClr val="C00000"/>
                </a:solidFill>
              </a:rPr>
              <a:t>in a DRAM bank </a:t>
            </a:r>
            <a:br>
              <a:rPr lang="en-US" dirty="0">
                <a:solidFill>
                  <a:srgbClr val="C00000"/>
                </a:solidFill>
              </a:rPr>
            </a:br>
            <a:r>
              <a:rPr lang="en-US" dirty="0">
                <a:solidFill>
                  <a:srgbClr val="C00000"/>
                </a:solidFill>
              </a:rPr>
              <a:t>experience </a:t>
            </a:r>
            <a:r>
              <a:rPr lang="en-US" b="1" dirty="0">
                <a:solidFill>
                  <a:srgbClr val="C00000"/>
                </a:solidFill>
              </a:rPr>
              <a:t>at least one RowHammer bit flip</a:t>
            </a:r>
          </a:p>
        </p:txBody>
      </p:sp>
      <p:sp>
        <p:nvSpPr>
          <p:cNvPr id="67" name="TextBox 66">
            <a:extLst>
              <a:ext uri="{FF2B5EF4-FFF2-40B4-BE49-F238E27FC236}">
                <a16:creationId xmlns:a16="http://schemas.microsoft.com/office/drawing/2014/main" id="{C83DC101-D403-486E-AB48-70CB37DBC2B2}"/>
              </a:ext>
            </a:extLst>
          </p:cNvPr>
          <p:cNvSpPr txBox="1"/>
          <p:nvPr/>
        </p:nvSpPr>
        <p:spPr>
          <a:xfrm>
            <a:off x="7108369" y="4758524"/>
            <a:ext cx="4778830" cy="646331"/>
          </a:xfrm>
          <a:prstGeom prst="rect">
            <a:avLst/>
          </a:prstGeom>
          <a:solidFill>
            <a:schemeClr val="bg1">
              <a:lumMod val="95000"/>
            </a:schemeClr>
          </a:solidFill>
        </p:spPr>
        <p:txBody>
          <a:bodyPr wrap="square" rtlCol="0">
            <a:spAutoFit/>
          </a:bodyPr>
          <a:lstStyle/>
          <a:p>
            <a:pPr algn="ctr"/>
            <a:r>
              <a:rPr lang="en-US" dirty="0">
                <a:solidFill>
                  <a:srgbClr val="C00000"/>
                </a:solidFill>
              </a:rPr>
              <a:t>Up to </a:t>
            </a:r>
            <a:r>
              <a:rPr lang="en-US" b="1" dirty="0">
                <a:solidFill>
                  <a:srgbClr val="C00000"/>
                </a:solidFill>
              </a:rPr>
              <a:t>7</a:t>
            </a:r>
            <a:r>
              <a:rPr lang="en-US" dirty="0">
                <a:solidFill>
                  <a:srgbClr val="C00000"/>
                </a:solidFill>
              </a:rPr>
              <a:t> RowHammer </a:t>
            </a:r>
            <a:r>
              <a:rPr lang="en-US" b="1" dirty="0">
                <a:solidFill>
                  <a:srgbClr val="C00000"/>
                </a:solidFill>
              </a:rPr>
              <a:t>bit flips </a:t>
            </a:r>
            <a:r>
              <a:rPr lang="en-US" dirty="0">
                <a:solidFill>
                  <a:srgbClr val="C00000"/>
                </a:solidFill>
              </a:rPr>
              <a:t>in </a:t>
            </a:r>
            <a:br>
              <a:rPr lang="en-US" dirty="0">
                <a:solidFill>
                  <a:srgbClr val="C00000"/>
                </a:solidFill>
              </a:rPr>
            </a:br>
            <a:r>
              <a:rPr lang="en-US" dirty="0">
                <a:solidFill>
                  <a:srgbClr val="C00000"/>
                </a:solidFill>
              </a:rPr>
              <a:t>an 8-byte </a:t>
            </a:r>
            <a:r>
              <a:rPr lang="en-US" dirty="0" err="1">
                <a:solidFill>
                  <a:srgbClr val="C00000"/>
                </a:solidFill>
              </a:rPr>
              <a:t>dataword</a:t>
            </a:r>
            <a:r>
              <a:rPr lang="en-US" dirty="0">
                <a:solidFill>
                  <a:srgbClr val="C00000"/>
                </a:solidFill>
              </a:rPr>
              <a:t>, </a:t>
            </a:r>
            <a:r>
              <a:rPr lang="en-US" b="1" dirty="0">
                <a:solidFill>
                  <a:srgbClr val="C00000"/>
                </a:solidFill>
              </a:rPr>
              <a:t>making ECC ineffective</a:t>
            </a:r>
          </a:p>
        </p:txBody>
      </p:sp>
      <p:sp>
        <p:nvSpPr>
          <p:cNvPr id="4" name="Arrow: Right 3">
            <a:extLst>
              <a:ext uri="{FF2B5EF4-FFF2-40B4-BE49-F238E27FC236}">
                <a16:creationId xmlns:a16="http://schemas.microsoft.com/office/drawing/2014/main" id="{7BB46621-5BC8-4F3B-9941-AB1B83336B1B}"/>
              </a:ext>
            </a:extLst>
          </p:cNvPr>
          <p:cNvSpPr/>
          <p:nvPr/>
        </p:nvSpPr>
        <p:spPr>
          <a:xfrm>
            <a:off x="4650164" y="4214500"/>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2" name="Arrow: Right 31">
            <a:extLst>
              <a:ext uri="{FF2B5EF4-FFF2-40B4-BE49-F238E27FC236}">
                <a16:creationId xmlns:a16="http://schemas.microsoft.com/office/drawing/2014/main" id="{30297736-F98A-4008-B4F6-7D4E8237BB60}"/>
              </a:ext>
            </a:extLst>
          </p:cNvPr>
          <p:cNvSpPr/>
          <p:nvPr/>
        </p:nvSpPr>
        <p:spPr>
          <a:xfrm>
            <a:off x="6537588" y="4233616"/>
            <a:ext cx="383092" cy="358570"/>
          </a:xfrm>
          <a:prstGeom prst="rightArrow">
            <a:avLst>
              <a:gd name="adj1" fmla="val 50000"/>
              <a:gd name="adj2" fmla="val 53320"/>
            </a:avLst>
          </a:prstGeom>
          <a:solidFill>
            <a:schemeClr val="bg1">
              <a:lumMod val="75000"/>
            </a:schemeClr>
          </a:solidFill>
          <a:ln w="381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Content Placeholder 2">
            <a:extLst>
              <a:ext uri="{FF2B5EF4-FFF2-40B4-BE49-F238E27FC236}">
                <a16:creationId xmlns:a16="http://schemas.microsoft.com/office/drawing/2014/main" id="{AEF3E1B8-FD44-4242-9849-B4612BBB2212}"/>
              </a:ext>
            </a:extLst>
          </p:cNvPr>
          <p:cNvSpPr txBox="1">
            <a:spLocks/>
          </p:cNvSpPr>
          <p:nvPr/>
        </p:nvSpPr>
        <p:spPr>
          <a:xfrm>
            <a:off x="0" y="1503608"/>
            <a:ext cx="12192000" cy="486474"/>
          </a:xfrm>
          <a:prstGeom prst="rect">
            <a:avLst/>
          </a:prstGeom>
          <a:solidFill>
            <a:srgbClr val="FEECEC"/>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latin typeface="+mj-lt"/>
                <a:ea typeface="Tahoma" panose="020B0604030504040204" pitchFamily="34" charset="0"/>
                <a:cs typeface="Tahoma" panose="020B0604030504040204" pitchFamily="34" charset="0"/>
              </a:rPr>
              <a:t>We </a:t>
            </a:r>
            <a:r>
              <a:rPr lang="en-US" sz="2400" dirty="0">
                <a:solidFill>
                  <a:srgbClr val="C00000"/>
                </a:solidFill>
                <a:latin typeface="+mj-lt"/>
                <a:ea typeface="Tahoma" panose="020B0604030504040204" pitchFamily="34" charset="0"/>
                <a:cs typeface="Tahoma" panose="020B0604030504040204" pitchFamily="34" charset="0"/>
              </a:rPr>
              <a:t>cannot</a:t>
            </a:r>
            <a:r>
              <a:rPr lang="en-US" sz="2400" dirty="0">
                <a:latin typeface="+mj-lt"/>
                <a:ea typeface="Tahoma" panose="020B0604030504040204" pitchFamily="34" charset="0"/>
                <a:cs typeface="Tahoma" panose="020B0604030504040204" pitchFamily="34" charset="0"/>
              </a:rPr>
              <a:t> easily study the </a:t>
            </a:r>
            <a:r>
              <a:rPr lang="en-US" sz="2400" i="1" dirty="0">
                <a:latin typeface="+mj-lt"/>
                <a:ea typeface="Tahoma" panose="020B0604030504040204" pitchFamily="34" charset="0"/>
                <a:cs typeface="Tahoma" panose="020B0604030504040204" pitchFamily="34" charset="0"/>
              </a:rPr>
              <a:t>security properties</a:t>
            </a:r>
            <a:r>
              <a:rPr lang="en-US" sz="2400" dirty="0">
                <a:latin typeface="+mj-lt"/>
                <a:ea typeface="Tahoma" panose="020B0604030504040204" pitchFamily="34" charset="0"/>
                <a:cs typeface="Tahoma" panose="020B0604030504040204" pitchFamily="34" charset="0"/>
              </a:rPr>
              <a:t> of TRR</a:t>
            </a:r>
            <a:endParaRPr lang="en-US" sz="2400" b="1" dirty="0">
              <a:latin typeface="+mj-lt"/>
              <a:ea typeface="Tahoma" panose="020B0604030504040204" pitchFamily="34" charset="0"/>
              <a:cs typeface="Tahoma" panose="020B0604030504040204" pitchFamily="34" charset="0"/>
            </a:endParaRPr>
          </a:p>
        </p:txBody>
      </p:sp>
      <p:sp>
        <p:nvSpPr>
          <p:cNvPr id="39" name="TextBox 38">
            <a:extLst>
              <a:ext uri="{FF2B5EF4-FFF2-40B4-BE49-F238E27FC236}">
                <a16:creationId xmlns:a16="http://schemas.microsoft.com/office/drawing/2014/main" id="{712A8E48-0B26-4CAB-9ACD-2C16643354E2}"/>
              </a:ext>
            </a:extLst>
          </p:cNvPr>
          <p:cNvSpPr txBox="1"/>
          <p:nvPr/>
        </p:nvSpPr>
        <p:spPr>
          <a:xfrm>
            <a:off x="-1" y="2135413"/>
            <a:ext cx="12191999" cy="523220"/>
          </a:xfrm>
          <a:prstGeom prst="rect">
            <a:avLst/>
          </a:prstGeom>
          <a:solidFill>
            <a:schemeClr val="accent4">
              <a:lumMod val="20000"/>
              <a:lumOff val="80000"/>
            </a:schemeClr>
          </a:solidFill>
        </p:spPr>
        <p:txBody>
          <a:bodyPr wrap="square" rtlCol="0">
            <a:spAutoFit/>
          </a:bodyPr>
          <a:lstStyle/>
          <a:p>
            <a:pPr algn="ctr"/>
            <a:r>
              <a:rPr lang="en-US" sz="2800" dirty="0">
                <a:latin typeface="+mj-lt"/>
                <a:ea typeface="Tahoma" panose="020B0604030504040204" pitchFamily="34" charset="0"/>
                <a:cs typeface="Tahoma" panose="020B0604030504040204" pitchFamily="34" charset="0"/>
              </a:rPr>
              <a:t>Is TRR fully secure? How can we validate its security guarantees?</a:t>
            </a:r>
          </a:p>
        </p:txBody>
      </p:sp>
      <p:sp>
        <p:nvSpPr>
          <p:cNvPr id="8" name="Rectangle: Diagonal Corners Snipped 7">
            <a:extLst>
              <a:ext uri="{FF2B5EF4-FFF2-40B4-BE49-F238E27FC236}">
                <a16:creationId xmlns:a16="http://schemas.microsoft.com/office/drawing/2014/main" id="{40390BA1-C476-85E7-5F01-89DA35657B6E}"/>
              </a:ext>
            </a:extLst>
          </p:cNvPr>
          <p:cNvSpPr/>
          <p:nvPr/>
        </p:nvSpPr>
        <p:spPr>
          <a:xfrm>
            <a:off x="699322" y="5499487"/>
            <a:ext cx="10785108" cy="967906"/>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0066FF"/>
                </a:solidFill>
              </a:rPr>
              <a:t>U-TRR</a:t>
            </a:r>
            <a:r>
              <a:rPr lang="en-US" sz="2800" dirty="0">
                <a:solidFill>
                  <a:schemeClr val="tx1">
                    <a:lumMod val="65000"/>
                    <a:lumOff val="35000"/>
                  </a:schemeClr>
                </a:solidFill>
              </a:rPr>
              <a:t> </a:t>
            </a:r>
            <a:r>
              <a:rPr lang="en-US" sz="2800" dirty="0">
                <a:solidFill>
                  <a:schemeClr val="tx1"/>
                </a:solidFill>
              </a:rPr>
              <a:t>can</a:t>
            </a:r>
            <a:r>
              <a:rPr lang="en-US" sz="2800" dirty="0">
                <a:solidFill>
                  <a:schemeClr val="tx1">
                    <a:lumMod val="65000"/>
                    <a:lumOff val="35000"/>
                  </a:schemeClr>
                </a:solidFill>
              </a:rPr>
              <a:t> </a:t>
            </a:r>
            <a:r>
              <a:rPr lang="en-US" sz="2800" dirty="0">
                <a:solidFill>
                  <a:srgbClr val="009900"/>
                </a:solidFill>
              </a:rPr>
              <a:t>facilitate</a:t>
            </a:r>
            <a:r>
              <a:rPr lang="en-US" sz="2800" dirty="0">
                <a:solidFill>
                  <a:schemeClr val="tx1">
                    <a:lumMod val="65000"/>
                    <a:lumOff val="35000"/>
                  </a:schemeClr>
                </a:solidFill>
              </a:rPr>
              <a:t> </a:t>
            </a:r>
            <a:r>
              <a:rPr lang="en-US" sz="2800" dirty="0">
                <a:solidFill>
                  <a:schemeClr val="tx1"/>
                </a:solidFill>
              </a:rPr>
              <a:t>the development of </a:t>
            </a:r>
            <a:r>
              <a:rPr lang="en-US" sz="2800" b="1" dirty="0">
                <a:solidFill>
                  <a:schemeClr val="tx1"/>
                </a:solidFill>
              </a:rPr>
              <a:t>new RowHammer attacks </a:t>
            </a:r>
            <a:br>
              <a:rPr lang="en-US" sz="2800" dirty="0">
                <a:solidFill>
                  <a:schemeClr val="tx1"/>
                </a:solidFill>
              </a:rPr>
            </a:br>
            <a:r>
              <a:rPr lang="en-US" sz="2800" dirty="0">
                <a:solidFill>
                  <a:schemeClr val="tx1"/>
                </a:solidFill>
              </a:rPr>
              <a:t>and </a:t>
            </a:r>
            <a:r>
              <a:rPr lang="en-US" sz="2800" b="1" dirty="0">
                <a:solidFill>
                  <a:schemeClr val="tx1"/>
                </a:solidFill>
              </a:rPr>
              <a:t>more secure RowHammer protection</a:t>
            </a:r>
            <a:r>
              <a:rPr lang="en-US" sz="2800" dirty="0">
                <a:solidFill>
                  <a:schemeClr val="tx1"/>
                </a:solidFill>
              </a:rPr>
              <a:t> mechanisms</a:t>
            </a:r>
            <a:endParaRPr lang="en-US" sz="16000" dirty="0">
              <a:solidFill>
                <a:schemeClr val="tx1"/>
              </a:solidFill>
            </a:endParaRPr>
          </a:p>
        </p:txBody>
      </p:sp>
      <p:grpSp>
        <p:nvGrpSpPr>
          <p:cNvPr id="5" name="Group 4">
            <a:extLst>
              <a:ext uri="{FF2B5EF4-FFF2-40B4-BE49-F238E27FC236}">
                <a16:creationId xmlns:a16="http://schemas.microsoft.com/office/drawing/2014/main" id="{C746F773-B246-4E68-77A8-C011CC860F46}"/>
              </a:ext>
            </a:extLst>
          </p:cNvPr>
          <p:cNvGrpSpPr/>
          <p:nvPr/>
        </p:nvGrpSpPr>
        <p:grpSpPr>
          <a:xfrm>
            <a:off x="2816280" y="6574971"/>
            <a:ext cx="6502401" cy="261257"/>
            <a:chOff x="1631950" y="5344886"/>
            <a:chExt cx="6502401" cy="261257"/>
          </a:xfrm>
        </p:grpSpPr>
        <p:sp>
          <p:nvSpPr>
            <p:cNvPr id="6" name="Arrow: Pentagon 5">
              <a:extLst>
                <a:ext uri="{FF2B5EF4-FFF2-40B4-BE49-F238E27FC236}">
                  <a16:creationId xmlns:a16="http://schemas.microsoft.com/office/drawing/2014/main" id="{C040BEEA-FB82-2DB0-58AC-9098AEE94ED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7" name="Arrow: Chevron 6">
              <a:extLst>
                <a:ext uri="{FF2B5EF4-FFF2-40B4-BE49-F238E27FC236}">
                  <a16:creationId xmlns:a16="http://schemas.microsoft.com/office/drawing/2014/main" id="{E6DC81DD-BD92-8909-A79D-8B6BDF4262A0}"/>
                </a:ext>
              </a:extLst>
            </p:cNvPr>
            <p:cNvSpPr/>
            <p:nvPr/>
          </p:nvSpPr>
          <p:spPr>
            <a:xfrm>
              <a:off x="3121024" y="5344886"/>
              <a:ext cx="1908175" cy="261257"/>
            </a:xfrm>
            <a:prstGeom prst="chevron">
              <a:avLst/>
            </a:prstGeom>
            <a:solidFill>
              <a:schemeClr val="accent6">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7A3C258E-57B2-B4A4-7F78-C6055AE4A529}"/>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300387B7-9C21-C5C7-6EDF-F39F25BD6EC3}"/>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1236867878"/>
      </p:ext>
    </p:extLst>
  </p:cSld>
  <p:clrMapOvr>
    <a:masterClrMapping/>
  </p:clrMapOvr>
  <mc:AlternateContent xmlns:mc="http://schemas.openxmlformats.org/markup-compatibility/2006" xmlns:p14="http://schemas.microsoft.com/office/powerpoint/2010/main">
    <mc:Choice Requires="p14">
      <p:transition spd="slow" p14:dur="2000" advTm="108366"/>
    </mc:Choice>
    <mc:Fallback xmlns="">
      <p:transition spd="slow" advTm="1083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3">
                                            <p:bg/>
                                          </p:spTgt>
                                        </p:tgtEl>
                                        <p:attrNameLst>
                                          <p:attrName>style.visibility</p:attrName>
                                        </p:attrNameLst>
                                      </p:cBhvr>
                                      <p:to>
                                        <p:strVal val="visible"/>
                                      </p:to>
                                    </p:set>
                                    <p:animEffect transition="in" filter="fade">
                                      <p:cBhvr>
                                        <p:cTn id="15" dur="500"/>
                                        <p:tgtEl>
                                          <p:spTgt spid="33">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xEl>
                                              <p:pRg st="0" end="0"/>
                                            </p:txEl>
                                          </p:spTgt>
                                        </p:tgtEl>
                                        <p:attrNameLst>
                                          <p:attrName>style.visibility</p:attrName>
                                        </p:attrNameLst>
                                      </p:cBhvr>
                                      <p:to>
                                        <p:strVal val="visible"/>
                                      </p:to>
                                    </p:set>
                                    <p:animEffect transition="in" filter="fade">
                                      <p:cBhvr>
                                        <p:cTn id="18" dur="500"/>
                                        <p:tgtEl>
                                          <p:spTgt spid="3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par>
                                <p:cTn id="49" presetID="10" presetClass="entr" presetSubtype="0"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par>
                                <p:cTn id="61" presetID="10"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500"/>
                                        <p:tgtEl>
                                          <p:spTgt spid="52"/>
                                        </p:tgtEl>
                                      </p:cBhvr>
                                    </p:animEffect>
                                  </p:childTnLst>
                                </p:cTn>
                              </p:par>
                              <p:par>
                                <p:cTn id="64" presetID="10" presetClass="entr" presetSubtype="0"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fade">
                                      <p:cBhvr>
                                        <p:cTn id="66" dur="500"/>
                                        <p:tgtEl>
                                          <p:spTgt spid="53"/>
                                        </p:tgtEl>
                                      </p:cBhvr>
                                    </p:animEffect>
                                  </p:childTnLst>
                                </p:cTn>
                              </p:par>
                              <p:par>
                                <p:cTn id="67" presetID="10" presetClass="entr" presetSubtype="0"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fade">
                                      <p:cBhvr>
                                        <p:cTn id="74" dur="500"/>
                                        <p:tgtEl>
                                          <p:spTgt spid="4"/>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500"/>
                                        <p:tgtEl>
                                          <p:spTgt spid="3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500"/>
                                        <p:tgtEl>
                                          <p:spTgt spid="32"/>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fade">
                                      <p:cBhvr>
                                        <p:cTn id="90" dur="500"/>
                                        <p:tgtEl>
                                          <p:spTgt spid="65"/>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animEffect transition="in" filter="fade">
                                      <p:cBhvr>
                                        <p:cTn id="95" dur="500"/>
                                        <p:tgtEl>
                                          <p:spTgt spid="66"/>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7"/>
                                        </p:tgtEl>
                                        <p:attrNameLst>
                                          <p:attrName>style.visibility</p:attrName>
                                        </p:attrNameLst>
                                      </p:cBhvr>
                                      <p:to>
                                        <p:strVal val="visible"/>
                                      </p:to>
                                    </p:set>
                                    <p:animEffect transition="in" filter="fade">
                                      <p:cBhvr>
                                        <p:cTn id="100" dur="500"/>
                                        <p:tgtEl>
                                          <p:spTgt spid="67"/>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fade">
                                      <p:cBhvr>
                                        <p:cTn id="10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16" grpId="0" animBg="1"/>
      <p:bldP spid="17" grpId="0" animBg="1"/>
      <p:bldP spid="30" grpId="0"/>
      <p:bldP spid="35" grpId="0"/>
      <p:bldP spid="40" grpId="0"/>
      <p:bldP spid="49" grpId="0"/>
      <p:bldP spid="50" grpId="0"/>
      <p:bldP spid="65" grpId="0" animBg="1"/>
      <p:bldP spid="66" grpId="0" animBg="1"/>
      <p:bldP spid="67" grpId="0" animBg="1"/>
      <p:bldP spid="4" grpId="0" animBg="1"/>
      <p:bldP spid="32" grpId="0" animBg="1"/>
      <p:bldP spid="33" grpId="0" uiExpand="1" build="p" animBg="1"/>
      <p:bldP spid="39"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FEC6-27CD-2CC1-2FA4-D9C6997488EE}"/>
              </a:ext>
            </a:extLst>
          </p:cNvPr>
          <p:cNvSpPr>
            <a:spLocks noGrp="1"/>
          </p:cNvSpPr>
          <p:nvPr>
            <p:ph type="title"/>
          </p:nvPr>
        </p:nvSpPr>
        <p:spPr/>
        <p:txBody>
          <a:bodyPr>
            <a:normAutofit fontScale="90000"/>
          </a:bodyPr>
          <a:lstStyle/>
          <a:p>
            <a:r>
              <a:rPr lang="en-US" dirty="0"/>
              <a:t>Contributions</a:t>
            </a:r>
            <a:endParaRPr lang="en-CH" dirty="0"/>
          </a:p>
        </p:txBody>
      </p:sp>
      <p:sp>
        <p:nvSpPr>
          <p:cNvPr id="8" name="Rectangle: Rounded Corners 7">
            <a:hlinkClick r:id="rId3" action="ppaction://hlinksldjump"/>
            <a:extLst>
              <a:ext uri="{FF2B5EF4-FFF2-40B4-BE49-F238E27FC236}">
                <a16:creationId xmlns:a16="http://schemas.microsoft.com/office/drawing/2014/main" id="{5C065E55-95F4-12A5-4560-1333EFA8BEDA}"/>
              </a:ext>
            </a:extLst>
          </p:cNvPr>
          <p:cNvSpPr/>
          <p:nvPr/>
        </p:nvSpPr>
        <p:spPr>
          <a:xfrm>
            <a:off x="372836" y="1147298"/>
            <a:ext cx="3581400" cy="199208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flexible and easy-to-use </a:t>
            </a:r>
            <a:br>
              <a:rPr lang="en-US" sz="2200" dirty="0">
                <a:solidFill>
                  <a:schemeClr val="tx1"/>
                </a:solidFill>
              </a:rPr>
            </a:br>
            <a:r>
              <a:rPr lang="en-US" sz="2200" dirty="0">
                <a:solidFill>
                  <a:schemeClr val="tx1"/>
                </a:solidFill>
              </a:rPr>
              <a:t>FPGA-based </a:t>
            </a:r>
            <a:br>
              <a:rPr lang="en-US" sz="2200" dirty="0">
                <a:solidFill>
                  <a:schemeClr val="tx1"/>
                </a:solidFill>
              </a:rPr>
            </a:br>
            <a:r>
              <a:rPr lang="en-US" sz="2200" b="1" dirty="0">
                <a:solidFill>
                  <a:schemeClr val="accent4">
                    <a:lumMod val="50000"/>
                  </a:schemeClr>
                </a:solidFill>
              </a:rPr>
              <a:t>DRAM characterization infrastructure</a:t>
            </a:r>
            <a:endParaRPr lang="en-CH" sz="2200" b="1" dirty="0">
              <a:solidFill>
                <a:schemeClr val="accent4">
                  <a:lumMod val="50000"/>
                </a:schemeClr>
              </a:solidFill>
            </a:endParaRPr>
          </a:p>
        </p:txBody>
      </p:sp>
      <p:sp>
        <p:nvSpPr>
          <p:cNvPr id="9" name="Rectangle: Rounded Corners 8">
            <a:hlinkClick r:id="rId4" action="ppaction://hlinksldjump"/>
            <a:extLst>
              <a:ext uri="{FF2B5EF4-FFF2-40B4-BE49-F238E27FC236}">
                <a16:creationId xmlns:a16="http://schemas.microsoft.com/office/drawing/2014/main" id="{1EE64726-3334-8E4D-8FCA-964C8EEADE9F}"/>
              </a:ext>
            </a:extLst>
          </p:cNvPr>
          <p:cNvSpPr/>
          <p:nvPr/>
        </p:nvSpPr>
        <p:spPr>
          <a:xfrm>
            <a:off x="8341179" y="1147298"/>
            <a:ext cx="3581400" cy="199208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new methodology for </a:t>
            </a:r>
            <a:r>
              <a:rPr lang="en-US" sz="2200" b="1" dirty="0">
                <a:solidFill>
                  <a:schemeClr val="accent6">
                    <a:lumMod val="50000"/>
                  </a:schemeClr>
                </a:solidFill>
              </a:rPr>
              <a:t>uncovering in-DRAM RowHammer Protection Mechanisms</a:t>
            </a:r>
            <a:endParaRPr lang="en-CH" sz="2200" b="1" dirty="0">
              <a:solidFill>
                <a:schemeClr val="accent6">
                  <a:lumMod val="50000"/>
                </a:schemeClr>
              </a:solidFill>
            </a:endParaRPr>
          </a:p>
        </p:txBody>
      </p:sp>
      <p:sp>
        <p:nvSpPr>
          <p:cNvPr id="10" name="Rectangle: Rounded Corners 9">
            <a:hlinkClick r:id="rId5" action="ppaction://hlinksldjump"/>
            <a:extLst>
              <a:ext uri="{FF2B5EF4-FFF2-40B4-BE49-F238E27FC236}">
                <a16:creationId xmlns:a16="http://schemas.microsoft.com/office/drawing/2014/main" id="{1B137951-9E1D-4323-482C-4564F78C2BCC}"/>
              </a:ext>
            </a:extLst>
          </p:cNvPr>
          <p:cNvSpPr/>
          <p:nvPr/>
        </p:nvSpPr>
        <p:spPr>
          <a:xfrm>
            <a:off x="8341179" y="3825184"/>
            <a:ext cx="3581400" cy="199208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A low-cost substrate </a:t>
            </a:r>
            <a:r>
              <a:rPr lang="en-US" sz="2200" dirty="0">
                <a:solidFill>
                  <a:schemeClr val="tx1"/>
                </a:solidFill>
              </a:rPr>
              <a:t>for improving DRAM performance, energy efficiency, and reliability</a:t>
            </a:r>
            <a:endParaRPr lang="en-CH" sz="2200" dirty="0">
              <a:solidFill>
                <a:schemeClr val="tx1"/>
              </a:solidFill>
            </a:endParaRPr>
          </a:p>
        </p:txBody>
      </p:sp>
      <p:sp>
        <p:nvSpPr>
          <p:cNvPr id="11" name="Rectangle: Rounded Corners 10">
            <a:hlinkClick r:id="rId6" action="ppaction://hlinksldjump"/>
            <a:extLst>
              <a:ext uri="{FF2B5EF4-FFF2-40B4-BE49-F238E27FC236}">
                <a16:creationId xmlns:a16="http://schemas.microsoft.com/office/drawing/2014/main" id="{42CCDF6D-741D-3BA1-05D1-8C29460981D2}"/>
              </a:ext>
            </a:extLst>
          </p:cNvPr>
          <p:cNvSpPr/>
          <p:nvPr/>
        </p:nvSpPr>
        <p:spPr>
          <a:xfrm>
            <a:off x="345621" y="3825184"/>
            <a:ext cx="3581400" cy="1992085"/>
          </a:xfrm>
          <a:prstGeom prst="round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7030A0"/>
                </a:solidFill>
              </a:rPr>
              <a:t>Self-Managing DRAM:</a:t>
            </a:r>
            <a:br>
              <a:rPr lang="en-US" sz="2200" dirty="0">
                <a:solidFill>
                  <a:schemeClr val="tx1"/>
                </a:solidFill>
              </a:rPr>
            </a:br>
            <a:r>
              <a:rPr lang="en-US" sz="2200" dirty="0">
                <a:solidFill>
                  <a:schemeClr val="tx1"/>
                </a:solidFill>
              </a:rPr>
              <a:t>Enabling autonomous and efficient in-DRAM maintenance operations</a:t>
            </a:r>
            <a:endParaRPr lang="en-CH" sz="2200" dirty="0">
              <a:solidFill>
                <a:schemeClr val="tx1"/>
              </a:solidFill>
            </a:endParaRPr>
          </a:p>
        </p:txBody>
      </p:sp>
      <p:grpSp>
        <p:nvGrpSpPr>
          <p:cNvPr id="12" name="Group 11">
            <a:extLst>
              <a:ext uri="{FF2B5EF4-FFF2-40B4-BE49-F238E27FC236}">
                <a16:creationId xmlns:a16="http://schemas.microsoft.com/office/drawing/2014/main" id="{1FF93E7B-B366-A7FB-544D-0880B1CAF003}"/>
              </a:ext>
            </a:extLst>
          </p:cNvPr>
          <p:cNvGrpSpPr/>
          <p:nvPr/>
        </p:nvGrpSpPr>
        <p:grpSpPr>
          <a:xfrm>
            <a:off x="4085771" y="1556656"/>
            <a:ext cx="2032907" cy="1992085"/>
            <a:chOff x="4101193" y="1556656"/>
            <a:chExt cx="2032907" cy="1992085"/>
          </a:xfrm>
        </p:grpSpPr>
        <p:sp>
          <p:nvSpPr>
            <p:cNvPr id="13" name="Teardrop 12">
              <a:extLst>
                <a:ext uri="{FF2B5EF4-FFF2-40B4-BE49-F238E27FC236}">
                  <a16:creationId xmlns:a16="http://schemas.microsoft.com/office/drawing/2014/main" id="{CDE598A7-EB45-7224-62A9-E36B60956291}"/>
                </a:ext>
              </a:extLst>
            </p:cNvPr>
            <p:cNvSpPr/>
            <p:nvPr/>
          </p:nvSpPr>
          <p:spPr>
            <a:xfrm flipV="1">
              <a:off x="4101193" y="1556656"/>
              <a:ext cx="2013856" cy="1992085"/>
            </a:xfrm>
            <a:prstGeom prst="teardrop">
              <a:avLst/>
            </a:prstGeom>
            <a:noFill/>
            <a:ln w="76200" cap="flat" cmpd="thinThick">
              <a:solidFill>
                <a:schemeClr val="accent4">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899AA02E-DBAB-5734-BAE3-6491AA1193FE}"/>
                </a:ext>
              </a:extLst>
            </p:cNvPr>
            <p:cNvSpPr txBox="1"/>
            <p:nvPr/>
          </p:nvSpPr>
          <p:spPr>
            <a:xfrm>
              <a:off x="4158343" y="2143341"/>
              <a:ext cx="1975757" cy="584775"/>
            </a:xfrm>
            <a:prstGeom prst="rect">
              <a:avLst/>
            </a:prstGeom>
            <a:noFill/>
          </p:spPr>
          <p:txBody>
            <a:bodyPr wrap="square" rtlCol="0">
              <a:spAutoFit/>
            </a:bodyPr>
            <a:lstStyle/>
            <a:p>
              <a:pPr algn="ctr"/>
              <a:r>
                <a:rPr lang="en-US" sz="3200" b="1" dirty="0"/>
                <a:t>SoftMC</a:t>
              </a:r>
              <a:endParaRPr lang="en-CH" sz="3200" b="1" dirty="0"/>
            </a:p>
          </p:txBody>
        </p:sp>
        <p:sp>
          <p:nvSpPr>
            <p:cNvPr id="15" name="Rectangle: Diagonal Corners Snipped 14">
              <a:extLst>
                <a:ext uri="{FF2B5EF4-FFF2-40B4-BE49-F238E27FC236}">
                  <a16:creationId xmlns:a16="http://schemas.microsoft.com/office/drawing/2014/main" id="{616F88DF-A0B9-1D7B-1F51-5B059C495E07}"/>
                </a:ext>
              </a:extLst>
            </p:cNvPr>
            <p:cNvSpPr/>
            <p:nvPr/>
          </p:nvSpPr>
          <p:spPr>
            <a:xfrm>
              <a:off x="4505324" y="2669266"/>
              <a:ext cx="1281793" cy="341804"/>
            </a:xfrm>
            <a:prstGeom prst="snip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HPCA’17</a:t>
              </a:r>
              <a:endParaRPr lang="en-CH" b="1" dirty="0">
                <a:solidFill>
                  <a:schemeClr val="tx1"/>
                </a:solidFill>
              </a:endParaRPr>
            </a:p>
          </p:txBody>
        </p:sp>
      </p:grpSp>
      <p:grpSp>
        <p:nvGrpSpPr>
          <p:cNvPr id="16" name="Group 15">
            <a:extLst>
              <a:ext uri="{FF2B5EF4-FFF2-40B4-BE49-F238E27FC236}">
                <a16:creationId xmlns:a16="http://schemas.microsoft.com/office/drawing/2014/main" id="{B4E91F69-AC9B-3FD1-E8D0-E1F18109BD38}"/>
              </a:ext>
            </a:extLst>
          </p:cNvPr>
          <p:cNvGrpSpPr/>
          <p:nvPr/>
        </p:nvGrpSpPr>
        <p:grpSpPr>
          <a:xfrm>
            <a:off x="6133194" y="1556656"/>
            <a:ext cx="2062843" cy="1992085"/>
            <a:chOff x="6096000" y="1556656"/>
            <a:chExt cx="2062843" cy="1992085"/>
          </a:xfrm>
        </p:grpSpPr>
        <p:sp>
          <p:nvSpPr>
            <p:cNvPr id="17" name="Teardrop 16">
              <a:extLst>
                <a:ext uri="{FF2B5EF4-FFF2-40B4-BE49-F238E27FC236}">
                  <a16:creationId xmlns:a16="http://schemas.microsoft.com/office/drawing/2014/main" id="{CC07C49C-4E9B-96B4-1A0E-17A739D8818B}"/>
                </a:ext>
              </a:extLst>
            </p:cNvPr>
            <p:cNvSpPr/>
            <p:nvPr/>
          </p:nvSpPr>
          <p:spPr>
            <a:xfrm flipH="1" flipV="1">
              <a:off x="6144986" y="1556656"/>
              <a:ext cx="2013857" cy="1992085"/>
            </a:xfrm>
            <a:prstGeom prst="teardrop">
              <a:avLst/>
            </a:prstGeom>
            <a:noFill/>
            <a:ln w="76200" cap="flat" cmpd="thinThick">
              <a:solidFill>
                <a:schemeClr val="accent6">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2EBDF8B6-0D37-F92E-550A-EF735267A76E}"/>
                </a:ext>
              </a:extLst>
            </p:cNvPr>
            <p:cNvSpPr txBox="1"/>
            <p:nvPr/>
          </p:nvSpPr>
          <p:spPr>
            <a:xfrm>
              <a:off x="6096000" y="2160314"/>
              <a:ext cx="1975757" cy="584775"/>
            </a:xfrm>
            <a:prstGeom prst="rect">
              <a:avLst/>
            </a:prstGeom>
            <a:noFill/>
          </p:spPr>
          <p:txBody>
            <a:bodyPr wrap="square" rtlCol="0">
              <a:spAutoFit/>
            </a:bodyPr>
            <a:lstStyle/>
            <a:p>
              <a:pPr algn="ctr"/>
              <a:r>
                <a:rPr lang="en-US" sz="3200" b="1" dirty="0"/>
                <a:t>U-TRR</a:t>
              </a:r>
              <a:endParaRPr lang="en-CH" sz="3200" b="1" dirty="0"/>
            </a:p>
          </p:txBody>
        </p:sp>
        <p:sp>
          <p:nvSpPr>
            <p:cNvPr id="24" name="Rectangle: Diagonal Corners Snipped 23">
              <a:extLst>
                <a:ext uri="{FF2B5EF4-FFF2-40B4-BE49-F238E27FC236}">
                  <a16:creationId xmlns:a16="http://schemas.microsoft.com/office/drawing/2014/main" id="{6D30B90B-1B24-34F7-8F9D-86CBB22E2575}"/>
                </a:ext>
              </a:extLst>
            </p:cNvPr>
            <p:cNvSpPr/>
            <p:nvPr/>
          </p:nvSpPr>
          <p:spPr>
            <a:xfrm>
              <a:off x="6462030" y="2664616"/>
              <a:ext cx="1281793" cy="341804"/>
            </a:xfrm>
            <a:prstGeom prst="snip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MICRO’21</a:t>
              </a:r>
              <a:endParaRPr lang="en-CH" b="1" dirty="0">
                <a:solidFill>
                  <a:schemeClr val="tx1"/>
                </a:solidFill>
              </a:endParaRPr>
            </a:p>
          </p:txBody>
        </p:sp>
      </p:grpSp>
      <p:grpSp>
        <p:nvGrpSpPr>
          <p:cNvPr id="26" name="Group 25">
            <a:extLst>
              <a:ext uri="{FF2B5EF4-FFF2-40B4-BE49-F238E27FC236}">
                <a16:creationId xmlns:a16="http://schemas.microsoft.com/office/drawing/2014/main" id="{52806192-609E-9C13-0BEC-A29A4E99B459}"/>
              </a:ext>
            </a:extLst>
          </p:cNvPr>
          <p:cNvGrpSpPr/>
          <p:nvPr/>
        </p:nvGrpSpPr>
        <p:grpSpPr>
          <a:xfrm>
            <a:off x="4123871" y="3634922"/>
            <a:ext cx="1975757" cy="1992086"/>
            <a:chOff x="4120243" y="3581400"/>
            <a:chExt cx="1975757" cy="1992086"/>
          </a:xfrm>
        </p:grpSpPr>
        <p:sp>
          <p:nvSpPr>
            <p:cNvPr id="28" name="TextBox 27">
              <a:extLst>
                <a:ext uri="{FF2B5EF4-FFF2-40B4-BE49-F238E27FC236}">
                  <a16:creationId xmlns:a16="http://schemas.microsoft.com/office/drawing/2014/main" id="{F0A686BA-FBC5-8CFE-9116-4F885C8ECD8E}"/>
                </a:ext>
              </a:extLst>
            </p:cNvPr>
            <p:cNvSpPr txBox="1"/>
            <p:nvPr/>
          </p:nvSpPr>
          <p:spPr>
            <a:xfrm>
              <a:off x="4120243" y="3995057"/>
              <a:ext cx="1975757" cy="584775"/>
            </a:xfrm>
            <a:prstGeom prst="rect">
              <a:avLst/>
            </a:prstGeom>
            <a:noFill/>
          </p:spPr>
          <p:txBody>
            <a:bodyPr wrap="square" rtlCol="0">
              <a:spAutoFit/>
            </a:bodyPr>
            <a:lstStyle/>
            <a:p>
              <a:pPr algn="ctr"/>
              <a:r>
                <a:rPr lang="en-US" sz="3200" b="1" dirty="0"/>
                <a:t>SMD</a:t>
              </a:r>
              <a:endParaRPr lang="en-CH" sz="3200" b="1" dirty="0"/>
            </a:p>
          </p:txBody>
        </p:sp>
        <p:sp>
          <p:nvSpPr>
            <p:cNvPr id="35" name="Teardrop 34">
              <a:extLst>
                <a:ext uri="{FF2B5EF4-FFF2-40B4-BE49-F238E27FC236}">
                  <a16:creationId xmlns:a16="http://schemas.microsoft.com/office/drawing/2014/main" id="{D0D2D97C-D30E-76C8-AFE7-2921124669B8}"/>
                </a:ext>
              </a:extLst>
            </p:cNvPr>
            <p:cNvSpPr/>
            <p:nvPr/>
          </p:nvSpPr>
          <p:spPr>
            <a:xfrm>
              <a:off x="4120243" y="3581400"/>
              <a:ext cx="1975757" cy="1992086"/>
            </a:xfrm>
            <a:prstGeom prst="teardrop">
              <a:avLst/>
            </a:prstGeom>
            <a:noFill/>
            <a:ln w="76200" cap="flat" cmpd="thinThick">
              <a:solidFill>
                <a:srgbClr val="7030A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Diagonal Corners Snipped 36">
              <a:extLst>
                <a:ext uri="{FF2B5EF4-FFF2-40B4-BE49-F238E27FC236}">
                  <a16:creationId xmlns:a16="http://schemas.microsoft.com/office/drawing/2014/main" id="{4348EF16-71CF-9CC0-65A2-485493C9CB1F}"/>
                </a:ext>
              </a:extLst>
            </p:cNvPr>
            <p:cNvSpPr/>
            <p:nvPr/>
          </p:nvSpPr>
          <p:spPr>
            <a:xfrm>
              <a:off x="4505324" y="4538898"/>
              <a:ext cx="1281793" cy="584774"/>
            </a:xfrm>
            <a:prstGeom prst="snip2Diag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Ongoing</a:t>
              </a:r>
            </a:p>
            <a:p>
              <a:pPr algn="ctr"/>
              <a:r>
                <a:rPr lang="en-US" b="1" dirty="0">
                  <a:solidFill>
                    <a:schemeClr val="tx1"/>
                  </a:solidFill>
                  <a:hlinkClick r:id="rId7"/>
                </a:rPr>
                <a:t>arXiv’22</a:t>
              </a:r>
              <a:endParaRPr lang="en-CH" b="1" dirty="0">
                <a:solidFill>
                  <a:schemeClr val="tx1"/>
                </a:solidFill>
              </a:endParaRPr>
            </a:p>
          </p:txBody>
        </p:sp>
      </p:grpSp>
      <p:grpSp>
        <p:nvGrpSpPr>
          <p:cNvPr id="38" name="Group 37">
            <a:extLst>
              <a:ext uri="{FF2B5EF4-FFF2-40B4-BE49-F238E27FC236}">
                <a16:creationId xmlns:a16="http://schemas.microsoft.com/office/drawing/2014/main" id="{FEAAE610-4381-5689-A056-5A924C6CBBCF}"/>
              </a:ext>
            </a:extLst>
          </p:cNvPr>
          <p:cNvGrpSpPr/>
          <p:nvPr/>
        </p:nvGrpSpPr>
        <p:grpSpPr>
          <a:xfrm>
            <a:off x="6182180" y="3634922"/>
            <a:ext cx="2013857" cy="1992086"/>
            <a:chOff x="6134100" y="3581400"/>
            <a:chExt cx="2013857" cy="1992086"/>
          </a:xfrm>
        </p:grpSpPr>
        <p:sp>
          <p:nvSpPr>
            <p:cNvPr id="39" name="Teardrop 38">
              <a:extLst>
                <a:ext uri="{FF2B5EF4-FFF2-40B4-BE49-F238E27FC236}">
                  <a16:creationId xmlns:a16="http://schemas.microsoft.com/office/drawing/2014/main" id="{D533321D-62B4-AD95-CA4F-7AEC137E6CDF}"/>
                </a:ext>
              </a:extLst>
            </p:cNvPr>
            <p:cNvSpPr/>
            <p:nvPr/>
          </p:nvSpPr>
          <p:spPr>
            <a:xfrm flipH="1">
              <a:off x="6134100" y="3581400"/>
              <a:ext cx="2013857" cy="1992086"/>
            </a:xfrm>
            <a:prstGeom prst="teardrop">
              <a:avLst/>
            </a:prstGeom>
            <a:noFill/>
            <a:ln w="76200" cap="flat" cmpd="thinThick">
              <a:solidFill>
                <a:srgbClr val="00206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0" name="TextBox 39">
              <a:extLst>
                <a:ext uri="{FF2B5EF4-FFF2-40B4-BE49-F238E27FC236}">
                  <a16:creationId xmlns:a16="http://schemas.microsoft.com/office/drawing/2014/main" id="{43DD5422-8D3C-8412-9680-90131076B389}"/>
                </a:ext>
              </a:extLst>
            </p:cNvPr>
            <p:cNvSpPr txBox="1"/>
            <p:nvPr/>
          </p:nvSpPr>
          <p:spPr>
            <a:xfrm>
              <a:off x="6172200" y="4061396"/>
              <a:ext cx="1975757" cy="584775"/>
            </a:xfrm>
            <a:prstGeom prst="rect">
              <a:avLst/>
            </a:prstGeom>
            <a:noFill/>
          </p:spPr>
          <p:txBody>
            <a:bodyPr wrap="square" rtlCol="0">
              <a:spAutoFit/>
            </a:bodyPr>
            <a:lstStyle/>
            <a:p>
              <a:pPr algn="ctr"/>
              <a:r>
                <a:rPr lang="en-US" sz="3200" b="1" dirty="0"/>
                <a:t>CROW</a:t>
              </a:r>
              <a:endParaRPr lang="en-CH" sz="3200" b="1" dirty="0"/>
            </a:p>
          </p:txBody>
        </p:sp>
        <p:sp>
          <p:nvSpPr>
            <p:cNvPr id="41" name="Rectangle: Diagonal Corners Snipped 40">
              <a:extLst>
                <a:ext uri="{FF2B5EF4-FFF2-40B4-BE49-F238E27FC236}">
                  <a16:creationId xmlns:a16="http://schemas.microsoft.com/office/drawing/2014/main" id="{4BBBD120-0344-6797-BCB8-F0E5C7C39503}"/>
                </a:ext>
              </a:extLst>
            </p:cNvPr>
            <p:cNvSpPr/>
            <p:nvPr/>
          </p:nvSpPr>
          <p:spPr>
            <a:xfrm>
              <a:off x="6519181" y="4613595"/>
              <a:ext cx="1281793" cy="341804"/>
            </a:xfrm>
            <a:prstGeom prst="snip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ISCA’19</a:t>
              </a:r>
              <a:endParaRPr lang="en-CH" b="1" dirty="0">
                <a:solidFill>
                  <a:schemeClr val="tx1"/>
                </a:solidFill>
              </a:endParaRPr>
            </a:p>
          </p:txBody>
        </p:sp>
      </p:grpSp>
      <p:sp>
        <p:nvSpPr>
          <p:cNvPr id="42" name="Rectangle 41">
            <a:extLst>
              <a:ext uri="{FF2B5EF4-FFF2-40B4-BE49-F238E27FC236}">
                <a16:creationId xmlns:a16="http://schemas.microsoft.com/office/drawing/2014/main" id="{34E827B0-B2DC-058E-7625-9F3674FE3109}"/>
              </a:ext>
            </a:extLst>
          </p:cNvPr>
          <p:cNvSpPr/>
          <p:nvPr/>
        </p:nvSpPr>
        <p:spPr>
          <a:xfrm>
            <a:off x="212274" y="829924"/>
            <a:ext cx="11939812" cy="276497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184AC67E-F90B-2D41-A4DD-B98009CB2EE5}"/>
              </a:ext>
            </a:extLst>
          </p:cNvPr>
          <p:cNvSpPr/>
          <p:nvPr/>
        </p:nvSpPr>
        <p:spPr>
          <a:xfrm>
            <a:off x="6144987" y="3594464"/>
            <a:ext cx="6025241" cy="276927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5853501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0BE7-6D6A-FB26-84D3-5100CD58E4B3}"/>
              </a:ext>
            </a:extLst>
          </p:cNvPr>
          <p:cNvSpPr>
            <a:spLocks noGrp="1"/>
          </p:cNvSpPr>
          <p:nvPr>
            <p:ph type="title"/>
          </p:nvPr>
        </p:nvSpPr>
        <p:spPr/>
        <p:txBody>
          <a:bodyPr>
            <a:normAutofit fontScale="90000"/>
          </a:bodyPr>
          <a:lstStyle/>
          <a:p>
            <a:r>
              <a:rPr lang="en-US" dirty="0"/>
              <a:t>Problem: The Rigid DRAM Interface</a:t>
            </a:r>
            <a:endParaRPr lang="en-CH" dirty="0"/>
          </a:p>
        </p:txBody>
      </p:sp>
      <p:sp>
        <p:nvSpPr>
          <p:cNvPr id="3" name="Content Placeholder 2">
            <a:extLst>
              <a:ext uri="{FF2B5EF4-FFF2-40B4-BE49-F238E27FC236}">
                <a16:creationId xmlns:a16="http://schemas.microsoft.com/office/drawing/2014/main" id="{A0AD9817-1606-EA17-E7A7-AEA5C3C275E6}"/>
              </a:ext>
            </a:extLst>
          </p:cNvPr>
          <p:cNvSpPr>
            <a:spLocks noGrp="1"/>
          </p:cNvSpPr>
          <p:nvPr>
            <p:ph idx="1"/>
          </p:nvPr>
        </p:nvSpPr>
        <p:spPr>
          <a:xfrm>
            <a:off x="0" y="952649"/>
            <a:ext cx="12192000" cy="604538"/>
          </a:xfrm>
        </p:spPr>
        <p:txBody>
          <a:bodyPr>
            <a:noAutofit/>
          </a:bodyPr>
          <a:lstStyle/>
          <a:p>
            <a:pPr marL="0" indent="0" algn="ctr">
              <a:buNone/>
            </a:pPr>
            <a:r>
              <a:rPr lang="en-US" sz="3200" dirty="0"/>
              <a:t>The </a:t>
            </a:r>
            <a:r>
              <a:rPr lang="en-US" sz="3200" b="1" dirty="0"/>
              <a:t>Memory Controller </a:t>
            </a:r>
            <a:r>
              <a:rPr lang="en-US" sz="3200" dirty="0">
                <a:solidFill>
                  <a:srgbClr val="C00000"/>
                </a:solidFill>
              </a:rPr>
              <a:t>manages</a:t>
            </a:r>
            <a:r>
              <a:rPr lang="en-US" sz="3200" dirty="0"/>
              <a:t> DRAM </a:t>
            </a:r>
            <a:r>
              <a:rPr lang="en-US" sz="3200" dirty="0">
                <a:solidFill>
                  <a:srgbClr val="0070C0"/>
                </a:solidFill>
              </a:rPr>
              <a:t>maintenance operations</a:t>
            </a:r>
            <a:endParaRPr lang="en-CH" sz="3200" dirty="0">
              <a:solidFill>
                <a:srgbClr val="0070C0"/>
              </a:solidFill>
            </a:endParaRPr>
          </a:p>
        </p:txBody>
      </p:sp>
      <p:sp>
        <p:nvSpPr>
          <p:cNvPr id="4" name="TextBox 3">
            <a:extLst>
              <a:ext uri="{FF2B5EF4-FFF2-40B4-BE49-F238E27FC236}">
                <a16:creationId xmlns:a16="http://schemas.microsoft.com/office/drawing/2014/main" id="{4E0E593C-B768-2AE6-2E3C-42B52A62E4D5}"/>
              </a:ext>
            </a:extLst>
          </p:cNvPr>
          <p:cNvSpPr txBox="1"/>
          <p:nvPr/>
        </p:nvSpPr>
        <p:spPr>
          <a:xfrm>
            <a:off x="3810000" y="1970226"/>
            <a:ext cx="4250871" cy="466666"/>
          </a:xfrm>
          <a:prstGeom prst="rect">
            <a:avLst/>
          </a:prstGeom>
          <a:noFill/>
        </p:spPr>
        <p:txBody>
          <a:bodyPr wrap="square" rtlCol="0">
            <a:spAutoFit/>
          </a:bodyPr>
          <a:lstStyle/>
          <a:p>
            <a:pPr algn="ctr">
              <a:lnSpc>
                <a:spcPts val="2800"/>
              </a:lnSpc>
            </a:pPr>
            <a:r>
              <a:rPr lang="en-US" sz="3600" dirty="0"/>
              <a:t>Memory Controller</a:t>
            </a:r>
            <a:endParaRPr lang="en-CH" sz="3600" dirty="0"/>
          </a:p>
        </p:txBody>
      </p:sp>
      <p:sp>
        <p:nvSpPr>
          <p:cNvPr id="5" name="TextBox 4">
            <a:extLst>
              <a:ext uri="{FF2B5EF4-FFF2-40B4-BE49-F238E27FC236}">
                <a16:creationId xmlns:a16="http://schemas.microsoft.com/office/drawing/2014/main" id="{EA6F8446-995E-73A5-FDD3-0DE745D4BB21}"/>
              </a:ext>
            </a:extLst>
          </p:cNvPr>
          <p:cNvSpPr txBox="1"/>
          <p:nvPr/>
        </p:nvSpPr>
        <p:spPr>
          <a:xfrm>
            <a:off x="1676400" y="2835471"/>
            <a:ext cx="2133600" cy="461665"/>
          </a:xfrm>
          <a:prstGeom prst="rect">
            <a:avLst/>
          </a:prstGeom>
          <a:solidFill>
            <a:schemeClr val="accent4">
              <a:lumMod val="20000"/>
              <a:lumOff val="80000"/>
            </a:schemeClr>
          </a:solidFill>
        </p:spPr>
        <p:txBody>
          <a:bodyPr wrap="square" rtlCol="0">
            <a:spAutoFit/>
          </a:bodyPr>
          <a:lstStyle/>
          <a:p>
            <a:pPr algn="ctr"/>
            <a:r>
              <a:rPr lang="en-US" sz="2400" dirty="0"/>
              <a:t>DRAM Refresh</a:t>
            </a:r>
            <a:endParaRPr lang="en-CH" sz="2400" dirty="0"/>
          </a:p>
        </p:txBody>
      </p:sp>
      <p:sp>
        <p:nvSpPr>
          <p:cNvPr id="6" name="TextBox 5">
            <a:extLst>
              <a:ext uri="{FF2B5EF4-FFF2-40B4-BE49-F238E27FC236}">
                <a16:creationId xmlns:a16="http://schemas.microsoft.com/office/drawing/2014/main" id="{5A3F1450-8B3B-9A4C-E7AD-84FA3A7CBD6D}"/>
              </a:ext>
            </a:extLst>
          </p:cNvPr>
          <p:cNvSpPr txBox="1"/>
          <p:nvPr/>
        </p:nvSpPr>
        <p:spPr>
          <a:xfrm>
            <a:off x="4403272" y="2835471"/>
            <a:ext cx="3352800" cy="461665"/>
          </a:xfrm>
          <a:prstGeom prst="rect">
            <a:avLst/>
          </a:prstGeom>
          <a:solidFill>
            <a:schemeClr val="accent4">
              <a:lumMod val="20000"/>
              <a:lumOff val="80000"/>
            </a:schemeClr>
          </a:solidFill>
        </p:spPr>
        <p:txBody>
          <a:bodyPr wrap="square" rtlCol="0">
            <a:spAutoFit/>
          </a:bodyPr>
          <a:lstStyle/>
          <a:p>
            <a:pPr algn="ctr"/>
            <a:r>
              <a:rPr lang="en-US" sz="2400" dirty="0"/>
              <a:t>RowHammer Protection</a:t>
            </a:r>
            <a:endParaRPr lang="en-CH" sz="2400" dirty="0"/>
          </a:p>
        </p:txBody>
      </p:sp>
      <p:sp>
        <p:nvSpPr>
          <p:cNvPr id="7" name="TextBox 6">
            <a:extLst>
              <a:ext uri="{FF2B5EF4-FFF2-40B4-BE49-F238E27FC236}">
                <a16:creationId xmlns:a16="http://schemas.microsoft.com/office/drawing/2014/main" id="{CF04C7EB-618A-47A0-FE26-0E3A9C0BBE41}"/>
              </a:ext>
            </a:extLst>
          </p:cNvPr>
          <p:cNvSpPr txBox="1"/>
          <p:nvPr/>
        </p:nvSpPr>
        <p:spPr>
          <a:xfrm>
            <a:off x="8033657" y="2835471"/>
            <a:ext cx="2667000" cy="461665"/>
          </a:xfrm>
          <a:prstGeom prst="rect">
            <a:avLst/>
          </a:prstGeom>
          <a:solidFill>
            <a:schemeClr val="accent4">
              <a:lumMod val="20000"/>
              <a:lumOff val="80000"/>
            </a:schemeClr>
          </a:solidFill>
        </p:spPr>
        <p:txBody>
          <a:bodyPr wrap="square" rtlCol="0">
            <a:spAutoFit/>
          </a:bodyPr>
          <a:lstStyle/>
          <a:p>
            <a:pPr algn="ctr"/>
            <a:r>
              <a:rPr lang="en-US" sz="2400" dirty="0"/>
              <a:t>Memory Scrubbing</a:t>
            </a:r>
            <a:endParaRPr lang="en-CH" sz="2400" dirty="0"/>
          </a:p>
        </p:txBody>
      </p:sp>
      <p:cxnSp>
        <p:nvCxnSpPr>
          <p:cNvPr id="22" name="Straight Connector 21">
            <a:extLst>
              <a:ext uri="{FF2B5EF4-FFF2-40B4-BE49-F238E27FC236}">
                <a16:creationId xmlns:a16="http://schemas.microsoft.com/office/drawing/2014/main" id="{36667D47-A70C-6CB3-1495-B679642E02BC}"/>
              </a:ext>
            </a:extLst>
          </p:cNvPr>
          <p:cNvCxnSpPr>
            <a:cxnSpLocks/>
          </p:cNvCxnSpPr>
          <p:nvPr/>
        </p:nvCxnSpPr>
        <p:spPr>
          <a:xfrm>
            <a:off x="2743200" y="2473521"/>
            <a:ext cx="6629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3EE759E-7707-1F02-9250-6275E17C8C2B}"/>
              </a:ext>
            </a:extLst>
          </p:cNvPr>
          <p:cNvCxnSpPr>
            <a:cxnSpLocks/>
          </p:cNvCxnSpPr>
          <p:nvPr/>
        </p:nvCxnSpPr>
        <p:spPr>
          <a:xfrm flipV="1">
            <a:off x="2750343" y="2449963"/>
            <a:ext cx="0" cy="355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B00898C-AED3-969A-AE5F-5BEAE3D36F55}"/>
              </a:ext>
            </a:extLst>
          </p:cNvPr>
          <p:cNvSpPr>
            <a:spLocks noChangeAspect="1"/>
          </p:cNvSpPr>
          <p:nvPr/>
        </p:nvSpPr>
        <p:spPr>
          <a:xfrm>
            <a:off x="2658269" y="2719582"/>
            <a:ext cx="184149" cy="1841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1" name="Straight Connector 30">
            <a:extLst>
              <a:ext uri="{FF2B5EF4-FFF2-40B4-BE49-F238E27FC236}">
                <a16:creationId xmlns:a16="http://schemas.microsoft.com/office/drawing/2014/main" id="{BDE80B34-C09A-DD06-5A12-0350D83D1797}"/>
              </a:ext>
            </a:extLst>
          </p:cNvPr>
          <p:cNvCxnSpPr>
            <a:cxnSpLocks/>
          </p:cNvCxnSpPr>
          <p:nvPr/>
        </p:nvCxnSpPr>
        <p:spPr>
          <a:xfrm flipV="1">
            <a:off x="6096000" y="2449963"/>
            <a:ext cx="0" cy="355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DC8A6BBE-BA1A-B219-CBF5-8C26AE655D2F}"/>
              </a:ext>
            </a:extLst>
          </p:cNvPr>
          <p:cNvSpPr>
            <a:spLocks noChangeAspect="1"/>
          </p:cNvSpPr>
          <p:nvPr/>
        </p:nvSpPr>
        <p:spPr>
          <a:xfrm>
            <a:off x="6003926" y="2719582"/>
            <a:ext cx="184149" cy="1841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3" name="Straight Connector 32">
            <a:extLst>
              <a:ext uri="{FF2B5EF4-FFF2-40B4-BE49-F238E27FC236}">
                <a16:creationId xmlns:a16="http://schemas.microsoft.com/office/drawing/2014/main" id="{267E6C97-DB1E-FC97-4ADF-16AC9BD55AA0}"/>
              </a:ext>
            </a:extLst>
          </p:cNvPr>
          <p:cNvCxnSpPr>
            <a:cxnSpLocks/>
          </p:cNvCxnSpPr>
          <p:nvPr/>
        </p:nvCxnSpPr>
        <p:spPr>
          <a:xfrm flipV="1">
            <a:off x="9361829" y="2443868"/>
            <a:ext cx="0" cy="355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38FB74DD-D355-4B34-B19E-038548DC98E2}"/>
              </a:ext>
            </a:extLst>
          </p:cNvPr>
          <p:cNvSpPr>
            <a:spLocks noChangeAspect="1"/>
          </p:cNvSpPr>
          <p:nvPr/>
        </p:nvSpPr>
        <p:spPr>
          <a:xfrm>
            <a:off x="9269755" y="2713487"/>
            <a:ext cx="184149" cy="18414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Content Placeholder 2">
            <a:extLst>
              <a:ext uri="{FF2B5EF4-FFF2-40B4-BE49-F238E27FC236}">
                <a16:creationId xmlns:a16="http://schemas.microsoft.com/office/drawing/2014/main" id="{2F4FC89D-2713-EC1B-731F-9E335DC1BE11}"/>
              </a:ext>
            </a:extLst>
          </p:cNvPr>
          <p:cNvSpPr txBox="1">
            <a:spLocks/>
          </p:cNvSpPr>
          <p:nvPr/>
        </p:nvSpPr>
        <p:spPr>
          <a:xfrm>
            <a:off x="0" y="3560865"/>
            <a:ext cx="12192000" cy="826076"/>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t>Changes to </a:t>
            </a:r>
            <a:r>
              <a:rPr lang="en-US" sz="3200" dirty="0">
                <a:solidFill>
                  <a:srgbClr val="0070C0"/>
                </a:solidFill>
              </a:rPr>
              <a:t>maintenance operations</a:t>
            </a:r>
            <a:r>
              <a:rPr lang="en-US" sz="3200" dirty="0"/>
              <a:t> are </a:t>
            </a:r>
            <a:r>
              <a:rPr lang="en-US" sz="3200" dirty="0">
                <a:solidFill>
                  <a:srgbClr val="C00000"/>
                </a:solidFill>
              </a:rPr>
              <a:t>often reflected</a:t>
            </a:r>
            <a:r>
              <a:rPr lang="en-US" sz="3200" dirty="0"/>
              <a:t> to the memory controller design, DRAM interface, and other system components</a:t>
            </a:r>
            <a:endParaRPr lang="en-CH" sz="3200" dirty="0"/>
          </a:p>
        </p:txBody>
      </p:sp>
      <p:sp>
        <p:nvSpPr>
          <p:cNvPr id="36" name="Content Placeholder 2">
            <a:extLst>
              <a:ext uri="{FF2B5EF4-FFF2-40B4-BE49-F238E27FC236}">
                <a16:creationId xmlns:a16="http://schemas.microsoft.com/office/drawing/2014/main" id="{86000A0A-AD19-AC0C-CE07-6F8FCC67C73D}"/>
              </a:ext>
            </a:extLst>
          </p:cNvPr>
          <p:cNvSpPr txBox="1">
            <a:spLocks/>
          </p:cNvSpPr>
          <p:nvPr/>
        </p:nvSpPr>
        <p:spPr>
          <a:xfrm>
            <a:off x="1406978" y="5335972"/>
            <a:ext cx="9378043" cy="11387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dirty="0"/>
              <a:t>Implementing new maintenance operations</a:t>
            </a:r>
            <a:br>
              <a:rPr lang="en-US" sz="3200" dirty="0"/>
            </a:br>
            <a:r>
              <a:rPr lang="en-US" sz="3200" dirty="0"/>
              <a:t>(or modifying the existing ones) is </a:t>
            </a:r>
            <a:r>
              <a:rPr lang="en-US" sz="3200" dirty="0">
                <a:solidFill>
                  <a:srgbClr val="C00000"/>
                </a:solidFill>
              </a:rPr>
              <a:t>difficult-to-realize</a:t>
            </a:r>
            <a:endParaRPr lang="en-CH" sz="3200" dirty="0">
              <a:solidFill>
                <a:srgbClr val="C00000"/>
              </a:solidFill>
            </a:endParaRPr>
          </a:p>
        </p:txBody>
      </p:sp>
      <p:sp>
        <p:nvSpPr>
          <p:cNvPr id="37" name="Arrow: Down 36">
            <a:extLst>
              <a:ext uri="{FF2B5EF4-FFF2-40B4-BE49-F238E27FC236}">
                <a16:creationId xmlns:a16="http://schemas.microsoft.com/office/drawing/2014/main" id="{C9E7578D-DC29-C038-DB64-8EC3245443BB}"/>
              </a:ext>
            </a:extLst>
          </p:cNvPr>
          <p:cNvSpPr/>
          <p:nvPr/>
        </p:nvSpPr>
        <p:spPr>
          <a:xfrm>
            <a:off x="5676900" y="4444607"/>
            <a:ext cx="838200" cy="82607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8" name="Group 7">
            <a:extLst>
              <a:ext uri="{FF2B5EF4-FFF2-40B4-BE49-F238E27FC236}">
                <a16:creationId xmlns:a16="http://schemas.microsoft.com/office/drawing/2014/main" id="{79764318-A67B-A03A-C3E3-0770ACF7F2BF}"/>
              </a:ext>
            </a:extLst>
          </p:cNvPr>
          <p:cNvGrpSpPr/>
          <p:nvPr/>
        </p:nvGrpSpPr>
        <p:grpSpPr>
          <a:xfrm>
            <a:off x="2817585" y="6571438"/>
            <a:ext cx="6502401" cy="261257"/>
            <a:chOff x="1631950" y="5344886"/>
            <a:chExt cx="6502401" cy="261257"/>
          </a:xfrm>
        </p:grpSpPr>
        <p:sp>
          <p:nvSpPr>
            <p:cNvPr id="9" name="Arrow: Pentagon 8">
              <a:extLst>
                <a:ext uri="{FF2B5EF4-FFF2-40B4-BE49-F238E27FC236}">
                  <a16:creationId xmlns:a16="http://schemas.microsoft.com/office/drawing/2014/main" id="{ABD53A2F-E6D1-B1ED-2723-18E0BB488C39}"/>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0" name="Arrow: Chevron 9">
              <a:extLst>
                <a:ext uri="{FF2B5EF4-FFF2-40B4-BE49-F238E27FC236}">
                  <a16:creationId xmlns:a16="http://schemas.microsoft.com/office/drawing/2014/main" id="{F6C118BA-3A30-2E91-AA31-14F40BA3053A}"/>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1" name="Arrow: Chevron 10">
              <a:extLst>
                <a:ext uri="{FF2B5EF4-FFF2-40B4-BE49-F238E27FC236}">
                  <a16:creationId xmlns:a16="http://schemas.microsoft.com/office/drawing/2014/main" id="{3D2E7162-3B02-41B2-13CF-F2BF3D03D0D5}"/>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2" name="Arrow: Chevron 11">
              <a:extLst>
                <a:ext uri="{FF2B5EF4-FFF2-40B4-BE49-F238E27FC236}">
                  <a16:creationId xmlns:a16="http://schemas.microsoft.com/office/drawing/2014/main" id="{DF075FA5-5FFA-DA72-ACD4-7250B1D6619C}"/>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723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500"/>
                                        <p:tgtEl>
                                          <p:spTgt spid="32"/>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par>
                                <p:cTn id="38" presetID="10" presetClass="entr" presetSubtype="0" fill="hold"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500"/>
                                        <p:tgtEl>
                                          <p:spTgt spid="37"/>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27" grpId="0" animBg="1"/>
      <p:bldP spid="32" grpId="0" animBg="1"/>
      <p:bldP spid="34" grpId="0" animBg="1"/>
      <p:bldP spid="35" grpId="0"/>
      <p:bldP spid="36" grpId="0"/>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D41DB-EDD4-5B01-0FD3-61DEF1213638}"/>
              </a:ext>
            </a:extLst>
          </p:cNvPr>
          <p:cNvSpPr>
            <a:spLocks noGrp="1"/>
          </p:cNvSpPr>
          <p:nvPr>
            <p:ph type="title"/>
          </p:nvPr>
        </p:nvSpPr>
        <p:spPr/>
        <p:txBody>
          <a:bodyPr>
            <a:normAutofit fontScale="90000"/>
          </a:bodyPr>
          <a:lstStyle/>
          <a:p>
            <a:r>
              <a:rPr lang="en-US" dirty="0"/>
              <a:t>Our Goals</a:t>
            </a:r>
            <a:endParaRPr lang="en-CH" dirty="0"/>
          </a:p>
        </p:txBody>
      </p:sp>
      <p:grpSp>
        <p:nvGrpSpPr>
          <p:cNvPr id="3" name="Group 2">
            <a:extLst>
              <a:ext uri="{FF2B5EF4-FFF2-40B4-BE49-F238E27FC236}">
                <a16:creationId xmlns:a16="http://schemas.microsoft.com/office/drawing/2014/main" id="{4DC2C5BA-17F2-50F8-1536-3FF132D15DC9}"/>
              </a:ext>
            </a:extLst>
          </p:cNvPr>
          <p:cNvGrpSpPr/>
          <p:nvPr/>
        </p:nvGrpSpPr>
        <p:grpSpPr>
          <a:xfrm>
            <a:off x="315685" y="2664558"/>
            <a:ext cx="11266714" cy="1074487"/>
            <a:chOff x="283028" y="1411654"/>
            <a:chExt cx="11266714" cy="1074487"/>
          </a:xfrm>
        </p:grpSpPr>
        <p:sp>
          <p:nvSpPr>
            <p:cNvPr id="4" name="Oval 3">
              <a:extLst>
                <a:ext uri="{FF2B5EF4-FFF2-40B4-BE49-F238E27FC236}">
                  <a16:creationId xmlns:a16="http://schemas.microsoft.com/office/drawing/2014/main" id="{0AFC959B-8E3A-D570-3A09-4DF189EE9EA7}"/>
                </a:ext>
              </a:extLst>
            </p:cNvPr>
            <p:cNvSpPr/>
            <p:nvPr/>
          </p:nvSpPr>
          <p:spPr>
            <a:xfrm>
              <a:off x="283028" y="1521110"/>
              <a:ext cx="914401" cy="914400"/>
            </a:xfrm>
            <a:prstGeom prst="ellipse">
              <a:avLst/>
            </a:prstGeom>
            <a:noFill/>
            <a:ln w="76200"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2">
                      <a:lumMod val="50000"/>
                    </a:schemeClr>
                  </a:solidFill>
                </a:rPr>
                <a:t>1</a:t>
              </a:r>
              <a:endParaRPr lang="en-CH" sz="6000" b="1" dirty="0">
                <a:solidFill>
                  <a:schemeClr val="accent2">
                    <a:lumMod val="50000"/>
                  </a:schemeClr>
                </a:solidFill>
              </a:endParaRPr>
            </a:p>
          </p:txBody>
        </p:sp>
        <p:sp>
          <p:nvSpPr>
            <p:cNvPr id="15" name="TextBox 14">
              <a:extLst>
                <a:ext uri="{FF2B5EF4-FFF2-40B4-BE49-F238E27FC236}">
                  <a16:creationId xmlns:a16="http://schemas.microsoft.com/office/drawing/2014/main" id="{2E6461AE-C0D9-0016-57AF-1DFB87FD31BA}"/>
                </a:ext>
              </a:extLst>
            </p:cNvPr>
            <p:cNvSpPr txBox="1"/>
            <p:nvPr/>
          </p:nvSpPr>
          <p:spPr>
            <a:xfrm>
              <a:off x="2144484" y="1470478"/>
              <a:ext cx="9405258" cy="1015663"/>
            </a:xfrm>
            <a:prstGeom prst="rect">
              <a:avLst/>
            </a:prstGeom>
            <a:noFill/>
          </p:spPr>
          <p:txBody>
            <a:bodyPr wrap="square" rtlCol="0">
              <a:spAutoFit/>
            </a:bodyPr>
            <a:lstStyle/>
            <a:p>
              <a:pPr marL="0" indent="0">
                <a:buNone/>
              </a:pPr>
              <a:r>
                <a:rPr lang="en-US" sz="3000" dirty="0"/>
                <a:t>Build an </a:t>
              </a:r>
              <a:r>
                <a:rPr lang="en-US" sz="3000" b="1" dirty="0"/>
                <a:t>infrastructure</a:t>
              </a:r>
              <a:r>
                <a:rPr lang="en-US" sz="3000" dirty="0"/>
                <a:t> for characterization, analysis, and understanding of real DRAM chips</a:t>
              </a:r>
              <a:endParaRPr lang="en-CH" sz="3000" dirty="0"/>
            </a:p>
          </p:txBody>
        </p:sp>
        <p:pic>
          <p:nvPicPr>
            <p:cNvPr id="17" name="Graphic 16" descr="Beaker with solid fill">
              <a:extLst>
                <a:ext uri="{FF2B5EF4-FFF2-40B4-BE49-F238E27FC236}">
                  <a16:creationId xmlns:a16="http://schemas.microsoft.com/office/drawing/2014/main" id="{3C6797FE-772C-A80F-B5A5-9EA7F645C0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5058" y="1411654"/>
              <a:ext cx="1023856" cy="1023856"/>
            </a:xfrm>
            <a:prstGeom prst="rect">
              <a:avLst/>
            </a:prstGeom>
          </p:spPr>
        </p:pic>
      </p:grpSp>
      <p:grpSp>
        <p:nvGrpSpPr>
          <p:cNvPr id="7" name="Group 6">
            <a:extLst>
              <a:ext uri="{FF2B5EF4-FFF2-40B4-BE49-F238E27FC236}">
                <a16:creationId xmlns:a16="http://schemas.microsoft.com/office/drawing/2014/main" id="{53BD784F-F221-E41E-4704-1DDED8F1061E}"/>
              </a:ext>
            </a:extLst>
          </p:cNvPr>
          <p:cNvGrpSpPr/>
          <p:nvPr/>
        </p:nvGrpSpPr>
        <p:grpSpPr>
          <a:xfrm>
            <a:off x="315685" y="4465692"/>
            <a:ext cx="11876315" cy="1015663"/>
            <a:chOff x="283028" y="4667218"/>
            <a:chExt cx="11876315" cy="1015663"/>
          </a:xfrm>
        </p:grpSpPr>
        <p:sp>
          <p:nvSpPr>
            <p:cNvPr id="8" name="TextBox 7">
              <a:extLst>
                <a:ext uri="{FF2B5EF4-FFF2-40B4-BE49-F238E27FC236}">
                  <a16:creationId xmlns:a16="http://schemas.microsoft.com/office/drawing/2014/main" id="{60BB8CFD-8DD1-8F09-554A-E8AB0164D51B}"/>
                </a:ext>
              </a:extLst>
            </p:cNvPr>
            <p:cNvSpPr txBox="1"/>
            <p:nvPr/>
          </p:nvSpPr>
          <p:spPr>
            <a:xfrm>
              <a:off x="2220685" y="4667218"/>
              <a:ext cx="9938658" cy="1015663"/>
            </a:xfrm>
            <a:prstGeom prst="rect">
              <a:avLst/>
            </a:prstGeom>
            <a:noFill/>
          </p:spPr>
          <p:txBody>
            <a:bodyPr wrap="square" rtlCol="0">
              <a:spAutoFit/>
            </a:bodyPr>
            <a:lstStyle/>
            <a:p>
              <a:pPr marL="0" indent="0">
                <a:buNone/>
              </a:pPr>
              <a:r>
                <a:rPr lang="en-US" sz="3000" dirty="0"/>
                <a:t>Enable new </a:t>
              </a:r>
              <a:r>
                <a:rPr lang="en-US" sz="3000" b="1" dirty="0"/>
                <a:t>mechanisms</a:t>
              </a:r>
              <a:r>
                <a:rPr lang="en-US" sz="3000" dirty="0"/>
                <a:t> for improving DRAM performance, energy consumption, reliability, and security</a:t>
              </a:r>
            </a:p>
          </p:txBody>
        </p:sp>
        <p:sp>
          <p:nvSpPr>
            <p:cNvPr id="13" name="Oval 12">
              <a:extLst>
                <a:ext uri="{FF2B5EF4-FFF2-40B4-BE49-F238E27FC236}">
                  <a16:creationId xmlns:a16="http://schemas.microsoft.com/office/drawing/2014/main" id="{38735A2F-DBB1-826D-6875-9AD07EB99EFF}"/>
                </a:ext>
              </a:extLst>
            </p:cNvPr>
            <p:cNvSpPr/>
            <p:nvPr/>
          </p:nvSpPr>
          <p:spPr>
            <a:xfrm>
              <a:off x="283028" y="4682272"/>
              <a:ext cx="914401" cy="914400"/>
            </a:xfrm>
            <a:prstGeom prst="ellipse">
              <a:avLst/>
            </a:prstGeom>
            <a:noFill/>
            <a:ln w="76200"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2">
                      <a:lumMod val="50000"/>
                    </a:schemeClr>
                  </a:solidFill>
                </a:rPr>
                <a:t>2</a:t>
              </a:r>
              <a:endParaRPr lang="en-CH" sz="6000" b="1" dirty="0">
                <a:solidFill>
                  <a:schemeClr val="accent2">
                    <a:lumMod val="50000"/>
                  </a:schemeClr>
                </a:solidFill>
              </a:endParaRPr>
            </a:p>
          </p:txBody>
        </p:sp>
        <p:pic>
          <p:nvPicPr>
            <p:cNvPr id="21" name="Graphic 20" descr="Tools with solid fill">
              <a:extLst>
                <a:ext uri="{FF2B5EF4-FFF2-40B4-BE49-F238E27FC236}">
                  <a16:creationId xmlns:a16="http://schemas.microsoft.com/office/drawing/2014/main" id="{AC1DBBAD-7542-C694-3AFE-C45D3AE5F2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11728" y="4682272"/>
              <a:ext cx="914400" cy="914400"/>
            </a:xfrm>
            <a:prstGeom prst="rect">
              <a:avLst/>
            </a:prstGeom>
          </p:spPr>
        </p:pic>
      </p:grpSp>
      <p:sp>
        <p:nvSpPr>
          <p:cNvPr id="9" name="TextBox 8">
            <a:extLst>
              <a:ext uri="{FF2B5EF4-FFF2-40B4-BE49-F238E27FC236}">
                <a16:creationId xmlns:a16="http://schemas.microsoft.com/office/drawing/2014/main" id="{0158330D-52F5-9B7E-7375-1F90A7139450}"/>
              </a:ext>
            </a:extLst>
          </p:cNvPr>
          <p:cNvSpPr txBox="1"/>
          <p:nvPr/>
        </p:nvSpPr>
        <p:spPr>
          <a:xfrm>
            <a:off x="321126" y="952890"/>
            <a:ext cx="11604171" cy="1200329"/>
          </a:xfrm>
          <a:prstGeom prst="rect">
            <a:avLst/>
          </a:prstGeom>
          <a:noFill/>
        </p:spPr>
        <p:txBody>
          <a:bodyPr wrap="square" rtlCol="0">
            <a:spAutoFit/>
          </a:bodyPr>
          <a:lstStyle/>
          <a:p>
            <a:pPr algn="ctr"/>
            <a:r>
              <a:rPr lang="en-US" sz="3600" dirty="0"/>
              <a:t>To combat the </a:t>
            </a:r>
            <a:r>
              <a:rPr lang="en-US" sz="3600" b="1" dirty="0"/>
              <a:t>system-level implications </a:t>
            </a:r>
            <a:br>
              <a:rPr lang="en-US" sz="3600" b="1" dirty="0"/>
            </a:br>
            <a:r>
              <a:rPr lang="en-US" sz="3600" dirty="0"/>
              <a:t>of the </a:t>
            </a:r>
            <a:r>
              <a:rPr lang="en-US" sz="3600" dirty="0">
                <a:solidFill>
                  <a:srgbClr val="C00000"/>
                </a:solidFill>
              </a:rPr>
              <a:t>DRAM scaling challenges</a:t>
            </a:r>
            <a:r>
              <a:rPr lang="en-US" sz="3600" dirty="0"/>
              <a:t>:</a:t>
            </a:r>
            <a:endParaRPr lang="en-CH" sz="3600" dirty="0"/>
          </a:p>
        </p:txBody>
      </p:sp>
    </p:spTree>
    <p:extLst>
      <p:ext uri="{BB962C8B-B14F-4D97-AF65-F5344CB8AC3E}">
        <p14:creationId xmlns:p14="http://schemas.microsoft.com/office/powerpoint/2010/main" val="94487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8250B-FED2-3191-A0E3-FC57BC8625CF}"/>
              </a:ext>
            </a:extLst>
          </p:cNvPr>
          <p:cNvSpPr>
            <a:spLocks noGrp="1"/>
          </p:cNvSpPr>
          <p:nvPr>
            <p:ph type="title"/>
          </p:nvPr>
        </p:nvSpPr>
        <p:spPr/>
        <p:txBody>
          <a:bodyPr>
            <a:noAutofit/>
          </a:bodyPr>
          <a:lstStyle/>
          <a:p>
            <a:r>
              <a:rPr lang="en-US" sz="3600" dirty="0"/>
              <a:t>A Prime Example: New Features of DDR5</a:t>
            </a:r>
            <a:endParaRPr lang="en-CH" sz="3600" dirty="0"/>
          </a:p>
        </p:txBody>
      </p:sp>
      <p:sp>
        <p:nvSpPr>
          <p:cNvPr id="3" name="Content Placeholder 2">
            <a:extLst>
              <a:ext uri="{FF2B5EF4-FFF2-40B4-BE49-F238E27FC236}">
                <a16:creationId xmlns:a16="http://schemas.microsoft.com/office/drawing/2014/main" id="{CC359C15-615D-9149-83A3-91034E66FCD2}"/>
              </a:ext>
            </a:extLst>
          </p:cNvPr>
          <p:cNvSpPr>
            <a:spLocks noGrp="1"/>
          </p:cNvSpPr>
          <p:nvPr>
            <p:ph idx="1"/>
          </p:nvPr>
        </p:nvSpPr>
        <p:spPr>
          <a:xfrm>
            <a:off x="-1" y="1299867"/>
            <a:ext cx="12191999" cy="997020"/>
          </a:xfrm>
          <a:solidFill>
            <a:schemeClr val="bg1">
              <a:lumMod val="95000"/>
            </a:schemeClr>
          </a:solidFill>
        </p:spPr>
        <p:txBody>
          <a:bodyPr anchor="ctr">
            <a:normAutofit/>
          </a:bodyPr>
          <a:lstStyle/>
          <a:p>
            <a:pPr marL="0" indent="0">
              <a:buNone/>
            </a:pPr>
            <a:r>
              <a:rPr lang="en-US" sz="2400" b="1" dirty="0"/>
              <a:t>Same Bank Refresh - </a:t>
            </a:r>
            <a:r>
              <a:rPr lang="en-US" sz="2400" dirty="0"/>
              <a:t>simultaneously refreshes one bank in each bank group</a:t>
            </a:r>
          </a:p>
          <a:p>
            <a:pPr marL="0" indent="0">
              <a:buNone/>
            </a:pPr>
            <a:r>
              <a:rPr lang="en-US" sz="2400" dirty="0"/>
              <a:t>The new </a:t>
            </a:r>
            <a:r>
              <a:rPr lang="en-US" sz="2400" b="1" dirty="0" err="1"/>
              <a:t>REFsb</a:t>
            </a:r>
            <a:r>
              <a:rPr lang="en-US" sz="2400" dirty="0"/>
              <a:t> command </a:t>
            </a:r>
            <a:r>
              <a:rPr lang="en-US" sz="2400" dirty="0">
                <a:solidFill>
                  <a:srgbClr val="C00000"/>
                </a:solidFill>
              </a:rPr>
              <a:t>requires changes in DRAM interface and memory controller</a:t>
            </a:r>
            <a:endParaRPr lang="en-CH" sz="2400" dirty="0">
              <a:solidFill>
                <a:srgbClr val="C00000"/>
              </a:solidFill>
            </a:endParaRPr>
          </a:p>
        </p:txBody>
      </p:sp>
      <p:sp>
        <p:nvSpPr>
          <p:cNvPr id="6" name="Content Placeholder 2">
            <a:extLst>
              <a:ext uri="{FF2B5EF4-FFF2-40B4-BE49-F238E27FC236}">
                <a16:creationId xmlns:a16="http://schemas.microsoft.com/office/drawing/2014/main" id="{A2EFED85-1DDC-8CF6-4B45-BB5F206E2596}"/>
              </a:ext>
            </a:extLst>
          </p:cNvPr>
          <p:cNvSpPr txBox="1">
            <a:spLocks/>
          </p:cNvSpPr>
          <p:nvPr/>
        </p:nvSpPr>
        <p:spPr>
          <a:xfrm>
            <a:off x="-1" y="3052465"/>
            <a:ext cx="12191999" cy="1371600"/>
          </a:xfrm>
          <a:prstGeom prst="rect">
            <a:avLst/>
          </a:prstGeom>
          <a:solidFill>
            <a:schemeClr val="bg1">
              <a:lumMod val="9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Refresh Management (RFM)</a:t>
            </a:r>
            <a:r>
              <a:rPr lang="en-US" sz="2400" dirty="0"/>
              <a:t> – memory controller issues the new RFM command to allow DRAM chips more time to perform victim row refresh</a:t>
            </a:r>
          </a:p>
          <a:p>
            <a:pPr marL="0" indent="0">
              <a:buNone/>
            </a:pPr>
            <a:r>
              <a:rPr lang="en-US" sz="2400" dirty="0"/>
              <a:t>The new </a:t>
            </a:r>
            <a:r>
              <a:rPr lang="en-US" sz="2400" b="1" dirty="0"/>
              <a:t>RFM</a:t>
            </a:r>
            <a:r>
              <a:rPr lang="en-US" sz="2400" dirty="0"/>
              <a:t> command </a:t>
            </a:r>
            <a:r>
              <a:rPr lang="en-US" sz="2400" dirty="0">
                <a:solidFill>
                  <a:srgbClr val="C00000"/>
                </a:solidFill>
              </a:rPr>
              <a:t>requires changes in DRAM interface and memory controller</a:t>
            </a:r>
            <a:endParaRPr lang="en-CH" sz="2400" dirty="0">
              <a:solidFill>
                <a:srgbClr val="C00000"/>
              </a:solidFill>
            </a:endParaRPr>
          </a:p>
        </p:txBody>
      </p:sp>
      <p:sp>
        <p:nvSpPr>
          <p:cNvPr id="8" name="Content Placeholder 2">
            <a:extLst>
              <a:ext uri="{FF2B5EF4-FFF2-40B4-BE49-F238E27FC236}">
                <a16:creationId xmlns:a16="http://schemas.microsoft.com/office/drawing/2014/main" id="{A1E55A09-C12E-C6D3-13A7-4EDF5CEC9383}"/>
              </a:ext>
            </a:extLst>
          </p:cNvPr>
          <p:cNvSpPr txBox="1">
            <a:spLocks/>
          </p:cNvSpPr>
          <p:nvPr/>
        </p:nvSpPr>
        <p:spPr>
          <a:xfrm>
            <a:off x="-1" y="5127172"/>
            <a:ext cx="12191999" cy="1164773"/>
          </a:xfrm>
          <a:prstGeom prst="rect">
            <a:avLst/>
          </a:prstGeom>
          <a:solidFill>
            <a:schemeClr val="bg1">
              <a:lumMod val="95000"/>
            </a:schemeClr>
          </a:solid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In-DRAM Scrubbing</a:t>
            </a:r>
            <a:r>
              <a:rPr lang="en-US" sz="2400" dirty="0"/>
              <a:t> – DDR5 uses the on-die ECC to perform periodic scrubbing</a:t>
            </a:r>
            <a:endParaRPr lang="en-US" sz="2400" b="1" dirty="0"/>
          </a:p>
          <a:p>
            <a:pPr marL="0" indent="0">
              <a:buNone/>
            </a:pPr>
            <a:r>
              <a:rPr lang="en-US" sz="2400" dirty="0"/>
              <a:t>The new </a:t>
            </a:r>
            <a:r>
              <a:rPr lang="en-US" sz="2400" b="1" dirty="0"/>
              <a:t>scrub</a:t>
            </a:r>
            <a:r>
              <a:rPr lang="en-US" sz="2400" dirty="0"/>
              <a:t> command </a:t>
            </a:r>
            <a:r>
              <a:rPr lang="en-US" sz="2400" dirty="0">
                <a:solidFill>
                  <a:srgbClr val="C00000"/>
                </a:solidFill>
              </a:rPr>
              <a:t>requires changes in DRAM interface and memory controller</a:t>
            </a:r>
            <a:endParaRPr lang="en-CH" sz="2400" dirty="0">
              <a:solidFill>
                <a:srgbClr val="C00000"/>
              </a:solidFill>
            </a:endParaRPr>
          </a:p>
        </p:txBody>
      </p:sp>
      <p:sp>
        <p:nvSpPr>
          <p:cNvPr id="4" name="TextBox 3">
            <a:extLst>
              <a:ext uri="{FF2B5EF4-FFF2-40B4-BE49-F238E27FC236}">
                <a16:creationId xmlns:a16="http://schemas.microsoft.com/office/drawing/2014/main" id="{EDC2B384-4486-84B4-934F-98A7CF38C117}"/>
              </a:ext>
            </a:extLst>
          </p:cNvPr>
          <p:cNvSpPr txBox="1"/>
          <p:nvPr/>
        </p:nvSpPr>
        <p:spPr>
          <a:xfrm>
            <a:off x="141514" y="833437"/>
            <a:ext cx="2362200" cy="461665"/>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sz="2400" b="1" dirty="0"/>
              <a:t>DRAM Refresh</a:t>
            </a:r>
            <a:endParaRPr lang="en-CH" sz="2400" b="1" dirty="0"/>
          </a:p>
        </p:txBody>
      </p:sp>
      <p:sp>
        <p:nvSpPr>
          <p:cNvPr id="5" name="TextBox 4">
            <a:extLst>
              <a:ext uri="{FF2B5EF4-FFF2-40B4-BE49-F238E27FC236}">
                <a16:creationId xmlns:a16="http://schemas.microsoft.com/office/drawing/2014/main" id="{AB5D57E9-AAA1-2FCF-7B66-9916EA4D80A3}"/>
              </a:ext>
            </a:extLst>
          </p:cNvPr>
          <p:cNvSpPr txBox="1"/>
          <p:nvPr/>
        </p:nvSpPr>
        <p:spPr>
          <a:xfrm>
            <a:off x="141514" y="2590801"/>
            <a:ext cx="3733800" cy="461665"/>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sz="2400" b="1" dirty="0"/>
              <a:t>RowHammer Protection</a:t>
            </a:r>
            <a:endParaRPr lang="en-CH" sz="2400" b="1" dirty="0"/>
          </a:p>
        </p:txBody>
      </p:sp>
      <p:sp>
        <p:nvSpPr>
          <p:cNvPr id="7" name="TextBox 6">
            <a:extLst>
              <a:ext uri="{FF2B5EF4-FFF2-40B4-BE49-F238E27FC236}">
                <a16:creationId xmlns:a16="http://schemas.microsoft.com/office/drawing/2014/main" id="{96AED1BE-D9AB-FA04-0D65-6C9DA2B94AC2}"/>
              </a:ext>
            </a:extLst>
          </p:cNvPr>
          <p:cNvSpPr txBox="1"/>
          <p:nvPr/>
        </p:nvSpPr>
        <p:spPr>
          <a:xfrm>
            <a:off x="141514" y="4665508"/>
            <a:ext cx="2971800" cy="461665"/>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sz="2400" b="1" dirty="0"/>
              <a:t>Memory Scrubbing</a:t>
            </a:r>
            <a:endParaRPr lang="en-CH" sz="2400" b="1" dirty="0"/>
          </a:p>
        </p:txBody>
      </p:sp>
      <p:sp>
        <p:nvSpPr>
          <p:cNvPr id="9" name="Rectangle: Diagonal Corners Snipped 8">
            <a:extLst>
              <a:ext uri="{FF2B5EF4-FFF2-40B4-BE49-F238E27FC236}">
                <a16:creationId xmlns:a16="http://schemas.microsoft.com/office/drawing/2014/main" id="{E5D9FE6D-E71D-20AE-0B7B-1B01AAFA3857}"/>
              </a:ext>
            </a:extLst>
          </p:cNvPr>
          <p:cNvSpPr/>
          <p:nvPr/>
        </p:nvSpPr>
        <p:spPr>
          <a:xfrm>
            <a:off x="665346" y="2296887"/>
            <a:ext cx="10785108" cy="2396409"/>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70C0"/>
                </a:solidFill>
              </a:rPr>
              <a:t>DDR5</a:t>
            </a:r>
            <a:r>
              <a:rPr lang="en-US" sz="3600" dirty="0">
                <a:solidFill>
                  <a:schemeClr val="tx1"/>
                </a:solidFill>
              </a:rPr>
              <a:t> changes are </a:t>
            </a:r>
            <a:r>
              <a:rPr lang="en-US" sz="3600" dirty="0">
                <a:solidFill>
                  <a:srgbClr val="C00000"/>
                </a:solidFill>
              </a:rPr>
              <a:t>difficult-to-implement</a:t>
            </a:r>
            <a:r>
              <a:rPr lang="en-US" sz="3600" dirty="0">
                <a:solidFill>
                  <a:schemeClr val="tx1"/>
                </a:solidFill>
              </a:rPr>
              <a:t> as they were </a:t>
            </a:r>
            <a:r>
              <a:rPr lang="en-US" sz="3600" i="1" dirty="0">
                <a:solidFill>
                  <a:schemeClr val="tx1"/>
                </a:solidFill>
              </a:rPr>
              <a:t>only</a:t>
            </a:r>
            <a:r>
              <a:rPr lang="en-US" sz="3600" dirty="0">
                <a:solidFill>
                  <a:schemeClr val="tx1"/>
                </a:solidFill>
              </a:rPr>
              <a:t> possible after </a:t>
            </a:r>
            <a:r>
              <a:rPr lang="en-US" sz="3600" dirty="0">
                <a:solidFill>
                  <a:srgbClr val="C00000"/>
                </a:solidFill>
              </a:rPr>
              <a:t>multiple years </a:t>
            </a:r>
            <a:r>
              <a:rPr lang="en-US" sz="3600" dirty="0">
                <a:solidFill>
                  <a:schemeClr val="tx1"/>
                </a:solidFill>
              </a:rPr>
              <a:t>required to develop a new DRAM standard</a:t>
            </a:r>
            <a:endParaRPr lang="en-US" sz="23000" dirty="0">
              <a:solidFill>
                <a:schemeClr val="tx1"/>
              </a:solidFill>
            </a:endParaRPr>
          </a:p>
        </p:txBody>
      </p:sp>
      <p:grpSp>
        <p:nvGrpSpPr>
          <p:cNvPr id="10" name="Group 9">
            <a:extLst>
              <a:ext uri="{FF2B5EF4-FFF2-40B4-BE49-F238E27FC236}">
                <a16:creationId xmlns:a16="http://schemas.microsoft.com/office/drawing/2014/main" id="{37AC5D7B-4F68-DD7C-7B0B-238CC1FCEBC0}"/>
              </a:ext>
            </a:extLst>
          </p:cNvPr>
          <p:cNvGrpSpPr/>
          <p:nvPr/>
        </p:nvGrpSpPr>
        <p:grpSpPr>
          <a:xfrm>
            <a:off x="2817585" y="6571438"/>
            <a:ext cx="6502401" cy="261257"/>
            <a:chOff x="1631950" y="5344886"/>
            <a:chExt cx="6502401" cy="261257"/>
          </a:xfrm>
        </p:grpSpPr>
        <p:sp>
          <p:nvSpPr>
            <p:cNvPr id="11" name="Arrow: Pentagon 10">
              <a:extLst>
                <a:ext uri="{FF2B5EF4-FFF2-40B4-BE49-F238E27FC236}">
                  <a16:creationId xmlns:a16="http://schemas.microsoft.com/office/drawing/2014/main" id="{D8147FA6-14B7-1240-492B-60332758618D}"/>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2" name="Arrow: Chevron 11">
              <a:extLst>
                <a:ext uri="{FF2B5EF4-FFF2-40B4-BE49-F238E27FC236}">
                  <a16:creationId xmlns:a16="http://schemas.microsoft.com/office/drawing/2014/main" id="{1414636C-CD0E-7A2B-F482-E24EB759F105}"/>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3" name="Arrow: Chevron 12">
              <a:extLst>
                <a:ext uri="{FF2B5EF4-FFF2-40B4-BE49-F238E27FC236}">
                  <a16:creationId xmlns:a16="http://schemas.microsoft.com/office/drawing/2014/main" id="{C00FCB96-81F7-E1E2-C11F-3998BCD40A00}"/>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4" name="Arrow: Chevron 13">
              <a:extLst>
                <a:ext uri="{FF2B5EF4-FFF2-40B4-BE49-F238E27FC236}">
                  <a16:creationId xmlns:a16="http://schemas.microsoft.com/office/drawing/2014/main" id="{98FDCE30-B024-AC5A-D066-5BC309607E33}"/>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37007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500"/>
                                        <p:tgtEl>
                                          <p:spTgt spid="3">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bg/>
                                          </p:spTgt>
                                        </p:tgtEl>
                                        <p:attrNameLst>
                                          <p:attrName>style.visibility</p:attrName>
                                        </p:attrNameLst>
                                      </p:cBhvr>
                                      <p:to>
                                        <p:strVal val="visible"/>
                                      </p:to>
                                    </p:set>
                                    <p:animEffect transition="in" filter="fade">
                                      <p:cBhvr>
                                        <p:cTn id="26" dur="500"/>
                                        <p:tgtEl>
                                          <p:spTgt spid="6">
                                            <p:bg/>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fade">
                                      <p:cBhvr>
                                        <p:cTn id="34" dur="500"/>
                                        <p:tgtEl>
                                          <p:spTgt spid="6">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bg/>
                                          </p:spTgt>
                                        </p:tgtEl>
                                        <p:attrNameLst>
                                          <p:attrName>style.visibility</p:attrName>
                                        </p:attrNameLst>
                                      </p:cBhvr>
                                      <p:to>
                                        <p:strVal val="visible"/>
                                      </p:to>
                                    </p:set>
                                    <p:animEffect transition="in" filter="fade">
                                      <p:cBhvr>
                                        <p:cTn id="42" dur="500"/>
                                        <p:tgtEl>
                                          <p:spTgt spid="8">
                                            <p:bg/>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fade">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
                                            <p:txEl>
                                              <p:pRg st="1" end="1"/>
                                            </p:txEl>
                                          </p:spTgt>
                                        </p:tgtEl>
                                        <p:attrNameLst>
                                          <p:attrName>style.visibility</p:attrName>
                                        </p:attrNameLst>
                                      </p:cBhvr>
                                      <p:to>
                                        <p:strVal val="visible"/>
                                      </p:to>
                                    </p:set>
                                    <p:animEffect transition="in" filter="fade">
                                      <p:cBhvr>
                                        <p:cTn id="50" dur="500"/>
                                        <p:tgtEl>
                                          <p:spTgt spid="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uiExpand="1" build="p" animBg="1"/>
      <p:bldP spid="8" grpId="0" uiExpand="1" build="allAtOnce" animBg="1"/>
      <p:bldP spid="4" grpId="0" animBg="1"/>
      <p:bldP spid="5" grpId="0" animBg="1"/>
      <p:bldP spid="7"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64AC-67BE-C422-6CF1-C1C178E7DB8E}"/>
              </a:ext>
            </a:extLst>
          </p:cNvPr>
          <p:cNvSpPr>
            <a:spLocks noGrp="1"/>
          </p:cNvSpPr>
          <p:nvPr>
            <p:ph type="title"/>
          </p:nvPr>
        </p:nvSpPr>
        <p:spPr/>
        <p:txBody>
          <a:bodyPr>
            <a:normAutofit fontScale="90000"/>
          </a:bodyPr>
          <a:lstStyle/>
          <a:p>
            <a:r>
              <a:rPr lang="en-US" dirty="0"/>
              <a:t>SMD: Overview</a:t>
            </a:r>
            <a:endParaRPr lang="en-CH" dirty="0"/>
          </a:p>
        </p:txBody>
      </p:sp>
      <p:sp>
        <p:nvSpPr>
          <p:cNvPr id="4" name="Content Placeholder 2">
            <a:extLst>
              <a:ext uri="{FF2B5EF4-FFF2-40B4-BE49-F238E27FC236}">
                <a16:creationId xmlns:a16="http://schemas.microsoft.com/office/drawing/2014/main" id="{97B81E0B-3AF5-96F9-5436-973E5C6DAB05}"/>
              </a:ext>
            </a:extLst>
          </p:cNvPr>
          <p:cNvSpPr txBox="1">
            <a:spLocks/>
          </p:cNvSpPr>
          <p:nvPr/>
        </p:nvSpPr>
        <p:spPr>
          <a:xfrm>
            <a:off x="-1" y="925285"/>
            <a:ext cx="12191999" cy="10668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t>Self-Managing DRAM (SMD)</a:t>
            </a:r>
            <a:endParaRPr lang="en-US" sz="3200" b="1" dirty="0"/>
          </a:p>
          <a:p>
            <a:pPr marL="0" indent="0" algn="ctr">
              <a:buNone/>
            </a:pPr>
            <a:r>
              <a:rPr lang="en-US" sz="3200" dirty="0"/>
              <a:t>enables autonomous in-DRAM maintenance operations</a:t>
            </a:r>
            <a:endParaRPr lang="en-CH" sz="3200" dirty="0"/>
          </a:p>
        </p:txBody>
      </p:sp>
      <p:grpSp>
        <p:nvGrpSpPr>
          <p:cNvPr id="16" name="Group 15">
            <a:extLst>
              <a:ext uri="{FF2B5EF4-FFF2-40B4-BE49-F238E27FC236}">
                <a16:creationId xmlns:a16="http://schemas.microsoft.com/office/drawing/2014/main" id="{E97AF66D-D877-F91C-3B20-9A1A246FE891}"/>
              </a:ext>
            </a:extLst>
          </p:cNvPr>
          <p:cNvGrpSpPr/>
          <p:nvPr/>
        </p:nvGrpSpPr>
        <p:grpSpPr>
          <a:xfrm>
            <a:off x="4431313" y="4675419"/>
            <a:ext cx="3683987" cy="679965"/>
            <a:chOff x="4431313" y="4642761"/>
            <a:chExt cx="3683987" cy="679965"/>
          </a:xfrm>
        </p:grpSpPr>
        <p:sp>
          <p:nvSpPr>
            <p:cNvPr id="26" name="TextBox 25">
              <a:extLst>
                <a:ext uri="{FF2B5EF4-FFF2-40B4-BE49-F238E27FC236}">
                  <a16:creationId xmlns:a16="http://schemas.microsoft.com/office/drawing/2014/main" id="{2E2778F5-7BDE-16D6-623C-E0DB50D5CDA2}"/>
                </a:ext>
              </a:extLst>
            </p:cNvPr>
            <p:cNvSpPr txBox="1"/>
            <p:nvPr/>
          </p:nvSpPr>
          <p:spPr>
            <a:xfrm>
              <a:off x="5501448" y="4953394"/>
              <a:ext cx="1676400" cy="369332"/>
            </a:xfrm>
            <a:prstGeom prst="rect">
              <a:avLst/>
            </a:prstGeom>
            <a:noFill/>
          </p:spPr>
          <p:txBody>
            <a:bodyPr wrap="square" rtlCol="0">
              <a:spAutoFit/>
            </a:bodyPr>
            <a:lstStyle/>
            <a:p>
              <a:r>
                <a:rPr lang="en-US" dirty="0">
                  <a:solidFill>
                    <a:srgbClr val="0070C0"/>
                  </a:solidFill>
                </a:rPr>
                <a:t>ACT_NACK pin</a:t>
              </a:r>
              <a:endParaRPr lang="en-CH" dirty="0">
                <a:solidFill>
                  <a:srgbClr val="0070C0"/>
                </a:solidFill>
              </a:endParaRPr>
            </a:p>
          </p:txBody>
        </p:sp>
        <p:cxnSp>
          <p:nvCxnSpPr>
            <p:cNvPr id="41" name="Connector: Elbow 40">
              <a:extLst>
                <a:ext uri="{FF2B5EF4-FFF2-40B4-BE49-F238E27FC236}">
                  <a16:creationId xmlns:a16="http://schemas.microsoft.com/office/drawing/2014/main" id="{BBD8AFCC-E35E-6F3C-BA14-E034E7A3FAE1}"/>
                </a:ext>
              </a:extLst>
            </p:cNvPr>
            <p:cNvCxnSpPr>
              <a:stCxn id="8" idx="2"/>
              <a:endCxn id="6" idx="2"/>
            </p:cNvCxnSpPr>
            <p:nvPr/>
          </p:nvCxnSpPr>
          <p:spPr>
            <a:xfrm rot="5400000" flipH="1">
              <a:off x="6216157" y="2857917"/>
              <a:ext cx="114300" cy="3683987"/>
            </a:xfrm>
            <a:prstGeom prst="bentConnector3">
              <a:avLst>
                <a:gd name="adj1" fmla="val -20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85913A1-25DC-B674-02B7-E3E60303C213}"/>
              </a:ext>
            </a:extLst>
          </p:cNvPr>
          <p:cNvGrpSpPr/>
          <p:nvPr/>
        </p:nvGrpSpPr>
        <p:grpSpPr>
          <a:xfrm>
            <a:off x="3593113" y="3722919"/>
            <a:ext cx="5246087" cy="1066799"/>
            <a:chOff x="3593113" y="3690261"/>
            <a:chExt cx="5246087" cy="1066799"/>
          </a:xfrm>
        </p:grpSpPr>
        <p:sp>
          <p:nvSpPr>
            <p:cNvPr id="6" name="Rounded Rectangle 7">
              <a:extLst>
                <a:ext uri="{FF2B5EF4-FFF2-40B4-BE49-F238E27FC236}">
                  <a16:creationId xmlns:a16="http://schemas.microsoft.com/office/drawing/2014/main" id="{85F2DAB4-3561-F556-EB2E-521228A98B5E}"/>
                </a:ext>
              </a:extLst>
            </p:cNvPr>
            <p:cNvSpPr/>
            <p:nvPr/>
          </p:nvSpPr>
          <p:spPr bwMode="auto">
            <a:xfrm>
              <a:off x="3593113" y="3918860"/>
              <a:ext cx="1676400" cy="723900"/>
            </a:xfrm>
            <a:prstGeom prst="roundRect">
              <a:avLst/>
            </a:prstGeom>
            <a:solidFill>
              <a:srgbClr val="EEA0A2"/>
            </a:solid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lnSpc>
                  <a:spcPts val="2300"/>
                </a:lnSpc>
                <a:spcBef>
                  <a:spcPct val="0"/>
                </a:spcBef>
                <a:spcAft>
                  <a:spcPct val="0"/>
                </a:spcAft>
              </a:pPr>
              <a:r>
                <a:rPr lang="en-US" sz="2400" b="1" dirty="0"/>
                <a:t>Memory Controller</a:t>
              </a:r>
            </a:p>
          </p:txBody>
        </p:sp>
        <p:sp>
          <p:nvSpPr>
            <p:cNvPr id="8" name="Rounded Rectangle 7">
              <a:extLst>
                <a:ext uri="{FF2B5EF4-FFF2-40B4-BE49-F238E27FC236}">
                  <a16:creationId xmlns:a16="http://schemas.microsoft.com/office/drawing/2014/main" id="{BBF704FE-E0C6-F07F-4D61-01D9D861AC64}"/>
                </a:ext>
              </a:extLst>
            </p:cNvPr>
            <p:cNvSpPr/>
            <p:nvPr/>
          </p:nvSpPr>
          <p:spPr bwMode="auto">
            <a:xfrm>
              <a:off x="7391400" y="3690261"/>
              <a:ext cx="1447800" cy="1066799"/>
            </a:xfrm>
            <a:prstGeom prst="roundRect">
              <a:avLst/>
            </a:prstGeom>
            <a:solidFill>
              <a:schemeClr val="accent5">
                <a:lumMod val="20000"/>
                <a:lumOff val="80000"/>
              </a:schemeClr>
            </a:solidFill>
            <a:ln w="2857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lnSpc>
                  <a:spcPts val="2300"/>
                </a:lnSpc>
                <a:spcBef>
                  <a:spcPct val="0"/>
                </a:spcBef>
                <a:spcAft>
                  <a:spcPct val="0"/>
                </a:spcAft>
              </a:pPr>
              <a:r>
                <a:rPr lang="en-US" sz="2400" b="1" dirty="0"/>
                <a:t>DRAM</a:t>
              </a:r>
              <a:br>
                <a:rPr lang="en-US" sz="2400" b="1" dirty="0"/>
              </a:br>
              <a:r>
                <a:rPr lang="en-US" sz="2400" b="1" dirty="0"/>
                <a:t>Chip</a:t>
              </a:r>
            </a:p>
          </p:txBody>
        </p:sp>
        <p:cxnSp>
          <p:nvCxnSpPr>
            <p:cNvPr id="18" name="Straight Arrow Connector 17">
              <a:extLst>
                <a:ext uri="{FF2B5EF4-FFF2-40B4-BE49-F238E27FC236}">
                  <a16:creationId xmlns:a16="http://schemas.microsoft.com/office/drawing/2014/main" id="{3C3409F8-6494-A9B8-A389-84B2B390D6B4}"/>
                </a:ext>
              </a:extLst>
            </p:cNvPr>
            <p:cNvCxnSpPr>
              <a:cxnSpLocks/>
            </p:cNvCxnSpPr>
            <p:nvPr/>
          </p:nvCxnSpPr>
          <p:spPr>
            <a:xfrm>
              <a:off x="5306737" y="4142018"/>
              <a:ext cx="2059539" cy="0"/>
            </a:xfrm>
            <a:prstGeom prst="straightConnector1">
              <a:avLst/>
            </a:prstGeom>
            <a:ln w="28575">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1E902BE-725E-D3B8-4AB6-6DC292127E9F}"/>
                </a:ext>
              </a:extLst>
            </p:cNvPr>
            <p:cNvSpPr txBox="1"/>
            <p:nvPr/>
          </p:nvSpPr>
          <p:spPr>
            <a:xfrm>
              <a:off x="5498305" y="3778128"/>
              <a:ext cx="1676400" cy="369332"/>
            </a:xfrm>
            <a:prstGeom prst="rect">
              <a:avLst/>
            </a:prstGeom>
            <a:noFill/>
          </p:spPr>
          <p:txBody>
            <a:bodyPr wrap="square" rtlCol="0">
              <a:spAutoFit/>
            </a:bodyPr>
            <a:lstStyle/>
            <a:p>
              <a:r>
                <a:rPr lang="en-US" dirty="0">
                  <a:solidFill>
                    <a:schemeClr val="tx1">
                      <a:lumMod val="75000"/>
                      <a:lumOff val="25000"/>
                    </a:schemeClr>
                  </a:solidFill>
                </a:rPr>
                <a:t>command bus</a:t>
              </a:r>
              <a:endParaRPr lang="en-CH" dirty="0">
                <a:solidFill>
                  <a:schemeClr val="tx1">
                    <a:lumMod val="75000"/>
                    <a:lumOff val="25000"/>
                  </a:schemeClr>
                </a:solidFill>
              </a:endParaRPr>
            </a:p>
          </p:txBody>
        </p:sp>
        <p:cxnSp>
          <p:nvCxnSpPr>
            <p:cNvPr id="38" name="Straight Arrow Connector 37">
              <a:extLst>
                <a:ext uri="{FF2B5EF4-FFF2-40B4-BE49-F238E27FC236}">
                  <a16:creationId xmlns:a16="http://schemas.microsoft.com/office/drawing/2014/main" id="{20AEB7FB-E443-F896-7E01-033917C99CC8}"/>
                </a:ext>
              </a:extLst>
            </p:cNvPr>
            <p:cNvCxnSpPr>
              <a:cxnSpLocks/>
            </p:cNvCxnSpPr>
            <p:nvPr/>
          </p:nvCxnSpPr>
          <p:spPr>
            <a:xfrm>
              <a:off x="5304059" y="4428837"/>
              <a:ext cx="2059539"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131375A-CDE6-9C01-5D25-C4A8DBD284CB}"/>
                </a:ext>
              </a:extLst>
            </p:cNvPr>
            <p:cNvSpPr txBox="1"/>
            <p:nvPr/>
          </p:nvSpPr>
          <p:spPr>
            <a:xfrm>
              <a:off x="5486208" y="4387727"/>
              <a:ext cx="1676400" cy="369332"/>
            </a:xfrm>
            <a:prstGeom prst="rect">
              <a:avLst/>
            </a:prstGeom>
            <a:noFill/>
          </p:spPr>
          <p:txBody>
            <a:bodyPr wrap="square" rtlCol="0">
              <a:spAutoFit/>
            </a:bodyPr>
            <a:lstStyle/>
            <a:p>
              <a:pPr algn="ctr"/>
              <a:r>
                <a:rPr lang="en-US" dirty="0"/>
                <a:t>data bus</a:t>
              </a:r>
              <a:endParaRPr lang="en-CH" dirty="0"/>
            </a:p>
          </p:txBody>
        </p:sp>
        <p:cxnSp>
          <p:nvCxnSpPr>
            <p:cNvPr id="43" name="Straight Connector 42">
              <a:extLst>
                <a:ext uri="{FF2B5EF4-FFF2-40B4-BE49-F238E27FC236}">
                  <a16:creationId xmlns:a16="http://schemas.microsoft.com/office/drawing/2014/main" id="{CC8B1AE1-CA61-A3C5-D9E4-CF35E4486546}"/>
                </a:ext>
              </a:extLst>
            </p:cNvPr>
            <p:cNvCxnSpPr>
              <a:cxnSpLocks/>
            </p:cNvCxnSpPr>
            <p:nvPr/>
          </p:nvCxnSpPr>
          <p:spPr>
            <a:xfrm flipV="1">
              <a:off x="6182819" y="4102950"/>
              <a:ext cx="108759" cy="89023"/>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EA65F7F-360C-D86A-8261-F75C79F26390}"/>
                </a:ext>
              </a:extLst>
            </p:cNvPr>
            <p:cNvCxnSpPr>
              <a:cxnSpLocks/>
            </p:cNvCxnSpPr>
            <p:nvPr/>
          </p:nvCxnSpPr>
          <p:spPr>
            <a:xfrm flipV="1">
              <a:off x="6182819" y="4381216"/>
              <a:ext cx="108759" cy="890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 name="Rectangle: Diagonal Corners Snipped 4">
            <a:extLst>
              <a:ext uri="{FF2B5EF4-FFF2-40B4-BE49-F238E27FC236}">
                <a16:creationId xmlns:a16="http://schemas.microsoft.com/office/drawing/2014/main" id="{537B13AC-CA46-2719-1485-86318C30AAC2}"/>
              </a:ext>
            </a:extLst>
          </p:cNvPr>
          <p:cNvSpPr/>
          <p:nvPr/>
        </p:nvSpPr>
        <p:spPr>
          <a:xfrm>
            <a:off x="533403" y="5477715"/>
            <a:ext cx="11070773" cy="967906"/>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Leveraging the ability to </a:t>
            </a:r>
            <a:r>
              <a:rPr lang="en-US" sz="3000" i="1" dirty="0">
                <a:solidFill>
                  <a:schemeClr val="tx1"/>
                </a:solidFill>
              </a:rPr>
              <a:t>reject an ACT</a:t>
            </a:r>
            <a:r>
              <a:rPr lang="en-US" sz="3000" b="1" dirty="0">
                <a:solidFill>
                  <a:schemeClr val="tx1"/>
                </a:solidFill>
              </a:rPr>
              <a:t>, </a:t>
            </a:r>
            <a:r>
              <a:rPr lang="en-US" sz="3000" dirty="0">
                <a:solidFill>
                  <a:schemeClr val="tx1"/>
                </a:solidFill>
              </a:rPr>
              <a:t>a</a:t>
            </a:r>
            <a:r>
              <a:rPr lang="en-US" sz="3000" dirty="0"/>
              <a:t> </a:t>
            </a:r>
            <a:r>
              <a:rPr lang="en-US" sz="3000" dirty="0">
                <a:solidFill>
                  <a:schemeClr val="accent5">
                    <a:lumMod val="75000"/>
                  </a:schemeClr>
                </a:solidFill>
              </a:rPr>
              <a:t>maintenance operation</a:t>
            </a:r>
            <a:r>
              <a:rPr lang="en-US" sz="3000" dirty="0"/>
              <a:t> </a:t>
            </a:r>
            <a:br>
              <a:rPr lang="en-US" sz="3000" dirty="0"/>
            </a:br>
            <a:r>
              <a:rPr lang="en-US" sz="3000" dirty="0">
                <a:solidFill>
                  <a:schemeClr val="tx1"/>
                </a:solidFill>
              </a:rPr>
              <a:t>can be implemented </a:t>
            </a:r>
            <a:r>
              <a:rPr lang="en-US" sz="3000" i="1" dirty="0">
                <a:solidFill>
                  <a:srgbClr val="009900"/>
                </a:solidFill>
              </a:rPr>
              <a:t>completely</a:t>
            </a:r>
            <a:r>
              <a:rPr lang="en-US" sz="3000" dirty="0">
                <a:solidFill>
                  <a:srgbClr val="009900"/>
                </a:solidFill>
              </a:rPr>
              <a:t> within a DRAM chip</a:t>
            </a:r>
          </a:p>
        </p:txBody>
      </p:sp>
      <p:grpSp>
        <p:nvGrpSpPr>
          <p:cNvPr id="14" name="Group 13">
            <a:extLst>
              <a:ext uri="{FF2B5EF4-FFF2-40B4-BE49-F238E27FC236}">
                <a16:creationId xmlns:a16="http://schemas.microsoft.com/office/drawing/2014/main" id="{3D220A37-26DE-A791-55A3-65A4DCEDAFB0}"/>
              </a:ext>
            </a:extLst>
          </p:cNvPr>
          <p:cNvGrpSpPr/>
          <p:nvPr/>
        </p:nvGrpSpPr>
        <p:grpSpPr>
          <a:xfrm>
            <a:off x="32658" y="2061455"/>
            <a:ext cx="11484428" cy="1531767"/>
            <a:chOff x="32658" y="2061455"/>
            <a:chExt cx="11484428" cy="1531767"/>
          </a:xfrm>
        </p:grpSpPr>
        <p:sp>
          <p:nvSpPr>
            <p:cNvPr id="12" name="TextBox 11">
              <a:extLst>
                <a:ext uri="{FF2B5EF4-FFF2-40B4-BE49-F238E27FC236}">
                  <a16:creationId xmlns:a16="http://schemas.microsoft.com/office/drawing/2014/main" id="{5AA8AF7A-4430-3F6E-926F-48E54ABC607A}"/>
                </a:ext>
              </a:extLst>
            </p:cNvPr>
            <p:cNvSpPr txBox="1"/>
            <p:nvPr/>
          </p:nvSpPr>
          <p:spPr>
            <a:xfrm>
              <a:off x="32658" y="2061455"/>
              <a:ext cx="2286000" cy="523220"/>
            </a:xfrm>
            <a:prstGeom prst="rect">
              <a:avLst/>
            </a:prstGeom>
            <a:noFill/>
          </p:spPr>
          <p:txBody>
            <a:bodyPr wrap="square" rtlCol="0">
              <a:spAutoFit/>
            </a:bodyPr>
            <a:lstStyle/>
            <a:p>
              <a:pPr algn="ctr"/>
              <a:r>
                <a:rPr lang="en-US" sz="2800" b="1" dirty="0"/>
                <a:t>Key Idea:</a:t>
              </a:r>
              <a:endParaRPr lang="en-CH" sz="2800" b="1" dirty="0"/>
            </a:p>
          </p:txBody>
        </p:sp>
        <p:sp>
          <p:nvSpPr>
            <p:cNvPr id="13" name="Rectangle: Diagonal Corners Snipped 12">
              <a:extLst>
                <a:ext uri="{FF2B5EF4-FFF2-40B4-BE49-F238E27FC236}">
                  <a16:creationId xmlns:a16="http://schemas.microsoft.com/office/drawing/2014/main" id="{0FBB49D4-9971-D65F-D0DD-E3218D7671CB}"/>
                </a:ext>
              </a:extLst>
            </p:cNvPr>
            <p:cNvSpPr/>
            <p:nvPr/>
          </p:nvSpPr>
          <p:spPr>
            <a:xfrm>
              <a:off x="202580" y="2566094"/>
              <a:ext cx="11314506" cy="1027128"/>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 Prevent the memory controller from accessing DRAM regions that are</a:t>
              </a:r>
              <a:br>
                <a:rPr lang="en-US" sz="2800" dirty="0">
                  <a:solidFill>
                    <a:schemeClr val="tx1"/>
                  </a:solidFill>
                </a:rPr>
              </a:br>
              <a:r>
                <a:rPr lang="en-US" sz="2800" i="1" dirty="0">
                  <a:solidFill>
                    <a:schemeClr val="tx1"/>
                  </a:solidFill>
                </a:rPr>
                <a:t>under maintenance</a:t>
              </a:r>
              <a:r>
                <a:rPr lang="en-US" sz="2800" dirty="0">
                  <a:solidFill>
                    <a:schemeClr val="tx1"/>
                  </a:solidFill>
                </a:rPr>
                <a:t> by </a:t>
              </a:r>
              <a:r>
                <a:rPr lang="en-US" sz="2800" dirty="0">
                  <a:solidFill>
                    <a:srgbClr val="C00000"/>
                  </a:solidFill>
                </a:rPr>
                <a:t>rejecting</a:t>
              </a:r>
              <a:r>
                <a:rPr lang="en-US" sz="2800" dirty="0">
                  <a:solidFill>
                    <a:schemeClr val="tx1"/>
                  </a:solidFill>
                </a:rPr>
                <a:t> row activation (</a:t>
              </a:r>
              <a:r>
                <a:rPr lang="en-US" sz="2800" dirty="0">
                  <a:solidFill>
                    <a:srgbClr val="0070C0"/>
                  </a:solidFill>
                </a:rPr>
                <a:t>ACT</a:t>
              </a:r>
              <a:r>
                <a:rPr lang="en-US" sz="2800" dirty="0">
                  <a:solidFill>
                    <a:schemeClr val="tx1"/>
                  </a:solidFill>
                </a:rPr>
                <a:t>) commands</a:t>
              </a:r>
              <a:endParaRPr lang="en-CH" sz="2800" dirty="0">
                <a:solidFill>
                  <a:schemeClr val="tx1"/>
                </a:solidFill>
              </a:endParaRPr>
            </a:p>
          </p:txBody>
        </p:sp>
      </p:grpSp>
      <p:grpSp>
        <p:nvGrpSpPr>
          <p:cNvPr id="3" name="Group 2">
            <a:extLst>
              <a:ext uri="{FF2B5EF4-FFF2-40B4-BE49-F238E27FC236}">
                <a16:creationId xmlns:a16="http://schemas.microsoft.com/office/drawing/2014/main" id="{6FEC5AB0-91C7-AFB8-1FAD-8A40D856C9EE}"/>
              </a:ext>
            </a:extLst>
          </p:cNvPr>
          <p:cNvGrpSpPr/>
          <p:nvPr/>
        </p:nvGrpSpPr>
        <p:grpSpPr>
          <a:xfrm>
            <a:off x="2817585" y="6571438"/>
            <a:ext cx="6502401" cy="261257"/>
            <a:chOff x="1631950" y="5344886"/>
            <a:chExt cx="6502401" cy="261257"/>
          </a:xfrm>
        </p:grpSpPr>
        <p:sp>
          <p:nvSpPr>
            <p:cNvPr id="7" name="Arrow: Pentagon 6">
              <a:extLst>
                <a:ext uri="{FF2B5EF4-FFF2-40B4-BE49-F238E27FC236}">
                  <a16:creationId xmlns:a16="http://schemas.microsoft.com/office/drawing/2014/main" id="{14510EE8-CE17-DA26-9F59-B76171AD10BD}"/>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9" name="Arrow: Chevron 8">
              <a:extLst>
                <a:ext uri="{FF2B5EF4-FFF2-40B4-BE49-F238E27FC236}">
                  <a16:creationId xmlns:a16="http://schemas.microsoft.com/office/drawing/2014/main" id="{35EB051A-892F-8B9F-BC93-960E77A44D96}"/>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0" name="Arrow: Chevron 9">
              <a:extLst>
                <a:ext uri="{FF2B5EF4-FFF2-40B4-BE49-F238E27FC236}">
                  <a16:creationId xmlns:a16="http://schemas.microsoft.com/office/drawing/2014/main" id="{F990EE05-78F9-70A0-EF57-EFB24326C8CF}"/>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1" name="Arrow: Chevron 10">
              <a:extLst>
                <a:ext uri="{FF2B5EF4-FFF2-40B4-BE49-F238E27FC236}">
                  <a16:creationId xmlns:a16="http://schemas.microsoft.com/office/drawing/2014/main" id="{FF7F3F53-C461-A7B3-FF69-78D02CBFDF88}"/>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142448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644A2-372E-FE9A-2064-1BD862CC77C0}"/>
              </a:ext>
            </a:extLst>
          </p:cNvPr>
          <p:cNvSpPr>
            <a:spLocks noGrp="1"/>
          </p:cNvSpPr>
          <p:nvPr>
            <p:ph type="title"/>
          </p:nvPr>
        </p:nvSpPr>
        <p:spPr/>
        <p:txBody>
          <a:bodyPr>
            <a:normAutofit fontScale="90000"/>
          </a:bodyPr>
          <a:lstStyle/>
          <a:p>
            <a:r>
              <a:rPr lang="en-US" dirty="0"/>
              <a:t>SMD: DRAM Bank Architecture</a:t>
            </a:r>
            <a:endParaRPr lang="en-CH" dirty="0"/>
          </a:p>
        </p:txBody>
      </p:sp>
      <p:sp>
        <p:nvSpPr>
          <p:cNvPr id="6" name="TextBox 5">
            <a:extLst>
              <a:ext uri="{FF2B5EF4-FFF2-40B4-BE49-F238E27FC236}">
                <a16:creationId xmlns:a16="http://schemas.microsoft.com/office/drawing/2014/main" id="{94EE622A-E9BE-2267-E42B-4DD342283356}"/>
              </a:ext>
            </a:extLst>
          </p:cNvPr>
          <p:cNvSpPr txBox="1"/>
          <p:nvPr/>
        </p:nvSpPr>
        <p:spPr>
          <a:xfrm>
            <a:off x="560614" y="4746172"/>
            <a:ext cx="10858499"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a:t>A DRAM bank is divided into configurable-size </a:t>
            </a:r>
            <a:r>
              <a:rPr lang="en-US" sz="2400" b="1" dirty="0">
                <a:solidFill>
                  <a:srgbClr val="0070C0"/>
                </a:solidFill>
              </a:rPr>
              <a:t>Lock Regions</a:t>
            </a:r>
          </a:p>
          <a:p>
            <a:pPr marL="285750" indent="-285750">
              <a:buFont typeface="Arial" panose="020B0604020202020204" pitchFamily="34" charset="0"/>
              <a:buChar char="•"/>
            </a:pPr>
            <a:r>
              <a:rPr lang="en-US" sz="2400" dirty="0"/>
              <a:t>SMD marks regions </a:t>
            </a:r>
            <a:r>
              <a:rPr lang="en-US" sz="2400" i="1" dirty="0"/>
              <a:t>locked</a:t>
            </a:r>
            <a:r>
              <a:rPr lang="en-US" sz="2400" dirty="0"/>
              <a:t> for maintenance in the </a:t>
            </a:r>
            <a:r>
              <a:rPr lang="en-US" sz="2400" b="1" dirty="0">
                <a:solidFill>
                  <a:srgbClr val="0070C0"/>
                </a:solidFill>
              </a:rPr>
              <a:t>Lock Region Table (LRT)</a:t>
            </a:r>
          </a:p>
          <a:p>
            <a:pPr marL="285750" indent="-285750">
              <a:buFont typeface="Arial" panose="020B0604020202020204" pitchFamily="34" charset="0"/>
              <a:buChar char="•"/>
            </a:pPr>
            <a:r>
              <a:rPr lang="en-US" sz="2400" dirty="0"/>
              <a:t>SMD</a:t>
            </a:r>
            <a:r>
              <a:rPr lang="en-US" sz="2400" dirty="0">
                <a:solidFill>
                  <a:srgbClr val="0070C0"/>
                </a:solidFill>
              </a:rPr>
              <a:t> </a:t>
            </a:r>
            <a:r>
              <a:rPr lang="en-US" sz="2400" dirty="0">
                <a:solidFill>
                  <a:srgbClr val="C00000"/>
                </a:solidFill>
              </a:rPr>
              <a:t>rejects</a:t>
            </a:r>
            <a:r>
              <a:rPr lang="en-US" sz="2400" dirty="0"/>
              <a:t> </a:t>
            </a:r>
            <a:r>
              <a:rPr lang="en-US" sz="2400" i="1" dirty="0"/>
              <a:t>any</a:t>
            </a:r>
            <a:r>
              <a:rPr lang="en-US" sz="2400" dirty="0"/>
              <a:t> ACT command that targets a </a:t>
            </a:r>
            <a:r>
              <a:rPr lang="en-US" sz="2400" i="1" dirty="0"/>
              <a:t>locked region </a:t>
            </a:r>
            <a:r>
              <a:rPr lang="en-US" sz="2400" dirty="0"/>
              <a:t>by sending the memory controller an </a:t>
            </a:r>
            <a:r>
              <a:rPr lang="en-US" sz="2400" b="1" dirty="0"/>
              <a:t>ACT_NACK </a:t>
            </a:r>
            <a:r>
              <a:rPr lang="en-US" sz="2400" dirty="0"/>
              <a:t>signal</a:t>
            </a:r>
            <a:endParaRPr lang="en-CH" sz="2400" dirty="0"/>
          </a:p>
        </p:txBody>
      </p:sp>
      <p:grpSp>
        <p:nvGrpSpPr>
          <p:cNvPr id="8" name="Group 7">
            <a:extLst>
              <a:ext uri="{FF2B5EF4-FFF2-40B4-BE49-F238E27FC236}">
                <a16:creationId xmlns:a16="http://schemas.microsoft.com/office/drawing/2014/main" id="{942352BE-1AB9-3AA1-9BDA-A31609CAFAEE}"/>
              </a:ext>
            </a:extLst>
          </p:cNvPr>
          <p:cNvGrpSpPr/>
          <p:nvPr/>
        </p:nvGrpSpPr>
        <p:grpSpPr>
          <a:xfrm>
            <a:off x="2817585" y="6571438"/>
            <a:ext cx="6502401" cy="261257"/>
            <a:chOff x="1631950" y="5344886"/>
            <a:chExt cx="6502401" cy="261257"/>
          </a:xfrm>
        </p:grpSpPr>
        <p:sp>
          <p:nvSpPr>
            <p:cNvPr id="9" name="Arrow: Pentagon 8">
              <a:extLst>
                <a:ext uri="{FF2B5EF4-FFF2-40B4-BE49-F238E27FC236}">
                  <a16:creationId xmlns:a16="http://schemas.microsoft.com/office/drawing/2014/main" id="{80E386A9-1485-F723-6423-61F0FD632DE7}"/>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0" name="Arrow: Chevron 9">
              <a:extLst>
                <a:ext uri="{FF2B5EF4-FFF2-40B4-BE49-F238E27FC236}">
                  <a16:creationId xmlns:a16="http://schemas.microsoft.com/office/drawing/2014/main" id="{D96043AF-69B4-0C2A-734E-6A2A69E21868}"/>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1" name="Arrow: Chevron 10">
              <a:extLst>
                <a:ext uri="{FF2B5EF4-FFF2-40B4-BE49-F238E27FC236}">
                  <a16:creationId xmlns:a16="http://schemas.microsoft.com/office/drawing/2014/main" id="{34DE5CE1-2A97-98EF-A5B3-2E32D46641FC}"/>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2" name="Arrow: Chevron 11">
              <a:extLst>
                <a:ext uri="{FF2B5EF4-FFF2-40B4-BE49-F238E27FC236}">
                  <a16:creationId xmlns:a16="http://schemas.microsoft.com/office/drawing/2014/main" id="{9AA036C0-34C4-4800-CFB7-BA9D3D189B3E}"/>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14" name="Rectangle 13">
            <a:extLst>
              <a:ext uri="{FF2B5EF4-FFF2-40B4-BE49-F238E27FC236}">
                <a16:creationId xmlns:a16="http://schemas.microsoft.com/office/drawing/2014/main" id="{FDE47AFC-F678-A406-6FA7-D3DCA16493E7}"/>
              </a:ext>
            </a:extLst>
          </p:cNvPr>
          <p:cNvSpPr/>
          <p:nvPr/>
        </p:nvSpPr>
        <p:spPr>
          <a:xfrm>
            <a:off x="3614294" y="1673775"/>
            <a:ext cx="2083706" cy="2819451"/>
          </a:xfrm>
          <a:prstGeom prst="rect">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A783C6B0-2793-386D-F7F6-4A0DD78906ED}"/>
              </a:ext>
            </a:extLst>
          </p:cNvPr>
          <p:cNvSpPr txBox="1"/>
          <p:nvPr/>
        </p:nvSpPr>
        <p:spPr>
          <a:xfrm>
            <a:off x="3361201" y="933983"/>
            <a:ext cx="2589891" cy="646331"/>
          </a:xfrm>
          <a:prstGeom prst="rect">
            <a:avLst/>
          </a:prstGeom>
          <a:noFill/>
        </p:spPr>
        <p:txBody>
          <a:bodyPr wrap="square" rtlCol="0">
            <a:spAutoFit/>
          </a:bodyPr>
          <a:lstStyle/>
          <a:p>
            <a:pPr algn="ctr"/>
            <a:r>
              <a:rPr lang="en-US" sz="3600" u="sng" dirty="0"/>
              <a:t>DRAM Bank</a:t>
            </a:r>
            <a:endParaRPr lang="en-CH" sz="3600" u="sng" dirty="0"/>
          </a:p>
        </p:txBody>
      </p:sp>
      <p:sp>
        <p:nvSpPr>
          <p:cNvPr id="16" name="TextBox 15">
            <a:extLst>
              <a:ext uri="{FF2B5EF4-FFF2-40B4-BE49-F238E27FC236}">
                <a16:creationId xmlns:a16="http://schemas.microsoft.com/office/drawing/2014/main" id="{4BEF1198-8248-3FA6-45EA-506FCA278C80}"/>
              </a:ext>
            </a:extLst>
          </p:cNvPr>
          <p:cNvSpPr txBox="1"/>
          <p:nvPr/>
        </p:nvSpPr>
        <p:spPr>
          <a:xfrm>
            <a:off x="5477896" y="1209360"/>
            <a:ext cx="4114802" cy="990015"/>
          </a:xfrm>
          <a:prstGeom prst="rect">
            <a:avLst/>
          </a:prstGeom>
          <a:noFill/>
        </p:spPr>
        <p:txBody>
          <a:bodyPr wrap="square" rtlCol="0">
            <a:spAutoFit/>
          </a:bodyPr>
          <a:lstStyle/>
          <a:p>
            <a:pPr algn="ctr">
              <a:lnSpc>
                <a:spcPts val="3500"/>
              </a:lnSpc>
            </a:pPr>
            <a:r>
              <a:rPr lang="en-US" sz="3600" b="1" dirty="0">
                <a:solidFill>
                  <a:srgbClr val="0070C0"/>
                </a:solidFill>
              </a:rPr>
              <a:t>Lock Region</a:t>
            </a:r>
            <a:br>
              <a:rPr lang="en-US" sz="3600" b="1" dirty="0">
                <a:solidFill>
                  <a:srgbClr val="0070C0"/>
                </a:solidFill>
              </a:rPr>
            </a:br>
            <a:r>
              <a:rPr lang="en-US" sz="3600" b="1" dirty="0">
                <a:solidFill>
                  <a:srgbClr val="0070C0"/>
                </a:solidFill>
              </a:rPr>
              <a:t>Table (LRT)</a:t>
            </a:r>
            <a:endParaRPr lang="en-CH" sz="3600" b="1" dirty="0">
              <a:solidFill>
                <a:srgbClr val="0070C0"/>
              </a:solidFill>
            </a:endParaRPr>
          </a:p>
        </p:txBody>
      </p:sp>
      <p:sp>
        <p:nvSpPr>
          <p:cNvPr id="17" name="Rectangle 16">
            <a:extLst>
              <a:ext uri="{FF2B5EF4-FFF2-40B4-BE49-F238E27FC236}">
                <a16:creationId xmlns:a16="http://schemas.microsoft.com/office/drawing/2014/main" id="{4FC4356C-1C84-0DA4-6BFA-3920AEE289C3}"/>
              </a:ext>
            </a:extLst>
          </p:cNvPr>
          <p:cNvSpPr/>
          <p:nvPr/>
        </p:nvSpPr>
        <p:spPr>
          <a:xfrm>
            <a:off x="6610125" y="2226711"/>
            <a:ext cx="1828799" cy="1659489"/>
          </a:xfrm>
          <a:prstGeom prst="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9" name="Straight Connector 18">
            <a:extLst>
              <a:ext uri="{FF2B5EF4-FFF2-40B4-BE49-F238E27FC236}">
                <a16:creationId xmlns:a16="http://schemas.microsoft.com/office/drawing/2014/main" id="{8C11040B-5E65-F297-6E65-FC63AF6963F0}"/>
              </a:ext>
            </a:extLst>
          </p:cNvPr>
          <p:cNvCxnSpPr>
            <a:cxnSpLocks/>
          </p:cNvCxnSpPr>
          <p:nvPr/>
        </p:nvCxnSpPr>
        <p:spPr>
          <a:xfrm>
            <a:off x="6610125" y="2668713"/>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6DBC7C6-8B17-AF2F-F34F-66DD9178FFA4}"/>
              </a:ext>
            </a:extLst>
          </p:cNvPr>
          <p:cNvCxnSpPr>
            <a:cxnSpLocks/>
          </p:cNvCxnSpPr>
          <p:nvPr/>
        </p:nvCxnSpPr>
        <p:spPr>
          <a:xfrm>
            <a:off x="6610125" y="3081198"/>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DA417AD-C659-5F9F-C825-40F90315862C}"/>
              </a:ext>
            </a:extLst>
          </p:cNvPr>
          <p:cNvCxnSpPr>
            <a:cxnSpLocks/>
          </p:cNvCxnSpPr>
          <p:nvPr/>
        </p:nvCxnSpPr>
        <p:spPr>
          <a:xfrm>
            <a:off x="6610125" y="3482796"/>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688D010-E1F6-2D0B-A94D-9694B235BDF9}"/>
              </a:ext>
            </a:extLst>
          </p:cNvPr>
          <p:cNvSpPr txBox="1"/>
          <p:nvPr/>
        </p:nvSpPr>
        <p:spPr>
          <a:xfrm>
            <a:off x="6620898" y="2236582"/>
            <a:ext cx="1828799" cy="461665"/>
          </a:xfrm>
          <a:prstGeom prst="rect">
            <a:avLst/>
          </a:prstGeom>
          <a:noFill/>
        </p:spPr>
        <p:txBody>
          <a:bodyPr wrap="square" rtlCol="0">
            <a:spAutoFit/>
          </a:bodyPr>
          <a:lstStyle/>
          <a:p>
            <a:pPr algn="ctr"/>
            <a:r>
              <a:rPr lang="en-US" sz="2400" dirty="0">
                <a:solidFill>
                  <a:srgbClr val="0070C0"/>
                </a:solidFill>
              </a:rPr>
              <a:t>lock bit 0</a:t>
            </a:r>
            <a:endParaRPr lang="en-CH" sz="2400" dirty="0">
              <a:solidFill>
                <a:srgbClr val="0070C0"/>
              </a:solidFill>
            </a:endParaRPr>
          </a:p>
        </p:txBody>
      </p:sp>
      <p:sp>
        <p:nvSpPr>
          <p:cNvPr id="29" name="TextBox 28">
            <a:extLst>
              <a:ext uri="{FF2B5EF4-FFF2-40B4-BE49-F238E27FC236}">
                <a16:creationId xmlns:a16="http://schemas.microsoft.com/office/drawing/2014/main" id="{DB6A3D7E-D88F-75B2-3625-54D22E9380CD}"/>
              </a:ext>
            </a:extLst>
          </p:cNvPr>
          <p:cNvSpPr txBox="1"/>
          <p:nvPr/>
        </p:nvSpPr>
        <p:spPr>
          <a:xfrm>
            <a:off x="6599015" y="2641132"/>
            <a:ext cx="1839909" cy="461665"/>
          </a:xfrm>
          <a:prstGeom prst="rect">
            <a:avLst/>
          </a:prstGeom>
          <a:noFill/>
        </p:spPr>
        <p:txBody>
          <a:bodyPr wrap="square" rtlCol="0">
            <a:spAutoFit/>
          </a:bodyPr>
          <a:lstStyle/>
          <a:p>
            <a:pPr algn="ctr"/>
            <a:r>
              <a:rPr lang="en-US" sz="2400" dirty="0">
                <a:solidFill>
                  <a:srgbClr val="0070C0"/>
                </a:solidFill>
              </a:rPr>
              <a:t>lock bit 1</a:t>
            </a:r>
            <a:endParaRPr lang="en-CH" sz="2400" dirty="0">
              <a:solidFill>
                <a:srgbClr val="0070C0"/>
              </a:solidFill>
            </a:endParaRPr>
          </a:p>
        </p:txBody>
      </p:sp>
      <p:sp>
        <p:nvSpPr>
          <p:cNvPr id="30" name="TextBox 29">
            <a:extLst>
              <a:ext uri="{FF2B5EF4-FFF2-40B4-BE49-F238E27FC236}">
                <a16:creationId xmlns:a16="http://schemas.microsoft.com/office/drawing/2014/main" id="{8BDC2715-3A4C-7BD7-862C-C7969D116142}"/>
              </a:ext>
            </a:extLst>
          </p:cNvPr>
          <p:cNvSpPr txBox="1"/>
          <p:nvPr/>
        </p:nvSpPr>
        <p:spPr>
          <a:xfrm>
            <a:off x="6599015" y="3033650"/>
            <a:ext cx="1839909" cy="461665"/>
          </a:xfrm>
          <a:prstGeom prst="rect">
            <a:avLst/>
          </a:prstGeom>
          <a:noFill/>
        </p:spPr>
        <p:txBody>
          <a:bodyPr wrap="square" rtlCol="0">
            <a:spAutoFit/>
          </a:bodyPr>
          <a:lstStyle/>
          <a:p>
            <a:pPr algn="ctr"/>
            <a:r>
              <a:rPr lang="en-US" sz="2400" dirty="0">
                <a:solidFill>
                  <a:srgbClr val="0070C0"/>
                </a:solidFill>
              </a:rPr>
              <a:t>lock bit 2</a:t>
            </a:r>
            <a:endParaRPr lang="en-CH" sz="2400" dirty="0">
              <a:solidFill>
                <a:srgbClr val="0070C0"/>
              </a:solidFill>
            </a:endParaRPr>
          </a:p>
        </p:txBody>
      </p:sp>
      <p:sp>
        <p:nvSpPr>
          <p:cNvPr id="31" name="TextBox 30">
            <a:extLst>
              <a:ext uri="{FF2B5EF4-FFF2-40B4-BE49-F238E27FC236}">
                <a16:creationId xmlns:a16="http://schemas.microsoft.com/office/drawing/2014/main" id="{E25EC817-1E33-3978-C628-1EF909C7268A}"/>
              </a:ext>
            </a:extLst>
          </p:cNvPr>
          <p:cNvSpPr txBox="1"/>
          <p:nvPr/>
        </p:nvSpPr>
        <p:spPr>
          <a:xfrm>
            <a:off x="6620899" y="3450232"/>
            <a:ext cx="1828799" cy="461665"/>
          </a:xfrm>
          <a:prstGeom prst="rect">
            <a:avLst/>
          </a:prstGeom>
          <a:noFill/>
        </p:spPr>
        <p:txBody>
          <a:bodyPr wrap="square" rtlCol="0">
            <a:spAutoFit/>
          </a:bodyPr>
          <a:lstStyle/>
          <a:p>
            <a:pPr algn="ctr"/>
            <a:r>
              <a:rPr lang="en-US" sz="2400" dirty="0">
                <a:solidFill>
                  <a:srgbClr val="0070C0"/>
                </a:solidFill>
              </a:rPr>
              <a:t>lock bit 3</a:t>
            </a:r>
            <a:endParaRPr lang="en-CH" sz="2400" dirty="0">
              <a:solidFill>
                <a:srgbClr val="0070C0"/>
              </a:solidFill>
            </a:endParaRPr>
          </a:p>
        </p:txBody>
      </p:sp>
      <p:cxnSp>
        <p:nvCxnSpPr>
          <p:cNvPr id="33" name="Straight Connector 32">
            <a:extLst>
              <a:ext uri="{FF2B5EF4-FFF2-40B4-BE49-F238E27FC236}">
                <a16:creationId xmlns:a16="http://schemas.microsoft.com/office/drawing/2014/main" id="{EEFF1F38-A5D8-5D8B-9EFD-5D5C1D0EECE1}"/>
              </a:ext>
            </a:extLst>
          </p:cNvPr>
          <p:cNvCxnSpPr>
            <a:cxnSpLocks/>
          </p:cNvCxnSpPr>
          <p:nvPr/>
        </p:nvCxnSpPr>
        <p:spPr>
          <a:xfrm>
            <a:off x="3614294" y="2362205"/>
            <a:ext cx="20837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32B90F-F05D-FB77-3B4E-1A52FB9BCAF2}"/>
              </a:ext>
            </a:extLst>
          </p:cNvPr>
          <p:cNvCxnSpPr>
            <a:cxnSpLocks/>
          </p:cNvCxnSpPr>
          <p:nvPr/>
        </p:nvCxnSpPr>
        <p:spPr>
          <a:xfrm>
            <a:off x="3614294" y="3080721"/>
            <a:ext cx="20837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A38C6BF-5A23-5EC1-379D-11EF86F2D011}"/>
              </a:ext>
            </a:extLst>
          </p:cNvPr>
          <p:cNvCxnSpPr>
            <a:cxnSpLocks/>
          </p:cNvCxnSpPr>
          <p:nvPr/>
        </p:nvCxnSpPr>
        <p:spPr>
          <a:xfrm>
            <a:off x="3614294" y="3810122"/>
            <a:ext cx="208370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732171C-67FA-F280-FD40-738AECBF75CD}"/>
              </a:ext>
            </a:extLst>
          </p:cNvPr>
          <p:cNvSpPr txBox="1"/>
          <p:nvPr/>
        </p:nvSpPr>
        <p:spPr>
          <a:xfrm>
            <a:off x="3636175" y="1763483"/>
            <a:ext cx="2039941" cy="523220"/>
          </a:xfrm>
          <a:prstGeom prst="rect">
            <a:avLst/>
          </a:prstGeom>
          <a:noFill/>
        </p:spPr>
        <p:txBody>
          <a:bodyPr wrap="square" rtlCol="0">
            <a:spAutoFit/>
          </a:bodyPr>
          <a:lstStyle/>
          <a:p>
            <a:pPr algn="ctr"/>
            <a:r>
              <a:rPr lang="en-US" sz="2800" dirty="0"/>
              <a:t>region 0</a:t>
            </a:r>
            <a:endParaRPr lang="en-CH" sz="2800" dirty="0"/>
          </a:p>
        </p:txBody>
      </p:sp>
      <p:sp>
        <p:nvSpPr>
          <p:cNvPr id="38" name="TextBox 37">
            <a:extLst>
              <a:ext uri="{FF2B5EF4-FFF2-40B4-BE49-F238E27FC236}">
                <a16:creationId xmlns:a16="http://schemas.microsoft.com/office/drawing/2014/main" id="{167C7C26-E50E-37E1-8CD5-8EFE865F5145}"/>
              </a:ext>
            </a:extLst>
          </p:cNvPr>
          <p:cNvSpPr txBox="1"/>
          <p:nvPr/>
        </p:nvSpPr>
        <p:spPr>
          <a:xfrm>
            <a:off x="3636175" y="2463880"/>
            <a:ext cx="2039941" cy="523220"/>
          </a:xfrm>
          <a:prstGeom prst="rect">
            <a:avLst/>
          </a:prstGeom>
          <a:noFill/>
        </p:spPr>
        <p:txBody>
          <a:bodyPr wrap="square" rtlCol="0">
            <a:spAutoFit/>
          </a:bodyPr>
          <a:lstStyle/>
          <a:p>
            <a:pPr algn="ctr"/>
            <a:r>
              <a:rPr lang="en-US" sz="2800" dirty="0"/>
              <a:t>region 1</a:t>
            </a:r>
            <a:endParaRPr lang="en-CH" sz="2800" dirty="0"/>
          </a:p>
        </p:txBody>
      </p:sp>
      <p:sp>
        <p:nvSpPr>
          <p:cNvPr id="39" name="TextBox 38">
            <a:extLst>
              <a:ext uri="{FF2B5EF4-FFF2-40B4-BE49-F238E27FC236}">
                <a16:creationId xmlns:a16="http://schemas.microsoft.com/office/drawing/2014/main" id="{7A00FBF5-D0AA-2AA3-176C-E234BB158174}"/>
              </a:ext>
            </a:extLst>
          </p:cNvPr>
          <p:cNvSpPr txBox="1"/>
          <p:nvPr/>
        </p:nvSpPr>
        <p:spPr>
          <a:xfrm>
            <a:off x="3636175" y="3186049"/>
            <a:ext cx="2039941" cy="523220"/>
          </a:xfrm>
          <a:prstGeom prst="rect">
            <a:avLst/>
          </a:prstGeom>
          <a:noFill/>
        </p:spPr>
        <p:txBody>
          <a:bodyPr wrap="square" rtlCol="0">
            <a:spAutoFit/>
          </a:bodyPr>
          <a:lstStyle/>
          <a:p>
            <a:pPr algn="ctr"/>
            <a:r>
              <a:rPr lang="en-US" sz="2800" dirty="0"/>
              <a:t>region 2</a:t>
            </a:r>
            <a:endParaRPr lang="en-CH" sz="2800" dirty="0"/>
          </a:p>
        </p:txBody>
      </p:sp>
      <p:sp>
        <p:nvSpPr>
          <p:cNvPr id="40" name="TextBox 39">
            <a:extLst>
              <a:ext uri="{FF2B5EF4-FFF2-40B4-BE49-F238E27FC236}">
                <a16:creationId xmlns:a16="http://schemas.microsoft.com/office/drawing/2014/main" id="{2ACC3078-D439-D389-BBD4-54EA5E15E51A}"/>
              </a:ext>
            </a:extLst>
          </p:cNvPr>
          <p:cNvSpPr txBox="1"/>
          <p:nvPr/>
        </p:nvSpPr>
        <p:spPr>
          <a:xfrm>
            <a:off x="3636175" y="3897331"/>
            <a:ext cx="2039941" cy="523220"/>
          </a:xfrm>
          <a:prstGeom prst="rect">
            <a:avLst/>
          </a:prstGeom>
          <a:noFill/>
        </p:spPr>
        <p:txBody>
          <a:bodyPr wrap="square" rtlCol="0">
            <a:spAutoFit/>
          </a:bodyPr>
          <a:lstStyle/>
          <a:p>
            <a:pPr algn="ctr"/>
            <a:r>
              <a:rPr lang="en-US" sz="2800" dirty="0"/>
              <a:t>region 3</a:t>
            </a:r>
            <a:endParaRPr lang="en-CH" sz="2800" dirty="0"/>
          </a:p>
        </p:txBody>
      </p:sp>
      <p:cxnSp>
        <p:nvCxnSpPr>
          <p:cNvPr id="42" name="Straight Arrow Connector 41">
            <a:extLst>
              <a:ext uri="{FF2B5EF4-FFF2-40B4-BE49-F238E27FC236}">
                <a16:creationId xmlns:a16="http://schemas.microsoft.com/office/drawing/2014/main" id="{6F0D2D30-845C-E32C-F3B8-D1B99A4EBD6A}"/>
              </a:ext>
            </a:extLst>
          </p:cNvPr>
          <p:cNvCxnSpPr>
            <a:cxnSpLocks/>
            <a:stCxn id="28" idx="1"/>
            <a:endCxn id="37" idx="3"/>
          </p:cNvCxnSpPr>
          <p:nvPr/>
        </p:nvCxnSpPr>
        <p:spPr>
          <a:xfrm flipH="1" flipV="1">
            <a:off x="5676116" y="2025093"/>
            <a:ext cx="944782" cy="442322"/>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0B1CA68-C551-33C8-8449-7AB669D61317}"/>
              </a:ext>
            </a:extLst>
          </p:cNvPr>
          <p:cNvCxnSpPr>
            <a:cxnSpLocks/>
            <a:stCxn id="29" idx="1"/>
            <a:endCxn id="38" idx="3"/>
          </p:cNvCxnSpPr>
          <p:nvPr/>
        </p:nvCxnSpPr>
        <p:spPr>
          <a:xfrm flipH="1" flipV="1">
            <a:off x="5676116" y="2725490"/>
            <a:ext cx="922899" cy="146475"/>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CD7B1C9-ED30-58F2-840F-557415A86133}"/>
              </a:ext>
            </a:extLst>
          </p:cNvPr>
          <p:cNvCxnSpPr>
            <a:cxnSpLocks/>
            <a:stCxn id="30" idx="1"/>
            <a:endCxn id="39" idx="3"/>
          </p:cNvCxnSpPr>
          <p:nvPr/>
        </p:nvCxnSpPr>
        <p:spPr>
          <a:xfrm flipH="1">
            <a:off x="5676116" y="3264483"/>
            <a:ext cx="922899" cy="183176"/>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549DB239-425D-46CA-8CDD-40315AB047B2}"/>
              </a:ext>
            </a:extLst>
          </p:cNvPr>
          <p:cNvCxnSpPr>
            <a:cxnSpLocks/>
            <a:stCxn id="31" idx="1"/>
            <a:endCxn id="40" idx="3"/>
          </p:cNvCxnSpPr>
          <p:nvPr/>
        </p:nvCxnSpPr>
        <p:spPr>
          <a:xfrm flipH="1">
            <a:off x="5676116" y="3681065"/>
            <a:ext cx="944783" cy="477876"/>
          </a:xfrm>
          <a:prstGeom prst="straightConnector1">
            <a:avLst/>
          </a:prstGeom>
          <a:ln w="28575">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1136103"/>
      </p:ext>
    </p:extLst>
  </p:cSld>
  <p:clrMapOvr>
    <a:masterClrMapping/>
  </p:clrMapOvr>
  <mc:AlternateContent xmlns:mc="http://schemas.openxmlformats.org/markup-compatibility/2006" xmlns:p14="http://schemas.microsoft.com/office/powerpoint/2010/main">
    <mc:Choice Requires="p14">
      <p:transition spd="slow" p14:dur="2000" advTm="32726"/>
    </mc:Choice>
    <mc:Fallback xmlns="">
      <p:transition spd="slow" advTm="327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par>
                                <p:cTn id="63" presetID="10" presetClass="entr" presetSubtype="0"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par>
                                <p:cTn id="66" presetID="10" presetClass="entr" presetSubtype="0"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par>
                                <p:cTn id="69" presetID="10" presetClass="entr" presetSubtype="0"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500"/>
                                        <p:tgtEl>
                                          <p:spTgt spid="4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
                                            <p:txEl>
                                              <p:pRg st="1" end="1"/>
                                            </p:txEl>
                                          </p:spTgt>
                                        </p:tgtEl>
                                        <p:attrNameLst>
                                          <p:attrName>style.visibility</p:attrName>
                                        </p:attrNameLst>
                                      </p:cBhvr>
                                      <p:to>
                                        <p:strVal val="visible"/>
                                      </p:to>
                                    </p:set>
                                    <p:animEffect transition="in" filter="fade">
                                      <p:cBhvr>
                                        <p:cTn id="74" dur="500"/>
                                        <p:tgtEl>
                                          <p:spTgt spid="6">
                                            <p:txEl>
                                              <p:pRg st="1" end="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Effect transition="in" filter="fade">
                                      <p:cBhvr>
                                        <p:cTn id="7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6" grpId="0"/>
      <p:bldP spid="17" grpId="0" animBg="1"/>
      <p:bldP spid="28" grpId="0"/>
      <p:bldP spid="29" grpId="0"/>
      <p:bldP spid="30" grpId="0"/>
      <p:bldP spid="31" grpId="0"/>
      <p:bldP spid="37" grpId="0"/>
      <p:bldP spid="38" grpId="0"/>
      <p:bldP spid="39" grpId="0"/>
      <p:bldP spid="4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DC859F7E-5698-C6B0-B385-6996DC549A6A}"/>
              </a:ext>
            </a:extLst>
          </p:cNvPr>
          <p:cNvCxnSpPr/>
          <p:nvPr/>
        </p:nvCxnSpPr>
        <p:spPr>
          <a:xfrm>
            <a:off x="9856533" y="3232447"/>
            <a:ext cx="0" cy="818852"/>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DDEAC2F-3B1D-2A7A-21FB-1F7C1E2533CA}"/>
              </a:ext>
            </a:extLst>
          </p:cNvPr>
          <p:cNvCxnSpPr/>
          <p:nvPr/>
        </p:nvCxnSpPr>
        <p:spPr>
          <a:xfrm>
            <a:off x="4681309" y="3242357"/>
            <a:ext cx="0" cy="818852"/>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9" name="Rectangle 78">
            <a:extLst>
              <a:ext uri="{FF2B5EF4-FFF2-40B4-BE49-F238E27FC236}">
                <a16:creationId xmlns:a16="http://schemas.microsoft.com/office/drawing/2014/main" id="{9D8A37EC-49D5-A232-55A3-C3849B684EEF}"/>
              </a:ext>
            </a:extLst>
          </p:cNvPr>
          <p:cNvSpPr/>
          <p:nvPr/>
        </p:nvSpPr>
        <p:spPr>
          <a:xfrm>
            <a:off x="5308597" y="4570704"/>
            <a:ext cx="3427089" cy="142251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6" name="Picture 75">
            <a:extLst>
              <a:ext uri="{FF2B5EF4-FFF2-40B4-BE49-F238E27FC236}">
                <a16:creationId xmlns:a16="http://schemas.microsoft.com/office/drawing/2014/main" id="{AE7090CC-5CFB-B921-3734-4866CBF2879A}"/>
              </a:ext>
            </a:extLst>
          </p:cNvPr>
          <p:cNvPicPr>
            <a:picLocks noChangeAspect="1"/>
          </p:cNvPicPr>
          <p:nvPr/>
        </p:nvPicPr>
        <p:blipFill>
          <a:blip r:embed="rId4"/>
          <a:stretch>
            <a:fillRect/>
          </a:stretch>
        </p:blipFill>
        <p:spPr>
          <a:xfrm>
            <a:off x="5951434" y="5241738"/>
            <a:ext cx="3025879" cy="66675"/>
          </a:xfrm>
          <a:prstGeom prst="rect">
            <a:avLst/>
          </a:prstGeom>
        </p:spPr>
      </p:pic>
      <p:sp>
        <p:nvSpPr>
          <p:cNvPr id="2" name="Title 1">
            <a:extLst>
              <a:ext uri="{FF2B5EF4-FFF2-40B4-BE49-F238E27FC236}">
                <a16:creationId xmlns:a16="http://schemas.microsoft.com/office/drawing/2014/main" id="{E52A4AD9-2DA2-7D46-D911-9DA90E59376D}"/>
              </a:ext>
            </a:extLst>
          </p:cNvPr>
          <p:cNvSpPr>
            <a:spLocks noGrp="1"/>
          </p:cNvSpPr>
          <p:nvPr>
            <p:ph type="title"/>
          </p:nvPr>
        </p:nvSpPr>
        <p:spPr/>
        <p:txBody>
          <a:bodyPr>
            <a:normAutofit fontScale="90000"/>
          </a:bodyPr>
          <a:lstStyle/>
          <a:p>
            <a:r>
              <a:rPr lang="en-US" dirty="0"/>
              <a:t>SMD: High-Level Operation</a:t>
            </a:r>
            <a:endParaRPr lang="en-CH" dirty="0"/>
          </a:p>
        </p:txBody>
      </p:sp>
      <p:grpSp>
        <p:nvGrpSpPr>
          <p:cNvPr id="6" name="Group 5">
            <a:extLst>
              <a:ext uri="{FF2B5EF4-FFF2-40B4-BE49-F238E27FC236}">
                <a16:creationId xmlns:a16="http://schemas.microsoft.com/office/drawing/2014/main" id="{E4E1D1D1-3251-4803-E911-692221280C45}"/>
              </a:ext>
            </a:extLst>
          </p:cNvPr>
          <p:cNvGrpSpPr/>
          <p:nvPr/>
        </p:nvGrpSpPr>
        <p:grpSpPr>
          <a:xfrm>
            <a:off x="2817585" y="6571438"/>
            <a:ext cx="6502401" cy="261257"/>
            <a:chOff x="1631950" y="5344886"/>
            <a:chExt cx="6502401" cy="261257"/>
          </a:xfrm>
        </p:grpSpPr>
        <p:sp>
          <p:nvSpPr>
            <p:cNvPr id="10" name="Arrow: Pentagon 9">
              <a:extLst>
                <a:ext uri="{FF2B5EF4-FFF2-40B4-BE49-F238E27FC236}">
                  <a16:creationId xmlns:a16="http://schemas.microsoft.com/office/drawing/2014/main" id="{74914692-0B68-BA1C-D7F2-4AFC7D4618C7}"/>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1" name="Arrow: Chevron 10">
              <a:extLst>
                <a:ext uri="{FF2B5EF4-FFF2-40B4-BE49-F238E27FC236}">
                  <a16:creationId xmlns:a16="http://schemas.microsoft.com/office/drawing/2014/main" id="{B0D8A9C1-0824-756C-F1F8-D9517CF9FA14}"/>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2" name="Arrow: Chevron 11">
              <a:extLst>
                <a:ext uri="{FF2B5EF4-FFF2-40B4-BE49-F238E27FC236}">
                  <a16:creationId xmlns:a16="http://schemas.microsoft.com/office/drawing/2014/main" id="{D79465EF-600C-1D04-748E-DCC14D1577B3}"/>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3" name="Arrow: Chevron 12">
              <a:extLst>
                <a:ext uri="{FF2B5EF4-FFF2-40B4-BE49-F238E27FC236}">
                  <a16:creationId xmlns:a16="http://schemas.microsoft.com/office/drawing/2014/main" id="{0B9CDF0E-4F27-55A4-0E49-E96CC386D963}"/>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15" name="TextBox 14">
            <a:extLst>
              <a:ext uri="{FF2B5EF4-FFF2-40B4-BE49-F238E27FC236}">
                <a16:creationId xmlns:a16="http://schemas.microsoft.com/office/drawing/2014/main" id="{A2E5AC5E-348A-7254-EAA2-47A570816F34}"/>
              </a:ext>
            </a:extLst>
          </p:cNvPr>
          <p:cNvSpPr txBox="1"/>
          <p:nvPr/>
        </p:nvSpPr>
        <p:spPr>
          <a:xfrm>
            <a:off x="3676649" y="1035498"/>
            <a:ext cx="1937658" cy="541174"/>
          </a:xfrm>
          <a:prstGeom prst="rect">
            <a:avLst/>
          </a:prstGeom>
          <a:noFill/>
        </p:spPr>
        <p:txBody>
          <a:bodyPr wrap="square" rtlCol="0">
            <a:spAutoFit/>
          </a:bodyPr>
          <a:lstStyle/>
          <a:p>
            <a:pPr algn="ctr">
              <a:lnSpc>
                <a:spcPts val="3500"/>
              </a:lnSpc>
            </a:pPr>
            <a:r>
              <a:rPr lang="en-US" sz="3600" b="1" dirty="0">
                <a:solidFill>
                  <a:srgbClr val="0070C0"/>
                </a:solidFill>
              </a:rPr>
              <a:t>LRT</a:t>
            </a:r>
            <a:endParaRPr lang="en-CH" sz="3600" b="1" dirty="0">
              <a:solidFill>
                <a:srgbClr val="0070C0"/>
              </a:solidFill>
            </a:endParaRPr>
          </a:p>
        </p:txBody>
      </p:sp>
      <p:sp>
        <p:nvSpPr>
          <p:cNvPr id="16" name="Rectangle 15">
            <a:extLst>
              <a:ext uri="{FF2B5EF4-FFF2-40B4-BE49-F238E27FC236}">
                <a16:creationId xmlns:a16="http://schemas.microsoft.com/office/drawing/2014/main" id="{50718C9F-FDBB-CB56-6175-220E07BD083C}"/>
              </a:ext>
            </a:extLst>
          </p:cNvPr>
          <p:cNvSpPr/>
          <p:nvPr/>
        </p:nvSpPr>
        <p:spPr>
          <a:xfrm>
            <a:off x="3720306" y="1572958"/>
            <a:ext cx="1828799" cy="1659489"/>
          </a:xfrm>
          <a:prstGeom prst="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7" name="Straight Connector 16">
            <a:extLst>
              <a:ext uri="{FF2B5EF4-FFF2-40B4-BE49-F238E27FC236}">
                <a16:creationId xmlns:a16="http://schemas.microsoft.com/office/drawing/2014/main" id="{D516FE34-3154-0BE3-F611-0791607D27CA}"/>
              </a:ext>
            </a:extLst>
          </p:cNvPr>
          <p:cNvCxnSpPr>
            <a:cxnSpLocks/>
          </p:cNvCxnSpPr>
          <p:nvPr/>
        </p:nvCxnSpPr>
        <p:spPr>
          <a:xfrm>
            <a:off x="3720306" y="2014960"/>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935402E-2794-EF33-0C19-F01CFABCC8A1}"/>
              </a:ext>
            </a:extLst>
          </p:cNvPr>
          <p:cNvCxnSpPr>
            <a:cxnSpLocks/>
          </p:cNvCxnSpPr>
          <p:nvPr/>
        </p:nvCxnSpPr>
        <p:spPr>
          <a:xfrm>
            <a:off x="3720306" y="2427445"/>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61E1C9B-57AE-3CEF-D8F2-66F9B583C327}"/>
              </a:ext>
            </a:extLst>
          </p:cNvPr>
          <p:cNvCxnSpPr>
            <a:cxnSpLocks/>
          </p:cNvCxnSpPr>
          <p:nvPr/>
        </p:nvCxnSpPr>
        <p:spPr>
          <a:xfrm>
            <a:off x="3720306" y="2829043"/>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312342-477F-C903-1B28-3EE2A9ABA762}"/>
              </a:ext>
            </a:extLst>
          </p:cNvPr>
          <p:cNvSpPr txBox="1"/>
          <p:nvPr/>
        </p:nvSpPr>
        <p:spPr>
          <a:xfrm>
            <a:off x="3731079" y="1582829"/>
            <a:ext cx="1828799" cy="461665"/>
          </a:xfrm>
          <a:prstGeom prst="rect">
            <a:avLst/>
          </a:prstGeom>
          <a:noFill/>
        </p:spPr>
        <p:txBody>
          <a:bodyPr wrap="square" rtlCol="0">
            <a:spAutoFit/>
          </a:bodyPr>
          <a:lstStyle/>
          <a:p>
            <a:pPr algn="ctr"/>
            <a:r>
              <a:rPr lang="en-US" sz="2400" dirty="0">
                <a:solidFill>
                  <a:srgbClr val="FF0000"/>
                </a:solidFill>
              </a:rPr>
              <a:t>0 - locked</a:t>
            </a:r>
            <a:endParaRPr lang="en-CH" sz="2400" dirty="0">
              <a:solidFill>
                <a:srgbClr val="FF0000"/>
              </a:solidFill>
            </a:endParaRPr>
          </a:p>
        </p:txBody>
      </p:sp>
      <p:sp>
        <p:nvSpPr>
          <p:cNvPr id="21" name="TextBox 20">
            <a:extLst>
              <a:ext uri="{FF2B5EF4-FFF2-40B4-BE49-F238E27FC236}">
                <a16:creationId xmlns:a16="http://schemas.microsoft.com/office/drawing/2014/main" id="{8460E89F-6BF9-B185-98CD-4AE28438E206}"/>
              </a:ext>
            </a:extLst>
          </p:cNvPr>
          <p:cNvSpPr txBox="1"/>
          <p:nvPr/>
        </p:nvSpPr>
        <p:spPr>
          <a:xfrm>
            <a:off x="3709196" y="1987379"/>
            <a:ext cx="1839909" cy="461665"/>
          </a:xfrm>
          <a:prstGeom prst="rect">
            <a:avLst/>
          </a:prstGeom>
          <a:noFill/>
        </p:spPr>
        <p:txBody>
          <a:bodyPr wrap="square" rtlCol="0">
            <a:spAutoFit/>
          </a:bodyPr>
          <a:lstStyle/>
          <a:p>
            <a:pPr algn="ctr"/>
            <a:r>
              <a:rPr lang="en-US" sz="2400" dirty="0">
                <a:solidFill>
                  <a:srgbClr val="0070C0"/>
                </a:solidFill>
              </a:rPr>
              <a:t>1 - available</a:t>
            </a:r>
            <a:endParaRPr lang="en-CH" sz="2400" dirty="0">
              <a:solidFill>
                <a:srgbClr val="0070C0"/>
              </a:solidFill>
            </a:endParaRPr>
          </a:p>
        </p:txBody>
      </p:sp>
      <p:sp>
        <p:nvSpPr>
          <p:cNvPr id="22" name="TextBox 21">
            <a:extLst>
              <a:ext uri="{FF2B5EF4-FFF2-40B4-BE49-F238E27FC236}">
                <a16:creationId xmlns:a16="http://schemas.microsoft.com/office/drawing/2014/main" id="{B3983F0D-6E53-5ADA-AECD-44AB8B95D2A8}"/>
              </a:ext>
            </a:extLst>
          </p:cNvPr>
          <p:cNvSpPr txBox="1"/>
          <p:nvPr/>
        </p:nvSpPr>
        <p:spPr>
          <a:xfrm>
            <a:off x="3709196" y="2379897"/>
            <a:ext cx="1839909" cy="461665"/>
          </a:xfrm>
          <a:prstGeom prst="rect">
            <a:avLst/>
          </a:prstGeom>
          <a:noFill/>
        </p:spPr>
        <p:txBody>
          <a:bodyPr wrap="square" rtlCol="0">
            <a:spAutoFit/>
          </a:bodyPr>
          <a:lstStyle/>
          <a:p>
            <a:pPr algn="ctr"/>
            <a:r>
              <a:rPr lang="en-US" sz="2400" dirty="0">
                <a:solidFill>
                  <a:srgbClr val="0070C0"/>
                </a:solidFill>
              </a:rPr>
              <a:t>2 - available</a:t>
            </a:r>
            <a:endParaRPr lang="en-CH" sz="2400" dirty="0">
              <a:solidFill>
                <a:srgbClr val="0070C0"/>
              </a:solidFill>
            </a:endParaRPr>
          </a:p>
        </p:txBody>
      </p:sp>
      <p:sp>
        <p:nvSpPr>
          <p:cNvPr id="23" name="TextBox 22">
            <a:extLst>
              <a:ext uri="{FF2B5EF4-FFF2-40B4-BE49-F238E27FC236}">
                <a16:creationId xmlns:a16="http://schemas.microsoft.com/office/drawing/2014/main" id="{F86D4256-FAAC-A111-C6D0-F462F35E723A}"/>
              </a:ext>
            </a:extLst>
          </p:cNvPr>
          <p:cNvSpPr txBox="1"/>
          <p:nvPr/>
        </p:nvSpPr>
        <p:spPr>
          <a:xfrm>
            <a:off x="3731080" y="2796479"/>
            <a:ext cx="1828799" cy="461665"/>
          </a:xfrm>
          <a:prstGeom prst="rect">
            <a:avLst/>
          </a:prstGeom>
          <a:noFill/>
        </p:spPr>
        <p:txBody>
          <a:bodyPr wrap="square" rtlCol="0">
            <a:spAutoFit/>
          </a:bodyPr>
          <a:lstStyle/>
          <a:p>
            <a:pPr algn="ctr"/>
            <a:r>
              <a:rPr lang="en-US" sz="2400" dirty="0">
                <a:solidFill>
                  <a:srgbClr val="0070C0"/>
                </a:solidFill>
              </a:rPr>
              <a:t>3 - available</a:t>
            </a:r>
            <a:endParaRPr lang="en-CH" sz="2400" dirty="0">
              <a:solidFill>
                <a:srgbClr val="0070C0"/>
              </a:solidFill>
            </a:endParaRPr>
          </a:p>
        </p:txBody>
      </p:sp>
      <p:sp>
        <p:nvSpPr>
          <p:cNvPr id="24" name="TextBox 23">
            <a:extLst>
              <a:ext uri="{FF2B5EF4-FFF2-40B4-BE49-F238E27FC236}">
                <a16:creationId xmlns:a16="http://schemas.microsoft.com/office/drawing/2014/main" id="{BE052719-06B1-3EC9-2816-8BAE11A8014C}"/>
              </a:ext>
            </a:extLst>
          </p:cNvPr>
          <p:cNvSpPr txBox="1"/>
          <p:nvPr/>
        </p:nvSpPr>
        <p:spPr>
          <a:xfrm>
            <a:off x="8854594" y="1049504"/>
            <a:ext cx="1937658" cy="541174"/>
          </a:xfrm>
          <a:prstGeom prst="rect">
            <a:avLst/>
          </a:prstGeom>
          <a:noFill/>
        </p:spPr>
        <p:txBody>
          <a:bodyPr wrap="square" rtlCol="0">
            <a:spAutoFit/>
          </a:bodyPr>
          <a:lstStyle/>
          <a:p>
            <a:pPr algn="ctr">
              <a:lnSpc>
                <a:spcPts val="3500"/>
              </a:lnSpc>
            </a:pPr>
            <a:r>
              <a:rPr lang="en-US" sz="3600" b="1" dirty="0">
                <a:solidFill>
                  <a:srgbClr val="0070C0"/>
                </a:solidFill>
              </a:rPr>
              <a:t>LRT</a:t>
            </a:r>
            <a:endParaRPr lang="en-CH" sz="3600" b="1" dirty="0">
              <a:solidFill>
                <a:srgbClr val="0070C0"/>
              </a:solidFill>
            </a:endParaRPr>
          </a:p>
        </p:txBody>
      </p:sp>
      <p:sp>
        <p:nvSpPr>
          <p:cNvPr id="25" name="Rectangle 24">
            <a:extLst>
              <a:ext uri="{FF2B5EF4-FFF2-40B4-BE49-F238E27FC236}">
                <a16:creationId xmlns:a16="http://schemas.microsoft.com/office/drawing/2014/main" id="{3FD7DBF6-D728-B206-4027-38B83473289C}"/>
              </a:ext>
            </a:extLst>
          </p:cNvPr>
          <p:cNvSpPr/>
          <p:nvPr/>
        </p:nvSpPr>
        <p:spPr>
          <a:xfrm>
            <a:off x="8898251" y="1586964"/>
            <a:ext cx="1828799" cy="1659489"/>
          </a:xfrm>
          <a:prstGeom prst="rect">
            <a:avLst/>
          </a:prstGeom>
          <a:solidFill>
            <a:schemeClr val="accent5">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6" name="Straight Connector 25">
            <a:extLst>
              <a:ext uri="{FF2B5EF4-FFF2-40B4-BE49-F238E27FC236}">
                <a16:creationId xmlns:a16="http://schemas.microsoft.com/office/drawing/2014/main" id="{B6FEF10A-B0E2-92BB-F9E9-F64FBC6C0920}"/>
              </a:ext>
            </a:extLst>
          </p:cNvPr>
          <p:cNvCxnSpPr>
            <a:cxnSpLocks/>
          </p:cNvCxnSpPr>
          <p:nvPr/>
        </p:nvCxnSpPr>
        <p:spPr>
          <a:xfrm>
            <a:off x="8898251" y="2028966"/>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6D0F1AA-C7F3-F44C-547B-1065E496AC07}"/>
              </a:ext>
            </a:extLst>
          </p:cNvPr>
          <p:cNvCxnSpPr>
            <a:cxnSpLocks/>
          </p:cNvCxnSpPr>
          <p:nvPr/>
        </p:nvCxnSpPr>
        <p:spPr>
          <a:xfrm>
            <a:off x="8898251" y="2441451"/>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B32F327-6CB2-A756-7DAB-96EF34FB0A73}"/>
              </a:ext>
            </a:extLst>
          </p:cNvPr>
          <p:cNvCxnSpPr>
            <a:cxnSpLocks/>
          </p:cNvCxnSpPr>
          <p:nvPr/>
        </p:nvCxnSpPr>
        <p:spPr>
          <a:xfrm>
            <a:off x="8898251" y="2843049"/>
            <a:ext cx="182879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F3C553A-E112-7D47-EB0F-1947F251120A}"/>
              </a:ext>
            </a:extLst>
          </p:cNvPr>
          <p:cNvSpPr txBox="1"/>
          <p:nvPr/>
        </p:nvSpPr>
        <p:spPr>
          <a:xfrm>
            <a:off x="8909024" y="1596835"/>
            <a:ext cx="1828799" cy="461665"/>
          </a:xfrm>
          <a:prstGeom prst="rect">
            <a:avLst/>
          </a:prstGeom>
          <a:noFill/>
        </p:spPr>
        <p:txBody>
          <a:bodyPr wrap="square" rtlCol="0">
            <a:spAutoFit/>
          </a:bodyPr>
          <a:lstStyle/>
          <a:p>
            <a:pPr algn="ctr"/>
            <a:r>
              <a:rPr lang="en-US" sz="2400" dirty="0">
                <a:solidFill>
                  <a:srgbClr val="0070C0"/>
                </a:solidFill>
              </a:rPr>
              <a:t>0 - available</a:t>
            </a:r>
            <a:endParaRPr lang="en-CH" sz="2400" dirty="0">
              <a:solidFill>
                <a:srgbClr val="0070C0"/>
              </a:solidFill>
            </a:endParaRPr>
          </a:p>
        </p:txBody>
      </p:sp>
      <p:sp>
        <p:nvSpPr>
          <p:cNvPr id="30" name="TextBox 29">
            <a:extLst>
              <a:ext uri="{FF2B5EF4-FFF2-40B4-BE49-F238E27FC236}">
                <a16:creationId xmlns:a16="http://schemas.microsoft.com/office/drawing/2014/main" id="{0448F5D5-CCC1-2FEC-EA64-8732DC601BBA}"/>
              </a:ext>
            </a:extLst>
          </p:cNvPr>
          <p:cNvSpPr txBox="1"/>
          <p:nvPr/>
        </p:nvSpPr>
        <p:spPr>
          <a:xfrm>
            <a:off x="8887141" y="2001385"/>
            <a:ext cx="1839909" cy="461665"/>
          </a:xfrm>
          <a:prstGeom prst="rect">
            <a:avLst/>
          </a:prstGeom>
          <a:noFill/>
        </p:spPr>
        <p:txBody>
          <a:bodyPr wrap="square" rtlCol="0">
            <a:spAutoFit/>
          </a:bodyPr>
          <a:lstStyle/>
          <a:p>
            <a:pPr algn="ctr"/>
            <a:r>
              <a:rPr lang="en-US" sz="2400" dirty="0">
                <a:solidFill>
                  <a:srgbClr val="0070C0"/>
                </a:solidFill>
              </a:rPr>
              <a:t>1 - available</a:t>
            </a:r>
            <a:endParaRPr lang="en-CH" sz="2400" dirty="0">
              <a:solidFill>
                <a:srgbClr val="0070C0"/>
              </a:solidFill>
            </a:endParaRPr>
          </a:p>
        </p:txBody>
      </p:sp>
      <p:sp>
        <p:nvSpPr>
          <p:cNvPr id="31" name="TextBox 30">
            <a:extLst>
              <a:ext uri="{FF2B5EF4-FFF2-40B4-BE49-F238E27FC236}">
                <a16:creationId xmlns:a16="http://schemas.microsoft.com/office/drawing/2014/main" id="{2BE7C883-E241-C1B1-2750-5FD0D54D1D85}"/>
              </a:ext>
            </a:extLst>
          </p:cNvPr>
          <p:cNvSpPr txBox="1"/>
          <p:nvPr/>
        </p:nvSpPr>
        <p:spPr>
          <a:xfrm>
            <a:off x="8887141" y="2393903"/>
            <a:ext cx="1839909" cy="461665"/>
          </a:xfrm>
          <a:prstGeom prst="rect">
            <a:avLst/>
          </a:prstGeom>
          <a:noFill/>
        </p:spPr>
        <p:txBody>
          <a:bodyPr wrap="square" rtlCol="0">
            <a:spAutoFit/>
          </a:bodyPr>
          <a:lstStyle/>
          <a:p>
            <a:pPr algn="ctr"/>
            <a:r>
              <a:rPr lang="en-US" sz="2400" dirty="0">
                <a:solidFill>
                  <a:srgbClr val="0070C0"/>
                </a:solidFill>
              </a:rPr>
              <a:t>2 - available</a:t>
            </a:r>
            <a:endParaRPr lang="en-CH" sz="2400" dirty="0">
              <a:solidFill>
                <a:srgbClr val="0070C0"/>
              </a:solidFill>
            </a:endParaRPr>
          </a:p>
        </p:txBody>
      </p:sp>
      <p:sp>
        <p:nvSpPr>
          <p:cNvPr id="32" name="TextBox 31">
            <a:extLst>
              <a:ext uri="{FF2B5EF4-FFF2-40B4-BE49-F238E27FC236}">
                <a16:creationId xmlns:a16="http://schemas.microsoft.com/office/drawing/2014/main" id="{EB21C177-0707-EF3A-5E27-EC5F919AD917}"/>
              </a:ext>
            </a:extLst>
          </p:cNvPr>
          <p:cNvSpPr txBox="1"/>
          <p:nvPr/>
        </p:nvSpPr>
        <p:spPr>
          <a:xfrm>
            <a:off x="8909025" y="2810485"/>
            <a:ext cx="1828799" cy="461665"/>
          </a:xfrm>
          <a:prstGeom prst="rect">
            <a:avLst/>
          </a:prstGeom>
          <a:noFill/>
        </p:spPr>
        <p:txBody>
          <a:bodyPr wrap="square" rtlCol="0">
            <a:spAutoFit/>
          </a:bodyPr>
          <a:lstStyle/>
          <a:p>
            <a:pPr algn="ctr"/>
            <a:r>
              <a:rPr lang="en-US" sz="2400" dirty="0">
                <a:solidFill>
                  <a:srgbClr val="0070C0"/>
                </a:solidFill>
              </a:rPr>
              <a:t>3 - available</a:t>
            </a:r>
            <a:endParaRPr lang="en-CH" sz="2400" dirty="0">
              <a:solidFill>
                <a:srgbClr val="0070C0"/>
              </a:solidFill>
            </a:endParaRPr>
          </a:p>
        </p:txBody>
      </p:sp>
      <p:sp>
        <p:nvSpPr>
          <p:cNvPr id="35" name="TextBox 34">
            <a:extLst>
              <a:ext uri="{FF2B5EF4-FFF2-40B4-BE49-F238E27FC236}">
                <a16:creationId xmlns:a16="http://schemas.microsoft.com/office/drawing/2014/main" id="{A3CC9B62-9371-F8CC-7786-935F7CDCA76E}"/>
              </a:ext>
            </a:extLst>
          </p:cNvPr>
          <p:cNvSpPr txBox="1"/>
          <p:nvPr/>
        </p:nvSpPr>
        <p:spPr>
          <a:xfrm>
            <a:off x="-130628" y="3842029"/>
            <a:ext cx="2710542" cy="830997"/>
          </a:xfrm>
          <a:prstGeom prst="rect">
            <a:avLst/>
          </a:prstGeom>
          <a:noFill/>
        </p:spPr>
        <p:txBody>
          <a:bodyPr wrap="square" rtlCol="0">
            <a:spAutoFit/>
          </a:bodyPr>
          <a:lstStyle/>
          <a:p>
            <a:pPr algn="ctr"/>
            <a:r>
              <a:rPr lang="en-US" sz="2400" b="1" dirty="0"/>
              <a:t>bank 0</a:t>
            </a:r>
            <a:br>
              <a:rPr lang="en-US" sz="2400" b="1" dirty="0"/>
            </a:br>
            <a:r>
              <a:rPr lang="en-US" sz="2400" b="1" dirty="0"/>
              <a:t>lock region 0</a:t>
            </a:r>
            <a:endParaRPr lang="en-CH" sz="2400" b="1" dirty="0"/>
          </a:p>
        </p:txBody>
      </p:sp>
      <p:sp>
        <p:nvSpPr>
          <p:cNvPr id="36" name="TextBox 35">
            <a:extLst>
              <a:ext uri="{FF2B5EF4-FFF2-40B4-BE49-F238E27FC236}">
                <a16:creationId xmlns:a16="http://schemas.microsoft.com/office/drawing/2014/main" id="{6D8FDB19-8AD4-6FEA-CDDC-88426CD5ADEF}"/>
              </a:ext>
            </a:extLst>
          </p:cNvPr>
          <p:cNvSpPr txBox="1"/>
          <p:nvPr/>
        </p:nvSpPr>
        <p:spPr>
          <a:xfrm>
            <a:off x="-130628" y="4888458"/>
            <a:ext cx="2710542" cy="830997"/>
          </a:xfrm>
          <a:prstGeom prst="rect">
            <a:avLst/>
          </a:prstGeom>
          <a:noFill/>
        </p:spPr>
        <p:txBody>
          <a:bodyPr wrap="square" rtlCol="0">
            <a:spAutoFit/>
          </a:bodyPr>
          <a:lstStyle/>
          <a:p>
            <a:pPr algn="ctr"/>
            <a:r>
              <a:rPr lang="en-US" sz="2400" b="1" dirty="0"/>
              <a:t>bank 0</a:t>
            </a:r>
            <a:br>
              <a:rPr lang="en-US" sz="2400" b="1" dirty="0"/>
            </a:br>
            <a:r>
              <a:rPr lang="en-US" sz="2400" b="1" dirty="0"/>
              <a:t>lock region 1</a:t>
            </a:r>
            <a:endParaRPr lang="en-CH" sz="2400" b="1" dirty="0"/>
          </a:p>
        </p:txBody>
      </p:sp>
      <p:pic>
        <p:nvPicPr>
          <p:cNvPr id="38" name="Picture 37">
            <a:extLst>
              <a:ext uri="{FF2B5EF4-FFF2-40B4-BE49-F238E27FC236}">
                <a16:creationId xmlns:a16="http://schemas.microsoft.com/office/drawing/2014/main" id="{CA98C47E-03D2-8232-56BB-636B187990FA}"/>
              </a:ext>
            </a:extLst>
          </p:cNvPr>
          <p:cNvPicPr>
            <a:picLocks noChangeAspect="1"/>
          </p:cNvPicPr>
          <p:nvPr/>
        </p:nvPicPr>
        <p:blipFill>
          <a:blip r:embed="rId5"/>
          <a:stretch>
            <a:fillRect/>
          </a:stretch>
        </p:blipFill>
        <p:spPr>
          <a:xfrm>
            <a:off x="2462893" y="3941295"/>
            <a:ext cx="985157" cy="684137"/>
          </a:xfrm>
          <a:prstGeom prst="rect">
            <a:avLst/>
          </a:prstGeom>
        </p:spPr>
      </p:pic>
      <p:pic>
        <p:nvPicPr>
          <p:cNvPr id="40" name="Picture 39">
            <a:extLst>
              <a:ext uri="{FF2B5EF4-FFF2-40B4-BE49-F238E27FC236}">
                <a16:creationId xmlns:a16="http://schemas.microsoft.com/office/drawing/2014/main" id="{ADF3922F-ECE4-ECE0-AB16-F7D2CCC8A848}"/>
              </a:ext>
            </a:extLst>
          </p:cNvPr>
          <p:cNvPicPr>
            <a:picLocks noChangeAspect="1"/>
          </p:cNvPicPr>
          <p:nvPr/>
        </p:nvPicPr>
        <p:blipFill>
          <a:blip r:embed="rId4"/>
          <a:stretch>
            <a:fillRect/>
          </a:stretch>
        </p:blipFill>
        <p:spPr>
          <a:xfrm>
            <a:off x="3382848" y="4239993"/>
            <a:ext cx="4391025" cy="66675"/>
          </a:xfrm>
          <a:prstGeom prst="rect">
            <a:avLst/>
          </a:prstGeom>
        </p:spPr>
      </p:pic>
      <p:pic>
        <p:nvPicPr>
          <p:cNvPr id="42" name="Picture 41">
            <a:extLst>
              <a:ext uri="{FF2B5EF4-FFF2-40B4-BE49-F238E27FC236}">
                <a16:creationId xmlns:a16="http://schemas.microsoft.com/office/drawing/2014/main" id="{839BE725-F8B9-F2AC-1DC3-3E91D048D567}"/>
              </a:ext>
            </a:extLst>
          </p:cNvPr>
          <p:cNvPicPr>
            <a:picLocks noChangeAspect="1"/>
          </p:cNvPicPr>
          <p:nvPr/>
        </p:nvPicPr>
        <p:blipFill>
          <a:blip r:embed="rId6"/>
          <a:stretch>
            <a:fillRect/>
          </a:stretch>
        </p:blipFill>
        <p:spPr>
          <a:xfrm>
            <a:off x="3912959" y="4018545"/>
            <a:ext cx="1523528" cy="532702"/>
          </a:xfrm>
          <a:prstGeom prst="rect">
            <a:avLst/>
          </a:prstGeom>
        </p:spPr>
      </p:pic>
      <p:pic>
        <p:nvPicPr>
          <p:cNvPr id="50" name="Picture 49">
            <a:extLst>
              <a:ext uri="{FF2B5EF4-FFF2-40B4-BE49-F238E27FC236}">
                <a16:creationId xmlns:a16="http://schemas.microsoft.com/office/drawing/2014/main" id="{6287C94A-2B63-558B-BEF3-8A2C26091CD6}"/>
              </a:ext>
            </a:extLst>
          </p:cNvPr>
          <p:cNvPicPr>
            <a:picLocks noChangeAspect="1"/>
          </p:cNvPicPr>
          <p:nvPr/>
        </p:nvPicPr>
        <p:blipFill>
          <a:blip r:embed="rId7"/>
          <a:stretch>
            <a:fillRect/>
          </a:stretch>
        </p:blipFill>
        <p:spPr>
          <a:xfrm>
            <a:off x="7773873" y="4140488"/>
            <a:ext cx="2905125" cy="285750"/>
          </a:xfrm>
          <a:prstGeom prst="rect">
            <a:avLst/>
          </a:prstGeom>
        </p:spPr>
      </p:pic>
      <p:sp>
        <p:nvSpPr>
          <p:cNvPr id="51" name="TextBox 50">
            <a:extLst>
              <a:ext uri="{FF2B5EF4-FFF2-40B4-BE49-F238E27FC236}">
                <a16:creationId xmlns:a16="http://schemas.microsoft.com/office/drawing/2014/main" id="{6CEC2393-8161-3FDC-7F08-E5AF6837FD08}"/>
              </a:ext>
            </a:extLst>
          </p:cNvPr>
          <p:cNvSpPr txBox="1"/>
          <p:nvPr/>
        </p:nvSpPr>
        <p:spPr>
          <a:xfrm>
            <a:off x="9329058" y="4257527"/>
            <a:ext cx="2710542" cy="461665"/>
          </a:xfrm>
          <a:prstGeom prst="rect">
            <a:avLst/>
          </a:prstGeom>
          <a:noFill/>
        </p:spPr>
        <p:txBody>
          <a:bodyPr wrap="square" rtlCol="0">
            <a:spAutoFit/>
          </a:bodyPr>
          <a:lstStyle/>
          <a:p>
            <a:pPr algn="ctr"/>
            <a:r>
              <a:rPr lang="en-US" sz="2400" b="1" dirty="0"/>
              <a:t>time</a:t>
            </a:r>
            <a:endParaRPr lang="en-CH" sz="2400" b="1" dirty="0"/>
          </a:p>
        </p:txBody>
      </p:sp>
      <p:pic>
        <p:nvPicPr>
          <p:cNvPr id="53" name="Picture 52">
            <a:extLst>
              <a:ext uri="{FF2B5EF4-FFF2-40B4-BE49-F238E27FC236}">
                <a16:creationId xmlns:a16="http://schemas.microsoft.com/office/drawing/2014/main" id="{798075AE-F59D-0557-E338-A0C6E4BAF5F1}"/>
              </a:ext>
            </a:extLst>
          </p:cNvPr>
          <p:cNvPicPr>
            <a:picLocks noChangeAspect="1"/>
          </p:cNvPicPr>
          <p:nvPr/>
        </p:nvPicPr>
        <p:blipFill>
          <a:blip r:embed="rId8"/>
          <a:stretch>
            <a:fillRect/>
          </a:stretch>
        </p:blipFill>
        <p:spPr>
          <a:xfrm>
            <a:off x="4693920" y="3794573"/>
            <a:ext cx="5129504" cy="249299"/>
          </a:xfrm>
          <a:prstGeom prst="rect">
            <a:avLst/>
          </a:prstGeom>
        </p:spPr>
      </p:pic>
      <p:pic>
        <p:nvPicPr>
          <p:cNvPr id="54" name="Picture 53">
            <a:extLst>
              <a:ext uri="{FF2B5EF4-FFF2-40B4-BE49-F238E27FC236}">
                <a16:creationId xmlns:a16="http://schemas.microsoft.com/office/drawing/2014/main" id="{7A690EC3-0674-7B2C-582C-921C2F3D2513}"/>
              </a:ext>
            </a:extLst>
          </p:cNvPr>
          <p:cNvPicPr>
            <a:picLocks noChangeAspect="1"/>
          </p:cNvPicPr>
          <p:nvPr/>
        </p:nvPicPr>
        <p:blipFill>
          <a:blip r:embed="rId5"/>
          <a:stretch>
            <a:fillRect/>
          </a:stretch>
        </p:blipFill>
        <p:spPr>
          <a:xfrm>
            <a:off x="9357301" y="3941295"/>
            <a:ext cx="985157" cy="684137"/>
          </a:xfrm>
          <a:prstGeom prst="rect">
            <a:avLst/>
          </a:prstGeom>
        </p:spPr>
      </p:pic>
      <p:pic>
        <p:nvPicPr>
          <p:cNvPr id="56" name="Picture 55">
            <a:extLst>
              <a:ext uri="{FF2B5EF4-FFF2-40B4-BE49-F238E27FC236}">
                <a16:creationId xmlns:a16="http://schemas.microsoft.com/office/drawing/2014/main" id="{48F64456-A0FB-C33B-596A-6D07217C3630}"/>
              </a:ext>
            </a:extLst>
          </p:cNvPr>
          <p:cNvPicPr>
            <a:picLocks noChangeAspect="1"/>
          </p:cNvPicPr>
          <p:nvPr/>
        </p:nvPicPr>
        <p:blipFill>
          <a:blip r:embed="rId9"/>
          <a:stretch>
            <a:fillRect/>
          </a:stretch>
        </p:blipFill>
        <p:spPr>
          <a:xfrm>
            <a:off x="5615565" y="3380740"/>
            <a:ext cx="3303216" cy="573475"/>
          </a:xfrm>
          <a:prstGeom prst="rect">
            <a:avLst/>
          </a:prstGeom>
        </p:spPr>
      </p:pic>
      <p:pic>
        <p:nvPicPr>
          <p:cNvPr id="57" name="Picture 56">
            <a:extLst>
              <a:ext uri="{FF2B5EF4-FFF2-40B4-BE49-F238E27FC236}">
                <a16:creationId xmlns:a16="http://schemas.microsoft.com/office/drawing/2014/main" id="{EEB48F02-7F16-D293-81C8-0CEA5345C96F}"/>
              </a:ext>
            </a:extLst>
          </p:cNvPr>
          <p:cNvPicPr>
            <a:picLocks noChangeAspect="1"/>
          </p:cNvPicPr>
          <p:nvPr/>
        </p:nvPicPr>
        <p:blipFill>
          <a:blip r:embed="rId5"/>
          <a:stretch>
            <a:fillRect/>
          </a:stretch>
        </p:blipFill>
        <p:spPr>
          <a:xfrm>
            <a:off x="5308597" y="4961887"/>
            <a:ext cx="985157" cy="684137"/>
          </a:xfrm>
          <a:prstGeom prst="rect">
            <a:avLst/>
          </a:prstGeom>
        </p:spPr>
      </p:pic>
      <p:cxnSp>
        <p:nvCxnSpPr>
          <p:cNvPr id="59" name="Straight Connector 58">
            <a:extLst>
              <a:ext uri="{FF2B5EF4-FFF2-40B4-BE49-F238E27FC236}">
                <a16:creationId xmlns:a16="http://schemas.microsoft.com/office/drawing/2014/main" id="{AF43AC35-C5D3-6CE6-AD01-AD077AE99631}"/>
              </a:ext>
            </a:extLst>
          </p:cNvPr>
          <p:cNvCxnSpPr/>
          <p:nvPr/>
        </p:nvCxnSpPr>
        <p:spPr>
          <a:xfrm>
            <a:off x="5356222" y="4347555"/>
            <a:ext cx="0" cy="676737"/>
          </a:xfrm>
          <a:prstGeom prst="line">
            <a:avLst/>
          </a:prstGeom>
          <a:ln w="1905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C55656D0-900A-30C9-2691-0938E747070F}"/>
              </a:ext>
            </a:extLst>
          </p:cNvPr>
          <p:cNvPicPr>
            <a:picLocks noChangeAspect="1"/>
          </p:cNvPicPr>
          <p:nvPr/>
        </p:nvPicPr>
        <p:blipFill>
          <a:blip r:embed="rId10"/>
          <a:stretch>
            <a:fillRect/>
          </a:stretch>
        </p:blipFill>
        <p:spPr>
          <a:xfrm>
            <a:off x="6534025" y="4960314"/>
            <a:ext cx="973837" cy="685800"/>
          </a:xfrm>
          <a:prstGeom prst="rect">
            <a:avLst/>
          </a:prstGeom>
        </p:spPr>
      </p:pic>
      <p:pic>
        <p:nvPicPr>
          <p:cNvPr id="63" name="Picture 62">
            <a:extLst>
              <a:ext uri="{FF2B5EF4-FFF2-40B4-BE49-F238E27FC236}">
                <a16:creationId xmlns:a16="http://schemas.microsoft.com/office/drawing/2014/main" id="{1102832C-B869-856E-A0DA-6AA8FC27BECE}"/>
              </a:ext>
            </a:extLst>
          </p:cNvPr>
          <p:cNvPicPr>
            <a:picLocks noChangeAspect="1"/>
          </p:cNvPicPr>
          <p:nvPr/>
        </p:nvPicPr>
        <p:blipFill>
          <a:blip r:embed="rId11"/>
          <a:stretch>
            <a:fillRect/>
          </a:stretch>
        </p:blipFill>
        <p:spPr>
          <a:xfrm>
            <a:off x="7748134" y="4970580"/>
            <a:ext cx="987552" cy="685800"/>
          </a:xfrm>
          <a:prstGeom prst="rect">
            <a:avLst/>
          </a:prstGeom>
        </p:spPr>
      </p:pic>
      <p:pic>
        <p:nvPicPr>
          <p:cNvPr id="67" name="Picture 66">
            <a:extLst>
              <a:ext uri="{FF2B5EF4-FFF2-40B4-BE49-F238E27FC236}">
                <a16:creationId xmlns:a16="http://schemas.microsoft.com/office/drawing/2014/main" id="{97DF27BB-9681-5D8F-0FDF-D914211B98FF}"/>
              </a:ext>
            </a:extLst>
          </p:cNvPr>
          <p:cNvPicPr>
            <a:picLocks noChangeAspect="1"/>
          </p:cNvPicPr>
          <p:nvPr/>
        </p:nvPicPr>
        <p:blipFill>
          <a:blip r:embed="rId12"/>
          <a:stretch>
            <a:fillRect/>
          </a:stretch>
        </p:blipFill>
        <p:spPr>
          <a:xfrm>
            <a:off x="2928939" y="3834116"/>
            <a:ext cx="1748259" cy="189193"/>
          </a:xfrm>
          <a:prstGeom prst="rect">
            <a:avLst/>
          </a:prstGeom>
        </p:spPr>
      </p:pic>
      <p:pic>
        <p:nvPicPr>
          <p:cNvPr id="69" name="Picture 68">
            <a:extLst>
              <a:ext uri="{FF2B5EF4-FFF2-40B4-BE49-F238E27FC236}">
                <a16:creationId xmlns:a16="http://schemas.microsoft.com/office/drawing/2014/main" id="{3086F77F-3104-10E9-C5F2-45E2D08E1799}"/>
              </a:ext>
            </a:extLst>
          </p:cNvPr>
          <p:cNvPicPr>
            <a:picLocks noChangeAspect="1"/>
          </p:cNvPicPr>
          <p:nvPr/>
        </p:nvPicPr>
        <p:blipFill>
          <a:blip r:embed="rId13"/>
          <a:stretch>
            <a:fillRect/>
          </a:stretch>
        </p:blipFill>
        <p:spPr>
          <a:xfrm>
            <a:off x="3066059" y="3306348"/>
            <a:ext cx="1467982" cy="655349"/>
          </a:xfrm>
          <a:prstGeom prst="rect">
            <a:avLst/>
          </a:prstGeom>
        </p:spPr>
      </p:pic>
      <p:pic>
        <p:nvPicPr>
          <p:cNvPr id="71" name="Picture 70">
            <a:extLst>
              <a:ext uri="{FF2B5EF4-FFF2-40B4-BE49-F238E27FC236}">
                <a16:creationId xmlns:a16="http://schemas.microsoft.com/office/drawing/2014/main" id="{90967B8B-82AF-5712-D01C-7B43FC4B907D}"/>
              </a:ext>
            </a:extLst>
          </p:cNvPr>
          <p:cNvPicPr>
            <a:picLocks noChangeAspect="1"/>
          </p:cNvPicPr>
          <p:nvPr/>
        </p:nvPicPr>
        <p:blipFill>
          <a:blip r:embed="rId14"/>
          <a:stretch>
            <a:fillRect/>
          </a:stretch>
        </p:blipFill>
        <p:spPr>
          <a:xfrm>
            <a:off x="5762624" y="4851634"/>
            <a:ext cx="1314451" cy="189904"/>
          </a:xfrm>
          <a:prstGeom prst="rect">
            <a:avLst/>
          </a:prstGeom>
        </p:spPr>
      </p:pic>
      <p:pic>
        <p:nvPicPr>
          <p:cNvPr id="73" name="Picture 72">
            <a:extLst>
              <a:ext uri="{FF2B5EF4-FFF2-40B4-BE49-F238E27FC236}">
                <a16:creationId xmlns:a16="http://schemas.microsoft.com/office/drawing/2014/main" id="{91A5F10F-4944-3493-AD2A-FEE82AEEFE83}"/>
              </a:ext>
            </a:extLst>
          </p:cNvPr>
          <p:cNvPicPr>
            <a:picLocks noChangeAspect="1"/>
          </p:cNvPicPr>
          <p:nvPr/>
        </p:nvPicPr>
        <p:blipFill>
          <a:blip r:embed="rId15"/>
          <a:stretch>
            <a:fillRect/>
          </a:stretch>
        </p:blipFill>
        <p:spPr>
          <a:xfrm>
            <a:off x="5771748" y="5542078"/>
            <a:ext cx="2510240" cy="152400"/>
          </a:xfrm>
          <a:prstGeom prst="rect">
            <a:avLst/>
          </a:prstGeom>
        </p:spPr>
      </p:pic>
      <p:sp>
        <p:nvSpPr>
          <p:cNvPr id="74" name="TextBox 73">
            <a:extLst>
              <a:ext uri="{FF2B5EF4-FFF2-40B4-BE49-F238E27FC236}">
                <a16:creationId xmlns:a16="http://schemas.microsoft.com/office/drawing/2014/main" id="{EC7D62EE-4E4E-BBC0-6E9E-39B30FCD7168}"/>
              </a:ext>
            </a:extLst>
          </p:cNvPr>
          <p:cNvSpPr txBox="1"/>
          <p:nvPr/>
        </p:nvSpPr>
        <p:spPr>
          <a:xfrm>
            <a:off x="5043985" y="4476951"/>
            <a:ext cx="2710542" cy="461665"/>
          </a:xfrm>
          <a:prstGeom prst="rect">
            <a:avLst/>
          </a:prstGeom>
          <a:noFill/>
        </p:spPr>
        <p:txBody>
          <a:bodyPr wrap="square" rtlCol="0">
            <a:spAutoFit/>
          </a:bodyPr>
          <a:lstStyle/>
          <a:p>
            <a:pPr algn="ctr"/>
            <a:r>
              <a:rPr lang="en-US" sz="2400" i="1" dirty="0"/>
              <a:t>tRCD</a:t>
            </a:r>
            <a:endParaRPr lang="en-CH" sz="2400" i="1" dirty="0"/>
          </a:p>
        </p:txBody>
      </p:sp>
      <p:sp>
        <p:nvSpPr>
          <p:cNvPr id="75" name="TextBox 74">
            <a:extLst>
              <a:ext uri="{FF2B5EF4-FFF2-40B4-BE49-F238E27FC236}">
                <a16:creationId xmlns:a16="http://schemas.microsoft.com/office/drawing/2014/main" id="{FA599D6D-008E-F12D-337B-5CD9C8D72304}"/>
              </a:ext>
            </a:extLst>
          </p:cNvPr>
          <p:cNvSpPr txBox="1"/>
          <p:nvPr/>
        </p:nvSpPr>
        <p:spPr>
          <a:xfrm>
            <a:off x="5665672" y="5582087"/>
            <a:ext cx="2710542" cy="461665"/>
          </a:xfrm>
          <a:prstGeom prst="rect">
            <a:avLst/>
          </a:prstGeom>
          <a:noFill/>
        </p:spPr>
        <p:txBody>
          <a:bodyPr wrap="square" rtlCol="0">
            <a:spAutoFit/>
          </a:bodyPr>
          <a:lstStyle/>
          <a:p>
            <a:pPr algn="ctr"/>
            <a:r>
              <a:rPr lang="en-US" sz="2400" i="1" dirty="0"/>
              <a:t>tRAS</a:t>
            </a:r>
            <a:endParaRPr lang="en-CH" sz="2400" i="1" dirty="0"/>
          </a:p>
        </p:txBody>
      </p:sp>
      <p:pic>
        <p:nvPicPr>
          <p:cNvPr id="78" name="Picture 77">
            <a:extLst>
              <a:ext uri="{FF2B5EF4-FFF2-40B4-BE49-F238E27FC236}">
                <a16:creationId xmlns:a16="http://schemas.microsoft.com/office/drawing/2014/main" id="{CADC45B0-4F58-52EC-5448-F030FEFA1BDE}"/>
              </a:ext>
            </a:extLst>
          </p:cNvPr>
          <p:cNvPicPr>
            <a:picLocks noChangeAspect="1"/>
          </p:cNvPicPr>
          <p:nvPr/>
        </p:nvPicPr>
        <p:blipFill>
          <a:blip r:embed="rId16"/>
          <a:stretch>
            <a:fillRect/>
          </a:stretch>
        </p:blipFill>
        <p:spPr>
          <a:xfrm>
            <a:off x="8975958" y="5135615"/>
            <a:ext cx="923925" cy="285750"/>
          </a:xfrm>
          <a:prstGeom prst="rect">
            <a:avLst/>
          </a:prstGeom>
        </p:spPr>
      </p:pic>
    </p:spTree>
    <p:custDataLst>
      <p:tags r:id="rId1"/>
    </p:custDataLst>
    <p:extLst>
      <p:ext uri="{BB962C8B-B14F-4D97-AF65-F5344CB8AC3E}">
        <p14:creationId xmlns:p14="http://schemas.microsoft.com/office/powerpoint/2010/main" val="3272190113"/>
      </p:ext>
    </p:extLst>
  </p:cSld>
  <p:clrMapOvr>
    <a:masterClrMapping/>
  </p:clrMapOvr>
  <mc:AlternateContent xmlns:mc="http://schemas.openxmlformats.org/markup-compatibility/2006" xmlns:p14="http://schemas.microsoft.com/office/powerpoint/2010/main">
    <mc:Choice Requires="p14">
      <p:transition spd="slow" p14:dur="2000" advTm="39852"/>
    </mc:Choice>
    <mc:Fallback xmlns="">
      <p:transition spd="slow" advTm="398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fade">
                                      <p:cBhvr>
                                        <p:cTn id="39" dur="500"/>
                                        <p:tgtEl>
                                          <p:spTgt spid="69"/>
                                        </p:tgtEl>
                                      </p:cBhvr>
                                    </p:animEffect>
                                  </p:childTnLst>
                                </p:cTn>
                              </p:par>
                              <p:par>
                                <p:cTn id="40" presetID="10" presetClass="entr" presetSubtype="0"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par>
                                <p:cTn id="43" presetID="10"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500"/>
                                        <p:tgtEl>
                                          <p:spTgt spid="56"/>
                                        </p:tgtEl>
                                      </p:cBhvr>
                                    </p:animEffect>
                                  </p:childTnLst>
                                </p:cTn>
                              </p:par>
                              <p:par>
                                <p:cTn id="51" presetID="10"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nodeType="with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500"/>
                                        <p:tgtEl>
                                          <p:spTgt spid="8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500"/>
                                        <p:tgtEl>
                                          <p:spTgt spid="36"/>
                                        </p:tgtEl>
                                      </p:cBhvr>
                                    </p:animEffect>
                                  </p:childTnLst>
                                </p:cTn>
                              </p:par>
                            </p:childTnLst>
                          </p:cTn>
                        </p:par>
                        <p:par>
                          <p:cTn id="93" fill="hold">
                            <p:stCondLst>
                              <p:cond delay="500"/>
                            </p:stCondLst>
                            <p:childTnLst>
                              <p:par>
                                <p:cTn id="94" presetID="10"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500"/>
                                        <p:tgtEl>
                                          <p:spTgt spid="79"/>
                                        </p:tgtEl>
                                      </p:cBhvr>
                                    </p:animEffect>
                                  </p:childTnLst>
                                </p:cTn>
                              </p:par>
                              <p:par>
                                <p:cTn id="97" presetID="10" presetClass="entr" presetSubtype="0" fill="hold" nodeType="withEffect">
                                  <p:stCondLst>
                                    <p:cond delay="0"/>
                                  </p:stCondLst>
                                  <p:childTnLst>
                                    <p:set>
                                      <p:cBhvr>
                                        <p:cTn id="98" dur="1" fill="hold">
                                          <p:stCondLst>
                                            <p:cond delay="0"/>
                                          </p:stCondLst>
                                        </p:cTn>
                                        <p:tgtEl>
                                          <p:spTgt spid="76"/>
                                        </p:tgtEl>
                                        <p:attrNameLst>
                                          <p:attrName>style.visibility</p:attrName>
                                        </p:attrNameLst>
                                      </p:cBhvr>
                                      <p:to>
                                        <p:strVal val="visible"/>
                                      </p:to>
                                    </p:set>
                                    <p:animEffect transition="in" filter="fade">
                                      <p:cBhvr>
                                        <p:cTn id="99" dur="500"/>
                                        <p:tgtEl>
                                          <p:spTgt spid="76"/>
                                        </p:tgtEl>
                                      </p:cBhvr>
                                    </p:animEffect>
                                  </p:childTnLst>
                                </p:cTn>
                              </p:par>
                              <p:par>
                                <p:cTn id="100" presetID="10" presetClass="entr" presetSubtype="0" fill="hold" nodeType="with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fade">
                                      <p:cBhvr>
                                        <p:cTn id="102" dur="500"/>
                                        <p:tgtEl>
                                          <p:spTgt spid="57"/>
                                        </p:tgtEl>
                                      </p:cBhvr>
                                    </p:animEffect>
                                  </p:childTnLst>
                                </p:cTn>
                              </p:par>
                              <p:par>
                                <p:cTn id="103" presetID="10" presetClass="entr" presetSubtype="0"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animEffect transition="in" filter="fade">
                                      <p:cBhvr>
                                        <p:cTn id="105" dur="500"/>
                                        <p:tgtEl>
                                          <p:spTgt spid="61"/>
                                        </p:tgtEl>
                                      </p:cBhvr>
                                    </p:animEffect>
                                  </p:childTnLst>
                                </p:cTn>
                              </p:par>
                              <p:par>
                                <p:cTn id="106" presetID="10" presetClass="entr" presetSubtype="0" fill="hold"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500"/>
                                        <p:tgtEl>
                                          <p:spTgt spid="63"/>
                                        </p:tgtEl>
                                      </p:cBhvr>
                                    </p:animEffect>
                                  </p:childTnLst>
                                </p:cTn>
                              </p:par>
                              <p:par>
                                <p:cTn id="109" presetID="10" presetClass="entr" presetSubtype="0" fill="hold" nodeType="with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500"/>
                                        <p:tgtEl>
                                          <p:spTgt spid="71"/>
                                        </p:tgtEl>
                                      </p:cBhvr>
                                    </p:animEffect>
                                  </p:childTnLst>
                                </p:cTn>
                              </p:par>
                              <p:par>
                                <p:cTn id="112" presetID="10" presetClass="entr" presetSubtype="0" fill="hold" nodeType="withEffect">
                                  <p:stCondLst>
                                    <p:cond delay="0"/>
                                  </p:stCondLst>
                                  <p:childTnLst>
                                    <p:set>
                                      <p:cBhvr>
                                        <p:cTn id="113" dur="1" fill="hold">
                                          <p:stCondLst>
                                            <p:cond delay="0"/>
                                          </p:stCondLst>
                                        </p:cTn>
                                        <p:tgtEl>
                                          <p:spTgt spid="73"/>
                                        </p:tgtEl>
                                        <p:attrNameLst>
                                          <p:attrName>style.visibility</p:attrName>
                                        </p:attrNameLst>
                                      </p:cBhvr>
                                      <p:to>
                                        <p:strVal val="visible"/>
                                      </p:to>
                                    </p:set>
                                    <p:animEffect transition="in" filter="fade">
                                      <p:cBhvr>
                                        <p:cTn id="114" dur="500"/>
                                        <p:tgtEl>
                                          <p:spTgt spid="7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75"/>
                                        </p:tgtEl>
                                        <p:attrNameLst>
                                          <p:attrName>style.visibility</p:attrName>
                                        </p:attrNameLst>
                                      </p:cBhvr>
                                      <p:to>
                                        <p:strVal val="visible"/>
                                      </p:to>
                                    </p:set>
                                    <p:animEffect transition="in" filter="fade">
                                      <p:cBhvr>
                                        <p:cTn id="117" dur="500"/>
                                        <p:tgtEl>
                                          <p:spTgt spid="75"/>
                                        </p:tgtEl>
                                      </p:cBhvr>
                                    </p:animEffect>
                                  </p:childTnLst>
                                </p:cTn>
                              </p:par>
                              <p:par>
                                <p:cTn id="118" presetID="10" presetClass="entr" presetSubtype="0" fill="hold"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500"/>
                                        <p:tgtEl>
                                          <p:spTgt spid="78"/>
                                        </p:tgtEl>
                                      </p:cBhvr>
                                    </p:animEffect>
                                  </p:childTnLst>
                                </p:cTn>
                              </p:par>
                              <p:par>
                                <p:cTn id="121" presetID="10" presetClass="entr" presetSubtype="0" fill="hold" nodeType="withEffect">
                                  <p:stCondLst>
                                    <p:cond delay="0"/>
                                  </p:stCondLst>
                                  <p:childTnLst>
                                    <p:set>
                                      <p:cBhvr>
                                        <p:cTn id="122" dur="1" fill="hold">
                                          <p:stCondLst>
                                            <p:cond delay="0"/>
                                          </p:stCondLst>
                                        </p:cTn>
                                        <p:tgtEl>
                                          <p:spTgt spid="59"/>
                                        </p:tgtEl>
                                        <p:attrNameLst>
                                          <p:attrName>style.visibility</p:attrName>
                                        </p:attrNameLst>
                                      </p:cBhvr>
                                      <p:to>
                                        <p:strVal val="visible"/>
                                      </p:to>
                                    </p:set>
                                    <p:animEffect transition="in" filter="fade">
                                      <p:cBhvr>
                                        <p:cTn id="123" dur="500"/>
                                        <p:tgtEl>
                                          <p:spTgt spid="59"/>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74"/>
                                        </p:tgtEl>
                                        <p:attrNameLst>
                                          <p:attrName>style.visibility</p:attrName>
                                        </p:attrNameLst>
                                      </p:cBhvr>
                                      <p:to>
                                        <p:strVal val="visible"/>
                                      </p:to>
                                    </p:set>
                                    <p:animEffect transition="in" filter="fade">
                                      <p:cBhvr>
                                        <p:cTn id="126"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15" grpId="0"/>
      <p:bldP spid="16" grpId="0" animBg="1"/>
      <p:bldP spid="20" grpId="0"/>
      <p:bldP spid="21" grpId="0"/>
      <p:bldP spid="22" grpId="0"/>
      <p:bldP spid="23" grpId="0"/>
      <p:bldP spid="24" grpId="0"/>
      <p:bldP spid="25" grpId="0" animBg="1"/>
      <p:bldP spid="29" grpId="0"/>
      <p:bldP spid="30" grpId="0"/>
      <p:bldP spid="31" grpId="0"/>
      <p:bldP spid="32" grpId="0"/>
      <p:bldP spid="36" grpId="0"/>
      <p:bldP spid="74" grpId="0"/>
      <p:bldP spid="7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DCDE97-02FB-9FDB-01AC-416810C4F947}"/>
              </a:ext>
            </a:extLst>
          </p:cNvPr>
          <p:cNvSpPr/>
          <p:nvPr/>
        </p:nvSpPr>
        <p:spPr>
          <a:xfrm>
            <a:off x="0" y="5361859"/>
            <a:ext cx="12192000" cy="8186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E5B29132-A5F7-3214-35B5-29B8513F6C12}"/>
              </a:ext>
            </a:extLst>
          </p:cNvPr>
          <p:cNvSpPr/>
          <p:nvPr/>
        </p:nvSpPr>
        <p:spPr>
          <a:xfrm>
            <a:off x="1" y="2846271"/>
            <a:ext cx="12192000" cy="208495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5BEE0D95-A0B0-CF92-36C5-08CDAC191446}"/>
              </a:ext>
            </a:extLst>
          </p:cNvPr>
          <p:cNvSpPr/>
          <p:nvPr/>
        </p:nvSpPr>
        <p:spPr>
          <a:xfrm>
            <a:off x="1" y="799760"/>
            <a:ext cx="12192000" cy="186724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2D9CE1CA-6019-1134-3F74-2E75551AEE17}"/>
              </a:ext>
            </a:extLst>
          </p:cNvPr>
          <p:cNvSpPr>
            <a:spLocks noGrp="1"/>
          </p:cNvSpPr>
          <p:nvPr>
            <p:ph type="title"/>
          </p:nvPr>
        </p:nvSpPr>
        <p:spPr/>
        <p:txBody>
          <a:bodyPr>
            <a:normAutofit fontScale="90000"/>
          </a:bodyPr>
          <a:lstStyle/>
          <a:p>
            <a:r>
              <a:rPr lang="en-US" dirty="0"/>
              <a:t>SMD-Based Maintenance Mechanisms</a:t>
            </a:r>
            <a:endParaRPr lang="en-CH" dirty="0"/>
          </a:p>
        </p:txBody>
      </p:sp>
      <p:sp>
        <p:nvSpPr>
          <p:cNvPr id="4" name="TextBox 3">
            <a:extLst>
              <a:ext uri="{FF2B5EF4-FFF2-40B4-BE49-F238E27FC236}">
                <a16:creationId xmlns:a16="http://schemas.microsoft.com/office/drawing/2014/main" id="{090BD27F-CFBF-995B-743A-436B90B04D8D}"/>
              </a:ext>
            </a:extLst>
          </p:cNvPr>
          <p:cNvSpPr txBox="1"/>
          <p:nvPr/>
        </p:nvSpPr>
        <p:spPr>
          <a:xfrm>
            <a:off x="-10353" y="1270102"/>
            <a:ext cx="2339896" cy="707886"/>
          </a:xfrm>
          <a:prstGeom prst="rect">
            <a:avLst/>
          </a:prstGeom>
          <a:noFill/>
        </p:spPr>
        <p:txBody>
          <a:bodyPr wrap="square" rtlCol="0">
            <a:spAutoFit/>
          </a:bodyPr>
          <a:lstStyle/>
          <a:p>
            <a:pPr algn="ctr">
              <a:lnSpc>
                <a:spcPts val="2400"/>
              </a:lnSpc>
            </a:pPr>
            <a:r>
              <a:rPr lang="en-US" sz="2800" b="1" dirty="0"/>
              <a:t>DRAM </a:t>
            </a:r>
          </a:p>
          <a:p>
            <a:pPr algn="ctr">
              <a:lnSpc>
                <a:spcPts val="2400"/>
              </a:lnSpc>
            </a:pPr>
            <a:r>
              <a:rPr lang="en-US" sz="2800" b="1" dirty="0"/>
              <a:t>Refresh</a:t>
            </a:r>
            <a:endParaRPr lang="en-CH" sz="2800" b="1" dirty="0"/>
          </a:p>
        </p:txBody>
      </p:sp>
      <p:sp>
        <p:nvSpPr>
          <p:cNvPr id="5" name="TextBox 4">
            <a:extLst>
              <a:ext uri="{FF2B5EF4-FFF2-40B4-BE49-F238E27FC236}">
                <a16:creationId xmlns:a16="http://schemas.microsoft.com/office/drawing/2014/main" id="{4CE70165-AFA9-C1C5-E711-6C87CEC70685}"/>
              </a:ext>
            </a:extLst>
          </p:cNvPr>
          <p:cNvSpPr txBox="1"/>
          <p:nvPr/>
        </p:nvSpPr>
        <p:spPr>
          <a:xfrm>
            <a:off x="-10351" y="3483734"/>
            <a:ext cx="2438536" cy="712567"/>
          </a:xfrm>
          <a:prstGeom prst="rect">
            <a:avLst/>
          </a:prstGeom>
          <a:noFill/>
        </p:spPr>
        <p:txBody>
          <a:bodyPr wrap="square" rtlCol="0">
            <a:spAutoFit/>
          </a:bodyPr>
          <a:lstStyle/>
          <a:p>
            <a:pPr algn="ctr">
              <a:lnSpc>
                <a:spcPts val="2400"/>
              </a:lnSpc>
            </a:pPr>
            <a:r>
              <a:rPr lang="en-US" sz="2800" b="1" dirty="0"/>
              <a:t>RowHammer Protection</a:t>
            </a:r>
            <a:endParaRPr lang="en-CH" sz="2800" b="1" dirty="0"/>
          </a:p>
        </p:txBody>
      </p:sp>
      <p:sp>
        <p:nvSpPr>
          <p:cNvPr id="6" name="TextBox 5">
            <a:extLst>
              <a:ext uri="{FF2B5EF4-FFF2-40B4-BE49-F238E27FC236}">
                <a16:creationId xmlns:a16="http://schemas.microsoft.com/office/drawing/2014/main" id="{70F551A5-8FEA-CBB9-B287-B3C6423881E8}"/>
              </a:ext>
            </a:extLst>
          </p:cNvPr>
          <p:cNvSpPr txBox="1"/>
          <p:nvPr/>
        </p:nvSpPr>
        <p:spPr>
          <a:xfrm>
            <a:off x="-10352" y="5460497"/>
            <a:ext cx="2339896" cy="712567"/>
          </a:xfrm>
          <a:prstGeom prst="rect">
            <a:avLst/>
          </a:prstGeom>
          <a:noFill/>
        </p:spPr>
        <p:txBody>
          <a:bodyPr wrap="square" rtlCol="0">
            <a:spAutoFit/>
          </a:bodyPr>
          <a:lstStyle/>
          <a:p>
            <a:pPr algn="ctr">
              <a:lnSpc>
                <a:spcPts val="2400"/>
              </a:lnSpc>
            </a:pPr>
            <a:r>
              <a:rPr lang="en-US" sz="2800" b="1" dirty="0"/>
              <a:t>Memory </a:t>
            </a:r>
            <a:br>
              <a:rPr lang="en-US" sz="2800" b="1" dirty="0"/>
            </a:br>
            <a:r>
              <a:rPr lang="en-US" sz="2800" b="1" dirty="0"/>
              <a:t>Scrubbing</a:t>
            </a:r>
            <a:endParaRPr lang="en-CH" sz="2800" b="1" dirty="0"/>
          </a:p>
        </p:txBody>
      </p:sp>
      <p:sp>
        <p:nvSpPr>
          <p:cNvPr id="7" name="TextBox 6">
            <a:extLst>
              <a:ext uri="{FF2B5EF4-FFF2-40B4-BE49-F238E27FC236}">
                <a16:creationId xmlns:a16="http://schemas.microsoft.com/office/drawing/2014/main" id="{A32ACD8E-1C7C-6915-B72C-DFDFC830BE93}"/>
              </a:ext>
            </a:extLst>
          </p:cNvPr>
          <p:cNvSpPr txBox="1"/>
          <p:nvPr/>
        </p:nvSpPr>
        <p:spPr>
          <a:xfrm>
            <a:off x="3015343" y="808437"/>
            <a:ext cx="3643993" cy="461665"/>
          </a:xfrm>
          <a:prstGeom prst="rect">
            <a:avLst/>
          </a:prstGeom>
          <a:noFill/>
        </p:spPr>
        <p:txBody>
          <a:bodyPr wrap="square" rtlCol="0">
            <a:spAutoFit/>
          </a:bodyPr>
          <a:lstStyle/>
          <a:p>
            <a:pPr algn="ctr"/>
            <a:r>
              <a:rPr lang="en-US" sz="2400" b="1" dirty="0">
                <a:solidFill>
                  <a:schemeClr val="accent6">
                    <a:lumMod val="50000"/>
                  </a:schemeClr>
                </a:solidFill>
              </a:rPr>
              <a:t>Fixed Rate (SMD-FR)</a:t>
            </a:r>
            <a:endParaRPr lang="en-CH" sz="2400" b="1" dirty="0">
              <a:solidFill>
                <a:schemeClr val="accent6">
                  <a:lumMod val="50000"/>
                </a:schemeClr>
              </a:solidFill>
            </a:endParaRPr>
          </a:p>
        </p:txBody>
      </p:sp>
      <p:sp>
        <p:nvSpPr>
          <p:cNvPr id="8" name="TextBox 7">
            <a:extLst>
              <a:ext uri="{FF2B5EF4-FFF2-40B4-BE49-F238E27FC236}">
                <a16:creationId xmlns:a16="http://schemas.microsoft.com/office/drawing/2014/main" id="{EA0C1039-CF13-F185-6C70-CEC35F2A4D4E}"/>
              </a:ext>
            </a:extLst>
          </p:cNvPr>
          <p:cNvSpPr txBox="1"/>
          <p:nvPr/>
        </p:nvSpPr>
        <p:spPr>
          <a:xfrm>
            <a:off x="7470322" y="808437"/>
            <a:ext cx="4174670" cy="461665"/>
          </a:xfrm>
          <a:prstGeom prst="rect">
            <a:avLst/>
          </a:prstGeom>
          <a:noFill/>
        </p:spPr>
        <p:txBody>
          <a:bodyPr wrap="square" rtlCol="0">
            <a:spAutoFit/>
          </a:bodyPr>
          <a:lstStyle/>
          <a:p>
            <a:pPr algn="ctr"/>
            <a:r>
              <a:rPr lang="en-US" sz="2400" b="1" dirty="0">
                <a:solidFill>
                  <a:schemeClr val="accent6">
                    <a:lumMod val="50000"/>
                  </a:schemeClr>
                </a:solidFill>
              </a:rPr>
              <a:t>Variable Rate (SMD-VR)</a:t>
            </a:r>
            <a:endParaRPr lang="en-CH" sz="2400" b="1" dirty="0">
              <a:solidFill>
                <a:schemeClr val="accent6">
                  <a:lumMod val="50000"/>
                </a:schemeClr>
              </a:solidFill>
            </a:endParaRPr>
          </a:p>
        </p:txBody>
      </p:sp>
      <p:sp>
        <p:nvSpPr>
          <p:cNvPr id="9" name="TextBox 8">
            <a:extLst>
              <a:ext uri="{FF2B5EF4-FFF2-40B4-BE49-F238E27FC236}">
                <a16:creationId xmlns:a16="http://schemas.microsoft.com/office/drawing/2014/main" id="{51F5064C-5121-F28C-59E0-D177A0BF8742}"/>
              </a:ext>
            </a:extLst>
          </p:cNvPr>
          <p:cNvSpPr txBox="1"/>
          <p:nvPr/>
        </p:nvSpPr>
        <p:spPr>
          <a:xfrm>
            <a:off x="3015343" y="1506363"/>
            <a:ext cx="4150179" cy="707886"/>
          </a:xfrm>
          <a:prstGeom prst="rect">
            <a:avLst/>
          </a:prstGeom>
          <a:noFill/>
        </p:spPr>
        <p:txBody>
          <a:bodyPr wrap="square" rtlCol="0" anchor="ctr">
            <a:spAutoFit/>
          </a:bodyPr>
          <a:lstStyle/>
          <a:p>
            <a:pPr algn="ctr"/>
            <a:r>
              <a:rPr lang="en-US" sz="2000" b="1" i="1" dirty="0"/>
              <a:t>uniformly</a:t>
            </a:r>
            <a:r>
              <a:rPr lang="en-US" sz="2000" i="1" dirty="0"/>
              <a:t> refreshes </a:t>
            </a:r>
            <a:r>
              <a:rPr lang="en-US" sz="2000" b="1" i="1" dirty="0"/>
              <a:t>all</a:t>
            </a:r>
            <a:r>
              <a:rPr lang="en-US" sz="2000" i="1" dirty="0"/>
              <a:t> DRAM rows with a </a:t>
            </a:r>
            <a:r>
              <a:rPr lang="en-US" sz="2000" b="1" i="1" dirty="0"/>
              <a:t>fixed</a:t>
            </a:r>
            <a:r>
              <a:rPr lang="en-US" sz="2000" i="1" dirty="0"/>
              <a:t> refresh period</a:t>
            </a:r>
            <a:endParaRPr lang="en-CH" sz="2000" i="1" dirty="0"/>
          </a:p>
        </p:txBody>
      </p:sp>
      <p:sp>
        <p:nvSpPr>
          <p:cNvPr id="10" name="TextBox 9">
            <a:extLst>
              <a:ext uri="{FF2B5EF4-FFF2-40B4-BE49-F238E27FC236}">
                <a16:creationId xmlns:a16="http://schemas.microsoft.com/office/drawing/2014/main" id="{501D614E-6F76-E474-082D-C0EB445B424B}"/>
              </a:ext>
            </a:extLst>
          </p:cNvPr>
          <p:cNvSpPr txBox="1"/>
          <p:nvPr/>
        </p:nvSpPr>
        <p:spPr>
          <a:xfrm>
            <a:off x="7293429" y="1366912"/>
            <a:ext cx="4528457" cy="1015663"/>
          </a:xfrm>
          <a:prstGeom prst="rect">
            <a:avLst/>
          </a:prstGeom>
          <a:noFill/>
        </p:spPr>
        <p:txBody>
          <a:bodyPr wrap="square" rtlCol="0">
            <a:spAutoFit/>
          </a:bodyPr>
          <a:lstStyle/>
          <a:p>
            <a:pPr algn="ctr"/>
            <a:r>
              <a:rPr lang="en-US" sz="2000" b="1" i="1" dirty="0"/>
              <a:t>skips</a:t>
            </a:r>
            <a:r>
              <a:rPr lang="en-US" sz="2000" i="1" dirty="0"/>
              <a:t> refreshing rows that </a:t>
            </a:r>
            <a:br>
              <a:rPr lang="en-US" sz="2000" i="1" dirty="0"/>
            </a:br>
            <a:r>
              <a:rPr lang="en-US" sz="2000" i="1" dirty="0"/>
              <a:t>can </a:t>
            </a:r>
            <a:r>
              <a:rPr lang="en-US" sz="2000" b="1" i="1" dirty="0"/>
              <a:t>retain their data for longer</a:t>
            </a:r>
            <a:r>
              <a:rPr lang="en-US" sz="2000" i="1" dirty="0"/>
              <a:t> than </a:t>
            </a:r>
            <a:br>
              <a:rPr lang="en-US" sz="2000" i="1" dirty="0"/>
            </a:br>
            <a:r>
              <a:rPr lang="en-US" sz="2000" i="1" dirty="0"/>
              <a:t>the default refresh period</a:t>
            </a:r>
            <a:endParaRPr lang="en-CH" sz="2000" i="1" dirty="0"/>
          </a:p>
        </p:txBody>
      </p:sp>
      <p:cxnSp>
        <p:nvCxnSpPr>
          <p:cNvPr id="15" name="Straight Connector 14">
            <a:extLst>
              <a:ext uri="{FF2B5EF4-FFF2-40B4-BE49-F238E27FC236}">
                <a16:creationId xmlns:a16="http://schemas.microsoft.com/office/drawing/2014/main" id="{DB6FC566-3F7A-DBC5-367B-BB2C5CE71515}"/>
              </a:ext>
            </a:extLst>
          </p:cNvPr>
          <p:cNvCxnSpPr/>
          <p:nvPr/>
        </p:nvCxnSpPr>
        <p:spPr>
          <a:xfrm>
            <a:off x="7187294" y="873753"/>
            <a:ext cx="0" cy="1717049"/>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24E0176-34B1-FAD6-CCF6-83DB85605A8C}"/>
              </a:ext>
            </a:extLst>
          </p:cNvPr>
          <p:cNvCxnSpPr>
            <a:cxnSpLocks/>
          </p:cNvCxnSpPr>
          <p:nvPr/>
        </p:nvCxnSpPr>
        <p:spPr>
          <a:xfrm>
            <a:off x="7198179" y="2974695"/>
            <a:ext cx="0" cy="183679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04E2041-F257-43BD-1C39-A28641B398D8}"/>
              </a:ext>
            </a:extLst>
          </p:cNvPr>
          <p:cNvSpPr txBox="1"/>
          <p:nvPr/>
        </p:nvSpPr>
        <p:spPr>
          <a:xfrm>
            <a:off x="3015343" y="2903261"/>
            <a:ext cx="3643993" cy="461665"/>
          </a:xfrm>
          <a:prstGeom prst="rect">
            <a:avLst/>
          </a:prstGeom>
          <a:noFill/>
        </p:spPr>
        <p:txBody>
          <a:bodyPr wrap="square" rtlCol="0">
            <a:spAutoFit/>
          </a:bodyPr>
          <a:lstStyle/>
          <a:p>
            <a:pPr algn="ctr"/>
            <a:r>
              <a:rPr lang="en-US" sz="2400" b="1" dirty="0">
                <a:solidFill>
                  <a:srgbClr val="C00000"/>
                </a:solidFill>
              </a:rPr>
              <a:t>Probabilistic (SMD-PRP)</a:t>
            </a:r>
            <a:endParaRPr lang="en-CH" sz="2400" b="1" dirty="0">
              <a:solidFill>
                <a:srgbClr val="C00000"/>
              </a:solidFill>
            </a:endParaRPr>
          </a:p>
        </p:txBody>
      </p:sp>
      <p:sp>
        <p:nvSpPr>
          <p:cNvPr id="21" name="TextBox 20">
            <a:extLst>
              <a:ext uri="{FF2B5EF4-FFF2-40B4-BE49-F238E27FC236}">
                <a16:creationId xmlns:a16="http://schemas.microsoft.com/office/drawing/2014/main" id="{B97CDD66-C423-CC0A-629E-6DA55A115303}"/>
              </a:ext>
            </a:extLst>
          </p:cNvPr>
          <p:cNvSpPr txBox="1"/>
          <p:nvPr/>
        </p:nvSpPr>
        <p:spPr>
          <a:xfrm>
            <a:off x="7603672" y="2903261"/>
            <a:ext cx="3935184" cy="461665"/>
          </a:xfrm>
          <a:prstGeom prst="rect">
            <a:avLst/>
          </a:prstGeom>
          <a:noFill/>
        </p:spPr>
        <p:txBody>
          <a:bodyPr wrap="square" rtlCol="0">
            <a:spAutoFit/>
          </a:bodyPr>
          <a:lstStyle/>
          <a:p>
            <a:pPr algn="ctr"/>
            <a:r>
              <a:rPr lang="en-US" sz="2400" b="1" dirty="0">
                <a:solidFill>
                  <a:srgbClr val="C00000"/>
                </a:solidFill>
              </a:rPr>
              <a:t>Deterministic (SMD-DRP)</a:t>
            </a:r>
            <a:endParaRPr lang="en-CH" sz="2400" b="1" dirty="0">
              <a:solidFill>
                <a:srgbClr val="C00000"/>
              </a:solidFill>
            </a:endParaRPr>
          </a:p>
        </p:txBody>
      </p:sp>
      <p:sp>
        <p:nvSpPr>
          <p:cNvPr id="23" name="TextBox 22">
            <a:extLst>
              <a:ext uri="{FF2B5EF4-FFF2-40B4-BE49-F238E27FC236}">
                <a16:creationId xmlns:a16="http://schemas.microsoft.com/office/drawing/2014/main" id="{8AA8E988-3ED3-E4FC-CE8E-E256AB7134E3}"/>
              </a:ext>
            </a:extLst>
          </p:cNvPr>
          <p:cNvSpPr txBox="1"/>
          <p:nvPr/>
        </p:nvSpPr>
        <p:spPr>
          <a:xfrm>
            <a:off x="7515206" y="3364926"/>
            <a:ext cx="4299858" cy="1323439"/>
          </a:xfrm>
          <a:prstGeom prst="rect">
            <a:avLst/>
          </a:prstGeom>
          <a:noFill/>
        </p:spPr>
        <p:txBody>
          <a:bodyPr wrap="square" rtlCol="0" anchor="ctr">
            <a:spAutoFit/>
          </a:bodyPr>
          <a:lstStyle/>
          <a:p>
            <a:pPr algn="ctr"/>
            <a:r>
              <a:rPr lang="en-US" sz="2000" b="1" i="1" dirty="0"/>
              <a:t>keeps track </a:t>
            </a:r>
            <a:r>
              <a:rPr lang="en-US" sz="2000" i="1" dirty="0"/>
              <a:t>of most </a:t>
            </a:r>
            <a:br>
              <a:rPr lang="en-US" sz="2000" i="1" dirty="0"/>
            </a:br>
            <a:r>
              <a:rPr lang="en-US" sz="2000" b="1" i="1" dirty="0"/>
              <a:t>frequently</a:t>
            </a:r>
            <a:r>
              <a:rPr lang="en-US" sz="2000" i="1" dirty="0"/>
              <a:t> </a:t>
            </a:r>
            <a:r>
              <a:rPr lang="en-US" sz="2000" b="1" i="1" dirty="0"/>
              <a:t>activated</a:t>
            </a:r>
            <a:r>
              <a:rPr lang="en-US" sz="2000" i="1" dirty="0"/>
              <a:t> rows and </a:t>
            </a:r>
            <a:br>
              <a:rPr lang="en-US" sz="2000" i="1" dirty="0"/>
            </a:br>
            <a:r>
              <a:rPr lang="en-US" sz="2000" i="1" dirty="0"/>
              <a:t>performs </a:t>
            </a:r>
            <a:r>
              <a:rPr lang="en-US" sz="2000" b="1" i="1" dirty="0"/>
              <a:t>neighbor</a:t>
            </a:r>
            <a:r>
              <a:rPr lang="en-US" sz="2000" i="1" dirty="0"/>
              <a:t> row refresh when </a:t>
            </a:r>
            <a:br>
              <a:rPr lang="en-US" sz="2000" i="1" dirty="0"/>
            </a:br>
            <a:r>
              <a:rPr lang="en-US" sz="2000" i="1" dirty="0"/>
              <a:t>activation count threshold is exceeded</a:t>
            </a:r>
            <a:endParaRPr lang="en-CH" sz="1050" i="1" dirty="0"/>
          </a:p>
        </p:txBody>
      </p:sp>
      <p:sp>
        <p:nvSpPr>
          <p:cNvPr id="24" name="TextBox 23">
            <a:extLst>
              <a:ext uri="{FF2B5EF4-FFF2-40B4-BE49-F238E27FC236}">
                <a16:creationId xmlns:a16="http://schemas.microsoft.com/office/drawing/2014/main" id="{F6FDA59C-C7F8-B044-A3B3-233B6E84BBA7}"/>
              </a:ext>
            </a:extLst>
          </p:cNvPr>
          <p:cNvSpPr txBox="1"/>
          <p:nvPr/>
        </p:nvSpPr>
        <p:spPr>
          <a:xfrm>
            <a:off x="4942114" y="5326663"/>
            <a:ext cx="4735286" cy="461665"/>
          </a:xfrm>
          <a:prstGeom prst="rect">
            <a:avLst/>
          </a:prstGeom>
          <a:noFill/>
        </p:spPr>
        <p:txBody>
          <a:bodyPr wrap="square" rtlCol="0">
            <a:spAutoFit/>
          </a:bodyPr>
          <a:lstStyle/>
          <a:p>
            <a:pPr algn="ctr"/>
            <a:r>
              <a:rPr lang="en-US" sz="2400" b="1" dirty="0">
                <a:solidFill>
                  <a:schemeClr val="accent4">
                    <a:lumMod val="50000"/>
                  </a:schemeClr>
                </a:solidFill>
              </a:rPr>
              <a:t>Periodic Scrubbing (SMD-MS)</a:t>
            </a:r>
            <a:endParaRPr lang="en-CH" sz="2400" b="1" dirty="0">
              <a:solidFill>
                <a:schemeClr val="accent4">
                  <a:lumMod val="50000"/>
                </a:schemeClr>
              </a:solidFill>
            </a:endParaRPr>
          </a:p>
        </p:txBody>
      </p:sp>
      <p:sp>
        <p:nvSpPr>
          <p:cNvPr id="25" name="TextBox 24">
            <a:extLst>
              <a:ext uri="{FF2B5EF4-FFF2-40B4-BE49-F238E27FC236}">
                <a16:creationId xmlns:a16="http://schemas.microsoft.com/office/drawing/2014/main" id="{EAE6FC4A-39F5-98A0-B8D7-591DA3298231}"/>
              </a:ext>
            </a:extLst>
          </p:cNvPr>
          <p:cNvSpPr txBox="1"/>
          <p:nvPr/>
        </p:nvSpPr>
        <p:spPr>
          <a:xfrm>
            <a:off x="3936863" y="5719047"/>
            <a:ext cx="7156685" cy="400110"/>
          </a:xfrm>
          <a:prstGeom prst="rect">
            <a:avLst/>
          </a:prstGeom>
          <a:noFill/>
        </p:spPr>
        <p:txBody>
          <a:bodyPr wrap="square" rtlCol="0" anchor="ctr">
            <a:spAutoFit/>
          </a:bodyPr>
          <a:lstStyle/>
          <a:p>
            <a:pPr algn="ctr"/>
            <a:r>
              <a:rPr lang="en-US" sz="2000" i="1" dirty="0"/>
              <a:t>periodically </a:t>
            </a:r>
            <a:r>
              <a:rPr lang="en-US" sz="2000" b="1" i="1" dirty="0"/>
              <a:t>scans</a:t>
            </a:r>
            <a:r>
              <a:rPr lang="en-US" sz="2000" i="1" dirty="0"/>
              <a:t> the </a:t>
            </a:r>
            <a:r>
              <a:rPr lang="en-US" sz="2000" b="1" i="1" dirty="0"/>
              <a:t>entire</a:t>
            </a:r>
            <a:r>
              <a:rPr lang="en-US" sz="2000" i="1" dirty="0"/>
              <a:t> DRAM for errors and corrects them</a:t>
            </a:r>
            <a:endParaRPr lang="en-CH" sz="1050" i="1" dirty="0"/>
          </a:p>
        </p:txBody>
      </p:sp>
      <p:sp>
        <p:nvSpPr>
          <p:cNvPr id="26" name="TextBox 25">
            <a:extLst>
              <a:ext uri="{FF2B5EF4-FFF2-40B4-BE49-F238E27FC236}">
                <a16:creationId xmlns:a16="http://schemas.microsoft.com/office/drawing/2014/main" id="{AD660E4D-5D6A-2A34-9D25-544A46531F6C}"/>
              </a:ext>
            </a:extLst>
          </p:cNvPr>
          <p:cNvSpPr txBox="1"/>
          <p:nvPr/>
        </p:nvSpPr>
        <p:spPr>
          <a:xfrm>
            <a:off x="2918732" y="3564081"/>
            <a:ext cx="4150179" cy="1015663"/>
          </a:xfrm>
          <a:prstGeom prst="rect">
            <a:avLst/>
          </a:prstGeom>
          <a:noFill/>
        </p:spPr>
        <p:txBody>
          <a:bodyPr wrap="square" rtlCol="0" anchor="ctr">
            <a:spAutoFit/>
          </a:bodyPr>
          <a:lstStyle/>
          <a:p>
            <a:pPr algn="ctr"/>
            <a:r>
              <a:rPr lang="en-US" sz="2000" i="1" dirty="0"/>
              <a:t>Performs </a:t>
            </a:r>
            <a:r>
              <a:rPr lang="en-US" sz="2000" b="1" i="1" dirty="0"/>
              <a:t>neighbor row refresh </a:t>
            </a:r>
            <a:br>
              <a:rPr lang="en-US" sz="2000" i="1" dirty="0"/>
            </a:br>
            <a:r>
              <a:rPr lang="en-US" sz="2000" i="1" dirty="0"/>
              <a:t>with </a:t>
            </a:r>
            <a:r>
              <a:rPr lang="en-US" sz="2000" b="1" i="1" dirty="0"/>
              <a:t>a small probability </a:t>
            </a:r>
            <a:br>
              <a:rPr lang="en-US" sz="2000" i="1" dirty="0"/>
            </a:br>
            <a:r>
              <a:rPr lang="en-US" sz="2000" i="1" dirty="0"/>
              <a:t>on every row activation</a:t>
            </a:r>
            <a:endParaRPr lang="en-CH" sz="1400" b="1" i="1" dirty="0"/>
          </a:p>
        </p:txBody>
      </p:sp>
      <p:grpSp>
        <p:nvGrpSpPr>
          <p:cNvPr id="27" name="Group 26">
            <a:extLst>
              <a:ext uri="{FF2B5EF4-FFF2-40B4-BE49-F238E27FC236}">
                <a16:creationId xmlns:a16="http://schemas.microsoft.com/office/drawing/2014/main" id="{6B67252C-C0A5-23D3-15E9-10A8B98E23A5}"/>
              </a:ext>
            </a:extLst>
          </p:cNvPr>
          <p:cNvGrpSpPr/>
          <p:nvPr/>
        </p:nvGrpSpPr>
        <p:grpSpPr>
          <a:xfrm>
            <a:off x="2817585" y="6571438"/>
            <a:ext cx="6502401" cy="261257"/>
            <a:chOff x="1631950" y="5344886"/>
            <a:chExt cx="6502401" cy="261257"/>
          </a:xfrm>
        </p:grpSpPr>
        <p:sp>
          <p:nvSpPr>
            <p:cNvPr id="28" name="Arrow: Pentagon 27">
              <a:extLst>
                <a:ext uri="{FF2B5EF4-FFF2-40B4-BE49-F238E27FC236}">
                  <a16:creationId xmlns:a16="http://schemas.microsoft.com/office/drawing/2014/main" id="{3EBB9DD2-EFFC-3A2E-CC54-3D7DE2C211C9}"/>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29" name="Arrow: Chevron 28">
              <a:extLst>
                <a:ext uri="{FF2B5EF4-FFF2-40B4-BE49-F238E27FC236}">
                  <a16:creationId xmlns:a16="http://schemas.microsoft.com/office/drawing/2014/main" id="{6B355995-06F5-2C65-61B4-CD933236EF27}"/>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30" name="Arrow: Chevron 29">
              <a:extLst>
                <a:ext uri="{FF2B5EF4-FFF2-40B4-BE49-F238E27FC236}">
                  <a16:creationId xmlns:a16="http://schemas.microsoft.com/office/drawing/2014/main" id="{7E645B85-15F6-0CFA-2EC8-49A38B0B1FD0}"/>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31" name="Arrow: Chevron 30">
              <a:extLst>
                <a:ext uri="{FF2B5EF4-FFF2-40B4-BE49-F238E27FC236}">
                  <a16:creationId xmlns:a16="http://schemas.microsoft.com/office/drawing/2014/main" id="{F66CAB1F-CD23-B2A9-0C2D-D11C97678AAB}"/>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612322893"/>
      </p:ext>
    </p:extLst>
  </p:cSld>
  <p:clrMapOvr>
    <a:masterClrMapping/>
  </p:clrMapOvr>
  <mc:AlternateContent xmlns:mc="http://schemas.openxmlformats.org/markup-compatibility/2006" xmlns:p14="http://schemas.microsoft.com/office/powerpoint/2010/main">
    <mc:Choice Requires="p14">
      <p:transition spd="slow" p14:dur="2000" advTm="59040"/>
    </mc:Choice>
    <mc:Fallback xmlns="">
      <p:transition spd="slow" advTm="590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par>
                                <p:cTn id="68" presetID="2" presetClass="entr" presetSubtype="8"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0-#ppt_w/2"/>
                                          </p:val>
                                        </p:tav>
                                        <p:tav tm="100000">
                                          <p:val>
                                            <p:strVal val="#ppt_x"/>
                                          </p:val>
                                        </p:tav>
                                      </p:tavLst>
                                    </p:anim>
                                    <p:anim calcmode="lin" valueType="num">
                                      <p:cBhvr additive="base">
                                        <p:cTn id="7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4" grpId="0"/>
      <p:bldP spid="5" grpId="0"/>
      <p:bldP spid="6" grpId="0"/>
      <p:bldP spid="7" grpId="0"/>
      <p:bldP spid="8" grpId="0"/>
      <p:bldP spid="9" grpId="0"/>
      <p:bldP spid="10" grpId="0"/>
      <p:bldP spid="18" grpId="0"/>
      <p:bldP spid="21" grpId="0"/>
      <p:bldP spid="23" grpId="0"/>
      <p:bldP spid="24" grpId="0"/>
      <p:bldP spid="25" grpId="0"/>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A9C4-0D77-3DDA-6098-2B3B0CDC9689}"/>
              </a:ext>
            </a:extLst>
          </p:cNvPr>
          <p:cNvSpPr>
            <a:spLocks noGrp="1"/>
          </p:cNvSpPr>
          <p:nvPr>
            <p:ph type="title"/>
          </p:nvPr>
        </p:nvSpPr>
        <p:spPr/>
        <p:txBody>
          <a:bodyPr>
            <a:normAutofit fontScale="90000"/>
          </a:bodyPr>
          <a:lstStyle/>
          <a:p>
            <a:r>
              <a:rPr lang="en-US" dirty="0"/>
              <a:t>Fixed-Rate Refresh (SMD-FR)</a:t>
            </a:r>
            <a:endParaRPr lang="en-CH" dirty="0"/>
          </a:p>
        </p:txBody>
      </p:sp>
      <p:pic>
        <p:nvPicPr>
          <p:cNvPr id="5" name="Picture 4">
            <a:extLst>
              <a:ext uri="{FF2B5EF4-FFF2-40B4-BE49-F238E27FC236}">
                <a16:creationId xmlns:a16="http://schemas.microsoft.com/office/drawing/2014/main" id="{E03326EF-D346-5F48-944C-3B70EE738480}"/>
              </a:ext>
            </a:extLst>
          </p:cNvPr>
          <p:cNvPicPr>
            <a:picLocks noChangeAspect="1"/>
          </p:cNvPicPr>
          <p:nvPr/>
        </p:nvPicPr>
        <p:blipFill>
          <a:blip r:embed="rId3"/>
          <a:stretch>
            <a:fillRect/>
          </a:stretch>
        </p:blipFill>
        <p:spPr>
          <a:xfrm>
            <a:off x="1349829" y="1983636"/>
            <a:ext cx="9144000" cy="2890727"/>
          </a:xfrm>
          <a:prstGeom prst="rect">
            <a:avLst/>
          </a:prstGeom>
        </p:spPr>
      </p:pic>
    </p:spTree>
    <p:extLst>
      <p:ext uri="{BB962C8B-B14F-4D97-AF65-F5344CB8AC3E}">
        <p14:creationId xmlns:p14="http://schemas.microsoft.com/office/powerpoint/2010/main" val="20188600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300C4-20A8-4E1B-BAE2-54E64E64E50F}"/>
              </a:ext>
            </a:extLst>
          </p:cNvPr>
          <p:cNvSpPr>
            <a:spLocks noGrp="1"/>
          </p:cNvSpPr>
          <p:nvPr>
            <p:ph type="title"/>
          </p:nvPr>
        </p:nvSpPr>
        <p:spPr/>
        <p:txBody>
          <a:bodyPr>
            <a:normAutofit fontScale="90000"/>
          </a:bodyPr>
          <a:lstStyle/>
          <a:p>
            <a:r>
              <a:rPr lang="en-US" dirty="0"/>
              <a:t>Variable-Rate Refresh (SMD-VR)</a:t>
            </a:r>
            <a:endParaRPr lang="en-CH" dirty="0"/>
          </a:p>
        </p:txBody>
      </p:sp>
      <p:pic>
        <p:nvPicPr>
          <p:cNvPr id="5" name="Picture 4">
            <a:extLst>
              <a:ext uri="{FF2B5EF4-FFF2-40B4-BE49-F238E27FC236}">
                <a16:creationId xmlns:a16="http://schemas.microsoft.com/office/drawing/2014/main" id="{65C54EC7-831A-5F05-2540-3B002CF024DA}"/>
              </a:ext>
            </a:extLst>
          </p:cNvPr>
          <p:cNvPicPr>
            <a:picLocks noChangeAspect="1"/>
          </p:cNvPicPr>
          <p:nvPr/>
        </p:nvPicPr>
        <p:blipFill>
          <a:blip r:embed="rId3"/>
          <a:stretch>
            <a:fillRect/>
          </a:stretch>
        </p:blipFill>
        <p:spPr>
          <a:xfrm>
            <a:off x="2019300" y="1926773"/>
            <a:ext cx="8077200" cy="3274067"/>
          </a:xfrm>
          <a:prstGeom prst="rect">
            <a:avLst/>
          </a:prstGeom>
        </p:spPr>
      </p:pic>
    </p:spTree>
    <p:extLst>
      <p:ext uri="{BB962C8B-B14F-4D97-AF65-F5344CB8AC3E}">
        <p14:creationId xmlns:p14="http://schemas.microsoft.com/office/powerpoint/2010/main" val="40790612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8BC1-D7A2-D15A-3C9F-6D7DBCCD7BA9}"/>
              </a:ext>
            </a:extLst>
          </p:cNvPr>
          <p:cNvSpPr>
            <a:spLocks noGrp="1"/>
          </p:cNvSpPr>
          <p:nvPr>
            <p:ph type="title"/>
          </p:nvPr>
        </p:nvSpPr>
        <p:spPr/>
        <p:txBody>
          <a:bodyPr>
            <a:normAutofit fontScale="90000"/>
          </a:bodyPr>
          <a:lstStyle/>
          <a:p>
            <a:r>
              <a:rPr lang="en-US" dirty="0"/>
              <a:t>Methodology</a:t>
            </a:r>
            <a:endParaRPr lang="en-CH" dirty="0"/>
          </a:p>
        </p:txBody>
      </p:sp>
      <p:sp>
        <p:nvSpPr>
          <p:cNvPr id="3" name="Content Placeholder 2">
            <a:extLst>
              <a:ext uri="{FF2B5EF4-FFF2-40B4-BE49-F238E27FC236}">
                <a16:creationId xmlns:a16="http://schemas.microsoft.com/office/drawing/2014/main" id="{BFFBE086-3E4A-AE2E-9555-90BD5792513C}"/>
              </a:ext>
            </a:extLst>
          </p:cNvPr>
          <p:cNvSpPr>
            <a:spLocks noGrp="1"/>
          </p:cNvSpPr>
          <p:nvPr>
            <p:ph idx="1"/>
          </p:nvPr>
        </p:nvSpPr>
        <p:spPr/>
        <p:txBody>
          <a:bodyPr>
            <a:normAutofit lnSpcReduction="10000"/>
          </a:bodyPr>
          <a:lstStyle/>
          <a:p>
            <a:r>
              <a:rPr lang="en-US" b="1" dirty="0"/>
              <a:t>Simulators</a:t>
            </a:r>
          </a:p>
          <a:p>
            <a:pPr lvl="1"/>
            <a:r>
              <a:rPr lang="en-US" dirty="0"/>
              <a:t>Ramulator [Kim+, CAL’15]</a:t>
            </a:r>
            <a:br>
              <a:rPr lang="en-US" dirty="0"/>
            </a:br>
            <a:r>
              <a:rPr lang="en-US" sz="1800" dirty="0">
                <a:hlinkClick r:id="rId4"/>
              </a:rPr>
              <a:t>https://github/CMU-SAFARI/ramulator</a:t>
            </a:r>
            <a:endParaRPr lang="en-US" dirty="0"/>
          </a:p>
          <a:p>
            <a:pPr lvl="1"/>
            <a:r>
              <a:rPr lang="en-US" dirty="0"/>
              <a:t>DRAMPower [Chandrasekar+, DSD’11]</a:t>
            </a:r>
            <a:br>
              <a:rPr lang="en-US" dirty="0"/>
            </a:br>
            <a:r>
              <a:rPr lang="en-US" sz="1800" dirty="0">
                <a:hlinkClick r:id="rId5"/>
              </a:rPr>
              <a:t>https://github.com/tukl-msd/DRAMPower</a:t>
            </a:r>
            <a:endParaRPr lang="en-US" dirty="0"/>
          </a:p>
          <a:p>
            <a:endParaRPr lang="en-US" dirty="0"/>
          </a:p>
          <a:p>
            <a:r>
              <a:rPr lang="en-US" b="1" dirty="0"/>
              <a:t>Workloads</a:t>
            </a:r>
          </a:p>
          <a:p>
            <a:pPr lvl="1"/>
            <a:r>
              <a:rPr lang="en-US" dirty="0"/>
              <a:t>44 single-core workloads</a:t>
            </a:r>
            <a:br>
              <a:rPr lang="en-US" dirty="0"/>
            </a:br>
            <a:r>
              <a:rPr lang="en-US" sz="1800" i="1" dirty="0"/>
              <a:t>SPEC CPU2006, TPC, STREAM, </a:t>
            </a:r>
            <a:r>
              <a:rPr lang="en-US" sz="1800" i="1" dirty="0" err="1"/>
              <a:t>MediaBench</a:t>
            </a:r>
            <a:endParaRPr lang="en-US" sz="1800" i="1" dirty="0"/>
          </a:p>
          <a:p>
            <a:pPr lvl="1"/>
            <a:r>
              <a:rPr lang="en-US" dirty="0"/>
              <a:t>60 multi-programmed four-core workloads</a:t>
            </a:r>
            <a:br>
              <a:rPr lang="en-US" dirty="0"/>
            </a:br>
            <a:r>
              <a:rPr lang="en-US" sz="1800" i="1" dirty="0"/>
              <a:t>By randomly choosing from single-core workloads</a:t>
            </a:r>
            <a:endParaRPr lang="en-US" i="1" dirty="0"/>
          </a:p>
          <a:p>
            <a:endParaRPr lang="en-US" sz="2200" i="1" dirty="0"/>
          </a:p>
          <a:p>
            <a:r>
              <a:rPr lang="en-US" b="1" dirty="0"/>
              <a:t>System Parameters</a:t>
            </a:r>
          </a:p>
          <a:p>
            <a:pPr lvl="1"/>
            <a:r>
              <a:rPr lang="en-US" dirty="0"/>
              <a:t>4-channel dual-rank DDR4 DRAM</a:t>
            </a:r>
          </a:p>
          <a:p>
            <a:pPr lvl="1"/>
            <a:r>
              <a:rPr lang="en-US" dirty="0"/>
              <a:t>32ms default refresh period</a:t>
            </a:r>
          </a:p>
        </p:txBody>
      </p:sp>
      <p:grpSp>
        <p:nvGrpSpPr>
          <p:cNvPr id="4" name="Group 3">
            <a:extLst>
              <a:ext uri="{FF2B5EF4-FFF2-40B4-BE49-F238E27FC236}">
                <a16:creationId xmlns:a16="http://schemas.microsoft.com/office/drawing/2014/main" id="{E25BC70B-1845-3A01-E29F-9BA41A51C618}"/>
              </a:ext>
            </a:extLst>
          </p:cNvPr>
          <p:cNvGrpSpPr/>
          <p:nvPr/>
        </p:nvGrpSpPr>
        <p:grpSpPr>
          <a:xfrm>
            <a:off x="2817585" y="6571438"/>
            <a:ext cx="6502401" cy="261257"/>
            <a:chOff x="1631950" y="5344886"/>
            <a:chExt cx="6502401" cy="261257"/>
          </a:xfrm>
        </p:grpSpPr>
        <p:sp>
          <p:nvSpPr>
            <p:cNvPr id="5" name="Arrow: Pentagon 4">
              <a:extLst>
                <a:ext uri="{FF2B5EF4-FFF2-40B4-BE49-F238E27FC236}">
                  <a16:creationId xmlns:a16="http://schemas.microsoft.com/office/drawing/2014/main" id="{50514B0A-6274-07AA-08FA-2D0AA73F6E38}"/>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348657B6-0035-240A-7AF6-40104463FC95}"/>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BB0D9156-5B5F-015A-826C-193E27430A4A}"/>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CC513DEC-FC46-3DA1-4495-61FA6FE10E6D}"/>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1538903233"/>
      </p:ext>
    </p:extLst>
  </p:cSld>
  <p:clrMapOvr>
    <a:masterClrMapping/>
  </p:clrMapOvr>
  <mc:AlternateContent xmlns:mc="http://schemas.openxmlformats.org/markup-compatibility/2006" xmlns:p14="http://schemas.microsoft.com/office/powerpoint/2010/main">
    <mc:Choice Requires="p14">
      <p:transition spd="slow" p14:dur="2000" advTm="17749"/>
    </mc:Choice>
    <mc:Fallback xmlns="">
      <p:transition spd="slow" advTm="177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20008-06E2-2AC6-E447-501093023C11}"/>
              </a:ext>
            </a:extLst>
          </p:cNvPr>
          <p:cNvSpPr>
            <a:spLocks noGrp="1"/>
          </p:cNvSpPr>
          <p:nvPr>
            <p:ph type="title"/>
          </p:nvPr>
        </p:nvSpPr>
        <p:spPr/>
        <p:txBody>
          <a:bodyPr>
            <a:normAutofit fontScale="90000"/>
          </a:bodyPr>
          <a:lstStyle/>
          <a:p>
            <a:r>
              <a:rPr lang="en-US" dirty="0"/>
              <a:t>Single-Core Results</a:t>
            </a:r>
            <a:endParaRPr lang="en-CH" dirty="0"/>
          </a:p>
        </p:txBody>
      </p:sp>
      <p:graphicFrame>
        <p:nvGraphicFramePr>
          <p:cNvPr id="6" name="Chart 5">
            <a:extLst>
              <a:ext uri="{FF2B5EF4-FFF2-40B4-BE49-F238E27FC236}">
                <a16:creationId xmlns:a16="http://schemas.microsoft.com/office/drawing/2014/main" id="{4029107B-C674-724C-2673-F2E7FD4133ED}"/>
              </a:ext>
            </a:extLst>
          </p:cNvPr>
          <p:cNvGraphicFramePr>
            <a:graphicFrameLocks/>
          </p:cNvGraphicFramePr>
          <p:nvPr>
            <p:extLst>
              <p:ext uri="{D42A27DB-BD31-4B8C-83A1-F6EECF244321}">
                <p14:modId xmlns:p14="http://schemas.microsoft.com/office/powerpoint/2010/main" val="3113929494"/>
              </p:ext>
            </p:extLst>
          </p:nvPr>
        </p:nvGraphicFramePr>
        <p:xfrm>
          <a:off x="370115" y="1785256"/>
          <a:ext cx="5399314" cy="35922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57FD7695-3129-0C5A-7A31-5168740E2CFA}"/>
              </a:ext>
            </a:extLst>
          </p:cNvPr>
          <p:cNvGraphicFramePr>
            <a:graphicFrameLocks/>
          </p:cNvGraphicFramePr>
          <p:nvPr>
            <p:extLst>
              <p:ext uri="{D42A27DB-BD31-4B8C-83A1-F6EECF244321}">
                <p14:modId xmlns:p14="http://schemas.microsoft.com/office/powerpoint/2010/main" val="709122532"/>
              </p:ext>
            </p:extLst>
          </p:nvPr>
        </p:nvGraphicFramePr>
        <p:xfrm>
          <a:off x="6057900" y="1785256"/>
          <a:ext cx="5788245" cy="3467121"/>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4CE459E2-39F2-7ED3-2126-9994F17B57ED}"/>
              </a:ext>
            </a:extLst>
          </p:cNvPr>
          <p:cNvSpPr txBox="1"/>
          <p:nvPr/>
        </p:nvSpPr>
        <p:spPr>
          <a:xfrm rot="5400000">
            <a:off x="4375665" y="1980811"/>
            <a:ext cx="805543" cy="369332"/>
          </a:xfrm>
          <a:prstGeom prst="rect">
            <a:avLst/>
          </a:prstGeom>
          <a:noFill/>
        </p:spPr>
        <p:txBody>
          <a:bodyPr wrap="square" rtlCol="0">
            <a:spAutoFit/>
          </a:bodyPr>
          <a:lstStyle/>
          <a:p>
            <a:pPr algn="ctr"/>
            <a:r>
              <a:rPr lang="en-US" b="1" dirty="0">
                <a:solidFill>
                  <a:srgbClr val="00B050"/>
                </a:solidFill>
              </a:rPr>
              <a:t>9.2%</a:t>
            </a:r>
            <a:endParaRPr lang="en-CH" b="1" dirty="0">
              <a:solidFill>
                <a:srgbClr val="00B050"/>
              </a:solidFill>
            </a:endParaRPr>
          </a:p>
        </p:txBody>
      </p:sp>
      <p:sp>
        <p:nvSpPr>
          <p:cNvPr id="5" name="TextBox 4">
            <a:extLst>
              <a:ext uri="{FF2B5EF4-FFF2-40B4-BE49-F238E27FC236}">
                <a16:creationId xmlns:a16="http://schemas.microsoft.com/office/drawing/2014/main" id="{74E1CE8C-4E70-407C-2023-523C7226361B}"/>
              </a:ext>
            </a:extLst>
          </p:cNvPr>
          <p:cNvSpPr txBox="1"/>
          <p:nvPr/>
        </p:nvSpPr>
        <p:spPr>
          <a:xfrm rot="5400000">
            <a:off x="4870966" y="1833852"/>
            <a:ext cx="968828" cy="369332"/>
          </a:xfrm>
          <a:prstGeom prst="rect">
            <a:avLst/>
          </a:prstGeom>
          <a:noFill/>
        </p:spPr>
        <p:txBody>
          <a:bodyPr wrap="square" rtlCol="0">
            <a:spAutoFit/>
          </a:bodyPr>
          <a:lstStyle/>
          <a:p>
            <a:pPr algn="ctr"/>
            <a:r>
              <a:rPr lang="en-US" b="1" dirty="0">
                <a:solidFill>
                  <a:srgbClr val="00B050"/>
                </a:solidFill>
              </a:rPr>
              <a:t>10.0%</a:t>
            </a:r>
            <a:endParaRPr lang="en-CH" b="1" dirty="0">
              <a:solidFill>
                <a:srgbClr val="00B050"/>
              </a:solidFill>
            </a:endParaRPr>
          </a:p>
        </p:txBody>
      </p:sp>
      <p:sp>
        <p:nvSpPr>
          <p:cNvPr id="8" name="TextBox 7">
            <a:extLst>
              <a:ext uri="{FF2B5EF4-FFF2-40B4-BE49-F238E27FC236}">
                <a16:creationId xmlns:a16="http://schemas.microsoft.com/office/drawing/2014/main" id="{ADC935CA-2F59-EB97-CA74-F7C9D7CA4D1F}"/>
              </a:ext>
            </a:extLst>
          </p:cNvPr>
          <p:cNvSpPr txBox="1"/>
          <p:nvPr/>
        </p:nvSpPr>
        <p:spPr>
          <a:xfrm rot="5400000">
            <a:off x="10433566" y="2926066"/>
            <a:ext cx="968828" cy="369332"/>
          </a:xfrm>
          <a:prstGeom prst="rect">
            <a:avLst/>
          </a:prstGeom>
          <a:noFill/>
        </p:spPr>
        <p:txBody>
          <a:bodyPr wrap="square" rtlCol="0">
            <a:spAutoFit/>
          </a:bodyPr>
          <a:lstStyle/>
          <a:p>
            <a:pPr algn="ctr"/>
            <a:r>
              <a:rPr lang="en-US" b="1" dirty="0">
                <a:solidFill>
                  <a:srgbClr val="C00000"/>
                </a:solidFill>
              </a:rPr>
              <a:t>92.0%</a:t>
            </a:r>
            <a:endParaRPr lang="en-CH" b="1" dirty="0">
              <a:solidFill>
                <a:srgbClr val="C00000"/>
              </a:solidFill>
            </a:endParaRPr>
          </a:p>
        </p:txBody>
      </p:sp>
      <p:sp>
        <p:nvSpPr>
          <p:cNvPr id="9" name="TextBox 8">
            <a:extLst>
              <a:ext uri="{FF2B5EF4-FFF2-40B4-BE49-F238E27FC236}">
                <a16:creationId xmlns:a16="http://schemas.microsoft.com/office/drawing/2014/main" id="{CBB601BF-80B1-4E31-3760-220508F87D3B}"/>
              </a:ext>
            </a:extLst>
          </p:cNvPr>
          <p:cNvSpPr txBox="1"/>
          <p:nvPr/>
        </p:nvSpPr>
        <p:spPr>
          <a:xfrm rot="5400000">
            <a:off x="9893940" y="2574079"/>
            <a:ext cx="968828" cy="369332"/>
          </a:xfrm>
          <a:prstGeom prst="rect">
            <a:avLst/>
          </a:prstGeom>
          <a:noFill/>
        </p:spPr>
        <p:txBody>
          <a:bodyPr wrap="square" rtlCol="0">
            <a:spAutoFit/>
          </a:bodyPr>
          <a:lstStyle/>
          <a:p>
            <a:pPr algn="ctr"/>
            <a:r>
              <a:rPr lang="en-US" b="1" dirty="0">
                <a:solidFill>
                  <a:srgbClr val="C00000"/>
                </a:solidFill>
              </a:rPr>
              <a:t>93.7%</a:t>
            </a:r>
            <a:endParaRPr lang="en-CH" b="1" dirty="0">
              <a:solidFill>
                <a:srgbClr val="C00000"/>
              </a:solidFill>
            </a:endParaRPr>
          </a:p>
        </p:txBody>
      </p:sp>
      <p:cxnSp>
        <p:nvCxnSpPr>
          <p:cNvPr id="11" name="Straight Connector 10">
            <a:extLst>
              <a:ext uri="{FF2B5EF4-FFF2-40B4-BE49-F238E27FC236}">
                <a16:creationId xmlns:a16="http://schemas.microsoft.com/office/drawing/2014/main" id="{CC516895-5DE0-CEDC-26A8-239E3658CF7B}"/>
              </a:ext>
            </a:extLst>
          </p:cNvPr>
          <p:cNvCxnSpPr>
            <a:cxnSpLocks/>
          </p:cNvCxnSpPr>
          <p:nvPr/>
        </p:nvCxnSpPr>
        <p:spPr>
          <a:xfrm>
            <a:off x="1578429" y="3505200"/>
            <a:ext cx="4038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1E3DF3-78A2-5911-3A51-4E39C46A67F6}"/>
              </a:ext>
            </a:extLst>
          </p:cNvPr>
          <p:cNvCxnSpPr>
            <a:cxnSpLocks/>
          </p:cNvCxnSpPr>
          <p:nvPr/>
        </p:nvCxnSpPr>
        <p:spPr>
          <a:xfrm>
            <a:off x="7685314" y="1970315"/>
            <a:ext cx="35588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4604A16-C8CD-46F3-3664-38114C79C099}"/>
              </a:ext>
            </a:extLst>
          </p:cNvPr>
          <p:cNvGrpSpPr/>
          <p:nvPr/>
        </p:nvGrpSpPr>
        <p:grpSpPr>
          <a:xfrm>
            <a:off x="3701441" y="4115879"/>
            <a:ext cx="2523321" cy="1416078"/>
            <a:chOff x="3560783" y="4108285"/>
            <a:chExt cx="2523321" cy="1416078"/>
          </a:xfrm>
        </p:grpSpPr>
        <p:sp>
          <p:nvSpPr>
            <p:cNvPr id="3" name="Rectangle 2">
              <a:extLst>
                <a:ext uri="{FF2B5EF4-FFF2-40B4-BE49-F238E27FC236}">
                  <a16:creationId xmlns:a16="http://schemas.microsoft.com/office/drawing/2014/main" id="{19C1F3E8-0D17-EF65-DDC1-1C77BAC0E0F1}"/>
                </a:ext>
              </a:extLst>
            </p:cNvPr>
            <p:cNvSpPr/>
            <p:nvPr/>
          </p:nvSpPr>
          <p:spPr>
            <a:xfrm>
              <a:off x="4484913" y="4108285"/>
              <a:ext cx="1599191" cy="100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68418723-82C4-68CB-9E2F-B5DD070D1B23}"/>
                </a:ext>
              </a:extLst>
            </p:cNvPr>
            <p:cNvSpPr/>
            <p:nvPr/>
          </p:nvSpPr>
          <p:spPr>
            <a:xfrm rot="18974816">
              <a:off x="3560783" y="4522095"/>
              <a:ext cx="1599191" cy="1002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21" name="Group 20">
            <a:extLst>
              <a:ext uri="{FF2B5EF4-FFF2-40B4-BE49-F238E27FC236}">
                <a16:creationId xmlns:a16="http://schemas.microsoft.com/office/drawing/2014/main" id="{EDD20627-704A-FD58-AF07-55076283E79E}"/>
              </a:ext>
            </a:extLst>
          </p:cNvPr>
          <p:cNvGrpSpPr/>
          <p:nvPr/>
        </p:nvGrpSpPr>
        <p:grpSpPr>
          <a:xfrm>
            <a:off x="2320847" y="5298786"/>
            <a:ext cx="3213052" cy="727669"/>
            <a:chOff x="2320847" y="5298786"/>
            <a:chExt cx="3213052" cy="727669"/>
          </a:xfrm>
        </p:grpSpPr>
        <p:sp>
          <p:nvSpPr>
            <p:cNvPr id="13" name="TextBox 12">
              <a:extLst>
                <a:ext uri="{FF2B5EF4-FFF2-40B4-BE49-F238E27FC236}">
                  <a16:creationId xmlns:a16="http://schemas.microsoft.com/office/drawing/2014/main" id="{66D1A131-BAAC-DE7A-C5EC-540947001E13}"/>
                </a:ext>
              </a:extLst>
            </p:cNvPr>
            <p:cNvSpPr txBox="1"/>
            <p:nvPr/>
          </p:nvSpPr>
          <p:spPr>
            <a:xfrm>
              <a:off x="2320847" y="5657123"/>
              <a:ext cx="1141593" cy="369332"/>
            </a:xfrm>
            <a:prstGeom prst="rect">
              <a:avLst/>
            </a:prstGeom>
            <a:noFill/>
          </p:spPr>
          <p:txBody>
            <a:bodyPr wrap="square" rtlCol="0">
              <a:spAutoFit/>
            </a:bodyPr>
            <a:lstStyle/>
            <a:p>
              <a:pPr algn="ctr"/>
              <a:r>
                <a:rPr lang="en-US" dirty="0">
                  <a:solidFill>
                    <a:schemeClr val="accent1">
                      <a:lumMod val="50000"/>
                    </a:schemeClr>
                  </a:solidFill>
                </a:rPr>
                <a:t>SMD-VR</a:t>
              </a:r>
              <a:endParaRPr lang="en-CH" dirty="0">
                <a:solidFill>
                  <a:schemeClr val="accent1">
                    <a:lumMod val="50000"/>
                  </a:schemeClr>
                </a:solidFill>
              </a:endParaRPr>
            </a:p>
          </p:txBody>
        </p:sp>
        <p:sp>
          <p:nvSpPr>
            <p:cNvPr id="15" name="TextBox 14">
              <a:extLst>
                <a:ext uri="{FF2B5EF4-FFF2-40B4-BE49-F238E27FC236}">
                  <a16:creationId xmlns:a16="http://schemas.microsoft.com/office/drawing/2014/main" id="{A0D6007F-2920-87AF-6566-5A2D6AB788AD}"/>
                </a:ext>
              </a:extLst>
            </p:cNvPr>
            <p:cNvSpPr txBox="1"/>
            <p:nvPr/>
          </p:nvSpPr>
          <p:spPr>
            <a:xfrm>
              <a:off x="3356576" y="5657123"/>
              <a:ext cx="1141593" cy="369332"/>
            </a:xfrm>
            <a:prstGeom prst="rect">
              <a:avLst/>
            </a:prstGeom>
            <a:noFill/>
          </p:spPr>
          <p:txBody>
            <a:bodyPr wrap="square" rtlCol="0">
              <a:spAutoFit/>
            </a:bodyPr>
            <a:lstStyle/>
            <a:p>
              <a:pPr algn="ctr"/>
              <a:r>
                <a:rPr lang="en-US" dirty="0">
                  <a:solidFill>
                    <a:schemeClr val="accent1">
                      <a:lumMod val="50000"/>
                    </a:schemeClr>
                  </a:solidFill>
                </a:rPr>
                <a:t>SMD-DRP</a:t>
              </a:r>
              <a:endParaRPr lang="en-CH" dirty="0">
                <a:solidFill>
                  <a:schemeClr val="accent1">
                    <a:lumMod val="50000"/>
                  </a:schemeClr>
                </a:solidFill>
              </a:endParaRPr>
            </a:p>
          </p:txBody>
        </p:sp>
        <p:sp>
          <p:nvSpPr>
            <p:cNvPr id="16" name="TextBox 15">
              <a:extLst>
                <a:ext uri="{FF2B5EF4-FFF2-40B4-BE49-F238E27FC236}">
                  <a16:creationId xmlns:a16="http://schemas.microsoft.com/office/drawing/2014/main" id="{E2671D8F-3C1E-834C-CE33-01D113A09E3E}"/>
                </a:ext>
              </a:extLst>
            </p:cNvPr>
            <p:cNvSpPr txBox="1"/>
            <p:nvPr/>
          </p:nvSpPr>
          <p:spPr>
            <a:xfrm>
              <a:off x="4392306" y="5657123"/>
              <a:ext cx="1141593" cy="369332"/>
            </a:xfrm>
            <a:prstGeom prst="rect">
              <a:avLst/>
            </a:prstGeom>
            <a:noFill/>
          </p:spPr>
          <p:txBody>
            <a:bodyPr wrap="square" rtlCol="0">
              <a:spAutoFit/>
            </a:bodyPr>
            <a:lstStyle/>
            <a:p>
              <a:pPr algn="ctr"/>
              <a:r>
                <a:rPr lang="en-US" dirty="0">
                  <a:solidFill>
                    <a:schemeClr val="accent1">
                      <a:lumMod val="50000"/>
                    </a:schemeClr>
                  </a:solidFill>
                </a:rPr>
                <a:t>SMD-MS</a:t>
              </a:r>
              <a:endParaRPr lang="en-CH" dirty="0">
                <a:solidFill>
                  <a:schemeClr val="accent1">
                    <a:lumMod val="50000"/>
                  </a:schemeClr>
                </a:solidFill>
              </a:endParaRPr>
            </a:p>
          </p:txBody>
        </p:sp>
        <p:sp>
          <p:nvSpPr>
            <p:cNvPr id="17" name="Left Brace 16">
              <a:extLst>
                <a:ext uri="{FF2B5EF4-FFF2-40B4-BE49-F238E27FC236}">
                  <a16:creationId xmlns:a16="http://schemas.microsoft.com/office/drawing/2014/main" id="{0B3FF88F-F461-05EC-ACF3-994A19824BEF}"/>
                </a:ext>
              </a:extLst>
            </p:cNvPr>
            <p:cNvSpPr/>
            <p:nvPr/>
          </p:nvSpPr>
          <p:spPr>
            <a:xfrm rot="5400000">
              <a:off x="3760310" y="4042189"/>
              <a:ext cx="360636" cy="2873829"/>
            </a:xfrm>
            <a:prstGeom prst="leftBrac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grpSp>
        <p:nvGrpSpPr>
          <p:cNvPr id="22" name="Group 21">
            <a:extLst>
              <a:ext uri="{FF2B5EF4-FFF2-40B4-BE49-F238E27FC236}">
                <a16:creationId xmlns:a16="http://schemas.microsoft.com/office/drawing/2014/main" id="{41C65367-1E46-A586-CB54-C98E290E87EF}"/>
              </a:ext>
            </a:extLst>
          </p:cNvPr>
          <p:cNvGrpSpPr/>
          <p:nvPr/>
        </p:nvGrpSpPr>
        <p:grpSpPr>
          <a:xfrm>
            <a:off x="2443429" y="4926874"/>
            <a:ext cx="1599189" cy="696811"/>
            <a:chOff x="2443429" y="4926874"/>
            <a:chExt cx="1599189" cy="696811"/>
          </a:xfrm>
        </p:grpSpPr>
        <p:sp>
          <p:nvSpPr>
            <p:cNvPr id="20" name="TextBox 19">
              <a:extLst>
                <a:ext uri="{FF2B5EF4-FFF2-40B4-BE49-F238E27FC236}">
                  <a16:creationId xmlns:a16="http://schemas.microsoft.com/office/drawing/2014/main" id="{F8964376-90A8-6642-68C8-8D54BF20C3F2}"/>
                </a:ext>
              </a:extLst>
            </p:cNvPr>
            <p:cNvSpPr txBox="1"/>
            <p:nvPr/>
          </p:nvSpPr>
          <p:spPr>
            <a:xfrm>
              <a:off x="2630201" y="5254353"/>
              <a:ext cx="1141593" cy="369332"/>
            </a:xfrm>
            <a:prstGeom prst="rect">
              <a:avLst/>
            </a:prstGeom>
            <a:noFill/>
          </p:spPr>
          <p:txBody>
            <a:bodyPr wrap="square" rtlCol="0">
              <a:spAutoFit/>
            </a:bodyPr>
            <a:lstStyle/>
            <a:p>
              <a:pPr algn="ctr"/>
              <a:r>
                <a:rPr lang="en-US" dirty="0">
                  <a:solidFill>
                    <a:srgbClr val="7030A0"/>
                  </a:solidFill>
                </a:rPr>
                <a:t>+SMD-FR</a:t>
              </a:r>
              <a:endParaRPr lang="en-CH" dirty="0">
                <a:solidFill>
                  <a:srgbClr val="7030A0"/>
                </a:solidFill>
              </a:endParaRPr>
            </a:p>
          </p:txBody>
        </p:sp>
        <p:sp>
          <p:nvSpPr>
            <p:cNvPr id="19" name="Left Brace 18">
              <a:extLst>
                <a:ext uri="{FF2B5EF4-FFF2-40B4-BE49-F238E27FC236}">
                  <a16:creationId xmlns:a16="http://schemas.microsoft.com/office/drawing/2014/main" id="{E7CF0340-170D-12D9-80BC-ED1A7156DC55}"/>
                </a:ext>
              </a:extLst>
            </p:cNvPr>
            <p:cNvSpPr/>
            <p:nvPr/>
          </p:nvSpPr>
          <p:spPr>
            <a:xfrm rot="16200000">
              <a:off x="3062706" y="4307597"/>
              <a:ext cx="360636" cy="1599189"/>
            </a:xfrm>
            <a:prstGeom prst="leftBrace">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grpSp>
      <p:grpSp>
        <p:nvGrpSpPr>
          <p:cNvPr id="18" name="Group 17">
            <a:extLst>
              <a:ext uri="{FF2B5EF4-FFF2-40B4-BE49-F238E27FC236}">
                <a16:creationId xmlns:a16="http://schemas.microsoft.com/office/drawing/2014/main" id="{29C38FAF-7AB7-1766-B03C-B29D353D68D8}"/>
              </a:ext>
            </a:extLst>
          </p:cNvPr>
          <p:cNvGrpSpPr/>
          <p:nvPr/>
        </p:nvGrpSpPr>
        <p:grpSpPr>
          <a:xfrm>
            <a:off x="2817585" y="6571438"/>
            <a:ext cx="6502401" cy="261257"/>
            <a:chOff x="1631950" y="5344886"/>
            <a:chExt cx="6502401" cy="261257"/>
          </a:xfrm>
        </p:grpSpPr>
        <p:sp>
          <p:nvSpPr>
            <p:cNvPr id="23" name="Arrow: Pentagon 22">
              <a:extLst>
                <a:ext uri="{FF2B5EF4-FFF2-40B4-BE49-F238E27FC236}">
                  <a16:creationId xmlns:a16="http://schemas.microsoft.com/office/drawing/2014/main" id="{376FB918-DC87-C500-23C8-6FF85BFFB47E}"/>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24" name="Arrow: Chevron 23">
              <a:extLst>
                <a:ext uri="{FF2B5EF4-FFF2-40B4-BE49-F238E27FC236}">
                  <a16:creationId xmlns:a16="http://schemas.microsoft.com/office/drawing/2014/main" id="{48586407-209A-3507-4BDC-6E36F31DB28F}"/>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25" name="Arrow: Chevron 24">
              <a:extLst>
                <a:ext uri="{FF2B5EF4-FFF2-40B4-BE49-F238E27FC236}">
                  <a16:creationId xmlns:a16="http://schemas.microsoft.com/office/drawing/2014/main" id="{CDC11466-2B3E-002D-ADF6-EC7ACE18B50B}"/>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26" name="Arrow: Chevron 25">
              <a:extLst>
                <a:ext uri="{FF2B5EF4-FFF2-40B4-BE49-F238E27FC236}">
                  <a16:creationId xmlns:a16="http://schemas.microsoft.com/office/drawing/2014/main" id="{C8706EB3-C32E-C41F-61E8-A8EC341AEB8E}"/>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68966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2"/>
                                        </p:tgtEl>
                                      </p:cBhvr>
                                    </p:animEffect>
                                    <p:set>
                                      <p:cBhvr>
                                        <p:cTn id="10" dur="1" fill="hold">
                                          <p:stCondLst>
                                            <p:cond delay="499"/>
                                          </p:stCondLst>
                                        </p:cTn>
                                        <p:tgtEl>
                                          <p:spTgt spid="2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 grpId="0"/>
      <p:bldP spid="5" grpId="0"/>
      <p:bldP spid="8"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0281-6894-7F34-821D-16AFFBC8262C}"/>
              </a:ext>
            </a:extLst>
          </p:cNvPr>
          <p:cNvSpPr>
            <a:spLocks noGrp="1"/>
          </p:cNvSpPr>
          <p:nvPr>
            <p:ph type="title"/>
          </p:nvPr>
        </p:nvSpPr>
        <p:spPr/>
        <p:txBody>
          <a:bodyPr>
            <a:normAutofit fontScale="90000"/>
          </a:bodyPr>
          <a:lstStyle/>
          <a:p>
            <a:r>
              <a:rPr lang="en-US" dirty="0"/>
              <a:t>Four-Core Results</a:t>
            </a:r>
            <a:endParaRPr lang="en-CH" dirty="0"/>
          </a:p>
        </p:txBody>
      </p:sp>
      <p:graphicFrame>
        <p:nvGraphicFramePr>
          <p:cNvPr id="4" name="Chart 3">
            <a:extLst>
              <a:ext uri="{FF2B5EF4-FFF2-40B4-BE49-F238E27FC236}">
                <a16:creationId xmlns:a16="http://schemas.microsoft.com/office/drawing/2014/main" id="{ED6DFD02-F0B7-7E96-3022-690CAD6171C7}"/>
              </a:ext>
            </a:extLst>
          </p:cNvPr>
          <p:cNvGraphicFramePr>
            <a:graphicFrameLocks/>
          </p:cNvGraphicFramePr>
          <p:nvPr>
            <p:extLst>
              <p:ext uri="{D42A27DB-BD31-4B8C-83A1-F6EECF244321}">
                <p14:modId xmlns:p14="http://schemas.microsoft.com/office/powerpoint/2010/main" val="4120256114"/>
              </p:ext>
            </p:extLst>
          </p:nvPr>
        </p:nvGraphicFramePr>
        <p:xfrm>
          <a:off x="468086" y="1371598"/>
          <a:ext cx="5290457" cy="34398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815AF193-79DB-4A32-FAF4-FFBA5D67CE73}"/>
              </a:ext>
            </a:extLst>
          </p:cNvPr>
          <p:cNvGraphicFramePr>
            <a:graphicFrameLocks/>
          </p:cNvGraphicFramePr>
          <p:nvPr>
            <p:extLst>
              <p:ext uri="{D42A27DB-BD31-4B8C-83A1-F6EECF244321}">
                <p14:modId xmlns:p14="http://schemas.microsoft.com/office/powerpoint/2010/main" val="3473785823"/>
              </p:ext>
            </p:extLst>
          </p:nvPr>
        </p:nvGraphicFramePr>
        <p:xfrm>
          <a:off x="6248403" y="1556656"/>
          <a:ext cx="5725883" cy="324394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Diagonal Corners Snipped 5">
            <a:extLst>
              <a:ext uri="{FF2B5EF4-FFF2-40B4-BE49-F238E27FC236}">
                <a16:creationId xmlns:a16="http://schemas.microsoft.com/office/drawing/2014/main" id="{0D619C9B-76D4-8586-FF30-5A371DF0F54A}"/>
              </a:ext>
            </a:extLst>
          </p:cNvPr>
          <p:cNvSpPr/>
          <p:nvPr/>
        </p:nvSpPr>
        <p:spPr>
          <a:xfrm>
            <a:off x="533403" y="5181600"/>
            <a:ext cx="11070773" cy="1264021"/>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rPr>
              <a:t>SMD-based maintenance mechanisms</a:t>
            </a:r>
            <a:r>
              <a:rPr lang="en-US" sz="3200" dirty="0">
                <a:solidFill>
                  <a:schemeClr val="tx1"/>
                </a:solidFill>
              </a:rPr>
              <a:t> have </a:t>
            </a:r>
            <a:r>
              <a:rPr lang="en-US" sz="3200" b="1" dirty="0">
                <a:solidFill>
                  <a:schemeClr val="tx1"/>
                </a:solidFill>
              </a:rPr>
              <a:t>significant</a:t>
            </a:r>
            <a:r>
              <a:rPr lang="en-US" sz="3200" dirty="0">
                <a:solidFill>
                  <a:schemeClr val="tx1"/>
                </a:solidFill>
              </a:rPr>
              <a:t> </a:t>
            </a:r>
            <a:r>
              <a:rPr lang="en-US" sz="3200" i="1" dirty="0">
                <a:solidFill>
                  <a:schemeClr val="tx1"/>
                </a:solidFill>
              </a:rPr>
              <a:t>performance</a:t>
            </a:r>
            <a:r>
              <a:rPr lang="en-US" sz="3200" dirty="0">
                <a:solidFill>
                  <a:schemeClr val="tx1"/>
                </a:solidFill>
              </a:rPr>
              <a:t> and </a:t>
            </a:r>
            <a:r>
              <a:rPr lang="en-US" sz="3200" i="1" dirty="0">
                <a:solidFill>
                  <a:schemeClr val="tx1"/>
                </a:solidFill>
              </a:rPr>
              <a:t>energy efficiency</a:t>
            </a:r>
            <a:r>
              <a:rPr lang="en-US" sz="3200" dirty="0">
                <a:solidFill>
                  <a:schemeClr val="tx1"/>
                </a:solidFill>
              </a:rPr>
              <a:t> </a:t>
            </a:r>
            <a:r>
              <a:rPr lang="en-US" sz="3200" b="1" dirty="0">
                <a:solidFill>
                  <a:schemeClr val="accent6">
                    <a:lumMod val="50000"/>
                  </a:schemeClr>
                </a:solidFill>
              </a:rPr>
              <a:t>benefits</a:t>
            </a:r>
          </a:p>
        </p:txBody>
      </p:sp>
      <p:sp>
        <p:nvSpPr>
          <p:cNvPr id="8" name="TextBox 7">
            <a:extLst>
              <a:ext uri="{FF2B5EF4-FFF2-40B4-BE49-F238E27FC236}">
                <a16:creationId xmlns:a16="http://schemas.microsoft.com/office/drawing/2014/main" id="{4D6591E9-2FC0-F36A-5725-FC520A7E52B1}"/>
              </a:ext>
            </a:extLst>
          </p:cNvPr>
          <p:cNvSpPr txBox="1"/>
          <p:nvPr/>
        </p:nvSpPr>
        <p:spPr>
          <a:xfrm rot="5400000">
            <a:off x="4376840" y="1497860"/>
            <a:ext cx="805543" cy="369332"/>
          </a:xfrm>
          <a:prstGeom prst="rect">
            <a:avLst/>
          </a:prstGeom>
          <a:noFill/>
        </p:spPr>
        <p:txBody>
          <a:bodyPr wrap="square" rtlCol="0">
            <a:spAutoFit/>
          </a:bodyPr>
          <a:lstStyle/>
          <a:p>
            <a:pPr algn="ctr"/>
            <a:r>
              <a:rPr lang="en-US" b="1" dirty="0">
                <a:solidFill>
                  <a:srgbClr val="00B050"/>
                </a:solidFill>
              </a:rPr>
              <a:t>9.2%</a:t>
            </a:r>
            <a:endParaRPr lang="en-CH" b="1" dirty="0">
              <a:solidFill>
                <a:srgbClr val="00B050"/>
              </a:solidFill>
            </a:endParaRPr>
          </a:p>
        </p:txBody>
      </p:sp>
      <p:sp>
        <p:nvSpPr>
          <p:cNvPr id="9" name="TextBox 8">
            <a:extLst>
              <a:ext uri="{FF2B5EF4-FFF2-40B4-BE49-F238E27FC236}">
                <a16:creationId xmlns:a16="http://schemas.microsoft.com/office/drawing/2014/main" id="{711FDE7A-266A-0C92-BCDB-DEDA202F2C4B}"/>
              </a:ext>
            </a:extLst>
          </p:cNvPr>
          <p:cNvSpPr txBox="1"/>
          <p:nvPr/>
        </p:nvSpPr>
        <p:spPr>
          <a:xfrm rot="5400000">
            <a:off x="4872141" y="1350901"/>
            <a:ext cx="968828" cy="369332"/>
          </a:xfrm>
          <a:prstGeom prst="rect">
            <a:avLst/>
          </a:prstGeom>
          <a:noFill/>
        </p:spPr>
        <p:txBody>
          <a:bodyPr wrap="square" rtlCol="0">
            <a:spAutoFit/>
          </a:bodyPr>
          <a:lstStyle/>
          <a:p>
            <a:pPr algn="ctr"/>
            <a:r>
              <a:rPr lang="en-US" b="1" dirty="0">
                <a:solidFill>
                  <a:srgbClr val="00B050"/>
                </a:solidFill>
              </a:rPr>
              <a:t>10.1%</a:t>
            </a:r>
            <a:endParaRPr lang="en-CH" b="1" dirty="0">
              <a:solidFill>
                <a:srgbClr val="00B050"/>
              </a:solidFill>
            </a:endParaRPr>
          </a:p>
        </p:txBody>
      </p:sp>
      <p:sp>
        <p:nvSpPr>
          <p:cNvPr id="10" name="TextBox 9">
            <a:extLst>
              <a:ext uri="{FF2B5EF4-FFF2-40B4-BE49-F238E27FC236}">
                <a16:creationId xmlns:a16="http://schemas.microsoft.com/office/drawing/2014/main" id="{B5865B64-056C-00F5-6C41-050BB351C04F}"/>
              </a:ext>
            </a:extLst>
          </p:cNvPr>
          <p:cNvSpPr txBox="1"/>
          <p:nvPr/>
        </p:nvSpPr>
        <p:spPr>
          <a:xfrm rot="5400000">
            <a:off x="10771023" y="2534180"/>
            <a:ext cx="968828" cy="369332"/>
          </a:xfrm>
          <a:prstGeom prst="rect">
            <a:avLst/>
          </a:prstGeom>
          <a:noFill/>
        </p:spPr>
        <p:txBody>
          <a:bodyPr wrap="square" rtlCol="0">
            <a:spAutoFit/>
          </a:bodyPr>
          <a:lstStyle/>
          <a:p>
            <a:pPr algn="ctr"/>
            <a:r>
              <a:rPr lang="en-US" b="1" dirty="0">
                <a:solidFill>
                  <a:srgbClr val="C00000"/>
                </a:solidFill>
              </a:rPr>
              <a:t>92.0%</a:t>
            </a:r>
            <a:endParaRPr lang="en-CH" b="1" dirty="0">
              <a:solidFill>
                <a:srgbClr val="C00000"/>
              </a:solidFill>
            </a:endParaRPr>
          </a:p>
        </p:txBody>
      </p:sp>
      <p:sp>
        <p:nvSpPr>
          <p:cNvPr id="11" name="TextBox 10">
            <a:extLst>
              <a:ext uri="{FF2B5EF4-FFF2-40B4-BE49-F238E27FC236}">
                <a16:creationId xmlns:a16="http://schemas.microsoft.com/office/drawing/2014/main" id="{81FE5EAF-3A46-9B14-E2DD-6EE3DDC864D3}"/>
              </a:ext>
            </a:extLst>
          </p:cNvPr>
          <p:cNvSpPr txBox="1"/>
          <p:nvPr/>
        </p:nvSpPr>
        <p:spPr>
          <a:xfrm rot="5400000">
            <a:off x="10231397" y="2182193"/>
            <a:ext cx="968828" cy="369332"/>
          </a:xfrm>
          <a:prstGeom prst="rect">
            <a:avLst/>
          </a:prstGeom>
          <a:noFill/>
        </p:spPr>
        <p:txBody>
          <a:bodyPr wrap="square" rtlCol="0">
            <a:spAutoFit/>
          </a:bodyPr>
          <a:lstStyle/>
          <a:p>
            <a:pPr algn="ctr"/>
            <a:r>
              <a:rPr lang="en-US" b="1" dirty="0">
                <a:solidFill>
                  <a:srgbClr val="C00000"/>
                </a:solidFill>
              </a:rPr>
              <a:t>93.8%</a:t>
            </a:r>
            <a:endParaRPr lang="en-CH" b="1" dirty="0">
              <a:solidFill>
                <a:srgbClr val="C00000"/>
              </a:solidFill>
            </a:endParaRPr>
          </a:p>
        </p:txBody>
      </p:sp>
      <p:grpSp>
        <p:nvGrpSpPr>
          <p:cNvPr id="3" name="Group 2">
            <a:extLst>
              <a:ext uri="{FF2B5EF4-FFF2-40B4-BE49-F238E27FC236}">
                <a16:creationId xmlns:a16="http://schemas.microsoft.com/office/drawing/2014/main" id="{0825DC57-4347-C68C-A02E-1B91EB6978B9}"/>
              </a:ext>
            </a:extLst>
          </p:cNvPr>
          <p:cNvGrpSpPr/>
          <p:nvPr/>
        </p:nvGrpSpPr>
        <p:grpSpPr>
          <a:xfrm>
            <a:off x="2817585" y="6571438"/>
            <a:ext cx="6502401" cy="261257"/>
            <a:chOff x="1631950" y="5344886"/>
            <a:chExt cx="6502401" cy="261257"/>
          </a:xfrm>
        </p:grpSpPr>
        <p:sp>
          <p:nvSpPr>
            <p:cNvPr id="7" name="Arrow: Pentagon 6">
              <a:extLst>
                <a:ext uri="{FF2B5EF4-FFF2-40B4-BE49-F238E27FC236}">
                  <a16:creationId xmlns:a16="http://schemas.microsoft.com/office/drawing/2014/main" id="{FDF02AC8-3365-B5A1-8B54-66B2078BDFFE}"/>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2" name="Arrow: Chevron 11">
              <a:extLst>
                <a:ext uri="{FF2B5EF4-FFF2-40B4-BE49-F238E27FC236}">
                  <a16:creationId xmlns:a16="http://schemas.microsoft.com/office/drawing/2014/main" id="{AC08A2E7-682A-FF92-D1D2-CE3DBD8E47D2}"/>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3" name="Arrow: Chevron 12">
              <a:extLst>
                <a:ext uri="{FF2B5EF4-FFF2-40B4-BE49-F238E27FC236}">
                  <a16:creationId xmlns:a16="http://schemas.microsoft.com/office/drawing/2014/main" id="{9B8DBC76-78F9-85E3-8783-472838573BD9}"/>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4" name="Arrow: Chevron 13">
              <a:extLst>
                <a:ext uri="{FF2B5EF4-FFF2-40B4-BE49-F238E27FC236}">
                  <a16:creationId xmlns:a16="http://schemas.microsoft.com/office/drawing/2014/main" id="{2BAF0E57-54E6-9C0C-D995-A7AFED8DB453}"/>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1574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FEC6-27CD-2CC1-2FA4-D9C6997488EE}"/>
              </a:ext>
            </a:extLst>
          </p:cNvPr>
          <p:cNvSpPr>
            <a:spLocks noGrp="1"/>
          </p:cNvSpPr>
          <p:nvPr>
            <p:ph type="title"/>
          </p:nvPr>
        </p:nvSpPr>
        <p:spPr/>
        <p:txBody>
          <a:bodyPr>
            <a:normAutofit fontScale="90000"/>
          </a:bodyPr>
          <a:lstStyle/>
          <a:p>
            <a:r>
              <a:rPr lang="en-US" dirty="0"/>
              <a:t>Contributions</a:t>
            </a:r>
            <a:endParaRPr lang="en-CH" dirty="0"/>
          </a:p>
        </p:txBody>
      </p:sp>
      <p:sp>
        <p:nvSpPr>
          <p:cNvPr id="3" name="Rectangle: Rounded Corners 2">
            <a:hlinkClick r:id="rId3" action="ppaction://hlinksldjump"/>
            <a:extLst>
              <a:ext uri="{FF2B5EF4-FFF2-40B4-BE49-F238E27FC236}">
                <a16:creationId xmlns:a16="http://schemas.microsoft.com/office/drawing/2014/main" id="{D911A312-7D35-1049-474D-8F2C218E7D75}"/>
              </a:ext>
            </a:extLst>
          </p:cNvPr>
          <p:cNvSpPr/>
          <p:nvPr/>
        </p:nvSpPr>
        <p:spPr>
          <a:xfrm>
            <a:off x="372836" y="1147298"/>
            <a:ext cx="3581400" cy="199208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flexible and easy-to-use </a:t>
            </a:r>
            <a:br>
              <a:rPr lang="en-US" sz="2200" dirty="0">
                <a:solidFill>
                  <a:schemeClr val="tx1"/>
                </a:solidFill>
              </a:rPr>
            </a:br>
            <a:r>
              <a:rPr lang="en-US" sz="2200" dirty="0">
                <a:solidFill>
                  <a:schemeClr val="tx1"/>
                </a:solidFill>
              </a:rPr>
              <a:t>FPGA-based </a:t>
            </a:r>
            <a:br>
              <a:rPr lang="en-US" sz="2200" dirty="0">
                <a:solidFill>
                  <a:schemeClr val="tx1"/>
                </a:solidFill>
              </a:rPr>
            </a:br>
            <a:r>
              <a:rPr lang="en-US" sz="2200" b="1" dirty="0">
                <a:solidFill>
                  <a:schemeClr val="accent4">
                    <a:lumMod val="50000"/>
                  </a:schemeClr>
                </a:solidFill>
              </a:rPr>
              <a:t>DRAM characterization infrastructure</a:t>
            </a:r>
            <a:endParaRPr lang="en-CH" sz="2200" b="1" dirty="0">
              <a:solidFill>
                <a:schemeClr val="accent4">
                  <a:lumMod val="50000"/>
                </a:schemeClr>
              </a:solidFill>
            </a:endParaRPr>
          </a:p>
        </p:txBody>
      </p:sp>
      <p:sp>
        <p:nvSpPr>
          <p:cNvPr id="8" name="Rectangle: Rounded Corners 7">
            <a:hlinkClick r:id="rId4" action="ppaction://hlinksldjump"/>
            <a:extLst>
              <a:ext uri="{FF2B5EF4-FFF2-40B4-BE49-F238E27FC236}">
                <a16:creationId xmlns:a16="http://schemas.microsoft.com/office/drawing/2014/main" id="{469B42D2-91DA-3CEF-4DFB-822D1EB0D773}"/>
              </a:ext>
            </a:extLst>
          </p:cNvPr>
          <p:cNvSpPr/>
          <p:nvPr/>
        </p:nvSpPr>
        <p:spPr>
          <a:xfrm>
            <a:off x="8341179" y="1147298"/>
            <a:ext cx="3581400" cy="199208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new methodology for </a:t>
            </a:r>
            <a:r>
              <a:rPr lang="en-US" sz="2200" b="1" dirty="0">
                <a:solidFill>
                  <a:schemeClr val="accent6">
                    <a:lumMod val="50000"/>
                  </a:schemeClr>
                </a:solidFill>
              </a:rPr>
              <a:t>uncovering in-DRAM RowHammer Protection Mechanisms</a:t>
            </a:r>
            <a:endParaRPr lang="en-CH" sz="2200" b="1" dirty="0">
              <a:solidFill>
                <a:schemeClr val="accent6">
                  <a:lumMod val="50000"/>
                </a:schemeClr>
              </a:solidFill>
            </a:endParaRPr>
          </a:p>
        </p:txBody>
      </p:sp>
      <p:sp>
        <p:nvSpPr>
          <p:cNvPr id="10" name="Rectangle: Rounded Corners 9">
            <a:hlinkClick r:id="rId5" action="ppaction://hlinksldjump"/>
            <a:extLst>
              <a:ext uri="{FF2B5EF4-FFF2-40B4-BE49-F238E27FC236}">
                <a16:creationId xmlns:a16="http://schemas.microsoft.com/office/drawing/2014/main" id="{47FF3ADC-4528-0870-BBAD-C8886A7D9129}"/>
              </a:ext>
            </a:extLst>
          </p:cNvPr>
          <p:cNvSpPr/>
          <p:nvPr/>
        </p:nvSpPr>
        <p:spPr>
          <a:xfrm>
            <a:off x="8341179" y="3825184"/>
            <a:ext cx="3581400" cy="199208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A low-cost substrate </a:t>
            </a:r>
            <a:r>
              <a:rPr lang="en-US" sz="2200" dirty="0">
                <a:solidFill>
                  <a:schemeClr val="tx1"/>
                </a:solidFill>
              </a:rPr>
              <a:t>for improving DRAM performance, energy efficiency, and reliability</a:t>
            </a:r>
            <a:endParaRPr lang="en-CH" sz="2200" dirty="0">
              <a:solidFill>
                <a:schemeClr val="tx1"/>
              </a:solidFill>
            </a:endParaRPr>
          </a:p>
        </p:txBody>
      </p:sp>
      <p:sp>
        <p:nvSpPr>
          <p:cNvPr id="11" name="Rectangle: Rounded Corners 10">
            <a:hlinkClick r:id="rId6" action="ppaction://hlinksldjump"/>
            <a:extLst>
              <a:ext uri="{FF2B5EF4-FFF2-40B4-BE49-F238E27FC236}">
                <a16:creationId xmlns:a16="http://schemas.microsoft.com/office/drawing/2014/main" id="{F844C7D1-3D79-DBD8-F748-0E93B65DB5A5}"/>
              </a:ext>
            </a:extLst>
          </p:cNvPr>
          <p:cNvSpPr/>
          <p:nvPr/>
        </p:nvSpPr>
        <p:spPr>
          <a:xfrm>
            <a:off x="345621" y="3825184"/>
            <a:ext cx="3581400" cy="1992085"/>
          </a:xfrm>
          <a:prstGeom prst="round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7030A0"/>
                </a:solidFill>
              </a:rPr>
              <a:t>Self-Managing DRAM:</a:t>
            </a:r>
            <a:br>
              <a:rPr lang="en-US" sz="2200" dirty="0">
                <a:solidFill>
                  <a:schemeClr val="tx1"/>
                </a:solidFill>
              </a:rPr>
            </a:br>
            <a:r>
              <a:rPr lang="en-US" sz="2200" dirty="0">
                <a:solidFill>
                  <a:schemeClr val="tx1"/>
                </a:solidFill>
              </a:rPr>
              <a:t>Enabling autonomous and efficient in-DRAM maintenance operations</a:t>
            </a:r>
            <a:endParaRPr lang="en-CH" sz="2200" dirty="0">
              <a:solidFill>
                <a:schemeClr val="tx1"/>
              </a:solidFill>
            </a:endParaRPr>
          </a:p>
        </p:txBody>
      </p:sp>
      <p:grpSp>
        <p:nvGrpSpPr>
          <p:cNvPr id="12" name="Group 11">
            <a:extLst>
              <a:ext uri="{FF2B5EF4-FFF2-40B4-BE49-F238E27FC236}">
                <a16:creationId xmlns:a16="http://schemas.microsoft.com/office/drawing/2014/main" id="{2D3D9893-ADD5-7EEF-3EFE-46ED5D4C5393}"/>
              </a:ext>
            </a:extLst>
          </p:cNvPr>
          <p:cNvGrpSpPr/>
          <p:nvPr/>
        </p:nvGrpSpPr>
        <p:grpSpPr>
          <a:xfrm>
            <a:off x="4085771" y="1556656"/>
            <a:ext cx="2032907" cy="1992085"/>
            <a:chOff x="4101193" y="1556656"/>
            <a:chExt cx="2032907" cy="1992085"/>
          </a:xfrm>
        </p:grpSpPr>
        <p:sp>
          <p:nvSpPr>
            <p:cNvPr id="13" name="Teardrop 12">
              <a:extLst>
                <a:ext uri="{FF2B5EF4-FFF2-40B4-BE49-F238E27FC236}">
                  <a16:creationId xmlns:a16="http://schemas.microsoft.com/office/drawing/2014/main" id="{1914849F-2A93-6F2B-27B3-EAFE21998526}"/>
                </a:ext>
              </a:extLst>
            </p:cNvPr>
            <p:cNvSpPr/>
            <p:nvPr/>
          </p:nvSpPr>
          <p:spPr>
            <a:xfrm flipV="1">
              <a:off x="4101193" y="1556656"/>
              <a:ext cx="2013856" cy="1992085"/>
            </a:xfrm>
            <a:prstGeom prst="teardrop">
              <a:avLst/>
            </a:prstGeom>
            <a:noFill/>
            <a:ln w="76200" cap="flat" cmpd="thinThick">
              <a:solidFill>
                <a:schemeClr val="accent4">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ACB3A590-60C6-FC14-7F54-6307148012F1}"/>
                </a:ext>
              </a:extLst>
            </p:cNvPr>
            <p:cNvSpPr txBox="1"/>
            <p:nvPr/>
          </p:nvSpPr>
          <p:spPr>
            <a:xfrm>
              <a:off x="4158343" y="2143341"/>
              <a:ext cx="1975757" cy="584775"/>
            </a:xfrm>
            <a:prstGeom prst="rect">
              <a:avLst/>
            </a:prstGeom>
            <a:noFill/>
          </p:spPr>
          <p:txBody>
            <a:bodyPr wrap="square" rtlCol="0">
              <a:spAutoFit/>
            </a:bodyPr>
            <a:lstStyle/>
            <a:p>
              <a:pPr algn="ctr"/>
              <a:r>
                <a:rPr lang="en-US" sz="3200" b="1" dirty="0"/>
                <a:t>SoftMC</a:t>
              </a:r>
              <a:endParaRPr lang="en-CH" sz="3200" b="1" dirty="0"/>
            </a:p>
          </p:txBody>
        </p:sp>
        <p:sp>
          <p:nvSpPr>
            <p:cNvPr id="15" name="Rectangle: Diagonal Corners Snipped 14">
              <a:extLst>
                <a:ext uri="{FF2B5EF4-FFF2-40B4-BE49-F238E27FC236}">
                  <a16:creationId xmlns:a16="http://schemas.microsoft.com/office/drawing/2014/main" id="{3F269E44-2611-A89E-B0B2-5E8CAF1BB882}"/>
                </a:ext>
              </a:extLst>
            </p:cNvPr>
            <p:cNvSpPr/>
            <p:nvPr/>
          </p:nvSpPr>
          <p:spPr>
            <a:xfrm>
              <a:off x="4505324" y="2669266"/>
              <a:ext cx="1281793" cy="341804"/>
            </a:xfrm>
            <a:prstGeom prst="snip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HPCA’17</a:t>
              </a:r>
              <a:endParaRPr lang="en-CH" b="1" dirty="0">
                <a:solidFill>
                  <a:schemeClr val="tx1"/>
                </a:solidFill>
              </a:endParaRPr>
            </a:p>
          </p:txBody>
        </p:sp>
      </p:grpSp>
      <p:grpSp>
        <p:nvGrpSpPr>
          <p:cNvPr id="16" name="Group 15">
            <a:extLst>
              <a:ext uri="{FF2B5EF4-FFF2-40B4-BE49-F238E27FC236}">
                <a16:creationId xmlns:a16="http://schemas.microsoft.com/office/drawing/2014/main" id="{29B0974D-4EE4-46CF-72E0-FD6A1AFBE4BE}"/>
              </a:ext>
            </a:extLst>
          </p:cNvPr>
          <p:cNvGrpSpPr/>
          <p:nvPr/>
        </p:nvGrpSpPr>
        <p:grpSpPr>
          <a:xfrm>
            <a:off x="6133194" y="1556656"/>
            <a:ext cx="2062843" cy="1992085"/>
            <a:chOff x="6096000" y="1556656"/>
            <a:chExt cx="2062843" cy="1992085"/>
          </a:xfrm>
        </p:grpSpPr>
        <p:sp>
          <p:nvSpPr>
            <p:cNvPr id="18" name="Teardrop 17">
              <a:extLst>
                <a:ext uri="{FF2B5EF4-FFF2-40B4-BE49-F238E27FC236}">
                  <a16:creationId xmlns:a16="http://schemas.microsoft.com/office/drawing/2014/main" id="{5128E673-5C48-D15F-C8C4-0828F946DA31}"/>
                </a:ext>
              </a:extLst>
            </p:cNvPr>
            <p:cNvSpPr/>
            <p:nvPr/>
          </p:nvSpPr>
          <p:spPr>
            <a:xfrm flipH="1" flipV="1">
              <a:off x="6144986" y="1556656"/>
              <a:ext cx="2013857" cy="1992085"/>
            </a:xfrm>
            <a:prstGeom prst="teardrop">
              <a:avLst/>
            </a:prstGeom>
            <a:noFill/>
            <a:ln w="76200" cap="flat" cmpd="thinThick">
              <a:solidFill>
                <a:schemeClr val="accent6">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38D4696C-23CC-40F1-4139-2A5B8013D8F0}"/>
                </a:ext>
              </a:extLst>
            </p:cNvPr>
            <p:cNvSpPr txBox="1"/>
            <p:nvPr/>
          </p:nvSpPr>
          <p:spPr>
            <a:xfrm>
              <a:off x="6096000" y="2160314"/>
              <a:ext cx="1975757" cy="584775"/>
            </a:xfrm>
            <a:prstGeom prst="rect">
              <a:avLst/>
            </a:prstGeom>
            <a:noFill/>
          </p:spPr>
          <p:txBody>
            <a:bodyPr wrap="square" rtlCol="0">
              <a:spAutoFit/>
            </a:bodyPr>
            <a:lstStyle/>
            <a:p>
              <a:pPr algn="ctr"/>
              <a:r>
                <a:rPr lang="en-US" sz="3200" b="1" dirty="0"/>
                <a:t>U-TRR</a:t>
              </a:r>
              <a:endParaRPr lang="en-CH" sz="3200" b="1" dirty="0"/>
            </a:p>
          </p:txBody>
        </p:sp>
        <p:sp>
          <p:nvSpPr>
            <p:cNvPr id="24" name="Rectangle: Diagonal Corners Snipped 23">
              <a:extLst>
                <a:ext uri="{FF2B5EF4-FFF2-40B4-BE49-F238E27FC236}">
                  <a16:creationId xmlns:a16="http://schemas.microsoft.com/office/drawing/2014/main" id="{7A39614E-EC35-F656-CC6A-FBC8CE3397D6}"/>
                </a:ext>
              </a:extLst>
            </p:cNvPr>
            <p:cNvSpPr/>
            <p:nvPr/>
          </p:nvSpPr>
          <p:spPr>
            <a:xfrm>
              <a:off x="6462030" y="2664616"/>
              <a:ext cx="1281793" cy="341804"/>
            </a:xfrm>
            <a:prstGeom prst="snip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MICRO’21</a:t>
              </a:r>
              <a:endParaRPr lang="en-CH" b="1" dirty="0">
                <a:solidFill>
                  <a:schemeClr val="tx1"/>
                </a:solidFill>
              </a:endParaRPr>
            </a:p>
          </p:txBody>
        </p:sp>
      </p:grpSp>
      <p:grpSp>
        <p:nvGrpSpPr>
          <p:cNvPr id="26" name="Group 25">
            <a:extLst>
              <a:ext uri="{FF2B5EF4-FFF2-40B4-BE49-F238E27FC236}">
                <a16:creationId xmlns:a16="http://schemas.microsoft.com/office/drawing/2014/main" id="{6620D45A-2ED3-78CB-259B-0E7C66463C27}"/>
              </a:ext>
            </a:extLst>
          </p:cNvPr>
          <p:cNvGrpSpPr/>
          <p:nvPr/>
        </p:nvGrpSpPr>
        <p:grpSpPr>
          <a:xfrm>
            <a:off x="4123871" y="3634922"/>
            <a:ext cx="1975757" cy="1992086"/>
            <a:chOff x="4120243" y="3581400"/>
            <a:chExt cx="1975757" cy="1992086"/>
          </a:xfrm>
        </p:grpSpPr>
        <p:sp>
          <p:nvSpPr>
            <p:cNvPr id="28" name="TextBox 27">
              <a:extLst>
                <a:ext uri="{FF2B5EF4-FFF2-40B4-BE49-F238E27FC236}">
                  <a16:creationId xmlns:a16="http://schemas.microsoft.com/office/drawing/2014/main" id="{28BD73BC-F625-24B8-0917-51C0EF4C092A}"/>
                </a:ext>
              </a:extLst>
            </p:cNvPr>
            <p:cNvSpPr txBox="1"/>
            <p:nvPr/>
          </p:nvSpPr>
          <p:spPr>
            <a:xfrm>
              <a:off x="4120243" y="3995057"/>
              <a:ext cx="1975757" cy="584775"/>
            </a:xfrm>
            <a:prstGeom prst="rect">
              <a:avLst/>
            </a:prstGeom>
            <a:noFill/>
          </p:spPr>
          <p:txBody>
            <a:bodyPr wrap="square" rtlCol="0">
              <a:spAutoFit/>
            </a:bodyPr>
            <a:lstStyle/>
            <a:p>
              <a:pPr algn="ctr"/>
              <a:r>
                <a:rPr lang="en-US" sz="3200" b="1" dirty="0"/>
                <a:t>SMD</a:t>
              </a:r>
              <a:endParaRPr lang="en-CH" sz="3200" b="1" dirty="0"/>
            </a:p>
          </p:txBody>
        </p:sp>
        <p:sp>
          <p:nvSpPr>
            <p:cNvPr id="37" name="Teardrop 36">
              <a:extLst>
                <a:ext uri="{FF2B5EF4-FFF2-40B4-BE49-F238E27FC236}">
                  <a16:creationId xmlns:a16="http://schemas.microsoft.com/office/drawing/2014/main" id="{A1A39C76-9F38-712C-DFA4-51AA97DAC881}"/>
                </a:ext>
              </a:extLst>
            </p:cNvPr>
            <p:cNvSpPr/>
            <p:nvPr/>
          </p:nvSpPr>
          <p:spPr>
            <a:xfrm>
              <a:off x="4120243" y="3581400"/>
              <a:ext cx="1975757" cy="1992086"/>
            </a:xfrm>
            <a:prstGeom prst="teardrop">
              <a:avLst/>
            </a:prstGeom>
            <a:noFill/>
            <a:ln w="76200" cap="flat" cmpd="thinThick">
              <a:solidFill>
                <a:srgbClr val="7030A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 name="Rectangle: Diagonal Corners Snipped 37">
              <a:extLst>
                <a:ext uri="{FF2B5EF4-FFF2-40B4-BE49-F238E27FC236}">
                  <a16:creationId xmlns:a16="http://schemas.microsoft.com/office/drawing/2014/main" id="{E0012F5C-AEFB-D29C-ED1F-3113FBE5D9A0}"/>
                </a:ext>
              </a:extLst>
            </p:cNvPr>
            <p:cNvSpPr/>
            <p:nvPr/>
          </p:nvSpPr>
          <p:spPr>
            <a:xfrm>
              <a:off x="4505324" y="4538898"/>
              <a:ext cx="1281793" cy="584774"/>
            </a:xfrm>
            <a:prstGeom prst="snip2Diag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Ongoing</a:t>
              </a:r>
            </a:p>
            <a:p>
              <a:pPr algn="ctr"/>
              <a:r>
                <a:rPr lang="en-US" b="1" dirty="0">
                  <a:solidFill>
                    <a:schemeClr val="tx1"/>
                  </a:solidFill>
                  <a:hlinkClick r:id="rId7"/>
                </a:rPr>
                <a:t>arXiv’22</a:t>
              </a:r>
              <a:endParaRPr lang="en-CH" b="1" dirty="0">
                <a:solidFill>
                  <a:schemeClr val="tx1"/>
                </a:solidFill>
              </a:endParaRPr>
            </a:p>
          </p:txBody>
        </p:sp>
      </p:grpSp>
      <p:grpSp>
        <p:nvGrpSpPr>
          <p:cNvPr id="39" name="Group 38">
            <a:extLst>
              <a:ext uri="{FF2B5EF4-FFF2-40B4-BE49-F238E27FC236}">
                <a16:creationId xmlns:a16="http://schemas.microsoft.com/office/drawing/2014/main" id="{25E6B252-1E13-4BC3-9590-3577599F69FF}"/>
              </a:ext>
            </a:extLst>
          </p:cNvPr>
          <p:cNvGrpSpPr/>
          <p:nvPr/>
        </p:nvGrpSpPr>
        <p:grpSpPr>
          <a:xfrm>
            <a:off x="6182180" y="3634922"/>
            <a:ext cx="2013857" cy="1992086"/>
            <a:chOff x="6134100" y="3581400"/>
            <a:chExt cx="2013857" cy="1992086"/>
          </a:xfrm>
        </p:grpSpPr>
        <p:sp>
          <p:nvSpPr>
            <p:cNvPr id="40" name="Teardrop 39">
              <a:extLst>
                <a:ext uri="{FF2B5EF4-FFF2-40B4-BE49-F238E27FC236}">
                  <a16:creationId xmlns:a16="http://schemas.microsoft.com/office/drawing/2014/main" id="{901D4BA5-A4E5-5057-C9DA-08FA9418B4E7}"/>
                </a:ext>
              </a:extLst>
            </p:cNvPr>
            <p:cNvSpPr/>
            <p:nvPr/>
          </p:nvSpPr>
          <p:spPr>
            <a:xfrm flipH="1">
              <a:off x="6134100" y="3581400"/>
              <a:ext cx="2013857" cy="1992086"/>
            </a:xfrm>
            <a:prstGeom prst="teardrop">
              <a:avLst/>
            </a:prstGeom>
            <a:noFill/>
            <a:ln w="76200" cap="flat" cmpd="thinThick">
              <a:solidFill>
                <a:srgbClr val="00206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TextBox 40">
              <a:extLst>
                <a:ext uri="{FF2B5EF4-FFF2-40B4-BE49-F238E27FC236}">
                  <a16:creationId xmlns:a16="http://schemas.microsoft.com/office/drawing/2014/main" id="{883BD6BE-7888-30D6-7E7F-973EA212A438}"/>
                </a:ext>
              </a:extLst>
            </p:cNvPr>
            <p:cNvSpPr txBox="1"/>
            <p:nvPr/>
          </p:nvSpPr>
          <p:spPr>
            <a:xfrm>
              <a:off x="6172200" y="4061396"/>
              <a:ext cx="1975757" cy="584775"/>
            </a:xfrm>
            <a:prstGeom prst="rect">
              <a:avLst/>
            </a:prstGeom>
            <a:noFill/>
          </p:spPr>
          <p:txBody>
            <a:bodyPr wrap="square" rtlCol="0">
              <a:spAutoFit/>
            </a:bodyPr>
            <a:lstStyle/>
            <a:p>
              <a:pPr algn="ctr"/>
              <a:r>
                <a:rPr lang="en-US" sz="3200" b="1" dirty="0"/>
                <a:t>CROW</a:t>
              </a:r>
              <a:endParaRPr lang="en-CH" sz="3200" b="1" dirty="0"/>
            </a:p>
          </p:txBody>
        </p:sp>
        <p:sp>
          <p:nvSpPr>
            <p:cNvPr id="42" name="Rectangle: Diagonal Corners Snipped 41">
              <a:extLst>
                <a:ext uri="{FF2B5EF4-FFF2-40B4-BE49-F238E27FC236}">
                  <a16:creationId xmlns:a16="http://schemas.microsoft.com/office/drawing/2014/main" id="{0E98DCC5-F47D-BB3A-ADDB-1C2AE44EB47C}"/>
                </a:ext>
              </a:extLst>
            </p:cNvPr>
            <p:cNvSpPr/>
            <p:nvPr/>
          </p:nvSpPr>
          <p:spPr>
            <a:xfrm>
              <a:off x="6519181" y="4613595"/>
              <a:ext cx="1281793" cy="341804"/>
            </a:xfrm>
            <a:prstGeom prst="snip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ISCA’19</a:t>
              </a:r>
              <a:endParaRPr lang="en-CH" b="1" dirty="0">
                <a:solidFill>
                  <a:schemeClr val="tx1"/>
                </a:solidFill>
              </a:endParaRPr>
            </a:p>
          </p:txBody>
        </p:sp>
      </p:grpSp>
    </p:spTree>
    <p:extLst>
      <p:ext uri="{BB962C8B-B14F-4D97-AF65-F5344CB8AC3E}">
        <p14:creationId xmlns:p14="http://schemas.microsoft.com/office/powerpoint/2010/main" val="227611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fade">
                                      <p:cBhvr>
                                        <p:cTn id="34" dur="500"/>
                                        <p:tgtEl>
                                          <p:spTgt spid="39"/>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F09E-9270-0749-79CC-4D91AD8B5603}"/>
              </a:ext>
            </a:extLst>
          </p:cNvPr>
          <p:cNvSpPr>
            <a:spLocks noGrp="1"/>
          </p:cNvSpPr>
          <p:nvPr>
            <p:ph type="title"/>
          </p:nvPr>
        </p:nvSpPr>
        <p:spPr/>
        <p:txBody>
          <a:bodyPr>
            <a:normAutofit fontScale="90000"/>
          </a:bodyPr>
          <a:lstStyle/>
          <a:p>
            <a:r>
              <a:rPr lang="en-US" dirty="0"/>
              <a:t>Sensitivity to Refresh Period</a:t>
            </a:r>
            <a:endParaRPr lang="en-CH" dirty="0"/>
          </a:p>
        </p:txBody>
      </p:sp>
      <p:graphicFrame>
        <p:nvGraphicFramePr>
          <p:cNvPr id="4" name="Chart 3">
            <a:extLst>
              <a:ext uri="{FF2B5EF4-FFF2-40B4-BE49-F238E27FC236}">
                <a16:creationId xmlns:a16="http://schemas.microsoft.com/office/drawing/2014/main" id="{AE7B2226-167E-921B-CCB7-7BD4B10B02A2}"/>
              </a:ext>
            </a:extLst>
          </p:cNvPr>
          <p:cNvGraphicFramePr>
            <a:graphicFrameLocks/>
          </p:cNvGraphicFramePr>
          <p:nvPr>
            <p:extLst>
              <p:ext uri="{D42A27DB-BD31-4B8C-83A1-F6EECF244321}">
                <p14:modId xmlns:p14="http://schemas.microsoft.com/office/powerpoint/2010/main" val="4243838332"/>
              </p:ext>
            </p:extLst>
          </p:nvPr>
        </p:nvGraphicFramePr>
        <p:xfrm>
          <a:off x="1262743" y="1199469"/>
          <a:ext cx="9070521" cy="395831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5B6A846-AA68-7A11-15D5-212414BAE491}"/>
              </a:ext>
            </a:extLst>
          </p:cNvPr>
          <p:cNvSpPr txBox="1"/>
          <p:nvPr/>
        </p:nvSpPr>
        <p:spPr>
          <a:xfrm rot="5400000">
            <a:off x="6980905" y="2338440"/>
            <a:ext cx="1083813" cy="369332"/>
          </a:xfrm>
          <a:prstGeom prst="rect">
            <a:avLst/>
          </a:prstGeom>
          <a:noFill/>
        </p:spPr>
        <p:txBody>
          <a:bodyPr wrap="square" rtlCol="0">
            <a:spAutoFit/>
          </a:bodyPr>
          <a:lstStyle/>
          <a:p>
            <a:pPr algn="ctr"/>
            <a:r>
              <a:rPr lang="en-US" b="1" dirty="0">
                <a:solidFill>
                  <a:srgbClr val="00B050"/>
                </a:solidFill>
              </a:rPr>
              <a:t>19.5%</a:t>
            </a:r>
            <a:endParaRPr lang="en-CH" b="1" dirty="0">
              <a:solidFill>
                <a:srgbClr val="00B050"/>
              </a:solidFill>
            </a:endParaRPr>
          </a:p>
        </p:txBody>
      </p:sp>
      <p:sp>
        <p:nvSpPr>
          <p:cNvPr id="6" name="TextBox 5">
            <a:extLst>
              <a:ext uri="{FF2B5EF4-FFF2-40B4-BE49-F238E27FC236}">
                <a16:creationId xmlns:a16="http://schemas.microsoft.com/office/drawing/2014/main" id="{543E8C2A-5183-0675-5EDB-6220968E1219}"/>
              </a:ext>
            </a:extLst>
          </p:cNvPr>
          <p:cNvSpPr txBox="1"/>
          <p:nvPr/>
        </p:nvSpPr>
        <p:spPr>
          <a:xfrm rot="5400000">
            <a:off x="8894749" y="1432885"/>
            <a:ext cx="957270" cy="369332"/>
          </a:xfrm>
          <a:prstGeom prst="rect">
            <a:avLst/>
          </a:prstGeom>
          <a:noFill/>
        </p:spPr>
        <p:txBody>
          <a:bodyPr wrap="square" rtlCol="0">
            <a:spAutoFit/>
          </a:bodyPr>
          <a:lstStyle/>
          <a:p>
            <a:pPr algn="ctr"/>
            <a:r>
              <a:rPr lang="en-US" b="1" dirty="0">
                <a:solidFill>
                  <a:srgbClr val="00B050"/>
                </a:solidFill>
              </a:rPr>
              <a:t>51.5%</a:t>
            </a:r>
            <a:endParaRPr lang="en-CH" b="1" dirty="0">
              <a:solidFill>
                <a:srgbClr val="00B050"/>
              </a:solidFill>
            </a:endParaRPr>
          </a:p>
        </p:txBody>
      </p:sp>
      <p:sp>
        <p:nvSpPr>
          <p:cNvPr id="7" name="TextBox 6">
            <a:extLst>
              <a:ext uri="{FF2B5EF4-FFF2-40B4-BE49-F238E27FC236}">
                <a16:creationId xmlns:a16="http://schemas.microsoft.com/office/drawing/2014/main" id="{C030D8BB-5510-4442-0D42-74204B83A6AA}"/>
              </a:ext>
            </a:extLst>
          </p:cNvPr>
          <p:cNvSpPr txBox="1"/>
          <p:nvPr/>
        </p:nvSpPr>
        <p:spPr>
          <a:xfrm rot="5400000">
            <a:off x="9178410" y="1359747"/>
            <a:ext cx="1085856" cy="369332"/>
          </a:xfrm>
          <a:prstGeom prst="rect">
            <a:avLst/>
          </a:prstGeom>
          <a:noFill/>
        </p:spPr>
        <p:txBody>
          <a:bodyPr wrap="square" rtlCol="0">
            <a:spAutoFit/>
          </a:bodyPr>
          <a:lstStyle/>
          <a:p>
            <a:pPr algn="ctr"/>
            <a:r>
              <a:rPr lang="en-US" b="1" dirty="0">
                <a:solidFill>
                  <a:srgbClr val="00B050"/>
                </a:solidFill>
              </a:rPr>
              <a:t>58.4%</a:t>
            </a:r>
            <a:endParaRPr lang="en-CH" b="1" dirty="0">
              <a:solidFill>
                <a:srgbClr val="00B050"/>
              </a:solidFill>
            </a:endParaRPr>
          </a:p>
        </p:txBody>
      </p:sp>
      <p:sp>
        <p:nvSpPr>
          <p:cNvPr id="8" name="TextBox 7">
            <a:extLst>
              <a:ext uri="{FF2B5EF4-FFF2-40B4-BE49-F238E27FC236}">
                <a16:creationId xmlns:a16="http://schemas.microsoft.com/office/drawing/2014/main" id="{96302692-F436-62B3-F990-D292385C4469}"/>
              </a:ext>
            </a:extLst>
          </p:cNvPr>
          <p:cNvSpPr txBox="1"/>
          <p:nvPr/>
        </p:nvSpPr>
        <p:spPr>
          <a:xfrm rot="5400000">
            <a:off x="7392131" y="2296939"/>
            <a:ext cx="957269" cy="369332"/>
          </a:xfrm>
          <a:prstGeom prst="rect">
            <a:avLst/>
          </a:prstGeom>
          <a:noFill/>
        </p:spPr>
        <p:txBody>
          <a:bodyPr wrap="square" rtlCol="0">
            <a:spAutoFit/>
          </a:bodyPr>
          <a:lstStyle/>
          <a:p>
            <a:pPr algn="ctr"/>
            <a:r>
              <a:rPr lang="en-US" b="1" dirty="0">
                <a:solidFill>
                  <a:srgbClr val="00B050"/>
                </a:solidFill>
              </a:rPr>
              <a:t>22.5%</a:t>
            </a:r>
            <a:endParaRPr lang="en-CH" b="1" dirty="0">
              <a:solidFill>
                <a:srgbClr val="00B050"/>
              </a:solidFill>
            </a:endParaRPr>
          </a:p>
        </p:txBody>
      </p:sp>
      <p:sp>
        <p:nvSpPr>
          <p:cNvPr id="14" name="Rectangle: Diagonal Corners Snipped 13">
            <a:extLst>
              <a:ext uri="{FF2B5EF4-FFF2-40B4-BE49-F238E27FC236}">
                <a16:creationId xmlns:a16="http://schemas.microsoft.com/office/drawing/2014/main" id="{B7DF9832-13DD-5130-259C-BF8CB0C39E2E}"/>
              </a:ext>
            </a:extLst>
          </p:cNvPr>
          <p:cNvSpPr/>
          <p:nvPr/>
        </p:nvSpPr>
        <p:spPr>
          <a:xfrm>
            <a:off x="533403" y="5105398"/>
            <a:ext cx="11070773" cy="1264021"/>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70C0"/>
                </a:solidFill>
              </a:rPr>
              <a:t>SMD-based refresh mechanisms</a:t>
            </a:r>
            <a:r>
              <a:rPr lang="en-US" sz="3200" dirty="0">
                <a:solidFill>
                  <a:schemeClr val="tx1"/>
                </a:solidFill>
              </a:rPr>
              <a:t> will be even more beneficial in future DRAM chip with low refresh periods</a:t>
            </a:r>
            <a:endParaRPr lang="en-US" sz="3200" b="1" dirty="0">
              <a:solidFill>
                <a:schemeClr val="accent6">
                  <a:lumMod val="50000"/>
                </a:schemeClr>
              </a:solidFill>
            </a:endParaRPr>
          </a:p>
        </p:txBody>
      </p:sp>
      <p:grpSp>
        <p:nvGrpSpPr>
          <p:cNvPr id="15" name="Group 14">
            <a:extLst>
              <a:ext uri="{FF2B5EF4-FFF2-40B4-BE49-F238E27FC236}">
                <a16:creationId xmlns:a16="http://schemas.microsoft.com/office/drawing/2014/main" id="{47E74749-1BAA-75A9-533C-6F3403B5F743}"/>
              </a:ext>
            </a:extLst>
          </p:cNvPr>
          <p:cNvGrpSpPr/>
          <p:nvPr/>
        </p:nvGrpSpPr>
        <p:grpSpPr>
          <a:xfrm>
            <a:off x="2817585" y="6571438"/>
            <a:ext cx="6502401" cy="261257"/>
            <a:chOff x="1631950" y="5344886"/>
            <a:chExt cx="6502401" cy="261257"/>
          </a:xfrm>
        </p:grpSpPr>
        <p:sp>
          <p:nvSpPr>
            <p:cNvPr id="16" name="Arrow: Pentagon 15">
              <a:extLst>
                <a:ext uri="{FF2B5EF4-FFF2-40B4-BE49-F238E27FC236}">
                  <a16:creationId xmlns:a16="http://schemas.microsoft.com/office/drawing/2014/main" id="{35E24299-F91A-B700-A9B3-7E18A921E82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7" name="Arrow: Chevron 16">
              <a:extLst>
                <a:ext uri="{FF2B5EF4-FFF2-40B4-BE49-F238E27FC236}">
                  <a16:creationId xmlns:a16="http://schemas.microsoft.com/office/drawing/2014/main" id="{CD259305-A405-F1E7-74FE-31A1646F2D99}"/>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8" name="Arrow: Chevron 17">
              <a:extLst>
                <a:ext uri="{FF2B5EF4-FFF2-40B4-BE49-F238E27FC236}">
                  <a16:creationId xmlns:a16="http://schemas.microsoft.com/office/drawing/2014/main" id="{E0C7BE91-48B1-57CD-C832-974344F6C4C9}"/>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9" name="Arrow: Chevron 18">
              <a:extLst>
                <a:ext uri="{FF2B5EF4-FFF2-40B4-BE49-F238E27FC236}">
                  <a16:creationId xmlns:a16="http://schemas.microsoft.com/office/drawing/2014/main" id="{ABC24404-D347-510C-A8ED-6FC1EC8776ED}"/>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42865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A8DF7-CFC0-FCE5-5F56-159FBC261970}"/>
              </a:ext>
            </a:extLst>
          </p:cNvPr>
          <p:cNvSpPr>
            <a:spLocks noGrp="1"/>
          </p:cNvSpPr>
          <p:nvPr>
            <p:ph type="title"/>
          </p:nvPr>
        </p:nvSpPr>
        <p:spPr/>
        <p:txBody>
          <a:bodyPr>
            <a:normAutofit fontScale="90000"/>
          </a:bodyPr>
          <a:lstStyle/>
          <a:p>
            <a:r>
              <a:rPr lang="en-US" dirty="0"/>
              <a:t>Hardware Overhead</a:t>
            </a:r>
            <a:endParaRPr lang="en-CH" dirty="0"/>
          </a:p>
        </p:txBody>
      </p:sp>
      <p:sp>
        <p:nvSpPr>
          <p:cNvPr id="3" name="Content Placeholder 2">
            <a:extLst>
              <a:ext uri="{FF2B5EF4-FFF2-40B4-BE49-F238E27FC236}">
                <a16:creationId xmlns:a16="http://schemas.microsoft.com/office/drawing/2014/main" id="{F7E07938-7691-0D60-6C89-9EA806965D4A}"/>
              </a:ext>
            </a:extLst>
          </p:cNvPr>
          <p:cNvSpPr>
            <a:spLocks noGrp="1"/>
          </p:cNvSpPr>
          <p:nvPr>
            <p:ph idx="1"/>
          </p:nvPr>
        </p:nvSpPr>
        <p:spPr>
          <a:xfrm>
            <a:off x="209725" y="843304"/>
            <a:ext cx="11702642" cy="3815781"/>
          </a:xfrm>
        </p:spPr>
        <p:txBody>
          <a:bodyPr>
            <a:normAutofit fontScale="85000" lnSpcReduction="20000"/>
          </a:bodyPr>
          <a:lstStyle/>
          <a:p>
            <a:pPr marL="0" indent="0">
              <a:buNone/>
            </a:pPr>
            <a:r>
              <a:rPr lang="en-US" sz="3000" b="1" dirty="0"/>
              <a:t>Interface Modifications</a:t>
            </a:r>
          </a:p>
          <a:p>
            <a:r>
              <a:rPr lang="en-US" dirty="0"/>
              <a:t>A single </a:t>
            </a:r>
            <a:r>
              <a:rPr lang="en-US" dirty="0">
                <a:solidFill>
                  <a:srgbClr val="0070C0"/>
                </a:solidFill>
              </a:rPr>
              <a:t>ACT_NACK pin</a:t>
            </a:r>
            <a:r>
              <a:rPr lang="en-US" dirty="0"/>
              <a:t> per DRAM chip</a:t>
            </a:r>
          </a:p>
          <a:p>
            <a:pPr marL="0" indent="0">
              <a:buNone/>
            </a:pPr>
            <a:endParaRPr lang="en-US" b="1" dirty="0"/>
          </a:p>
          <a:p>
            <a:pPr marL="0" indent="0">
              <a:buNone/>
            </a:pPr>
            <a:r>
              <a:rPr lang="en-US" sz="3000" b="1" dirty="0"/>
              <a:t>DRAM Chip Modifications</a:t>
            </a:r>
          </a:p>
          <a:p>
            <a:r>
              <a:rPr lang="en-US" dirty="0">
                <a:solidFill>
                  <a:srgbClr val="0070C0"/>
                </a:solidFill>
              </a:rPr>
              <a:t>Lock Region Table</a:t>
            </a:r>
            <a:r>
              <a:rPr lang="en-US" dirty="0"/>
              <a:t> </a:t>
            </a:r>
            <a:r>
              <a:rPr lang="en-US" dirty="0">
                <a:solidFill>
                  <a:srgbClr val="C00000"/>
                </a:solidFill>
              </a:rPr>
              <a:t>incurs</a:t>
            </a:r>
            <a:r>
              <a:rPr lang="en-US" dirty="0"/>
              <a:t> only: </a:t>
            </a:r>
          </a:p>
          <a:p>
            <a:pPr lvl="1"/>
            <a:r>
              <a:rPr lang="en-US" dirty="0"/>
              <a:t>32um2 </a:t>
            </a:r>
            <a:r>
              <a:rPr lang="en-US" b="1" dirty="0"/>
              <a:t>area</a:t>
            </a:r>
            <a:r>
              <a:rPr lang="en-US" dirty="0"/>
              <a:t> overhead (0.001% of a 45.4mm2 DRAM chip)</a:t>
            </a:r>
          </a:p>
          <a:p>
            <a:pPr lvl="1"/>
            <a:r>
              <a:rPr lang="en-US" dirty="0"/>
              <a:t>0.053ns </a:t>
            </a:r>
            <a:r>
              <a:rPr lang="en-US" b="1" dirty="0"/>
              <a:t>access</a:t>
            </a:r>
            <a:r>
              <a:rPr lang="en-US" dirty="0"/>
              <a:t> </a:t>
            </a:r>
            <a:r>
              <a:rPr lang="en-US" b="1" dirty="0"/>
              <a:t>latency</a:t>
            </a:r>
            <a:r>
              <a:rPr lang="en-US" dirty="0"/>
              <a:t> overhead</a:t>
            </a:r>
          </a:p>
          <a:p>
            <a:pPr marL="0" indent="0">
              <a:buNone/>
            </a:pPr>
            <a:endParaRPr lang="en-US" b="1" dirty="0"/>
          </a:p>
          <a:p>
            <a:pPr marL="0" indent="0">
              <a:buNone/>
            </a:pPr>
            <a:r>
              <a:rPr lang="en-US" sz="3000" b="1" dirty="0"/>
              <a:t>Memory Controller Modifications</a:t>
            </a:r>
          </a:p>
          <a:p>
            <a:pPr>
              <a:buClr>
                <a:schemeClr val="tx1"/>
              </a:buClr>
            </a:pPr>
            <a:r>
              <a:rPr lang="en-US" dirty="0">
                <a:solidFill>
                  <a:srgbClr val="C00000"/>
                </a:solidFill>
              </a:rPr>
              <a:t>Changes</a:t>
            </a:r>
            <a:r>
              <a:rPr lang="en-US" dirty="0"/>
              <a:t> in </a:t>
            </a:r>
            <a:r>
              <a:rPr lang="en-US" i="1" dirty="0"/>
              <a:t>request scheduling</a:t>
            </a:r>
            <a:r>
              <a:rPr lang="en-US" dirty="0"/>
              <a:t> to handle ACT_NACK signals</a:t>
            </a:r>
            <a:endParaRPr lang="en-CH" dirty="0"/>
          </a:p>
        </p:txBody>
      </p:sp>
      <p:sp>
        <p:nvSpPr>
          <p:cNvPr id="4" name="Rectangle: Diagonal Corners Snipped 3">
            <a:extLst>
              <a:ext uri="{FF2B5EF4-FFF2-40B4-BE49-F238E27FC236}">
                <a16:creationId xmlns:a16="http://schemas.microsoft.com/office/drawing/2014/main" id="{E33768C9-665B-90F1-D457-7AD5F942A24C}"/>
              </a:ext>
            </a:extLst>
          </p:cNvPr>
          <p:cNvSpPr/>
          <p:nvPr/>
        </p:nvSpPr>
        <p:spPr>
          <a:xfrm>
            <a:off x="400647" y="4996543"/>
            <a:ext cx="11314506" cy="1230085"/>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tx1"/>
              </a:buClr>
              <a:buFont typeface="Arial" panose="020B0604020202020204" pitchFamily="34" charset="0"/>
              <a:buChar char="•"/>
            </a:pPr>
            <a:r>
              <a:rPr lang="en-US" sz="3000" dirty="0">
                <a:solidFill>
                  <a:schemeClr val="accent6">
                    <a:lumMod val="50000"/>
                  </a:schemeClr>
                </a:solidFill>
              </a:rPr>
              <a:t>No further changes needed </a:t>
            </a:r>
            <a:r>
              <a:rPr lang="en-US" sz="3000" dirty="0">
                <a:solidFill>
                  <a:schemeClr val="tx1"/>
                </a:solidFill>
              </a:rPr>
              <a:t>for new maintenance operations</a:t>
            </a:r>
          </a:p>
          <a:p>
            <a:pPr marL="457200" indent="-457200">
              <a:buClr>
                <a:schemeClr val="tx1"/>
              </a:buClr>
              <a:buFont typeface="Arial" panose="020B0604020202020204" pitchFamily="34" charset="0"/>
              <a:buChar char="•"/>
            </a:pPr>
            <a:r>
              <a:rPr lang="en-US" sz="3000" dirty="0">
                <a:solidFill>
                  <a:schemeClr val="tx1"/>
                </a:solidFill>
              </a:rPr>
              <a:t>The memory controller </a:t>
            </a:r>
            <a:r>
              <a:rPr lang="en-US" sz="3000" dirty="0">
                <a:solidFill>
                  <a:schemeClr val="accent6">
                    <a:lumMod val="50000"/>
                  </a:schemeClr>
                </a:solidFill>
              </a:rPr>
              <a:t>no longer manages</a:t>
            </a:r>
            <a:r>
              <a:rPr lang="en-US" sz="3000" dirty="0">
                <a:solidFill>
                  <a:schemeClr val="tx1"/>
                </a:solidFill>
              </a:rPr>
              <a:t> DRAM maintenance</a:t>
            </a:r>
            <a:endParaRPr lang="en-CH" sz="3000" dirty="0"/>
          </a:p>
        </p:txBody>
      </p:sp>
      <p:grpSp>
        <p:nvGrpSpPr>
          <p:cNvPr id="5" name="Group 4">
            <a:extLst>
              <a:ext uri="{FF2B5EF4-FFF2-40B4-BE49-F238E27FC236}">
                <a16:creationId xmlns:a16="http://schemas.microsoft.com/office/drawing/2014/main" id="{FAACE090-DED4-75FB-CBCF-16C48D283BB9}"/>
              </a:ext>
            </a:extLst>
          </p:cNvPr>
          <p:cNvGrpSpPr/>
          <p:nvPr/>
        </p:nvGrpSpPr>
        <p:grpSpPr>
          <a:xfrm>
            <a:off x="2817585" y="6571438"/>
            <a:ext cx="6502401" cy="261257"/>
            <a:chOff x="1631950" y="5344886"/>
            <a:chExt cx="6502401" cy="261257"/>
          </a:xfrm>
        </p:grpSpPr>
        <p:sp>
          <p:nvSpPr>
            <p:cNvPr id="6" name="Arrow: Pentagon 5">
              <a:extLst>
                <a:ext uri="{FF2B5EF4-FFF2-40B4-BE49-F238E27FC236}">
                  <a16:creationId xmlns:a16="http://schemas.microsoft.com/office/drawing/2014/main" id="{34C47BCF-E25F-5CC0-13E1-7D143C61BC8B}"/>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7" name="Arrow: Chevron 6">
              <a:extLst>
                <a:ext uri="{FF2B5EF4-FFF2-40B4-BE49-F238E27FC236}">
                  <a16:creationId xmlns:a16="http://schemas.microsoft.com/office/drawing/2014/main" id="{6F59F6BD-AED3-99FD-8F96-D2CF77673765}"/>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8" name="Arrow: Chevron 7">
              <a:extLst>
                <a:ext uri="{FF2B5EF4-FFF2-40B4-BE49-F238E27FC236}">
                  <a16:creationId xmlns:a16="http://schemas.microsoft.com/office/drawing/2014/main" id="{A1A91D44-D4DB-1725-40E5-7B1D0F7D757D}"/>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9" name="Arrow: Chevron 8">
              <a:extLst>
                <a:ext uri="{FF2B5EF4-FFF2-40B4-BE49-F238E27FC236}">
                  <a16:creationId xmlns:a16="http://schemas.microsoft.com/office/drawing/2014/main" id="{C0102322-6076-99BC-8DD4-C5E8074251FB}"/>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75718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B065B-DC8F-5DB4-4465-EF35D31DDE4D}"/>
              </a:ext>
            </a:extLst>
          </p:cNvPr>
          <p:cNvSpPr>
            <a:spLocks noGrp="1"/>
          </p:cNvSpPr>
          <p:nvPr>
            <p:ph type="title"/>
          </p:nvPr>
        </p:nvSpPr>
        <p:spPr/>
        <p:txBody>
          <a:bodyPr>
            <a:normAutofit fontScale="90000"/>
          </a:bodyPr>
          <a:lstStyle/>
          <a:p>
            <a:r>
              <a:rPr lang="en-US" dirty="0"/>
              <a:t>Other Results in the Paper</a:t>
            </a:r>
            <a:endParaRPr lang="en-CH" dirty="0"/>
          </a:p>
        </p:txBody>
      </p:sp>
      <p:sp>
        <p:nvSpPr>
          <p:cNvPr id="3" name="Content Placeholder 2">
            <a:extLst>
              <a:ext uri="{FF2B5EF4-FFF2-40B4-BE49-F238E27FC236}">
                <a16:creationId xmlns:a16="http://schemas.microsoft.com/office/drawing/2014/main" id="{66B3F973-7CD9-ECC3-30B6-3D53B42DED08}"/>
              </a:ext>
            </a:extLst>
          </p:cNvPr>
          <p:cNvSpPr>
            <a:spLocks noGrp="1"/>
          </p:cNvSpPr>
          <p:nvPr>
            <p:ph idx="1"/>
          </p:nvPr>
        </p:nvSpPr>
        <p:spPr/>
        <p:txBody>
          <a:bodyPr anchor="ctr"/>
          <a:lstStyle/>
          <a:p>
            <a:pPr>
              <a:lnSpc>
                <a:spcPct val="200000"/>
              </a:lnSpc>
            </a:pPr>
            <a:r>
              <a:rPr lang="en-US" dirty="0"/>
              <a:t>Lock region size sensitivity</a:t>
            </a:r>
          </a:p>
          <a:p>
            <a:pPr>
              <a:lnSpc>
                <a:spcPct val="200000"/>
              </a:lnSpc>
            </a:pPr>
            <a:r>
              <a:rPr lang="en-US" dirty="0"/>
              <a:t>Comparison to memory controller-based RH protection</a:t>
            </a:r>
          </a:p>
          <a:p>
            <a:pPr>
              <a:lnSpc>
                <a:spcPct val="200000"/>
              </a:lnSpc>
            </a:pPr>
            <a:r>
              <a:rPr lang="en-US" dirty="0"/>
              <a:t>Comparison to memory controller-based scrubbing</a:t>
            </a:r>
          </a:p>
          <a:p>
            <a:pPr>
              <a:lnSpc>
                <a:spcPct val="200000"/>
              </a:lnSpc>
            </a:pPr>
            <a:r>
              <a:rPr lang="en-US" dirty="0"/>
              <a:t>SMD-DRP maximum activation threshold sensitivity</a:t>
            </a:r>
          </a:p>
          <a:p>
            <a:pPr>
              <a:lnSpc>
                <a:spcPct val="200000"/>
              </a:lnSpc>
            </a:pPr>
            <a:r>
              <a:rPr lang="en-US" dirty="0"/>
              <a:t>Victim row window sensitivity</a:t>
            </a:r>
          </a:p>
        </p:txBody>
      </p:sp>
      <p:grpSp>
        <p:nvGrpSpPr>
          <p:cNvPr id="4" name="Group 3">
            <a:extLst>
              <a:ext uri="{FF2B5EF4-FFF2-40B4-BE49-F238E27FC236}">
                <a16:creationId xmlns:a16="http://schemas.microsoft.com/office/drawing/2014/main" id="{C4BB4A24-33DF-6E9E-36B9-87A2C0A89940}"/>
              </a:ext>
            </a:extLst>
          </p:cNvPr>
          <p:cNvGrpSpPr/>
          <p:nvPr/>
        </p:nvGrpSpPr>
        <p:grpSpPr>
          <a:xfrm>
            <a:off x="2817585" y="6571438"/>
            <a:ext cx="6502401" cy="261257"/>
            <a:chOff x="1631950" y="5344886"/>
            <a:chExt cx="6502401" cy="261257"/>
          </a:xfrm>
        </p:grpSpPr>
        <p:sp>
          <p:nvSpPr>
            <p:cNvPr id="5" name="Arrow: Pentagon 4">
              <a:extLst>
                <a:ext uri="{FF2B5EF4-FFF2-40B4-BE49-F238E27FC236}">
                  <a16:creationId xmlns:a16="http://schemas.microsoft.com/office/drawing/2014/main" id="{FE9D5016-A5FC-4CED-CCA9-1073BBE8B3D2}"/>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A14B3D2B-3588-71F5-CDD8-2242EF07AE81}"/>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5022F44D-CBF4-593E-746C-88FF879F15C5}"/>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184ED016-5444-6601-119C-64FC04F4C3ED}"/>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3706752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normAutofit fontScale="90000"/>
          </a:bodyPr>
          <a:lstStyle/>
          <a:p>
            <a:r>
              <a:rPr lang="en-US" dirty="0"/>
              <a:t>Summary</a:t>
            </a:r>
          </a:p>
        </p:txBody>
      </p:sp>
      <p:sp>
        <p:nvSpPr>
          <p:cNvPr id="36" name="Content Placeholder 2">
            <a:extLst>
              <a:ext uri="{FF2B5EF4-FFF2-40B4-BE49-F238E27FC236}">
                <a16:creationId xmlns:a16="http://schemas.microsoft.com/office/drawing/2014/main" id="{83EF96D7-7A70-4847-B668-D4A912850C4C}"/>
              </a:ext>
            </a:extLst>
          </p:cNvPr>
          <p:cNvSpPr txBox="1">
            <a:spLocks/>
          </p:cNvSpPr>
          <p:nvPr/>
        </p:nvSpPr>
        <p:spPr>
          <a:xfrm>
            <a:off x="0" y="2286000"/>
            <a:ext cx="12192000" cy="462582"/>
          </a:xfrm>
          <a:prstGeom prst="rect">
            <a:avLst/>
          </a:prstGeom>
          <a:solidFill>
            <a:srgbClr val="FEECEC"/>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ea typeface="Tahoma" panose="020B0604030504040204" pitchFamily="34" charset="0"/>
                <a:cs typeface="Tahoma" panose="020B0604030504040204" pitchFamily="34" charset="0"/>
              </a:rPr>
              <a:t>Implementing new </a:t>
            </a:r>
            <a:r>
              <a:rPr lang="en-US" sz="2400" b="1" dirty="0">
                <a:ea typeface="Tahoma" panose="020B0604030504040204" pitchFamily="34" charset="0"/>
                <a:cs typeface="Tahoma" panose="020B0604030504040204" pitchFamily="34" charset="0"/>
              </a:rPr>
              <a:t>maintenance mechanisms</a:t>
            </a:r>
            <a:r>
              <a:rPr lang="en-US" sz="2400" dirty="0">
                <a:ea typeface="Tahoma" panose="020B0604030504040204" pitchFamily="34" charset="0"/>
                <a:cs typeface="Tahoma" panose="020B0604030504040204" pitchFamily="34" charset="0"/>
              </a:rPr>
              <a:t> often requires </a:t>
            </a:r>
            <a:r>
              <a:rPr lang="en-US" sz="2400" dirty="0">
                <a:solidFill>
                  <a:srgbClr val="C00000"/>
                </a:solidFill>
                <a:ea typeface="Tahoma" panose="020B0604030504040204" pitchFamily="34" charset="0"/>
                <a:cs typeface="Tahoma" panose="020B0604030504040204" pitchFamily="34" charset="0"/>
              </a:rPr>
              <a:t>difficult-to-realize</a:t>
            </a:r>
            <a:r>
              <a:rPr lang="en-US" sz="2400" dirty="0">
                <a:ea typeface="Tahoma" panose="020B0604030504040204" pitchFamily="34" charset="0"/>
                <a:cs typeface="Tahoma" panose="020B0604030504040204" pitchFamily="34" charset="0"/>
              </a:rPr>
              <a:t> </a:t>
            </a:r>
            <a:r>
              <a:rPr lang="en-US" sz="2400" dirty="0">
                <a:solidFill>
                  <a:srgbClr val="C00000"/>
                </a:solidFill>
                <a:ea typeface="Tahoma" panose="020B0604030504040204" pitchFamily="34" charset="0"/>
                <a:cs typeface="Tahoma" panose="020B0604030504040204" pitchFamily="34" charset="0"/>
              </a:rPr>
              <a:t>changes</a:t>
            </a:r>
            <a:endParaRPr lang="en-US" sz="2400" b="1" dirty="0">
              <a:solidFill>
                <a:srgbClr val="C00000"/>
              </a:solidFill>
              <a:latin typeface="+mj-lt"/>
              <a:ea typeface="Tahoma" panose="020B0604030504040204" pitchFamily="34" charset="0"/>
              <a:cs typeface="Tahoma" panose="020B0604030504040204" pitchFamily="34" charset="0"/>
            </a:endParaRPr>
          </a:p>
        </p:txBody>
      </p:sp>
      <p:sp>
        <p:nvSpPr>
          <p:cNvPr id="33" name="Content Placeholder 2">
            <a:extLst>
              <a:ext uri="{FF2B5EF4-FFF2-40B4-BE49-F238E27FC236}">
                <a16:creationId xmlns:a16="http://schemas.microsoft.com/office/drawing/2014/main" id="{7BC1A4B6-7CA7-E5DD-1669-0A6C63789790}"/>
              </a:ext>
            </a:extLst>
          </p:cNvPr>
          <p:cNvSpPr txBox="1">
            <a:spLocks/>
          </p:cNvSpPr>
          <p:nvPr/>
        </p:nvSpPr>
        <p:spPr>
          <a:xfrm>
            <a:off x="0" y="849085"/>
            <a:ext cx="12192000" cy="1259992"/>
          </a:xfrm>
          <a:prstGeom prst="rect">
            <a:avLst/>
          </a:prstGeom>
          <a:solidFill>
            <a:schemeClr val="bg1">
              <a:lumMod val="95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ea typeface="Tahoma" panose="020B0604030504040204" pitchFamily="34" charset="0"/>
                <a:cs typeface="Tahoma" panose="020B0604030504040204" pitchFamily="34" charset="0"/>
              </a:rPr>
              <a:t>The three major DRAM maintenance operations:</a:t>
            </a:r>
          </a:p>
          <a:p>
            <a:pPr lvl="1">
              <a:buFont typeface="Wingdings" panose="05000000000000000000" pitchFamily="2" charset="2"/>
              <a:buChar char="v"/>
            </a:pPr>
            <a:r>
              <a:rPr lang="en-US" sz="2000" dirty="0">
                <a:latin typeface="+mj-lt"/>
                <a:ea typeface="Tahoma" panose="020B0604030504040204" pitchFamily="34" charset="0"/>
                <a:cs typeface="Tahoma" panose="020B0604030504040204" pitchFamily="34" charset="0"/>
              </a:rPr>
              <a:t>Refresh</a:t>
            </a:r>
          </a:p>
          <a:p>
            <a:pPr lvl="1">
              <a:buFont typeface="Wingdings" panose="05000000000000000000" pitchFamily="2" charset="2"/>
              <a:buChar char="v"/>
            </a:pPr>
            <a:r>
              <a:rPr lang="en-US" sz="2000" dirty="0">
                <a:latin typeface="+mj-lt"/>
                <a:ea typeface="Tahoma" panose="020B0604030504040204" pitchFamily="34" charset="0"/>
                <a:cs typeface="Tahoma" panose="020B0604030504040204" pitchFamily="34" charset="0"/>
              </a:rPr>
              <a:t>RowHammer Protection</a:t>
            </a:r>
          </a:p>
          <a:p>
            <a:pPr lvl="1">
              <a:buFont typeface="Wingdings" panose="05000000000000000000" pitchFamily="2" charset="2"/>
              <a:buChar char="v"/>
            </a:pPr>
            <a:r>
              <a:rPr lang="en-US" sz="2000" dirty="0">
                <a:latin typeface="+mj-lt"/>
                <a:ea typeface="Tahoma" panose="020B0604030504040204" pitchFamily="34" charset="0"/>
                <a:cs typeface="Tahoma" panose="020B0604030504040204" pitchFamily="34" charset="0"/>
              </a:rPr>
              <a:t>Memory Scrubbing</a:t>
            </a:r>
          </a:p>
        </p:txBody>
      </p:sp>
      <p:sp>
        <p:nvSpPr>
          <p:cNvPr id="39" name="Content Placeholder 2">
            <a:extLst>
              <a:ext uri="{FF2B5EF4-FFF2-40B4-BE49-F238E27FC236}">
                <a16:creationId xmlns:a16="http://schemas.microsoft.com/office/drawing/2014/main" id="{6BF499EC-2519-774C-C78F-5AE30DCFE854}"/>
              </a:ext>
            </a:extLst>
          </p:cNvPr>
          <p:cNvSpPr txBox="1">
            <a:spLocks/>
          </p:cNvSpPr>
          <p:nvPr/>
        </p:nvSpPr>
        <p:spPr>
          <a:xfrm>
            <a:off x="0" y="2921437"/>
            <a:ext cx="1970314" cy="462582"/>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a typeface="Tahoma" panose="020B0604030504040204" pitchFamily="34" charset="0"/>
                <a:cs typeface="Tahoma" panose="020B0604030504040204" pitchFamily="34" charset="0"/>
              </a:rPr>
              <a:t>Our Goal</a:t>
            </a:r>
            <a:endParaRPr lang="en-US" b="1" dirty="0">
              <a:latin typeface="+mj-lt"/>
              <a:ea typeface="Tahoma" panose="020B0604030504040204" pitchFamily="34" charset="0"/>
              <a:cs typeface="Tahoma" panose="020B0604030504040204" pitchFamily="34" charset="0"/>
            </a:endParaRPr>
          </a:p>
        </p:txBody>
      </p:sp>
      <p:grpSp>
        <p:nvGrpSpPr>
          <p:cNvPr id="9" name="Group 8">
            <a:extLst>
              <a:ext uri="{FF2B5EF4-FFF2-40B4-BE49-F238E27FC236}">
                <a16:creationId xmlns:a16="http://schemas.microsoft.com/office/drawing/2014/main" id="{ED9297F8-2626-70B6-9B95-586F3B256CF5}"/>
              </a:ext>
            </a:extLst>
          </p:cNvPr>
          <p:cNvGrpSpPr/>
          <p:nvPr/>
        </p:nvGrpSpPr>
        <p:grpSpPr>
          <a:xfrm>
            <a:off x="0" y="3317389"/>
            <a:ext cx="12192000" cy="462582"/>
            <a:chOff x="-1524000" y="3643960"/>
            <a:chExt cx="12192000" cy="462582"/>
          </a:xfrm>
        </p:grpSpPr>
        <p:sp>
          <p:nvSpPr>
            <p:cNvPr id="41" name="Content Placeholder 2">
              <a:extLst>
                <a:ext uri="{FF2B5EF4-FFF2-40B4-BE49-F238E27FC236}">
                  <a16:creationId xmlns:a16="http://schemas.microsoft.com/office/drawing/2014/main" id="{44C11BDE-68A0-CEC6-6277-7F3F356A4A6F}"/>
                </a:ext>
              </a:extLst>
            </p:cNvPr>
            <p:cNvSpPr txBox="1">
              <a:spLocks/>
            </p:cNvSpPr>
            <p:nvPr/>
          </p:nvSpPr>
          <p:spPr>
            <a:xfrm>
              <a:off x="-1524000" y="3643960"/>
              <a:ext cx="12192000" cy="462582"/>
            </a:xfrm>
            <a:prstGeom prst="rect">
              <a:avLst/>
            </a:prstGeom>
            <a:solidFill>
              <a:schemeClr val="accent6">
                <a:lumMod val="20000"/>
                <a:lumOff val="80000"/>
              </a:schemeClr>
            </a:solidFill>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Tahoma" panose="020B0604030504040204" pitchFamily="34" charset="0"/>
                  <a:cs typeface="Tahoma" panose="020B0604030504040204" pitchFamily="34" charset="0"/>
                </a:rPr>
                <a:t>	Ease the process of enabling new DRAM maintenance operations</a:t>
              </a:r>
              <a:endParaRPr lang="en-US" sz="2400" b="1" dirty="0">
                <a:latin typeface="+mj-lt"/>
                <a:ea typeface="Tahoma" panose="020B0604030504040204" pitchFamily="34" charset="0"/>
                <a:cs typeface="Tahoma" panose="020B0604030504040204" pitchFamily="34" charset="0"/>
              </a:endParaRPr>
            </a:p>
          </p:txBody>
        </p:sp>
        <p:sp>
          <p:nvSpPr>
            <p:cNvPr id="8" name="Oval 7">
              <a:extLst>
                <a:ext uri="{FF2B5EF4-FFF2-40B4-BE49-F238E27FC236}">
                  <a16:creationId xmlns:a16="http://schemas.microsoft.com/office/drawing/2014/main" id="{7E6C2F83-184C-87DB-CE8A-13292D3D7E48}"/>
                </a:ext>
              </a:extLst>
            </p:cNvPr>
            <p:cNvSpPr>
              <a:spLocks noChangeAspect="1"/>
            </p:cNvSpPr>
            <p:nvPr/>
          </p:nvSpPr>
          <p:spPr>
            <a:xfrm>
              <a:off x="-1115786" y="3684751"/>
              <a:ext cx="384099" cy="381000"/>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rPr>
                <a:t>1</a:t>
              </a:r>
              <a:endParaRPr lang="en-CH" sz="2400" b="1" dirty="0">
                <a:solidFill>
                  <a:schemeClr val="accent6">
                    <a:lumMod val="50000"/>
                  </a:schemeClr>
                </a:solidFill>
              </a:endParaRPr>
            </a:p>
          </p:txBody>
        </p:sp>
      </p:grpSp>
      <p:grpSp>
        <p:nvGrpSpPr>
          <p:cNvPr id="42" name="Group 41">
            <a:extLst>
              <a:ext uri="{FF2B5EF4-FFF2-40B4-BE49-F238E27FC236}">
                <a16:creationId xmlns:a16="http://schemas.microsoft.com/office/drawing/2014/main" id="{E4432EFC-D38E-D8E3-FA59-EB1D05574ACD}"/>
              </a:ext>
            </a:extLst>
          </p:cNvPr>
          <p:cNvGrpSpPr/>
          <p:nvPr/>
        </p:nvGrpSpPr>
        <p:grpSpPr>
          <a:xfrm>
            <a:off x="0" y="3799114"/>
            <a:ext cx="12192000" cy="462582"/>
            <a:chOff x="-1524000" y="3643960"/>
            <a:chExt cx="12192000" cy="462582"/>
          </a:xfrm>
        </p:grpSpPr>
        <p:sp>
          <p:nvSpPr>
            <p:cNvPr id="43" name="Content Placeholder 2">
              <a:extLst>
                <a:ext uri="{FF2B5EF4-FFF2-40B4-BE49-F238E27FC236}">
                  <a16:creationId xmlns:a16="http://schemas.microsoft.com/office/drawing/2014/main" id="{95FC69F7-5FFB-8D4E-0BD4-4BA0190052A5}"/>
                </a:ext>
              </a:extLst>
            </p:cNvPr>
            <p:cNvSpPr txBox="1">
              <a:spLocks/>
            </p:cNvSpPr>
            <p:nvPr/>
          </p:nvSpPr>
          <p:spPr>
            <a:xfrm>
              <a:off x="-1524000" y="3643960"/>
              <a:ext cx="12192000" cy="462582"/>
            </a:xfrm>
            <a:prstGeom prst="rect">
              <a:avLst/>
            </a:prstGeom>
            <a:solidFill>
              <a:schemeClr val="accent6">
                <a:lumMod val="20000"/>
                <a:lumOff val="80000"/>
              </a:schemeClr>
            </a:solidFill>
            <a:effectLst/>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ea typeface="Tahoma" panose="020B0604030504040204" pitchFamily="34" charset="0"/>
                  <a:cs typeface="Tahoma" panose="020B0604030504040204" pitchFamily="34" charset="0"/>
                </a:rPr>
                <a:t>	Enable more efficient in-DRAM maintenance operations</a:t>
              </a:r>
              <a:endParaRPr lang="en-US" sz="2400" b="1" dirty="0">
                <a:latin typeface="+mj-lt"/>
                <a:ea typeface="Tahoma" panose="020B0604030504040204" pitchFamily="34" charset="0"/>
                <a:cs typeface="Tahoma" panose="020B0604030504040204" pitchFamily="34" charset="0"/>
              </a:endParaRPr>
            </a:p>
          </p:txBody>
        </p:sp>
        <p:sp>
          <p:nvSpPr>
            <p:cNvPr id="44" name="Oval 43">
              <a:extLst>
                <a:ext uri="{FF2B5EF4-FFF2-40B4-BE49-F238E27FC236}">
                  <a16:creationId xmlns:a16="http://schemas.microsoft.com/office/drawing/2014/main" id="{2F74F6D1-CC85-63CD-FA41-3DC28CE2F256}"/>
                </a:ext>
              </a:extLst>
            </p:cNvPr>
            <p:cNvSpPr>
              <a:spLocks noChangeAspect="1"/>
            </p:cNvSpPr>
            <p:nvPr/>
          </p:nvSpPr>
          <p:spPr>
            <a:xfrm>
              <a:off x="-1115786" y="3684751"/>
              <a:ext cx="384099" cy="381000"/>
            </a:xfrm>
            <a:prstGeom prst="ellipse">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6">
                      <a:lumMod val="50000"/>
                    </a:schemeClr>
                  </a:solidFill>
                </a:rPr>
                <a:t>2</a:t>
              </a:r>
              <a:endParaRPr lang="en-CH" sz="2400" b="1" dirty="0">
                <a:solidFill>
                  <a:schemeClr val="accent6">
                    <a:lumMod val="50000"/>
                  </a:schemeClr>
                </a:solidFill>
              </a:endParaRPr>
            </a:p>
          </p:txBody>
        </p:sp>
      </p:grpSp>
      <p:sp>
        <p:nvSpPr>
          <p:cNvPr id="45" name="Content Placeholder 2">
            <a:extLst>
              <a:ext uri="{FF2B5EF4-FFF2-40B4-BE49-F238E27FC236}">
                <a16:creationId xmlns:a16="http://schemas.microsoft.com/office/drawing/2014/main" id="{8E6F10D1-B950-3746-1A16-244243F85759}"/>
              </a:ext>
            </a:extLst>
          </p:cNvPr>
          <p:cNvSpPr txBox="1">
            <a:spLocks/>
          </p:cNvSpPr>
          <p:nvPr/>
        </p:nvSpPr>
        <p:spPr>
          <a:xfrm>
            <a:off x="3450771" y="4365171"/>
            <a:ext cx="4778829" cy="462582"/>
          </a:xfrm>
          <a:prstGeom prst="rect">
            <a:avLst/>
          </a:prstGeom>
          <a:no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ea typeface="Tahoma" panose="020B0604030504040204" pitchFamily="34" charset="0"/>
                <a:cs typeface="Tahoma" panose="020B0604030504040204" pitchFamily="34" charset="0"/>
              </a:rPr>
              <a:t>Self-Managing DRAM (SMD)</a:t>
            </a:r>
            <a:endParaRPr lang="en-US" b="1" dirty="0">
              <a:latin typeface="+mj-lt"/>
              <a:ea typeface="Tahoma" panose="020B0604030504040204" pitchFamily="34" charset="0"/>
              <a:cs typeface="Tahoma" panose="020B0604030504040204" pitchFamily="34" charset="0"/>
            </a:endParaRPr>
          </a:p>
        </p:txBody>
      </p:sp>
      <p:sp>
        <p:nvSpPr>
          <p:cNvPr id="51" name="Content Placeholder 2">
            <a:extLst>
              <a:ext uri="{FF2B5EF4-FFF2-40B4-BE49-F238E27FC236}">
                <a16:creationId xmlns:a16="http://schemas.microsoft.com/office/drawing/2014/main" id="{0E12945D-DF96-6D1C-AF3D-04BA61A0DBA6}"/>
              </a:ext>
            </a:extLst>
          </p:cNvPr>
          <p:cNvSpPr txBox="1">
            <a:spLocks/>
          </p:cNvSpPr>
          <p:nvPr/>
        </p:nvSpPr>
        <p:spPr>
          <a:xfrm>
            <a:off x="0" y="4800479"/>
            <a:ext cx="12192000" cy="756618"/>
          </a:xfrm>
          <a:prstGeom prst="rect">
            <a:avLst/>
          </a:prstGeom>
          <a:solidFill>
            <a:schemeClr val="accent5">
              <a:lumMod val="20000"/>
              <a:lumOff val="80000"/>
            </a:schemeClr>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ea typeface="Tahoma" panose="020B0604030504040204" pitchFamily="34" charset="0"/>
                <a:cs typeface="Tahoma" panose="020B0604030504040204" pitchFamily="34" charset="0"/>
              </a:rPr>
              <a:t>Enables implementing new </a:t>
            </a:r>
            <a:r>
              <a:rPr lang="en-US" sz="2400" b="1" dirty="0">
                <a:ea typeface="Tahoma" panose="020B0604030504040204" pitchFamily="34" charset="0"/>
                <a:cs typeface="Tahoma" panose="020B0604030504040204" pitchFamily="34" charset="0"/>
              </a:rPr>
              <a:t>in-DRAM</a:t>
            </a:r>
            <a:r>
              <a:rPr lang="en-US" sz="2400" dirty="0">
                <a:ea typeface="Tahoma" panose="020B0604030504040204" pitchFamily="34" charset="0"/>
                <a:cs typeface="Tahoma" panose="020B0604030504040204" pitchFamily="34" charset="0"/>
              </a:rPr>
              <a:t> maintenance mechanisms </a:t>
            </a:r>
            <a:br>
              <a:rPr lang="en-US" sz="2400" dirty="0">
                <a:ea typeface="Tahoma" panose="020B0604030504040204" pitchFamily="34" charset="0"/>
                <a:cs typeface="Tahoma" panose="020B0604030504040204" pitchFamily="34" charset="0"/>
              </a:rPr>
            </a:br>
            <a:r>
              <a:rPr lang="en-US" sz="2400" dirty="0">
                <a:ea typeface="Tahoma" panose="020B0604030504040204" pitchFamily="34" charset="0"/>
                <a:cs typeface="Tahoma" panose="020B0604030504040204" pitchFamily="34" charset="0"/>
              </a:rPr>
              <a:t>with </a:t>
            </a:r>
            <a:r>
              <a:rPr lang="en-US" sz="2400" b="1" dirty="0">
                <a:solidFill>
                  <a:schemeClr val="accent6">
                    <a:lumMod val="50000"/>
                  </a:schemeClr>
                </a:solidFill>
                <a:ea typeface="Tahoma" panose="020B0604030504040204" pitchFamily="34" charset="0"/>
                <a:cs typeface="Tahoma" panose="020B0604030504040204" pitchFamily="34" charset="0"/>
              </a:rPr>
              <a:t>no further changes </a:t>
            </a:r>
            <a:r>
              <a:rPr lang="en-US" sz="2400" dirty="0">
                <a:ea typeface="Tahoma" panose="020B0604030504040204" pitchFamily="34" charset="0"/>
                <a:cs typeface="Tahoma" panose="020B0604030504040204" pitchFamily="34" charset="0"/>
              </a:rPr>
              <a:t>in the </a:t>
            </a:r>
            <a:r>
              <a:rPr lang="en-US" sz="2400" i="1" dirty="0">
                <a:ea typeface="Tahoma" panose="020B0604030504040204" pitchFamily="34" charset="0"/>
                <a:cs typeface="Tahoma" panose="020B0604030504040204" pitchFamily="34" charset="0"/>
              </a:rPr>
              <a:t>DRAM interface </a:t>
            </a:r>
            <a:r>
              <a:rPr lang="en-US" sz="2400" dirty="0">
                <a:ea typeface="Tahoma" panose="020B0604030504040204" pitchFamily="34" charset="0"/>
                <a:cs typeface="Tahoma" panose="020B0604030504040204" pitchFamily="34" charset="0"/>
              </a:rPr>
              <a:t>and </a:t>
            </a:r>
            <a:r>
              <a:rPr lang="en-US" sz="2400" i="1" dirty="0">
                <a:ea typeface="Tahoma" panose="020B0604030504040204" pitchFamily="34" charset="0"/>
                <a:cs typeface="Tahoma" panose="020B0604030504040204" pitchFamily="34" charset="0"/>
              </a:rPr>
              <a:t>memory controller</a:t>
            </a:r>
            <a:endParaRPr lang="en-US" sz="2400" b="1" i="1" dirty="0">
              <a:latin typeface="+mj-lt"/>
              <a:ea typeface="Tahoma" panose="020B0604030504040204" pitchFamily="34" charset="0"/>
              <a:cs typeface="Tahoma" panose="020B0604030504040204" pitchFamily="34" charset="0"/>
            </a:endParaRPr>
          </a:p>
        </p:txBody>
      </p:sp>
      <p:sp>
        <p:nvSpPr>
          <p:cNvPr id="10" name="Rectangle: Diagonal Corners Snipped 9">
            <a:extLst>
              <a:ext uri="{FF2B5EF4-FFF2-40B4-BE49-F238E27FC236}">
                <a16:creationId xmlns:a16="http://schemas.microsoft.com/office/drawing/2014/main" id="{9DAE7BB7-5F51-412A-BE20-C0EF4E8AC3C2}"/>
              </a:ext>
            </a:extLst>
          </p:cNvPr>
          <p:cNvSpPr/>
          <p:nvPr/>
        </p:nvSpPr>
        <p:spPr>
          <a:xfrm>
            <a:off x="1023258" y="5715000"/>
            <a:ext cx="10156371" cy="756618"/>
          </a:xfrm>
          <a:prstGeom prst="snip2DiagRect">
            <a:avLst/>
          </a:prstGeom>
          <a:solidFill>
            <a:schemeClr val="accent4">
              <a:lumMod val="20000"/>
              <a:lumOff val="80000"/>
            </a:schemeClr>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SMD-based </a:t>
            </a:r>
            <a:r>
              <a:rPr lang="en-US" sz="2400" i="1" dirty="0">
                <a:solidFill>
                  <a:schemeClr val="tx1"/>
                </a:solidFill>
              </a:rPr>
              <a:t>refresh</a:t>
            </a:r>
            <a:r>
              <a:rPr lang="en-US" sz="2400" dirty="0">
                <a:solidFill>
                  <a:schemeClr val="tx1"/>
                </a:solidFill>
              </a:rPr>
              <a:t>, </a:t>
            </a:r>
            <a:r>
              <a:rPr lang="en-US" sz="2400" i="1" dirty="0">
                <a:solidFill>
                  <a:schemeClr val="tx1"/>
                </a:solidFill>
              </a:rPr>
              <a:t>RowHammer protection</a:t>
            </a:r>
            <a:r>
              <a:rPr lang="en-US" sz="2400" dirty="0">
                <a:solidFill>
                  <a:schemeClr val="tx1"/>
                </a:solidFill>
              </a:rPr>
              <a:t>, and </a:t>
            </a:r>
            <a:r>
              <a:rPr lang="en-US" sz="2400" i="1" dirty="0">
                <a:solidFill>
                  <a:schemeClr val="tx1"/>
                </a:solidFill>
              </a:rPr>
              <a:t>scrubbing</a:t>
            </a:r>
            <a:r>
              <a:rPr lang="en-US" sz="2400" dirty="0">
                <a:solidFill>
                  <a:schemeClr val="tx1"/>
                </a:solidFill>
              </a:rPr>
              <a:t> achieve </a:t>
            </a:r>
            <a:br>
              <a:rPr lang="en-US" sz="2400" dirty="0">
                <a:solidFill>
                  <a:schemeClr val="tx1"/>
                </a:solidFill>
              </a:rPr>
            </a:br>
            <a:r>
              <a:rPr lang="en-US" sz="2400" b="1" dirty="0">
                <a:solidFill>
                  <a:schemeClr val="accent6">
                    <a:lumMod val="50000"/>
                  </a:schemeClr>
                </a:solidFill>
              </a:rPr>
              <a:t>9.2% speedup</a:t>
            </a:r>
            <a:r>
              <a:rPr lang="en-US" sz="2400" dirty="0">
                <a:solidFill>
                  <a:schemeClr val="tx1"/>
                </a:solidFill>
              </a:rPr>
              <a:t> and </a:t>
            </a:r>
            <a:r>
              <a:rPr lang="en-US" sz="2400" b="1" dirty="0">
                <a:solidFill>
                  <a:schemeClr val="accent6">
                    <a:lumMod val="50000"/>
                  </a:schemeClr>
                </a:solidFill>
              </a:rPr>
              <a:t>6.2% lower DRAM energy </a:t>
            </a:r>
            <a:r>
              <a:rPr lang="en-US" sz="2400" dirty="0">
                <a:solidFill>
                  <a:schemeClr val="tx1"/>
                </a:solidFill>
              </a:rPr>
              <a:t>vs. conventional DRAM</a:t>
            </a:r>
            <a:endParaRPr lang="en-CH" sz="2400" dirty="0">
              <a:solidFill>
                <a:schemeClr val="tx1"/>
              </a:solidFill>
            </a:endParaRPr>
          </a:p>
        </p:txBody>
      </p:sp>
      <p:grpSp>
        <p:nvGrpSpPr>
          <p:cNvPr id="3" name="Group 2">
            <a:extLst>
              <a:ext uri="{FF2B5EF4-FFF2-40B4-BE49-F238E27FC236}">
                <a16:creationId xmlns:a16="http://schemas.microsoft.com/office/drawing/2014/main" id="{96E8DCF8-53DB-3199-346F-CC6E1EDC8094}"/>
              </a:ext>
            </a:extLst>
          </p:cNvPr>
          <p:cNvGrpSpPr/>
          <p:nvPr/>
        </p:nvGrpSpPr>
        <p:grpSpPr>
          <a:xfrm>
            <a:off x="2817585" y="6571438"/>
            <a:ext cx="6502401" cy="261257"/>
            <a:chOff x="1631950" y="5344886"/>
            <a:chExt cx="6502401" cy="261257"/>
          </a:xfrm>
        </p:grpSpPr>
        <p:sp>
          <p:nvSpPr>
            <p:cNvPr id="4" name="Arrow: Pentagon 3">
              <a:extLst>
                <a:ext uri="{FF2B5EF4-FFF2-40B4-BE49-F238E27FC236}">
                  <a16:creationId xmlns:a16="http://schemas.microsoft.com/office/drawing/2014/main" id="{B75565FC-4DA1-6A3B-A298-BC4CBDBD61A9}"/>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5" name="Arrow: Chevron 4">
              <a:extLst>
                <a:ext uri="{FF2B5EF4-FFF2-40B4-BE49-F238E27FC236}">
                  <a16:creationId xmlns:a16="http://schemas.microsoft.com/office/drawing/2014/main" id="{286F8130-CCFC-7EE4-EBEE-D22CED967650}"/>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6" name="Arrow: Chevron 5">
              <a:extLst>
                <a:ext uri="{FF2B5EF4-FFF2-40B4-BE49-F238E27FC236}">
                  <a16:creationId xmlns:a16="http://schemas.microsoft.com/office/drawing/2014/main" id="{C5C77B28-5A87-5A7E-0A93-E025F3654A07}"/>
                </a:ext>
              </a:extLst>
            </p:cNvPr>
            <p:cNvSpPr/>
            <p:nvPr/>
          </p:nvSpPr>
          <p:spPr>
            <a:xfrm>
              <a:off x="6351363" y="5344886"/>
              <a:ext cx="1782988" cy="261257"/>
            </a:xfrm>
            <a:prstGeom prst="chevron">
              <a:avLst>
                <a:gd name="adj" fmla="val 0"/>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7" name="Arrow: Chevron 6">
              <a:extLst>
                <a:ext uri="{FF2B5EF4-FFF2-40B4-BE49-F238E27FC236}">
                  <a16:creationId xmlns:a16="http://schemas.microsoft.com/office/drawing/2014/main" id="{C8E88AEA-BF06-7CB2-A2CD-96C28D7A5452}"/>
                </a:ext>
              </a:extLst>
            </p:cNvPr>
            <p:cNvSpPr/>
            <p:nvPr/>
          </p:nvSpPr>
          <p:spPr>
            <a:xfrm>
              <a:off x="4883150" y="5344886"/>
              <a:ext cx="1622880" cy="261257"/>
            </a:xfrm>
            <a:prstGeom prst="chevron">
              <a:avLst/>
            </a:prstGeom>
            <a:solidFill>
              <a:srgbClr val="7030A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pic>
        <p:nvPicPr>
          <p:cNvPr id="11" name="Picture 8" descr="GitHub Logomark">
            <a:extLst>
              <a:ext uri="{FF2B5EF4-FFF2-40B4-BE49-F238E27FC236}">
                <a16:creationId xmlns:a16="http://schemas.microsoft.com/office/drawing/2014/main" id="{89A95A91-A303-05F5-5121-EA01AD421D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3894" y="902089"/>
            <a:ext cx="515534" cy="51553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EC152A4B-5609-2D8A-A8B6-CC5CC7034170}"/>
              </a:ext>
            </a:extLst>
          </p:cNvPr>
          <p:cNvSpPr txBox="1"/>
          <p:nvPr/>
        </p:nvSpPr>
        <p:spPr>
          <a:xfrm>
            <a:off x="6836229" y="920257"/>
            <a:ext cx="5113414" cy="893318"/>
          </a:xfrm>
          <a:prstGeom prst="rect">
            <a:avLst/>
          </a:prstGeom>
          <a:noFill/>
          <a:ln w="28575">
            <a:solidFill>
              <a:schemeClr val="tx1"/>
            </a:solidFill>
          </a:ln>
        </p:spPr>
        <p:txBody>
          <a:bodyPr wrap="square" rtlCol="0">
            <a:noAutofit/>
          </a:bodyPr>
          <a:lstStyle/>
          <a:p>
            <a:pPr>
              <a:spcAft>
                <a:spcPts val="600"/>
              </a:spcAft>
            </a:pPr>
            <a:r>
              <a:rPr lang="en-US" sz="2400" dirty="0"/>
              <a:t>Source code will be available soon:</a:t>
            </a:r>
          </a:p>
          <a:p>
            <a:r>
              <a:rPr lang="en-US" sz="2000" i="1" dirty="0">
                <a:solidFill>
                  <a:srgbClr val="0066FF"/>
                </a:solidFill>
                <a:hlinkClick r:id="rId5"/>
              </a:rPr>
              <a:t>github.com/CMU-SAFARI/</a:t>
            </a:r>
            <a:r>
              <a:rPr lang="en-US" sz="2000" i="1" dirty="0" err="1">
                <a:solidFill>
                  <a:srgbClr val="0066FF"/>
                </a:solidFill>
                <a:hlinkClick r:id="rId5"/>
              </a:rPr>
              <a:t>SelfManagingDRAM</a:t>
            </a:r>
            <a:endParaRPr lang="en-US" sz="2000" i="1" dirty="0">
              <a:solidFill>
                <a:srgbClr val="0066FF"/>
              </a:solidFill>
            </a:endParaRPr>
          </a:p>
        </p:txBody>
      </p:sp>
    </p:spTree>
    <p:custDataLst>
      <p:tags r:id="rId1"/>
    </p:custDataLst>
    <p:extLst>
      <p:ext uri="{BB962C8B-B14F-4D97-AF65-F5344CB8AC3E}">
        <p14:creationId xmlns:p14="http://schemas.microsoft.com/office/powerpoint/2010/main" val="869776108"/>
      </p:ext>
    </p:extLst>
  </p:cSld>
  <p:clrMapOvr>
    <a:masterClrMapping/>
  </p:clrMapOvr>
  <mc:AlternateContent xmlns:mc="http://schemas.openxmlformats.org/markup-compatibility/2006" xmlns:p14="http://schemas.microsoft.com/office/powerpoint/2010/main">
    <mc:Choice Requires="p14">
      <p:transition spd="slow" p14:dur="2000" advTm="109570"/>
    </mc:Choice>
    <mc:Fallback xmlns="">
      <p:transition spd="slow" advTm="10957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9" grpId="0"/>
      <p:bldP spid="45" grpId="0"/>
      <p:bldP spid="51" grpId="0" animBg="1"/>
      <p:bldP spid="10" grpId="0" animBg="1"/>
      <p:bldP spid="12"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FEC6-27CD-2CC1-2FA4-D9C6997488EE}"/>
              </a:ext>
            </a:extLst>
          </p:cNvPr>
          <p:cNvSpPr>
            <a:spLocks noGrp="1"/>
          </p:cNvSpPr>
          <p:nvPr>
            <p:ph type="title"/>
          </p:nvPr>
        </p:nvSpPr>
        <p:spPr/>
        <p:txBody>
          <a:bodyPr>
            <a:normAutofit fontScale="90000"/>
          </a:bodyPr>
          <a:lstStyle/>
          <a:p>
            <a:r>
              <a:rPr lang="en-US" dirty="0"/>
              <a:t>Contributions</a:t>
            </a:r>
            <a:endParaRPr lang="en-CH" dirty="0"/>
          </a:p>
        </p:txBody>
      </p:sp>
      <p:sp>
        <p:nvSpPr>
          <p:cNvPr id="8" name="Rectangle: Rounded Corners 7">
            <a:hlinkClick r:id="rId3" action="ppaction://hlinksldjump"/>
            <a:extLst>
              <a:ext uri="{FF2B5EF4-FFF2-40B4-BE49-F238E27FC236}">
                <a16:creationId xmlns:a16="http://schemas.microsoft.com/office/drawing/2014/main" id="{DF768DAD-A262-5E56-1F72-0FDC10D0E09A}"/>
              </a:ext>
            </a:extLst>
          </p:cNvPr>
          <p:cNvSpPr/>
          <p:nvPr/>
        </p:nvSpPr>
        <p:spPr>
          <a:xfrm>
            <a:off x="372836" y="1147298"/>
            <a:ext cx="3581400" cy="199208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flexible and easy-to-use </a:t>
            </a:r>
            <a:br>
              <a:rPr lang="en-US" sz="2200" dirty="0">
                <a:solidFill>
                  <a:schemeClr val="tx1"/>
                </a:solidFill>
              </a:rPr>
            </a:br>
            <a:r>
              <a:rPr lang="en-US" sz="2200" dirty="0">
                <a:solidFill>
                  <a:schemeClr val="tx1"/>
                </a:solidFill>
              </a:rPr>
              <a:t>FPGA-based </a:t>
            </a:r>
            <a:br>
              <a:rPr lang="en-US" sz="2200" dirty="0">
                <a:solidFill>
                  <a:schemeClr val="tx1"/>
                </a:solidFill>
              </a:rPr>
            </a:br>
            <a:r>
              <a:rPr lang="en-US" sz="2200" b="1" dirty="0">
                <a:solidFill>
                  <a:schemeClr val="accent4">
                    <a:lumMod val="50000"/>
                  </a:schemeClr>
                </a:solidFill>
              </a:rPr>
              <a:t>DRAM characterization infrastructure</a:t>
            </a:r>
            <a:endParaRPr lang="en-CH" sz="2200" b="1" dirty="0">
              <a:solidFill>
                <a:schemeClr val="accent4">
                  <a:lumMod val="50000"/>
                </a:schemeClr>
              </a:solidFill>
            </a:endParaRPr>
          </a:p>
        </p:txBody>
      </p:sp>
      <p:sp>
        <p:nvSpPr>
          <p:cNvPr id="9" name="Rectangle: Rounded Corners 8">
            <a:hlinkClick r:id="rId4" action="ppaction://hlinksldjump"/>
            <a:extLst>
              <a:ext uri="{FF2B5EF4-FFF2-40B4-BE49-F238E27FC236}">
                <a16:creationId xmlns:a16="http://schemas.microsoft.com/office/drawing/2014/main" id="{623373FB-82A7-F882-209B-F8CA50A76371}"/>
              </a:ext>
            </a:extLst>
          </p:cNvPr>
          <p:cNvSpPr/>
          <p:nvPr/>
        </p:nvSpPr>
        <p:spPr>
          <a:xfrm>
            <a:off x="8341179" y="1147298"/>
            <a:ext cx="3581400" cy="199208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new methodology for </a:t>
            </a:r>
            <a:r>
              <a:rPr lang="en-US" sz="2200" b="1" dirty="0">
                <a:solidFill>
                  <a:schemeClr val="accent6">
                    <a:lumMod val="50000"/>
                  </a:schemeClr>
                </a:solidFill>
              </a:rPr>
              <a:t>uncovering in-DRAM RowHammer Protection Mechanisms</a:t>
            </a:r>
            <a:endParaRPr lang="en-CH" sz="2200" b="1" dirty="0">
              <a:solidFill>
                <a:schemeClr val="accent6">
                  <a:lumMod val="50000"/>
                </a:schemeClr>
              </a:solidFill>
            </a:endParaRPr>
          </a:p>
        </p:txBody>
      </p:sp>
      <p:sp>
        <p:nvSpPr>
          <p:cNvPr id="10" name="Rectangle: Rounded Corners 9">
            <a:hlinkClick r:id="rId5" action="ppaction://hlinksldjump"/>
            <a:extLst>
              <a:ext uri="{FF2B5EF4-FFF2-40B4-BE49-F238E27FC236}">
                <a16:creationId xmlns:a16="http://schemas.microsoft.com/office/drawing/2014/main" id="{90A16FF4-6319-3625-F172-885E7894691C}"/>
              </a:ext>
            </a:extLst>
          </p:cNvPr>
          <p:cNvSpPr/>
          <p:nvPr/>
        </p:nvSpPr>
        <p:spPr>
          <a:xfrm>
            <a:off x="8341179" y="3825184"/>
            <a:ext cx="3581400" cy="199208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A low-cost substrate </a:t>
            </a:r>
            <a:r>
              <a:rPr lang="en-US" sz="2200" dirty="0">
                <a:solidFill>
                  <a:schemeClr val="tx1"/>
                </a:solidFill>
              </a:rPr>
              <a:t>for improving DRAM performance, energy efficiency, and reliability</a:t>
            </a:r>
            <a:endParaRPr lang="en-CH" sz="2200" dirty="0">
              <a:solidFill>
                <a:schemeClr val="tx1"/>
              </a:solidFill>
            </a:endParaRPr>
          </a:p>
        </p:txBody>
      </p:sp>
      <p:sp>
        <p:nvSpPr>
          <p:cNvPr id="11" name="Rectangle: Rounded Corners 10">
            <a:hlinkClick r:id="rId6" action="ppaction://hlinksldjump"/>
            <a:extLst>
              <a:ext uri="{FF2B5EF4-FFF2-40B4-BE49-F238E27FC236}">
                <a16:creationId xmlns:a16="http://schemas.microsoft.com/office/drawing/2014/main" id="{F1EA21D6-DC76-9E6B-4A6F-9FAE4949EDA3}"/>
              </a:ext>
            </a:extLst>
          </p:cNvPr>
          <p:cNvSpPr/>
          <p:nvPr/>
        </p:nvSpPr>
        <p:spPr>
          <a:xfrm>
            <a:off x="345621" y="3825184"/>
            <a:ext cx="3581400" cy="1992085"/>
          </a:xfrm>
          <a:prstGeom prst="round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7030A0"/>
                </a:solidFill>
              </a:rPr>
              <a:t>Self-Managing DRAM:</a:t>
            </a:r>
            <a:br>
              <a:rPr lang="en-US" sz="2200" dirty="0">
                <a:solidFill>
                  <a:schemeClr val="tx1"/>
                </a:solidFill>
              </a:rPr>
            </a:br>
            <a:r>
              <a:rPr lang="en-US" sz="2200" dirty="0">
                <a:solidFill>
                  <a:schemeClr val="tx1"/>
                </a:solidFill>
              </a:rPr>
              <a:t>Enabling autonomous and efficient in-DRAM maintenance operations</a:t>
            </a:r>
            <a:endParaRPr lang="en-CH" sz="2200" dirty="0">
              <a:solidFill>
                <a:schemeClr val="tx1"/>
              </a:solidFill>
            </a:endParaRPr>
          </a:p>
        </p:txBody>
      </p:sp>
      <p:grpSp>
        <p:nvGrpSpPr>
          <p:cNvPr id="12" name="Group 11">
            <a:extLst>
              <a:ext uri="{FF2B5EF4-FFF2-40B4-BE49-F238E27FC236}">
                <a16:creationId xmlns:a16="http://schemas.microsoft.com/office/drawing/2014/main" id="{3226B01B-4E96-8FB3-B92E-02B80CCCAAEF}"/>
              </a:ext>
            </a:extLst>
          </p:cNvPr>
          <p:cNvGrpSpPr/>
          <p:nvPr/>
        </p:nvGrpSpPr>
        <p:grpSpPr>
          <a:xfrm>
            <a:off x="4085771" y="1556656"/>
            <a:ext cx="2032907" cy="1992085"/>
            <a:chOff x="4101193" y="1556656"/>
            <a:chExt cx="2032907" cy="1992085"/>
          </a:xfrm>
        </p:grpSpPr>
        <p:sp>
          <p:nvSpPr>
            <p:cNvPr id="13" name="Teardrop 12">
              <a:extLst>
                <a:ext uri="{FF2B5EF4-FFF2-40B4-BE49-F238E27FC236}">
                  <a16:creationId xmlns:a16="http://schemas.microsoft.com/office/drawing/2014/main" id="{56CBB476-912F-7FAF-8874-45311B5E190F}"/>
                </a:ext>
              </a:extLst>
            </p:cNvPr>
            <p:cNvSpPr/>
            <p:nvPr/>
          </p:nvSpPr>
          <p:spPr>
            <a:xfrm flipV="1">
              <a:off x="4101193" y="1556656"/>
              <a:ext cx="2013856" cy="1992085"/>
            </a:xfrm>
            <a:prstGeom prst="teardrop">
              <a:avLst/>
            </a:prstGeom>
            <a:noFill/>
            <a:ln w="76200" cap="flat" cmpd="thinThick">
              <a:solidFill>
                <a:schemeClr val="accent4">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BD7AB54F-BBD4-0D4C-86B7-F675FB2F60BC}"/>
                </a:ext>
              </a:extLst>
            </p:cNvPr>
            <p:cNvSpPr txBox="1"/>
            <p:nvPr/>
          </p:nvSpPr>
          <p:spPr>
            <a:xfrm>
              <a:off x="4158343" y="2143341"/>
              <a:ext cx="1975757" cy="584775"/>
            </a:xfrm>
            <a:prstGeom prst="rect">
              <a:avLst/>
            </a:prstGeom>
            <a:noFill/>
          </p:spPr>
          <p:txBody>
            <a:bodyPr wrap="square" rtlCol="0">
              <a:spAutoFit/>
            </a:bodyPr>
            <a:lstStyle/>
            <a:p>
              <a:pPr algn="ctr"/>
              <a:r>
                <a:rPr lang="en-US" sz="3200" b="1" dirty="0"/>
                <a:t>SoftMC</a:t>
              </a:r>
              <a:endParaRPr lang="en-CH" sz="3200" b="1" dirty="0"/>
            </a:p>
          </p:txBody>
        </p:sp>
        <p:sp>
          <p:nvSpPr>
            <p:cNvPr id="15" name="Rectangle: Diagonal Corners Snipped 14">
              <a:extLst>
                <a:ext uri="{FF2B5EF4-FFF2-40B4-BE49-F238E27FC236}">
                  <a16:creationId xmlns:a16="http://schemas.microsoft.com/office/drawing/2014/main" id="{5C5E5DCB-DA18-E350-0F15-BD957C61A1C5}"/>
                </a:ext>
              </a:extLst>
            </p:cNvPr>
            <p:cNvSpPr/>
            <p:nvPr/>
          </p:nvSpPr>
          <p:spPr>
            <a:xfrm>
              <a:off x="4505324" y="2669266"/>
              <a:ext cx="1281793" cy="341804"/>
            </a:xfrm>
            <a:prstGeom prst="snip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HPCA’17</a:t>
              </a:r>
              <a:endParaRPr lang="en-CH" b="1" dirty="0">
                <a:solidFill>
                  <a:schemeClr val="tx1"/>
                </a:solidFill>
              </a:endParaRPr>
            </a:p>
          </p:txBody>
        </p:sp>
      </p:grpSp>
      <p:grpSp>
        <p:nvGrpSpPr>
          <p:cNvPr id="16" name="Group 15">
            <a:extLst>
              <a:ext uri="{FF2B5EF4-FFF2-40B4-BE49-F238E27FC236}">
                <a16:creationId xmlns:a16="http://schemas.microsoft.com/office/drawing/2014/main" id="{D163B53B-9926-C745-1519-96D0F021787D}"/>
              </a:ext>
            </a:extLst>
          </p:cNvPr>
          <p:cNvGrpSpPr/>
          <p:nvPr/>
        </p:nvGrpSpPr>
        <p:grpSpPr>
          <a:xfrm>
            <a:off x="6133194" y="1556656"/>
            <a:ext cx="2062843" cy="1992085"/>
            <a:chOff x="6096000" y="1556656"/>
            <a:chExt cx="2062843" cy="1992085"/>
          </a:xfrm>
        </p:grpSpPr>
        <p:sp>
          <p:nvSpPr>
            <p:cNvPr id="17" name="Teardrop 16">
              <a:extLst>
                <a:ext uri="{FF2B5EF4-FFF2-40B4-BE49-F238E27FC236}">
                  <a16:creationId xmlns:a16="http://schemas.microsoft.com/office/drawing/2014/main" id="{F4DEF734-A5EA-EC63-6572-C89158DF849E}"/>
                </a:ext>
              </a:extLst>
            </p:cNvPr>
            <p:cNvSpPr/>
            <p:nvPr/>
          </p:nvSpPr>
          <p:spPr>
            <a:xfrm flipH="1" flipV="1">
              <a:off x="6144986" y="1556656"/>
              <a:ext cx="2013857" cy="1992085"/>
            </a:xfrm>
            <a:prstGeom prst="teardrop">
              <a:avLst/>
            </a:prstGeom>
            <a:noFill/>
            <a:ln w="76200" cap="flat" cmpd="thinThick">
              <a:solidFill>
                <a:schemeClr val="accent6">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TextBox 17">
              <a:extLst>
                <a:ext uri="{FF2B5EF4-FFF2-40B4-BE49-F238E27FC236}">
                  <a16:creationId xmlns:a16="http://schemas.microsoft.com/office/drawing/2014/main" id="{1D490BAC-BAFE-D19D-E4E1-D2F598DB8DD8}"/>
                </a:ext>
              </a:extLst>
            </p:cNvPr>
            <p:cNvSpPr txBox="1"/>
            <p:nvPr/>
          </p:nvSpPr>
          <p:spPr>
            <a:xfrm>
              <a:off x="6096000" y="2160314"/>
              <a:ext cx="1975757" cy="584775"/>
            </a:xfrm>
            <a:prstGeom prst="rect">
              <a:avLst/>
            </a:prstGeom>
            <a:noFill/>
          </p:spPr>
          <p:txBody>
            <a:bodyPr wrap="square" rtlCol="0">
              <a:spAutoFit/>
            </a:bodyPr>
            <a:lstStyle/>
            <a:p>
              <a:pPr algn="ctr"/>
              <a:r>
                <a:rPr lang="en-US" sz="3200" b="1" dirty="0"/>
                <a:t>U-TRR</a:t>
              </a:r>
              <a:endParaRPr lang="en-CH" sz="3200" b="1" dirty="0"/>
            </a:p>
          </p:txBody>
        </p:sp>
        <p:sp>
          <p:nvSpPr>
            <p:cNvPr id="24" name="Rectangle: Diagonal Corners Snipped 23">
              <a:extLst>
                <a:ext uri="{FF2B5EF4-FFF2-40B4-BE49-F238E27FC236}">
                  <a16:creationId xmlns:a16="http://schemas.microsoft.com/office/drawing/2014/main" id="{00B3E4F1-8D93-A67C-22AD-B197A9B20074}"/>
                </a:ext>
              </a:extLst>
            </p:cNvPr>
            <p:cNvSpPr/>
            <p:nvPr/>
          </p:nvSpPr>
          <p:spPr>
            <a:xfrm>
              <a:off x="6462030" y="2664616"/>
              <a:ext cx="1281793" cy="341804"/>
            </a:xfrm>
            <a:prstGeom prst="snip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MICRO’21</a:t>
              </a:r>
              <a:endParaRPr lang="en-CH" b="1" dirty="0">
                <a:solidFill>
                  <a:schemeClr val="tx1"/>
                </a:solidFill>
              </a:endParaRPr>
            </a:p>
          </p:txBody>
        </p:sp>
      </p:grpSp>
      <p:grpSp>
        <p:nvGrpSpPr>
          <p:cNvPr id="26" name="Group 25">
            <a:extLst>
              <a:ext uri="{FF2B5EF4-FFF2-40B4-BE49-F238E27FC236}">
                <a16:creationId xmlns:a16="http://schemas.microsoft.com/office/drawing/2014/main" id="{EF053749-79E2-446E-873D-56DCAC962507}"/>
              </a:ext>
            </a:extLst>
          </p:cNvPr>
          <p:cNvGrpSpPr/>
          <p:nvPr/>
        </p:nvGrpSpPr>
        <p:grpSpPr>
          <a:xfrm>
            <a:off x="4123871" y="3634922"/>
            <a:ext cx="1975757" cy="1992086"/>
            <a:chOff x="4120243" y="3581400"/>
            <a:chExt cx="1975757" cy="1992086"/>
          </a:xfrm>
        </p:grpSpPr>
        <p:sp>
          <p:nvSpPr>
            <p:cNvPr id="28" name="TextBox 27">
              <a:extLst>
                <a:ext uri="{FF2B5EF4-FFF2-40B4-BE49-F238E27FC236}">
                  <a16:creationId xmlns:a16="http://schemas.microsoft.com/office/drawing/2014/main" id="{C55F8ECE-0655-0D4F-EAB9-6C67F74025B5}"/>
                </a:ext>
              </a:extLst>
            </p:cNvPr>
            <p:cNvSpPr txBox="1"/>
            <p:nvPr/>
          </p:nvSpPr>
          <p:spPr>
            <a:xfrm>
              <a:off x="4120243" y="3995057"/>
              <a:ext cx="1975757" cy="584775"/>
            </a:xfrm>
            <a:prstGeom prst="rect">
              <a:avLst/>
            </a:prstGeom>
            <a:noFill/>
          </p:spPr>
          <p:txBody>
            <a:bodyPr wrap="square" rtlCol="0">
              <a:spAutoFit/>
            </a:bodyPr>
            <a:lstStyle/>
            <a:p>
              <a:pPr algn="ctr"/>
              <a:r>
                <a:rPr lang="en-US" sz="3200" b="1" dirty="0"/>
                <a:t>SMD</a:t>
              </a:r>
              <a:endParaRPr lang="en-CH" sz="3200" b="1" dirty="0"/>
            </a:p>
          </p:txBody>
        </p:sp>
        <p:sp>
          <p:nvSpPr>
            <p:cNvPr id="35" name="Teardrop 34">
              <a:extLst>
                <a:ext uri="{FF2B5EF4-FFF2-40B4-BE49-F238E27FC236}">
                  <a16:creationId xmlns:a16="http://schemas.microsoft.com/office/drawing/2014/main" id="{9CB15EB5-62F8-A695-F341-F9DCA7897EE9}"/>
                </a:ext>
              </a:extLst>
            </p:cNvPr>
            <p:cNvSpPr/>
            <p:nvPr/>
          </p:nvSpPr>
          <p:spPr>
            <a:xfrm>
              <a:off x="4120243" y="3581400"/>
              <a:ext cx="1975757" cy="1992086"/>
            </a:xfrm>
            <a:prstGeom prst="teardrop">
              <a:avLst/>
            </a:prstGeom>
            <a:noFill/>
            <a:ln w="76200" cap="flat" cmpd="thinThick">
              <a:solidFill>
                <a:srgbClr val="7030A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Diagonal Corners Snipped 36">
              <a:extLst>
                <a:ext uri="{FF2B5EF4-FFF2-40B4-BE49-F238E27FC236}">
                  <a16:creationId xmlns:a16="http://schemas.microsoft.com/office/drawing/2014/main" id="{3F4BF349-F0AF-4E97-E0EE-8BF93C1E8019}"/>
                </a:ext>
              </a:extLst>
            </p:cNvPr>
            <p:cNvSpPr/>
            <p:nvPr/>
          </p:nvSpPr>
          <p:spPr>
            <a:xfrm>
              <a:off x="4505324" y="4538898"/>
              <a:ext cx="1281793" cy="584774"/>
            </a:xfrm>
            <a:prstGeom prst="snip2Diag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Ongoing</a:t>
              </a:r>
            </a:p>
            <a:p>
              <a:pPr algn="ctr"/>
              <a:r>
                <a:rPr lang="en-US" b="1" dirty="0">
                  <a:solidFill>
                    <a:schemeClr val="tx1"/>
                  </a:solidFill>
                  <a:hlinkClick r:id="rId7"/>
                </a:rPr>
                <a:t>arXiv’22</a:t>
              </a:r>
              <a:endParaRPr lang="en-CH" b="1" dirty="0">
                <a:solidFill>
                  <a:schemeClr val="tx1"/>
                </a:solidFill>
              </a:endParaRPr>
            </a:p>
          </p:txBody>
        </p:sp>
      </p:grpSp>
      <p:grpSp>
        <p:nvGrpSpPr>
          <p:cNvPr id="38" name="Group 37">
            <a:extLst>
              <a:ext uri="{FF2B5EF4-FFF2-40B4-BE49-F238E27FC236}">
                <a16:creationId xmlns:a16="http://schemas.microsoft.com/office/drawing/2014/main" id="{56E826A3-6264-CF8E-590C-289915E3FB1E}"/>
              </a:ext>
            </a:extLst>
          </p:cNvPr>
          <p:cNvGrpSpPr/>
          <p:nvPr/>
        </p:nvGrpSpPr>
        <p:grpSpPr>
          <a:xfrm>
            <a:off x="6182180" y="3634922"/>
            <a:ext cx="2013857" cy="1992086"/>
            <a:chOff x="6134100" y="3581400"/>
            <a:chExt cx="2013857" cy="1992086"/>
          </a:xfrm>
        </p:grpSpPr>
        <p:sp>
          <p:nvSpPr>
            <p:cNvPr id="39" name="Teardrop 38">
              <a:extLst>
                <a:ext uri="{FF2B5EF4-FFF2-40B4-BE49-F238E27FC236}">
                  <a16:creationId xmlns:a16="http://schemas.microsoft.com/office/drawing/2014/main" id="{1F175EFE-D66F-F05C-BF32-521E5BF1AA57}"/>
                </a:ext>
              </a:extLst>
            </p:cNvPr>
            <p:cNvSpPr/>
            <p:nvPr/>
          </p:nvSpPr>
          <p:spPr>
            <a:xfrm flipH="1">
              <a:off x="6134100" y="3581400"/>
              <a:ext cx="2013857" cy="1992086"/>
            </a:xfrm>
            <a:prstGeom prst="teardrop">
              <a:avLst/>
            </a:prstGeom>
            <a:noFill/>
            <a:ln w="76200" cap="flat" cmpd="thinThick">
              <a:solidFill>
                <a:srgbClr val="00206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0" name="TextBox 39">
              <a:extLst>
                <a:ext uri="{FF2B5EF4-FFF2-40B4-BE49-F238E27FC236}">
                  <a16:creationId xmlns:a16="http://schemas.microsoft.com/office/drawing/2014/main" id="{B9A01D55-E903-DAF3-F401-3E4531ED22AB}"/>
                </a:ext>
              </a:extLst>
            </p:cNvPr>
            <p:cNvSpPr txBox="1"/>
            <p:nvPr/>
          </p:nvSpPr>
          <p:spPr>
            <a:xfrm>
              <a:off x="6172200" y="4061396"/>
              <a:ext cx="1975757" cy="584775"/>
            </a:xfrm>
            <a:prstGeom prst="rect">
              <a:avLst/>
            </a:prstGeom>
            <a:noFill/>
          </p:spPr>
          <p:txBody>
            <a:bodyPr wrap="square" rtlCol="0">
              <a:spAutoFit/>
            </a:bodyPr>
            <a:lstStyle/>
            <a:p>
              <a:pPr algn="ctr"/>
              <a:r>
                <a:rPr lang="en-US" sz="3200" b="1" dirty="0"/>
                <a:t>CROW</a:t>
              </a:r>
              <a:endParaRPr lang="en-CH" sz="3200" b="1" dirty="0"/>
            </a:p>
          </p:txBody>
        </p:sp>
        <p:sp>
          <p:nvSpPr>
            <p:cNvPr id="41" name="Rectangle: Diagonal Corners Snipped 40">
              <a:extLst>
                <a:ext uri="{FF2B5EF4-FFF2-40B4-BE49-F238E27FC236}">
                  <a16:creationId xmlns:a16="http://schemas.microsoft.com/office/drawing/2014/main" id="{B665AEA3-2B6D-E895-741F-E2BCE53A7A0F}"/>
                </a:ext>
              </a:extLst>
            </p:cNvPr>
            <p:cNvSpPr/>
            <p:nvPr/>
          </p:nvSpPr>
          <p:spPr>
            <a:xfrm>
              <a:off x="6519181" y="4613595"/>
              <a:ext cx="1281793" cy="341804"/>
            </a:xfrm>
            <a:prstGeom prst="snip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ISCA’19</a:t>
              </a:r>
              <a:endParaRPr lang="en-CH" b="1" dirty="0">
                <a:solidFill>
                  <a:schemeClr val="tx1"/>
                </a:solidFill>
              </a:endParaRPr>
            </a:p>
          </p:txBody>
        </p:sp>
      </p:grpSp>
      <p:sp>
        <p:nvSpPr>
          <p:cNvPr id="42" name="Rectangle 41">
            <a:extLst>
              <a:ext uri="{FF2B5EF4-FFF2-40B4-BE49-F238E27FC236}">
                <a16:creationId xmlns:a16="http://schemas.microsoft.com/office/drawing/2014/main" id="{CC256DAE-68DB-4216-D1E7-AA9BE1758375}"/>
              </a:ext>
            </a:extLst>
          </p:cNvPr>
          <p:cNvSpPr/>
          <p:nvPr/>
        </p:nvSpPr>
        <p:spPr>
          <a:xfrm>
            <a:off x="148772" y="828394"/>
            <a:ext cx="11939812" cy="276497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8A16AC15-0195-7DE6-9A57-F1DF2AD04CA4}"/>
              </a:ext>
            </a:extLst>
          </p:cNvPr>
          <p:cNvSpPr/>
          <p:nvPr/>
        </p:nvSpPr>
        <p:spPr>
          <a:xfrm>
            <a:off x="117026" y="3591378"/>
            <a:ext cx="6025241" cy="2769271"/>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701476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7FFA-E194-C5CC-8E09-5BF4D2397DD5}"/>
              </a:ext>
            </a:extLst>
          </p:cNvPr>
          <p:cNvSpPr>
            <a:spLocks noGrp="1"/>
          </p:cNvSpPr>
          <p:nvPr>
            <p:ph type="title"/>
          </p:nvPr>
        </p:nvSpPr>
        <p:spPr/>
        <p:txBody>
          <a:bodyPr>
            <a:normAutofit fontScale="90000"/>
          </a:bodyPr>
          <a:lstStyle/>
          <a:p>
            <a:r>
              <a:rPr lang="en-US" dirty="0"/>
              <a:t>Scaling Challenges of DRAM Technology</a:t>
            </a:r>
            <a:endParaRPr lang="en-CH" dirty="0"/>
          </a:p>
        </p:txBody>
      </p:sp>
      <p:sp>
        <p:nvSpPr>
          <p:cNvPr id="10" name="Rectangle: Diagonal Corners Snipped 9">
            <a:extLst>
              <a:ext uri="{FF2B5EF4-FFF2-40B4-BE49-F238E27FC236}">
                <a16:creationId xmlns:a16="http://schemas.microsoft.com/office/drawing/2014/main" id="{64487E02-89DA-83C9-41CC-D56EB21A1318}"/>
              </a:ext>
            </a:extLst>
          </p:cNvPr>
          <p:cNvSpPr/>
          <p:nvPr/>
        </p:nvSpPr>
        <p:spPr>
          <a:xfrm>
            <a:off x="1089756" y="4099676"/>
            <a:ext cx="3494314" cy="681036"/>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Data Integrity</a:t>
            </a:r>
            <a:endParaRPr lang="en-CH" sz="4000" dirty="0">
              <a:solidFill>
                <a:schemeClr val="tx1"/>
              </a:solidFill>
            </a:endParaRPr>
          </a:p>
        </p:txBody>
      </p:sp>
      <p:sp>
        <p:nvSpPr>
          <p:cNvPr id="11" name="Rectangle: Diagonal Corners Snipped 10">
            <a:extLst>
              <a:ext uri="{FF2B5EF4-FFF2-40B4-BE49-F238E27FC236}">
                <a16:creationId xmlns:a16="http://schemas.microsoft.com/office/drawing/2014/main" id="{60339649-FE07-02B9-3F2F-07F5B78D0E2E}"/>
              </a:ext>
            </a:extLst>
          </p:cNvPr>
          <p:cNvSpPr/>
          <p:nvPr/>
        </p:nvSpPr>
        <p:spPr>
          <a:xfrm>
            <a:off x="1144186" y="5773429"/>
            <a:ext cx="3494314" cy="681036"/>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Latency</a:t>
            </a:r>
            <a:endParaRPr lang="en-CH" sz="4000" dirty="0">
              <a:solidFill>
                <a:schemeClr val="tx1"/>
              </a:solidFill>
            </a:endParaRPr>
          </a:p>
        </p:txBody>
      </p:sp>
      <p:grpSp>
        <p:nvGrpSpPr>
          <p:cNvPr id="98" name="Group 97">
            <a:extLst>
              <a:ext uri="{FF2B5EF4-FFF2-40B4-BE49-F238E27FC236}">
                <a16:creationId xmlns:a16="http://schemas.microsoft.com/office/drawing/2014/main" id="{5C7A3CF6-C6F3-437F-7FBD-2FBEA79ED771}"/>
              </a:ext>
            </a:extLst>
          </p:cNvPr>
          <p:cNvGrpSpPr/>
          <p:nvPr/>
        </p:nvGrpSpPr>
        <p:grpSpPr>
          <a:xfrm>
            <a:off x="2133995" y="4781681"/>
            <a:ext cx="1371600" cy="1040355"/>
            <a:chOff x="2816166" y="4331741"/>
            <a:chExt cx="1371600" cy="1040355"/>
          </a:xfrm>
        </p:grpSpPr>
        <p:pic>
          <p:nvPicPr>
            <p:cNvPr id="12" name="Graphic 11" descr="Arrow: Rotate left with solid fill">
              <a:extLst>
                <a:ext uri="{FF2B5EF4-FFF2-40B4-BE49-F238E27FC236}">
                  <a16:creationId xmlns:a16="http://schemas.microsoft.com/office/drawing/2014/main" id="{FDCBE3FA-7C57-A995-CDAC-D936236FBA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16166" y="4331741"/>
              <a:ext cx="914400" cy="914400"/>
            </a:xfrm>
            <a:prstGeom prst="rect">
              <a:avLst/>
            </a:prstGeom>
          </p:spPr>
        </p:pic>
        <p:pic>
          <p:nvPicPr>
            <p:cNvPr id="13" name="Graphic 12" descr="Arrow: Rotate left with solid fill">
              <a:extLst>
                <a:ext uri="{FF2B5EF4-FFF2-40B4-BE49-F238E27FC236}">
                  <a16:creationId xmlns:a16="http://schemas.microsoft.com/office/drawing/2014/main" id="{5A10A1C9-88D6-2DEC-F6A2-91D3D1F774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3273366" y="4457696"/>
              <a:ext cx="914400" cy="914400"/>
            </a:xfrm>
            <a:prstGeom prst="rect">
              <a:avLst/>
            </a:prstGeom>
          </p:spPr>
        </p:pic>
      </p:grpSp>
      <p:grpSp>
        <p:nvGrpSpPr>
          <p:cNvPr id="101" name="Group 100">
            <a:extLst>
              <a:ext uri="{FF2B5EF4-FFF2-40B4-BE49-F238E27FC236}">
                <a16:creationId xmlns:a16="http://schemas.microsoft.com/office/drawing/2014/main" id="{BED7C0A9-2963-3DA8-B433-7E83103ADD1C}"/>
              </a:ext>
            </a:extLst>
          </p:cNvPr>
          <p:cNvGrpSpPr/>
          <p:nvPr/>
        </p:nvGrpSpPr>
        <p:grpSpPr>
          <a:xfrm>
            <a:off x="7256120" y="1507654"/>
            <a:ext cx="3781994" cy="914400"/>
            <a:chOff x="7256120" y="1289939"/>
            <a:chExt cx="3781994" cy="914400"/>
          </a:xfrm>
        </p:grpSpPr>
        <p:pic>
          <p:nvPicPr>
            <p:cNvPr id="14" name="Graphic 13" descr="Gauge with solid fill">
              <a:extLst>
                <a:ext uri="{FF2B5EF4-FFF2-40B4-BE49-F238E27FC236}">
                  <a16:creationId xmlns:a16="http://schemas.microsoft.com/office/drawing/2014/main" id="{5DB8B210-D3BE-2BA3-3102-8D59A6EA1A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6120" y="1289939"/>
              <a:ext cx="914400" cy="914400"/>
            </a:xfrm>
            <a:prstGeom prst="rect">
              <a:avLst/>
            </a:prstGeom>
          </p:spPr>
        </p:pic>
        <p:sp>
          <p:nvSpPr>
            <p:cNvPr id="21" name="Rectangle: Diagonal Corners Snipped 20">
              <a:extLst>
                <a:ext uri="{FF2B5EF4-FFF2-40B4-BE49-F238E27FC236}">
                  <a16:creationId xmlns:a16="http://schemas.microsoft.com/office/drawing/2014/main" id="{143FDBAC-413B-2405-D1B2-1CF6A93E4073}"/>
                </a:ext>
              </a:extLst>
            </p:cNvPr>
            <p:cNvSpPr/>
            <p:nvPr/>
          </p:nvSpPr>
          <p:spPr>
            <a:xfrm>
              <a:off x="8354536" y="1436790"/>
              <a:ext cx="2683578"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Performance</a:t>
              </a:r>
              <a:endParaRPr lang="en-CH" sz="2800" dirty="0">
                <a:solidFill>
                  <a:schemeClr val="tx1"/>
                </a:solidFill>
              </a:endParaRPr>
            </a:p>
          </p:txBody>
        </p:sp>
      </p:grpSp>
      <p:grpSp>
        <p:nvGrpSpPr>
          <p:cNvPr id="102" name="Group 101">
            <a:extLst>
              <a:ext uri="{FF2B5EF4-FFF2-40B4-BE49-F238E27FC236}">
                <a16:creationId xmlns:a16="http://schemas.microsoft.com/office/drawing/2014/main" id="{D68C9900-3638-E9EA-B07A-01CB13BC9E39}"/>
              </a:ext>
            </a:extLst>
          </p:cNvPr>
          <p:cNvGrpSpPr/>
          <p:nvPr/>
        </p:nvGrpSpPr>
        <p:grpSpPr>
          <a:xfrm>
            <a:off x="7179919" y="2806313"/>
            <a:ext cx="3799906" cy="914400"/>
            <a:chOff x="7179919" y="2588598"/>
            <a:chExt cx="3799906" cy="914400"/>
          </a:xfrm>
        </p:grpSpPr>
        <p:pic>
          <p:nvPicPr>
            <p:cNvPr id="15" name="Graphic 14" descr="Leaf with solid fill">
              <a:extLst>
                <a:ext uri="{FF2B5EF4-FFF2-40B4-BE49-F238E27FC236}">
                  <a16:creationId xmlns:a16="http://schemas.microsoft.com/office/drawing/2014/main" id="{C4611669-6F41-ACAF-71FB-9C507DB738B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79919" y="2588598"/>
              <a:ext cx="914400" cy="914400"/>
            </a:xfrm>
            <a:prstGeom prst="rect">
              <a:avLst/>
            </a:prstGeom>
          </p:spPr>
        </p:pic>
        <p:sp>
          <p:nvSpPr>
            <p:cNvPr id="22" name="Rectangle: Diagonal Corners Snipped 21">
              <a:extLst>
                <a:ext uri="{FF2B5EF4-FFF2-40B4-BE49-F238E27FC236}">
                  <a16:creationId xmlns:a16="http://schemas.microsoft.com/office/drawing/2014/main" id="{F4DCE723-887A-DD6F-BDD9-700D4D88C7DD}"/>
                </a:ext>
              </a:extLst>
            </p:cNvPr>
            <p:cNvSpPr/>
            <p:nvPr/>
          </p:nvSpPr>
          <p:spPr>
            <a:xfrm>
              <a:off x="8296247" y="2743076"/>
              <a:ext cx="2683578"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Energy Efficiency</a:t>
              </a:r>
              <a:endParaRPr lang="en-CH" sz="2400" dirty="0">
                <a:solidFill>
                  <a:schemeClr val="tx1"/>
                </a:solidFill>
              </a:endParaRPr>
            </a:p>
          </p:txBody>
        </p:sp>
      </p:grpSp>
      <p:grpSp>
        <p:nvGrpSpPr>
          <p:cNvPr id="103" name="Group 102">
            <a:extLst>
              <a:ext uri="{FF2B5EF4-FFF2-40B4-BE49-F238E27FC236}">
                <a16:creationId xmlns:a16="http://schemas.microsoft.com/office/drawing/2014/main" id="{82576F9C-6C18-A0B5-7FB2-DC7DE8C32E6A}"/>
              </a:ext>
            </a:extLst>
          </p:cNvPr>
          <p:cNvGrpSpPr/>
          <p:nvPr/>
        </p:nvGrpSpPr>
        <p:grpSpPr>
          <a:xfrm>
            <a:off x="7256120" y="4220755"/>
            <a:ext cx="3781994" cy="914400"/>
            <a:chOff x="7256120" y="4003040"/>
            <a:chExt cx="3781994" cy="914400"/>
          </a:xfrm>
        </p:grpSpPr>
        <p:pic>
          <p:nvPicPr>
            <p:cNvPr id="16" name="Graphic 15" descr="Gears with solid fill">
              <a:extLst>
                <a:ext uri="{FF2B5EF4-FFF2-40B4-BE49-F238E27FC236}">
                  <a16:creationId xmlns:a16="http://schemas.microsoft.com/office/drawing/2014/main" id="{5FB74A37-92D6-FD7B-83CC-E98FE4FEBD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56120" y="4003040"/>
              <a:ext cx="914400" cy="914400"/>
            </a:xfrm>
            <a:prstGeom prst="rect">
              <a:avLst/>
            </a:prstGeom>
          </p:spPr>
        </p:pic>
        <p:sp>
          <p:nvSpPr>
            <p:cNvPr id="23" name="Rectangle: Diagonal Corners Snipped 22">
              <a:extLst>
                <a:ext uri="{FF2B5EF4-FFF2-40B4-BE49-F238E27FC236}">
                  <a16:creationId xmlns:a16="http://schemas.microsoft.com/office/drawing/2014/main" id="{7D987EC4-E79F-F380-2C00-2C816E142FCC}"/>
                </a:ext>
              </a:extLst>
            </p:cNvPr>
            <p:cNvSpPr/>
            <p:nvPr/>
          </p:nvSpPr>
          <p:spPr>
            <a:xfrm>
              <a:off x="8354536" y="4119722"/>
              <a:ext cx="2683578"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Reliability</a:t>
              </a:r>
              <a:endParaRPr lang="en-CH" sz="3200" dirty="0">
                <a:solidFill>
                  <a:schemeClr val="tx1"/>
                </a:solidFill>
              </a:endParaRPr>
            </a:p>
          </p:txBody>
        </p:sp>
      </p:grpSp>
      <p:grpSp>
        <p:nvGrpSpPr>
          <p:cNvPr id="104" name="Group 103">
            <a:extLst>
              <a:ext uri="{FF2B5EF4-FFF2-40B4-BE49-F238E27FC236}">
                <a16:creationId xmlns:a16="http://schemas.microsoft.com/office/drawing/2014/main" id="{B304F0D4-D795-1A72-1804-7C532E297F5B}"/>
              </a:ext>
            </a:extLst>
          </p:cNvPr>
          <p:cNvGrpSpPr/>
          <p:nvPr/>
        </p:nvGrpSpPr>
        <p:grpSpPr>
          <a:xfrm>
            <a:off x="7256120" y="5371457"/>
            <a:ext cx="3781994" cy="914400"/>
            <a:chOff x="7256120" y="5153742"/>
            <a:chExt cx="3781994" cy="914400"/>
          </a:xfrm>
        </p:grpSpPr>
        <p:pic>
          <p:nvPicPr>
            <p:cNvPr id="17" name="Graphic 16" descr="Lock with solid fill">
              <a:extLst>
                <a:ext uri="{FF2B5EF4-FFF2-40B4-BE49-F238E27FC236}">
                  <a16:creationId xmlns:a16="http://schemas.microsoft.com/office/drawing/2014/main" id="{EA981736-1929-2987-EF57-15564D24002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56120" y="5153742"/>
              <a:ext cx="914400" cy="914400"/>
            </a:xfrm>
            <a:prstGeom prst="rect">
              <a:avLst/>
            </a:prstGeom>
          </p:spPr>
        </p:pic>
        <p:sp>
          <p:nvSpPr>
            <p:cNvPr id="24" name="Rectangle: Diagonal Corners Snipped 23">
              <a:extLst>
                <a:ext uri="{FF2B5EF4-FFF2-40B4-BE49-F238E27FC236}">
                  <a16:creationId xmlns:a16="http://schemas.microsoft.com/office/drawing/2014/main" id="{D19E5510-B2C0-5317-A40C-DC6D636B3430}"/>
                </a:ext>
              </a:extLst>
            </p:cNvPr>
            <p:cNvSpPr/>
            <p:nvPr/>
          </p:nvSpPr>
          <p:spPr>
            <a:xfrm>
              <a:off x="8354536" y="5354610"/>
              <a:ext cx="2683578"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Security</a:t>
              </a:r>
              <a:endParaRPr lang="en-CH" sz="3200" dirty="0">
                <a:solidFill>
                  <a:schemeClr val="tx1"/>
                </a:solidFill>
              </a:endParaRPr>
            </a:p>
          </p:txBody>
        </p:sp>
      </p:grpSp>
      <p:grpSp>
        <p:nvGrpSpPr>
          <p:cNvPr id="105" name="Group 104">
            <a:extLst>
              <a:ext uri="{FF2B5EF4-FFF2-40B4-BE49-F238E27FC236}">
                <a16:creationId xmlns:a16="http://schemas.microsoft.com/office/drawing/2014/main" id="{A7A23460-8500-5D80-FBBD-BB89AD9599CD}"/>
              </a:ext>
            </a:extLst>
          </p:cNvPr>
          <p:cNvGrpSpPr/>
          <p:nvPr/>
        </p:nvGrpSpPr>
        <p:grpSpPr>
          <a:xfrm>
            <a:off x="5343060" y="681037"/>
            <a:ext cx="1433304" cy="6176963"/>
            <a:chOff x="5560772" y="681037"/>
            <a:chExt cx="1433304" cy="6176963"/>
          </a:xfrm>
        </p:grpSpPr>
        <p:grpSp>
          <p:nvGrpSpPr>
            <p:cNvPr id="100" name="Group 99">
              <a:extLst>
                <a:ext uri="{FF2B5EF4-FFF2-40B4-BE49-F238E27FC236}">
                  <a16:creationId xmlns:a16="http://schemas.microsoft.com/office/drawing/2014/main" id="{01506CD8-2304-0FED-52E2-1B701F535552}"/>
                </a:ext>
              </a:extLst>
            </p:cNvPr>
            <p:cNvGrpSpPr/>
            <p:nvPr/>
          </p:nvGrpSpPr>
          <p:grpSpPr>
            <a:xfrm>
              <a:off x="5560772" y="681037"/>
              <a:ext cx="1433304" cy="6176963"/>
              <a:chOff x="5560772" y="681037"/>
              <a:chExt cx="1433304" cy="6176963"/>
            </a:xfrm>
          </p:grpSpPr>
          <p:sp>
            <p:nvSpPr>
              <p:cNvPr id="19" name="Rectangle 18">
                <a:extLst>
                  <a:ext uri="{FF2B5EF4-FFF2-40B4-BE49-F238E27FC236}">
                    <a16:creationId xmlns:a16="http://schemas.microsoft.com/office/drawing/2014/main" id="{229F73DA-15D0-2808-712D-402540A3922C}"/>
                  </a:ext>
                </a:extLst>
              </p:cNvPr>
              <p:cNvSpPr/>
              <p:nvPr/>
            </p:nvSpPr>
            <p:spPr>
              <a:xfrm>
                <a:off x="5631776" y="681037"/>
                <a:ext cx="1322108" cy="6176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8" name="Graphic 17" descr="Chevron arrows with solid fill">
                <a:extLst>
                  <a:ext uri="{FF2B5EF4-FFF2-40B4-BE49-F238E27FC236}">
                    <a16:creationId xmlns:a16="http://schemas.microsoft.com/office/drawing/2014/main" id="{F82032FE-0564-7FCC-2B83-8CE714913017}"/>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60772" y="2948866"/>
                <a:ext cx="1433304" cy="1433304"/>
              </a:xfrm>
              <a:prstGeom prst="rect">
                <a:avLst/>
              </a:prstGeom>
            </p:spPr>
          </p:pic>
        </p:grpSp>
        <p:cxnSp>
          <p:nvCxnSpPr>
            <p:cNvPr id="28" name="Straight Connector 27">
              <a:extLst>
                <a:ext uri="{FF2B5EF4-FFF2-40B4-BE49-F238E27FC236}">
                  <a16:creationId xmlns:a16="http://schemas.microsoft.com/office/drawing/2014/main" id="{E78D2984-2D25-47E9-6170-DAAC581FDED0}"/>
                </a:ext>
              </a:extLst>
            </p:cNvPr>
            <p:cNvCxnSpPr/>
            <p:nvPr/>
          </p:nvCxnSpPr>
          <p:spPr>
            <a:xfrm>
              <a:off x="5631776" y="681037"/>
              <a:ext cx="0" cy="61769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AB006D5-2683-BAC7-F558-137266BF8F36}"/>
                </a:ext>
              </a:extLst>
            </p:cNvPr>
            <p:cNvCxnSpPr/>
            <p:nvPr/>
          </p:nvCxnSpPr>
          <p:spPr>
            <a:xfrm>
              <a:off x="6953884" y="681037"/>
              <a:ext cx="0" cy="617696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4" name="Oval 33">
            <a:extLst>
              <a:ext uri="{FF2B5EF4-FFF2-40B4-BE49-F238E27FC236}">
                <a16:creationId xmlns:a16="http://schemas.microsoft.com/office/drawing/2014/main" id="{15B9F65B-92DD-F18F-C9D6-B8915165B346}"/>
              </a:ext>
            </a:extLst>
          </p:cNvPr>
          <p:cNvSpPr>
            <a:spLocks noChangeAspect="1"/>
          </p:cNvSpPr>
          <p:nvPr/>
        </p:nvSpPr>
        <p:spPr>
          <a:xfrm>
            <a:off x="1306841" y="1781984"/>
            <a:ext cx="867619" cy="867619"/>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6" name="TextBox 35">
            <a:extLst>
              <a:ext uri="{FF2B5EF4-FFF2-40B4-BE49-F238E27FC236}">
                <a16:creationId xmlns:a16="http://schemas.microsoft.com/office/drawing/2014/main" id="{53E5B77E-CA37-15E1-530C-18A15CDA7B94}"/>
              </a:ext>
            </a:extLst>
          </p:cNvPr>
          <p:cNvSpPr txBox="1"/>
          <p:nvPr/>
        </p:nvSpPr>
        <p:spPr>
          <a:xfrm>
            <a:off x="430675" y="1013604"/>
            <a:ext cx="2533703" cy="646331"/>
          </a:xfrm>
          <a:prstGeom prst="rect">
            <a:avLst/>
          </a:prstGeom>
          <a:noFill/>
        </p:spPr>
        <p:txBody>
          <a:bodyPr wrap="square" rtlCol="0">
            <a:spAutoFit/>
          </a:bodyPr>
          <a:lstStyle/>
          <a:p>
            <a:pPr algn="ctr"/>
            <a:r>
              <a:rPr lang="en-US" sz="3600" dirty="0"/>
              <a:t>DRAM Cell</a:t>
            </a:r>
            <a:endParaRPr lang="en-CH" sz="3600" dirty="0"/>
          </a:p>
        </p:txBody>
      </p:sp>
      <p:grpSp>
        <p:nvGrpSpPr>
          <p:cNvPr id="3" name="Group 2">
            <a:extLst>
              <a:ext uri="{FF2B5EF4-FFF2-40B4-BE49-F238E27FC236}">
                <a16:creationId xmlns:a16="http://schemas.microsoft.com/office/drawing/2014/main" id="{E7E94279-9D2D-B6FD-9561-C030A7B59BE3}"/>
              </a:ext>
            </a:extLst>
          </p:cNvPr>
          <p:cNvGrpSpPr/>
          <p:nvPr/>
        </p:nvGrpSpPr>
        <p:grpSpPr>
          <a:xfrm>
            <a:off x="934385" y="1706174"/>
            <a:ext cx="1580002" cy="1075323"/>
            <a:chOff x="934385" y="1706174"/>
            <a:chExt cx="1580002" cy="1075323"/>
          </a:xfrm>
        </p:grpSpPr>
        <p:cxnSp>
          <p:nvCxnSpPr>
            <p:cNvPr id="45" name="Straight Arrow Connector 44">
              <a:extLst>
                <a:ext uri="{FF2B5EF4-FFF2-40B4-BE49-F238E27FC236}">
                  <a16:creationId xmlns:a16="http://schemas.microsoft.com/office/drawing/2014/main" id="{EE112C7C-7BBB-6522-60F8-39386125AD8F}"/>
                </a:ext>
              </a:extLst>
            </p:cNvPr>
            <p:cNvCxnSpPr>
              <a:cxnSpLocks/>
            </p:cNvCxnSpPr>
            <p:nvPr/>
          </p:nvCxnSpPr>
          <p:spPr>
            <a:xfrm>
              <a:off x="934385" y="1707821"/>
              <a:ext cx="433808" cy="24263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B7D777A0-A880-66BA-A91B-AB23A07E4027}"/>
                </a:ext>
              </a:extLst>
            </p:cNvPr>
            <p:cNvCxnSpPr>
              <a:cxnSpLocks/>
            </p:cNvCxnSpPr>
            <p:nvPr/>
          </p:nvCxnSpPr>
          <p:spPr>
            <a:xfrm flipV="1">
              <a:off x="969312" y="2504251"/>
              <a:ext cx="426585" cy="27724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A9C4B39D-94DB-963A-13BE-14E5CA4543DE}"/>
                </a:ext>
              </a:extLst>
            </p:cNvPr>
            <p:cNvCxnSpPr>
              <a:cxnSpLocks/>
            </p:cNvCxnSpPr>
            <p:nvPr/>
          </p:nvCxnSpPr>
          <p:spPr>
            <a:xfrm flipH="1">
              <a:off x="2103050" y="1706174"/>
              <a:ext cx="394164" cy="24263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703D255-5D63-AD06-AB13-EE01C78704A2}"/>
                </a:ext>
              </a:extLst>
            </p:cNvPr>
            <p:cNvCxnSpPr>
              <a:cxnSpLocks/>
            </p:cNvCxnSpPr>
            <p:nvPr/>
          </p:nvCxnSpPr>
          <p:spPr>
            <a:xfrm flipH="1" flipV="1">
              <a:off x="2095967" y="2499278"/>
              <a:ext cx="418420" cy="229749"/>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46CDEA8-56D9-ABFA-3792-4BF3C6850EEA}"/>
              </a:ext>
            </a:extLst>
          </p:cNvPr>
          <p:cNvGrpSpPr/>
          <p:nvPr/>
        </p:nvGrpSpPr>
        <p:grpSpPr>
          <a:xfrm>
            <a:off x="3459581" y="1706174"/>
            <a:ext cx="1580002" cy="1075323"/>
            <a:chOff x="2763442" y="1706174"/>
            <a:chExt cx="1580002" cy="1075323"/>
          </a:xfrm>
        </p:grpSpPr>
        <p:sp>
          <p:nvSpPr>
            <p:cNvPr id="67" name="Oval 66">
              <a:extLst>
                <a:ext uri="{FF2B5EF4-FFF2-40B4-BE49-F238E27FC236}">
                  <a16:creationId xmlns:a16="http://schemas.microsoft.com/office/drawing/2014/main" id="{55380C66-63A0-1869-9F79-6AEC45E65260}"/>
                </a:ext>
              </a:extLst>
            </p:cNvPr>
            <p:cNvSpPr>
              <a:spLocks noChangeAspect="1"/>
            </p:cNvSpPr>
            <p:nvPr/>
          </p:nvSpPr>
          <p:spPr>
            <a:xfrm>
              <a:off x="3158267" y="1781984"/>
              <a:ext cx="867619" cy="867619"/>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nvGrpSpPr>
            <p:cNvPr id="4" name="Group 3">
              <a:extLst>
                <a:ext uri="{FF2B5EF4-FFF2-40B4-BE49-F238E27FC236}">
                  <a16:creationId xmlns:a16="http://schemas.microsoft.com/office/drawing/2014/main" id="{7C0D9156-FC5A-CD77-24E5-EED7AD5F0B21}"/>
                </a:ext>
              </a:extLst>
            </p:cNvPr>
            <p:cNvGrpSpPr/>
            <p:nvPr/>
          </p:nvGrpSpPr>
          <p:grpSpPr>
            <a:xfrm>
              <a:off x="2763442" y="1706174"/>
              <a:ext cx="1580002" cy="1075323"/>
              <a:chOff x="2763442" y="1706174"/>
              <a:chExt cx="1580002" cy="1075323"/>
            </a:xfrm>
          </p:grpSpPr>
          <p:cxnSp>
            <p:nvCxnSpPr>
              <p:cNvPr id="81" name="Straight Arrow Connector 80">
                <a:extLst>
                  <a:ext uri="{FF2B5EF4-FFF2-40B4-BE49-F238E27FC236}">
                    <a16:creationId xmlns:a16="http://schemas.microsoft.com/office/drawing/2014/main" id="{67FDF28E-53B7-F5BF-1A7D-367141754D49}"/>
                  </a:ext>
                </a:extLst>
              </p:cNvPr>
              <p:cNvCxnSpPr>
                <a:cxnSpLocks/>
              </p:cNvCxnSpPr>
              <p:nvPr/>
            </p:nvCxnSpPr>
            <p:spPr>
              <a:xfrm>
                <a:off x="2763442" y="1707821"/>
                <a:ext cx="433808" cy="24263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9D3BBEE-5EA2-1AD4-0164-7C6230280664}"/>
                  </a:ext>
                </a:extLst>
              </p:cNvPr>
              <p:cNvCxnSpPr>
                <a:cxnSpLocks/>
              </p:cNvCxnSpPr>
              <p:nvPr/>
            </p:nvCxnSpPr>
            <p:spPr>
              <a:xfrm flipV="1">
                <a:off x="2798369" y="2504251"/>
                <a:ext cx="426585" cy="27724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0340728-85D3-3B75-1346-058673EC1D4C}"/>
                  </a:ext>
                </a:extLst>
              </p:cNvPr>
              <p:cNvCxnSpPr>
                <a:cxnSpLocks/>
              </p:cNvCxnSpPr>
              <p:nvPr/>
            </p:nvCxnSpPr>
            <p:spPr>
              <a:xfrm flipH="1">
                <a:off x="3932107" y="1706174"/>
                <a:ext cx="394164" cy="242636"/>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DCDA0C95-2DAF-24C4-8902-7ED282F2E5B6}"/>
                  </a:ext>
                </a:extLst>
              </p:cNvPr>
              <p:cNvCxnSpPr>
                <a:cxnSpLocks/>
              </p:cNvCxnSpPr>
              <p:nvPr/>
            </p:nvCxnSpPr>
            <p:spPr>
              <a:xfrm flipH="1" flipV="1">
                <a:off x="3925024" y="2499278"/>
                <a:ext cx="418420" cy="229749"/>
              </a:xfrm>
              <a:prstGeom prst="straightConnector1">
                <a:avLst/>
              </a:prstGeom>
              <a:ln w="57150">
                <a:solidFill>
                  <a:srgbClr val="C00000">
                    <a:alpha val="65098"/>
                  </a:srgbClr>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6" name="Group 95">
            <a:extLst>
              <a:ext uri="{FF2B5EF4-FFF2-40B4-BE49-F238E27FC236}">
                <a16:creationId xmlns:a16="http://schemas.microsoft.com/office/drawing/2014/main" id="{4D1B10B8-FDDE-D8B3-F2D2-FCCBD3DCA9BA}"/>
              </a:ext>
            </a:extLst>
          </p:cNvPr>
          <p:cNvGrpSpPr/>
          <p:nvPr/>
        </p:nvGrpSpPr>
        <p:grpSpPr>
          <a:xfrm>
            <a:off x="2277261" y="2233613"/>
            <a:ext cx="778095" cy="22570"/>
            <a:chOff x="1990584" y="2400982"/>
            <a:chExt cx="778095" cy="22570"/>
          </a:xfrm>
        </p:grpSpPr>
        <p:cxnSp>
          <p:nvCxnSpPr>
            <p:cNvPr id="85" name="Straight Arrow Connector 84">
              <a:extLst>
                <a:ext uri="{FF2B5EF4-FFF2-40B4-BE49-F238E27FC236}">
                  <a16:creationId xmlns:a16="http://schemas.microsoft.com/office/drawing/2014/main" id="{6C545467-55DF-411C-8745-F84501E0E337}"/>
                </a:ext>
              </a:extLst>
            </p:cNvPr>
            <p:cNvCxnSpPr>
              <a:cxnSpLocks/>
            </p:cNvCxnSpPr>
            <p:nvPr/>
          </p:nvCxnSpPr>
          <p:spPr>
            <a:xfrm flipV="1">
              <a:off x="1990584" y="2405783"/>
              <a:ext cx="383270" cy="1776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563182C2-1126-AA3D-B6ED-AA550C80D900}"/>
                </a:ext>
              </a:extLst>
            </p:cNvPr>
            <p:cNvCxnSpPr>
              <a:cxnSpLocks/>
            </p:cNvCxnSpPr>
            <p:nvPr/>
          </p:nvCxnSpPr>
          <p:spPr>
            <a:xfrm flipH="1">
              <a:off x="2380997" y="2400982"/>
              <a:ext cx="387682" cy="625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06" name="TextBox 105">
            <a:extLst>
              <a:ext uri="{FF2B5EF4-FFF2-40B4-BE49-F238E27FC236}">
                <a16:creationId xmlns:a16="http://schemas.microsoft.com/office/drawing/2014/main" id="{3A0C43FD-6B9D-094F-F239-ABBF7594308A}"/>
              </a:ext>
            </a:extLst>
          </p:cNvPr>
          <p:cNvSpPr txBox="1"/>
          <p:nvPr/>
        </p:nvSpPr>
        <p:spPr>
          <a:xfrm>
            <a:off x="7256120" y="732052"/>
            <a:ext cx="4484913" cy="584775"/>
          </a:xfrm>
          <a:prstGeom prst="rect">
            <a:avLst/>
          </a:prstGeom>
          <a:noFill/>
        </p:spPr>
        <p:txBody>
          <a:bodyPr wrap="square" rtlCol="0">
            <a:spAutoFit/>
          </a:bodyPr>
          <a:lstStyle/>
          <a:p>
            <a:pPr algn="ctr"/>
            <a:r>
              <a:rPr lang="en-US" sz="3200" u="sng" dirty="0"/>
              <a:t>System-Level Problems</a:t>
            </a:r>
            <a:endParaRPr lang="en-CH" sz="3200" u="sng" dirty="0"/>
          </a:p>
        </p:txBody>
      </p:sp>
      <p:sp>
        <p:nvSpPr>
          <p:cNvPr id="107" name="TextBox 106">
            <a:extLst>
              <a:ext uri="{FF2B5EF4-FFF2-40B4-BE49-F238E27FC236}">
                <a16:creationId xmlns:a16="http://schemas.microsoft.com/office/drawing/2014/main" id="{C79B4ADA-167A-9DAB-3D77-E1FB6D09537D}"/>
              </a:ext>
            </a:extLst>
          </p:cNvPr>
          <p:cNvSpPr txBox="1"/>
          <p:nvPr/>
        </p:nvSpPr>
        <p:spPr>
          <a:xfrm>
            <a:off x="671644" y="3446321"/>
            <a:ext cx="4484913" cy="584775"/>
          </a:xfrm>
          <a:prstGeom prst="rect">
            <a:avLst/>
          </a:prstGeom>
          <a:noFill/>
        </p:spPr>
        <p:txBody>
          <a:bodyPr wrap="square" rtlCol="0">
            <a:spAutoFit/>
          </a:bodyPr>
          <a:lstStyle/>
          <a:p>
            <a:pPr algn="ctr"/>
            <a:r>
              <a:rPr lang="en-US" sz="3200" u="sng" dirty="0"/>
              <a:t>DRAM Scaling Problems</a:t>
            </a:r>
            <a:endParaRPr lang="en-CH" sz="3200" u="sng" dirty="0"/>
          </a:p>
        </p:txBody>
      </p:sp>
      <p:grpSp>
        <p:nvGrpSpPr>
          <p:cNvPr id="6" name="Group 5">
            <a:extLst>
              <a:ext uri="{FF2B5EF4-FFF2-40B4-BE49-F238E27FC236}">
                <a16:creationId xmlns:a16="http://schemas.microsoft.com/office/drawing/2014/main" id="{593991EB-82EF-8BB4-370B-83363FF73859}"/>
              </a:ext>
            </a:extLst>
          </p:cNvPr>
          <p:cNvGrpSpPr/>
          <p:nvPr/>
        </p:nvGrpSpPr>
        <p:grpSpPr>
          <a:xfrm>
            <a:off x="2812900" y="6572414"/>
            <a:ext cx="6502401" cy="261257"/>
            <a:chOff x="1631950" y="5344886"/>
            <a:chExt cx="6502401" cy="261257"/>
          </a:xfrm>
        </p:grpSpPr>
        <p:sp>
          <p:nvSpPr>
            <p:cNvPr id="7" name="Arrow: Pentagon 6">
              <a:extLst>
                <a:ext uri="{FF2B5EF4-FFF2-40B4-BE49-F238E27FC236}">
                  <a16:creationId xmlns:a16="http://schemas.microsoft.com/office/drawing/2014/main" id="{17E5AFF0-8528-8A14-E231-A6B869138606}"/>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15B5206D-D063-E147-0DCB-AA626E7AE828}"/>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B75B273C-FD28-DC42-4E0B-74AE9CE5D072}"/>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20" name="Arrow: Chevron 19">
              <a:extLst>
                <a:ext uri="{FF2B5EF4-FFF2-40B4-BE49-F238E27FC236}">
                  <a16:creationId xmlns:a16="http://schemas.microsoft.com/office/drawing/2014/main" id="{DD967184-040C-1D4D-3963-CAE32DD93266}"/>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864404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726CE-880A-D1E3-9B9A-E51F448BD513}"/>
              </a:ext>
            </a:extLst>
          </p:cNvPr>
          <p:cNvSpPr>
            <a:spLocks noGrp="1"/>
          </p:cNvSpPr>
          <p:nvPr>
            <p:ph type="title"/>
          </p:nvPr>
        </p:nvSpPr>
        <p:spPr/>
        <p:txBody>
          <a:bodyPr>
            <a:normAutofit fontScale="90000"/>
          </a:bodyPr>
          <a:lstStyle/>
          <a:p>
            <a:r>
              <a:rPr lang="en-US" dirty="0"/>
              <a:t>Observation</a:t>
            </a:r>
            <a:endParaRPr lang="en-CH" dirty="0"/>
          </a:p>
        </p:txBody>
      </p:sp>
      <p:sp>
        <p:nvSpPr>
          <p:cNvPr id="3" name="Content Placeholder 2">
            <a:extLst>
              <a:ext uri="{FF2B5EF4-FFF2-40B4-BE49-F238E27FC236}">
                <a16:creationId xmlns:a16="http://schemas.microsoft.com/office/drawing/2014/main" id="{28EDBAFE-38DD-FEDA-DFB9-36EF4CB2001B}"/>
              </a:ext>
            </a:extLst>
          </p:cNvPr>
          <p:cNvSpPr>
            <a:spLocks noGrp="1"/>
          </p:cNvSpPr>
          <p:nvPr>
            <p:ph idx="1"/>
          </p:nvPr>
        </p:nvSpPr>
        <p:spPr/>
        <p:txBody>
          <a:bodyPr anchor="ctr">
            <a:normAutofit/>
          </a:bodyPr>
          <a:lstStyle/>
          <a:p>
            <a:pPr marL="0" indent="0" algn="ctr">
              <a:lnSpc>
                <a:spcPct val="150000"/>
              </a:lnSpc>
              <a:buNone/>
            </a:pPr>
            <a:r>
              <a:rPr lang="en-US" sz="4400" dirty="0"/>
              <a:t>Modifying the underlying </a:t>
            </a:r>
            <a:r>
              <a:rPr lang="en-US" sz="4400" b="1" dirty="0"/>
              <a:t>density-optimized</a:t>
            </a:r>
            <a:r>
              <a:rPr lang="en-US" sz="4400" dirty="0"/>
              <a:t> </a:t>
            </a:r>
            <a:r>
              <a:rPr lang="en-US" sz="4400" dirty="0">
                <a:solidFill>
                  <a:srgbClr val="0070C0"/>
                </a:solidFill>
              </a:rPr>
              <a:t>DRAM cell array structure </a:t>
            </a:r>
            <a:r>
              <a:rPr lang="en-US" sz="4400" dirty="0"/>
              <a:t>may </a:t>
            </a:r>
            <a:r>
              <a:rPr lang="en-US" sz="4400" dirty="0">
                <a:solidFill>
                  <a:srgbClr val="C00000"/>
                </a:solidFill>
              </a:rPr>
              <a:t>incur</a:t>
            </a:r>
            <a:r>
              <a:rPr lang="en-US" sz="4400" dirty="0"/>
              <a:t> </a:t>
            </a:r>
            <a:br>
              <a:rPr lang="en-US" sz="4400" dirty="0"/>
            </a:br>
            <a:r>
              <a:rPr lang="en-US" sz="4400" dirty="0"/>
              <a:t>non-negligible </a:t>
            </a:r>
            <a:r>
              <a:rPr lang="en-US" sz="4400" b="1" dirty="0"/>
              <a:t>area overhead</a:t>
            </a:r>
          </a:p>
        </p:txBody>
      </p:sp>
      <p:grpSp>
        <p:nvGrpSpPr>
          <p:cNvPr id="4" name="Group 3">
            <a:extLst>
              <a:ext uri="{FF2B5EF4-FFF2-40B4-BE49-F238E27FC236}">
                <a16:creationId xmlns:a16="http://schemas.microsoft.com/office/drawing/2014/main" id="{F86F7FE1-77F9-B579-517E-9D3D39F5F355}"/>
              </a:ext>
            </a:extLst>
          </p:cNvPr>
          <p:cNvGrpSpPr/>
          <p:nvPr/>
        </p:nvGrpSpPr>
        <p:grpSpPr>
          <a:xfrm>
            <a:off x="2812900" y="6572414"/>
            <a:ext cx="6502401" cy="261257"/>
            <a:chOff x="1631950" y="5344886"/>
            <a:chExt cx="6502401" cy="261257"/>
          </a:xfrm>
        </p:grpSpPr>
        <p:sp>
          <p:nvSpPr>
            <p:cNvPr id="5" name="Arrow: Pentagon 4">
              <a:extLst>
                <a:ext uri="{FF2B5EF4-FFF2-40B4-BE49-F238E27FC236}">
                  <a16:creationId xmlns:a16="http://schemas.microsoft.com/office/drawing/2014/main" id="{5E66D5BB-FC5F-C3C1-27FC-54A4A9497E6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EFB9C98B-A61E-E650-24B2-50FED0EC7509}"/>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9E60A3EC-8C54-9E2F-956E-C90740EF233B}"/>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6E46F2BA-E093-1ECA-5DC9-4C0DE1AA576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1973671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B9F22-96D4-3009-8EF9-8DE128E3CCDF}"/>
              </a:ext>
            </a:extLst>
          </p:cNvPr>
          <p:cNvSpPr>
            <a:spLocks noGrp="1"/>
          </p:cNvSpPr>
          <p:nvPr>
            <p:ph type="title"/>
          </p:nvPr>
        </p:nvSpPr>
        <p:spPr/>
        <p:txBody>
          <a:bodyPr>
            <a:normAutofit fontScale="90000"/>
          </a:bodyPr>
          <a:lstStyle/>
          <a:p>
            <a:r>
              <a:rPr lang="en-US" dirty="0"/>
              <a:t>Our Goal</a:t>
            </a:r>
            <a:endParaRPr lang="en-CH" dirty="0"/>
          </a:p>
        </p:txBody>
      </p:sp>
      <p:grpSp>
        <p:nvGrpSpPr>
          <p:cNvPr id="15" name="Group 14">
            <a:extLst>
              <a:ext uri="{FF2B5EF4-FFF2-40B4-BE49-F238E27FC236}">
                <a16:creationId xmlns:a16="http://schemas.microsoft.com/office/drawing/2014/main" id="{BF5C1649-5304-9A68-17F8-42DC33738274}"/>
              </a:ext>
            </a:extLst>
          </p:cNvPr>
          <p:cNvGrpSpPr/>
          <p:nvPr/>
        </p:nvGrpSpPr>
        <p:grpSpPr>
          <a:xfrm>
            <a:off x="283028" y="1956542"/>
            <a:ext cx="6096001" cy="914400"/>
            <a:chOff x="283028" y="1956542"/>
            <a:chExt cx="6096001" cy="914400"/>
          </a:xfrm>
        </p:grpSpPr>
        <p:sp>
          <p:nvSpPr>
            <p:cNvPr id="4" name="Oval 3">
              <a:extLst>
                <a:ext uri="{FF2B5EF4-FFF2-40B4-BE49-F238E27FC236}">
                  <a16:creationId xmlns:a16="http://schemas.microsoft.com/office/drawing/2014/main" id="{02B52B6C-677B-B787-6398-498DDAD3B64A}"/>
                </a:ext>
              </a:extLst>
            </p:cNvPr>
            <p:cNvSpPr/>
            <p:nvPr/>
          </p:nvSpPr>
          <p:spPr>
            <a:xfrm>
              <a:off x="283028" y="1956542"/>
              <a:ext cx="914401" cy="914400"/>
            </a:xfrm>
            <a:prstGeom prst="ellipse">
              <a:avLst/>
            </a:prstGeom>
            <a:noFill/>
            <a:ln w="76200"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50000"/>
                    </a:schemeClr>
                  </a:solidFill>
                </a:rPr>
                <a:t>1</a:t>
              </a:r>
              <a:endParaRPr lang="en-CH" sz="6000" b="1" dirty="0">
                <a:solidFill>
                  <a:schemeClr val="accent6">
                    <a:lumMod val="50000"/>
                  </a:schemeClr>
                </a:solidFill>
              </a:endParaRPr>
            </a:p>
          </p:txBody>
        </p:sp>
        <p:sp>
          <p:nvSpPr>
            <p:cNvPr id="5" name="Rectangle: Diagonal Corners Snipped 4">
              <a:extLst>
                <a:ext uri="{FF2B5EF4-FFF2-40B4-BE49-F238E27FC236}">
                  <a16:creationId xmlns:a16="http://schemas.microsoft.com/office/drawing/2014/main" id="{2DA42DB2-0414-C436-9395-AD23D8E67A43}"/>
                </a:ext>
              </a:extLst>
            </p:cNvPr>
            <p:cNvSpPr/>
            <p:nvPr/>
          </p:nvSpPr>
          <p:spPr>
            <a:xfrm>
              <a:off x="1391021" y="2093536"/>
              <a:ext cx="4988008" cy="678994"/>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Tahoma" panose="020B0604030504040204" pitchFamily="34" charset="0"/>
                  <a:cs typeface="Tahoma" panose="020B0604030504040204" pitchFamily="34" charset="0"/>
                </a:rPr>
                <a:t>Lower DRAM latency</a:t>
              </a:r>
              <a:endParaRPr lang="en-CH" sz="3200" dirty="0">
                <a:solidFill>
                  <a:schemeClr val="tx1"/>
                </a:solidFill>
              </a:endParaRPr>
            </a:p>
          </p:txBody>
        </p:sp>
      </p:grpSp>
      <p:grpSp>
        <p:nvGrpSpPr>
          <p:cNvPr id="16" name="Group 15">
            <a:extLst>
              <a:ext uri="{FF2B5EF4-FFF2-40B4-BE49-F238E27FC236}">
                <a16:creationId xmlns:a16="http://schemas.microsoft.com/office/drawing/2014/main" id="{AFB09C01-AA1B-DC86-45A0-F833E1B5175A}"/>
              </a:ext>
            </a:extLst>
          </p:cNvPr>
          <p:cNvGrpSpPr/>
          <p:nvPr/>
        </p:nvGrpSpPr>
        <p:grpSpPr>
          <a:xfrm>
            <a:off x="283028" y="3333923"/>
            <a:ext cx="6096001" cy="914400"/>
            <a:chOff x="283028" y="3333923"/>
            <a:chExt cx="6096001" cy="914400"/>
          </a:xfrm>
        </p:grpSpPr>
        <p:sp>
          <p:nvSpPr>
            <p:cNvPr id="7" name="Oval 6">
              <a:extLst>
                <a:ext uri="{FF2B5EF4-FFF2-40B4-BE49-F238E27FC236}">
                  <a16:creationId xmlns:a16="http://schemas.microsoft.com/office/drawing/2014/main" id="{FBC56343-5629-FD14-51B8-74077BA82B62}"/>
                </a:ext>
              </a:extLst>
            </p:cNvPr>
            <p:cNvSpPr/>
            <p:nvPr/>
          </p:nvSpPr>
          <p:spPr>
            <a:xfrm>
              <a:off x="283028" y="3333923"/>
              <a:ext cx="914401" cy="914400"/>
            </a:xfrm>
            <a:prstGeom prst="ellipse">
              <a:avLst/>
            </a:prstGeom>
            <a:noFill/>
            <a:ln w="76200"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50000"/>
                    </a:schemeClr>
                  </a:solidFill>
                </a:rPr>
                <a:t>2</a:t>
              </a:r>
              <a:endParaRPr lang="en-CH" sz="6000" b="1" dirty="0">
                <a:solidFill>
                  <a:schemeClr val="accent6">
                    <a:lumMod val="50000"/>
                  </a:schemeClr>
                </a:solidFill>
              </a:endParaRPr>
            </a:p>
          </p:txBody>
        </p:sp>
        <p:sp>
          <p:nvSpPr>
            <p:cNvPr id="9" name="Rectangle: Diagonal Corners Snipped 8">
              <a:extLst>
                <a:ext uri="{FF2B5EF4-FFF2-40B4-BE49-F238E27FC236}">
                  <a16:creationId xmlns:a16="http://schemas.microsoft.com/office/drawing/2014/main" id="{656604EB-DA0E-5C5E-D97E-300C2A25AD80}"/>
                </a:ext>
              </a:extLst>
            </p:cNvPr>
            <p:cNvSpPr/>
            <p:nvPr/>
          </p:nvSpPr>
          <p:spPr>
            <a:xfrm>
              <a:off x="1391021" y="3483429"/>
              <a:ext cx="4988008" cy="656034"/>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Tahoma" panose="020B0604030504040204" pitchFamily="34" charset="0"/>
                  <a:cs typeface="Tahoma" panose="020B0604030504040204" pitchFamily="34" charset="0"/>
                </a:rPr>
                <a:t>Reduce refresh overhead</a:t>
              </a:r>
              <a:endParaRPr lang="en-CH" sz="3200" dirty="0">
                <a:solidFill>
                  <a:schemeClr val="tx1"/>
                </a:solidFill>
              </a:endParaRPr>
            </a:p>
          </p:txBody>
        </p:sp>
      </p:grpSp>
      <p:grpSp>
        <p:nvGrpSpPr>
          <p:cNvPr id="17" name="Group 16">
            <a:extLst>
              <a:ext uri="{FF2B5EF4-FFF2-40B4-BE49-F238E27FC236}">
                <a16:creationId xmlns:a16="http://schemas.microsoft.com/office/drawing/2014/main" id="{5CDB7CE8-3099-5804-D4A0-13DE4786A3E7}"/>
              </a:ext>
            </a:extLst>
          </p:cNvPr>
          <p:cNvGrpSpPr/>
          <p:nvPr/>
        </p:nvGrpSpPr>
        <p:grpSpPr>
          <a:xfrm>
            <a:off x="283028" y="4711304"/>
            <a:ext cx="6212869" cy="914400"/>
            <a:chOff x="283028" y="4711304"/>
            <a:chExt cx="6212869" cy="914400"/>
          </a:xfrm>
        </p:grpSpPr>
        <p:sp>
          <p:nvSpPr>
            <p:cNvPr id="11" name="Oval 10">
              <a:extLst>
                <a:ext uri="{FF2B5EF4-FFF2-40B4-BE49-F238E27FC236}">
                  <a16:creationId xmlns:a16="http://schemas.microsoft.com/office/drawing/2014/main" id="{9C20DAA9-00AA-C009-F184-A60B17DF06BF}"/>
                </a:ext>
              </a:extLst>
            </p:cNvPr>
            <p:cNvSpPr/>
            <p:nvPr/>
          </p:nvSpPr>
          <p:spPr>
            <a:xfrm>
              <a:off x="283028" y="4711304"/>
              <a:ext cx="914401" cy="914400"/>
            </a:xfrm>
            <a:prstGeom prst="ellipse">
              <a:avLst/>
            </a:prstGeom>
            <a:noFill/>
            <a:ln w="76200"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accent6">
                      <a:lumMod val="50000"/>
                    </a:schemeClr>
                  </a:solidFill>
                </a:rPr>
                <a:t>3</a:t>
              </a:r>
              <a:endParaRPr lang="en-CH" sz="6000" b="1" dirty="0">
                <a:solidFill>
                  <a:schemeClr val="accent6">
                    <a:lumMod val="50000"/>
                  </a:schemeClr>
                </a:solidFill>
              </a:endParaRPr>
            </a:p>
          </p:txBody>
        </p:sp>
        <p:sp>
          <p:nvSpPr>
            <p:cNvPr id="12" name="Rectangle: Diagonal Corners Snipped 11">
              <a:extLst>
                <a:ext uri="{FF2B5EF4-FFF2-40B4-BE49-F238E27FC236}">
                  <a16:creationId xmlns:a16="http://schemas.microsoft.com/office/drawing/2014/main" id="{54D2EF32-FEC8-8FB5-5489-E0E7B8E3280A}"/>
                </a:ext>
              </a:extLst>
            </p:cNvPr>
            <p:cNvSpPr/>
            <p:nvPr/>
          </p:nvSpPr>
          <p:spPr>
            <a:xfrm>
              <a:off x="1507889" y="4833567"/>
              <a:ext cx="4988008" cy="656033"/>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a typeface="Tahoma" panose="020B0604030504040204" pitchFamily="34" charset="0"/>
                  <a:cs typeface="Tahoma" panose="020B0604030504040204" pitchFamily="34" charset="0"/>
                </a:rPr>
                <a:t>Improve DRAM reliability</a:t>
              </a:r>
              <a:endParaRPr lang="en-CH" sz="3200" dirty="0">
                <a:solidFill>
                  <a:schemeClr val="tx1"/>
                </a:solidFill>
              </a:endParaRPr>
            </a:p>
          </p:txBody>
        </p:sp>
      </p:grpSp>
      <p:sp>
        <p:nvSpPr>
          <p:cNvPr id="13" name="Right Brace 12">
            <a:extLst>
              <a:ext uri="{FF2B5EF4-FFF2-40B4-BE49-F238E27FC236}">
                <a16:creationId xmlns:a16="http://schemas.microsoft.com/office/drawing/2014/main" id="{59EBB4FE-95F1-8A50-8561-22B51C9B0B1B}"/>
              </a:ext>
            </a:extLst>
          </p:cNvPr>
          <p:cNvSpPr/>
          <p:nvPr/>
        </p:nvSpPr>
        <p:spPr>
          <a:xfrm>
            <a:off x="6564084" y="2093536"/>
            <a:ext cx="914401" cy="3532168"/>
          </a:xfrm>
          <a:prstGeom prst="rightBrac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4" name="TextBox 13">
            <a:extLst>
              <a:ext uri="{FF2B5EF4-FFF2-40B4-BE49-F238E27FC236}">
                <a16:creationId xmlns:a16="http://schemas.microsoft.com/office/drawing/2014/main" id="{680A858F-B8D9-B817-8926-83C82F545E3D}"/>
              </a:ext>
            </a:extLst>
          </p:cNvPr>
          <p:cNvSpPr txBox="1"/>
          <p:nvPr/>
        </p:nvSpPr>
        <p:spPr>
          <a:xfrm>
            <a:off x="7554687" y="2870942"/>
            <a:ext cx="4492923" cy="2554545"/>
          </a:xfrm>
          <a:prstGeom prst="rect">
            <a:avLst/>
          </a:prstGeom>
          <a:noFill/>
        </p:spPr>
        <p:txBody>
          <a:bodyPr wrap="square" rtlCol="0">
            <a:spAutoFit/>
          </a:bodyPr>
          <a:lstStyle/>
          <a:p>
            <a:pPr marL="285750" indent="-285750">
              <a:buClr>
                <a:schemeClr val="tx1"/>
              </a:buClr>
              <a:buFont typeface="Arial" panose="020B0604020202020204" pitchFamily="34" charset="0"/>
              <a:buChar char="•"/>
            </a:pPr>
            <a:r>
              <a:rPr lang="en-US" sz="3200" dirty="0">
                <a:solidFill>
                  <a:srgbClr val="00B050"/>
                </a:solidFill>
              </a:rPr>
              <a:t>No changes </a:t>
            </a:r>
            <a:r>
              <a:rPr lang="en-US" sz="3200" dirty="0"/>
              <a:t>to the DRAM cell structure</a:t>
            </a:r>
          </a:p>
          <a:p>
            <a:pPr marL="285750" indent="-285750">
              <a:buFont typeface="Arial" panose="020B0604020202020204" pitchFamily="34" charset="0"/>
              <a:buChar char="•"/>
            </a:pPr>
            <a:endParaRPr lang="en-US" sz="3200" dirty="0"/>
          </a:p>
          <a:p>
            <a:pPr marL="285750" indent="-285750">
              <a:buFont typeface="Arial" panose="020B0604020202020204" pitchFamily="34" charset="0"/>
              <a:buChar char="•"/>
            </a:pPr>
            <a:r>
              <a:rPr lang="en-US" sz="3200" dirty="0"/>
              <a:t>Only </a:t>
            </a:r>
            <a:r>
              <a:rPr lang="en-US" sz="3200" dirty="0">
                <a:solidFill>
                  <a:srgbClr val="00B050"/>
                </a:solidFill>
              </a:rPr>
              <a:t>minimal</a:t>
            </a:r>
            <a:r>
              <a:rPr lang="en-US" sz="3200" dirty="0"/>
              <a:t> changes to the DRAM chip</a:t>
            </a:r>
            <a:endParaRPr lang="en-CH" sz="3200" dirty="0"/>
          </a:p>
        </p:txBody>
      </p:sp>
      <p:grpSp>
        <p:nvGrpSpPr>
          <p:cNvPr id="3" name="Group 2">
            <a:extLst>
              <a:ext uri="{FF2B5EF4-FFF2-40B4-BE49-F238E27FC236}">
                <a16:creationId xmlns:a16="http://schemas.microsoft.com/office/drawing/2014/main" id="{1C468937-E9BD-173D-BDED-46B189E1EFA3}"/>
              </a:ext>
            </a:extLst>
          </p:cNvPr>
          <p:cNvGrpSpPr/>
          <p:nvPr/>
        </p:nvGrpSpPr>
        <p:grpSpPr>
          <a:xfrm>
            <a:off x="2812900" y="6572414"/>
            <a:ext cx="6502401" cy="261257"/>
            <a:chOff x="1631950" y="5344886"/>
            <a:chExt cx="6502401" cy="261257"/>
          </a:xfrm>
        </p:grpSpPr>
        <p:sp>
          <p:nvSpPr>
            <p:cNvPr id="6" name="Arrow: Pentagon 5">
              <a:extLst>
                <a:ext uri="{FF2B5EF4-FFF2-40B4-BE49-F238E27FC236}">
                  <a16:creationId xmlns:a16="http://schemas.microsoft.com/office/drawing/2014/main" id="{E898CAD9-4F3D-F225-9552-196F9D8FFC90}"/>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776FBA64-C614-A358-23AF-776B8FAE5A6F}"/>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0" name="Arrow: Chevron 9">
              <a:extLst>
                <a:ext uri="{FF2B5EF4-FFF2-40B4-BE49-F238E27FC236}">
                  <a16:creationId xmlns:a16="http://schemas.microsoft.com/office/drawing/2014/main" id="{43BA475A-9BB4-879E-0994-53F4EA5765A8}"/>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8" name="Arrow: Chevron 17">
              <a:extLst>
                <a:ext uri="{FF2B5EF4-FFF2-40B4-BE49-F238E27FC236}">
                  <a16:creationId xmlns:a16="http://schemas.microsoft.com/office/drawing/2014/main" id="{D3DDA39D-4D91-77C9-37DD-B5EFCD0F61B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71058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2668B-0E03-EEBB-D5A0-BDE7FF352BFF}"/>
              </a:ext>
            </a:extLst>
          </p:cNvPr>
          <p:cNvSpPr>
            <a:spLocks noGrp="1"/>
          </p:cNvSpPr>
          <p:nvPr>
            <p:ph type="title"/>
          </p:nvPr>
        </p:nvSpPr>
        <p:spPr/>
        <p:txBody>
          <a:bodyPr>
            <a:normAutofit fontScale="90000"/>
          </a:bodyPr>
          <a:lstStyle/>
          <a:p>
            <a:r>
              <a:rPr lang="en-US" dirty="0"/>
              <a:t>Copy-Row DRAM (CROW)</a:t>
            </a:r>
            <a:endParaRPr lang="en-CH" dirty="0"/>
          </a:p>
        </p:txBody>
      </p:sp>
      <p:sp>
        <p:nvSpPr>
          <p:cNvPr id="5" name="TextBox 4">
            <a:extLst>
              <a:ext uri="{FF2B5EF4-FFF2-40B4-BE49-F238E27FC236}">
                <a16:creationId xmlns:a16="http://schemas.microsoft.com/office/drawing/2014/main" id="{D4283CDF-F1B9-4D00-116F-F23D7D4AC382}"/>
              </a:ext>
            </a:extLst>
          </p:cNvPr>
          <p:cNvSpPr txBox="1"/>
          <p:nvPr/>
        </p:nvSpPr>
        <p:spPr>
          <a:xfrm>
            <a:off x="816429" y="944772"/>
            <a:ext cx="10559142" cy="1446550"/>
          </a:xfrm>
          <a:prstGeom prst="rect">
            <a:avLst/>
          </a:prstGeom>
          <a:noFill/>
        </p:spPr>
        <p:txBody>
          <a:bodyPr wrap="square" rtlCol="0">
            <a:spAutoFit/>
          </a:bodyPr>
          <a:lstStyle/>
          <a:p>
            <a:pPr algn="ctr"/>
            <a:r>
              <a:rPr lang="en-US" sz="4400" dirty="0"/>
              <a:t>A </a:t>
            </a:r>
            <a:r>
              <a:rPr lang="en-US" sz="4400" dirty="0">
                <a:solidFill>
                  <a:srgbClr val="00B050"/>
                </a:solidFill>
              </a:rPr>
              <a:t>flexible</a:t>
            </a:r>
            <a:r>
              <a:rPr lang="en-US" sz="4400" dirty="0"/>
              <a:t> </a:t>
            </a:r>
            <a:r>
              <a:rPr lang="en-US" sz="4400" b="1" dirty="0"/>
              <a:t>substrate</a:t>
            </a:r>
            <a:r>
              <a:rPr lang="en-US" sz="4400" dirty="0"/>
              <a:t> that enables </a:t>
            </a:r>
            <a:br>
              <a:rPr lang="en-US" sz="4400" dirty="0"/>
            </a:br>
            <a:r>
              <a:rPr lang="en-US" sz="4400" dirty="0"/>
              <a:t>new mechanisms for </a:t>
            </a:r>
            <a:r>
              <a:rPr lang="en-US" sz="4400" dirty="0">
                <a:solidFill>
                  <a:srgbClr val="00B050"/>
                </a:solidFill>
              </a:rPr>
              <a:t>improving</a:t>
            </a:r>
            <a:r>
              <a:rPr lang="en-US" sz="4400" dirty="0"/>
              <a:t> DRAM:</a:t>
            </a:r>
            <a:endParaRPr lang="en-CH" sz="4400" dirty="0"/>
          </a:p>
        </p:txBody>
      </p:sp>
      <p:grpSp>
        <p:nvGrpSpPr>
          <p:cNvPr id="8" name="Group 7">
            <a:extLst>
              <a:ext uri="{FF2B5EF4-FFF2-40B4-BE49-F238E27FC236}">
                <a16:creationId xmlns:a16="http://schemas.microsoft.com/office/drawing/2014/main" id="{189CC33B-D63C-14E5-AF03-C552C187F8C6}"/>
              </a:ext>
            </a:extLst>
          </p:cNvPr>
          <p:cNvGrpSpPr/>
          <p:nvPr/>
        </p:nvGrpSpPr>
        <p:grpSpPr>
          <a:xfrm>
            <a:off x="132378" y="2365996"/>
            <a:ext cx="3288178" cy="914400"/>
            <a:chOff x="7256120" y="1289939"/>
            <a:chExt cx="3288178" cy="914400"/>
          </a:xfrm>
        </p:grpSpPr>
        <p:pic>
          <p:nvPicPr>
            <p:cNvPr id="9" name="Graphic 8" descr="Gauge with solid fill">
              <a:extLst>
                <a:ext uri="{FF2B5EF4-FFF2-40B4-BE49-F238E27FC236}">
                  <a16:creationId xmlns:a16="http://schemas.microsoft.com/office/drawing/2014/main" id="{1A98C061-439C-181B-790F-C83F7020BF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6120" y="1289939"/>
              <a:ext cx="914400" cy="914400"/>
            </a:xfrm>
            <a:prstGeom prst="rect">
              <a:avLst/>
            </a:prstGeom>
          </p:spPr>
        </p:pic>
        <p:sp>
          <p:nvSpPr>
            <p:cNvPr id="10" name="Rectangle: Diagonal Corners Snipped 9">
              <a:extLst>
                <a:ext uri="{FF2B5EF4-FFF2-40B4-BE49-F238E27FC236}">
                  <a16:creationId xmlns:a16="http://schemas.microsoft.com/office/drawing/2014/main" id="{5F9682D9-A0DB-D210-1748-05F45E536975}"/>
                </a:ext>
              </a:extLst>
            </p:cNvPr>
            <p:cNvSpPr/>
            <p:nvPr/>
          </p:nvSpPr>
          <p:spPr>
            <a:xfrm>
              <a:off x="8216174" y="1454121"/>
              <a:ext cx="2328124"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Performance</a:t>
              </a:r>
              <a:endParaRPr lang="en-CH" sz="2800" dirty="0">
                <a:solidFill>
                  <a:schemeClr val="tx1"/>
                </a:solidFill>
              </a:endParaRPr>
            </a:p>
          </p:txBody>
        </p:sp>
      </p:grpSp>
      <p:grpSp>
        <p:nvGrpSpPr>
          <p:cNvPr id="11" name="Group 10">
            <a:extLst>
              <a:ext uri="{FF2B5EF4-FFF2-40B4-BE49-F238E27FC236}">
                <a16:creationId xmlns:a16="http://schemas.microsoft.com/office/drawing/2014/main" id="{33D5A21A-D5EB-225A-B56A-E47D7075A375}"/>
              </a:ext>
            </a:extLst>
          </p:cNvPr>
          <p:cNvGrpSpPr/>
          <p:nvPr/>
        </p:nvGrpSpPr>
        <p:grpSpPr>
          <a:xfrm>
            <a:off x="3497568" y="2410263"/>
            <a:ext cx="2620472" cy="914400"/>
            <a:chOff x="7254602" y="2563515"/>
            <a:chExt cx="2620472" cy="914400"/>
          </a:xfrm>
        </p:grpSpPr>
        <p:pic>
          <p:nvPicPr>
            <p:cNvPr id="12" name="Graphic 11" descr="Leaf with solid fill">
              <a:extLst>
                <a:ext uri="{FF2B5EF4-FFF2-40B4-BE49-F238E27FC236}">
                  <a16:creationId xmlns:a16="http://schemas.microsoft.com/office/drawing/2014/main" id="{EA638953-3C60-CD9E-386C-442458FFFE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54602" y="2563515"/>
              <a:ext cx="914400" cy="914400"/>
            </a:xfrm>
            <a:prstGeom prst="rect">
              <a:avLst/>
            </a:prstGeom>
          </p:spPr>
        </p:pic>
        <p:sp>
          <p:nvSpPr>
            <p:cNvPr id="13" name="Rectangle: Diagonal Corners Snipped 12">
              <a:extLst>
                <a:ext uri="{FF2B5EF4-FFF2-40B4-BE49-F238E27FC236}">
                  <a16:creationId xmlns:a16="http://schemas.microsoft.com/office/drawing/2014/main" id="{0DB84DFB-672E-C2AE-AF1A-1119E0E4EED3}"/>
                </a:ext>
              </a:extLst>
            </p:cNvPr>
            <p:cNvSpPr/>
            <p:nvPr/>
          </p:nvSpPr>
          <p:spPr>
            <a:xfrm>
              <a:off x="8090869" y="2705280"/>
              <a:ext cx="1784205"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Energy Efficiency</a:t>
              </a:r>
              <a:endParaRPr lang="en-CH" sz="2400" dirty="0">
                <a:solidFill>
                  <a:schemeClr val="tx1"/>
                </a:solidFill>
              </a:endParaRPr>
            </a:p>
          </p:txBody>
        </p:sp>
      </p:grpSp>
      <p:grpSp>
        <p:nvGrpSpPr>
          <p:cNvPr id="14" name="Group 13">
            <a:extLst>
              <a:ext uri="{FF2B5EF4-FFF2-40B4-BE49-F238E27FC236}">
                <a16:creationId xmlns:a16="http://schemas.microsoft.com/office/drawing/2014/main" id="{5A02AD81-F47D-37B6-8F43-7507FDDD4BD3}"/>
              </a:ext>
            </a:extLst>
          </p:cNvPr>
          <p:cNvGrpSpPr/>
          <p:nvPr/>
        </p:nvGrpSpPr>
        <p:grpSpPr>
          <a:xfrm>
            <a:off x="6195052" y="2422537"/>
            <a:ext cx="2984091" cy="914400"/>
            <a:chOff x="7256120" y="4003040"/>
            <a:chExt cx="2984091" cy="914400"/>
          </a:xfrm>
        </p:grpSpPr>
        <p:pic>
          <p:nvPicPr>
            <p:cNvPr id="15" name="Graphic 14" descr="Gears with solid fill">
              <a:extLst>
                <a:ext uri="{FF2B5EF4-FFF2-40B4-BE49-F238E27FC236}">
                  <a16:creationId xmlns:a16="http://schemas.microsoft.com/office/drawing/2014/main" id="{0ACCE3A9-F8D5-5EAA-2F39-0927DA7817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56120" y="4003040"/>
              <a:ext cx="914400" cy="914400"/>
            </a:xfrm>
            <a:prstGeom prst="rect">
              <a:avLst/>
            </a:prstGeom>
          </p:spPr>
        </p:pic>
        <p:sp>
          <p:nvSpPr>
            <p:cNvPr id="16" name="Rectangle: Diagonal Corners Snipped 15">
              <a:extLst>
                <a:ext uri="{FF2B5EF4-FFF2-40B4-BE49-F238E27FC236}">
                  <a16:creationId xmlns:a16="http://schemas.microsoft.com/office/drawing/2014/main" id="{431750B0-4A1C-302D-1FA9-2EB8030C674A}"/>
                </a:ext>
              </a:extLst>
            </p:cNvPr>
            <p:cNvSpPr/>
            <p:nvPr/>
          </p:nvSpPr>
          <p:spPr>
            <a:xfrm>
              <a:off x="8092387" y="4157949"/>
              <a:ext cx="2147824"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Reliability</a:t>
              </a:r>
              <a:endParaRPr lang="en-CH" sz="3200" dirty="0">
                <a:solidFill>
                  <a:schemeClr val="tx1"/>
                </a:solidFill>
              </a:endParaRPr>
            </a:p>
          </p:txBody>
        </p:sp>
      </p:grpSp>
      <p:grpSp>
        <p:nvGrpSpPr>
          <p:cNvPr id="17" name="Group 16">
            <a:extLst>
              <a:ext uri="{FF2B5EF4-FFF2-40B4-BE49-F238E27FC236}">
                <a16:creationId xmlns:a16="http://schemas.microsoft.com/office/drawing/2014/main" id="{C4E422A8-32A1-9D88-1970-00F2516188D3}"/>
              </a:ext>
            </a:extLst>
          </p:cNvPr>
          <p:cNvGrpSpPr/>
          <p:nvPr/>
        </p:nvGrpSpPr>
        <p:grpSpPr>
          <a:xfrm>
            <a:off x="9247834" y="2391079"/>
            <a:ext cx="2661098" cy="914400"/>
            <a:chOff x="7309918" y="5165514"/>
            <a:chExt cx="2661098" cy="914400"/>
          </a:xfrm>
        </p:grpSpPr>
        <p:pic>
          <p:nvPicPr>
            <p:cNvPr id="18" name="Graphic 17" descr="Lock with solid fill">
              <a:extLst>
                <a:ext uri="{FF2B5EF4-FFF2-40B4-BE49-F238E27FC236}">
                  <a16:creationId xmlns:a16="http://schemas.microsoft.com/office/drawing/2014/main" id="{8430CB8D-F6CD-630F-408B-3166F3BA52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09918" y="5165514"/>
              <a:ext cx="914400" cy="914400"/>
            </a:xfrm>
            <a:prstGeom prst="rect">
              <a:avLst/>
            </a:prstGeom>
          </p:spPr>
        </p:pic>
        <p:sp>
          <p:nvSpPr>
            <p:cNvPr id="19" name="Rectangle: Diagonal Corners Snipped 18">
              <a:extLst>
                <a:ext uri="{FF2B5EF4-FFF2-40B4-BE49-F238E27FC236}">
                  <a16:creationId xmlns:a16="http://schemas.microsoft.com/office/drawing/2014/main" id="{E8F6AFDA-23C3-33D0-E11D-2AF7995B4A79}"/>
                </a:ext>
              </a:extLst>
            </p:cNvPr>
            <p:cNvSpPr/>
            <p:nvPr/>
          </p:nvSpPr>
          <p:spPr>
            <a:xfrm>
              <a:off x="8119257" y="5354610"/>
              <a:ext cx="1851759" cy="681036"/>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Security</a:t>
              </a:r>
              <a:endParaRPr lang="en-CH" sz="3200" dirty="0">
                <a:solidFill>
                  <a:schemeClr val="tx1"/>
                </a:solidFill>
              </a:endParaRPr>
            </a:p>
          </p:txBody>
        </p:sp>
      </p:grpSp>
      <p:pic>
        <p:nvPicPr>
          <p:cNvPr id="4" name="Graphic 3" descr="Checkmark with solid fill">
            <a:extLst>
              <a:ext uri="{FF2B5EF4-FFF2-40B4-BE49-F238E27FC236}">
                <a16:creationId xmlns:a16="http://schemas.microsoft.com/office/drawing/2014/main" id="{CF9AFA1D-4C69-0B17-F7A4-BD2962B911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2187" y="2936090"/>
            <a:ext cx="681036" cy="681036"/>
          </a:xfrm>
          <a:prstGeom prst="rect">
            <a:avLst/>
          </a:prstGeom>
        </p:spPr>
      </p:pic>
      <p:pic>
        <p:nvPicPr>
          <p:cNvPr id="6" name="Graphic 5" descr="Checkmark with solid fill">
            <a:extLst>
              <a:ext uri="{FF2B5EF4-FFF2-40B4-BE49-F238E27FC236}">
                <a16:creationId xmlns:a16="http://schemas.microsoft.com/office/drawing/2014/main" id="{E855845B-DFB3-9169-96DD-A5AD748498B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71349" y="2936090"/>
            <a:ext cx="681036" cy="681036"/>
          </a:xfrm>
          <a:prstGeom prst="rect">
            <a:avLst/>
          </a:prstGeom>
        </p:spPr>
      </p:pic>
      <p:pic>
        <p:nvPicPr>
          <p:cNvPr id="7" name="Graphic 6" descr="Checkmark with solid fill">
            <a:extLst>
              <a:ext uri="{FF2B5EF4-FFF2-40B4-BE49-F238E27FC236}">
                <a16:creationId xmlns:a16="http://schemas.microsoft.com/office/drawing/2014/main" id="{19CDC009-036F-AE52-6335-E3C5502B246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52018" y="2936090"/>
            <a:ext cx="681036" cy="681036"/>
          </a:xfrm>
          <a:prstGeom prst="rect">
            <a:avLst/>
          </a:prstGeom>
        </p:spPr>
      </p:pic>
      <p:pic>
        <p:nvPicPr>
          <p:cNvPr id="21" name="Graphic 20" descr="Checkmark with solid fill">
            <a:extLst>
              <a:ext uri="{FF2B5EF4-FFF2-40B4-BE49-F238E27FC236}">
                <a16:creationId xmlns:a16="http://schemas.microsoft.com/office/drawing/2014/main" id="{9003EA16-7B1D-A4B3-C0A5-80A041CA08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27896" y="2936090"/>
            <a:ext cx="681036" cy="681036"/>
          </a:xfrm>
          <a:prstGeom prst="rect">
            <a:avLst/>
          </a:prstGeom>
        </p:spPr>
      </p:pic>
      <p:sp>
        <p:nvSpPr>
          <p:cNvPr id="22" name="TextBox 21">
            <a:extLst>
              <a:ext uri="{FF2B5EF4-FFF2-40B4-BE49-F238E27FC236}">
                <a16:creationId xmlns:a16="http://schemas.microsoft.com/office/drawing/2014/main" id="{B49C4971-0266-92A0-3190-AF80EE8BA776}"/>
              </a:ext>
            </a:extLst>
          </p:cNvPr>
          <p:cNvSpPr txBox="1"/>
          <p:nvPr/>
        </p:nvSpPr>
        <p:spPr>
          <a:xfrm>
            <a:off x="0" y="3723941"/>
            <a:ext cx="2460171" cy="646331"/>
          </a:xfrm>
          <a:prstGeom prst="rect">
            <a:avLst/>
          </a:prstGeom>
          <a:noFill/>
        </p:spPr>
        <p:txBody>
          <a:bodyPr wrap="square" rtlCol="0">
            <a:spAutoFit/>
          </a:bodyPr>
          <a:lstStyle/>
          <a:p>
            <a:pPr algn="ctr"/>
            <a:r>
              <a:rPr lang="en-US" sz="3600" b="1" dirty="0"/>
              <a:t>Key Idea:</a:t>
            </a:r>
            <a:endParaRPr lang="en-CH" sz="3600" b="1" dirty="0"/>
          </a:p>
        </p:txBody>
      </p:sp>
      <p:sp>
        <p:nvSpPr>
          <p:cNvPr id="23" name="Rectangle: Diagonal Corners Snipped 22">
            <a:extLst>
              <a:ext uri="{FF2B5EF4-FFF2-40B4-BE49-F238E27FC236}">
                <a16:creationId xmlns:a16="http://schemas.microsoft.com/office/drawing/2014/main" id="{049B3C07-65EA-AB9B-8ACE-739CF55B08A4}"/>
              </a:ext>
            </a:extLst>
          </p:cNvPr>
          <p:cNvSpPr/>
          <p:nvPr/>
        </p:nvSpPr>
        <p:spPr>
          <a:xfrm>
            <a:off x="132378" y="4463356"/>
            <a:ext cx="11669446" cy="1600243"/>
          </a:xfrm>
          <a:prstGeom prst="snip2DiagRect">
            <a:avLst>
              <a:gd name="adj1" fmla="val 0"/>
              <a:gd name="adj2" fmla="val 34544"/>
            </a:avLst>
          </a:prstGeom>
          <a:solidFill>
            <a:schemeClr val="accent6">
              <a:lumMod val="20000"/>
              <a:lumOff val="80000"/>
            </a:schemeClr>
          </a:solidFill>
          <a:ln w="47625" cap="flat" cmpd="thinThick">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mj-lt"/>
                <a:ea typeface="Tahoma" panose="020B0604030504040204" pitchFamily="34" charset="0"/>
                <a:cs typeface="Tahoma" panose="020B0604030504040204" pitchFamily="34" charset="0"/>
              </a:rPr>
              <a:t>1) </a:t>
            </a:r>
            <a:r>
              <a:rPr lang="en-US" sz="4000" dirty="0">
                <a:solidFill>
                  <a:srgbClr val="00B050"/>
                </a:solidFill>
                <a:latin typeface="+mj-lt"/>
                <a:ea typeface="Tahoma" panose="020B0604030504040204" pitchFamily="34" charset="0"/>
                <a:cs typeface="Tahoma" panose="020B0604030504040204" pitchFamily="34" charset="0"/>
              </a:rPr>
              <a:t>efficiently</a:t>
            </a:r>
            <a:r>
              <a:rPr lang="en-US" sz="4000" dirty="0">
                <a:solidFill>
                  <a:schemeClr val="tx1"/>
                </a:solidFill>
                <a:latin typeface="+mj-lt"/>
                <a:ea typeface="Tahoma" panose="020B0604030504040204" pitchFamily="34" charset="0"/>
                <a:cs typeface="Tahoma" panose="020B0604030504040204" pitchFamily="34" charset="0"/>
              </a:rPr>
              <a:t> </a:t>
            </a:r>
            <a:r>
              <a:rPr lang="en-US" sz="4000" b="1" dirty="0">
                <a:solidFill>
                  <a:schemeClr val="tx1"/>
                </a:solidFill>
                <a:latin typeface="+mj-lt"/>
                <a:ea typeface="Tahoma" panose="020B0604030504040204" pitchFamily="34" charset="0"/>
                <a:cs typeface="Tahoma" panose="020B0604030504040204" pitchFamily="34" charset="0"/>
              </a:rPr>
              <a:t>duplicate</a:t>
            </a:r>
            <a:r>
              <a:rPr lang="en-US" sz="4000" dirty="0">
                <a:solidFill>
                  <a:schemeClr val="tx1"/>
                </a:solidFill>
                <a:latin typeface="+mj-lt"/>
                <a:ea typeface="Tahoma" panose="020B0604030504040204" pitchFamily="34" charset="0"/>
                <a:cs typeface="Tahoma" panose="020B0604030504040204" pitchFamily="34" charset="0"/>
              </a:rPr>
              <a:t> select rows in DRAM</a:t>
            </a:r>
            <a:br>
              <a:rPr lang="en-US" sz="4000" dirty="0">
                <a:solidFill>
                  <a:schemeClr val="tx1"/>
                </a:solidFill>
                <a:latin typeface="+mj-lt"/>
                <a:ea typeface="Tahoma" panose="020B0604030504040204" pitchFamily="34" charset="0"/>
                <a:cs typeface="Tahoma" panose="020B0604030504040204" pitchFamily="34" charset="0"/>
              </a:rPr>
            </a:br>
            <a:r>
              <a:rPr lang="en-US" sz="4000" dirty="0">
                <a:solidFill>
                  <a:schemeClr val="tx1"/>
                </a:solidFill>
                <a:latin typeface="+mj-lt"/>
                <a:ea typeface="Tahoma" panose="020B0604030504040204" pitchFamily="34" charset="0"/>
                <a:cs typeface="Tahoma" panose="020B0604030504040204" pitchFamily="34" charset="0"/>
              </a:rPr>
              <a:t>2) exploit </a:t>
            </a:r>
            <a:r>
              <a:rPr lang="en-US" sz="4000" b="1" dirty="0">
                <a:solidFill>
                  <a:schemeClr val="tx1"/>
                </a:solidFill>
                <a:latin typeface="+mj-lt"/>
                <a:ea typeface="Tahoma" panose="020B0604030504040204" pitchFamily="34" charset="0"/>
                <a:cs typeface="Tahoma" panose="020B0604030504040204" pitchFamily="34" charset="0"/>
              </a:rPr>
              <a:t>duplicated rows</a:t>
            </a:r>
            <a:r>
              <a:rPr lang="en-US" sz="4000" dirty="0">
                <a:solidFill>
                  <a:schemeClr val="tx1"/>
                </a:solidFill>
                <a:latin typeface="+mj-lt"/>
                <a:ea typeface="Tahoma" panose="020B0604030504040204" pitchFamily="34" charset="0"/>
                <a:cs typeface="Tahoma" panose="020B0604030504040204" pitchFamily="34" charset="0"/>
              </a:rPr>
              <a:t> in new mechanisms</a:t>
            </a:r>
          </a:p>
        </p:txBody>
      </p:sp>
      <p:grpSp>
        <p:nvGrpSpPr>
          <p:cNvPr id="3" name="Group 2">
            <a:extLst>
              <a:ext uri="{FF2B5EF4-FFF2-40B4-BE49-F238E27FC236}">
                <a16:creationId xmlns:a16="http://schemas.microsoft.com/office/drawing/2014/main" id="{D847C76C-48A1-37AC-C789-DE246B51AA33}"/>
              </a:ext>
            </a:extLst>
          </p:cNvPr>
          <p:cNvGrpSpPr/>
          <p:nvPr/>
        </p:nvGrpSpPr>
        <p:grpSpPr>
          <a:xfrm>
            <a:off x="2812900" y="6572414"/>
            <a:ext cx="6502401" cy="261257"/>
            <a:chOff x="1631950" y="5344886"/>
            <a:chExt cx="6502401" cy="261257"/>
          </a:xfrm>
        </p:grpSpPr>
        <p:sp>
          <p:nvSpPr>
            <p:cNvPr id="20" name="Arrow: Pentagon 19">
              <a:extLst>
                <a:ext uri="{FF2B5EF4-FFF2-40B4-BE49-F238E27FC236}">
                  <a16:creationId xmlns:a16="http://schemas.microsoft.com/office/drawing/2014/main" id="{85569792-EF55-BE21-64D0-77CFF422E7E0}"/>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24" name="Arrow: Chevron 23">
              <a:extLst>
                <a:ext uri="{FF2B5EF4-FFF2-40B4-BE49-F238E27FC236}">
                  <a16:creationId xmlns:a16="http://schemas.microsoft.com/office/drawing/2014/main" id="{A5A4F112-196F-981C-E23F-3948F2FBC2F8}"/>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25" name="Arrow: Chevron 24">
              <a:extLst>
                <a:ext uri="{FF2B5EF4-FFF2-40B4-BE49-F238E27FC236}">
                  <a16:creationId xmlns:a16="http://schemas.microsoft.com/office/drawing/2014/main" id="{CDEB4E7B-06DC-F0E2-4E25-CD4AFC28A36B}"/>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26" name="Arrow: Chevron 25">
              <a:extLst>
                <a:ext uri="{FF2B5EF4-FFF2-40B4-BE49-F238E27FC236}">
                  <a16:creationId xmlns:a16="http://schemas.microsoft.com/office/drawing/2014/main" id="{827446E4-EC2B-4BB6-0D23-543A6A83BE6F}"/>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21250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6542-1D65-CEAD-962C-CFC88CA6A5CB}"/>
              </a:ext>
            </a:extLst>
          </p:cNvPr>
          <p:cNvSpPr>
            <a:spLocks noGrp="1"/>
          </p:cNvSpPr>
          <p:nvPr>
            <p:ph type="title"/>
          </p:nvPr>
        </p:nvSpPr>
        <p:spPr/>
        <p:txBody>
          <a:bodyPr>
            <a:normAutofit fontScale="90000"/>
          </a:bodyPr>
          <a:lstStyle/>
          <a:p>
            <a:r>
              <a:rPr lang="en-US" dirty="0"/>
              <a:t>CROW: High-Level Overview</a:t>
            </a:r>
            <a:endParaRPr lang="en-CH" dirty="0"/>
          </a:p>
        </p:txBody>
      </p:sp>
      <p:sp>
        <p:nvSpPr>
          <p:cNvPr id="4" name="Rounded Rectangle 7">
            <a:extLst>
              <a:ext uri="{FF2B5EF4-FFF2-40B4-BE49-F238E27FC236}">
                <a16:creationId xmlns:a16="http://schemas.microsoft.com/office/drawing/2014/main" id="{2BC60BB0-088D-EA85-8CAD-F5125A99302F}"/>
              </a:ext>
            </a:extLst>
          </p:cNvPr>
          <p:cNvSpPr/>
          <p:nvPr/>
        </p:nvSpPr>
        <p:spPr bwMode="auto">
          <a:xfrm>
            <a:off x="8682136" y="1289211"/>
            <a:ext cx="2127070" cy="838200"/>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800" b="1" dirty="0"/>
              <a:t>Memory Controller</a:t>
            </a:r>
          </a:p>
        </p:txBody>
      </p:sp>
      <p:grpSp>
        <p:nvGrpSpPr>
          <p:cNvPr id="5" name="Group 4">
            <a:extLst>
              <a:ext uri="{FF2B5EF4-FFF2-40B4-BE49-F238E27FC236}">
                <a16:creationId xmlns:a16="http://schemas.microsoft.com/office/drawing/2014/main" id="{3436E1AC-E172-4C74-2CB1-0C1EE51718A2}"/>
              </a:ext>
            </a:extLst>
          </p:cNvPr>
          <p:cNvGrpSpPr/>
          <p:nvPr/>
        </p:nvGrpSpPr>
        <p:grpSpPr>
          <a:xfrm>
            <a:off x="8369780" y="2325795"/>
            <a:ext cx="2667000" cy="461665"/>
            <a:chOff x="7696200" y="4643735"/>
            <a:chExt cx="2667000" cy="461665"/>
          </a:xfrm>
        </p:grpSpPr>
        <p:sp>
          <p:nvSpPr>
            <p:cNvPr id="6" name="TextBox 5">
              <a:extLst>
                <a:ext uri="{FF2B5EF4-FFF2-40B4-BE49-F238E27FC236}">
                  <a16:creationId xmlns:a16="http://schemas.microsoft.com/office/drawing/2014/main" id="{1C26E06F-FD21-84E1-7C6D-63BE1E7CC049}"/>
                </a:ext>
              </a:extLst>
            </p:cNvPr>
            <p:cNvSpPr txBox="1"/>
            <p:nvPr/>
          </p:nvSpPr>
          <p:spPr>
            <a:xfrm>
              <a:off x="7878956" y="4643735"/>
              <a:ext cx="2382527" cy="461665"/>
            </a:xfrm>
            <a:prstGeom prst="rect">
              <a:avLst/>
            </a:prstGeom>
            <a:noFill/>
          </p:spPr>
          <p:txBody>
            <a:bodyPr wrap="square" rtlCol="0">
              <a:spAutoFit/>
            </a:bodyPr>
            <a:lstStyle/>
            <a:p>
              <a:pPr algn="ctr"/>
              <a:r>
                <a:rPr lang="en-US" sz="2400" b="1" dirty="0"/>
                <a:t>CROW-table</a:t>
              </a:r>
            </a:p>
          </p:txBody>
        </p:sp>
        <p:cxnSp>
          <p:nvCxnSpPr>
            <p:cNvPr id="7" name="Straight Connector 6">
              <a:extLst>
                <a:ext uri="{FF2B5EF4-FFF2-40B4-BE49-F238E27FC236}">
                  <a16:creationId xmlns:a16="http://schemas.microsoft.com/office/drawing/2014/main" id="{F6F973CA-18B3-999E-B863-EA70DDD77BFC}"/>
                </a:ext>
              </a:extLst>
            </p:cNvPr>
            <p:cNvCxnSpPr>
              <a:cxnSpLocks/>
            </p:cNvCxnSpPr>
            <p:nvPr/>
          </p:nvCxnSpPr>
          <p:spPr>
            <a:xfrm>
              <a:off x="7696200" y="5086082"/>
              <a:ext cx="2667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5A6E6317-F7BE-47C2-A73B-DCF832C39356}"/>
              </a:ext>
            </a:extLst>
          </p:cNvPr>
          <p:cNvGrpSpPr/>
          <p:nvPr/>
        </p:nvGrpSpPr>
        <p:grpSpPr>
          <a:xfrm>
            <a:off x="702446" y="1186543"/>
            <a:ext cx="2971800" cy="461665"/>
            <a:chOff x="6553200" y="1802030"/>
            <a:chExt cx="2971800" cy="461665"/>
          </a:xfrm>
        </p:grpSpPr>
        <p:sp>
          <p:nvSpPr>
            <p:cNvPr id="9" name="TextBox 8">
              <a:extLst>
                <a:ext uri="{FF2B5EF4-FFF2-40B4-BE49-F238E27FC236}">
                  <a16:creationId xmlns:a16="http://schemas.microsoft.com/office/drawing/2014/main" id="{0B01CD78-ECB9-C824-03C5-289D62D0B625}"/>
                </a:ext>
              </a:extLst>
            </p:cNvPr>
            <p:cNvSpPr txBox="1"/>
            <p:nvPr/>
          </p:nvSpPr>
          <p:spPr>
            <a:xfrm>
              <a:off x="6733696" y="1802030"/>
              <a:ext cx="2743200" cy="461665"/>
            </a:xfrm>
            <a:prstGeom prst="rect">
              <a:avLst/>
            </a:prstGeom>
            <a:noFill/>
          </p:spPr>
          <p:txBody>
            <a:bodyPr wrap="square" rtlCol="0">
              <a:spAutoFit/>
            </a:bodyPr>
            <a:lstStyle/>
            <a:p>
              <a:pPr algn="ctr"/>
              <a:r>
                <a:rPr lang="en-US" sz="2400" b="1" dirty="0"/>
                <a:t>DRAM Subarray</a:t>
              </a:r>
            </a:p>
          </p:txBody>
        </p:sp>
        <p:cxnSp>
          <p:nvCxnSpPr>
            <p:cNvPr id="10" name="Straight Connector 9">
              <a:extLst>
                <a:ext uri="{FF2B5EF4-FFF2-40B4-BE49-F238E27FC236}">
                  <a16:creationId xmlns:a16="http://schemas.microsoft.com/office/drawing/2014/main" id="{3CEAFC63-FCED-E500-8FC8-5704589B24B3}"/>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pic>
        <p:nvPicPr>
          <p:cNvPr id="11" name="Picture 10" descr="dram chip">
            <a:extLst>
              <a:ext uri="{FF2B5EF4-FFF2-40B4-BE49-F238E27FC236}">
                <a16:creationId xmlns:a16="http://schemas.microsoft.com/office/drawing/2014/main" id="{70B5BD18-3826-4157-185F-9BE67190A291}"/>
              </a:ext>
            </a:extLst>
          </p:cNvPr>
          <p:cNvPicPr>
            <a:picLocks noChangeAspect="1"/>
          </p:cNvPicPr>
          <p:nvPr/>
        </p:nvPicPr>
        <p:blipFill>
          <a:blip r:embed="rId3"/>
          <a:stretch>
            <a:fillRect/>
          </a:stretch>
        </p:blipFill>
        <p:spPr>
          <a:xfrm rot="5400000">
            <a:off x="5501468" y="1551667"/>
            <a:ext cx="1732730" cy="1553862"/>
          </a:xfrm>
          <a:prstGeom prst="rect">
            <a:avLst/>
          </a:prstGeom>
        </p:spPr>
      </p:pic>
      <p:cxnSp>
        <p:nvCxnSpPr>
          <p:cNvPr id="12" name="Straight Connector 11">
            <a:extLst>
              <a:ext uri="{FF2B5EF4-FFF2-40B4-BE49-F238E27FC236}">
                <a16:creationId xmlns:a16="http://schemas.microsoft.com/office/drawing/2014/main" id="{0D2D9E9B-C073-C872-7A8D-809A95E97F86}"/>
              </a:ext>
            </a:extLst>
          </p:cNvPr>
          <p:cNvCxnSpPr>
            <a:cxnSpLocks/>
            <a:stCxn id="4" idx="2"/>
          </p:cNvCxnSpPr>
          <p:nvPr/>
        </p:nvCxnSpPr>
        <p:spPr>
          <a:xfrm flipH="1">
            <a:off x="8293736" y="2127411"/>
            <a:ext cx="1451935" cy="35562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CC62F8B-1AE9-4E41-6326-167CA9ABF01D}"/>
              </a:ext>
            </a:extLst>
          </p:cNvPr>
          <p:cNvCxnSpPr>
            <a:cxnSpLocks/>
            <a:stCxn id="4" idx="2"/>
          </p:cNvCxnSpPr>
          <p:nvPr/>
        </p:nvCxnSpPr>
        <p:spPr>
          <a:xfrm>
            <a:off x="9745671" y="2127411"/>
            <a:ext cx="1291109" cy="355621"/>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1E0E46-C08F-90CF-346E-F68B960D805F}"/>
              </a:ext>
            </a:extLst>
          </p:cNvPr>
          <p:cNvCxnSpPr>
            <a:cxnSpLocks/>
          </p:cNvCxnSpPr>
          <p:nvPr/>
        </p:nvCxnSpPr>
        <p:spPr>
          <a:xfrm flipH="1" flipV="1">
            <a:off x="4360046" y="1462233"/>
            <a:ext cx="1683206" cy="54297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9C14D2-AD83-9C19-A374-F48A36509D58}"/>
              </a:ext>
            </a:extLst>
          </p:cNvPr>
          <p:cNvCxnSpPr>
            <a:cxnSpLocks/>
          </p:cNvCxnSpPr>
          <p:nvPr/>
        </p:nvCxnSpPr>
        <p:spPr>
          <a:xfrm flipH="1">
            <a:off x="4360046" y="2005212"/>
            <a:ext cx="1683206" cy="180336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A8590D1-EBAB-2EA3-0690-80260224D250}"/>
              </a:ext>
            </a:extLst>
          </p:cNvPr>
          <p:cNvPicPr>
            <a:picLocks noChangeAspect="1"/>
          </p:cNvPicPr>
          <p:nvPr/>
        </p:nvPicPr>
        <p:blipFill>
          <a:blip r:embed="rId4"/>
          <a:stretch>
            <a:fillRect/>
          </a:stretch>
        </p:blipFill>
        <p:spPr>
          <a:xfrm>
            <a:off x="631372" y="1776612"/>
            <a:ext cx="4313542" cy="2261468"/>
          </a:xfrm>
          <a:prstGeom prst="rect">
            <a:avLst/>
          </a:prstGeom>
        </p:spPr>
      </p:pic>
      <p:graphicFrame>
        <p:nvGraphicFramePr>
          <p:cNvPr id="17" name="Object 16">
            <a:extLst>
              <a:ext uri="{FF2B5EF4-FFF2-40B4-BE49-F238E27FC236}">
                <a16:creationId xmlns:a16="http://schemas.microsoft.com/office/drawing/2014/main" id="{AD8D70D9-5BEC-3D0F-86C0-2A8993135CF0}"/>
              </a:ext>
            </a:extLst>
          </p:cNvPr>
          <p:cNvGraphicFramePr>
            <a:graphicFrameLocks noChangeAspect="1"/>
          </p:cNvGraphicFramePr>
          <p:nvPr>
            <p:extLst>
              <p:ext uri="{D42A27DB-BD31-4B8C-83A1-F6EECF244321}">
                <p14:modId xmlns:p14="http://schemas.microsoft.com/office/powerpoint/2010/main" val="986360033"/>
              </p:ext>
            </p:extLst>
          </p:nvPr>
        </p:nvGraphicFramePr>
        <p:xfrm>
          <a:off x="8573127" y="2931742"/>
          <a:ext cx="2382527" cy="1281120"/>
        </p:xfrm>
        <a:graphic>
          <a:graphicData uri="http://schemas.openxmlformats.org/presentationml/2006/ole">
            <mc:AlternateContent xmlns:mc="http://schemas.openxmlformats.org/markup-compatibility/2006">
              <mc:Choice xmlns:v="urn:schemas-microsoft-com:vml" Requires="v">
                <p:oleObj name="Visio" r:id="rId5" imgW="2125887" imgH="1143166" progId="Visio.Drawing.15">
                  <p:embed/>
                </p:oleObj>
              </mc:Choice>
              <mc:Fallback>
                <p:oleObj name="Visio" r:id="rId5" imgW="2125887" imgH="1143166" progId="Visio.Drawing.15">
                  <p:embed/>
                  <p:pic>
                    <p:nvPicPr>
                      <p:cNvPr id="6" name="Object 5">
                        <a:extLst>
                          <a:ext uri="{FF2B5EF4-FFF2-40B4-BE49-F238E27FC236}">
                            <a16:creationId xmlns:a16="http://schemas.microsoft.com/office/drawing/2014/main" id="{13B2F425-D705-4C9F-B6DE-40D068D04284}"/>
                          </a:ext>
                        </a:extLst>
                      </p:cNvPr>
                      <p:cNvPicPr/>
                      <p:nvPr/>
                    </p:nvPicPr>
                    <p:blipFill>
                      <a:blip r:embed="rId6"/>
                      <a:stretch>
                        <a:fillRect/>
                      </a:stretch>
                    </p:blipFill>
                    <p:spPr>
                      <a:xfrm>
                        <a:off x="8573127" y="2931742"/>
                        <a:ext cx="2382527" cy="1281120"/>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5C0D623C-5D1C-03E3-0EBA-7630A637217B}"/>
              </a:ext>
            </a:extLst>
          </p:cNvPr>
          <p:cNvPicPr>
            <a:picLocks noChangeAspect="1"/>
          </p:cNvPicPr>
          <p:nvPr/>
        </p:nvPicPr>
        <p:blipFill>
          <a:blip r:embed="rId7"/>
          <a:stretch>
            <a:fillRect/>
          </a:stretch>
        </p:blipFill>
        <p:spPr>
          <a:xfrm>
            <a:off x="616132" y="1748962"/>
            <a:ext cx="2971800" cy="2294876"/>
          </a:xfrm>
          <a:prstGeom prst="rect">
            <a:avLst/>
          </a:prstGeom>
        </p:spPr>
      </p:pic>
      <p:sp>
        <p:nvSpPr>
          <p:cNvPr id="19" name="Content Placeholder 2">
            <a:extLst>
              <a:ext uri="{FF2B5EF4-FFF2-40B4-BE49-F238E27FC236}">
                <a16:creationId xmlns:a16="http://schemas.microsoft.com/office/drawing/2014/main" id="{32B07A53-D6E1-FA02-8A17-5D5A021D9390}"/>
              </a:ext>
            </a:extLst>
          </p:cNvPr>
          <p:cNvSpPr>
            <a:spLocks noGrp="1"/>
          </p:cNvSpPr>
          <p:nvPr>
            <p:ph idx="1"/>
          </p:nvPr>
        </p:nvSpPr>
        <p:spPr>
          <a:xfrm>
            <a:off x="343988" y="4929897"/>
            <a:ext cx="10943317" cy="1405588"/>
          </a:xfrm>
        </p:spPr>
        <p:txBody>
          <a:bodyPr>
            <a:noAutofit/>
          </a:bodyPr>
          <a:lstStyle/>
          <a:p>
            <a:pPr marL="457200" indent="-457200">
              <a:buClr>
                <a:schemeClr val="tx1"/>
              </a:buClr>
              <a:buFont typeface="+mj-lt"/>
              <a:buAutoNum type="arabicParenR"/>
            </a:pPr>
            <a:r>
              <a:rPr lang="en-US" sz="2600" b="1" dirty="0"/>
              <a:t>Row Copy:</a:t>
            </a:r>
            <a:r>
              <a:rPr lang="en-US" sz="2600" dirty="0"/>
              <a:t> </a:t>
            </a:r>
            <a:r>
              <a:rPr lang="en-US" sz="2600" dirty="0">
                <a:solidFill>
                  <a:srgbClr val="00B050"/>
                </a:solidFill>
              </a:rPr>
              <a:t>efficiently</a:t>
            </a:r>
            <a:r>
              <a:rPr lang="en-US" sz="2600" dirty="0"/>
              <a:t> duplicating data from a regular row to a </a:t>
            </a:r>
            <a:r>
              <a:rPr lang="en-US" sz="2600" dirty="0">
                <a:solidFill>
                  <a:srgbClr val="FF0066"/>
                </a:solidFill>
              </a:rPr>
              <a:t>copy row</a:t>
            </a:r>
          </a:p>
          <a:p>
            <a:pPr marL="457200" indent="-457200">
              <a:buClr>
                <a:schemeClr val="tx1"/>
              </a:buClr>
              <a:buFont typeface="+mj-lt"/>
              <a:buAutoNum type="arabicParenR"/>
            </a:pPr>
            <a:r>
              <a:rPr lang="en-US" sz="2600" b="1" dirty="0"/>
              <a:t>Two-row Activation:</a:t>
            </a:r>
            <a:r>
              <a:rPr lang="en-US" sz="2600" dirty="0"/>
              <a:t> </a:t>
            </a:r>
            <a:r>
              <a:rPr lang="en-US" sz="2600" dirty="0">
                <a:solidFill>
                  <a:srgbClr val="00B050"/>
                </a:solidFill>
              </a:rPr>
              <a:t>quick access </a:t>
            </a:r>
            <a:r>
              <a:rPr lang="en-US" sz="2600" dirty="0"/>
              <a:t>to a duplicated row</a:t>
            </a:r>
          </a:p>
        </p:txBody>
      </p:sp>
      <p:sp>
        <p:nvSpPr>
          <p:cNvPr id="20" name="TextBox 19">
            <a:extLst>
              <a:ext uri="{FF2B5EF4-FFF2-40B4-BE49-F238E27FC236}">
                <a16:creationId xmlns:a16="http://schemas.microsoft.com/office/drawing/2014/main" id="{7A71BFAF-6BB7-7E3D-F742-E5DAA61A8AD3}"/>
              </a:ext>
            </a:extLst>
          </p:cNvPr>
          <p:cNvSpPr txBox="1"/>
          <p:nvPr/>
        </p:nvSpPr>
        <p:spPr>
          <a:xfrm>
            <a:off x="161939" y="4331834"/>
            <a:ext cx="6934479" cy="584775"/>
          </a:xfrm>
          <a:prstGeom prst="rect">
            <a:avLst/>
          </a:prstGeom>
          <a:noFill/>
        </p:spPr>
        <p:txBody>
          <a:bodyPr wrap="square" rtlCol="0">
            <a:spAutoFit/>
          </a:bodyPr>
          <a:lstStyle/>
          <a:p>
            <a:r>
              <a:rPr lang="en-US" sz="3200" dirty="0"/>
              <a:t>CROW enables:</a:t>
            </a:r>
            <a:endParaRPr lang="en-CH" sz="3200" dirty="0"/>
          </a:p>
        </p:txBody>
      </p:sp>
      <p:grpSp>
        <p:nvGrpSpPr>
          <p:cNvPr id="31" name="Group 30">
            <a:extLst>
              <a:ext uri="{FF2B5EF4-FFF2-40B4-BE49-F238E27FC236}">
                <a16:creationId xmlns:a16="http://schemas.microsoft.com/office/drawing/2014/main" id="{4637E980-DC0D-2AC9-76D8-0127701D67FF}"/>
              </a:ext>
            </a:extLst>
          </p:cNvPr>
          <p:cNvGrpSpPr/>
          <p:nvPr/>
        </p:nvGrpSpPr>
        <p:grpSpPr>
          <a:xfrm>
            <a:off x="2812900" y="6572414"/>
            <a:ext cx="6502401" cy="261257"/>
            <a:chOff x="1631950" y="5344886"/>
            <a:chExt cx="6502401" cy="261257"/>
          </a:xfrm>
        </p:grpSpPr>
        <p:sp>
          <p:nvSpPr>
            <p:cNvPr id="32" name="Arrow: Pentagon 31">
              <a:extLst>
                <a:ext uri="{FF2B5EF4-FFF2-40B4-BE49-F238E27FC236}">
                  <a16:creationId xmlns:a16="http://schemas.microsoft.com/office/drawing/2014/main" id="{D108EA66-E1CE-76A4-AF80-55476BF7A47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33" name="Arrow: Chevron 32">
              <a:extLst>
                <a:ext uri="{FF2B5EF4-FFF2-40B4-BE49-F238E27FC236}">
                  <a16:creationId xmlns:a16="http://schemas.microsoft.com/office/drawing/2014/main" id="{4B2EAF7E-5F5F-43D2-FF56-6F8E727849FD}"/>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34" name="Arrow: Chevron 33">
              <a:extLst>
                <a:ext uri="{FF2B5EF4-FFF2-40B4-BE49-F238E27FC236}">
                  <a16:creationId xmlns:a16="http://schemas.microsoft.com/office/drawing/2014/main" id="{2A3F6231-65C8-7D06-FDB4-062D364A20B6}"/>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35" name="Arrow: Chevron 34">
              <a:extLst>
                <a:ext uri="{FF2B5EF4-FFF2-40B4-BE49-F238E27FC236}">
                  <a16:creationId xmlns:a16="http://schemas.microsoft.com/office/drawing/2014/main" id="{63B82EF5-0288-7B2D-BD48-C2306CC57EC2}"/>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20498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22" presetClass="entr" presetSubtype="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right)">
                                      <p:cBhvr>
                                        <p:cTn id="14" dur="500"/>
                                        <p:tgtEl>
                                          <p:spTgt spid="15"/>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xit" presetSubtype="0" fill="hold" nodeType="withEffect">
                                  <p:stCondLst>
                                    <p:cond delay="0"/>
                                  </p:stCondLst>
                                  <p:childTnLst>
                                    <p:animEffect transition="out" filter="fade">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xEl>
                                              <p:pRg st="1" end="1"/>
                                            </p:txEl>
                                          </p:spTgt>
                                        </p:tgtEl>
                                        <p:attrNameLst>
                                          <p:attrName>style.visibility</p:attrName>
                                        </p:attrNameLst>
                                      </p:cBhvr>
                                      <p:to>
                                        <p:strVal val="visible"/>
                                      </p:to>
                                    </p:set>
                                    <p:animEffect transition="in" filter="fade">
                                      <p:cBhvr>
                                        <p:cTn id="42" dur="500"/>
                                        <p:tgtEl>
                                          <p:spTgt spid="1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par>
                          <p:cTn id="48" fill="hold">
                            <p:stCondLst>
                              <p:cond delay="500"/>
                            </p:stCondLst>
                            <p:childTnLst>
                              <p:par>
                                <p:cTn id="49" presetID="2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par>
                                <p:cTn id="52" presetID="22" presetClass="entr" presetSubtype="2"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childTnLst>
                          </p:cTn>
                        </p:par>
                        <p:par>
                          <p:cTn id="55" fill="hold">
                            <p:stCondLst>
                              <p:cond delay="1000"/>
                            </p:stCondLst>
                            <p:childTnLst>
                              <p:par>
                                <p:cTn id="56" presetID="1" presetClass="entr" presetSubtype="0"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fade">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uiExpand="1" build="p"/>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F60DA-7387-9794-4FEC-183FCB75981F}"/>
              </a:ext>
            </a:extLst>
          </p:cNvPr>
          <p:cNvSpPr>
            <a:spLocks noGrp="1"/>
          </p:cNvSpPr>
          <p:nvPr>
            <p:ph type="title"/>
          </p:nvPr>
        </p:nvSpPr>
        <p:spPr/>
        <p:txBody>
          <a:bodyPr/>
          <a:lstStyle/>
          <a:p>
            <a:r>
              <a:rPr lang="en-US" dirty="0"/>
              <a:t>DRAM Background</a:t>
            </a:r>
            <a:endParaRPr lang="en-CH" dirty="0"/>
          </a:p>
        </p:txBody>
      </p:sp>
      <p:sp>
        <p:nvSpPr>
          <p:cNvPr id="5" name="Text Placeholder 4">
            <a:extLst>
              <a:ext uri="{FF2B5EF4-FFF2-40B4-BE49-F238E27FC236}">
                <a16:creationId xmlns:a16="http://schemas.microsoft.com/office/drawing/2014/main" id="{B7BC5A24-22AF-E204-4D4A-9455EA06877D}"/>
              </a:ext>
            </a:extLst>
          </p:cNvPr>
          <p:cNvSpPr>
            <a:spLocks noGrp="1"/>
          </p:cNvSpPr>
          <p:nvPr>
            <p:ph type="body" idx="1"/>
          </p:nvPr>
        </p:nvSpPr>
        <p:spPr/>
        <p:txBody>
          <a:bodyPr/>
          <a:lstStyle/>
          <a:p>
            <a:r>
              <a:rPr lang="en-US" dirty="0"/>
              <a:t>DRAM Technology, Organization, and Operation</a:t>
            </a:r>
            <a:endParaRPr lang="en-CH" dirty="0"/>
          </a:p>
        </p:txBody>
      </p:sp>
    </p:spTree>
    <p:extLst>
      <p:ext uri="{BB962C8B-B14F-4D97-AF65-F5344CB8AC3E}">
        <p14:creationId xmlns:p14="http://schemas.microsoft.com/office/powerpoint/2010/main" val="21257887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5922E9CF-2580-4900-8350-7CE68A3721B9}"/>
              </a:ext>
            </a:extLst>
          </p:cNvPr>
          <p:cNvSpPr/>
          <p:nvPr/>
        </p:nvSpPr>
        <p:spPr>
          <a:xfrm>
            <a:off x="8658871" y="2775388"/>
            <a:ext cx="152400" cy="17693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dram chip">
            <a:extLst>
              <a:ext uri="{FF2B5EF4-FFF2-40B4-BE49-F238E27FC236}">
                <a16:creationId xmlns:a16="http://schemas.microsoft.com/office/drawing/2014/main" id="{0D76AECA-A94D-4C4F-8B1C-CD10170EBE68}"/>
              </a:ext>
            </a:extLst>
          </p:cNvPr>
          <p:cNvPicPr>
            <a:picLocks noChangeAspect="1"/>
          </p:cNvPicPr>
          <p:nvPr/>
        </p:nvPicPr>
        <p:blipFill>
          <a:blip r:embed="rId4"/>
          <a:stretch>
            <a:fillRect/>
          </a:stretch>
        </p:blipFill>
        <p:spPr>
          <a:xfrm rot="5400000">
            <a:off x="8289649" y="2367940"/>
            <a:ext cx="1732730" cy="1553862"/>
          </a:xfrm>
          <a:prstGeom prst="rect">
            <a:avLst/>
          </a:prstGeom>
        </p:spPr>
      </p:pic>
      <p:cxnSp>
        <p:nvCxnSpPr>
          <p:cNvPr id="32" name="Straight Connector 31">
            <a:extLst>
              <a:ext uri="{FF2B5EF4-FFF2-40B4-BE49-F238E27FC236}">
                <a16:creationId xmlns:a16="http://schemas.microsoft.com/office/drawing/2014/main" id="{6539D0E5-5FBC-461A-BA67-FD383D2F3D2A}"/>
              </a:ext>
            </a:extLst>
          </p:cNvPr>
          <p:cNvCxnSpPr>
            <a:cxnSpLocks/>
          </p:cNvCxnSpPr>
          <p:nvPr/>
        </p:nvCxnSpPr>
        <p:spPr>
          <a:xfrm flipH="1">
            <a:off x="6798023" y="2940523"/>
            <a:ext cx="2033410" cy="2288486"/>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525635E6-C318-43B2-815A-DEB5E3183E74}"/>
              </a:ext>
            </a:extLst>
          </p:cNvPr>
          <p:cNvSpPr/>
          <p:nvPr/>
        </p:nvSpPr>
        <p:spPr>
          <a:xfrm>
            <a:off x="2908073" y="1988590"/>
            <a:ext cx="3417739" cy="4694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73EE57A-1E88-4CC3-9637-01C54C94EEFC}"/>
              </a:ext>
            </a:extLst>
          </p:cNvPr>
          <p:cNvSpPr/>
          <p:nvPr/>
        </p:nvSpPr>
        <p:spPr>
          <a:xfrm>
            <a:off x="2946266" y="3797435"/>
            <a:ext cx="3364798" cy="4694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2DB88A2D-EB26-49E9-B6C6-527CE5E61066}"/>
              </a:ext>
            </a:extLst>
          </p:cNvPr>
          <p:cNvPicPr>
            <a:picLocks noChangeAspect="1"/>
          </p:cNvPicPr>
          <p:nvPr/>
        </p:nvPicPr>
        <p:blipFill>
          <a:blip r:embed="rId5"/>
          <a:stretch>
            <a:fillRect/>
          </a:stretch>
        </p:blipFill>
        <p:spPr>
          <a:xfrm>
            <a:off x="2002972" y="1963750"/>
            <a:ext cx="6655899" cy="3489499"/>
          </a:xfrm>
          <a:prstGeom prst="rect">
            <a:avLst/>
          </a:prstGeom>
        </p:spPr>
      </p:pic>
      <p:sp>
        <p:nvSpPr>
          <p:cNvPr id="39" name="Rounded Rectangle 7">
            <a:extLst>
              <a:ext uri="{FF2B5EF4-FFF2-40B4-BE49-F238E27FC236}">
                <a16:creationId xmlns:a16="http://schemas.microsoft.com/office/drawing/2014/main" id="{7522AAE2-F9D7-43E7-BF52-50F87303530C}"/>
              </a:ext>
            </a:extLst>
          </p:cNvPr>
          <p:cNvSpPr/>
          <p:nvPr/>
        </p:nvSpPr>
        <p:spPr bwMode="auto">
          <a:xfrm>
            <a:off x="8371709" y="5312255"/>
            <a:ext cx="1695450" cy="6900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t>Memory Controller</a:t>
            </a:r>
          </a:p>
        </p:txBody>
      </p:sp>
      <p:sp>
        <p:nvSpPr>
          <p:cNvPr id="2" name="Title 1">
            <a:extLst>
              <a:ext uri="{FF2B5EF4-FFF2-40B4-BE49-F238E27FC236}">
                <a16:creationId xmlns:a16="http://schemas.microsoft.com/office/drawing/2014/main" id="{DA82412D-32E7-4871-9FD4-03C1F318904A}"/>
              </a:ext>
            </a:extLst>
          </p:cNvPr>
          <p:cNvSpPr>
            <a:spLocks noGrp="1"/>
          </p:cNvSpPr>
          <p:nvPr>
            <p:ph type="title"/>
          </p:nvPr>
        </p:nvSpPr>
        <p:spPr/>
        <p:txBody>
          <a:bodyPr>
            <a:normAutofit fontScale="90000"/>
          </a:bodyPr>
          <a:lstStyle/>
          <a:p>
            <a:r>
              <a:rPr lang="en-US" dirty="0"/>
              <a:t>CROW Operation 1: Row Copy</a:t>
            </a:r>
          </a:p>
        </p:txBody>
      </p:sp>
      <p:grpSp>
        <p:nvGrpSpPr>
          <p:cNvPr id="17" name="Group 16">
            <a:extLst>
              <a:ext uri="{FF2B5EF4-FFF2-40B4-BE49-F238E27FC236}">
                <a16:creationId xmlns:a16="http://schemas.microsoft.com/office/drawing/2014/main" id="{87178F9F-EDC6-4A1A-A2D2-47572FD61906}"/>
              </a:ext>
            </a:extLst>
          </p:cNvPr>
          <p:cNvGrpSpPr/>
          <p:nvPr/>
        </p:nvGrpSpPr>
        <p:grpSpPr>
          <a:xfrm>
            <a:off x="2755673" y="1371600"/>
            <a:ext cx="3530828" cy="954107"/>
            <a:chOff x="6553200" y="1802030"/>
            <a:chExt cx="2971800" cy="954107"/>
          </a:xfrm>
        </p:grpSpPr>
        <p:sp>
          <p:nvSpPr>
            <p:cNvPr id="18" name="TextBox 17">
              <a:extLst>
                <a:ext uri="{FF2B5EF4-FFF2-40B4-BE49-F238E27FC236}">
                  <a16:creationId xmlns:a16="http://schemas.microsoft.com/office/drawing/2014/main" id="{5E2CCF9A-1906-4B1D-8C54-FB4152491902}"/>
                </a:ext>
              </a:extLst>
            </p:cNvPr>
            <p:cNvSpPr txBox="1"/>
            <p:nvPr/>
          </p:nvSpPr>
          <p:spPr>
            <a:xfrm>
              <a:off x="6733696" y="1802030"/>
              <a:ext cx="2743200" cy="954107"/>
            </a:xfrm>
            <a:prstGeom prst="rect">
              <a:avLst/>
            </a:prstGeom>
            <a:noFill/>
          </p:spPr>
          <p:txBody>
            <a:bodyPr wrap="square" rtlCol="0">
              <a:spAutoFit/>
            </a:bodyPr>
            <a:lstStyle/>
            <a:p>
              <a:pPr algn="ctr"/>
              <a:r>
                <a:rPr lang="en-US" sz="2800" b="1" dirty="0"/>
                <a:t>DRAM Subarray</a:t>
              </a:r>
            </a:p>
          </p:txBody>
        </p:sp>
        <p:cxnSp>
          <p:nvCxnSpPr>
            <p:cNvPr id="19" name="Straight Connector 18">
              <a:extLst>
                <a:ext uri="{FF2B5EF4-FFF2-40B4-BE49-F238E27FC236}">
                  <a16:creationId xmlns:a16="http://schemas.microsoft.com/office/drawing/2014/main" id="{5A3D7F43-CBB5-4C61-8F2A-CFC761E6A99B}"/>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B0CEA459-4FB3-4907-A8B5-0B2FF0625DF3}"/>
              </a:ext>
            </a:extLst>
          </p:cNvPr>
          <p:cNvSpPr txBox="1"/>
          <p:nvPr/>
        </p:nvSpPr>
        <p:spPr>
          <a:xfrm>
            <a:off x="9420935" y="4448471"/>
            <a:ext cx="2033410" cy="461665"/>
          </a:xfrm>
          <a:prstGeom prst="rect">
            <a:avLst/>
          </a:prstGeom>
          <a:noFill/>
        </p:spPr>
        <p:txBody>
          <a:bodyPr wrap="square" rtlCol="0">
            <a:spAutoFit/>
          </a:bodyPr>
          <a:lstStyle/>
          <a:p>
            <a:r>
              <a:rPr lang="en-US" sz="2400" b="1" dirty="0">
                <a:solidFill>
                  <a:schemeClr val="accent6">
                    <a:lumMod val="75000"/>
                  </a:schemeClr>
                </a:solidFill>
              </a:rPr>
              <a:t>ACT-c (copy)</a:t>
            </a:r>
          </a:p>
        </p:txBody>
      </p:sp>
      <p:sp>
        <p:nvSpPr>
          <p:cNvPr id="45" name="Arrow: Down 44">
            <a:extLst>
              <a:ext uri="{FF2B5EF4-FFF2-40B4-BE49-F238E27FC236}">
                <a16:creationId xmlns:a16="http://schemas.microsoft.com/office/drawing/2014/main" id="{F448F25A-91B6-405E-B8A0-4A6030A283C3}"/>
              </a:ext>
            </a:extLst>
          </p:cNvPr>
          <p:cNvSpPr/>
          <p:nvPr/>
        </p:nvSpPr>
        <p:spPr>
          <a:xfrm rot="10800000">
            <a:off x="8933976" y="4086986"/>
            <a:ext cx="529567" cy="1007585"/>
          </a:xfrm>
          <a:prstGeom prst="down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2A9CC03-5A28-44D1-BBFA-039CF3AF9CAA}"/>
              </a:ext>
            </a:extLst>
          </p:cNvPr>
          <p:cNvCxnSpPr>
            <a:cxnSpLocks/>
          </p:cNvCxnSpPr>
          <p:nvPr/>
        </p:nvCxnSpPr>
        <p:spPr>
          <a:xfrm flipH="1" flipV="1">
            <a:off x="6798023" y="1804245"/>
            <a:ext cx="2013248" cy="971143"/>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405C92C0-3768-4276-9705-27C11BFDD1E1}"/>
              </a:ext>
            </a:extLst>
          </p:cNvPr>
          <p:cNvPicPr>
            <a:picLocks noChangeAspect="1"/>
          </p:cNvPicPr>
          <p:nvPr/>
        </p:nvPicPr>
        <p:blipFill>
          <a:blip r:embed="rId6"/>
          <a:stretch>
            <a:fillRect/>
          </a:stretch>
        </p:blipFill>
        <p:spPr>
          <a:xfrm>
            <a:off x="2951090" y="4728729"/>
            <a:ext cx="3584482" cy="724521"/>
          </a:xfrm>
          <a:prstGeom prst="rect">
            <a:avLst/>
          </a:prstGeom>
        </p:spPr>
      </p:pic>
      <p:sp>
        <p:nvSpPr>
          <p:cNvPr id="49" name="Arrow: Curved Right 48">
            <a:extLst>
              <a:ext uri="{FF2B5EF4-FFF2-40B4-BE49-F238E27FC236}">
                <a16:creationId xmlns:a16="http://schemas.microsoft.com/office/drawing/2014/main" id="{126FC85B-3752-4702-BAB5-B7366148C4F2}"/>
              </a:ext>
            </a:extLst>
          </p:cNvPr>
          <p:cNvSpPr/>
          <p:nvPr/>
        </p:nvSpPr>
        <p:spPr>
          <a:xfrm>
            <a:off x="1181328" y="2075269"/>
            <a:ext cx="1695450" cy="3365345"/>
          </a:xfrm>
          <a:prstGeom prst="curvedRightArrow">
            <a:avLst>
              <a:gd name="adj1" fmla="val 10894"/>
              <a:gd name="adj2" fmla="val 33277"/>
              <a:gd name="adj3" fmla="val 2253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urved Right 49">
            <a:extLst>
              <a:ext uri="{FF2B5EF4-FFF2-40B4-BE49-F238E27FC236}">
                <a16:creationId xmlns:a16="http://schemas.microsoft.com/office/drawing/2014/main" id="{B160D905-C2BA-4928-9605-D2986BD8D4F7}"/>
              </a:ext>
            </a:extLst>
          </p:cNvPr>
          <p:cNvSpPr/>
          <p:nvPr/>
        </p:nvSpPr>
        <p:spPr>
          <a:xfrm rot="10800000">
            <a:off x="6421805" y="3955327"/>
            <a:ext cx="710901" cy="1273682"/>
          </a:xfrm>
          <a:prstGeom prst="curvedRightArrow">
            <a:avLst>
              <a:gd name="adj1" fmla="val 23261"/>
              <a:gd name="adj2" fmla="val 36593"/>
              <a:gd name="adj3" fmla="val 21129"/>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id="{B632E30A-0DF5-EDBE-00F0-029FC574441B}"/>
              </a:ext>
            </a:extLst>
          </p:cNvPr>
          <p:cNvGrpSpPr/>
          <p:nvPr/>
        </p:nvGrpSpPr>
        <p:grpSpPr>
          <a:xfrm>
            <a:off x="2812900" y="6572414"/>
            <a:ext cx="6502401" cy="261257"/>
            <a:chOff x="1631950" y="5344886"/>
            <a:chExt cx="6502401" cy="261257"/>
          </a:xfrm>
        </p:grpSpPr>
        <p:sp>
          <p:nvSpPr>
            <p:cNvPr id="4" name="Arrow: Pentagon 3">
              <a:extLst>
                <a:ext uri="{FF2B5EF4-FFF2-40B4-BE49-F238E27FC236}">
                  <a16:creationId xmlns:a16="http://schemas.microsoft.com/office/drawing/2014/main" id="{14CB956A-5EDF-BB38-60A0-FAAB47498033}"/>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5" name="Arrow: Chevron 4">
              <a:extLst>
                <a:ext uri="{FF2B5EF4-FFF2-40B4-BE49-F238E27FC236}">
                  <a16:creationId xmlns:a16="http://schemas.microsoft.com/office/drawing/2014/main" id="{4F1D75BE-E07C-C561-BA7F-51C898FACABA}"/>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6" name="Arrow: Chevron 5">
              <a:extLst>
                <a:ext uri="{FF2B5EF4-FFF2-40B4-BE49-F238E27FC236}">
                  <a16:creationId xmlns:a16="http://schemas.microsoft.com/office/drawing/2014/main" id="{D9AFC509-0681-0BCF-5E60-6CE2EEC4CDE7}"/>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7" name="Arrow: Chevron 6">
              <a:extLst>
                <a:ext uri="{FF2B5EF4-FFF2-40B4-BE49-F238E27FC236}">
                  <a16:creationId xmlns:a16="http://schemas.microsoft.com/office/drawing/2014/main" id="{99CA583E-CD0A-2015-9C3D-7AA891D37B01}"/>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74314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1000"/>
                                        <p:tgtEl>
                                          <p:spTgt spid="50"/>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3" grpId="0"/>
      <p:bldP spid="45" grpId="0" animBg="1"/>
      <p:bldP spid="49" grpId="0" animBg="1"/>
      <p:bldP spid="5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FC52-CDA2-1082-517F-8BB4F86DF9B0}"/>
              </a:ext>
            </a:extLst>
          </p:cNvPr>
          <p:cNvSpPr>
            <a:spLocks noGrp="1"/>
          </p:cNvSpPr>
          <p:nvPr>
            <p:ph type="title"/>
          </p:nvPr>
        </p:nvSpPr>
        <p:spPr/>
        <p:txBody>
          <a:bodyPr>
            <a:normAutofit fontScale="90000"/>
          </a:bodyPr>
          <a:lstStyle/>
          <a:p>
            <a:r>
              <a:rPr lang="en-US" dirty="0"/>
              <a:t>Row Copy: Steps</a:t>
            </a:r>
            <a:endParaRPr lang="en-CH" dirty="0"/>
          </a:p>
        </p:txBody>
      </p:sp>
      <p:sp>
        <p:nvSpPr>
          <p:cNvPr id="4" name="Oval 3">
            <a:extLst>
              <a:ext uri="{FF2B5EF4-FFF2-40B4-BE49-F238E27FC236}">
                <a16:creationId xmlns:a16="http://schemas.microsoft.com/office/drawing/2014/main" id="{36360FB6-E3CC-C731-37D8-5B18354E7A38}"/>
              </a:ext>
            </a:extLst>
          </p:cNvPr>
          <p:cNvSpPr/>
          <p:nvPr/>
        </p:nvSpPr>
        <p:spPr>
          <a:xfrm>
            <a:off x="3638751" y="2945884"/>
            <a:ext cx="856927" cy="838169"/>
          </a:xfrm>
          <a:prstGeom prst="ellipse">
            <a:avLst/>
          </a:prstGeom>
          <a:solidFill>
            <a:schemeClr val="accent5">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5" name="DRAM">
            <a:extLst>
              <a:ext uri="{FF2B5EF4-FFF2-40B4-BE49-F238E27FC236}">
                <a16:creationId xmlns:a16="http://schemas.microsoft.com/office/drawing/2014/main" id="{E590C8E1-448A-CA37-EE67-7738D7A218D3}"/>
              </a:ext>
            </a:extLst>
          </p:cNvPr>
          <p:cNvSpPr/>
          <p:nvPr/>
        </p:nvSpPr>
        <p:spPr>
          <a:xfrm>
            <a:off x="5060519" y="4157471"/>
            <a:ext cx="1068086" cy="338642"/>
          </a:xfrm>
          <a:prstGeom prst="roundRect">
            <a:avLst>
              <a:gd name="adj" fmla="val 0"/>
            </a:avLst>
          </a:prstGeom>
          <a:solidFill>
            <a:schemeClr val="accent5">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 name="DRAM">
            <a:extLst>
              <a:ext uri="{FF2B5EF4-FFF2-40B4-BE49-F238E27FC236}">
                <a16:creationId xmlns:a16="http://schemas.microsoft.com/office/drawing/2014/main" id="{DCA0A17E-4259-6F62-29C3-E00A44892CFA}"/>
              </a:ext>
            </a:extLst>
          </p:cNvPr>
          <p:cNvSpPr/>
          <p:nvPr/>
        </p:nvSpPr>
        <p:spPr>
          <a:xfrm>
            <a:off x="5046944" y="4486971"/>
            <a:ext cx="1068086" cy="287347"/>
          </a:xfrm>
          <a:prstGeom prst="roundRect">
            <a:avLst>
              <a:gd name="adj" fmla="val 0"/>
            </a:avLst>
          </a:prstGeom>
          <a:solidFill>
            <a:schemeClr val="accent5">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7" name="Straight Connector 6">
            <a:extLst>
              <a:ext uri="{FF2B5EF4-FFF2-40B4-BE49-F238E27FC236}">
                <a16:creationId xmlns:a16="http://schemas.microsoft.com/office/drawing/2014/main" id="{2DEBC7F8-1DC8-1E23-0C9C-4B2CBE026CFF}"/>
              </a:ext>
            </a:extLst>
          </p:cNvPr>
          <p:cNvCxnSpPr>
            <a:cxnSpLocks/>
          </p:cNvCxnSpPr>
          <p:nvPr/>
        </p:nvCxnSpPr>
        <p:spPr>
          <a:xfrm flipH="1">
            <a:off x="4477750" y="1934408"/>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8" name="DRAM">
            <a:extLst>
              <a:ext uri="{FF2B5EF4-FFF2-40B4-BE49-F238E27FC236}">
                <a16:creationId xmlns:a16="http://schemas.microsoft.com/office/drawing/2014/main" id="{DEAFA1BA-4175-D3FA-2490-985E2B6BC66C}"/>
              </a:ext>
            </a:extLst>
          </p:cNvPr>
          <p:cNvSpPr/>
          <p:nvPr/>
        </p:nvSpPr>
        <p:spPr>
          <a:xfrm>
            <a:off x="5055100" y="4774248"/>
            <a:ext cx="1068086" cy="620483"/>
          </a:xfrm>
          <a:prstGeom prst="roundRect">
            <a:avLst>
              <a:gd name="adj" fmla="val 0"/>
            </a:avLst>
          </a:prstGeom>
          <a:solidFill>
            <a:schemeClr val="accent5">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9" name="Straight Connector 8">
            <a:extLst>
              <a:ext uri="{FF2B5EF4-FFF2-40B4-BE49-F238E27FC236}">
                <a16:creationId xmlns:a16="http://schemas.microsoft.com/office/drawing/2014/main" id="{C21566A1-DA27-DA78-3E30-6FD0ADAEAA3A}"/>
              </a:ext>
            </a:extLst>
          </p:cNvPr>
          <p:cNvCxnSpPr>
            <a:cxnSpLocks/>
          </p:cNvCxnSpPr>
          <p:nvPr/>
        </p:nvCxnSpPr>
        <p:spPr>
          <a:xfrm flipH="1" flipV="1">
            <a:off x="5585444" y="1930525"/>
            <a:ext cx="7837" cy="2189381"/>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 name="DRAM">
            <a:extLst>
              <a:ext uri="{FF2B5EF4-FFF2-40B4-BE49-F238E27FC236}">
                <a16:creationId xmlns:a16="http://schemas.microsoft.com/office/drawing/2014/main" id="{DAA27135-D2A3-CEFA-1427-EAB84ED0D7D8}"/>
              </a:ext>
            </a:extLst>
          </p:cNvPr>
          <p:cNvSpPr/>
          <p:nvPr/>
        </p:nvSpPr>
        <p:spPr>
          <a:xfrm>
            <a:off x="5055100" y="4148329"/>
            <a:ext cx="1076242" cy="1230950"/>
          </a:xfrm>
          <a:prstGeom prst="roundRect">
            <a:avLst>
              <a:gd name="adj" fmla="val 0"/>
            </a:avLst>
          </a:prstGeom>
          <a:no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1" name="Down Arrow 158">
            <a:extLst>
              <a:ext uri="{FF2B5EF4-FFF2-40B4-BE49-F238E27FC236}">
                <a16:creationId xmlns:a16="http://schemas.microsoft.com/office/drawing/2014/main" id="{9E685C19-B30C-CD83-51C2-3DE9B1357AAD}"/>
              </a:ext>
            </a:extLst>
          </p:cNvPr>
          <p:cNvSpPr/>
          <p:nvPr/>
        </p:nvSpPr>
        <p:spPr>
          <a:xfrm rot="10800000">
            <a:off x="5919935" y="1981200"/>
            <a:ext cx="353672" cy="2065217"/>
          </a:xfrm>
          <a:prstGeom prst="downArrow">
            <a:avLst>
              <a:gd name="adj1" fmla="val 50000"/>
              <a:gd name="adj2" fmla="val 125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12" name="67Text">
            <a:extLst>
              <a:ext uri="{FF2B5EF4-FFF2-40B4-BE49-F238E27FC236}">
                <a16:creationId xmlns:a16="http://schemas.microsoft.com/office/drawing/2014/main" id="{444375C7-C183-4CB5-EC18-C754B9667481}"/>
              </a:ext>
            </a:extLst>
          </p:cNvPr>
          <p:cNvSpPr txBox="1"/>
          <p:nvPr/>
        </p:nvSpPr>
        <p:spPr>
          <a:xfrm>
            <a:off x="4611755" y="5664475"/>
            <a:ext cx="2104502" cy="55207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3600" i="1" dirty="0">
                <a:solidFill>
                  <a:srgbClr val="000000"/>
                </a:solidFill>
                <a:latin typeface="Cambria" panose="02040503050406030204" pitchFamily="18" charset="0"/>
              </a:rPr>
              <a:t>Sense</a:t>
            </a:r>
            <a:endParaRPr lang="tr-TR" sz="3600" i="1" dirty="0">
              <a:solidFill>
                <a:srgbClr val="000000"/>
              </a:solidFill>
              <a:latin typeface="Cambria" panose="02040503050406030204" pitchFamily="18" charset="0"/>
            </a:endParaRPr>
          </a:p>
          <a:p>
            <a:pPr algn="ctr">
              <a:lnSpc>
                <a:spcPts val="2800"/>
              </a:lnSpc>
            </a:pPr>
            <a:r>
              <a:rPr lang="en-US" sz="3600" i="1" dirty="0">
                <a:solidFill>
                  <a:srgbClr val="000000"/>
                </a:solidFill>
                <a:latin typeface="Cambria" panose="02040503050406030204" pitchFamily="18" charset="0"/>
              </a:rPr>
              <a:t>Amplifier</a:t>
            </a:r>
          </a:p>
        </p:txBody>
      </p:sp>
      <p:sp>
        <p:nvSpPr>
          <p:cNvPr id="13" name="Oval 12">
            <a:extLst>
              <a:ext uri="{FF2B5EF4-FFF2-40B4-BE49-F238E27FC236}">
                <a16:creationId xmlns:a16="http://schemas.microsoft.com/office/drawing/2014/main" id="{C2092166-C682-1648-319F-F538496917F6}"/>
              </a:ext>
            </a:extLst>
          </p:cNvPr>
          <p:cNvSpPr/>
          <p:nvPr/>
        </p:nvSpPr>
        <p:spPr>
          <a:xfrm>
            <a:off x="3615468" y="1515324"/>
            <a:ext cx="856927" cy="838169"/>
          </a:xfrm>
          <a:prstGeom prst="ellipse">
            <a:avLst/>
          </a:prstGeom>
          <a:solidFill>
            <a:schemeClr val="accent5">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14" name="Straight Connector 13">
            <a:extLst>
              <a:ext uri="{FF2B5EF4-FFF2-40B4-BE49-F238E27FC236}">
                <a16:creationId xmlns:a16="http://schemas.microsoft.com/office/drawing/2014/main" id="{D899F585-B5A2-4E8B-609A-670EB5CD231A}"/>
              </a:ext>
            </a:extLst>
          </p:cNvPr>
          <p:cNvCxnSpPr>
            <a:cxnSpLocks/>
          </p:cNvCxnSpPr>
          <p:nvPr/>
        </p:nvCxnSpPr>
        <p:spPr>
          <a:xfrm flipV="1">
            <a:off x="4749607" y="1676400"/>
            <a:ext cx="228602" cy="25800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26DDFD0-D15B-6C5C-A885-A685BEAF3E99}"/>
              </a:ext>
            </a:extLst>
          </p:cNvPr>
          <p:cNvSpPr txBox="1"/>
          <p:nvPr/>
        </p:nvSpPr>
        <p:spPr>
          <a:xfrm>
            <a:off x="373163" y="1631388"/>
            <a:ext cx="3033608" cy="646331"/>
          </a:xfrm>
          <a:prstGeom prst="rect">
            <a:avLst/>
          </a:prstGeom>
          <a:noFill/>
        </p:spPr>
        <p:txBody>
          <a:bodyPr wrap="square" rtlCol="0">
            <a:spAutoFit/>
          </a:bodyPr>
          <a:lstStyle/>
          <a:p>
            <a:pPr algn="r"/>
            <a:r>
              <a:rPr lang="en-US" sz="3600" i="1" dirty="0"/>
              <a:t>source row:</a:t>
            </a:r>
          </a:p>
        </p:txBody>
      </p:sp>
      <p:sp>
        <p:nvSpPr>
          <p:cNvPr id="16" name="TextBox 15">
            <a:extLst>
              <a:ext uri="{FF2B5EF4-FFF2-40B4-BE49-F238E27FC236}">
                <a16:creationId xmlns:a16="http://schemas.microsoft.com/office/drawing/2014/main" id="{56EF4C43-0E61-D604-9114-2337A2F39626}"/>
              </a:ext>
            </a:extLst>
          </p:cNvPr>
          <p:cNvSpPr txBox="1"/>
          <p:nvPr/>
        </p:nvSpPr>
        <p:spPr>
          <a:xfrm>
            <a:off x="0" y="3055695"/>
            <a:ext cx="3387087" cy="646331"/>
          </a:xfrm>
          <a:prstGeom prst="rect">
            <a:avLst/>
          </a:prstGeom>
          <a:noFill/>
        </p:spPr>
        <p:txBody>
          <a:bodyPr wrap="square" rtlCol="0">
            <a:spAutoFit/>
          </a:bodyPr>
          <a:lstStyle/>
          <a:p>
            <a:pPr algn="r"/>
            <a:r>
              <a:rPr lang="en-US" sz="3600" i="1" dirty="0"/>
              <a:t>destination row:</a:t>
            </a:r>
          </a:p>
        </p:txBody>
      </p:sp>
      <p:sp>
        <p:nvSpPr>
          <p:cNvPr id="17" name="Oval 16">
            <a:extLst>
              <a:ext uri="{FF2B5EF4-FFF2-40B4-BE49-F238E27FC236}">
                <a16:creationId xmlns:a16="http://schemas.microsoft.com/office/drawing/2014/main" id="{05EB7C1E-F171-B0FD-F853-3881EC35E94E}"/>
              </a:ext>
            </a:extLst>
          </p:cNvPr>
          <p:cNvSpPr/>
          <p:nvPr/>
        </p:nvSpPr>
        <p:spPr>
          <a:xfrm>
            <a:off x="3632640" y="2945884"/>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18" name="Straight Connector 17">
            <a:extLst>
              <a:ext uri="{FF2B5EF4-FFF2-40B4-BE49-F238E27FC236}">
                <a16:creationId xmlns:a16="http://schemas.microsoft.com/office/drawing/2014/main" id="{E6C0C5CA-900D-78CF-EDA7-0D5C1163CB97}"/>
              </a:ext>
            </a:extLst>
          </p:cNvPr>
          <p:cNvCxnSpPr>
            <a:cxnSpLocks/>
          </p:cNvCxnSpPr>
          <p:nvPr/>
        </p:nvCxnSpPr>
        <p:spPr>
          <a:xfrm flipH="1">
            <a:off x="5125563" y="1933872"/>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F79357-B00C-040D-5EF2-16BFC9DBC5B6}"/>
              </a:ext>
            </a:extLst>
          </p:cNvPr>
          <p:cNvCxnSpPr>
            <a:cxnSpLocks/>
          </p:cNvCxnSpPr>
          <p:nvPr/>
        </p:nvCxnSpPr>
        <p:spPr>
          <a:xfrm flipH="1">
            <a:off x="4501789" y="3354596"/>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3DECC7-D84A-25EE-AB88-57E604E9F9C6}"/>
              </a:ext>
            </a:extLst>
          </p:cNvPr>
          <p:cNvCxnSpPr>
            <a:cxnSpLocks/>
          </p:cNvCxnSpPr>
          <p:nvPr/>
        </p:nvCxnSpPr>
        <p:spPr>
          <a:xfrm flipH="1">
            <a:off x="5149602" y="3354060"/>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A5BFF57-BD57-9C8F-49DF-119794FEF1CE}"/>
              </a:ext>
            </a:extLst>
          </p:cNvPr>
          <p:cNvCxnSpPr>
            <a:cxnSpLocks/>
            <a:endCxn id="10" idx="3"/>
          </p:cNvCxnSpPr>
          <p:nvPr/>
        </p:nvCxnSpPr>
        <p:spPr>
          <a:xfrm>
            <a:off x="5049996" y="4749287"/>
            <a:ext cx="1081346" cy="1451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B9EA722C-5F68-C843-9654-D7A109E734B5}"/>
              </a:ext>
            </a:extLst>
          </p:cNvPr>
          <p:cNvSpPr/>
          <p:nvPr/>
        </p:nvSpPr>
        <p:spPr>
          <a:xfrm>
            <a:off x="3612506" y="1515324"/>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23" name="Down Arrow 156">
            <a:extLst>
              <a:ext uri="{FF2B5EF4-FFF2-40B4-BE49-F238E27FC236}">
                <a16:creationId xmlns:a16="http://schemas.microsoft.com/office/drawing/2014/main" id="{5782F86C-9154-6970-7485-017544715DD3}"/>
              </a:ext>
            </a:extLst>
          </p:cNvPr>
          <p:cNvSpPr/>
          <p:nvPr/>
        </p:nvSpPr>
        <p:spPr>
          <a:xfrm>
            <a:off x="5744453" y="1896539"/>
            <a:ext cx="353672" cy="2169473"/>
          </a:xfrm>
          <a:prstGeom prst="downArrow">
            <a:avLst>
              <a:gd name="adj1" fmla="val 50000"/>
              <a:gd name="adj2" fmla="val 125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24" name="Straight Connector 23">
            <a:extLst>
              <a:ext uri="{FF2B5EF4-FFF2-40B4-BE49-F238E27FC236}">
                <a16:creationId xmlns:a16="http://schemas.microsoft.com/office/drawing/2014/main" id="{2AF8AB5D-C8D0-7D69-5F55-C8F3BE09B64A}"/>
              </a:ext>
            </a:extLst>
          </p:cNvPr>
          <p:cNvCxnSpPr>
            <a:cxnSpLocks/>
          </p:cNvCxnSpPr>
          <p:nvPr/>
        </p:nvCxnSpPr>
        <p:spPr>
          <a:xfrm>
            <a:off x="4776621" y="1936498"/>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6BA702-31FB-C1A8-EA6C-482E3F5BE257}"/>
              </a:ext>
            </a:extLst>
          </p:cNvPr>
          <p:cNvCxnSpPr>
            <a:cxnSpLocks/>
          </p:cNvCxnSpPr>
          <p:nvPr/>
        </p:nvCxnSpPr>
        <p:spPr>
          <a:xfrm flipV="1">
            <a:off x="4773466" y="3102012"/>
            <a:ext cx="228602" cy="25800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B4898B-9723-D6BA-63FF-7CD2AFD57F01}"/>
              </a:ext>
            </a:extLst>
          </p:cNvPr>
          <p:cNvCxnSpPr>
            <a:cxnSpLocks/>
          </p:cNvCxnSpPr>
          <p:nvPr/>
        </p:nvCxnSpPr>
        <p:spPr>
          <a:xfrm>
            <a:off x="4800480" y="3354490"/>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Down Arrow 158">
            <a:extLst>
              <a:ext uri="{FF2B5EF4-FFF2-40B4-BE49-F238E27FC236}">
                <a16:creationId xmlns:a16="http://schemas.microsoft.com/office/drawing/2014/main" id="{B1A969AA-EA06-05C9-790A-E0C31C277B3C}"/>
              </a:ext>
            </a:extLst>
          </p:cNvPr>
          <p:cNvSpPr/>
          <p:nvPr/>
        </p:nvSpPr>
        <p:spPr>
          <a:xfrm rot="5400000">
            <a:off x="5685817" y="3113758"/>
            <a:ext cx="389142" cy="432763"/>
          </a:xfrm>
          <a:prstGeom prst="downArrow">
            <a:avLst>
              <a:gd name="adj1" fmla="val 50000"/>
              <a:gd name="adj2" fmla="val 5658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8" name="Group 27">
            <a:extLst>
              <a:ext uri="{FF2B5EF4-FFF2-40B4-BE49-F238E27FC236}">
                <a16:creationId xmlns:a16="http://schemas.microsoft.com/office/drawing/2014/main" id="{95CC8ED9-1E83-0CD4-017C-38EC5ADD728C}"/>
              </a:ext>
            </a:extLst>
          </p:cNvPr>
          <p:cNvGrpSpPr/>
          <p:nvPr/>
        </p:nvGrpSpPr>
        <p:grpSpPr>
          <a:xfrm>
            <a:off x="7078763" y="1752600"/>
            <a:ext cx="4737780" cy="461665"/>
            <a:chOff x="6997020" y="1737410"/>
            <a:chExt cx="4737780" cy="461665"/>
          </a:xfrm>
        </p:grpSpPr>
        <p:sp>
          <p:nvSpPr>
            <p:cNvPr id="29" name="Oval 28">
              <a:extLst>
                <a:ext uri="{FF2B5EF4-FFF2-40B4-BE49-F238E27FC236}">
                  <a16:creationId xmlns:a16="http://schemas.microsoft.com/office/drawing/2014/main" id="{087E8822-4D6F-8AB5-322A-42CC7A2320A0}"/>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30" name="TextBox 29">
              <a:extLst>
                <a:ext uri="{FF2B5EF4-FFF2-40B4-BE49-F238E27FC236}">
                  <a16:creationId xmlns:a16="http://schemas.microsoft.com/office/drawing/2014/main" id="{A569D7F5-F9FE-80D6-0111-06723B8462D6}"/>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Activation of the source row</a:t>
              </a:r>
            </a:p>
          </p:txBody>
        </p:sp>
      </p:grpSp>
      <p:grpSp>
        <p:nvGrpSpPr>
          <p:cNvPr id="31" name="Group 30">
            <a:extLst>
              <a:ext uri="{FF2B5EF4-FFF2-40B4-BE49-F238E27FC236}">
                <a16:creationId xmlns:a16="http://schemas.microsoft.com/office/drawing/2014/main" id="{9AE4B122-8B4C-E018-C759-4887C2870DBA}"/>
              </a:ext>
            </a:extLst>
          </p:cNvPr>
          <p:cNvGrpSpPr/>
          <p:nvPr/>
        </p:nvGrpSpPr>
        <p:grpSpPr>
          <a:xfrm>
            <a:off x="7078763" y="2532534"/>
            <a:ext cx="4737780" cy="461665"/>
            <a:chOff x="6997020" y="1737410"/>
            <a:chExt cx="4737780" cy="461665"/>
          </a:xfrm>
        </p:grpSpPr>
        <p:sp>
          <p:nvSpPr>
            <p:cNvPr id="32" name="Oval 31">
              <a:extLst>
                <a:ext uri="{FF2B5EF4-FFF2-40B4-BE49-F238E27FC236}">
                  <a16:creationId xmlns:a16="http://schemas.microsoft.com/office/drawing/2014/main" id="{E82F4AA2-4558-2613-B764-5398BE54DCD7}"/>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33" name="TextBox 32">
              <a:extLst>
                <a:ext uri="{FF2B5EF4-FFF2-40B4-BE49-F238E27FC236}">
                  <a16:creationId xmlns:a16="http://schemas.microsoft.com/office/drawing/2014/main" id="{80AEA8DA-2726-488C-DB07-9C4618A72479}"/>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Charge sharing</a:t>
              </a:r>
            </a:p>
          </p:txBody>
        </p:sp>
      </p:grpSp>
      <p:grpSp>
        <p:nvGrpSpPr>
          <p:cNvPr id="34" name="Group 33">
            <a:extLst>
              <a:ext uri="{FF2B5EF4-FFF2-40B4-BE49-F238E27FC236}">
                <a16:creationId xmlns:a16="http://schemas.microsoft.com/office/drawing/2014/main" id="{6DB0D3B5-7514-F316-22E3-D53E3570A717}"/>
              </a:ext>
            </a:extLst>
          </p:cNvPr>
          <p:cNvGrpSpPr/>
          <p:nvPr/>
        </p:nvGrpSpPr>
        <p:grpSpPr>
          <a:xfrm>
            <a:off x="7078763" y="3312468"/>
            <a:ext cx="4737780" cy="461665"/>
            <a:chOff x="6997020" y="1737410"/>
            <a:chExt cx="4737780" cy="461665"/>
          </a:xfrm>
        </p:grpSpPr>
        <p:sp>
          <p:nvSpPr>
            <p:cNvPr id="35" name="Oval 34">
              <a:extLst>
                <a:ext uri="{FF2B5EF4-FFF2-40B4-BE49-F238E27FC236}">
                  <a16:creationId xmlns:a16="http://schemas.microsoft.com/office/drawing/2014/main" id="{5C53CE73-3417-89AC-B949-030BE0E8BD34}"/>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36" name="TextBox 35">
              <a:extLst>
                <a:ext uri="{FF2B5EF4-FFF2-40B4-BE49-F238E27FC236}">
                  <a16:creationId xmlns:a16="http://schemas.microsoft.com/office/drawing/2014/main" id="{574E2C71-96DF-E212-4C99-A5C4E1AC7A6F}"/>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Beginning of restoration</a:t>
              </a:r>
            </a:p>
          </p:txBody>
        </p:sp>
      </p:grpSp>
      <p:grpSp>
        <p:nvGrpSpPr>
          <p:cNvPr id="37" name="Group 36">
            <a:extLst>
              <a:ext uri="{FF2B5EF4-FFF2-40B4-BE49-F238E27FC236}">
                <a16:creationId xmlns:a16="http://schemas.microsoft.com/office/drawing/2014/main" id="{853DE116-A60F-FC50-53AA-E2ED6F5C743B}"/>
              </a:ext>
            </a:extLst>
          </p:cNvPr>
          <p:cNvGrpSpPr/>
          <p:nvPr/>
        </p:nvGrpSpPr>
        <p:grpSpPr>
          <a:xfrm>
            <a:off x="7078763" y="4092402"/>
            <a:ext cx="5089722" cy="461665"/>
            <a:chOff x="6997020" y="1737410"/>
            <a:chExt cx="5089722" cy="461665"/>
          </a:xfrm>
        </p:grpSpPr>
        <p:sp>
          <p:nvSpPr>
            <p:cNvPr id="38" name="Oval 37">
              <a:extLst>
                <a:ext uri="{FF2B5EF4-FFF2-40B4-BE49-F238E27FC236}">
                  <a16:creationId xmlns:a16="http://schemas.microsoft.com/office/drawing/2014/main" id="{BE3CB70E-C801-4E23-D9B0-4CB7CEA990C9}"/>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p>
          </p:txBody>
        </p:sp>
        <p:sp>
          <p:nvSpPr>
            <p:cNvPr id="39" name="TextBox 38">
              <a:extLst>
                <a:ext uri="{FF2B5EF4-FFF2-40B4-BE49-F238E27FC236}">
                  <a16:creationId xmlns:a16="http://schemas.microsoft.com/office/drawing/2014/main" id="{775D902D-F308-F892-9E4B-A11572D5069C}"/>
                </a:ext>
              </a:extLst>
            </p:cNvPr>
            <p:cNvSpPr txBox="1"/>
            <p:nvPr/>
          </p:nvSpPr>
          <p:spPr>
            <a:xfrm>
              <a:off x="7454219" y="1737410"/>
              <a:ext cx="4632523" cy="461665"/>
            </a:xfrm>
            <a:prstGeom prst="rect">
              <a:avLst/>
            </a:prstGeom>
            <a:noFill/>
          </p:spPr>
          <p:txBody>
            <a:bodyPr wrap="square" rtlCol="0" anchor="ctr">
              <a:spAutoFit/>
            </a:bodyPr>
            <a:lstStyle/>
            <a:p>
              <a:r>
                <a:rPr lang="en-US" sz="2400" dirty="0">
                  <a:latin typeface="+mj-lt"/>
                </a:rPr>
                <a:t>Activation of the destination row</a:t>
              </a:r>
            </a:p>
          </p:txBody>
        </p:sp>
      </p:grpSp>
      <p:grpSp>
        <p:nvGrpSpPr>
          <p:cNvPr id="40" name="Group 39">
            <a:extLst>
              <a:ext uri="{FF2B5EF4-FFF2-40B4-BE49-F238E27FC236}">
                <a16:creationId xmlns:a16="http://schemas.microsoft.com/office/drawing/2014/main" id="{021A5C43-48AF-583E-2C5A-C17324EDD864}"/>
              </a:ext>
            </a:extLst>
          </p:cNvPr>
          <p:cNvGrpSpPr/>
          <p:nvPr/>
        </p:nvGrpSpPr>
        <p:grpSpPr>
          <a:xfrm>
            <a:off x="7078763" y="4687669"/>
            <a:ext cx="5179740" cy="830997"/>
            <a:chOff x="6997020" y="1552744"/>
            <a:chExt cx="5179740" cy="830997"/>
          </a:xfrm>
        </p:grpSpPr>
        <p:sp>
          <p:nvSpPr>
            <p:cNvPr id="41" name="Oval 40">
              <a:extLst>
                <a:ext uri="{FF2B5EF4-FFF2-40B4-BE49-F238E27FC236}">
                  <a16:creationId xmlns:a16="http://schemas.microsoft.com/office/drawing/2014/main" id="{B2A2883F-2755-4319-1FF1-938FBA3637EA}"/>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5</a:t>
              </a:r>
            </a:p>
          </p:txBody>
        </p:sp>
        <p:sp>
          <p:nvSpPr>
            <p:cNvPr id="42" name="TextBox 41">
              <a:extLst>
                <a:ext uri="{FF2B5EF4-FFF2-40B4-BE49-F238E27FC236}">
                  <a16:creationId xmlns:a16="http://schemas.microsoft.com/office/drawing/2014/main" id="{47A38E27-5020-4D41-5619-434A0F8BADD0}"/>
                </a:ext>
              </a:extLst>
            </p:cNvPr>
            <p:cNvSpPr txBox="1"/>
            <p:nvPr/>
          </p:nvSpPr>
          <p:spPr>
            <a:xfrm>
              <a:off x="7454220" y="1552744"/>
              <a:ext cx="4722540" cy="830997"/>
            </a:xfrm>
            <a:prstGeom prst="rect">
              <a:avLst/>
            </a:prstGeom>
            <a:noFill/>
          </p:spPr>
          <p:txBody>
            <a:bodyPr wrap="square" rtlCol="0" anchor="ctr">
              <a:spAutoFit/>
            </a:bodyPr>
            <a:lstStyle/>
            <a:p>
              <a:r>
                <a:rPr lang="en-US" sz="2400" dirty="0">
                  <a:latin typeface="+mj-lt"/>
                </a:rPr>
                <a:t>Restoration of both rows </a:t>
              </a:r>
              <a:br>
                <a:rPr lang="en-US" sz="2400" dirty="0">
                  <a:latin typeface="+mj-lt"/>
                </a:rPr>
              </a:br>
              <a:r>
                <a:rPr lang="en-US" sz="2400" dirty="0">
                  <a:latin typeface="+mj-lt"/>
                </a:rPr>
                <a:t>to source data</a:t>
              </a:r>
            </a:p>
          </p:txBody>
        </p:sp>
      </p:grpSp>
      <p:sp>
        <p:nvSpPr>
          <p:cNvPr id="43" name="Rectangle: Diagonal Corners Snipped 42">
            <a:extLst>
              <a:ext uri="{FF2B5EF4-FFF2-40B4-BE49-F238E27FC236}">
                <a16:creationId xmlns:a16="http://schemas.microsoft.com/office/drawing/2014/main" id="{D2684F75-484B-A655-9BED-9E842E0CB346}"/>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Enables quickly copying </a:t>
            </a:r>
            <a:br>
              <a:rPr lang="en-US" sz="4400" b="1" dirty="0">
                <a:solidFill>
                  <a:schemeClr val="tx1"/>
                </a:solidFill>
              </a:rPr>
            </a:br>
            <a:r>
              <a:rPr lang="en-US" sz="4400" b="1" dirty="0">
                <a:solidFill>
                  <a:schemeClr val="tx1"/>
                </a:solidFill>
              </a:rPr>
              <a:t>a regular row into a </a:t>
            </a:r>
            <a:r>
              <a:rPr lang="en-US" sz="4400" b="1" dirty="0">
                <a:solidFill>
                  <a:srgbClr val="FF0066"/>
                </a:solidFill>
              </a:rPr>
              <a:t>copy row</a:t>
            </a:r>
            <a:endParaRPr lang="en-US" sz="4400" dirty="0">
              <a:solidFill>
                <a:srgbClr val="FF0066"/>
              </a:solidFill>
            </a:endParaRPr>
          </a:p>
        </p:txBody>
      </p:sp>
      <p:grpSp>
        <p:nvGrpSpPr>
          <p:cNvPr id="3" name="Group 2">
            <a:extLst>
              <a:ext uri="{FF2B5EF4-FFF2-40B4-BE49-F238E27FC236}">
                <a16:creationId xmlns:a16="http://schemas.microsoft.com/office/drawing/2014/main" id="{FA4913A7-513C-1457-EB38-1F44155250FC}"/>
              </a:ext>
            </a:extLst>
          </p:cNvPr>
          <p:cNvGrpSpPr/>
          <p:nvPr/>
        </p:nvGrpSpPr>
        <p:grpSpPr>
          <a:xfrm>
            <a:off x="2812900" y="6572414"/>
            <a:ext cx="6502401" cy="261257"/>
            <a:chOff x="1631950" y="5344886"/>
            <a:chExt cx="6502401" cy="261257"/>
          </a:xfrm>
        </p:grpSpPr>
        <p:sp>
          <p:nvSpPr>
            <p:cNvPr id="44" name="Arrow: Pentagon 43">
              <a:extLst>
                <a:ext uri="{FF2B5EF4-FFF2-40B4-BE49-F238E27FC236}">
                  <a16:creationId xmlns:a16="http://schemas.microsoft.com/office/drawing/2014/main" id="{8A1820B0-8B08-505F-447E-AA1F1CA0E320}"/>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45" name="Arrow: Chevron 44">
              <a:extLst>
                <a:ext uri="{FF2B5EF4-FFF2-40B4-BE49-F238E27FC236}">
                  <a16:creationId xmlns:a16="http://schemas.microsoft.com/office/drawing/2014/main" id="{BC687201-DC11-484C-8512-E234D45D228E}"/>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46" name="Arrow: Chevron 45">
              <a:extLst>
                <a:ext uri="{FF2B5EF4-FFF2-40B4-BE49-F238E27FC236}">
                  <a16:creationId xmlns:a16="http://schemas.microsoft.com/office/drawing/2014/main" id="{5D276CCA-EE1A-6C07-E3A2-5985E0FD5E40}"/>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47" name="Arrow: Chevron 46">
              <a:extLst>
                <a:ext uri="{FF2B5EF4-FFF2-40B4-BE49-F238E27FC236}">
                  <a16:creationId xmlns:a16="http://schemas.microsoft.com/office/drawing/2014/main" id="{896AD15E-76FD-334A-1AB4-8180CB39278E}"/>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606139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par>
                          <p:cTn id="25" fill="hold">
                            <p:stCondLst>
                              <p:cond delay="1000"/>
                            </p:stCondLst>
                            <p:childTnLst>
                              <p:par>
                                <p:cTn id="26" presetID="22" presetClass="entr" presetSubtype="4"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par>
                                <p:cTn id="29" presetID="22" presetClass="exit" presetSubtype="1" fill="hold" grpId="0" nodeType="withEffect">
                                  <p:stCondLst>
                                    <p:cond delay="0"/>
                                  </p:stCondLst>
                                  <p:childTnLst>
                                    <p:animEffect transition="out" filter="wipe(up)">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par>
                          <p:cTn id="32" fill="hold">
                            <p:stCondLst>
                              <p:cond delay="1500"/>
                            </p:stCondLst>
                            <p:childTnLst>
                              <p:par>
                                <p:cTn id="33" presetID="22" presetClass="exit" presetSubtype="1" fill="hold" grpId="1" nodeType="afterEffect">
                                  <p:stCondLst>
                                    <p:cond delay="0"/>
                                  </p:stCondLst>
                                  <p:childTnLst>
                                    <p:animEffect transition="out" filter="wipe(up)">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500"/>
                            </p:stCondLst>
                            <p:childTnLst>
                              <p:par>
                                <p:cTn id="51" presetID="10" presetClass="exit" presetSubtype="0" fill="hold" nodeType="afterEffect">
                                  <p:stCondLst>
                                    <p:cond delay="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par>
                          <p:cTn id="54" fill="hold">
                            <p:stCondLst>
                              <p:cond delay="1000"/>
                            </p:stCondLst>
                            <p:childTnLst>
                              <p:par>
                                <p:cTn id="55" presetID="10" presetClass="entr" presetSubtype="0"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childTnLst>
                          </p:cTn>
                        </p:par>
                        <p:par>
                          <p:cTn id="63" fill="hold">
                            <p:stCondLst>
                              <p:cond delay="500"/>
                            </p:stCondLst>
                            <p:childTnLst>
                              <p:par>
                                <p:cTn id="64" presetID="22" presetClass="entr" presetSubtype="4"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down)">
                                      <p:cBhvr>
                                        <p:cTn id="69" dur="500"/>
                                        <p:tgtEl>
                                          <p:spTgt spid="27"/>
                                        </p:tgtEl>
                                      </p:cBhvr>
                                    </p:animEffect>
                                  </p:childTnLst>
                                </p:cTn>
                              </p:par>
                            </p:childTnLst>
                          </p:cTn>
                        </p:par>
                        <p:par>
                          <p:cTn id="70" fill="hold">
                            <p:stCondLst>
                              <p:cond delay="1000"/>
                            </p:stCondLst>
                            <p:childTnLst>
                              <p:par>
                                <p:cTn id="71" presetID="22" presetClass="entr" presetSubtype="4" fill="hold" grpId="1"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down)">
                                      <p:cBhvr>
                                        <p:cTn id="76" dur="500"/>
                                        <p:tgtEl>
                                          <p:spTgt spid="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43"/>
                                        </p:tgtEl>
                                        <p:attrNameLst>
                                          <p:attrName>style.visibility</p:attrName>
                                        </p:attrNameLst>
                                      </p:cBhvr>
                                      <p:to>
                                        <p:strVal val="visible"/>
                                      </p:to>
                                    </p:set>
                                    <p:animEffect transition="in" filter="fade">
                                      <p:cBhvr>
                                        <p:cTn id="8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3" grpId="0" animBg="1"/>
      <p:bldP spid="13" grpId="1" animBg="1"/>
      <p:bldP spid="23" grpId="0" animBg="1"/>
      <p:bldP spid="23" grpId="1" animBg="1"/>
      <p:bldP spid="27" grpId="0" animBg="1"/>
      <p:bldP spid="4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Rounded Corners 36">
            <a:extLst>
              <a:ext uri="{FF2B5EF4-FFF2-40B4-BE49-F238E27FC236}">
                <a16:creationId xmlns:a16="http://schemas.microsoft.com/office/drawing/2014/main" id="{525635E6-C318-43B2-815A-DEB5E3183E74}"/>
              </a:ext>
            </a:extLst>
          </p:cNvPr>
          <p:cNvSpPr/>
          <p:nvPr/>
        </p:nvSpPr>
        <p:spPr>
          <a:xfrm>
            <a:off x="3064154" y="2169358"/>
            <a:ext cx="2952647" cy="4034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C73EE57A-1E88-4CC3-9637-01C54C94EEFC}"/>
              </a:ext>
            </a:extLst>
          </p:cNvPr>
          <p:cNvSpPr/>
          <p:nvPr/>
        </p:nvSpPr>
        <p:spPr>
          <a:xfrm>
            <a:off x="3037115" y="3733800"/>
            <a:ext cx="2973259" cy="40343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7">
            <a:extLst>
              <a:ext uri="{FF2B5EF4-FFF2-40B4-BE49-F238E27FC236}">
                <a16:creationId xmlns:a16="http://schemas.microsoft.com/office/drawing/2014/main" id="{7522AAE2-F9D7-43E7-BF52-50F87303530C}"/>
              </a:ext>
            </a:extLst>
          </p:cNvPr>
          <p:cNvSpPr/>
          <p:nvPr/>
        </p:nvSpPr>
        <p:spPr bwMode="auto">
          <a:xfrm>
            <a:off x="7897720" y="5014447"/>
            <a:ext cx="1695450" cy="6900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t>Memory Controller</a:t>
            </a:r>
          </a:p>
        </p:txBody>
      </p:sp>
      <p:sp>
        <p:nvSpPr>
          <p:cNvPr id="2" name="Title 1">
            <a:extLst>
              <a:ext uri="{FF2B5EF4-FFF2-40B4-BE49-F238E27FC236}">
                <a16:creationId xmlns:a16="http://schemas.microsoft.com/office/drawing/2014/main" id="{DA82412D-32E7-4871-9FD4-03C1F318904A}"/>
              </a:ext>
            </a:extLst>
          </p:cNvPr>
          <p:cNvSpPr>
            <a:spLocks noGrp="1"/>
          </p:cNvSpPr>
          <p:nvPr>
            <p:ph type="title"/>
          </p:nvPr>
        </p:nvSpPr>
        <p:spPr/>
        <p:txBody>
          <a:bodyPr>
            <a:noAutofit/>
          </a:bodyPr>
          <a:lstStyle/>
          <a:p>
            <a:r>
              <a:rPr lang="en-US" sz="4400" dirty="0"/>
              <a:t>CROW Operation 2: Two-Row Activation</a:t>
            </a:r>
          </a:p>
        </p:txBody>
      </p:sp>
      <p:grpSp>
        <p:nvGrpSpPr>
          <p:cNvPr id="17" name="Group 16">
            <a:extLst>
              <a:ext uri="{FF2B5EF4-FFF2-40B4-BE49-F238E27FC236}">
                <a16:creationId xmlns:a16="http://schemas.microsoft.com/office/drawing/2014/main" id="{87178F9F-EDC6-4A1A-A2D2-47572FD61906}"/>
              </a:ext>
            </a:extLst>
          </p:cNvPr>
          <p:cNvGrpSpPr/>
          <p:nvPr/>
        </p:nvGrpSpPr>
        <p:grpSpPr>
          <a:xfrm>
            <a:off x="2197824" y="1363510"/>
            <a:ext cx="3989204" cy="595127"/>
            <a:chOff x="6553200" y="1802030"/>
            <a:chExt cx="2971800" cy="445280"/>
          </a:xfrm>
        </p:grpSpPr>
        <p:sp>
          <p:nvSpPr>
            <p:cNvPr id="18" name="TextBox 17">
              <a:extLst>
                <a:ext uri="{FF2B5EF4-FFF2-40B4-BE49-F238E27FC236}">
                  <a16:creationId xmlns:a16="http://schemas.microsoft.com/office/drawing/2014/main" id="{5E2CCF9A-1906-4B1D-8C54-FB4152491902}"/>
                </a:ext>
              </a:extLst>
            </p:cNvPr>
            <p:cNvSpPr txBox="1"/>
            <p:nvPr/>
          </p:nvSpPr>
          <p:spPr>
            <a:xfrm>
              <a:off x="6733696" y="1802030"/>
              <a:ext cx="2743200" cy="391478"/>
            </a:xfrm>
            <a:prstGeom prst="rect">
              <a:avLst/>
            </a:prstGeom>
            <a:noFill/>
          </p:spPr>
          <p:txBody>
            <a:bodyPr wrap="square" rtlCol="0">
              <a:spAutoFit/>
            </a:bodyPr>
            <a:lstStyle/>
            <a:p>
              <a:pPr algn="ctr"/>
              <a:r>
                <a:rPr lang="en-US" sz="2800" b="1" dirty="0"/>
                <a:t>DRAM Subarray</a:t>
              </a:r>
            </a:p>
          </p:txBody>
        </p:sp>
        <p:cxnSp>
          <p:nvCxnSpPr>
            <p:cNvPr id="19" name="Straight Connector 18">
              <a:extLst>
                <a:ext uri="{FF2B5EF4-FFF2-40B4-BE49-F238E27FC236}">
                  <a16:creationId xmlns:a16="http://schemas.microsoft.com/office/drawing/2014/main" id="{5A3D7F43-CBB5-4C61-8F2A-CFC761E6A99B}"/>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pic>
        <p:nvPicPr>
          <p:cNvPr id="21" name="Picture 20" descr="dram chip">
            <a:extLst>
              <a:ext uri="{FF2B5EF4-FFF2-40B4-BE49-F238E27FC236}">
                <a16:creationId xmlns:a16="http://schemas.microsoft.com/office/drawing/2014/main" id="{0D76AECA-A94D-4C4F-8B1C-CD10170EBE68}"/>
              </a:ext>
            </a:extLst>
          </p:cNvPr>
          <p:cNvPicPr>
            <a:picLocks noChangeAspect="1"/>
          </p:cNvPicPr>
          <p:nvPr/>
        </p:nvPicPr>
        <p:blipFill>
          <a:blip r:embed="rId4"/>
          <a:stretch>
            <a:fillRect/>
          </a:stretch>
        </p:blipFill>
        <p:spPr>
          <a:xfrm rot="5400000">
            <a:off x="7836335" y="2111156"/>
            <a:ext cx="1732730" cy="1553862"/>
          </a:xfrm>
          <a:prstGeom prst="rect">
            <a:avLst/>
          </a:prstGeom>
        </p:spPr>
      </p:pic>
      <p:sp>
        <p:nvSpPr>
          <p:cNvPr id="27" name="Rectangle 26">
            <a:extLst>
              <a:ext uri="{FF2B5EF4-FFF2-40B4-BE49-F238E27FC236}">
                <a16:creationId xmlns:a16="http://schemas.microsoft.com/office/drawing/2014/main" id="{5922E9CF-2580-4900-8350-7CE68A3721B9}"/>
              </a:ext>
            </a:extLst>
          </p:cNvPr>
          <p:cNvSpPr/>
          <p:nvPr/>
        </p:nvSpPr>
        <p:spPr>
          <a:xfrm>
            <a:off x="8205557" y="2518604"/>
            <a:ext cx="152400" cy="17693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F448F25A-91B6-405E-B8A0-4A6030A283C3}"/>
              </a:ext>
            </a:extLst>
          </p:cNvPr>
          <p:cNvSpPr/>
          <p:nvPr/>
        </p:nvSpPr>
        <p:spPr>
          <a:xfrm rot="10800000">
            <a:off x="8480662" y="3830202"/>
            <a:ext cx="529567" cy="1007585"/>
          </a:xfrm>
          <a:prstGeom prst="down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784C3E7-752A-4980-84ED-069876FCC381}"/>
              </a:ext>
            </a:extLst>
          </p:cNvPr>
          <p:cNvSpPr txBox="1"/>
          <p:nvPr/>
        </p:nvSpPr>
        <p:spPr>
          <a:xfrm>
            <a:off x="8967621" y="4137234"/>
            <a:ext cx="2527694" cy="461665"/>
          </a:xfrm>
          <a:prstGeom prst="rect">
            <a:avLst/>
          </a:prstGeom>
          <a:noFill/>
        </p:spPr>
        <p:txBody>
          <a:bodyPr wrap="square" rtlCol="0">
            <a:spAutoFit/>
          </a:bodyPr>
          <a:lstStyle/>
          <a:p>
            <a:r>
              <a:rPr lang="en-US" sz="2400" b="1" dirty="0">
                <a:solidFill>
                  <a:schemeClr val="accent4">
                    <a:lumMod val="75000"/>
                  </a:schemeClr>
                </a:solidFill>
              </a:rPr>
              <a:t>ACT-t (two row)</a:t>
            </a:r>
          </a:p>
        </p:txBody>
      </p:sp>
      <p:cxnSp>
        <p:nvCxnSpPr>
          <p:cNvPr id="29" name="Straight Connector 28">
            <a:extLst>
              <a:ext uri="{FF2B5EF4-FFF2-40B4-BE49-F238E27FC236}">
                <a16:creationId xmlns:a16="http://schemas.microsoft.com/office/drawing/2014/main" id="{92A9CC03-5A28-44D1-BBFA-039CF3AF9CAA}"/>
              </a:ext>
            </a:extLst>
          </p:cNvPr>
          <p:cNvCxnSpPr>
            <a:cxnSpLocks/>
          </p:cNvCxnSpPr>
          <p:nvPr/>
        </p:nvCxnSpPr>
        <p:spPr>
          <a:xfrm flipH="1" flipV="1">
            <a:off x="6694913" y="2021722"/>
            <a:ext cx="1663044" cy="496882"/>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539D0E5-5FBC-461A-BA67-FD383D2F3D2A}"/>
              </a:ext>
            </a:extLst>
          </p:cNvPr>
          <p:cNvCxnSpPr>
            <a:cxnSpLocks/>
          </p:cNvCxnSpPr>
          <p:nvPr/>
        </p:nvCxnSpPr>
        <p:spPr>
          <a:xfrm flipH="1">
            <a:off x="6694913" y="2683739"/>
            <a:ext cx="1683206" cy="1684328"/>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4" name="Picture 43">
            <a:extLst>
              <a:ext uri="{FF2B5EF4-FFF2-40B4-BE49-F238E27FC236}">
                <a16:creationId xmlns:a16="http://schemas.microsoft.com/office/drawing/2014/main" id="{2DB88A2D-EB26-49E9-B6C6-527CE5E61066}"/>
              </a:ext>
            </a:extLst>
          </p:cNvPr>
          <p:cNvPicPr>
            <a:picLocks noChangeAspect="1"/>
          </p:cNvPicPr>
          <p:nvPr/>
        </p:nvPicPr>
        <p:blipFill>
          <a:blip r:embed="rId5"/>
          <a:stretch>
            <a:fillRect/>
          </a:stretch>
        </p:blipFill>
        <p:spPr>
          <a:xfrm>
            <a:off x="2246861" y="2147460"/>
            <a:ext cx="5790296" cy="3035688"/>
          </a:xfrm>
          <a:prstGeom prst="rect">
            <a:avLst/>
          </a:prstGeom>
        </p:spPr>
      </p:pic>
      <p:pic>
        <p:nvPicPr>
          <p:cNvPr id="48" name="Picture 47">
            <a:extLst>
              <a:ext uri="{FF2B5EF4-FFF2-40B4-BE49-F238E27FC236}">
                <a16:creationId xmlns:a16="http://schemas.microsoft.com/office/drawing/2014/main" id="{7C4CCAE1-7E74-4125-A124-320C110F31AB}"/>
              </a:ext>
            </a:extLst>
          </p:cNvPr>
          <p:cNvPicPr>
            <a:picLocks noChangeAspect="1"/>
          </p:cNvPicPr>
          <p:nvPr/>
        </p:nvPicPr>
        <p:blipFill>
          <a:blip r:embed="rId6"/>
          <a:stretch>
            <a:fillRect/>
          </a:stretch>
        </p:blipFill>
        <p:spPr>
          <a:xfrm>
            <a:off x="3064154" y="4536020"/>
            <a:ext cx="3122874" cy="637247"/>
          </a:xfrm>
          <a:prstGeom prst="rect">
            <a:avLst/>
          </a:prstGeom>
        </p:spPr>
      </p:pic>
      <p:sp>
        <p:nvSpPr>
          <p:cNvPr id="55" name="Arrow: Curved Right 54">
            <a:extLst>
              <a:ext uri="{FF2B5EF4-FFF2-40B4-BE49-F238E27FC236}">
                <a16:creationId xmlns:a16="http://schemas.microsoft.com/office/drawing/2014/main" id="{886E2CE1-7EC6-4A5E-9660-D6AE8F1B4970}"/>
              </a:ext>
            </a:extLst>
          </p:cNvPr>
          <p:cNvSpPr/>
          <p:nvPr/>
        </p:nvSpPr>
        <p:spPr>
          <a:xfrm>
            <a:off x="1265450" y="2237037"/>
            <a:ext cx="1719816" cy="2821236"/>
          </a:xfrm>
          <a:prstGeom prst="curvedRightArrow">
            <a:avLst>
              <a:gd name="adj1" fmla="val 7817"/>
              <a:gd name="adj2" fmla="val 12869"/>
              <a:gd name="adj3" fmla="val 1112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Arrow: Curved Right 55">
            <a:extLst>
              <a:ext uri="{FF2B5EF4-FFF2-40B4-BE49-F238E27FC236}">
                <a16:creationId xmlns:a16="http://schemas.microsoft.com/office/drawing/2014/main" id="{ECA1811B-BD2F-4E57-89B8-39017168F4DD}"/>
              </a:ext>
            </a:extLst>
          </p:cNvPr>
          <p:cNvSpPr/>
          <p:nvPr/>
        </p:nvSpPr>
        <p:spPr>
          <a:xfrm>
            <a:off x="2113949" y="3852403"/>
            <a:ext cx="866447" cy="985385"/>
          </a:xfrm>
          <a:prstGeom prst="curvedRightArrow">
            <a:avLst>
              <a:gd name="adj1" fmla="val 16158"/>
              <a:gd name="adj2" fmla="val 28665"/>
              <a:gd name="adj3" fmla="val 2288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 name="Group 2">
            <a:extLst>
              <a:ext uri="{FF2B5EF4-FFF2-40B4-BE49-F238E27FC236}">
                <a16:creationId xmlns:a16="http://schemas.microsoft.com/office/drawing/2014/main" id="{0CD8657D-28CF-0A16-55CB-0538C095281B}"/>
              </a:ext>
            </a:extLst>
          </p:cNvPr>
          <p:cNvGrpSpPr/>
          <p:nvPr/>
        </p:nvGrpSpPr>
        <p:grpSpPr>
          <a:xfrm>
            <a:off x="2812900" y="6572414"/>
            <a:ext cx="6502401" cy="261257"/>
            <a:chOff x="1631950" y="5344886"/>
            <a:chExt cx="6502401" cy="261257"/>
          </a:xfrm>
        </p:grpSpPr>
        <p:sp>
          <p:nvSpPr>
            <p:cNvPr id="4" name="Arrow: Pentagon 3">
              <a:extLst>
                <a:ext uri="{FF2B5EF4-FFF2-40B4-BE49-F238E27FC236}">
                  <a16:creationId xmlns:a16="http://schemas.microsoft.com/office/drawing/2014/main" id="{8979561D-427B-93D7-E393-D3DDA91C861A}"/>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5" name="Arrow: Chevron 4">
              <a:extLst>
                <a:ext uri="{FF2B5EF4-FFF2-40B4-BE49-F238E27FC236}">
                  <a16:creationId xmlns:a16="http://schemas.microsoft.com/office/drawing/2014/main" id="{255E4715-7B45-7C0A-3450-62BF9D555CE9}"/>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6" name="Arrow: Chevron 5">
              <a:extLst>
                <a:ext uri="{FF2B5EF4-FFF2-40B4-BE49-F238E27FC236}">
                  <a16:creationId xmlns:a16="http://schemas.microsoft.com/office/drawing/2014/main" id="{76388BC3-43C6-7E29-EE13-FDFCAB45F09C}"/>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7" name="Arrow: Chevron 6">
              <a:extLst>
                <a:ext uri="{FF2B5EF4-FFF2-40B4-BE49-F238E27FC236}">
                  <a16:creationId xmlns:a16="http://schemas.microsoft.com/office/drawing/2014/main" id="{289606F6-8A81-D35E-32EC-8CDB12506F67}"/>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139119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500"/>
                                        <p:tgtEl>
                                          <p:spTgt spid="4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1000"/>
                                        <p:tgtEl>
                                          <p:spTgt spid="38"/>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10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1000"/>
                                        <p:tgtEl>
                                          <p:spTgt spid="55"/>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5" grpId="0" animBg="1"/>
      <p:bldP spid="46" grpId="0"/>
      <p:bldP spid="55" grpId="0" animBg="1"/>
      <p:bldP spid="5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DRAM">
            <a:extLst>
              <a:ext uri="{FF2B5EF4-FFF2-40B4-BE49-F238E27FC236}">
                <a16:creationId xmlns:a16="http://schemas.microsoft.com/office/drawing/2014/main" id="{21B942C9-EC7F-4653-AAF8-193E71AECDB0}"/>
              </a:ext>
            </a:extLst>
          </p:cNvPr>
          <p:cNvSpPr/>
          <p:nvPr/>
        </p:nvSpPr>
        <p:spPr>
          <a:xfrm>
            <a:off x="3877295" y="4281431"/>
            <a:ext cx="1068086" cy="199769"/>
          </a:xfrm>
          <a:prstGeom prst="roundRect">
            <a:avLst>
              <a:gd name="adj" fmla="val 0"/>
            </a:avLst>
          </a:prstGeom>
          <a:solidFill>
            <a:schemeClr val="accent5">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a:extLst>
              <a:ext uri="{FF2B5EF4-FFF2-40B4-BE49-F238E27FC236}">
                <a16:creationId xmlns:a16="http://schemas.microsoft.com/office/drawing/2014/main" id="{5A9A75B9-4220-48DE-9F07-7411DED0184A}"/>
              </a:ext>
            </a:extLst>
          </p:cNvPr>
          <p:cNvSpPr>
            <a:spLocks noGrp="1"/>
          </p:cNvSpPr>
          <p:nvPr>
            <p:ph type="title"/>
          </p:nvPr>
        </p:nvSpPr>
        <p:spPr/>
        <p:txBody>
          <a:bodyPr>
            <a:normAutofit fontScale="90000"/>
          </a:bodyPr>
          <a:lstStyle/>
          <a:p>
            <a:r>
              <a:rPr lang="en-US" dirty="0"/>
              <a:t>Two-Row Activation: Steps</a:t>
            </a:r>
          </a:p>
        </p:txBody>
      </p:sp>
      <p:sp>
        <p:nvSpPr>
          <p:cNvPr id="63" name="Oval 62">
            <a:extLst>
              <a:ext uri="{FF2B5EF4-FFF2-40B4-BE49-F238E27FC236}">
                <a16:creationId xmlns:a16="http://schemas.microsoft.com/office/drawing/2014/main" id="{9FA59833-F362-4D4D-817B-2976847427E6}"/>
              </a:ext>
            </a:extLst>
          </p:cNvPr>
          <p:cNvSpPr/>
          <p:nvPr/>
        </p:nvSpPr>
        <p:spPr>
          <a:xfrm>
            <a:off x="2464645" y="2842919"/>
            <a:ext cx="856927" cy="838169"/>
          </a:xfrm>
          <a:prstGeom prst="ellipse">
            <a:avLst/>
          </a:prstGeom>
          <a:solidFill>
            <a:schemeClr val="accent5">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64" name="DRAM">
            <a:extLst>
              <a:ext uri="{FF2B5EF4-FFF2-40B4-BE49-F238E27FC236}">
                <a16:creationId xmlns:a16="http://schemas.microsoft.com/office/drawing/2014/main" id="{9942B707-C09D-4A2E-9689-204C1CA85C2F}"/>
              </a:ext>
            </a:extLst>
          </p:cNvPr>
          <p:cNvSpPr/>
          <p:nvPr/>
        </p:nvSpPr>
        <p:spPr>
          <a:xfrm>
            <a:off x="3866918" y="4065693"/>
            <a:ext cx="1068086" cy="259499"/>
          </a:xfrm>
          <a:prstGeom prst="roundRect">
            <a:avLst>
              <a:gd name="adj" fmla="val 0"/>
            </a:avLst>
          </a:prstGeom>
          <a:solidFill>
            <a:schemeClr val="accent5">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65" name="DRAM">
            <a:extLst>
              <a:ext uri="{FF2B5EF4-FFF2-40B4-BE49-F238E27FC236}">
                <a16:creationId xmlns:a16="http://schemas.microsoft.com/office/drawing/2014/main" id="{121791F8-D84F-4996-BC04-CC25D504F5C0}"/>
              </a:ext>
            </a:extLst>
          </p:cNvPr>
          <p:cNvSpPr/>
          <p:nvPr/>
        </p:nvSpPr>
        <p:spPr>
          <a:xfrm>
            <a:off x="3877295" y="4471799"/>
            <a:ext cx="1068086" cy="199769"/>
          </a:xfrm>
          <a:prstGeom prst="roundRect">
            <a:avLst>
              <a:gd name="adj" fmla="val 0"/>
            </a:avLst>
          </a:prstGeom>
          <a:solidFill>
            <a:schemeClr val="accent5">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6" name="Straight Connector 65">
            <a:extLst>
              <a:ext uri="{FF2B5EF4-FFF2-40B4-BE49-F238E27FC236}">
                <a16:creationId xmlns:a16="http://schemas.microsoft.com/office/drawing/2014/main" id="{2950C537-5615-49E7-A8E0-983BD5CBA7A9}"/>
              </a:ext>
            </a:extLst>
          </p:cNvPr>
          <p:cNvCxnSpPr>
            <a:cxnSpLocks/>
          </p:cNvCxnSpPr>
          <p:nvPr/>
        </p:nvCxnSpPr>
        <p:spPr>
          <a:xfrm flipH="1">
            <a:off x="3303644" y="1831443"/>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7" name="DRAM">
            <a:extLst>
              <a:ext uri="{FF2B5EF4-FFF2-40B4-BE49-F238E27FC236}">
                <a16:creationId xmlns:a16="http://schemas.microsoft.com/office/drawing/2014/main" id="{05312A48-B363-45A9-B702-CC7FA255A9FE}"/>
              </a:ext>
            </a:extLst>
          </p:cNvPr>
          <p:cNvSpPr/>
          <p:nvPr/>
        </p:nvSpPr>
        <p:spPr>
          <a:xfrm>
            <a:off x="3880994" y="4669517"/>
            <a:ext cx="1068086" cy="622249"/>
          </a:xfrm>
          <a:prstGeom prst="roundRect">
            <a:avLst>
              <a:gd name="adj" fmla="val 0"/>
            </a:avLst>
          </a:prstGeom>
          <a:solidFill>
            <a:schemeClr val="accent5">
              <a:lumMod val="60000"/>
              <a:lumOff val="40000"/>
            </a:schemeClr>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68" name="Straight Connector 67">
            <a:extLst>
              <a:ext uri="{FF2B5EF4-FFF2-40B4-BE49-F238E27FC236}">
                <a16:creationId xmlns:a16="http://schemas.microsoft.com/office/drawing/2014/main" id="{06CDB8BB-A11E-4CFF-B1CA-F10FA3E05414}"/>
              </a:ext>
            </a:extLst>
          </p:cNvPr>
          <p:cNvCxnSpPr>
            <a:cxnSpLocks/>
          </p:cNvCxnSpPr>
          <p:nvPr/>
        </p:nvCxnSpPr>
        <p:spPr>
          <a:xfrm flipH="1" flipV="1">
            <a:off x="4411338" y="1827560"/>
            <a:ext cx="7837" cy="2189381"/>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9" name="DRAM">
            <a:extLst>
              <a:ext uri="{FF2B5EF4-FFF2-40B4-BE49-F238E27FC236}">
                <a16:creationId xmlns:a16="http://schemas.microsoft.com/office/drawing/2014/main" id="{F3CB7D7B-05F1-47CA-8F81-A5E1E5B902FF}"/>
              </a:ext>
            </a:extLst>
          </p:cNvPr>
          <p:cNvSpPr/>
          <p:nvPr/>
        </p:nvSpPr>
        <p:spPr>
          <a:xfrm>
            <a:off x="3880994" y="4045364"/>
            <a:ext cx="1076242" cy="1230950"/>
          </a:xfrm>
          <a:prstGeom prst="roundRect">
            <a:avLst>
              <a:gd name="adj" fmla="val 0"/>
            </a:avLst>
          </a:prstGeom>
          <a:noFill/>
          <a:ln w="5715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71" name="67Text">
            <a:extLst>
              <a:ext uri="{FF2B5EF4-FFF2-40B4-BE49-F238E27FC236}">
                <a16:creationId xmlns:a16="http://schemas.microsoft.com/office/drawing/2014/main" id="{D2267AF1-0A68-4364-BEC7-7E050DA29975}"/>
              </a:ext>
            </a:extLst>
          </p:cNvPr>
          <p:cNvSpPr txBox="1"/>
          <p:nvPr/>
        </p:nvSpPr>
        <p:spPr>
          <a:xfrm>
            <a:off x="3495355" y="5525628"/>
            <a:ext cx="1750622"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800"/>
              </a:lnSpc>
            </a:pPr>
            <a:r>
              <a:rPr lang="en-US" sz="2800" i="1" dirty="0">
                <a:solidFill>
                  <a:srgbClr val="000000"/>
                </a:solidFill>
                <a:latin typeface="Cambria" panose="02040503050406030204" pitchFamily="18" charset="0"/>
              </a:rPr>
              <a:t>Sense</a:t>
            </a:r>
            <a:endParaRPr lang="tr-TR" sz="2800" i="1" dirty="0">
              <a:solidFill>
                <a:srgbClr val="000000"/>
              </a:solidFill>
              <a:latin typeface="Cambria" panose="02040503050406030204" pitchFamily="18" charset="0"/>
            </a:endParaRPr>
          </a:p>
          <a:p>
            <a:pPr algn="ctr">
              <a:lnSpc>
                <a:spcPts val="2800"/>
              </a:lnSpc>
            </a:pPr>
            <a:r>
              <a:rPr lang="en-US" sz="2800" i="1" dirty="0">
                <a:solidFill>
                  <a:srgbClr val="000000"/>
                </a:solidFill>
                <a:latin typeface="Cambria" panose="02040503050406030204" pitchFamily="18" charset="0"/>
              </a:rPr>
              <a:t>Amplifier</a:t>
            </a:r>
          </a:p>
        </p:txBody>
      </p:sp>
      <p:sp>
        <p:nvSpPr>
          <p:cNvPr id="72" name="Oval 71">
            <a:extLst>
              <a:ext uri="{FF2B5EF4-FFF2-40B4-BE49-F238E27FC236}">
                <a16:creationId xmlns:a16="http://schemas.microsoft.com/office/drawing/2014/main" id="{8384E501-0E43-4EB4-A444-3D450485AD11}"/>
              </a:ext>
            </a:extLst>
          </p:cNvPr>
          <p:cNvSpPr/>
          <p:nvPr/>
        </p:nvSpPr>
        <p:spPr>
          <a:xfrm>
            <a:off x="2441362" y="1412359"/>
            <a:ext cx="856927" cy="838169"/>
          </a:xfrm>
          <a:prstGeom prst="ellipse">
            <a:avLst/>
          </a:prstGeom>
          <a:solidFill>
            <a:schemeClr val="accent5">
              <a:lumMod val="60000"/>
              <a:lumOff val="4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73" name="Straight Connector 72">
            <a:extLst>
              <a:ext uri="{FF2B5EF4-FFF2-40B4-BE49-F238E27FC236}">
                <a16:creationId xmlns:a16="http://schemas.microsoft.com/office/drawing/2014/main" id="{E6208FD1-4A2D-43F1-BA5E-109177FCBC7F}"/>
              </a:ext>
            </a:extLst>
          </p:cNvPr>
          <p:cNvCxnSpPr>
            <a:cxnSpLocks/>
          </p:cNvCxnSpPr>
          <p:nvPr/>
        </p:nvCxnSpPr>
        <p:spPr>
          <a:xfrm flipV="1">
            <a:off x="3575501" y="1573435"/>
            <a:ext cx="228602" cy="25800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4E8E9E83-0979-4B4D-8C8B-7F77CCB66505}"/>
              </a:ext>
            </a:extLst>
          </p:cNvPr>
          <p:cNvSpPr/>
          <p:nvPr/>
        </p:nvSpPr>
        <p:spPr>
          <a:xfrm>
            <a:off x="2458534" y="2842919"/>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cxnSp>
        <p:nvCxnSpPr>
          <p:cNvPr id="75" name="Straight Connector 74">
            <a:extLst>
              <a:ext uri="{FF2B5EF4-FFF2-40B4-BE49-F238E27FC236}">
                <a16:creationId xmlns:a16="http://schemas.microsoft.com/office/drawing/2014/main" id="{76A5DC8F-FE02-4054-8463-844DE7B6ED83}"/>
              </a:ext>
            </a:extLst>
          </p:cNvPr>
          <p:cNvCxnSpPr>
            <a:cxnSpLocks/>
          </p:cNvCxnSpPr>
          <p:nvPr/>
        </p:nvCxnSpPr>
        <p:spPr>
          <a:xfrm flipH="1">
            <a:off x="3951457" y="1830907"/>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387D060-EE3B-434A-B6BD-916695C0FFFB}"/>
              </a:ext>
            </a:extLst>
          </p:cNvPr>
          <p:cNvCxnSpPr>
            <a:cxnSpLocks/>
          </p:cNvCxnSpPr>
          <p:nvPr/>
        </p:nvCxnSpPr>
        <p:spPr>
          <a:xfrm flipH="1">
            <a:off x="3327683" y="3251631"/>
            <a:ext cx="271857" cy="1072"/>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13BDC7F-FCDB-494F-85A0-62851D5D1BAD}"/>
              </a:ext>
            </a:extLst>
          </p:cNvPr>
          <p:cNvCxnSpPr>
            <a:cxnSpLocks/>
          </p:cNvCxnSpPr>
          <p:nvPr/>
        </p:nvCxnSpPr>
        <p:spPr>
          <a:xfrm flipH="1">
            <a:off x="3975496" y="3251095"/>
            <a:ext cx="419209" cy="1608"/>
          </a:xfrm>
          <a:prstGeom prst="line">
            <a:avLst/>
          </a:prstGeom>
          <a:solidFill>
            <a:schemeClr val="tx1">
              <a:lumMod val="65000"/>
              <a:lumOff val="35000"/>
            </a:schemeClr>
          </a:solidFill>
          <a:ln w="5715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0D06D057-D067-4BA5-A845-FC1AFD29A2C2}"/>
              </a:ext>
            </a:extLst>
          </p:cNvPr>
          <p:cNvCxnSpPr>
            <a:cxnSpLocks/>
          </p:cNvCxnSpPr>
          <p:nvPr/>
        </p:nvCxnSpPr>
        <p:spPr>
          <a:xfrm>
            <a:off x="3863698" y="4642104"/>
            <a:ext cx="1081346" cy="14517"/>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15FB4B98-8A37-4428-B0B5-9358130D82A7}"/>
              </a:ext>
            </a:extLst>
          </p:cNvPr>
          <p:cNvSpPr/>
          <p:nvPr/>
        </p:nvSpPr>
        <p:spPr>
          <a:xfrm>
            <a:off x="2438400" y="1412359"/>
            <a:ext cx="856927" cy="83816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latin typeface="+mj-lt"/>
            </a:endParaRPr>
          </a:p>
        </p:txBody>
      </p:sp>
      <p:sp>
        <p:nvSpPr>
          <p:cNvPr id="80" name="Down Arrow 156">
            <a:extLst>
              <a:ext uri="{FF2B5EF4-FFF2-40B4-BE49-F238E27FC236}">
                <a16:creationId xmlns:a16="http://schemas.microsoft.com/office/drawing/2014/main" id="{03C5DD3F-4744-4807-A95B-FF76CCF30B6F}"/>
              </a:ext>
            </a:extLst>
          </p:cNvPr>
          <p:cNvSpPr/>
          <p:nvPr/>
        </p:nvSpPr>
        <p:spPr>
          <a:xfrm>
            <a:off x="4912740" y="1793062"/>
            <a:ext cx="353672" cy="2169473"/>
          </a:xfrm>
          <a:prstGeom prst="downArrow">
            <a:avLst>
              <a:gd name="adj1" fmla="val 50000"/>
              <a:gd name="adj2" fmla="val 125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cxnSp>
        <p:nvCxnSpPr>
          <p:cNvPr id="81" name="Straight Connector 80">
            <a:extLst>
              <a:ext uri="{FF2B5EF4-FFF2-40B4-BE49-F238E27FC236}">
                <a16:creationId xmlns:a16="http://schemas.microsoft.com/office/drawing/2014/main" id="{9579406C-8D98-4AAF-88F7-446B8B85DEAE}"/>
              </a:ext>
            </a:extLst>
          </p:cNvPr>
          <p:cNvCxnSpPr>
            <a:cxnSpLocks/>
          </p:cNvCxnSpPr>
          <p:nvPr/>
        </p:nvCxnSpPr>
        <p:spPr>
          <a:xfrm>
            <a:off x="3602515" y="1833533"/>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2C61DBE-87CD-44C8-9D9C-818A0BD993EB}"/>
              </a:ext>
            </a:extLst>
          </p:cNvPr>
          <p:cNvCxnSpPr>
            <a:cxnSpLocks/>
          </p:cNvCxnSpPr>
          <p:nvPr/>
        </p:nvCxnSpPr>
        <p:spPr>
          <a:xfrm flipV="1">
            <a:off x="3599360" y="2999047"/>
            <a:ext cx="228602" cy="258008"/>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4A51106-5BA2-4406-B350-A7949243AAF7}"/>
              </a:ext>
            </a:extLst>
          </p:cNvPr>
          <p:cNvCxnSpPr>
            <a:cxnSpLocks/>
          </p:cNvCxnSpPr>
          <p:nvPr/>
        </p:nvCxnSpPr>
        <p:spPr>
          <a:xfrm>
            <a:off x="3626374" y="3251525"/>
            <a:ext cx="373494" cy="0"/>
          </a:xfrm>
          <a:prstGeom prst="line">
            <a:avLst/>
          </a:prstGeom>
          <a:ln w="5715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Down Arrow 156">
            <a:extLst>
              <a:ext uri="{FF2B5EF4-FFF2-40B4-BE49-F238E27FC236}">
                <a16:creationId xmlns:a16="http://schemas.microsoft.com/office/drawing/2014/main" id="{BF7DEE61-A9F5-456F-B849-5A6546FA7292}"/>
              </a:ext>
            </a:extLst>
          </p:cNvPr>
          <p:cNvSpPr/>
          <p:nvPr/>
        </p:nvSpPr>
        <p:spPr>
          <a:xfrm>
            <a:off x="4560980" y="3216479"/>
            <a:ext cx="332008" cy="711440"/>
          </a:xfrm>
          <a:prstGeom prst="downArrow">
            <a:avLst>
              <a:gd name="adj1" fmla="val 50000"/>
              <a:gd name="adj2" fmla="val 125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68" name="Group 167">
            <a:extLst>
              <a:ext uri="{FF2B5EF4-FFF2-40B4-BE49-F238E27FC236}">
                <a16:creationId xmlns:a16="http://schemas.microsoft.com/office/drawing/2014/main" id="{8AD47152-E5F3-41D7-A91E-97623D322C23}"/>
              </a:ext>
            </a:extLst>
          </p:cNvPr>
          <p:cNvGrpSpPr/>
          <p:nvPr/>
        </p:nvGrpSpPr>
        <p:grpSpPr>
          <a:xfrm>
            <a:off x="6705600" y="2514600"/>
            <a:ext cx="4737780" cy="461665"/>
            <a:chOff x="6997020" y="1737410"/>
            <a:chExt cx="4737780" cy="461665"/>
          </a:xfrm>
        </p:grpSpPr>
        <p:sp>
          <p:nvSpPr>
            <p:cNvPr id="169" name="Oval 168">
              <a:extLst>
                <a:ext uri="{FF2B5EF4-FFF2-40B4-BE49-F238E27FC236}">
                  <a16:creationId xmlns:a16="http://schemas.microsoft.com/office/drawing/2014/main" id="{35C21020-4D91-465C-91A6-AC9129F758D9}"/>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170" name="TextBox 169">
              <a:extLst>
                <a:ext uri="{FF2B5EF4-FFF2-40B4-BE49-F238E27FC236}">
                  <a16:creationId xmlns:a16="http://schemas.microsoft.com/office/drawing/2014/main" id="{4B0D0F78-E1C1-46B0-B50F-7C9E42FBD571}"/>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Activation of two rows</a:t>
              </a:r>
            </a:p>
          </p:txBody>
        </p:sp>
      </p:grpSp>
      <p:grpSp>
        <p:nvGrpSpPr>
          <p:cNvPr id="171" name="Group 170">
            <a:extLst>
              <a:ext uri="{FF2B5EF4-FFF2-40B4-BE49-F238E27FC236}">
                <a16:creationId xmlns:a16="http://schemas.microsoft.com/office/drawing/2014/main" id="{DE7EC51A-EEE6-4D49-9BD7-8BC888820170}"/>
              </a:ext>
            </a:extLst>
          </p:cNvPr>
          <p:cNvGrpSpPr/>
          <p:nvPr/>
        </p:nvGrpSpPr>
        <p:grpSpPr>
          <a:xfrm>
            <a:off x="6705600" y="3406601"/>
            <a:ext cx="4737780" cy="461665"/>
            <a:chOff x="6997020" y="1737410"/>
            <a:chExt cx="4737780" cy="461665"/>
          </a:xfrm>
        </p:grpSpPr>
        <p:sp>
          <p:nvSpPr>
            <p:cNvPr id="172" name="Oval 171">
              <a:extLst>
                <a:ext uri="{FF2B5EF4-FFF2-40B4-BE49-F238E27FC236}">
                  <a16:creationId xmlns:a16="http://schemas.microsoft.com/office/drawing/2014/main" id="{1722B305-0750-420D-9955-755A6223DC02}"/>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173" name="TextBox 172">
              <a:extLst>
                <a:ext uri="{FF2B5EF4-FFF2-40B4-BE49-F238E27FC236}">
                  <a16:creationId xmlns:a16="http://schemas.microsoft.com/office/drawing/2014/main" id="{8DCC236C-3294-4898-B22D-7D53ADCDE2C7}"/>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Charge sharing</a:t>
              </a:r>
            </a:p>
          </p:txBody>
        </p:sp>
      </p:grpSp>
      <p:grpSp>
        <p:nvGrpSpPr>
          <p:cNvPr id="174" name="Group 173">
            <a:extLst>
              <a:ext uri="{FF2B5EF4-FFF2-40B4-BE49-F238E27FC236}">
                <a16:creationId xmlns:a16="http://schemas.microsoft.com/office/drawing/2014/main" id="{BBAA3684-3944-4D64-B1F0-DA9E905C8269}"/>
              </a:ext>
            </a:extLst>
          </p:cNvPr>
          <p:cNvGrpSpPr/>
          <p:nvPr/>
        </p:nvGrpSpPr>
        <p:grpSpPr>
          <a:xfrm>
            <a:off x="6705600" y="4338935"/>
            <a:ext cx="4737780" cy="461665"/>
            <a:chOff x="6997020" y="1737410"/>
            <a:chExt cx="4737780" cy="461665"/>
          </a:xfrm>
        </p:grpSpPr>
        <p:sp>
          <p:nvSpPr>
            <p:cNvPr id="175" name="Oval 174">
              <a:extLst>
                <a:ext uri="{FF2B5EF4-FFF2-40B4-BE49-F238E27FC236}">
                  <a16:creationId xmlns:a16="http://schemas.microsoft.com/office/drawing/2014/main" id="{0086E5AC-000F-4CB7-8824-C6679E6C6424}"/>
                </a:ext>
              </a:extLst>
            </p:cNvPr>
            <p:cNvSpPr/>
            <p:nvPr/>
          </p:nvSpPr>
          <p:spPr>
            <a:xfrm>
              <a:off x="6997020" y="1751608"/>
              <a:ext cx="457200" cy="44528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176" name="TextBox 175">
              <a:extLst>
                <a:ext uri="{FF2B5EF4-FFF2-40B4-BE49-F238E27FC236}">
                  <a16:creationId xmlns:a16="http://schemas.microsoft.com/office/drawing/2014/main" id="{3CDE4A54-662D-467C-A26B-69216C876267}"/>
                </a:ext>
              </a:extLst>
            </p:cNvPr>
            <p:cNvSpPr txBox="1"/>
            <p:nvPr/>
          </p:nvSpPr>
          <p:spPr>
            <a:xfrm>
              <a:off x="7454220" y="1737410"/>
              <a:ext cx="4280580" cy="461665"/>
            </a:xfrm>
            <a:prstGeom prst="rect">
              <a:avLst/>
            </a:prstGeom>
            <a:noFill/>
          </p:spPr>
          <p:txBody>
            <a:bodyPr wrap="square" rtlCol="0" anchor="ctr">
              <a:spAutoFit/>
            </a:bodyPr>
            <a:lstStyle/>
            <a:p>
              <a:r>
                <a:rPr lang="en-US" sz="2400" dirty="0">
                  <a:latin typeface="+mj-lt"/>
                </a:rPr>
                <a:t>Restoration</a:t>
              </a:r>
            </a:p>
          </p:txBody>
        </p:sp>
      </p:grpSp>
      <p:sp>
        <p:nvSpPr>
          <p:cNvPr id="4" name="TextBox 3">
            <a:extLst>
              <a:ext uri="{FF2B5EF4-FFF2-40B4-BE49-F238E27FC236}">
                <a16:creationId xmlns:a16="http://schemas.microsoft.com/office/drawing/2014/main" id="{B5272AA3-D7A5-4B4F-B1F5-2F167F1CD9A4}"/>
              </a:ext>
            </a:extLst>
          </p:cNvPr>
          <p:cNvSpPr txBox="1"/>
          <p:nvPr/>
        </p:nvSpPr>
        <p:spPr>
          <a:xfrm>
            <a:off x="8991600" y="3335642"/>
            <a:ext cx="1750622" cy="584775"/>
          </a:xfrm>
          <a:prstGeom prst="rect">
            <a:avLst/>
          </a:prstGeom>
          <a:noFill/>
        </p:spPr>
        <p:txBody>
          <a:bodyPr wrap="square" rtlCol="0">
            <a:spAutoFit/>
          </a:bodyPr>
          <a:lstStyle/>
          <a:p>
            <a:pPr algn="ctr"/>
            <a:r>
              <a:rPr lang="en-US" sz="3200" b="1" dirty="0">
                <a:solidFill>
                  <a:srgbClr val="00B050"/>
                </a:solidFill>
              </a:rPr>
              <a:t>fast</a:t>
            </a:r>
          </a:p>
        </p:txBody>
      </p:sp>
      <p:sp>
        <p:nvSpPr>
          <p:cNvPr id="3" name="TextBox 2">
            <a:extLst>
              <a:ext uri="{FF2B5EF4-FFF2-40B4-BE49-F238E27FC236}">
                <a16:creationId xmlns:a16="http://schemas.microsoft.com/office/drawing/2014/main" id="{A0BE2A93-8C8A-498D-9DD9-BC47DEBA5529}"/>
              </a:ext>
            </a:extLst>
          </p:cNvPr>
          <p:cNvSpPr txBox="1"/>
          <p:nvPr/>
        </p:nvSpPr>
        <p:spPr>
          <a:xfrm>
            <a:off x="-57510" y="1780600"/>
            <a:ext cx="2127403" cy="1569660"/>
          </a:xfrm>
          <a:prstGeom prst="rect">
            <a:avLst/>
          </a:prstGeom>
          <a:noFill/>
        </p:spPr>
        <p:txBody>
          <a:bodyPr wrap="square" rtlCol="0">
            <a:spAutoFit/>
          </a:bodyPr>
          <a:lstStyle/>
          <a:p>
            <a:pPr algn="ctr"/>
            <a:r>
              <a:rPr lang="en-US" sz="3200" i="1" dirty="0"/>
              <a:t>both charged or discharged</a:t>
            </a:r>
          </a:p>
        </p:txBody>
      </p:sp>
      <p:cxnSp>
        <p:nvCxnSpPr>
          <p:cNvPr id="6" name="Straight Arrow Connector 5">
            <a:extLst>
              <a:ext uri="{FF2B5EF4-FFF2-40B4-BE49-F238E27FC236}">
                <a16:creationId xmlns:a16="http://schemas.microsoft.com/office/drawing/2014/main" id="{12F07923-924A-46FC-98C3-025978189E44}"/>
              </a:ext>
            </a:extLst>
          </p:cNvPr>
          <p:cNvCxnSpPr>
            <a:cxnSpLocks/>
            <a:stCxn id="74" idx="2"/>
          </p:cNvCxnSpPr>
          <p:nvPr/>
        </p:nvCxnSpPr>
        <p:spPr>
          <a:xfrm flipH="1" flipV="1">
            <a:off x="1982459" y="2922250"/>
            <a:ext cx="476075" cy="33975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90913BA-BE3E-4BB3-8180-765AEA472477}"/>
              </a:ext>
            </a:extLst>
          </p:cNvPr>
          <p:cNvCxnSpPr>
            <a:cxnSpLocks/>
            <a:stCxn id="79" idx="2"/>
          </p:cNvCxnSpPr>
          <p:nvPr/>
        </p:nvCxnSpPr>
        <p:spPr>
          <a:xfrm flipH="1">
            <a:off x="1874072" y="1831444"/>
            <a:ext cx="564328" cy="380634"/>
          </a:xfrm>
          <a:prstGeom prst="straightConnector1">
            <a:avLst/>
          </a:prstGeom>
          <a:ln w="571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Down Arrow 158">
            <a:extLst>
              <a:ext uri="{FF2B5EF4-FFF2-40B4-BE49-F238E27FC236}">
                <a16:creationId xmlns:a16="http://schemas.microsoft.com/office/drawing/2014/main" id="{CDC877BF-6259-4641-985B-1895734E6FB2}"/>
              </a:ext>
            </a:extLst>
          </p:cNvPr>
          <p:cNvSpPr/>
          <p:nvPr/>
        </p:nvSpPr>
        <p:spPr>
          <a:xfrm rot="10800000">
            <a:off x="4553926" y="1822753"/>
            <a:ext cx="353672" cy="2065217"/>
          </a:xfrm>
          <a:prstGeom prst="downArrow">
            <a:avLst>
              <a:gd name="adj1" fmla="val 50000"/>
              <a:gd name="adj2" fmla="val 12500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5" name="Rectangle: Diagonal Corners Snipped 4">
            <a:extLst>
              <a:ext uri="{FF2B5EF4-FFF2-40B4-BE49-F238E27FC236}">
                <a16:creationId xmlns:a16="http://schemas.microsoft.com/office/drawing/2014/main" id="{A5443FFB-E0D3-6A9E-3CBE-F73FCD7DD282}"/>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a:solidFill>
                  <a:schemeClr val="tx1"/>
                </a:solidFill>
              </a:rPr>
              <a:t>Enables fast access to data that is duplicated across a regular row and a </a:t>
            </a:r>
            <a:r>
              <a:rPr lang="en-US" sz="3800" b="1" dirty="0">
                <a:solidFill>
                  <a:srgbClr val="FF0066"/>
                </a:solidFill>
              </a:rPr>
              <a:t>copy row</a:t>
            </a:r>
            <a:endParaRPr lang="en-US" sz="3800" dirty="0">
              <a:solidFill>
                <a:srgbClr val="FF0066"/>
              </a:solidFill>
            </a:endParaRPr>
          </a:p>
        </p:txBody>
      </p:sp>
      <p:grpSp>
        <p:nvGrpSpPr>
          <p:cNvPr id="7" name="Group 6">
            <a:extLst>
              <a:ext uri="{FF2B5EF4-FFF2-40B4-BE49-F238E27FC236}">
                <a16:creationId xmlns:a16="http://schemas.microsoft.com/office/drawing/2014/main" id="{35626CA1-3E31-6529-0917-B5D49FB8AA33}"/>
              </a:ext>
            </a:extLst>
          </p:cNvPr>
          <p:cNvGrpSpPr/>
          <p:nvPr/>
        </p:nvGrpSpPr>
        <p:grpSpPr>
          <a:xfrm>
            <a:off x="2812900" y="6572414"/>
            <a:ext cx="6502401" cy="261257"/>
            <a:chOff x="1631950" y="5344886"/>
            <a:chExt cx="6502401" cy="261257"/>
          </a:xfrm>
        </p:grpSpPr>
        <p:sp>
          <p:nvSpPr>
            <p:cNvPr id="8" name="Arrow: Pentagon 7">
              <a:extLst>
                <a:ext uri="{FF2B5EF4-FFF2-40B4-BE49-F238E27FC236}">
                  <a16:creationId xmlns:a16="http://schemas.microsoft.com/office/drawing/2014/main" id="{9BF24D7C-EDD8-0313-92AE-9A5F093E612F}"/>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9" name="Arrow: Chevron 8">
              <a:extLst>
                <a:ext uri="{FF2B5EF4-FFF2-40B4-BE49-F238E27FC236}">
                  <a16:creationId xmlns:a16="http://schemas.microsoft.com/office/drawing/2014/main" id="{3D601FFA-8455-01A1-A7F5-599F3017427E}"/>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0" name="Arrow: Chevron 9">
              <a:extLst>
                <a:ext uri="{FF2B5EF4-FFF2-40B4-BE49-F238E27FC236}">
                  <a16:creationId xmlns:a16="http://schemas.microsoft.com/office/drawing/2014/main" id="{7F377620-6A68-3EA7-9962-2F83BDD1AB85}"/>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1" name="Arrow: Chevron 10">
              <a:extLst>
                <a:ext uri="{FF2B5EF4-FFF2-40B4-BE49-F238E27FC236}">
                  <a16:creationId xmlns:a16="http://schemas.microsoft.com/office/drawing/2014/main" id="{3561B2E4-07AE-087B-D4C4-9A8503EF1AFA}"/>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269400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73"/>
                                        </p:tgtEl>
                                      </p:cBhvr>
                                    </p:animEffect>
                                    <p:set>
                                      <p:cBhvr>
                                        <p:cTn id="11" dur="1" fill="hold">
                                          <p:stCondLst>
                                            <p:cond delay="499"/>
                                          </p:stCondLst>
                                        </p:cTn>
                                        <p:tgtEl>
                                          <p:spTgt spid="73"/>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82"/>
                                        </p:tgtEl>
                                      </p:cBhvr>
                                    </p:animEffect>
                                    <p:set>
                                      <p:cBhvr>
                                        <p:cTn id="14" dur="1" fill="hold">
                                          <p:stCondLst>
                                            <p:cond delay="499"/>
                                          </p:stCondLst>
                                        </p:cTn>
                                        <p:tgtEl>
                                          <p:spTgt spid="82"/>
                                        </p:tgtEl>
                                        <p:attrNameLst>
                                          <p:attrName>style.visibility</p:attrName>
                                        </p:attrNameLst>
                                      </p:cBhvr>
                                      <p:to>
                                        <p:strVal val="hidden"/>
                                      </p:to>
                                    </p:se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1"/>
                                        </p:tgtEl>
                                        <p:attrNameLst>
                                          <p:attrName>style.visibility</p:attrName>
                                        </p:attrNameLst>
                                      </p:cBhvr>
                                      <p:to>
                                        <p:strVal val="visible"/>
                                      </p:to>
                                    </p:set>
                                    <p:animEffect transition="in" filter="fade">
                                      <p:cBhvr>
                                        <p:cTn id="18" dur="500"/>
                                        <p:tgtEl>
                                          <p:spTgt spid="81"/>
                                        </p:tgtEl>
                                      </p:cBhvr>
                                    </p:animEffect>
                                  </p:childTnLst>
                                </p:cTn>
                              </p:par>
                              <p:par>
                                <p:cTn id="19" presetID="10"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1"/>
                                        </p:tgtEl>
                                        <p:attrNameLst>
                                          <p:attrName>style.visibility</p:attrName>
                                        </p:attrNameLst>
                                      </p:cBhvr>
                                      <p:to>
                                        <p:strVal val="visible"/>
                                      </p:to>
                                    </p:set>
                                    <p:animEffect transition="in" filter="fade">
                                      <p:cBhvr>
                                        <p:cTn id="26" dur="500"/>
                                        <p:tgtEl>
                                          <p:spTgt spid="171"/>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80"/>
                                        </p:tgtEl>
                                        <p:attrNameLst>
                                          <p:attrName>style.visibility</p:attrName>
                                        </p:attrNameLst>
                                      </p:cBhvr>
                                      <p:to>
                                        <p:strVal val="visible"/>
                                      </p:to>
                                    </p:set>
                                    <p:animEffect transition="in" filter="wipe(up)">
                                      <p:cBhvr>
                                        <p:cTn id="30" dur="500"/>
                                        <p:tgtEl>
                                          <p:spTgt spid="8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up)">
                                      <p:cBhvr>
                                        <p:cTn id="33" dur="500"/>
                                        <p:tgtEl>
                                          <p:spTgt spid="85"/>
                                        </p:tgtEl>
                                      </p:cBhvr>
                                    </p:animEffect>
                                  </p:childTnLst>
                                </p:cTn>
                              </p:par>
                            </p:childTnLst>
                          </p:cTn>
                        </p:par>
                        <p:par>
                          <p:cTn id="34" fill="hold">
                            <p:stCondLst>
                              <p:cond delay="1000"/>
                            </p:stCondLst>
                            <p:childTnLst>
                              <p:par>
                                <p:cTn id="35" presetID="22" presetClass="entr" presetSubtype="4"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down)">
                                      <p:cBhvr>
                                        <p:cTn id="37" dur="500"/>
                                        <p:tgtEl>
                                          <p:spTgt spid="6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wipe(down)">
                                      <p:cBhvr>
                                        <p:cTn id="40" dur="500"/>
                                        <p:tgtEl>
                                          <p:spTgt spid="89"/>
                                        </p:tgtEl>
                                      </p:cBhvr>
                                    </p:animEffect>
                                  </p:childTnLst>
                                </p:cTn>
                              </p:par>
                            </p:childTnLst>
                          </p:cTn>
                        </p:par>
                        <p:par>
                          <p:cTn id="41" fill="hold">
                            <p:stCondLst>
                              <p:cond delay="1500"/>
                            </p:stCondLst>
                            <p:childTnLst>
                              <p:par>
                                <p:cTn id="42" presetID="22" presetClass="exit" presetSubtype="1" fill="hold" grpId="1" nodeType="afterEffect">
                                  <p:stCondLst>
                                    <p:cond delay="0"/>
                                  </p:stCondLst>
                                  <p:childTnLst>
                                    <p:animEffect transition="out" filter="wipe(up)">
                                      <p:cBhvr>
                                        <p:cTn id="43" dur="500"/>
                                        <p:tgtEl>
                                          <p:spTgt spid="80"/>
                                        </p:tgtEl>
                                      </p:cBhvr>
                                    </p:animEffect>
                                    <p:set>
                                      <p:cBhvr>
                                        <p:cTn id="44" dur="1" fill="hold">
                                          <p:stCondLst>
                                            <p:cond delay="499"/>
                                          </p:stCondLst>
                                        </p:cTn>
                                        <p:tgtEl>
                                          <p:spTgt spid="80"/>
                                        </p:tgtEl>
                                        <p:attrNameLst>
                                          <p:attrName>style.visibility</p:attrName>
                                        </p:attrNameLst>
                                      </p:cBhvr>
                                      <p:to>
                                        <p:strVal val="hidden"/>
                                      </p:to>
                                    </p:set>
                                  </p:childTnLst>
                                </p:cTn>
                              </p:par>
                              <p:par>
                                <p:cTn id="45" presetID="22" presetClass="exit" presetSubtype="1" fill="hold" grpId="0" nodeType="withEffect">
                                  <p:stCondLst>
                                    <p:cond delay="0"/>
                                  </p:stCondLst>
                                  <p:childTnLst>
                                    <p:animEffect transition="out" filter="wipe(up)">
                                      <p:cBhvr>
                                        <p:cTn id="46" dur="500"/>
                                        <p:tgtEl>
                                          <p:spTgt spid="72"/>
                                        </p:tgtEl>
                                      </p:cBhvr>
                                    </p:animEffect>
                                    <p:set>
                                      <p:cBhvr>
                                        <p:cTn id="47" dur="1" fill="hold">
                                          <p:stCondLst>
                                            <p:cond delay="499"/>
                                          </p:stCondLst>
                                        </p:cTn>
                                        <p:tgtEl>
                                          <p:spTgt spid="72"/>
                                        </p:tgtEl>
                                        <p:attrNameLst>
                                          <p:attrName>style.visibility</p:attrName>
                                        </p:attrNameLst>
                                      </p:cBhvr>
                                      <p:to>
                                        <p:strVal val="hidden"/>
                                      </p:to>
                                    </p:set>
                                  </p:childTnLst>
                                </p:cTn>
                              </p:par>
                              <p:par>
                                <p:cTn id="48" presetID="22" presetClass="exit" presetSubtype="1" fill="hold" grpId="0" nodeType="withEffect">
                                  <p:stCondLst>
                                    <p:cond delay="0"/>
                                  </p:stCondLst>
                                  <p:childTnLst>
                                    <p:animEffect transition="out" filter="wipe(up)">
                                      <p:cBhvr>
                                        <p:cTn id="49" dur="500"/>
                                        <p:tgtEl>
                                          <p:spTgt spid="63"/>
                                        </p:tgtEl>
                                      </p:cBhvr>
                                    </p:animEffect>
                                    <p:set>
                                      <p:cBhvr>
                                        <p:cTn id="50" dur="1" fill="hold">
                                          <p:stCondLst>
                                            <p:cond delay="499"/>
                                          </p:stCondLst>
                                        </p:cTn>
                                        <p:tgtEl>
                                          <p:spTgt spid="63"/>
                                        </p:tgtEl>
                                        <p:attrNameLst>
                                          <p:attrName>style.visibility</p:attrName>
                                        </p:attrNameLst>
                                      </p:cBhvr>
                                      <p:to>
                                        <p:strVal val="hidden"/>
                                      </p:to>
                                    </p:set>
                                  </p:childTnLst>
                                </p:cTn>
                              </p:par>
                              <p:par>
                                <p:cTn id="51" presetID="22" presetClass="exit" presetSubtype="1" fill="hold" grpId="1" nodeType="withEffect">
                                  <p:stCondLst>
                                    <p:cond delay="0"/>
                                  </p:stCondLst>
                                  <p:childTnLst>
                                    <p:animEffect transition="out" filter="wipe(up)">
                                      <p:cBhvr>
                                        <p:cTn id="52" dur="500"/>
                                        <p:tgtEl>
                                          <p:spTgt spid="85"/>
                                        </p:tgtEl>
                                      </p:cBhvr>
                                    </p:animEffect>
                                    <p:set>
                                      <p:cBhvr>
                                        <p:cTn id="53" dur="1" fill="hold">
                                          <p:stCondLst>
                                            <p:cond delay="499"/>
                                          </p:stCondLst>
                                        </p:cTn>
                                        <p:tgtEl>
                                          <p:spTgt spid="8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4"/>
                                        </p:tgtEl>
                                        <p:attrNameLst>
                                          <p:attrName>style.visibility</p:attrName>
                                        </p:attrNameLst>
                                      </p:cBhvr>
                                      <p:to>
                                        <p:strVal val="visible"/>
                                      </p:to>
                                    </p:set>
                                    <p:animEffect transition="in" filter="fade">
                                      <p:cBhvr>
                                        <p:cTn id="63" dur="500"/>
                                        <p:tgtEl>
                                          <p:spTgt spid="174"/>
                                        </p:tgtEl>
                                      </p:cBhvr>
                                    </p:animEffec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down)">
                                      <p:cBhvr>
                                        <p:cTn id="67" dur="500"/>
                                        <p:tgtEl>
                                          <p:spTgt spid="64"/>
                                        </p:tgtEl>
                                      </p:cBhvr>
                                    </p:animEffect>
                                  </p:childTnLst>
                                </p:cTn>
                              </p:par>
                            </p:childTnLst>
                          </p:cTn>
                        </p:par>
                        <p:par>
                          <p:cTn id="68" fill="hold">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wipe(down)">
                                      <p:cBhvr>
                                        <p:cTn id="71" dur="500"/>
                                        <p:tgtEl>
                                          <p:spTgt spid="40"/>
                                        </p:tgtEl>
                                      </p:cBhvr>
                                    </p:animEffect>
                                  </p:childTnLst>
                                </p:cTn>
                              </p:par>
                            </p:childTnLst>
                          </p:cTn>
                        </p:par>
                        <p:par>
                          <p:cTn id="72" fill="hold">
                            <p:stCondLst>
                              <p:cond delay="1500"/>
                            </p:stCondLst>
                            <p:childTnLst>
                              <p:par>
                                <p:cTn id="73" presetID="22" presetClass="entr" presetSubtype="4" fill="hold" grpId="1"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wipe(down)">
                                      <p:cBhvr>
                                        <p:cTn id="75" dur="500"/>
                                        <p:tgtEl>
                                          <p:spTgt spid="72"/>
                                        </p:tgtEl>
                                      </p:cBhvr>
                                    </p:animEffect>
                                  </p:childTnLst>
                                </p:cTn>
                              </p:par>
                              <p:par>
                                <p:cTn id="76" presetID="22" presetClass="entr" presetSubtype="4" fill="hold" grpId="1"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wipe(down)">
                                      <p:cBhvr>
                                        <p:cTn id="78" dur="500"/>
                                        <p:tgtEl>
                                          <p:spTgt spid="63"/>
                                        </p:tgtEl>
                                      </p:cBhvr>
                                    </p:animEffect>
                                  </p:childTnLst>
                                </p:cTn>
                              </p:par>
                            </p:childTnLst>
                          </p:cTn>
                        </p:par>
                        <p:par>
                          <p:cTn id="79" fill="hold">
                            <p:stCondLst>
                              <p:cond delay="2000"/>
                            </p:stCondLst>
                            <p:childTnLst>
                              <p:par>
                                <p:cTn id="80" presetID="10" presetClass="exit" presetSubtype="0" fill="hold" grpId="1" nodeType="afterEffect">
                                  <p:stCondLst>
                                    <p:cond delay="0"/>
                                  </p:stCondLst>
                                  <p:childTnLst>
                                    <p:animEffect transition="out" filter="fade">
                                      <p:cBhvr>
                                        <p:cTn id="81" dur="500"/>
                                        <p:tgtEl>
                                          <p:spTgt spid="40"/>
                                        </p:tgtEl>
                                      </p:cBhvr>
                                    </p:animEffect>
                                    <p:set>
                                      <p:cBhvr>
                                        <p:cTn id="82" dur="1" fill="hold">
                                          <p:stCondLst>
                                            <p:cond delay="499"/>
                                          </p:stCondLst>
                                        </p:cTn>
                                        <p:tgtEl>
                                          <p:spTgt spid="40"/>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
                                        </p:tgtEl>
                                        <p:attrNameLst>
                                          <p:attrName>style.visibility</p:attrName>
                                        </p:attrNameLst>
                                      </p:cBhvr>
                                      <p:to>
                                        <p:strVal val="visible"/>
                                      </p:to>
                                    </p:set>
                                    <p:animEffect transition="in" filter="fade">
                                      <p:cBhvr>
                                        <p:cTn id="8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63" grpId="0" animBg="1"/>
      <p:bldP spid="63" grpId="1" animBg="1"/>
      <p:bldP spid="64" grpId="0" animBg="1"/>
      <p:bldP spid="65" grpId="0" animBg="1"/>
      <p:bldP spid="72" grpId="0" animBg="1"/>
      <p:bldP spid="72" grpId="1" animBg="1"/>
      <p:bldP spid="80" grpId="0" animBg="1"/>
      <p:bldP spid="80" grpId="1" animBg="1"/>
      <p:bldP spid="85" grpId="0" animBg="1"/>
      <p:bldP spid="85" grpId="1" animBg="1"/>
      <p:bldP spid="4" grpId="0"/>
      <p:bldP spid="40" grpId="0" animBg="1"/>
      <p:bldP spid="40" grpId="1"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5CE-878B-95FE-F16D-A0FCC317949B}"/>
              </a:ext>
            </a:extLst>
          </p:cNvPr>
          <p:cNvSpPr>
            <a:spLocks noGrp="1"/>
          </p:cNvSpPr>
          <p:nvPr>
            <p:ph type="title"/>
          </p:nvPr>
        </p:nvSpPr>
        <p:spPr/>
        <p:txBody>
          <a:bodyPr>
            <a:normAutofit fontScale="90000"/>
          </a:bodyPr>
          <a:lstStyle/>
          <a:p>
            <a:r>
              <a:rPr lang="en-US" dirty="0"/>
              <a:t>CROW-based Mechanisms</a:t>
            </a:r>
            <a:endParaRPr lang="en-CH" dirty="0"/>
          </a:p>
        </p:txBody>
      </p:sp>
      <p:sp>
        <p:nvSpPr>
          <p:cNvPr id="5" name="Rectangle: Diagonal Corners Snipped 4">
            <a:extLst>
              <a:ext uri="{FF2B5EF4-FFF2-40B4-BE49-F238E27FC236}">
                <a16:creationId xmlns:a16="http://schemas.microsoft.com/office/drawing/2014/main" id="{C4F8D905-AD96-31A3-EF93-201C9CA2D81F}"/>
              </a:ext>
            </a:extLst>
          </p:cNvPr>
          <p:cNvSpPr/>
          <p:nvPr/>
        </p:nvSpPr>
        <p:spPr>
          <a:xfrm>
            <a:off x="2119699" y="1462165"/>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CROW-cache</a:t>
            </a:r>
            <a:endParaRPr lang="en-CH" sz="5400" dirty="0">
              <a:solidFill>
                <a:schemeClr val="tx1"/>
              </a:solidFill>
            </a:endParaRPr>
          </a:p>
        </p:txBody>
      </p:sp>
      <p:sp>
        <p:nvSpPr>
          <p:cNvPr id="6" name="Rectangle: Diagonal Corners Snipped 5">
            <a:extLst>
              <a:ext uri="{FF2B5EF4-FFF2-40B4-BE49-F238E27FC236}">
                <a16:creationId xmlns:a16="http://schemas.microsoft.com/office/drawing/2014/main" id="{466D12B4-36C4-D393-DF02-356EC3D20976}"/>
              </a:ext>
            </a:extLst>
          </p:cNvPr>
          <p:cNvSpPr/>
          <p:nvPr/>
        </p:nvSpPr>
        <p:spPr>
          <a:xfrm>
            <a:off x="2119699" y="3138036"/>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CROW-ref</a:t>
            </a:r>
            <a:endParaRPr lang="en-CH" sz="5400" dirty="0">
              <a:solidFill>
                <a:schemeClr val="tx1"/>
              </a:solidFill>
            </a:endParaRPr>
          </a:p>
        </p:txBody>
      </p:sp>
      <p:sp>
        <p:nvSpPr>
          <p:cNvPr id="7" name="Rectangle: Diagonal Corners Snipped 6">
            <a:extLst>
              <a:ext uri="{FF2B5EF4-FFF2-40B4-BE49-F238E27FC236}">
                <a16:creationId xmlns:a16="http://schemas.microsoft.com/office/drawing/2014/main" id="{407B19C8-CAF5-F6FD-C114-E1B6B2231F5F}"/>
              </a:ext>
            </a:extLst>
          </p:cNvPr>
          <p:cNvSpPr/>
          <p:nvPr/>
        </p:nvSpPr>
        <p:spPr>
          <a:xfrm>
            <a:off x="2119699" y="4813908"/>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Mitigating RowHammer</a:t>
            </a:r>
            <a:endParaRPr lang="en-CH" sz="5400" dirty="0">
              <a:solidFill>
                <a:schemeClr val="tx1"/>
              </a:solidFill>
            </a:endParaRPr>
          </a:p>
        </p:txBody>
      </p:sp>
      <p:sp>
        <p:nvSpPr>
          <p:cNvPr id="9" name="Rectangle 8">
            <a:extLst>
              <a:ext uri="{FF2B5EF4-FFF2-40B4-BE49-F238E27FC236}">
                <a16:creationId xmlns:a16="http://schemas.microsoft.com/office/drawing/2014/main" id="{55AF10B8-5801-7590-9D2F-5CA9ABC46B00}"/>
              </a:ext>
            </a:extLst>
          </p:cNvPr>
          <p:cNvSpPr/>
          <p:nvPr/>
        </p:nvSpPr>
        <p:spPr>
          <a:xfrm>
            <a:off x="973365" y="2841168"/>
            <a:ext cx="10245269" cy="3091546"/>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3" name="Group 2">
            <a:extLst>
              <a:ext uri="{FF2B5EF4-FFF2-40B4-BE49-F238E27FC236}">
                <a16:creationId xmlns:a16="http://schemas.microsoft.com/office/drawing/2014/main" id="{78D11CA4-CC91-C885-0F25-2FF2B7B5D5A1}"/>
              </a:ext>
            </a:extLst>
          </p:cNvPr>
          <p:cNvGrpSpPr/>
          <p:nvPr/>
        </p:nvGrpSpPr>
        <p:grpSpPr>
          <a:xfrm>
            <a:off x="2812900" y="6572414"/>
            <a:ext cx="6502401" cy="261257"/>
            <a:chOff x="1631950" y="5344886"/>
            <a:chExt cx="6502401" cy="261257"/>
          </a:xfrm>
        </p:grpSpPr>
        <p:sp>
          <p:nvSpPr>
            <p:cNvPr id="4" name="Arrow: Pentagon 3">
              <a:extLst>
                <a:ext uri="{FF2B5EF4-FFF2-40B4-BE49-F238E27FC236}">
                  <a16:creationId xmlns:a16="http://schemas.microsoft.com/office/drawing/2014/main" id="{861EBC17-F657-E1F0-8438-9F22E3E4B0FD}"/>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CF8CBF25-8847-1515-811E-2591DFAF3875}"/>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0" name="Arrow: Chevron 9">
              <a:extLst>
                <a:ext uri="{FF2B5EF4-FFF2-40B4-BE49-F238E27FC236}">
                  <a16:creationId xmlns:a16="http://schemas.microsoft.com/office/drawing/2014/main" id="{1A228382-351A-25A1-D4AA-62E07D5AFDEE}"/>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1" name="Arrow: Chevron 10">
              <a:extLst>
                <a:ext uri="{FF2B5EF4-FFF2-40B4-BE49-F238E27FC236}">
                  <a16:creationId xmlns:a16="http://schemas.microsoft.com/office/drawing/2014/main" id="{D7A14908-026F-2446-5FC0-2A10B95FA1F9}"/>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94750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4D1B3-5224-488B-8362-C14E90D27D95}"/>
              </a:ext>
            </a:extLst>
          </p:cNvPr>
          <p:cNvSpPr>
            <a:spLocks noGrp="1"/>
          </p:cNvSpPr>
          <p:nvPr>
            <p:ph type="title"/>
          </p:nvPr>
        </p:nvSpPr>
        <p:spPr/>
        <p:txBody>
          <a:bodyPr>
            <a:normAutofit fontScale="90000"/>
          </a:bodyPr>
          <a:lstStyle/>
          <a:p>
            <a:r>
              <a:rPr lang="en-US" dirty="0"/>
              <a:t>CROW-cache</a:t>
            </a:r>
          </a:p>
        </p:txBody>
      </p:sp>
      <p:sp>
        <p:nvSpPr>
          <p:cNvPr id="3" name="Content Placeholder 2">
            <a:extLst>
              <a:ext uri="{FF2B5EF4-FFF2-40B4-BE49-F238E27FC236}">
                <a16:creationId xmlns:a16="http://schemas.microsoft.com/office/drawing/2014/main" id="{B3F52FBE-F90F-476F-8ADD-CA3E83B6DCD0}"/>
              </a:ext>
            </a:extLst>
          </p:cNvPr>
          <p:cNvSpPr>
            <a:spLocks noGrp="1"/>
          </p:cNvSpPr>
          <p:nvPr>
            <p:ph idx="1"/>
          </p:nvPr>
        </p:nvSpPr>
        <p:spPr>
          <a:xfrm>
            <a:off x="419100" y="990601"/>
            <a:ext cx="11353800" cy="5333999"/>
          </a:xfrm>
        </p:spPr>
        <p:txBody>
          <a:bodyPr>
            <a:normAutofit fontScale="92500"/>
          </a:bodyPr>
          <a:lstStyle/>
          <a:p>
            <a:pPr marL="0" indent="0">
              <a:buNone/>
            </a:pPr>
            <a:r>
              <a:rPr lang="en-US" sz="3600" b="1" dirty="0">
                <a:solidFill>
                  <a:srgbClr val="FF0000"/>
                </a:solidFill>
              </a:rPr>
              <a:t>Problem:</a:t>
            </a:r>
            <a:r>
              <a:rPr lang="en-US" sz="3600" b="1" dirty="0">
                <a:solidFill>
                  <a:srgbClr val="0066FF"/>
                </a:solidFill>
              </a:rPr>
              <a:t> </a:t>
            </a:r>
            <a:r>
              <a:rPr lang="en-US" sz="3600" dirty="0"/>
              <a:t>High access latency</a:t>
            </a:r>
          </a:p>
          <a:p>
            <a:pPr marL="0" indent="0">
              <a:buNone/>
            </a:pPr>
            <a:r>
              <a:rPr lang="en-US" sz="3600" b="1" dirty="0">
                <a:solidFill>
                  <a:srgbClr val="0066FF"/>
                </a:solidFill>
              </a:rPr>
              <a:t>Key idea:</a:t>
            </a:r>
            <a:r>
              <a:rPr lang="en-US" sz="3600" dirty="0"/>
              <a:t> Use </a:t>
            </a:r>
            <a:r>
              <a:rPr lang="en-US" sz="3600" dirty="0">
                <a:solidFill>
                  <a:srgbClr val="FF0066"/>
                </a:solidFill>
              </a:rPr>
              <a:t>copy rows </a:t>
            </a:r>
            <a:r>
              <a:rPr lang="en-US" sz="3600" dirty="0"/>
              <a:t>to enable low-latency access to </a:t>
            </a:r>
            <a:br>
              <a:rPr lang="en-US" sz="3600" dirty="0"/>
            </a:br>
            <a:r>
              <a:rPr lang="en-US" sz="3600" dirty="0"/>
              <a:t>most-recently-activated regular rows in a subarray</a:t>
            </a:r>
          </a:p>
          <a:p>
            <a:pPr marL="0" indent="0">
              <a:buNone/>
            </a:pPr>
            <a:endParaRPr lang="en-US" sz="3600" dirty="0"/>
          </a:p>
          <a:p>
            <a:pPr marL="0" indent="0">
              <a:buNone/>
            </a:pPr>
            <a:r>
              <a:rPr lang="en-US" sz="3600" dirty="0"/>
              <a:t>CROW-cache combines:</a:t>
            </a:r>
          </a:p>
          <a:p>
            <a:pPr lvl="1">
              <a:buClr>
                <a:schemeClr val="tx1"/>
              </a:buClr>
            </a:pPr>
            <a:r>
              <a:rPr lang="en-US" sz="3200" dirty="0">
                <a:solidFill>
                  <a:schemeClr val="accent6">
                    <a:lumMod val="75000"/>
                  </a:schemeClr>
                </a:solidFill>
              </a:rPr>
              <a:t>row copy </a:t>
            </a:r>
            <a:r>
              <a:rPr lang="en-US" sz="3200" dirty="0">
                <a:latin typeface="+mj-lt"/>
                <a:ea typeface="Cambria" panose="02040503050406030204" pitchFamily="18" charset="0"/>
              </a:rPr>
              <a:t>→ </a:t>
            </a:r>
            <a:r>
              <a:rPr lang="en-US" sz="3200" dirty="0">
                <a:latin typeface="+mj-lt"/>
              </a:rPr>
              <a:t>copy a newly activated regular row into a </a:t>
            </a:r>
            <a:r>
              <a:rPr lang="en-US" sz="3200" dirty="0">
                <a:solidFill>
                  <a:srgbClr val="FF0066"/>
                </a:solidFill>
                <a:latin typeface="+mj-lt"/>
              </a:rPr>
              <a:t>copy row</a:t>
            </a:r>
          </a:p>
          <a:p>
            <a:pPr lvl="1">
              <a:buClr>
                <a:schemeClr val="tx1"/>
              </a:buClr>
            </a:pPr>
            <a:r>
              <a:rPr lang="en-US" sz="3200" dirty="0">
                <a:solidFill>
                  <a:schemeClr val="accent4">
                    <a:lumMod val="75000"/>
                  </a:schemeClr>
                </a:solidFill>
              </a:rPr>
              <a:t>two-row activation </a:t>
            </a:r>
            <a:r>
              <a:rPr lang="en-US" sz="3200" dirty="0">
                <a:ea typeface="Cambria" panose="02040503050406030204" pitchFamily="18" charset="0"/>
              </a:rPr>
              <a:t>→ activate the regular row and </a:t>
            </a:r>
            <a:r>
              <a:rPr lang="en-US" sz="3200" dirty="0">
                <a:solidFill>
                  <a:srgbClr val="FF0066"/>
                </a:solidFill>
                <a:ea typeface="Cambria" panose="02040503050406030204" pitchFamily="18" charset="0"/>
              </a:rPr>
              <a:t>copy row </a:t>
            </a:r>
            <a:r>
              <a:rPr lang="en-US" sz="3200" dirty="0">
                <a:ea typeface="Cambria" panose="02040503050406030204" pitchFamily="18" charset="0"/>
              </a:rPr>
              <a:t>together on the next access</a:t>
            </a:r>
            <a:endParaRPr lang="en-US" sz="3200" dirty="0">
              <a:solidFill>
                <a:schemeClr val="accent4">
                  <a:lumMod val="75000"/>
                </a:schemeClr>
              </a:solidFill>
            </a:endParaRPr>
          </a:p>
          <a:p>
            <a:pPr lvl="1">
              <a:buClr>
                <a:schemeClr val="tx1"/>
              </a:buClr>
            </a:pPr>
            <a:endParaRPr lang="en-US" sz="3200" dirty="0">
              <a:solidFill>
                <a:schemeClr val="accent4">
                  <a:lumMod val="75000"/>
                </a:schemeClr>
              </a:solidFill>
            </a:endParaRPr>
          </a:p>
          <a:p>
            <a:pPr marL="0" indent="0">
              <a:buClr>
                <a:schemeClr val="tx1"/>
              </a:buClr>
              <a:buNone/>
            </a:pPr>
            <a:r>
              <a:rPr lang="en-US" sz="3600" b="1" dirty="0"/>
              <a:t>Reduces</a:t>
            </a:r>
            <a:r>
              <a:rPr lang="en-US" sz="3600" dirty="0"/>
              <a:t> activation latency by </a:t>
            </a:r>
            <a:r>
              <a:rPr lang="en-US" sz="3600" b="1" dirty="0"/>
              <a:t>38%</a:t>
            </a:r>
          </a:p>
        </p:txBody>
      </p:sp>
      <p:grpSp>
        <p:nvGrpSpPr>
          <p:cNvPr id="4" name="Group 3">
            <a:extLst>
              <a:ext uri="{FF2B5EF4-FFF2-40B4-BE49-F238E27FC236}">
                <a16:creationId xmlns:a16="http://schemas.microsoft.com/office/drawing/2014/main" id="{958354AD-EFF4-0AD4-D7E4-7B8EEC008B79}"/>
              </a:ext>
            </a:extLst>
          </p:cNvPr>
          <p:cNvGrpSpPr/>
          <p:nvPr/>
        </p:nvGrpSpPr>
        <p:grpSpPr>
          <a:xfrm>
            <a:off x="2812900" y="6572414"/>
            <a:ext cx="6502401" cy="261257"/>
            <a:chOff x="1631950" y="5344886"/>
            <a:chExt cx="6502401" cy="261257"/>
          </a:xfrm>
        </p:grpSpPr>
        <p:sp>
          <p:nvSpPr>
            <p:cNvPr id="5" name="Arrow: Pentagon 4">
              <a:extLst>
                <a:ext uri="{FF2B5EF4-FFF2-40B4-BE49-F238E27FC236}">
                  <a16:creationId xmlns:a16="http://schemas.microsoft.com/office/drawing/2014/main" id="{842D4938-A466-08D2-ED77-B33BB0F15842}"/>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E3AC5A97-676F-DFC8-7A98-4E673B2F47E4}"/>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699065BC-C087-CFF9-8373-917C312E5FA2}"/>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2A20DAA6-8398-EC6D-EFAF-B899F8238F00}"/>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133542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ounded Rectangle 7">
            <a:extLst>
              <a:ext uri="{FF2B5EF4-FFF2-40B4-BE49-F238E27FC236}">
                <a16:creationId xmlns:a16="http://schemas.microsoft.com/office/drawing/2014/main" id="{58F7CD62-44F4-43E4-8FD6-C8249741096F}"/>
              </a:ext>
            </a:extLst>
          </p:cNvPr>
          <p:cNvSpPr/>
          <p:nvPr/>
        </p:nvSpPr>
        <p:spPr bwMode="auto">
          <a:xfrm>
            <a:off x="713384" y="4861093"/>
            <a:ext cx="1695450" cy="690095"/>
          </a:xfrm>
          <a:prstGeom prst="round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914400" eaLnBrk="0" fontAlgn="base" hangingPunct="0">
              <a:spcBef>
                <a:spcPct val="0"/>
              </a:spcBef>
              <a:spcAft>
                <a:spcPct val="0"/>
              </a:spcAft>
            </a:pPr>
            <a:r>
              <a:rPr lang="en-US" sz="2400" b="1" dirty="0"/>
              <a:t>Memory Controller</a:t>
            </a:r>
          </a:p>
        </p:txBody>
      </p:sp>
      <p:sp>
        <p:nvSpPr>
          <p:cNvPr id="2" name="Title 1">
            <a:extLst>
              <a:ext uri="{FF2B5EF4-FFF2-40B4-BE49-F238E27FC236}">
                <a16:creationId xmlns:a16="http://schemas.microsoft.com/office/drawing/2014/main" id="{9324D1B3-5224-488B-8362-C14E90D27D95}"/>
              </a:ext>
            </a:extLst>
          </p:cNvPr>
          <p:cNvSpPr>
            <a:spLocks noGrp="1"/>
          </p:cNvSpPr>
          <p:nvPr>
            <p:ph type="title"/>
          </p:nvPr>
        </p:nvSpPr>
        <p:spPr/>
        <p:txBody>
          <a:bodyPr>
            <a:normAutofit fontScale="90000"/>
          </a:bodyPr>
          <a:lstStyle/>
          <a:p>
            <a:r>
              <a:rPr lang="en-US" dirty="0"/>
              <a:t>CROW-cache Operation</a:t>
            </a:r>
          </a:p>
        </p:txBody>
      </p:sp>
      <p:sp>
        <p:nvSpPr>
          <p:cNvPr id="36" name="TextBox 35">
            <a:extLst>
              <a:ext uri="{FF2B5EF4-FFF2-40B4-BE49-F238E27FC236}">
                <a16:creationId xmlns:a16="http://schemas.microsoft.com/office/drawing/2014/main" id="{18A0A714-9141-4E91-9853-F79A25D68248}"/>
              </a:ext>
            </a:extLst>
          </p:cNvPr>
          <p:cNvSpPr txBox="1"/>
          <p:nvPr/>
        </p:nvSpPr>
        <p:spPr>
          <a:xfrm>
            <a:off x="8587184" y="1349828"/>
            <a:ext cx="2251365" cy="523220"/>
          </a:xfrm>
          <a:prstGeom prst="rect">
            <a:avLst/>
          </a:prstGeom>
          <a:noFill/>
        </p:spPr>
        <p:txBody>
          <a:bodyPr wrap="square" rtlCol="0" anchor="ctr">
            <a:spAutoFit/>
          </a:bodyPr>
          <a:lstStyle/>
          <a:p>
            <a:pPr algn="ctr"/>
            <a:r>
              <a:rPr lang="en-US" sz="2800" b="1" dirty="0">
                <a:solidFill>
                  <a:schemeClr val="bg2">
                    <a:lumMod val="50000"/>
                  </a:schemeClr>
                </a:solidFill>
                <a:latin typeface="Consolas" panose="020B0609020204030204" pitchFamily="49" charset="0"/>
              </a:rPr>
              <a:t>load row X</a:t>
            </a:r>
          </a:p>
        </p:txBody>
      </p:sp>
      <p:pic>
        <p:nvPicPr>
          <p:cNvPr id="54" name="Picture 53" descr="dram chip">
            <a:extLst>
              <a:ext uri="{FF2B5EF4-FFF2-40B4-BE49-F238E27FC236}">
                <a16:creationId xmlns:a16="http://schemas.microsoft.com/office/drawing/2014/main" id="{17292FBE-BA3F-4173-B39B-62DF761073B9}"/>
              </a:ext>
            </a:extLst>
          </p:cNvPr>
          <p:cNvPicPr>
            <a:picLocks noChangeAspect="1"/>
          </p:cNvPicPr>
          <p:nvPr/>
        </p:nvPicPr>
        <p:blipFill>
          <a:blip r:embed="rId4"/>
          <a:stretch>
            <a:fillRect/>
          </a:stretch>
        </p:blipFill>
        <p:spPr>
          <a:xfrm rot="5400000">
            <a:off x="697291" y="1434158"/>
            <a:ext cx="1732730" cy="1553862"/>
          </a:xfrm>
          <a:prstGeom prst="rect">
            <a:avLst/>
          </a:prstGeom>
        </p:spPr>
      </p:pic>
      <p:sp>
        <p:nvSpPr>
          <p:cNvPr id="55" name="Rectangle 54">
            <a:extLst>
              <a:ext uri="{FF2B5EF4-FFF2-40B4-BE49-F238E27FC236}">
                <a16:creationId xmlns:a16="http://schemas.microsoft.com/office/drawing/2014/main" id="{25EE62FF-1AA8-41C3-BB53-B366139B21AB}"/>
              </a:ext>
            </a:extLst>
          </p:cNvPr>
          <p:cNvSpPr/>
          <p:nvPr/>
        </p:nvSpPr>
        <p:spPr>
          <a:xfrm>
            <a:off x="1890205" y="1867658"/>
            <a:ext cx="152400" cy="17693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A1D2B0B-32D0-4A4F-ADA0-52BADF4025E6}"/>
              </a:ext>
            </a:extLst>
          </p:cNvPr>
          <p:cNvSpPr txBox="1"/>
          <p:nvPr/>
        </p:nvSpPr>
        <p:spPr>
          <a:xfrm>
            <a:off x="220553" y="3500735"/>
            <a:ext cx="1208441" cy="523220"/>
          </a:xfrm>
          <a:prstGeom prst="rect">
            <a:avLst/>
          </a:prstGeom>
          <a:noFill/>
        </p:spPr>
        <p:txBody>
          <a:bodyPr wrap="square" rtlCol="0">
            <a:spAutoFit/>
          </a:bodyPr>
          <a:lstStyle/>
          <a:p>
            <a:r>
              <a:rPr lang="en-US" sz="2800" b="1" dirty="0">
                <a:solidFill>
                  <a:schemeClr val="accent6">
                    <a:lumMod val="75000"/>
                  </a:schemeClr>
                </a:solidFill>
              </a:rPr>
              <a:t>ACT-c</a:t>
            </a:r>
          </a:p>
        </p:txBody>
      </p:sp>
      <p:sp>
        <p:nvSpPr>
          <p:cNvPr id="60" name="Arrow: Down 59">
            <a:extLst>
              <a:ext uri="{FF2B5EF4-FFF2-40B4-BE49-F238E27FC236}">
                <a16:creationId xmlns:a16="http://schemas.microsoft.com/office/drawing/2014/main" id="{95899AAD-C2AE-4594-B751-BD73B4FD6A13}"/>
              </a:ext>
            </a:extLst>
          </p:cNvPr>
          <p:cNvSpPr/>
          <p:nvPr/>
        </p:nvSpPr>
        <p:spPr>
          <a:xfrm rot="10800000">
            <a:off x="1317097" y="3179585"/>
            <a:ext cx="529567" cy="1579294"/>
          </a:xfrm>
          <a:prstGeom prst="downArrow">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E64B628-3497-472A-9D7F-C15036018F58}"/>
              </a:ext>
            </a:extLst>
          </p:cNvPr>
          <p:cNvSpPr txBox="1"/>
          <p:nvPr/>
        </p:nvSpPr>
        <p:spPr>
          <a:xfrm>
            <a:off x="204648" y="4186535"/>
            <a:ext cx="1208441" cy="523220"/>
          </a:xfrm>
          <a:prstGeom prst="rect">
            <a:avLst/>
          </a:prstGeom>
          <a:noFill/>
        </p:spPr>
        <p:txBody>
          <a:bodyPr wrap="square" rtlCol="0">
            <a:spAutoFit/>
          </a:bodyPr>
          <a:lstStyle/>
          <a:p>
            <a:r>
              <a:rPr lang="en-US" sz="2800" b="1" dirty="0">
                <a:solidFill>
                  <a:schemeClr val="accent4">
                    <a:lumMod val="75000"/>
                  </a:schemeClr>
                </a:solidFill>
              </a:rPr>
              <a:t>ACT-t</a:t>
            </a:r>
          </a:p>
        </p:txBody>
      </p:sp>
      <p:cxnSp>
        <p:nvCxnSpPr>
          <p:cNvPr id="65" name="Straight Connector 64">
            <a:extLst>
              <a:ext uri="{FF2B5EF4-FFF2-40B4-BE49-F238E27FC236}">
                <a16:creationId xmlns:a16="http://schemas.microsoft.com/office/drawing/2014/main" id="{F9E5110C-8F5C-48E4-8D7C-D168CE8DA06F}"/>
              </a:ext>
            </a:extLst>
          </p:cNvPr>
          <p:cNvCxnSpPr>
            <a:cxnSpLocks/>
          </p:cNvCxnSpPr>
          <p:nvPr/>
        </p:nvCxnSpPr>
        <p:spPr>
          <a:xfrm flipV="1">
            <a:off x="1846665" y="1510307"/>
            <a:ext cx="1378277" cy="35595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301232B-075D-44FB-AF6D-9E447D8787A3}"/>
              </a:ext>
            </a:extLst>
          </p:cNvPr>
          <p:cNvCxnSpPr>
            <a:cxnSpLocks/>
          </p:cNvCxnSpPr>
          <p:nvPr/>
        </p:nvCxnSpPr>
        <p:spPr>
          <a:xfrm>
            <a:off x="1846665" y="2044596"/>
            <a:ext cx="1561973" cy="2012279"/>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F041F672-A5F0-4F5B-8AA7-D7EFBA0466AB}"/>
              </a:ext>
            </a:extLst>
          </p:cNvPr>
          <p:cNvSpPr txBox="1"/>
          <p:nvPr/>
        </p:nvSpPr>
        <p:spPr>
          <a:xfrm>
            <a:off x="8601692" y="2468181"/>
            <a:ext cx="2251365" cy="523220"/>
          </a:xfrm>
          <a:prstGeom prst="rect">
            <a:avLst/>
          </a:prstGeom>
          <a:noFill/>
        </p:spPr>
        <p:txBody>
          <a:bodyPr wrap="square" rtlCol="0" anchor="ctr">
            <a:spAutoFit/>
          </a:bodyPr>
          <a:lstStyle/>
          <a:p>
            <a:pPr algn="ctr"/>
            <a:r>
              <a:rPr lang="en-US" sz="2800" b="1" dirty="0">
                <a:solidFill>
                  <a:schemeClr val="bg2">
                    <a:lumMod val="50000"/>
                  </a:schemeClr>
                </a:solidFill>
                <a:latin typeface="Consolas" panose="020B0609020204030204" pitchFamily="49" charset="0"/>
              </a:rPr>
              <a:t>load row X</a:t>
            </a:r>
          </a:p>
        </p:txBody>
      </p:sp>
      <p:sp>
        <p:nvSpPr>
          <p:cNvPr id="69" name="TextBox 68">
            <a:extLst>
              <a:ext uri="{FF2B5EF4-FFF2-40B4-BE49-F238E27FC236}">
                <a16:creationId xmlns:a16="http://schemas.microsoft.com/office/drawing/2014/main" id="{969BE198-CAD2-45B5-9C3C-7E8F30AB2868}"/>
              </a:ext>
            </a:extLst>
          </p:cNvPr>
          <p:cNvSpPr txBox="1"/>
          <p:nvPr/>
        </p:nvSpPr>
        <p:spPr>
          <a:xfrm>
            <a:off x="8121037" y="1012759"/>
            <a:ext cx="3183657" cy="426142"/>
          </a:xfrm>
          <a:prstGeom prst="rect">
            <a:avLst/>
          </a:prstGeom>
          <a:noFill/>
        </p:spPr>
        <p:txBody>
          <a:bodyPr wrap="square" rtlCol="0">
            <a:spAutoFit/>
          </a:bodyPr>
          <a:lstStyle/>
          <a:p>
            <a:pPr algn="ctr">
              <a:lnSpc>
                <a:spcPts val="2500"/>
              </a:lnSpc>
            </a:pPr>
            <a:r>
              <a:rPr lang="en-US" sz="3200" b="1" u="sng" dirty="0"/>
              <a:t>Request Queue</a:t>
            </a:r>
          </a:p>
        </p:txBody>
      </p:sp>
      <p:grpSp>
        <p:nvGrpSpPr>
          <p:cNvPr id="72" name="Group 71">
            <a:extLst>
              <a:ext uri="{FF2B5EF4-FFF2-40B4-BE49-F238E27FC236}">
                <a16:creationId xmlns:a16="http://schemas.microsoft.com/office/drawing/2014/main" id="{31E61839-AB43-4E7A-B403-46B57FEFCC83}"/>
              </a:ext>
            </a:extLst>
          </p:cNvPr>
          <p:cNvGrpSpPr/>
          <p:nvPr/>
        </p:nvGrpSpPr>
        <p:grpSpPr>
          <a:xfrm>
            <a:off x="8366549" y="3329366"/>
            <a:ext cx="3553308" cy="461665"/>
            <a:chOff x="8638692" y="3841228"/>
            <a:chExt cx="3553308" cy="461665"/>
          </a:xfrm>
        </p:grpSpPr>
        <p:sp>
          <p:nvSpPr>
            <p:cNvPr id="70" name="Oval 69">
              <a:extLst>
                <a:ext uri="{FF2B5EF4-FFF2-40B4-BE49-F238E27FC236}">
                  <a16:creationId xmlns:a16="http://schemas.microsoft.com/office/drawing/2014/main" id="{1691FE79-74D5-4EFC-A2D6-BDAE20A8FCFD}"/>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71" name="TextBox 70">
              <a:extLst>
                <a:ext uri="{FF2B5EF4-FFF2-40B4-BE49-F238E27FC236}">
                  <a16:creationId xmlns:a16="http://schemas.microsoft.com/office/drawing/2014/main" id="{B0729E95-D555-4BF8-9D0B-70A064053486}"/>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CROW-table miss</a:t>
              </a:r>
            </a:p>
          </p:txBody>
        </p:sp>
      </p:grpSp>
      <p:grpSp>
        <p:nvGrpSpPr>
          <p:cNvPr id="73" name="Group 72">
            <a:extLst>
              <a:ext uri="{FF2B5EF4-FFF2-40B4-BE49-F238E27FC236}">
                <a16:creationId xmlns:a16="http://schemas.microsoft.com/office/drawing/2014/main" id="{A22373BC-03AF-4D10-8CB1-B43280D10FAA}"/>
              </a:ext>
            </a:extLst>
          </p:cNvPr>
          <p:cNvGrpSpPr/>
          <p:nvPr/>
        </p:nvGrpSpPr>
        <p:grpSpPr>
          <a:xfrm>
            <a:off x="8374332" y="3907738"/>
            <a:ext cx="3553308" cy="461665"/>
            <a:chOff x="8638692" y="3841228"/>
            <a:chExt cx="3553308" cy="461665"/>
          </a:xfrm>
        </p:grpSpPr>
        <p:sp>
          <p:nvSpPr>
            <p:cNvPr id="74" name="Oval 73">
              <a:extLst>
                <a:ext uri="{FF2B5EF4-FFF2-40B4-BE49-F238E27FC236}">
                  <a16:creationId xmlns:a16="http://schemas.microsoft.com/office/drawing/2014/main" id="{9D2FDEED-D74C-44AB-8AF4-7AF514E52747}"/>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75" name="TextBox 74">
              <a:extLst>
                <a:ext uri="{FF2B5EF4-FFF2-40B4-BE49-F238E27FC236}">
                  <a16:creationId xmlns:a16="http://schemas.microsoft.com/office/drawing/2014/main" id="{01316530-A9C9-4CA4-AE86-52F68873F7C2}"/>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Allocate a copy row</a:t>
              </a:r>
            </a:p>
          </p:txBody>
        </p:sp>
      </p:grpSp>
      <p:grpSp>
        <p:nvGrpSpPr>
          <p:cNvPr id="76" name="Group 75">
            <a:extLst>
              <a:ext uri="{FF2B5EF4-FFF2-40B4-BE49-F238E27FC236}">
                <a16:creationId xmlns:a16="http://schemas.microsoft.com/office/drawing/2014/main" id="{FD361458-AB06-4A6F-BE7A-D15C86EE6728}"/>
              </a:ext>
            </a:extLst>
          </p:cNvPr>
          <p:cNvGrpSpPr/>
          <p:nvPr/>
        </p:nvGrpSpPr>
        <p:grpSpPr>
          <a:xfrm>
            <a:off x="8366549" y="4506230"/>
            <a:ext cx="3553308" cy="461665"/>
            <a:chOff x="8638692" y="3841228"/>
            <a:chExt cx="3553308" cy="461665"/>
          </a:xfrm>
        </p:grpSpPr>
        <p:sp>
          <p:nvSpPr>
            <p:cNvPr id="77" name="Oval 76">
              <a:extLst>
                <a:ext uri="{FF2B5EF4-FFF2-40B4-BE49-F238E27FC236}">
                  <a16:creationId xmlns:a16="http://schemas.microsoft.com/office/drawing/2014/main" id="{7A051E42-08F7-4DF5-BF12-4EE810C8EEE8}"/>
                </a:ext>
              </a:extLst>
            </p:cNvPr>
            <p:cNvSpPr/>
            <p:nvPr/>
          </p:nvSpPr>
          <p:spPr>
            <a:xfrm>
              <a:off x="8638692" y="3855426"/>
              <a:ext cx="457200" cy="4452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78" name="TextBox 77">
              <a:extLst>
                <a:ext uri="{FF2B5EF4-FFF2-40B4-BE49-F238E27FC236}">
                  <a16:creationId xmlns:a16="http://schemas.microsoft.com/office/drawing/2014/main" id="{C783E1E5-5745-4599-8967-9A790887DBA7}"/>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C00000"/>
                  </a:solidFill>
                  <a:latin typeface="+mj-lt"/>
                </a:rPr>
                <a:t>Issue ACT-c (copy)</a:t>
              </a:r>
            </a:p>
          </p:txBody>
        </p:sp>
      </p:grpSp>
      <p:grpSp>
        <p:nvGrpSpPr>
          <p:cNvPr id="79" name="Group 78">
            <a:extLst>
              <a:ext uri="{FF2B5EF4-FFF2-40B4-BE49-F238E27FC236}">
                <a16:creationId xmlns:a16="http://schemas.microsoft.com/office/drawing/2014/main" id="{F8978576-4A10-4996-886B-42E59BC0DC91}"/>
              </a:ext>
            </a:extLst>
          </p:cNvPr>
          <p:cNvGrpSpPr/>
          <p:nvPr/>
        </p:nvGrpSpPr>
        <p:grpSpPr>
          <a:xfrm>
            <a:off x="8366549" y="5101516"/>
            <a:ext cx="3553308" cy="461665"/>
            <a:chOff x="8638692" y="3841228"/>
            <a:chExt cx="3553308" cy="461665"/>
          </a:xfrm>
        </p:grpSpPr>
        <p:sp>
          <p:nvSpPr>
            <p:cNvPr id="80" name="Oval 79">
              <a:extLst>
                <a:ext uri="{FF2B5EF4-FFF2-40B4-BE49-F238E27FC236}">
                  <a16:creationId xmlns:a16="http://schemas.microsoft.com/office/drawing/2014/main" id="{84DD45BC-64EE-4A2D-9487-05DF894022DE}"/>
                </a:ext>
              </a:extLst>
            </p:cNvPr>
            <p:cNvSpPr/>
            <p:nvPr/>
          </p:nvSpPr>
          <p:spPr>
            <a:xfrm>
              <a:off x="8638692" y="3855426"/>
              <a:ext cx="457200" cy="445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81" name="TextBox 80">
              <a:extLst>
                <a:ext uri="{FF2B5EF4-FFF2-40B4-BE49-F238E27FC236}">
                  <a16:creationId xmlns:a16="http://schemas.microsoft.com/office/drawing/2014/main" id="{4C484936-A8A8-461C-8E28-79936D4A87F3}"/>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00B050"/>
                  </a:solidFill>
                  <a:latin typeface="+mj-lt"/>
                </a:rPr>
                <a:t>CROW-table hit</a:t>
              </a:r>
            </a:p>
          </p:txBody>
        </p:sp>
      </p:grpSp>
      <p:grpSp>
        <p:nvGrpSpPr>
          <p:cNvPr id="82" name="Group 81">
            <a:extLst>
              <a:ext uri="{FF2B5EF4-FFF2-40B4-BE49-F238E27FC236}">
                <a16:creationId xmlns:a16="http://schemas.microsoft.com/office/drawing/2014/main" id="{C83DA305-BC02-4330-ACB0-7E243B900BEE}"/>
              </a:ext>
            </a:extLst>
          </p:cNvPr>
          <p:cNvGrpSpPr/>
          <p:nvPr/>
        </p:nvGrpSpPr>
        <p:grpSpPr>
          <a:xfrm>
            <a:off x="8374332" y="5679888"/>
            <a:ext cx="3553308" cy="461665"/>
            <a:chOff x="8638692" y="3841228"/>
            <a:chExt cx="3553308" cy="461665"/>
          </a:xfrm>
        </p:grpSpPr>
        <p:sp>
          <p:nvSpPr>
            <p:cNvPr id="83" name="Oval 82">
              <a:extLst>
                <a:ext uri="{FF2B5EF4-FFF2-40B4-BE49-F238E27FC236}">
                  <a16:creationId xmlns:a16="http://schemas.microsoft.com/office/drawing/2014/main" id="{474CC0AD-6967-4676-8277-89FDA93C562B}"/>
                </a:ext>
              </a:extLst>
            </p:cNvPr>
            <p:cNvSpPr/>
            <p:nvPr/>
          </p:nvSpPr>
          <p:spPr>
            <a:xfrm>
              <a:off x="8638692" y="3855426"/>
              <a:ext cx="457200" cy="44528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84" name="TextBox 83">
              <a:extLst>
                <a:ext uri="{FF2B5EF4-FFF2-40B4-BE49-F238E27FC236}">
                  <a16:creationId xmlns:a16="http://schemas.microsoft.com/office/drawing/2014/main" id="{30E6ADC4-3007-43AF-B0C0-ED41E89D705D}"/>
                </a:ext>
              </a:extLst>
            </p:cNvPr>
            <p:cNvSpPr txBox="1"/>
            <p:nvPr/>
          </p:nvSpPr>
          <p:spPr>
            <a:xfrm>
              <a:off x="9095892" y="3841228"/>
              <a:ext cx="3096108" cy="461665"/>
            </a:xfrm>
            <a:prstGeom prst="rect">
              <a:avLst/>
            </a:prstGeom>
            <a:noFill/>
          </p:spPr>
          <p:txBody>
            <a:bodyPr wrap="square" rtlCol="0" anchor="ctr">
              <a:spAutoFit/>
            </a:bodyPr>
            <a:lstStyle/>
            <a:p>
              <a:r>
                <a:rPr lang="en-US" sz="2400" dirty="0">
                  <a:solidFill>
                    <a:srgbClr val="00B050"/>
                  </a:solidFill>
                  <a:latin typeface="+mj-lt"/>
                </a:rPr>
                <a:t>Issue ACT-t (two row)</a:t>
              </a:r>
            </a:p>
          </p:txBody>
        </p:sp>
      </p:grpSp>
      <p:grpSp>
        <p:nvGrpSpPr>
          <p:cNvPr id="97" name="Group 96">
            <a:extLst>
              <a:ext uri="{FF2B5EF4-FFF2-40B4-BE49-F238E27FC236}">
                <a16:creationId xmlns:a16="http://schemas.microsoft.com/office/drawing/2014/main" id="{79F93694-E7F8-43AB-8BF2-3F3AF213C415}"/>
              </a:ext>
            </a:extLst>
          </p:cNvPr>
          <p:cNvGrpSpPr/>
          <p:nvPr/>
        </p:nvGrpSpPr>
        <p:grpSpPr>
          <a:xfrm>
            <a:off x="3463546" y="1241921"/>
            <a:ext cx="2971800" cy="461665"/>
            <a:chOff x="6553200" y="1802030"/>
            <a:chExt cx="2971800" cy="461665"/>
          </a:xfrm>
        </p:grpSpPr>
        <p:sp>
          <p:nvSpPr>
            <p:cNvPr id="98" name="TextBox 97">
              <a:extLst>
                <a:ext uri="{FF2B5EF4-FFF2-40B4-BE49-F238E27FC236}">
                  <a16:creationId xmlns:a16="http://schemas.microsoft.com/office/drawing/2014/main" id="{6DF4DA88-B352-4D51-8EA7-CB9ADBC26E18}"/>
                </a:ext>
              </a:extLst>
            </p:cNvPr>
            <p:cNvSpPr txBox="1"/>
            <p:nvPr/>
          </p:nvSpPr>
          <p:spPr>
            <a:xfrm>
              <a:off x="6733696" y="1802030"/>
              <a:ext cx="2743200" cy="461665"/>
            </a:xfrm>
            <a:prstGeom prst="rect">
              <a:avLst/>
            </a:prstGeom>
            <a:noFill/>
          </p:spPr>
          <p:txBody>
            <a:bodyPr wrap="square" rtlCol="0">
              <a:spAutoFit/>
            </a:bodyPr>
            <a:lstStyle/>
            <a:p>
              <a:pPr algn="ctr"/>
              <a:r>
                <a:rPr lang="en-US" sz="2400" b="1" dirty="0"/>
                <a:t>DRAM Subarray</a:t>
              </a:r>
            </a:p>
          </p:txBody>
        </p:sp>
        <p:cxnSp>
          <p:nvCxnSpPr>
            <p:cNvPr id="99" name="Straight Connector 98">
              <a:extLst>
                <a:ext uri="{FF2B5EF4-FFF2-40B4-BE49-F238E27FC236}">
                  <a16:creationId xmlns:a16="http://schemas.microsoft.com/office/drawing/2014/main" id="{D3354F6F-7E15-44D5-A50A-D291CD749B30}"/>
                </a:ext>
              </a:extLst>
            </p:cNvPr>
            <p:cNvCxnSpPr>
              <a:cxnSpLocks/>
            </p:cNvCxnSpPr>
            <p:nvPr/>
          </p:nvCxnSpPr>
          <p:spPr>
            <a:xfrm>
              <a:off x="6553200" y="2247310"/>
              <a:ext cx="29718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sp>
        <p:nvSpPr>
          <p:cNvPr id="100" name="Rectangle: Rounded Corners 99">
            <a:extLst>
              <a:ext uri="{FF2B5EF4-FFF2-40B4-BE49-F238E27FC236}">
                <a16:creationId xmlns:a16="http://schemas.microsoft.com/office/drawing/2014/main" id="{629FA8CE-A05F-4D7F-8EFB-C2E20BA578E5}"/>
              </a:ext>
            </a:extLst>
          </p:cNvPr>
          <p:cNvSpPr/>
          <p:nvPr/>
        </p:nvSpPr>
        <p:spPr>
          <a:xfrm>
            <a:off x="3996946" y="1814245"/>
            <a:ext cx="2199606" cy="30185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Rounded Corners 100">
            <a:extLst>
              <a:ext uri="{FF2B5EF4-FFF2-40B4-BE49-F238E27FC236}">
                <a16:creationId xmlns:a16="http://schemas.microsoft.com/office/drawing/2014/main" id="{841D8F32-C3AA-4DD1-BF12-008FC97C2783}"/>
              </a:ext>
            </a:extLst>
          </p:cNvPr>
          <p:cNvSpPr/>
          <p:nvPr/>
        </p:nvSpPr>
        <p:spPr>
          <a:xfrm>
            <a:off x="3996946" y="2985234"/>
            <a:ext cx="2214961" cy="301853"/>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 name="Picture 101">
            <a:extLst>
              <a:ext uri="{FF2B5EF4-FFF2-40B4-BE49-F238E27FC236}">
                <a16:creationId xmlns:a16="http://schemas.microsoft.com/office/drawing/2014/main" id="{8DFE87AF-25FC-427B-BD4B-5C9D0B6AAAF3}"/>
              </a:ext>
            </a:extLst>
          </p:cNvPr>
          <p:cNvPicPr>
            <a:picLocks noChangeAspect="1"/>
          </p:cNvPicPr>
          <p:nvPr/>
        </p:nvPicPr>
        <p:blipFill>
          <a:blip r:embed="rId5"/>
          <a:stretch>
            <a:fillRect/>
          </a:stretch>
        </p:blipFill>
        <p:spPr>
          <a:xfrm>
            <a:off x="3417204" y="1797861"/>
            <a:ext cx="4313542" cy="2261468"/>
          </a:xfrm>
          <a:prstGeom prst="rect">
            <a:avLst/>
          </a:prstGeom>
        </p:spPr>
      </p:pic>
      <p:pic>
        <p:nvPicPr>
          <p:cNvPr id="103" name="Picture 102">
            <a:extLst>
              <a:ext uri="{FF2B5EF4-FFF2-40B4-BE49-F238E27FC236}">
                <a16:creationId xmlns:a16="http://schemas.microsoft.com/office/drawing/2014/main" id="{EFD0627A-AA69-433B-9BE2-6EDA14F5E503}"/>
              </a:ext>
            </a:extLst>
          </p:cNvPr>
          <p:cNvPicPr>
            <a:picLocks noChangeAspect="1"/>
          </p:cNvPicPr>
          <p:nvPr/>
        </p:nvPicPr>
        <p:blipFill>
          <a:blip r:embed="rId6"/>
          <a:stretch>
            <a:fillRect/>
          </a:stretch>
        </p:blipFill>
        <p:spPr>
          <a:xfrm>
            <a:off x="4032728" y="3584856"/>
            <a:ext cx="2323024" cy="469546"/>
          </a:xfrm>
          <a:prstGeom prst="rect">
            <a:avLst/>
          </a:prstGeom>
        </p:spPr>
      </p:pic>
      <p:pic>
        <p:nvPicPr>
          <p:cNvPr id="104" name="Picture 103">
            <a:extLst>
              <a:ext uri="{FF2B5EF4-FFF2-40B4-BE49-F238E27FC236}">
                <a16:creationId xmlns:a16="http://schemas.microsoft.com/office/drawing/2014/main" id="{9AF4FA2D-62A5-48B8-9BCE-8EE0643313B5}"/>
              </a:ext>
            </a:extLst>
          </p:cNvPr>
          <p:cNvPicPr>
            <a:picLocks noChangeAspect="1"/>
          </p:cNvPicPr>
          <p:nvPr/>
        </p:nvPicPr>
        <p:blipFill>
          <a:blip r:embed="rId7"/>
          <a:stretch>
            <a:fillRect/>
          </a:stretch>
        </p:blipFill>
        <p:spPr>
          <a:xfrm>
            <a:off x="4032728" y="3585171"/>
            <a:ext cx="2326418" cy="474724"/>
          </a:xfrm>
          <a:prstGeom prst="rect">
            <a:avLst/>
          </a:prstGeom>
        </p:spPr>
      </p:pic>
      <p:sp>
        <p:nvSpPr>
          <p:cNvPr id="105" name="Arrow: Curved Right 104">
            <a:extLst>
              <a:ext uri="{FF2B5EF4-FFF2-40B4-BE49-F238E27FC236}">
                <a16:creationId xmlns:a16="http://schemas.microsoft.com/office/drawing/2014/main" id="{3CB62A1F-83B8-4247-A398-0F0F1DE467D9}"/>
              </a:ext>
            </a:extLst>
          </p:cNvPr>
          <p:cNvSpPr/>
          <p:nvPr/>
        </p:nvSpPr>
        <p:spPr>
          <a:xfrm>
            <a:off x="2869186" y="1857487"/>
            <a:ext cx="1098784" cy="2196915"/>
          </a:xfrm>
          <a:prstGeom prst="curvedRightArrow">
            <a:avLst>
              <a:gd name="adj1" fmla="val 10894"/>
              <a:gd name="adj2" fmla="val 33277"/>
              <a:gd name="adj3" fmla="val 2253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6" name="Arrow: Curved Right 105">
            <a:extLst>
              <a:ext uri="{FF2B5EF4-FFF2-40B4-BE49-F238E27FC236}">
                <a16:creationId xmlns:a16="http://schemas.microsoft.com/office/drawing/2014/main" id="{FDBE9EF3-483C-4BA8-8D47-52219C588E8F}"/>
              </a:ext>
            </a:extLst>
          </p:cNvPr>
          <p:cNvSpPr/>
          <p:nvPr/>
        </p:nvSpPr>
        <p:spPr>
          <a:xfrm rot="10800000">
            <a:off x="6273960" y="2975571"/>
            <a:ext cx="783487" cy="925644"/>
          </a:xfrm>
          <a:prstGeom prst="curvedRightArrow">
            <a:avLst>
              <a:gd name="adj1" fmla="val 19065"/>
              <a:gd name="adj2" fmla="val 36593"/>
              <a:gd name="adj3" fmla="val 252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7" name="Arrow: Curved Right 106">
            <a:extLst>
              <a:ext uri="{FF2B5EF4-FFF2-40B4-BE49-F238E27FC236}">
                <a16:creationId xmlns:a16="http://schemas.microsoft.com/office/drawing/2014/main" id="{DD38491D-2BD2-4374-A52F-CF927B12EB2E}"/>
              </a:ext>
            </a:extLst>
          </p:cNvPr>
          <p:cNvSpPr/>
          <p:nvPr/>
        </p:nvSpPr>
        <p:spPr>
          <a:xfrm>
            <a:off x="2535360" y="1833431"/>
            <a:ext cx="1430559" cy="2196915"/>
          </a:xfrm>
          <a:prstGeom prst="curvedRightArrow">
            <a:avLst>
              <a:gd name="adj1" fmla="val 7817"/>
              <a:gd name="adj2" fmla="val 12869"/>
              <a:gd name="adj3" fmla="val 1112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8" name="Arrow: Curved Right 107">
            <a:extLst>
              <a:ext uri="{FF2B5EF4-FFF2-40B4-BE49-F238E27FC236}">
                <a16:creationId xmlns:a16="http://schemas.microsoft.com/office/drawing/2014/main" id="{284A7C07-0283-40C4-9F5A-D80645436340}"/>
              </a:ext>
            </a:extLst>
          </p:cNvPr>
          <p:cNvSpPr/>
          <p:nvPr/>
        </p:nvSpPr>
        <p:spPr>
          <a:xfrm>
            <a:off x="3311146" y="3056852"/>
            <a:ext cx="645469" cy="771646"/>
          </a:xfrm>
          <a:prstGeom prst="curvedRightArrow">
            <a:avLst>
              <a:gd name="adj1" fmla="val 16158"/>
              <a:gd name="adj2" fmla="val 28665"/>
              <a:gd name="adj3" fmla="val 2288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9" name="Group 108">
            <a:extLst>
              <a:ext uri="{FF2B5EF4-FFF2-40B4-BE49-F238E27FC236}">
                <a16:creationId xmlns:a16="http://schemas.microsoft.com/office/drawing/2014/main" id="{D889965C-04C7-452F-9FC3-5B622874425F}"/>
              </a:ext>
            </a:extLst>
          </p:cNvPr>
          <p:cNvGrpSpPr/>
          <p:nvPr/>
        </p:nvGrpSpPr>
        <p:grpSpPr>
          <a:xfrm>
            <a:off x="3290640" y="4536834"/>
            <a:ext cx="2667000" cy="461665"/>
            <a:chOff x="7696200" y="4643735"/>
            <a:chExt cx="2667000" cy="461665"/>
          </a:xfrm>
        </p:grpSpPr>
        <p:sp>
          <p:nvSpPr>
            <p:cNvPr id="110" name="TextBox 109">
              <a:extLst>
                <a:ext uri="{FF2B5EF4-FFF2-40B4-BE49-F238E27FC236}">
                  <a16:creationId xmlns:a16="http://schemas.microsoft.com/office/drawing/2014/main" id="{4577B5B9-2E37-4725-8468-5DE244DD8E64}"/>
                </a:ext>
              </a:extLst>
            </p:cNvPr>
            <p:cNvSpPr txBox="1"/>
            <p:nvPr/>
          </p:nvSpPr>
          <p:spPr>
            <a:xfrm>
              <a:off x="7878956" y="4643735"/>
              <a:ext cx="2382527" cy="461665"/>
            </a:xfrm>
            <a:prstGeom prst="rect">
              <a:avLst/>
            </a:prstGeom>
            <a:noFill/>
          </p:spPr>
          <p:txBody>
            <a:bodyPr wrap="square" rtlCol="0">
              <a:spAutoFit/>
            </a:bodyPr>
            <a:lstStyle/>
            <a:p>
              <a:pPr algn="ctr"/>
              <a:r>
                <a:rPr lang="en-US" sz="2400" b="1" dirty="0"/>
                <a:t>CROW-table</a:t>
              </a:r>
            </a:p>
          </p:txBody>
        </p:sp>
        <p:cxnSp>
          <p:nvCxnSpPr>
            <p:cNvPr id="111" name="Straight Connector 110">
              <a:extLst>
                <a:ext uri="{FF2B5EF4-FFF2-40B4-BE49-F238E27FC236}">
                  <a16:creationId xmlns:a16="http://schemas.microsoft.com/office/drawing/2014/main" id="{F0EA7C3D-3B74-45F7-B725-F5CCAA5960F0}"/>
                </a:ext>
              </a:extLst>
            </p:cNvPr>
            <p:cNvCxnSpPr>
              <a:cxnSpLocks/>
            </p:cNvCxnSpPr>
            <p:nvPr/>
          </p:nvCxnSpPr>
          <p:spPr>
            <a:xfrm>
              <a:off x="7696200" y="5086082"/>
              <a:ext cx="2667000" cy="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graphicFrame>
        <p:nvGraphicFramePr>
          <p:cNvPr id="112" name="Object 111">
            <a:extLst>
              <a:ext uri="{FF2B5EF4-FFF2-40B4-BE49-F238E27FC236}">
                <a16:creationId xmlns:a16="http://schemas.microsoft.com/office/drawing/2014/main" id="{0F456E4A-1087-4C4B-B845-148062B971B5}"/>
              </a:ext>
            </a:extLst>
          </p:cNvPr>
          <p:cNvGraphicFramePr>
            <a:graphicFrameLocks noChangeAspect="1"/>
          </p:cNvGraphicFramePr>
          <p:nvPr/>
        </p:nvGraphicFramePr>
        <p:xfrm>
          <a:off x="3425138" y="5119680"/>
          <a:ext cx="2382527" cy="1281120"/>
        </p:xfrm>
        <a:graphic>
          <a:graphicData uri="http://schemas.openxmlformats.org/presentationml/2006/ole">
            <mc:AlternateContent xmlns:mc="http://schemas.openxmlformats.org/markup-compatibility/2006">
              <mc:Choice xmlns:v="urn:schemas-microsoft-com:vml" Requires="v">
                <p:oleObj name="Visio" r:id="rId8" imgW="2125887" imgH="1143166" progId="Visio.Drawing.15">
                  <p:embed/>
                </p:oleObj>
              </mc:Choice>
              <mc:Fallback>
                <p:oleObj name="Visio" r:id="rId8" imgW="2125887" imgH="1143166" progId="Visio.Drawing.15">
                  <p:embed/>
                  <p:pic>
                    <p:nvPicPr>
                      <p:cNvPr id="112" name="Object 111">
                        <a:extLst>
                          <a:ext uri="{FF2B5EF4-FFF2-40B4-BE49-F238E27FC236}">
                            <a16:creationId xmlns:a16="http://schemas.microsoft.com/office/drawing/2014/main" id="{0F456E4A-1087-4C4B-B845-148062B971B5}"/>
                          </a:ext>
                        </a:extLst>
                      </p:cNvPr>
                      <p:cNvPicPr/>
                      <p:nvPr/>
                    </p:nvPicPr>
                    <p:blipFill>
                      <a:blip r:embed="rId9"/>
                      <a:stretch>
                        <a:fillRect/>
                      </a:stretch>
                    </p:blipFill>
                    <p:spPr>
                      <a:xfrm>
                        <a:off x="3425138" y="5119680"/>
                        <a:ext cx="2382527" cy="1281120"/>
                      </a:xfrm>
                      <a:prstGeom prst="rect">
                        <a:avLst/>
                      </a:prstGeom>
                    </p:spPr>
                  </p:pic>
                </p:oleObj>
              </mc:Fallback>
            </mc:AlternateContent>
          </a:graphicData>
        </a:graphic>
      </p:graphicFrame>
      <p:cxnSp>
        <p:nvCxnSpPr>
          <p:cNvPr id="113" name="Straight Connector 112">
            <a:extLst>
              <a:ext uri="{FF2B5EF4-FFF2-40B4-BE49-F238E27FC236}">
                <a16:creationId xmlns:a16="http://schemas.microsoft.com/office/drawing/2014/main" id="{C2AC01F9-1D54-4BC8-A7B7-D24D7A21DCDE}"/>
              </a:ext>
            </a:extLst>
          </p:cNvPr>
          <p:cNvCxnSpPr>
            <a:cxnSpLocks/>
          </p:cNvCxnSpPr>
          <p:nvPr/>
        </p:nvCxnSpPr>
        <p:spPr>
          <a:xfrm flipV="1">
            <a:off x="2241577" y="4801203"/>
            <a:ext cx="823877" cy="318477"/>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E3A7B6E-3238-47E7-B433-4855F9958DEC}"/>
              </a:ext>
            </a:extLst>
          </p:cNvPr>
          <p:cNvCxnSpPr>
            <a:cxnSpLocks/>
          </p:cNvCxnSpPr>
          <p:nvPr/>
        </p:nvCxnSpPr>
        <p:spPr>
          <a:xfrm>
            <a:off x="2241577" y="5143356"/>
            <a:ext cx="823877" cy="125744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2" name="Graphic 11" descr="Checkmark">
            <a:extLst>
              <a:ext uri="{FF2B5EF4-FFF2-40B4-BE49-F238E27FC236}">
                <a16:creationId xmlns:a16="http://schemas.microsoft.com/office/drawing/2014/main" id="{9D471D75-09A0-4540-B42F-FA35A99B860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68449" y="5091314"/>
            <a:ext cx="461665" cy="461665"/>
          </a:xfrm>
          <a:prstGeom prst="rect">
            <a:avLst/>
          </a:prstGeom>
        </p:spPr>
      </p:pic>
      <p:sp>
        <p:nvSpPr>
          <p:cNvPr id="13" name="TextBox 12">
            <a:extLst>
              <a:ext uri="{FF2B5EF4-FFF2-40B4-BE49-F238E27FC236}">
                <a16:creationId xmlns:a16="http://schemas.microsoft.com/office/drawing/2014/main" id="{C2204122-4682-46DD-9DF1-6928277DBF7C}"/>
              </a:ext>
            </a:extLst>
          </p:cNvPr>
          <p:cNvSpPr txBox="1"/>
          <p:nvPr/>
        </p:nvSpPr>
        <p:spPr>
          <a:xfrm>
            <a:off x="3770533" y="5120842"/>
            <a:ext cx="1456787" cy="338554"/>
          </a:xfrm>
          <a:prstGeom prst="rect">
            <a:avLst/>
          </a:prstGeom>
          <a:noFill/>
        </p:spPr>
        <p:txBody>
          <a:bodyPr wrap="square" rtlCol="0">
            <a:spAutoFit/>
          </a:bodyPr>
          <a:lstStyle/>
          <a:p>
            <a:pPr algn="ctr"/>
            <a:r>
              <a:rPr lang="en-US" sz="1600" dirty="0">
                <a:solidFill>
                  <a:srgbClr val="FF0066"/>
                </a:solidFill>
              </a:rPr>
              <a:t>copy row 0</a:t>
            </a:r>
          </a:p>
        </p:txBody>
      </p:sp>
      <p:sp>
        <p:nvSpPr>
          <p:cNvPr id="67" name="TextBox 66">
            <a:extLst>
              <a:ext uri="{FF2B5EF4-FFF2-40B4-BE49-F238E27FC236}">
                <a16:creationId xmlns:a16="http://schemas.microsoft.com/office/drawing/2014/main" id="{7AE7F3AE-994E-42E5-B610-B0DA083A65D2}"/>
              </a:ext>
            </a:extLst>
          </p:cNvPr>
          <p:cNvSpPr txBox="1"/>
          <p:nvPr/>
        </p:nvSpPr>
        <p:spPr>
          <a:xfrm>
            <a:off x="4641925" y="5120842"/>
            <a:ext cx="1456787" cy="338554"/>
          </a:xfrm>
          <a:prstGeom prst="rect">
            <a:avLst/>
          </a:prstGeom>
          <a:noFill/>
        </p:spPr>
        <p:txBody>
          <a:bodyPr wrap="square" rtlCol="0">
            <a:spAutoFit/>
          </a:bodyPr>
          <a:lstStyle/>
          <a:p>
            <a:pPr algn="ctr"/>
            <a:r>
              <a:rPr lang="en-US" sz="1600" dirty="0"/>
              <a:t>row X</a:t>
            </a:r>
          </a:p>
        </p:txBody>
      </p:sp>
      <p:sp>
        <p:nvSpPr>
          <p:cNvPr id="52" name="TextBox 51">
            <a:extLst>
              <a:ext uri="{FF2B5EF4-FFF2-40B4-BE49-F238E27FC236}">
                <a16:creationId xmlns:a16="http://schemas.microsoft.com/office/drawing/2014/main" id="{A967BEC6-7F3B-4938-9E88-7CAC1BD156C9}"/>
              </a:ext>
            </a:extLst>
          </p:cNvPr>
          <p:cNvSpPr txBox="1"/>
          <p:nvPr/>
        </p:nvSpPr>
        <p:spPr>
          <a:xfrm>
            <a:off x="8186057" y="1899784"/>
            <a:ext cx="3286587" cy="523220"/>
          </a:xfrm>
          <a:prstGeom prst="rect">
            <a:avLst/>
          </a:prstGeom>
          <a:noFill/>
        </p:spPr>
        <p:txBody>
          <a:bodyPr wrap="square" rtlCol="0" anchor="ctr">
            <a:spAutoFit/>
          </a:bodyPr>
          <a:lstStyle/>
          <a:p>
            <a:pPr algn="ctr"/>
            <a:r>
              <a:rPr lang="en-US" sz="2800" b="1" dirty="0">
                <a:latin typeface="Consolas" panose="020B0609020204030204" pitchFamily="49" charset="0"/>
              </a:rPr>
              <a:t>[bank conflict]</a:t>
            </a:r>
          </a:p>
        </p:txBody>
      </p:sp>
      <p:sp>
        <p:nvSpPr>
          <p:cNvPr id="3" name="Rectangle: Diagonal Corners Snipped 2">
            <a:extLst>
              <a:ext uri="{FF2B5EF4-FFF2-40B4-BE49-F238E27FC236}">
                <a16:creationId xmlns:a16="http://schemas.microsoft.com/office/drawing/2014/main" id="{C19C9328-03D7-A0D8-4394-5F630CA28BB0}"/>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rPr>
              <a:t>Second activation of row X is faster</a:t>
            </a:r>
            <a:endParaRPr lang="en-US" sz="4800" dirty="0">
              <a:solidFill>
                <a:srgbClr val="FF0066"/>
              </a:solidFill>
            </a:endParaRPr>
          </a:p>
        </p:txBody>
      </p:sp>
      <p:grpSp>
        <p:nvGrpSpPr>
          <p:cNvPr id="4" name="Group 3">
            <a:extLst>
              <a:ext uri="{FF2B5EF4-FFF2-40B4-BE49-F238E27FC236}">
                <a16:creationId xmlns:a16="http://schemas.microsoft.com/office/drawing/2014/main" id="{8766C8A0-BB08-3578-8A32-487E6AC172BE}"/>
              </a:ext>
            </a:extLst>
          </p:cNvPr>
          <p:cNvGrpSpPr/>
          <p:nvPr/>
        </p:nvGrpSpPr>
        <p:grpSpPr>
          <a:xfrm>
            <a:off x="2812900" y="6572414"/>
            <a:ext cx="6502401" cy="261257"/>
            <a:chOff x="1631950" y="5344886"/>
            <a:chExt cx="6502401" cy="261257"/>
          </a:xfrm>
        </p:grpSpPr>
        <p:sp>
          <p:nvSpPr>
            <p:cNvPr id="5" name="Arrow: Pentagon 4">
              <a:extLst>
                <a:ext uri="{FF2B5EF4-FFF2-40B4-BE49-F238E27FC236}">
                  <a16:creationId xmlns:a16="http://schemas.microsoft.com/office/drawing/2014/main" id="{23BB780E-E792-C5C0-BD85-AC0CDF78CD52}"/>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82360973-9FA2-9E90-6B41-FF4C1AE4D940}"/>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C93E903F-D0A0-F52E-22FD-65A7C7BDFF58}"/>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D71C0A13-59E9-34A1-9A5E-0041CAFEC7C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6006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fade">
                                      <p:cBhvr>
                                        <p:cTn id="10" dur="500"/>
                                        <p:tgtEl>
                                          <p:spTgt spid="55"/>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par>
                                <p:cTn id="17" presetID="10" presetClass="entr" presetSubtype="0"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Effect transition="in" filter="fade">
                                      <p:cBhvr>
                                        <p:cTn id="19" dur="500"/>
                                        <p:tgtEl>
                                          <p:spTgt spid="102"/>
                                        </p:tgtEl>
                                      </p:cBhvr>
                                    </p:animEffect>
                                  </p:childTnLst>
                                </p:cTn>
                              </p:par>
                              <p:par>
                                <p:cTn id="20" presetID="10" presetClass="entr" presetSubtype="0" fill="hold" nodeType="with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fade">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animEffect transition="in" filter="fade">
                                      <p:cBhvr>
                                        <p:cTn id="29" dur="500"/>
                                        <p:tgtEl>
                                          <p:spTgt spid="112"/>
                                        </p:tgtEl>
                                      </p:cBhvr>
                                    </p:animEffect>
                                  </p:childTnLst>
                                </p:cTn>
                              </p:par>
                              <p:par>
                                <p:cTn id="30" presetID="10" presetClass="entr" presetSubtype="0" fill="hold" nodeType="withEffect">
                                  <p:stCondLst>
                                    <p:cond delay="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par>
                                <p:cTn id="33" presetID="10" presetClass="entr" presetSubtype="0" fill="hold" nodeType="with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fade">
                                      <p:cBhvr>
                                        <p:cTn id="35" dur="500"/>
                                        <p:tgtEl>
                                          <p:spTgt spid="1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500"/>
                                        <p:tgtEl>
                                          <p:spTgt spid="5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72"/>
                                        </p:tgtEl>
                                        <p:attrNameLst>
                                          <p:attrName>style.visibility</p:attrName>
                                        </p:attrNameLst>
                                      </p:cBhvr>
                                      <p:to>
                                        <p:strVal val="visible"/>
                                      </p:to>
                                    </p:set>
                                    <p:animEffect transition="in" filter="fade">
                                      <p:cBhvr>
                                        <p:cTn id="54" dur="500"/>
                                        <p:tgtEl>
                                          <p:spTgt spid="72"/>
                                        </p:tgtEl>
                                      </p:cBhvr>
                                    </p:animEffect>
                                  </p:childTnLst>
                                </p:cTn>
                              </p:par>
                              <p:par>
                                <p:cTn id="55" presetID="3" presetClass="emph" presetSubtype="2" fill="hold" grpId="1" nodeType="withEffect">
                                  <p:stCondLst>
                                    <p:cond delay="0"/>
                                  </p:stCondLst>
                                  <p:childTnLst>
                                    <p:animClr clrSpc="rgb" dir="cw">
                                      <p:cBhvr override="childStyle">
                                        <p:cTn id="56" dur="1000" fill="hold"/>
                                        <p:tgtEl>
                                          <p:spTgt spid="36"/>
                                        </p:tgtEl>
                                        <p:attrNameLst>
                                          <p:attrName>style.color</p:attrName>
                                        </p:attrNameLst>
                                      </p:cBhvr>
                                      <p:to>
                                        <a:srgbClr val="C00000"/>
                                      </p:to>
                                    </p:animClr>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500"/>
                                        <p:tgtEl>
                                          <p:spTgt spid="73"/>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par>
                                <p:cTn id="66" presetID="10" presetClass="entr" presetSubtype="0" fill="hold" nodeType="with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fade">
                                      <p:cBhvr>
                                        <p:cTn id="68" dur="500"/>
                                        <p:tgtEl>
                                          <p:spTgt spid="1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fade">
                                      <p:cBhvr>
                                        <p:cTn id="80" dur="500"/>
                                        <p:tgtEl>
                                          <p:spTgt spid="60"/>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500"/>
                                        <p:tgtEl>
                                          <p:spTgt spid="59"/>
                                        </p:tgtEl>
                                      </p:cBhvr>
                                    </p:animEffect>
                                  </p:childTnLst>
                                </p:cTn>
                              </p:par>
                            </p:childTnLst>
                          </p:cTn>
                        </p:par>
                        <p:par>
                          <p:cTn id="85" fill="hold">
                            <p:stCondLst>
                              <p:cond delay="1500"/>
                            </p:stCondLst>
                            <p:childTnLst>
                              <p:par>
                                <p:cTn id="86" presetID="10" presetClass="entr" presetSubtype="0" fill="hold" grpId="0" nodeType="afterEffect">
                                  <p:stCondLst>
                                    <p:cond delay="0"/>
                                  </p:stCondLst>
                                  <p:childTnLst>
                                    <p:set>
                                      <p:cBhvr>
                                        <p:cTn id="87" dur="1" fill="hold">
                                          <p:stCondLst>
                                            <p:cond delay="0"/>
                                          </p:stCondLst>
                                        </p:cTn>
                                        <p:tgtEl>
                                          <p:spTgt spid="100"/>
                                        </p:tgtEl>
                                        <p:attrNameLst>
                                          <p:attrName>style.visibility</p:attrName>
                                        </p:attrNameLst>
                                      </p:cBhvr>
                                      <p:to>
                                        <p:strVal val="visible"/>
                                      </p:to>
                                    </p:set>
                                    <p:animEffect transition="in" filter="fade">
                                      <p:cBhvr>
                                        <p:cTn id="88" dur="1000"/>
                                        <p:tgtEl>
                                          <p:spTgt spid="100"/>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105"/>
                                        </p:tgtEl>
                                        <p:attrNameLst>
                                          <p:attrName>style.visibility</p:attrName>
                                        </p:attrNameLst>
                                      </p:cBhvr>
                                      <p:to>
                                        <p:strVal val="visible"/>
                                      </p:to>
                                    </p:set>
                                    <p:animEffect transition="in" filter="fade">
                                      <p:cBhvr>
                                        <p:cTn id="92" dur="1000"/>
                                        <p:tgtEl>
                                          <p:spTgt spid="105"/>
                                        </p:tgtEl>
                                      </p:cBhvr>
                                    </p:animEffect>
                                  </p:childTnLst>
                                </p:cTn>
                              </p:par>
                            </p:childTnLst>
                          </p:cTn>
                        </p:par>
                        <p:par>
                          <p:cTn id="93" fill="hold">
                            <p:stCondLst>
                              <p:cond delay="3500"/>
                            </p:stCondLst>
                            <p:childTnLst>
                              <p:par>
                                <p:cTn id="94" presetID="10" presetClass="entr" presetSubtype="0" fill="hold" nodeType="after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fade">
                                      <p:cBhvr>
                                        <p:cTn id="96" dur="500"/>
                                        <p:tgtEl>
                                          <p:spTgt spid="103"/>
                                        </p:tgtEl>
                                      </p:cBhvr>
                                    </p:animEffect>
                                  </p:childTnLst>
                                </p:cTn>
                              </p:par>
                            </p:childTnLst>
                          </p:cTn>
                        </p:par>
                        <p:par>
                          <p:cTn id="97" fill="hold">
                            <p:stCondLst>
                              <p:cond delay="4000"/>
                            </p:stCondLst>
                            <p:childTnLst>
                              <p:par>
                                <p:cTn id="98" presetID="10" presetClass="entr" presetSubtype="0"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fade">
                                      <p:cBhvr>
                                        <p:cTn id="100" dur="1000"/>
                                        <p:tgtEl>
                                          <p:spTgt spid="106"/>
                                        </p:tgtEl>
                                      </p:cBhvr>
                                    </p:animEffect>
                                  </p:childTnLst>
                                </p:cTn>
                              </p:par>
                            </p:childTnLst>
                          </p:cTn>
                        </p:par>
                        <p:par>
                          <p:cTn id="101" fill="hold">
                            <p:stCondLst>
                              <p:cond delay="5000"/>
                            </p:stCondLst>
                            <p:childTnLst>
                              <p:par>
                                <p:cTn id="102" presetID="10" presetClass="entr" presetSubtype="0" fill="hold" grpId="0" nodeType="afterEffect">
                                  <p:stCondLst>
                                    <p:cond delay="0"/>
                                  </p:stCondLst>
                                  <p:childTnLst>
                                    <p:set>
                                      <p:cBhvr>
                                        <p:cTn id="103" dur="1" fill="hold">
                                          <p:stCondLst>
                                            <p:cond delay="0"/>
                                          </p:stCondLst>
                                        </p:cTn>
                                        <p:tgtEl>
                                          <p:spTgt spid="101"/>
                                        </p:tgtEl>
                                        <p:attrNameLst>
                                          <p:attrName>style.visibility</p:attrName>
                                        </p:attrNameLst>
                                      </p:cBhvr>
                                      <p:to>
                                        <p:strVal val="visible"/>
                                      </p:to>
                                    </p:set>
                                    <p:animEffect transition="in" filter="fade">
                                      <p:cBhvr>
                                        <p:cTn id="104" dur="1000"/>
                                        <p:tgtEl>
                                          <p:spTgt spid="101"/>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52"/>
                                        </p:tgtEl>
                                        <p:attrNameLst>
                                          <p:attrName>style.visibility</p:attrName>
                                        </p:attrNameLst>
                                      </p:cBhvr>
                                      <p:to>
                                        <p:strVal val="visible"/>
                                      </p:to>
                                    </p:set>
                                    <p:anim calcmode="lin" valueType="num">
                                      <p:cBhvr additive="base">
                                        <p:cTn id="109" dur="500" fill="hold"/>
                                        <p:tgtEl>
                                          <p:spTgt spid="52"/>
                                        </p:tgtEl>
                                        <p:attrNameLst>
                                          <p:attrName>ppt_x</p:attrName>
                                        </p:attrNameLst>
                                      </p:cBhvr>
                                      <p:tavLst>
                                        <p:tav tm="0">
                                          <p:val>
                                            <p:strVal val="#ppt_x"/>
                                          </p:val>
                                        </p:tav>
                                        <p:tav tm="100000">
                                          <p:val>
                                            <p:strVal val="#ppt_x"/>
                                          </p:val>
                                        </p:tav>
                                      </p:tavLst>
                                    </p:anim>
                                    <p:anim calcmode="lin" valueType="num">
                                      <p:cBhvr additive="base">
                                        <p:cTn id="110" dur="500" fill="hold"/>
                                        <p:tgtEl>
                                          <p:spTgt spid="52"/>
                                        </p:tgtEl>
                                        <p:attrNameLst>
                                          <p:attrName>ppt_y</p:attrName>
                                        </p:attrNameLst>
                                      </p:cBhvr>
                                      <p:tavLst>
                                        <p:tav tm="0">
                                          <p:val>
                                            <p:strVal val="1+#ppt_h/2"/>
                                          </p:val>
                                        </p:tav>
                                        <p:tav tm="100000">
                                          <p:val>
                                            <p:strVal val="#ppt_y"/>
                                          </p:val>
                                        </p:tav>
                                      </p:tavLst>
                                    </p:anim>
                                  </p:childTnLst>
                                </p:cTn>
                              </p:par>
                              <p:par>
                                <p:cTn id="111" presetID="10" presetClass="exit" presetSubtype="0" fill="hold" grpId="1" nodeType="withEffect">
                                  <p:stCondLst>
                                    <p:cond delay="0"/>
                                  </p:stCondLst>
                                  <p:childTnLst>
                                    <p:animEffect transition="out" filter="fade">
                                      <p:cBhvr>
                                        <p:cTn id="112" dur="500"/>
                                        <p:tgtEl>
                                          <p:spTgt spid="100"/>
                                        </p:tgtEl>
                                      </p:cBhvr>
                                    </p:animEffect>
                                    <p:set>
                                      <p:cBhvr>
                                        <p:cTn id="113" dur="1" fill="hold">
                                          <p:stCondLst>
                                            <p:cond delay="499"/>
                                          </p:stCondLst>
                                        </p:cTn>
                                        <p:tgtEl>
                                          <p:spTgt spid="10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101"/>
                                        </p:tgtEl>
                                      </p:cBhvr>
                                    </p:animEffect>
                                    <p:set>
                                      <p:cBhvr>
                                        <p:cTn id="116" dur="1" fill="hold">
                                          <p:stCondLst>
                                            <p:cond delay="499"/>
                                          </p:stCondLst>
                                        </p:cTn>
                                        <p:tgtEl>
                                          <p:spTgt spid="101"/>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05"/>
                                        </p:tgtEl>
                                      </p:cBhvr>
                                    </p:animEffect>
                                    <p:set>
                                      <p:cBhvr>
                                        <p:cTn id="119" dur="1" fill="hold">
                                          <p:stCondLst>
                                            <p:cond delay="499"/>
                                          </p:stCondLst>
                                        </p:cTn>
                                        <p:tgtEl>
                                          <p:spTgt spid="105"/>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06"/>
                                        </p:tgtEl>
                                      </p:cBhvr>
                                    </p:animEffect>
                                    <p:set>
                                      <p:cBhvr>
                                        <p:cTn id="122" dur="1" fill="hold">
                                          <p:stCondLst>
                                            <p:cond delay="499"/>
                                          </p:stCondLst>
                                        </p:cTn>
                                        <p:tgtEl>
                                          <p:spTgt spid="10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103"/>
                                        </p:tgtEl>
                                      </p:cBhvr>
                                    </p:animEffect>
                                    <p:set>
                                      <p:cBhvr>
                                        <p:cTn id="125" dur="1" fill="hold">
                                          <p:stCondLst>
                                            <p:cond delay="499"/>
                                          </p:stCondLst>
                                        </p:cTn>
                                        <p:tgtEl>
                                          <p:spTgt spid="103"/>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59"/>
                                        </p:tgtEl>
                                      </p:cBhvr>
                                    </p:animEffect>
                                    <p:set>
                                      <p:cBhvr>
                                        <p:cTn id="128" dur="1" fill="hold">
                                          <p:stCondLst>
                                            <p:cond delay="499"/>
                                          </p:stCondLst>
                                        </p:cTn>
                                        <p:tgtEl>
                                          <p:spTgt spid="59"/>
                                        </p:tgtEl>
                                        <p:attrNameLst>
                                          <p:attrName>style.visibility</p:attrName>
                                        </p:attrNameLst>
                                      </p:cBhvr>
                                      <p:to>
                                        <p:strVal val="hidden"/>
                                      </p:to>
                                    </p:set>
                                  </p:childTnLst>
                                </p:cTn>
                              </p:par>
                            </p:childTnLst>
                          </p:cTn>
                        </p:par>
                        <p:par>
                          <p:cTn id="129" fill="hold">
                            <p:stCondLst>
                              <p:cond delay="500"/>
                            </p:stCondLst>
                            <p:childTnLst>
                              <p:par>
                                <p:cTn id="130" presetID="1" presetClass="emph" presetSubtype="2" fill="hold" nodeType="afterEffect">
                                  <p:stCondLst>
                                    <p:cond delay="0"/>
                                  </p:stCondLst>
                                  <p:childTnLst>
                                    <p:animClr clrSpc="rgb" dir="cw">
                                      <p:cBhvr>
                                        <p:cTn id="131" dur="100" fill="hold"/>
                                        <p:tgtEl>
                                          <p:spTgt spid="101"/>
                                        </p:tgtEl>
                                        <p:attrNameLst>
                                          <p:attrName>fillcolor</p:attrName>
                                        </p:attrNameLst>
                                      </p:cBhvr>
                                      <p:to>
                                        <a:srgbClr val="FFD965"/>
                                      </p:to>
                                    </p:animClr>
                                    <p:set>
                                      <p:cBhvr>
                                        <p:cTn id="132" dur="100" fill="hold"/>
                                        <p:tgtEl>
                                          <p:spTgt spid="101"/>
                                        </p:tgtEl>
                                        <p:attrNameLst>
                                          <p:attrName>fill.type</p:attrName>
                                        </p:attrNameLst>
                                      </p:cBhvr>
                                      <p:to>
                                        <p:strVal val="solid"/>
                                      </p:to>
                                    </p:set>
                                    <p:set>
                                      <p:cBhvr>
                                        <p:cTn id="133" dur="100" fill="hold"/>
                                        <p:tgtEl>
                                          <p:spTgt spid="101"/>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100" fill="hold"/>
                                        <p:tgtEl>
                                          <p:spTgt spid="100"/>
                                        </p:tgtEl>
                                        <p:attrNameLst>
                                          <p:attrName>fillcolor</p:attrName>
                                        </p:attrNameLst>
                                      </p:cBhvr>
                                      <p:to>
                                        <a:srgbClr val="FFD965"/>
                                      </p:to>
                                    </p:animClr>
                                    <p:set>
                                      <p:cBhvr>
                                        <p:cTn id="136" dur="100" fill="hold"/>
                                        <p:tgtEl>
                                          <p:spTgt spid="100"/>
                                        </p:tgtEl>
                                        <p:attrNameLst>
                                          <p:attrName>fill.type</p:attrName>
                                        </p:attrNameLst>
                                      </p:cBhvr>
                                      <p:to>
                                        <p:strVal val="solid"/>
                                      </p:to>
                                    </p:set>
                                    <p:set>
                                      <p:cBhvr>
                                        <p:cTn id="137" dur="100" fill="hold"/>
                                        <p:tgtEl>
                                          <p:spTgt spid="100"/>
                                        </p:tgtEl>
                                        <p:attrNameLst>
                                          <p:attrName>fill.on</p:attrName>
                                        </p:attrNameLst>
                                      </p:cBhvr>
                                      <p:to>
                                        <p:strVal val="true"/>
                                      </p:to>
                                    </p:set>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68"/>
                                        </p:tgtEl>
                                        <p:attrNameLst>
                                          <p:attrName>style.visibility</p:attrName>
                                        </p:attrNameLst>
                                      </p:cBhvr>
                                      <p:to>
                                        <p:strVal val="visible"/>
                                      </p:to>
                                    </p:set>
                                    <p:anim calcmode="lin" valueType="num">
                                      <p:cBhvr additive="base">
                                        <p:cTn id="142" dur="500" fill="hold"/>
                                        <p:tgtEl>
                                          <p:spTgt spid="68"/>
                                        </p:tgtEl>
                                        <p:attrNameLst>
                                          <p:attrName>ppt_x</p:attrName>
                                        </p:attrNameLst>
                                      </p:cBhvr>
                                      <p:tavLst>
                                        <p:tav tm="0">
                                          <p:val>
                                            <p:strVal val="#ppt_x"/>
                                          </p:val>
                                        </p:tav>
                                        <p:tav tm="100000">
                                          <p:val>
                                            <p:strVal val="#ppt_x"/>
                                          </p:val>
                                        </p:tav>
                                      </p:tavLst>
                                    </p:anim>
                                    <p:anim calcmode="lin" valueType="num">
                                      <p:cBhvr additive="base">
                                        <p:cTn id="143"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3" presetClass="emph" presetSubtype="2" fill="hold" grpId="1" nodeType="clickEffect">
                                  <p:stCondLst>
                                    <p:cond delay="0"/>
                                  </p:stCondLst>
                                  <p:childTnLst>
                                    <p:animClr clrSpc="rgb" dir="cw">
                                      <p:cBhvr override="childStyle">
                                        <p:cTn id="147" dur="1000" fill="hold"/>
                                        <p:tgtEl>
                                          <p:spTgt spid="68"/>
                                        </p:tgtEl>
                                        <p:attrNameLst>
                                          <p:attrName>style.color</p:attrName>
                                        </p:attrNameLst>
                                      </p:cBhvr>
                                      <p:to>
                                        <a:srgbClr val="00B050"/>
                                      </p:to>
                                    </p:animClr>
                                  </p:childTnLst>
                                </p:cTn>
                              </p:par>
                            </p:childTnLst>
                          </p:cTn>
                        </p:par>
                        <p:par>
                          <p:cTn id="148" fill="hold">
                            <p:stCondLst>
                              <p:cond delay="1000"/>
                            </p:stCondLst>
                            <p:childTnLst>
                              <p:par>
                                <p:cTn id="149" presetID="10" presetClass="entr" presetSubtype="0" fill="hold"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fade">
                                      <p:cBhvr>
                                        <p:cTn id="151" dur="500"/>
                                        <p:tgtEl>
                                          <p:spTgt spid="79"/>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82"/>
                                        </p:tgtEl>
                                        <p:attrNameLst>
                                          <p:attrName>style.visibility</p:attrName>
                                        </p:attrNameLst>
                                      </p:cBhvr>
                                      <p:to>
                                        <p:strVal val="visible"/>
                                      </p:to>
                                    </p:set>
                                    <p:animEffect transition="in" filter="fade">
                                      <p:cBhvr>
                                        <p:cTn id="156" dur="500"/>
                                        <p:tgtEl>
                                          <p:spTgt spid="82"/>
                                        </p:tgtEl>
                                      </p:cBhvr>
                                    </p:animEffect>
                                  </p:childTnLst>
                                </p:cTn>
                              </p:par>
                            </p:childTnLst>
                          </p:cTn>
                        </p:par>
                        <p:par>
                          <p:cTn id="157" fill="hold">
                            <p:stCondLst>
                              <p:cond delay="500"/>
                            </p:stCondLst>
                            <p:childTnLst>
                              <p:par>
                                <p:cTn id="158" presetID="10" presetClass="entr" presetSubtype="0" fill="hold" grpId="0" nodeType="afterEffect">
                                  <p:stCondLst>
                                    <p:cond delay="0"/>
                                  </p:stCondLst>
                                  <p:childTnLst>
                                    <p:set>
                                      <p:cBhvr>
                                        <p:cTn id="159" dur="1" fill="hold">
                                          <p:stCondLst>
                                            <p:cond delay="0"/>
                                          </p:stCondLst>
                                        </p:cTn>
                                        <p:tgtEl>
                                          <p:spTgt spid="61"/>
                                        </p:tgtEl>
                                        <p:attrNameLst>
                                          <p:attrName>style.visibility</p:attrName>
                                        </p:attrNameLst>
                                      </p:cBhvr>
                                      <p:to>
                                        <p:strVal val="visible"/>
                                      </p:to>
                                    </p:set>
                                    <p:animEffect transition="in" filter="fade">
                                      <p:cBhvr>
                                        <p:cTn id="160" dur="500"/>
                                        <p:tgtEl>
                                          <p:spTgt spid="61"/>
                                        </p:tgtEl>
                                      </p:cBhvr>
                                    </p:animEffect>
                                  </p:childTnLst>
                                </p:cTn>
                              </p:par>
                            </p:childTnLst>
                          </p:cTn>
                        </p:par>
                        <p:par>
                          <p:cTn id="161" fill="hold">
                            <p:stCondLst>
                              <p:cond delay="1000"/>
                            </p:stCondLst>
                            <p:childTnLst>
                              <p:par>
                                <p:cTn id="162" presetID="10" presetClass="entr" presetSubtype="0" fill="hold" grpId="2" nodeType="afterEffect">
                                  <p:stCondLst>
                                    <p:cond delay="0"/>
                                  </p:stCondLst>
                                  <p:childTnLst>
                                    <p:set>
                                      <p:cBhvr>
                                        <p:cTn id="163" dur="1" fill="hold">
                                          <p:stCondLst>
                                            <p:cond delay="0"/>
                                          </p:stCondLst>
                                        </p:cTn>
                                        <p:tgtEl>
                                          <p:spTgt spid="100"/>
                                        </p:tgtEl>
                                        <p:attrNameLst>
                                          <p:attrName>style.visibility</p:attrName>
                                        </p:attrNameLst>
                                      </p:cBhvr>
                                      <p:to>
                                        <p:strVal val="visible"/>
                                      </p:to>
                                    </p:set>
                                    <p:animEffect transition="in" filter="fade">
                                      <p:cBhvr>
                                        <p:cTn id="164" dur="1000"/>
                                        <p:tgtEl>
                                          <p:spTgt spid="100"/>
                                        </p:tgtEl>
                                      </p:cBhvr>
                                    </p:animEffect>
                                  </p:childTnLst>
                                </p:cTn>
                              </p:par>
                              <p:par>
                                <p:cTn id="165" presetID="10" presetClass="entr" presetSubtype="0" fill="hold" grpId="2" nodeType="withEffect">
                                  <p:stCondLst>
                                    <p:cond delay="0"/>
                                  </p:stCondLst>
                                  <p:childTnLst>
                                    <p:set>
                                      <p:cBhvr>
                                        <p:cTn id="166" dur="1" fill="hold">
                                          <p:stCondLst>
                                            <p:cond delay="0"/>
                                          </p:stCondLst>
                                        </p:cTn>
                                        <p:tgtEl>
                                          <p:spTgt spid="101"/>
                                        </p:tgtEl>
                                        <p:attrNameLst>
                                          <p:attrName>style.visibility</p:attrName>
                                        </p:attrNameLst>
                                      </p:cBhvr>
                                      <p:to>
                                        <p:strVal val="visible"/>
                                      </p:to>
                                    </p:set>
                                    <p:animEffect transition="in" filter="fade">
                                      <p:cBhvr>
                                        <p:cTn id="167" dur="1000"/>
                                        <p:tgtEl>
                                          <p:spTgt spid="101"/>
                                        </p:tgtEl>
                                      </p:cBhvr>
                                    </p:animEffect>
                                  </p:childTnLst>
                                </p:cTn>
                              </p:par>
                            </p:childTnLst>
                          </p:cTn>
                        </p:par>
                        <p:par>
                          <p:cTn id="168" fill="hold">
                            <p:stCondLst>
                              <p:cond delay="2000"/>
                            </p:stCondLst>
                            <p:childTnLst>
                              <p:par>
                                <p:cTn id="169" presetID="10" presetClass="entr" presetSubtype="0" fill="hold" grpId="0" nodeType="afterEffect">
                                  <p:stCondLst>
                                    <p:cond delay="0"/>
                                  </p:stCondLst>
                                  <p:childTnLst>
                                    <p:set>
                                      <p:cBhvr>
                                        <p:cTn id="170" dur="1" fill="hold">
                                          <p:stCondLst>
                                            <p:cond delay="0"/>
                                          </p:stCondLst>
                                        </p:cTn>
                                        <p:tgtEl>
                                          <p:spTgt spid="108"/>
                                        </p:tgtEl>
                                        <p:attrNameLst>
                                          <p:attrName>style.visibility</p:attrName>
                                        </p:attrNameLst>
                                      </p:cBhvr>
                                      <p:to>
                                        <p:strVal val="visible"/>
                                      </p:to>
                                    </p:set>
                                    <p:animEffect transition="in" filter="fade">
                                      <p:cBhvr>
                                        <p:cTn id="171" dur="1000"/>
                                        <p:tgtEl>
                                          <p:spTgt spid="108"/>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07"/>
                                        </p:tgtEl>
                                        <p:attrNameLst>
                                          <p:attrName>style.visibility</p:attrName>
                                        </p:attrNameLst>
                                      </p:cBhvr>
                                      <p:to>
                                        <p:strVal val="visible"/>
                                      </p:to>
                                    </p:set>
                                    <p:animEffect transition="in" filter="fade">
                                      <p:cBhvr>
                                        <p:cTn id="174" dur="1000"/>
                                        <p:tgtEl>
                                          <p:spTgt spid="107"/>
                                        </p:tgtEl>
                                      </p:cBhvr>
                                    </p:animEffect>
                                  </p:childTnLst>
                                </p:cTn>
                              </p:par>
                            </p:childTnLst>
                          </p:cTn>
                        </p:par>
                        <p:par>
                          <p:cTn id="175" fill="hold">
                            <p:stCondLst>
                              <p:cond delay="3000"/>
                            </p:stCondLst>
                            <p:childTnLst>
                              <p:par>
                                <p:cTn id="176" presetID="10" presetClass="entr" presetSubtype="0" fill="hold" nodeType="afterEffect">
                                  <p:stCondLst>
                                    <p:cond delay="0"/>
                                  </p:stCondLst>
                                  <p:childTnLst>
                                    <p:set>
                                      <p:cBhvr>
                                        <p:cTn id="177" dur="1" fill="hold">
                                          <p:stCondLst>
                                            <p:cond delay="0"/>
                                          </p:stCondLst>
                                        </p:cTn>
                                        <p:tgtEl>
                                          <p:spTgt spid="104"/>
                                        </p:tgtEl>
                                        <p:attrNameLst>
                                          <p:attrName>style.visibility</p:attrName>
                                        </p:attrNameLst>
                                      </p:cBhvr>
                                      <p:to>
                                        <p:strVal val="visible"/>
                                      </p:to>
                                    </p:set>
                                    <p:animEffect transition="in" filter="fade">
                                      <p:cBhvr>
                                        <p:cTn id="178" dur="500"/>
                                        <p:tgtEl>
                                          <p:spTgt spid="104"/>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3"/>
                                        </p:tgtEl>
                                        <p:attrNameLst>
                                          <p:attrName>style.visibility</p:attrName>
                                        </p:attrNameLst>
                                      </p:cBhvr>
                                      <p:to>
                                        <p:strVal val="visible"/>
                                      </p:to>
                                    </p:set>
                                    <p:animEffect transition="in" filter="fade">
                                      <p:cBhvr>
                                        <p:cTn id="18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6" grpId="0"/>
      <p:bldP spid="36" grpId="1"/>
      <p:bldP spid="55" grpId="0" animBg="1"/>
      <p:bldP spid="59" grpId="0"/>
      <p:bldP spid="59" grpId="1"/>
      <p:bldP spid="60" grpId="0" animBg="1"/>
      <p:bldP spid="61" grpId="0"/>
      <p:bldP spid="68" grpId="0"/>
      <p:bldP spid="68" grpId="1"/>
      <p:bldP spid="69" grpId="0"/>
      <p:bldP spid="100" grpId="0" animBg="1"/>
      <p:bldP spid="100" grpId="1" animBg="1"/>
      <p:bldP spid="100" grpId="2" animBg="1"/>
      <p:bldP spid="101" grpId="0" animBg="1"/>
      <p:bldP spid="101" grpId="1" animBg="1"/>
      <p:bldP spid="101" grpId="2" animBg="1"/>
      <p:bldP spid="105" grpId="0" animBg="1"/>
      <p:bldP spid="105" grpId="1" animBg="1"/>
      <p:bldP spid="106" grpId="0" animBg="1"/>
      <p:bldP spid="106" grpId="1" animBg="1"/>
      <p:bldP spid="107" grpId="0" animBg="1"/>
      <p:bldP spid="108" grpId="0" animBg="1"/>
      <p:bldP spid="13" grpId="0"/>
      <p:bldP spid="67" grpId="0"/>
      <p:bldP spid="52" grpId="0"/>
      <p:bldP spid="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5CE-878B-95FE-F16D-A0FCC317949B}"/>
              </a:ext>
            </a:extLst>
          </p:cNvPr>
          <p:cNvSpPr>
            <a:spLocks noGrp="1"/>
          </p:cNvSpPr>
          <p:nvPr>
            <p:ph type="title"/>
          </p:nvPr>
        </p:nvSpPr>
        <p:spPr/>
        <p:txBody>
          <a:bodyPr>
            <a:normAutofit fontScale="90000"/>
          </a:bodyPr>
          <a:lstStyle/>
          <a:p>
            <a:r>
              <a:rPr lang="en-US" dirty="0"/>
              <a:t>CROW-based Mechanisms</a:t>
            </a:r>
            <a:endParaRPr lang="en-CH" dirty="0"/>
          </a:p>
        </p:txBody>
      </p:sp>
      <p:sp>
        <p:nvSpPr>
          <p:cNvPr id="5" name="Rectangle: Diagonal Corners Snipped 4">
            <a:extLst>
              <a:ext uri="{FF2B5EF4-FFF2-40B4-BE49-F238E27FC236}">
                <a16:creationId xmlns:a16="http://schemas.microsoft.com/office/drawing/2014/main" id="{C4F8D905-AD96-31A3-EF93-201C9CA2D81F}"/>
              </a:ext>
            </a:extLst>
          </p:cNvPr>
          <p:cNvSpPr/>
          <p:nvPr/>
        </p:nvSpPr>
        <p:spPr>
          <a:xfrm>
            <a:off x="2119699" y="1462165"/>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CROW-cache</a:t>
            </a:r>
            <a:endParaRPr lang="en-CH" sz="5400" dirty="0">
              <a:solidFill>
                <a:schemeClr val="tx1"/>
              </a:solidFill>
            </a:endParaRPr>
          </a:p>
        </p:txBody>
      </p:sp>
      <p:sp>
        <p:nvSpPr>
          <p:cNvPr id="6" name="Rectangle: Diagonal Corners Snipped 5">
            <a:extLst>
              <a:ext uri="{FF2B5EF4-FFF2-40B4-BE49-F238E27FC236}">
                <a16:creationId xmlns:a16="http://schemas.microsoft.com/office/drawing/2014/main" id="{466D12B4-36C4-D393-DF02-356EC3D20976}"/>
              </a:ext>
            </a:extLst>
          </p:cNvPr>
          <p:cNvSpPr/>
          <p:nvPr/>
        </p:nvSpPr>
        <p:spPr>
          <a:xfrm>
            <a:off x="2119699" y="3138036"/>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CROW-ref</a:t>
            </a:r>
            <a:endParaRPr lang="en-CH" sz="5400" dirty="0">
              <a:solidFill>
                <a:schemeClr val="tx1"/>
              </a:solidFill>
            </a:endParaRPr>
          </a:p>
        </p:txBody>
      </p:sp>
      <p:sp>
        <p:nvSpPr>
          <p:cNvPr id="7" name="Rectangle: Diagonal Corners Snipped 6">
            <a:extLst>
              <a:ext uri="{FF2B5EF4-FFF2-40B4-BE49-F238E27FC236}">
                <a16:creationId xmlns:a16="http://schemas.microsoft.com/office/drawing/2014/main" id="{407B19C8-CAF5-F6FD-C114-E1B6B2231F5F}"/>
              </a:ext>
            </a:extLst>
          </p:cNvPr>
          <p:cNvSpPr/>
          <p:nvPr/>
        </p:nvSpPr>
        <p:spPr>
          <a:xfrm>
            <a:off x="2119699" y="4813908"/>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Mitigating RowHammer</a:t>
            </a:r>
            <a:endParaRPr lang="en-CH" sz="5400" dirty="0">
              <a:solidFill>
                <a:schemeClr val="tx1"/>
              </a:solidFill>
            </a:endParaRPr>
          </a:p>
        </p:txBody>
      </p:sp>
      <p:sp>
        <p:nvSpPr>
          <p:cNvPr id="9" name="Rectangle 8">
            <a:extLst>
              <a:ext uri="{FF2B5EF4-FFF2-40B4-BE49-F238E27FC236}">
                <a16:creationId xmlns:a16="http://schemas.microsoft.com/office/drawing/2014/main" id="{55AF10B8-5801-7590-9D2F-5CA9ABC46B00}"/>
              </a:ext>
            </a:extLst>
          </p:cNvPr>
          <p:cNvSpPr/>
          <p:nvPr/>
        </p:nvSpPr>
        <p:spPr>
          <a:xfrm>
            <a:off x="973365" y="4367596"/>
            <a:ext cx="10245269" cy="1565117"/>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2">
            <a:extLst>
              <a:ext uri="{FF2B5EF4-FFF2-40B4-BE49-F238E27FC236}">
                <a16:creationId xmlns:a16="http://schemas.microsoft.com/office/drawing/2014/main" id="{C7D0D215-8248-867B-9148-1BF55452F4CB}"/>
              </a:ext>
            </a:extLst>
          </p:cNvPr>
          <p:cNvSpPr/>
          <p:nvPr/>
        </p:nvSpPr>
        <p:spPr>
          <a:xfrm>
            <a:off x="973364" y="849084"/>
            <a:ext cx="10245269" cy="1992084"/>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4" name="Group 3">
            <a:extLst>
              <a:ext uri="{FF2B5EF4-FFF2-40B4-BE49-F238E27FC236}">
                <a16:creationId xmlns:a16="http://schemas.microsoft.com/office/drawing/2014/main" id="{483D1818-4D2C-0891-2DD9-327355EB9205}"/>
              </a:ext>
            </a:extLst>
          </p:cNvPr>
          <p:cNvGrpSpPr/>
          <p:nvPr/>
        </p:nvGrpSpPr>
        <p:grpSpPr>
          <a:xfrm>
            <a:off x="2812900" y="6572414"/>
            <a:ext cx="6502401" cy="261257"/>
            <a:chOff x="1631950" y="5344886"/>
            <a:chExt cx="6502401" cy="261257"/>
          </a:xfrm>
        </p:grpSpPr>
        <p:sp>
          <p:nvSpPr>
            <p:cNvPr id="8" name="Arrow: Pentagon 7">
              <a:extLst>
                <a:ext uri="{FF2B5EF4-FFF2-40B4-BE49-F238E27FC236}">
                  <a16:creationId xmlns:a16="http://schemas.microsoft.com/office/drawing/2014/main" id="{D19FE70D-8A6B-91C4-A5EE-4F6ACD23D593}"/>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0" name="Arrow: Chevron 9">
              <a:extLst>
                <a:ext uri="{FF2B5EF4-FFF2-40B4-BE49-F238E27FC236}">
                  <a16:creationId xmlns:a16="http://schemas.microsoft.com/office/drawing/2014/main" id="{12B5BA3B-3567-80E1-5D86-D0E1A661979C}"/>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1" name="Arrow: Chevron 10">
              <a:extLst>
                <a:ext uri="{FF2B5EF4-FFF2-40B4-BE49-F238E27FC236}">
                  <a16:creationId xmlns:a16="http://schemas.microsoft.com/office/drawing/2014/main" id="{97E43D15-7612-66D0-D1C3-53A4F6D694A8}"/>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2" name="Arrow: Chevron 11">
              <a:extLst>
                <a:ext uri="{FF2B5EF4-FFF2-40B4-BE49-F238E27FC236}">
                  <a16:creationId xmlns:a16="http://schemas.microsoft.com/office/drawing/2014/main" id="{FAA114FA-062C-8185-14FA-14D53DE27E4C}"/>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30882236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9FD2-9C3C-4F3C-BA21-111909AF2329}"/>
              </a:ext>
            </a:extLst>
          </p:cNvPr>
          <p:cNvSpPr>
            <a:spLocks noGrp="1"/>
          </p:cNvSpPr>
          <p:nvPr>
            <p:ph type="title"/>
          </p:nvPr>
        </p:nvSpPr>
        <p:spPr/>
        <p:txBody>
          <a:bodyPr>
            <a:normAutofit fontScale="90000"/>
          </a:bodyPr>
          <a:lstStyle/>
          <a:p>
            <a:r>
              <a:rPr lang="en-US" dirty="0"/>
              <a:t>CROW-ref</a:t>
            </a:r>
          </a:p>
        </p:txBody>
      </p:sp>
      <p:sp>
        <p:nvSpPr>
          <p:cNvPr id="3" name="Content Placeholder 2">
            <a:extLst>
              <a:ext uri="{FF2B5EF4-FFF2-40B4-BE49-F238E27FC236}">
                <a16:creationId xmlns:a16="http://schemas.microsoft.com/office/drawing/2014/main" id="{287F7C1B-C8BF-42B2-9866-C0C146762DFD}"/>
              </a:ext>
            </a:extLst>
          </p:cNvPr>
          <p:cNvSpPr>
            <a:spLocks noGrp="1"/>
          </p:cNvSpPr>
          <p:nvPr>
            <p:ph idx="1"/>
          </p:nvPr>
        </p:nvSpPr>
        <p:spPr>
          <a:xfrm>
            <a:off x="304800" y="990601"/>
            <a:ext cx="11582400" cy="5410199"/>
          </a:xfrm>
        </p:spPr>
        <p:txBody>
          <a:bodyPr>
            <a:normAutofit fontScale="92500" lnSpcReduction="10000"/>
          </a:bodyPr>
          <a:lstStyle/>
          <a:p>
            <a:pPr marL="0" indent="0">
              <a:buNone/>
            </a:pPr>
            <a:r>
              <a:rPr lang="en-US" sz="3200" b="1" dirty="0">
                <a:solidFill>
                  <a:srgbClr val="FF0000"/>
                </a:solidFill>
              </a:rPr>
              <a:t>Problem:</a:t>
            </a:r>
            <a:r>
              <a:rPr lang="en-US" sz="3200" b="1" dirty="0"/>
              <a:t> </a:t>
            </a:r>
            <a:r>
              <a:rPr lang="en-US" sz="3200" dirty="0"/>
              <a:t>Refresh has high overheads. Weak rows lead to </a:t>
            </a:r>
            <a:br>
              <a:rPr lang="en-US" sz="3200" dirty="0"/>
            </a:br>
            <a:r>
              <a:rPr lang="en-US" sz="3200" dirty="0"/>
              <a:t>high refresh rate</a:t>
            </a:r>
            <a:endParaRPr lang="en-US" sz="3600" b="1" dirty="0"/>
          </a:p>
          <a:p>
            <a:pPr lvl="1"/>
            <a:r>
              <a:rPr lang="en-US" sz="2800" b="1" dirty="0"/>
              <a:t>weak row: </a:t>
            </a:r>
            <a:r>
              <a:rPr lang="en-US" sz="2800" dirty="0"/>
              <a:t>at least one of the row’s cells cannot retain data correctly when refresh rate is decreased</a:t>
            </a:r>
          </a:p>
          <a:p>
            <a:pPr marL="0" indent="0">
              <a:buNone/>
            </a:pPr>
            <a:endParaRPr lang="en-US" sz="3200" b="1" dirty="0">
              <a:solidFill>
                <a:srgbClr val="0066FF"/>
              </a:solidFill>
            </a:endParaRPr>
          </a:p>
          <a:p>
            <a:pPr marL="0" indent="0">
              <a:buNone/>
            </a:pPr>
            <a:r>
              <a:rPr lang="en-US" sz="3200" b="1" dirty="0">
                <a:solidFill>
                  <a:srgbClr val="0066FF"/>
                </a:solidFill>
              </a:rPr>
              <a:t>Key idea: </a:t>
            </a:r>
            <a:r>
              <a:rPr lang="en-US" sz="3200" dirty="0"/>
              <a:t>Safely</a:t>
            </a:r>
            <a:r>
              <a:rPr lang="en-US" sz="3200" b="1" dirty="0">
                <a:solidFill>
                  <a:srgbClr val="0066FF"/>
                </a:solidFill>
              </a:rPr>
              <a:t> </a:t>
            </a:r>
            <a:r>
              <a:rPr lang="en-US" sz="3200" dirty="0"/>
              <a:t>reduce refresh rate by remapping</a:t>
            </a:r>
            <a:r>
              <a:rPr lang="en-US" sz="3200" b="1" dirty="0">
                <a:solidFill>
                  <a:srgbClr val="0066FF"/>
                </a:solidFill>
              </a:rPr>
              <a:t> </a:t>
            </a:r>
            <a:r>
              <a:rPr lang="en-US" sz="3200" dirty="0"/>
              <a:t>a </a:t>
            </a:r>
            <a:r>
              <a:rPr lang="en-US" sz="3200" dirty="0">
                <a:solidFill>
                  <a:srgbClr val="C00000"/>
                </a:solidFill>
              </a:rPr>
              <a:t>weak</a:t>
            </a:r>
            <a:r>
              <a:rPr lang="en-US" sz="3200" dirty="0"/>
              <a:t> regular row to a </a:t>
            </a:r>
            <a:r>
              <a:rPr lang="en-US" sz="3200" dirty="0">
                <a:solidFill>
                  <a:srgbClr val="00B050"/>
                </a:solidFill>
              </a:rPr>
              <a:t>strong</a:t>
            </a:r>
            <a:r>
              <a:rPr lang="en-US" sz="3200" dirty="0"/>
              <a:t> </a:t>
            </a:r>
            <a:r>
              <a:rPr lang="en-US" sz="3200" dirty="0">
                <a:solidFill>
                  <a:srgbClr val="FF0066"/>
                </a:solidFill>
              </a:rPr>
              <a:t>copy row</a:t>
            </a:r>
          </a:p>
          <a:p>
            <a:pPr marL="0" indent="0">
              <a:buNone/>
            </a:pPr>
            <a:endParaRPr lang="en-US" sz="3200" dirty="0">
              <a:solidFill>
                <a:srgbClr val="FF0066"/>
              </a:solidFill>
            </a:endParaRPr>
          </a:p>
          <a:p>
            <a:pPr marL="0" indent="0">
              <a:buNone/>
            </a:pPr>
            <a:r>
              <a:rPr lang="en-US" sz="3200" dirty="0"/>
              <a:t>CROW-ref uses:</a:t>
            </a:r>
          </a:p>
          <a:p>
            <a:pPr lvl="1"/>
            <a:r>
              <a:rPr lang="en-US" sz="2800" dirty="0">
                <a:solidFill>
                  <a:schemeClr val="accent6">
                    <a:lumMod val="75000"/>
                  </a:schemeClr>
                </a:solidFill>
              </a:rPr>
              <a:t>row copy </a:t>
            </a:r>
            <a:r>
              <a:rPr lang="en-US" sz="2800" dirty="0">
                <a:ea typeface="Cambria" panose="02040503050406030204" pitchFamily="18" charset="0"/>
              </a:rPr>
              <a:t>→ copy a weak regular row to a strong </a:t>
            </a:r>
            <a:r>
              <a:rPr lang="en-US" sz="2800" dirty="0">
                <a:solidFill>
                  <a:srgbClr val="FF0066"/>
                </a:solidFill>
                <a:ea typeface="Cambria" panose="02040503050406030204" pitchFamily="18" charset="0"/>
              </a:rPr>
              <a:t>copy row</a:t>
            </a:r>
            <a:endParaRPr lang="en-US" sz="2800" dirty="0">
              <a:solidFill>
                <a:srgbClr val="FF0066"/>
              </a:solidFill>
            </a:endParaRPr>
          </a:p>
          <a:p>
            <a:pPr marL="0" indent="0">
              <a:buNone/>
            </a:pPr>
            <a:endParaRPr lang="en-US" sz="3200" dirty="0"/>
          </a:p>
          <a:p>
            <a:pPr marL="0" indent="0">
              <a:buNone/>
            </a:pPr>
            <a:r>
              <a:rPr lang="en-US" sz="3200" dirty="0"/>
              <a:t>CROW-ref </a:t>
            </a:r>
            <a:r>
              <a:rPr lang="en-US" sz="3200" b="1" dirty="0"/>
              <a:t>eliminates more than half of the refresh </a:t>
            </a:r>
            <a:r>
              <a:rPr lang="en-US" sz="3200" dirty="0"/>
              <a:t>requests</a:t>
            </a:r>
          </a:p>
        </p:txBody>
      </p:sp>
      <p:grpSp>
        <p:nvGrpSpPr>
          <p:cNvPr id="4" name="Group 3">
            <a:extLst>
              <a:ext uri="{FF2B5EF4-FFF2-40B4-BE49-F238E27FC236}">
                <a16:creationId xmlns:a16="http://schemas.microsoft.com/office/drawing/2014/main" id="{61629611-CD6A-B475-9A7B-889A4CF6A8B7}"/>
              </a:ext>
            </a:extLst>
          </p:cNvPr>
          <p:cNvGrpSpPr/>
          <p:nvPr/>
        </p:nvGrpSpPr>
        <p:grpSpPr>
          <a:xfrm>
            <a:off x="2812900" y="6572414"/>
            <a:ext cx="6502401" cy="261257"/>
            <a:chOff x="1631950" y="5344886"/>
            <a:chExt cx="6502401" cy="261257"/>
          </a:xfrm>
        </p:grpSpPr>
        <p:sp>
          <p:nvSpPr>
            <p:cNvPr id="5" name="Arrow: Pentagon 4">
              <a:extLst>
                <a:ext uri="{FF2B5EF4-FFF2-40B4-BE49-F238E27FC236}">
                  <a16:creationId xmlns:a16="http://schemas.microsoft.com/office/drawing/2014/main" id="{6EED30B6-0D1F-A5C1-876D-FEF51B70ABB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742655D3-33D5-92BD-42A7-0E29A09F8E9F}"/>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391003B5-FE31-EA54-557D-18BA97A68DB9}"/>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79F2CF64-0A8A-01DE-C856-2BF6729DA7FF}"/>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199482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9FD2-9C3C-4F3C-BA21-111909AF2329}"/>
              </a:ext>
            </a:extLst>
          </p:cNvPr>
          <p:cNvSpPr>
            <a:spLocks noGrp="1"/>
          </p:cNvSpPr>
          <p:nvPr>
            <p:ph type="title"/>
          </p:nvPr>
        </p:nvSpPr>
        <p:spPr/>
        <p:txBody>
          <a:bodyPr>
            <a:normAutofit fontScale="90000"/>
          </a:bodyPr>
          <a:lstStyle/>
          <a:p>
            <a:r>
              <a:rPr lang="en-US" dirty="0"/>
              <a:t>CROW-ref Operation</a:t>
            </a:r>
          </a:p>
        </p:txBody>
      </p:sp>
      <p:sp>
        <p:nvSpPr>
          <p:cNvPr id="37" name="Rectangle: Rounded Corners 36">
            <a:extLst>
              <a:ext uri="{FF2B5EF4-FFF2-40B4-BE49-F238E27FC236}">
                <a16:creationId xmlns:a16="http://schemas.microsoft.com/office/drawing/2014/main" id="{64DB00DA-0005-480A-A8E4-A917F4C474FF}"/>
              </a:ext>
            </a:extLst>
          </p:cNvPr>
          <p:cNvSpPr/>
          <p:nvPr/>
        </p:nvSpPr>
        <p:spPr>
          <a:xfrm>
            <a:off x="4230680" y="2916666"/>
            <a:ext cx="3058239" cy="473490"/>
          </a:xfrm>
          <a:prstGeom prst="roundRect">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4A02551D-727B-46E1-A1BD-C41C54336604}"/>
              </a:ext>
            </a:extLst>
          </p:cNvPr>
          <p:cNvSpPr/>
          <p:nvPr/>
        </p:nvSpPr>
        <p:spPr>
          <a:xfrm>
            <a:off x="4234971" y="4186141"/>
            <a:ext cx="3058239" cy="47349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a:extLst>
              <a:ext uri="{FF2B5EF4-FFF2-40B4-BE49-F238E27FC236}">
                <a16:creationId xmlns:a16="http://schemas.microsoft.com/office/drawing/2014/main" id="{54F405A4-04C0-4E33-996D-164D7604F59D}"/>
              </a:ext>
            </a:extLst>
          </p:cNvPr>
          <p:cNvPicPr>
            <a:picLocks noChangeAspect="1"/>
          </p:cNvPicPr>
          <p:nvPr/>
        </p:nvPicPr>
        <p:blipFill>
          <a:blip r:embed="rId4"/>
          <a:stretch>
            <a:fillRect/>
          </a:stretch>
        </p:blipFill>
        <p:spPr>
          <a:xfrm>
            <a:off x="4257236" y="2117432"/>
            <a:ext cx="3254245" cy="3149319"/>
          </a:xfrm>
          <a:prstGeom prst="rect">
            <a:avLst/>
          </a:prstGeom>
        </p:spPr>
      </p:pic>
      <p:pic>
        <p:nvPicPr>
          <p:cNvPr id="46" name="Picture 45">
            <a:extLst>
              <a:ext uri="{FF2B5EF4-FFF2-40B4-BE49-F238E27FC236}">
                <a16:creationId xmlns:a16="http://schemas.microsoft.com/office/drawing/2014/main" id="{39F97C7D-02D3-433C-AD7F-30E855618FE6}"/>
              </a:ext>
            </a:extLst>
          </p:cNvPr>
          <p:cNvPicPr>
            <a:picLocks noChangeAspect="1"/>
          </p:cNvPicPr>
          <p:nvPr/>
        </p:nvPicPr>
        <p:blipFill>
          <a:blip r:embed="rId5"/>
          <a:stretch>
            <a:fillRect/>
          </a:stretch>
        </p:blipFill>
        <p:spPr>
          <a:xfrm>
            <a:off x="4265405" y="4610915"/>
            <a:ext cx="3254246" cy="657771"/>
          </a:xfrm>
          <a:prstGeom prst="rect">
            <a:avLst/>
          </a:prstGeom>
        </p:spPr>
      </p:pic>
      <p:sp>
        <p:nvSpPr>
          <p:cNvPr id="48" name="TextBox 47">
            <a:extLst>
              <a:ext uri="{FF2B5EF4-FFF2-40B4-BE49-F238E27FC236}">
                <a16:creationId xmlns:a16="http://schemas.microsoft.com/office/drawing/2014/main" id="{D83B4349-7163-40CD-9605-135E9F850E7A}"/>
              </a:ext>
            </a:extLst>
          </p:cNvPr>
          <p:cNvSpPr txBox="1"/>
          <p:nvPr/>
        </p:nvSpPr>
        <p:spPr>
          <a:xfrm>
            <a:off x="2859184" y="2884848"/>
            <a:ext cx="1610143" cy="523220"/>
          </a:xfrm>
          <a:prstGeom prst="rect">
            <a:avLst/>
          </a:prstGeom>
          <a:noFill/>
        </p:spPr>
        <p:txBody>
          <a:bodyPr wrap="square" rtlCol="0">
            <a:spAutoFit/>
          </a:bodyPr>
          <a:lstStyle/>
          <a:p>
            <a:pPr algn="ctr"/>
            <a:r>
              <a:rPr lang="en-US" sz="2800" b="1" dirty="0">
                <a:solidFill>
                  <a:srgbClr val="C00000"/>
                </a:solidFill>
              </a:rPr>
              <a:t>weak</a:t>
            </a:r>
          </a:p>
        </p:txBody>
      </p:sp>
      <p:sp>
        <p:nvSpPr>
          <p:cNvPr id="49" name="TextBox 48">
            <a:extLst>
              <a:ext uri="{FF2B5EF4-FFF2-40B4-BE49-F238E27FC236}">
                <a16:creationId xmlns:a16="http://schemas.microsoft.com/office/drawing/2014/main" id="{49B1C9AD-9F99-48A4-88A0-80B54978D7DE}"/>
              </a:ext>
            </a:extLst>
          </p:cNvPr>
          <p:cNvSpPr txBox="1"/>
          <p:nvPr/>
        </p:nvSpPr>
        <p:spPr>
          <a:xfrm>
            <a:off x="2754043" y="4089293"/>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50" name="Arrow: Curved Right 49">
            <a:extLst>
              <a:ext uri="{FF2B5EF4-FFF2-40B4-BE49-F238E27FC236}">
                <a16:creationId xmlns:a16="http://schemas.microsoft.com/office/drawing/2014/main" id="{85961174-8A2C-4913-B520-D47BFEA8AD27}"/>
              </a:ext>
            </a:extLst>
          </p:cNvPr>
          <p:cNvSpPr/>
          <p:nvPr/>
        </p:nvSpPr>
        <p:spPr>
          <a:xfrm flipH="1">
            <a:off x="7390027" y="4284368"/>
            <a:ext cx="805480" cy="906247"/>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Graphic 4" descr="Research">
            <a:extLst>
              <a:ext uri="{FF2B5EF4-FFF2-40B4-BE49-F238E27FC236}">
                <a16:creationId xmlns:a16="http://schemas.microsoft.com/office/drawing/2014/main" id="{99FF8020-642E-405F-BC44-36A18A92E1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14834" y="2832267"/>
            <a:ext cx="914400" cy="914400"/>
          </a:xfrm>
          <a:prstGeom prst="rect">
            <a:avLst/>
          </a:prstGeom>
        </p:spPr>
      </p:pic>
      <p:sp>
        <p:nvSpPr>
          <p:cNvPr id="6" name="TextBox 5">
            <a:extLst>
              <a:ext uri="{FF2B5EF4-FFF2-40B4-BE49-F238E27FC236}">
                <a16:creationId xmlns:a16="http://schemas.microsoft.com/office/drawing/2014/main" id="{B6763AE2-EF42-42FD-B124-12E16E9948F5}"/>
              </a:ext>
            </a:extLst>
          </p:cNvPr>
          <p:cNvSpPr txBox="1"/>
          <p:nvPr/>
        </p:nvSpPr>
        <p:spPr>
          <a:xfrm>
            <a:off x="97970" y="4193319"/>
            <a:ext cx="2966201" cy="954107"/>
          </a:xfrm>
          <a:prstGeom prst="rect">
            <a:avLst/>
          </a:prstGeom>
          <a:noFill/>
        </p:spPr>
        <p:txBody>
          <a:bodyPr wrap="square" rtlCol="0">
            <a:spAutoFit/>
          </a:bodyPr>
          <a:lstStyle/>
          <a:p>
            <a:pPr algn="ctr"/>
            <a:r>
              <a:rPr lang="en-US" sz="2800" dirty="0"/>
              <a:t>Retention Time Profiler</a:t>
            </a:r>
          </a:p>
        </p:txBody>
      </p:sp>
      <p:sp>
        <p:nvSpPr>
          <p:cNvPr id="15" name="TextBox 14">
            <a:extLst>
              <a:ext uri="{FF2B5EF4-FFF2-40B4-BE49-F238E27FC236}">
                <a16:creationId xmlns:a16="http://schemas.microsoft.com/office/drawing/2014/main" id="{4D5FD2E2-3AC0-4EEC-A220-8945D44F79F1}"/>
              </a:ext>
            </a:extLst>
          </p:cNvPr>
          <p:cNvSpPr txBox="1"/>
          <p:nvPr/>
        </p:nvSpPr>
        <p:spPr>
          <a:xfrm>
            <a:off x="2745873" y="3699756"/>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6" name="TextBox 15">
            <a:extLst>
              <a:ext uri="{FF2B5EF4-FFF2-40B4-BE49-F238E27FC236}">
                <a16:creationId xmlns:a16="http://schemas.microsoft.com/office/drawing/2014/main" id="{8ED8765F-ACBF-4C63-8516-2894587BAB37}"/>
              </a:ext>
            </a:extLst>
          </p:cNvPr>
          <p:cNvSpPr txBox="1"/>
          <p:nvPr/>
        </p:nvSpPr>
        <p:spPr>
          <a:xfrm>
            <a:off x="2754042" y="3288708"/>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7" name="TextBox 16">
            <a:extLst>
              <a:ext uri="{FF2B5EF4-FFF2-40B4-BE49-F238E27FC236}">
                <a16:creationId xmlns:a16="http://schemas.microsoft.com/office/drawing/2014/main" id="{8EF58359-4DF4-4117-87A4-DE814D8CCA00}"/>
              </a:ext>
            </a:extLst>
          </p:cNvPr>
          <p:cNvSpPr txBox="1"/>
          <p:nvPr/>
        </p:nvSpPr>
        <p:spPr>
          <a:xfrm>
            <a:off x="2774725" y="2419059"/>
            <a:ext cx="1610143" cy="523220"/>
          </a:xfrm>
          <a:prstGeom prst="rect">
            <a:avLst/>
          </a:prstGeom>
          <a:noFill/>
        </p:spPr>
        <p:txBody>
          <a:bodyPr wrap="square" rtlCol="0">
            <a:spAutoFit/>
          </a:bodyPr>
          <a:lstStyle/>
          <a:p>
            <a:pPr algn="ctr"/>
            <a:r>
              <a:rPr lang="en-US" sz="2800" b="1" dirty="0">
                <a:solidFill>
                  <a:srgbClr val="00B050"/>
                </a:solidFill>
              </a:rPr>
              <a:t>strong</a:t>
            </a:r>
          </a:p>
        </p:txBody>
      </p:sp>
      <p:sp>
        <p:nvSpPr>
          <p:cNvPr id="18" name="TextBox 17">
            <a:extLst>
              <a:ext uri="{FF2B5EF4-FFF2-40B4-BE49-F238E27FC236}">
                <a16:creationId xmlns:a16="http://schemas.microsoft.com/office/drawing/2014/main" id="{2BDA7A5A-E0E6-415B-B9AB-65C1054CD20F}"/>
              </a:ext>
            </a:extLst>
          </p:cNvPr>
          <p:cNvSpPr txBox="1"/>
          <p:nvPr/>
        </p:nvSpPr>
        <p:spPr>
          <a:xfrm>
            <a:off x="2774725" y="2041206"/>
            <a:ext cx="1610143" cy="523220"/>
          </a:xfrm>
          <a:prstGeom prst="rect">
            <a:avLst/>
          </a:prstGeom>
          <a:noFill/>
        </p:spPr>
        <p:txBody>
          <a:bodyPr wrap="square" rtlCol="0">
            <a:spAutoFit/>
          </a:bodyPr>
          <a:lstStyle/>
          <a:p>
            <a:pPr algn="ctr"/>
            <a:r>
              <a:rPr lang="en-US" sz="2800" b="1" dirty="0">
                <a:solidFill>
                  <a:srgbClr val="00B050"/>
                </a:solidFill>
              </a:rPr>
              <a:t>strong</a:t>
            </a:r>
          </a:p>
        </p:txBody>
      </p:sp>
      <p:grpSp>
        <p:nvGrpSpPr>
          <p:cNvPr id="20" name="Group 19">
            <a:extLst>
              <a:ext uri="{FF2B5EF4-FFF2-40B4-BE49-F238E27FC236}">
                <a16:creationId xmlns:a16="http://schemas.microsoft.com/office/drawing/2014/main" id="{E5F53DD4-0F11-4263-95D6-45C045F30DE0}"/>
              </a:ext>
            </a:extLst>
          </p:cNvPr>
          <p:cNvGrpSpPr/>
          <p:nvPr/>
        </p:nvGrpSpPr>
        <p:grpSpPr>
          <a:xfrm>
            <a:off x="7565570" y="1611086"/>
            <a:ext cx="3871912" cy="707886"/>
            <a:chOff x="8638692" y="3718117"/>
            <a:chExt cx="3871912" cy="707886"/>
          </a:xfrm>
          <a:solidFill>
            <a:schemeClr val="tx1"/>
          </a:solidFill>
        </p:grpSpPr>
        <p:sp>
          <p:nvSpPr>
            <p:cNvPr id="21" name="Oval 20">
              <a:extLst>
                <a:ext uri="{FF2B5EF4-FFF2-40B4-BE49-F238E27FC236}">
                  <a16:creationId xmlns:a16="http://schemas.microsoft.com/office/drawing/2014/main" id="{5EAB17D4-223A-4B98-8F8C-7A46874EE994}"/>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a:t>
              </a:r>
            </a:p>
          </p:txBody>
        </p:sp>
        <p:sp>
          <p:nvSpPr>
            <p:cNvPr id="22" name="TextBox 21">
              <a:extLst>
                <a:ext uri="{FF2B5EF4-FFF2-40B4-BE49-F238E27FC236}">
                  <a16:creationId xmlns:a16="http://schemas.microsoft.com/office/drawing/2014/main" id="{80D9DE90-0587-45FC-A7D0-594F3FEB818D}"/>
                </a:ext>
              </a:extLst>
            </p:cNvPr>
            <p:cNvSpPr txBox="1"/>
            <p:nvPr/>
          </p:nvSpPr>
          <p:spPr>
            <a:xfrm>
              <a:off x="9095891" y="3718117"/>
              <a:ext cx="3414713" cy="707886"/>
            </a:xfrm>
            <a:prstGeom prst="rect">
              <a:avLst/>
            </a:prstGeom>
            <a:noFill/>
          </p:spPr>
          <p:txBody>
            <a:bodyPr wrap="square" rtlCol="0" anchor="ctr">
              <a:spAutoFit/>
            </a:bodyPr>
            <a:lstStyle/>
            <a:p>
              <a:pPr>
                <a:lnSpc>
                  <a:spcPts val="2400"/>
                </a:lnSpc>
              </a:pPr>
              <a:r>
                <a:rPr lang="en-US" sz="2400" dirty="0">
                  <a:latin typeface="+mj-lt"/>
                </a:rPr>
                <a:t>Perform retention time profiling</a:t>
              </a:r>
            </a:p>
          </p:txBody>
        </p:sp>
      </p:grpSp>
      <p:grpSp>
        <p:nvGrpSpPr>
          <p:cNvPr id="23" name="Group 22">
            <a:extLst>
              <a:ext uri="{FF2B5EF4-FFF2-40B4-BE49-F238E27FC236}">
                <a16:creationId xmlns:a16="http://schemas.microsoft.com/office/drawing/2014/main" id="{23F54A8E-E825-47C9-A02E-9ADB905E787F}"/>
              </a:ext>
            </a:extLst>
          </p:cNvPr>
          <p:cNvGrpSpPr/>
          <p:nvPr/>
        </p:nvGrpSpPr>
        <p:grpSpPr>
          <a:xfrm>
            <a:off x="7576167" y="3354836"/>
            <a:ext cx="4665559" cy="461665"/>
            <a:chOff x="8638692" y="3841228"/>
            <a:chExt cx="4665559" cy="461665"/>
          </a:xfrm>
          <a:solidFill>
            <a:schemeClr val="tx1"/>
          </a:solidFill>
        </p:grpSpPr>
        <p:sp>
          <p:nvSpPr>
            <p:cNvPr id="24" name="Oval 23">
              <a:extLst>
                <a:ext uri="{FF2B5EF4-FFF2-40B4-BE49-F238E27FC236}">
                  <a16:creationId xmlns:a16="http://schemas.microsoft.com/office/drawing/2014/main" id="{BE54CCBC-D33F-4826-A769-DC3D48931AC2}"/>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3</a:t>
              </a:r>
            </a:p>
          </p:txBody>
        </p:sp>
        <p:sp>
          <p:nvSpPr>
            <p:cNvPr id="25" name="TextBox 24">
              <a:extLst>
                <a:ext uri="{FF2B5EF4-FFF2-40B4-BE49-F238E27FC236}">
                  <a16:creationId xmlns:a16="http://schemas.microsoft.com/office/drawing/2014/main" id="{634C90E0-6CE5-4BBC-B22D-662933ACE36B}"/>
                </a:ext>
              </a:extLst>
            </p:cNvPr>
            <p:cNvSpPr txBox="1"/>
            <p:nvPr/>
          </p:nvSpPr>
          <p:spPr>
            <a:xfrm>
              <a:off x="9095891" y="3841228"/>
              <a:ext cx="4208360" cy="461665"/>
            </a:xfrm>
            <a:prstGeom prst="rect">
              <a:avLst/>
            </a:prstGeom>
            <a:noFill/>
          </p:spPr>
          <p:txBody>
            <a:bodyPr wrap="square" rtlCol="0" anchor="ctr">
              <a:spAutoFit/>
            </a:bodyPr>
            <a:lstStyle/>
            <a:p>
              <a:r>
                <a:rPr lang="en-US" sz="2400" dirty="0">
                  <a:latin typeface="+mj-lt"/>
                </a:rPr>
                <a:t>On ACT, check the CROW-table</a:t>
              </a:r>
            </a:p>
          </p:txBody>
        </p:sp>
      </p:grpSp>
      <p:grpSp>
        <p:nvGrpSpPr>
          <p:cNvPr id="26" name="Group 25">
            <a:extLst>
              <a:ext uri="{FF2B5EF4-FFF2-40B4-BE49-F238E27FC236}">
                <a16:creationId xmlns:a16="http://schemas.microsoft.com/office/drawing/2014/main" id="{AC936663-02B2-41C3-B94B-99595C01E483}"/>
              </a:ext>
            </a:extLst>
          </p:cNvPr>
          <p:cNvGrpSpPr/>
          <p:nvPr/>
        </p:nvGrpSpPr>
        <p:grpSpPr>
          <a:xfrm>
            <a:off x="7565570" y="3980489"/>
            <a:ext cx="4665559" cy="830997"/>
            <a:chOff x="8638692" y="3656562"/>
            <a:chExt cx="4665559" cy="830997"/>
          </a:xfrm>
          <a:solidFill>
            <a:schemeClr val="tx1"/>
          </a:solidFill>
        </p:grpSpPr>
        <p:sp>
          <p:nvSpPr>
            <p:cNvPr id="27" name="Oval 26">
              <a:extLst>
                <a:ext uri="{FF2B5EF4-FFF2-40B4-BE49-F238E27FC236}">
                  <a16:creationId xmlns:a16="http://schemas.microsoft.com/office/drawing/2014/main" id="{69D984FF-B9F7-4A0E-BC90-4C7754FE720C}"/>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4</a:t>
              </a:r>
            </a:p>
          </p:txBody>
        </p:sp>
        <p:sp>
          <p:nvSpPr>
            <p:cNvPr id="28" name="TextBox 27">
              <a:extLst>
                <a:ext uri="{FF2B5EF4-FFF2-40B4-BE49-F238E27FC236}">
                  <a16:creationId xmlns:a16="http://schemas.microsoft.com/office/drawing/2014/main" id="{3A68D95B-2065-4D22-BA42-64B7CF994A10}"/>
                </a:ext>
              </a:extLst>
            </p:cNvPr>
            <p:cNvSpPr txBox="1"/>
            <p:nvPr/>
          </p:nvSpPr>
          <p:spPr>
            <a:xfrm>
              <a:off x="9095891" y="3656562"/>
              <a:ext cx="4208360" cy="830997"/>
            </a:xfrm>
            <a:prstGeom prst="rect">
              <a:avLst/>
            </a:prstGeom>
            <a:noFill/>
          </p:spPr>
          <p:txBody>
            <a:bodyPr wrap="square" rtlCol="0" anchor="ctr">
              <a:spAutoFit/>
            </a:bodyPr>
            <a:lstStyle/>
            <a:p>
              <a:r>
                <a:rPr lang="en-US" sz="2400" dirty="0">
                  <a:latin typeface="+mj-lt"/>
                </a:rPr>
                <a:t>If remapped, activate a copy row</a:t>
              </a:r>
            </a:p>
          </p:txBody>
        </p:sp>
      </p:grpSp>
      <p:grpSp>
        <p:nvGrpSpPr>
          <p:cNvPr id="30" name="Group 29">
            <a:extLst>
              <a:ext uri="{FF2B5EF4-FFF2-40B4-BE49-F238E27FC236}">
                <a16:creationId xmlns:a16="http://schemas.microsoft.com/office/drawing/2014/main" id="{D77A99B9-CE99-4954-B082-E3DAD258F019}"/>
              </a:ext>
            </a:extLst>
          </p:cNvPr>
          <p:cNvGrpSpPr/>
          <p:nvPr/>
        </p:nvGrpSpPr>
        <p:grpSpPr>
          <a:xfrm>
            <a:off x="7559211" y="2482961"/>
            <a:ext cx="4665559" cy="707886"/>
            <a:chOff x="8638692" y="3718117"/>
            <a:chExt cx="4665559" cy="707886"/>
          </a:xfrm>
          <a:solidFill>
            <a:schemeClr val="tx1"/>
          </a:solidFill>
        </p:grpSpPr>
        <p:sp>
          <p:nvSpPr>
            <p:cNvPr id="31" name="Oval 30">
              <a:extLst>
                <a:ext uri="{FF2B5EF4-FFF2-40B4-BE49-F238E27FC236}">
                  <a16:creationId xmlns:a16="http://schemas.microsoft.com/office/drawing/2014/main" id="{30A4C94E-7B30-4197-8023-40B6F2A529F3}"/>
                </a:ext>
              </a:extLst>
            </p:cNvPr>
            <p:cNvSpPr/>
            <p:nvPr/>
          </p:nvSpPr>
          <p:spPr>
            <a:xfrm>
              <a:off x="8638692" y="3855426"/>
              <a:ext cx="457200" cy="4452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2</a:t>
              </a:r>
            </a:p>
          </p:txBody>
        </p:sp>
        <p:sp>
          <p:nvSpPr>
            <p:cNvPr id="32" name="TextBox 31">
              <a:extLst>
                <a:ext uri="{FF2B5EF4-FFF2-40B4-BE49-F238E27FC236}">
                  <a16:creationId xmlns:a16="http://schemas.microsoft.com/office/drawing/2014/main" id="{6DFA8A4A-6A5A-46B4-97A9-ADA766492BDD}"/>
                </a:ext>
              </a:extLst>
            </p:cNvPr>
            <p:cNvSpPr txBox="1"/>
            <p:nvPr/>
          </p:nvSpPr>
          <p:spPr>
            <a:xfrm>
              <a:off x="9095891" y="3718117"/>
              <a:ext cx="4208360" cy="707886"/>
            </a:xfrm>
            <a:prstGeom prst="rect">
              <a:avLst/>
            </a:prstGeom>
            <a:noFill/>
          </p:spPr>
          <p:txBody>
            <a:bodyPr wrap="square" rtlCol="0" anchor="ctr">
              <a:spAutoFit/>
            </a:bodyPr>
            <a:lstStyle/>
            <a:p>
              <a:pPr>
                <a:lnSpc>
                  <a:spcPts val="2400"/>
                </a:lnSpc>
              </a:pPr>
              <a:r>
                <a:rPr lang="en-US" sz="2400" dirty="0">
                  <a:latin typeface="+mj-lt"/>
                </a:rPr>
                <a:t>Remap weak rows to strong copy rows</a:t>
              </a:r>
            </a:p>
          </p:txBody>
        </p:sp>
      </p:grpSp>
      <p:sp>
        <p:nvSpPr>
          <p:cNvPr id="3" name="Rectangle: Diagonal Corners Snipped 2">
            <a:extLst>
              <a:ext uri="{FF2B5EF4-FFF2-40B4-BE49-F238E27FC236}">
                <a16:creationId xmlns:a16="http://schemas.microsoft.com/office/drawing/2014/main" id="{33EE38E0-62A8-98F6-10C1-FA22965086DD}"/>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How many weak rows exist </a:t>
            </a:r>
            <a:br>
              <a:rPr lang="en-US" sz="4400" b="1" dirty="0">
                <a:solidFill>
                  <a:schemeClr val="tx1"/>
                </a:solidFill>
              </a:rPr>
            </a:br>
            <a:r>
              <a:rPr lang="en-US" sz="4400" b="1" dirty="0">
                <a:solidFill>
                  <a:schemeClr val="tx1"/>
                </a:solidFill>
              </a:rPr>
              <a:t>in a DRAM chip?</a:t>
            </a:r>
            <a:endParaRPr lang="en-US" sz="4400" dirty="0">
              <a:solidFill>
                <a:schemeClr val="tx1"/>
              </a:solidFill>
            </a:endParaRPr>
          </a:p>
        </p:txBody>
      </p:sp>
      <p:grpSp>
        <p:nvGrpSpPr>
          <p:cNvPr id="4" name="Group 3">
            <a:extLst>
              <a:ext uri="{FF2B5EF4-FFF2-40B4-BE49-F238E27FC236}">
                <a16:creationId xmlns:a16="http://schemas.microsoft.com/office/drawing/2014/main" id="{1ED7ACFB-6C54-2B3F-B28B-BBDDAC397772}"/>
              </a:ext>
            </a:extLst>
          </p:cNvPr>
          <p:cNvGrpSpPr/>
          <p:nvPr/>
        </p:nvGrpSpPr>
        <p:grpSpPr>
          <a:xfrm>
            <a:off x="2812900" y="6572414"/>
            <a:ext cx="6502401" cy="261257"/>
            <a:chOff x="1631950" y="5344886"/>
            <a:chExt cx="6502401" cy="261257"/>
          </a:xfrm>
        </p:grpSpPr>
        <p:sp>
          <p:nvSpPr>
            <p:cNvPr id="7" name="Arrow: Pentagon 6">
              <a:extLst>
                <a:ext uri="{FF2B5EF4-FFF2-40B4-BE49-F238E27FC236}">
                  <a16:creationId xmlns:a16="http://schemas.microsoft.com/office/drawing/2014/main" id="{1F314CA2-FDA2-8979-89AB-7F108EA50BEE}"/>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4EBF3ACD-0A4F-FB4B-6AC2-95A23D99F848}"/>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9E91C1D1-A0B6-1096-10EA-D2A9BB56F49F}"/>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1D9686F8-1200-2B5B-9B71-5D45685DD7CA}"/>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145649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childTnLst>
                                </p:cTn>
                              </p:par>
                            </p:childTnLst>
                          </p:cTn>
                        </p:par>
                        <p:par>
                          <p:cTn id="57" fill="hold">
                            <p:stCondLst>
                              <p:cond delay="1500"/>
                            </p:stCondLst>
                            <p:childTnLst>
                              <p:par>
                                <p:cTn id="58" presetID="10" presetClass="entr" presetSubtype="0"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childTnLst>
                                </p:cTn>
                              </p:par>
                            </p:childTnLst>
                          </p:cTn>
                        </p:par>
                        <p:par>
                          <p:cTn id="61" fill="hold">
                            <p:stCondLst>
                              <p:cond delay="2500"/>
                            </p:stCondLst>
                            <p:childTnLst>
                              <p:par>
                                <p:cTn id="62" presetID="10" presetClass="entr" presetSubtype="0"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fade">
                                      <p:cBhvr>
                                        <p:cTn id="64" dur="1000"/>
                                        <p:tgtEl>
                                          <p:spTgt spid="50"/>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fade">
                                      <p:cBhvr>
                                        <p:cTn id="68" dur="5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fade">
                                      <p:cBhvr>
                                        <p:cTn id="7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uiExpand="1" animBg="1"/>
      <p:bldP spid="38" grpId="0" uiExpand="1" animBg="1"/>
      <p:bldP spid="48" grpId="0"/>
      <p:bldP spid="49" grpId="0"/>
      <p:bldP spid="50" grpId="0" uiExpand="1" animBg="1"/>
      <p:bldP spid="6" grpId="0"/>
      <p:bldP spid="15" grpId="0"/>
      <p:bldP spid="16" grpId="0"/>
      <p:bldP spid="17" grpId="0"/>
      <p:bldP spid="18"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3055431-6B10-F31D-6B3E-0472572346CF}"/>
              </a:ext>
            </a:extLst>
          </p:cNvPr>
          <p:cNvSpPr>
            <a:spLocks noGrp="1"/>
          </p:cNvSpPr>
          <p:nvPr>
            <p:ph type="title"/>
          </p:nvPr>
        </p:nvSpPr>
        <p:spPr/>
        <p:txBody>
          <a:bodyPr>
            <a:normAutofit fontScale="90000"/>
          </a:bodyPr>
          <a:lstStyle/>
          <a:p>
            <a:r>
              <a:rPr lang="en-US" dirty="0"/>
              <a:t>DRAM Organization</a:t>
            </a:r>
            <a:endParaRPr lang="en-CH" dirty="0"/>
          </a:p>
        </p:txBody>
      </p:sp>
      <p:sp>
        <p:nvSpPr>
          <p:cNvPr id="7" name="Rounded Rectangle 2">
            <a:extLst>
              <a:ext uri="{FF2B5EF4-FFF2-40B4-BE49-F238E27FC236}">
                <a16:creationId xmlns:a16="http://schemas.microsoft.com/office/drawing/2014/main" id="{C9ABC7FB-331A-CF61-39EE-B5950C93FA2E}"/>
              </a:ext>
            </a:extLst>
          </p:cNvPr>
          <p:cNvSpPr/>
          <p:nvPr/>
        </p:nvSpPr>
        <p:spPr bwMode="auto">
          <a:xfrm>
            <a:off x="5982777" y="2569418"/>
            <a:ext cx="2199132" cy="347923"/>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panose="020B0604020202020204" pitchFamily="34" charset="0"/>
            </a:endParaRPr>
          </a:p>
        </p:txBody>
      </p:sp>
      <p:pic>
        <p:nvPicPr>
          <p:cNvPr id="8" name="Content Placeholder 5">
            <a:extLst>
              <a:ext uri="{FF2B5EF4-FFF2-40B4-BE49-F238E27FC236}">
                <a16:creationId xmlns:a16="http://schemas.microsoft.com/office/drawing/2014/main" id="{EFFDF1AE-9FA7-AB59-5C21-994EC3D73EA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3023817" y="1257300"/>
            <a:ext cx="2400300" cy="2400300"/>
          </a:xfrm>
        </p:spPr>
      </p:pic>
      <p:sp>
        <p:nvSpPr>
          <p:cNvPr id="9" name="Rounded Rectangle 6">
            <a:extLst>
              <a:ext uri="{FF2B5EF4-FFF2-40B4-BE49-F238E27FC236}">
                <a16:creationId xmlns:a16="http://schemas.microsoft.com/office/drawing/2014/main" id="{032912FC-ED2E-0BFE-DE86-AF582D63F2F7}"/>
              </a:ext>
            </a:extLst>
          </p:cNvPr>
          <p:cNvSpPr/>
          <p:nvPr/>
        </p:nvSpPr>
        <p:spPr bwMode="auto">
          <a:xfrm>
            <a:off x="3481017" y="4212431"/>
            <a:ext cx="1485900" cy="1314450"/>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2400" b="1" dirty="0"/>
              <a:t>CPU</a:t>
            </a:r>
          </a:p>
        </p:txBody>
      </p:sp>
      <p:sp>
        <p:nvSpPr>
          <p:cNvPr id="10" name="Rounded Rectangle 7">
            <a:extLst>
              <a:ext uri="{FF2B5EF4-FFF2-40B4-BE49-F238E27FC236}">
                <a16:creationId xmlns:a16="http://schemas.microsoft.com/office/drawing/2014/main" id="{875D1BEA-15A5-2960-DEC6-33216A2CBED0}"/>
              </a:ext>
            </a:extLst>
          </p:cNvPr>
          <p:cNvSpPr/>
          <p:nvPr/>
        </p:nvSpPr>
        <p:spPr bwMode="auto">
          <a:xfrm>
            <a:off x="3657600" y="4229100"/>
            <a:ext cx="1163015" cy="457200"/>
          </a:xfrm>
          <a:prstGeom prst="roundRect">
            <a:avLst/>
          </a:prstGeom>
          <a:solidFill>
            <a:srgbClr val="EEA0A2"/>
          </a:solidFill>
          <a:ln w="9525" cap="flat" cmpd="sng" algn="ctr">
            <a:no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sz="1600" b="1" dirty="0"/>
              <a:t>Memory Controller</a:t>
            </a:r>
          </a:p>
        </p:txBody>
      </p:sp>
      <p:sp>
        <p:nvSpPr>
          <p:cNvPr id="11" name="Up-Down Arrow 8">
            <a:extLst>
              <a:ext uri="{FF2B5EF4-FFF2-40B4-BE49-F238E27FC236}">
                <a16:creationId xmlns:a16="http://schemas.microsoft.com/office/drawing/2014/main" id="{743DDE71-7D56-5953-2BAD-4CBE21878DDD}"/>
              </a:ext>
            </a:extLst>
          </p:cNvPr>
          <p:cNvSpPr/>
          <p:nvPr/>
        </p:nvSpPr>
        <p:spPr bwMode="auto">
          <a:xfrm>
            <a:off x="3938217" y="3086100"/>
            <a:ext cx="571500" cy="1028701"/>
          </a:xfrm>
          <a:prstGeom prst="upDownArrow">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US" sz="1350">
              <a:latin typeface="Arial" panose="020B0604020202020204" pitchFamily="34" charset="0"/>
            </a:endParaRPr>
          </a:p>
        </p:txBody>
      </p:sp>
      <p:grpSp>
        <p:nvGrpSpPr>
          <p:cNvPr id="12" name="Group 11">
            <a:extLst>
              <a:ext uri="{FF2B5EF4-FFF2-40B4-BE49-F238E27FC236}">
                <a16:creationId xmlns:a16="http://schemas.microsoft.com/office/drawing/2014/main" id="{072FC55E-4BE4-2921-6950-85FA90616077}"/>
              </a:ext>
            </a:extLst>
          </p:cNvPr>
          <p:cNvGrpSpPr/>
          <p:nvPr/>
        </p:nvGrpSpPr>
        <p:grpSpPr>
          <a:xfrm>
            <a:off x="6052767" y="2905317"/>
            <a:ext cx="2057400" cy="344329"/>
            <a:chOff x="4724400" y="2590800"/>
            <a:chExt cx="2743200" cy="459105"/>
          </a:xfrm>
          <a:noFill/>
        </p:grpSpPr>
        <p:sp>
          <p:nvSpPr>
            <p:cNvPr id="13" name="Oval 12">
              <a:extLst>
                <a:ext uri="{FF2B5EF4-FFF2-40B4-BE49-F238E27FC236}">
                  <a16:creationId xmlns:a16="http://schemas.microsoft.com/office/drawing/2014/main" id="{50A366C7-F2DC-087C-C759-81AFFBFE03B9}"/>
                </a:ext>
              </a:extLst>
            </p:cNvPr>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4" name="Oval 13">
              <a:extLst>
                <a:ext uri="{FF2B5EF4-FFF2-40B4-BE49-F238E27FC236}">
                  <a16:creationId xmlns:a16="http://schemas.microsoft.com/office/drawing/2014/main" id="{C0162C25-C2BF-C4E1-D454-B46CA78A0CA8}"/>
                </a:ext>
              </a:extLst>
            </p:cNvPr>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5" name="Oval 14">
              <a:extLst>
                <a:ext uri="{FF2B5EF4-FFF2-40B4-BE49-F238E27FC236}">
                  <a16:creationId xmlns:a16="http://schemas.microsoft.com/office/drawing/2014/main" id="{C330135D-2DE5-1AA4-3C80-69A519D83A94}"/>
                </a:ext>
              </a:extLst>
            </p:cNvPr>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6" name="Oval 15">
              <a:extLst>
                <a:ext uri="{FF2B5EF4-FFF2-40B4-BE49-F238E27FC236}">
                  <a16:creationId xmlns:a16="http://schemas.microsoft.com/office/drawing/2014/main" id="{75E435F7-9859-B4B4-9324-7CA484B51DE9}"/>
                </a:ext>
              </a:extLst>
            </p:cNvPr>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7" name="Oval 16">
              <a:extLst>
                <a:ext uri="{FF2B5EF4-FFF2-40B4-BE49-F238E27FC236}">
                  <a16:creationId xmlns:a16="http://schemas.microsoft.com/office/drawing/2014/main" id="{C602C53F-F92B-C9A6-0610-35B5C805C94A}"/>
                </a:ext>
              </a:extLst>
            </p:cNvPr>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8" name="Oval 17">
              <a:extLst>
                <a:ext uri="{FF2B5EF4-FFF2-40B4-BE49-F238E27FC236}">
                  <a16:creationId xmlns:a16="http://schemas.microsoft.com/office/drawing/2014/main" id="{B019042D-C270-7716-BB38-655BFBFB6274}"/>
                </a:ext>
              </a:extLst>
            </p:cNvPr>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cxnSp>
        <p:nvCxnSpPr>
          <p:cNvPr id="19" name="Straight Connector 18">
            <a:extLst>
              <a:ext uri="{FF2B5EF4-FFF2-40B4-BE49-F238E27FC236}">
                <a16:creationId xmlns:a16="http://schemas.microsoft.com/office/drawing/2014/main" id="{E3A8387F-1007-0FB1-414D-E62D9E065E9B}"/>
              </a:ext>
            </a:extLst>
          </p:cNvPr>
          <p:cNvCxnSpPr/>
          <p:nvPr/>
        </p:nvCxnSpPr>
        <p:spPr>
          <a:xfrm flipV="1">
            <a:off x="6226502"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0" name="DRAM">
            <a:extLst>
              <a:ext uri="{FF2B5EF4-FFF2-40B4-BE49-F238E27FC236}">
                <a16:creationId xmlns:a16="http://schemas.microsoft.com/office/drawing/2014/main" id="{C70D3CA8-6EFE-B64D-6004-2652BF23B356}"/>
              </a:ext>
            </a:extLst>
          </p:cNvPr>
          <p:cNvSpPr/>
          <p:nvPr/>
        </p:nvSpPr>
        <p:spPr>
          <a:xfrm>
            <a:off x="6055052"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1" name="Straight Connector 20">
            <a:extLst>
              <a:ext uri="{FF2B5EF4-FFF2-40B4-BE49-F238E27FC236}">
                <a16:creationId xmlns:a16="http://schemas.microsoft.com/office/drawing/2014/main" id="{A0BB44B1-4367-F2A5-1108-ABED98C30F30}"/>
              </a:ext>
            </a:extLst>
          </p:cNvPr>
          <p:cNvCxnSpPr/>
          <p:nvPr/>
        </p:nvCxnSpPr>
        <p:spPr>
          <a:xfrm flipV="1">
            <a:off x="6569402"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2" name="DRAM">
            <a:extLst>
              <a:ext uri="{FF2B5EF4-FFF2-40B4-BE49-F238E27FC236}">
                <a16:creationId xmlns:a16="http://schemas.microsoft.com/office/drawing/2014/main" id="{5FA0CA5A-04A7-281F-A702-76EA39D52F9D}"/>
              </a:ext>
            </a:extLst>
          </p:cNvPr>
          <p:cNvSpPr/>
          <p:nvPr/>
        </p:nvSpPr>
        <p:spPr>
          <a:xfrm>
            <a:off x="6397952"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3" name="Straight Connector 22">
            <a:extLst>
              <a:ext uri="{FF2B5EF4-FFF2-40B4-BE49-F238E27FC236}">
                <a16:creationId xmlns:a16="http://schemas.microsoft.com/office/drawing/2014/main" id="{DB501067-9178-ED58-606E-6A177FDF4535}"/>
              </a:ext>
            </a:extLst>
          </p:cNvPr>
          <p:cNvCxnSpPr/>
          <p:nvPr/>
        </p:nvCxnSpPr>
        <p:spPr>
          <a:xfrm flipV="1">
            <a:off x="6914587"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4" name="DRAM">
            <a:extLst>
              <a:ext uri="{FF2B5EF4-FFF2-40B4-BE49-F238E27FC236}">
                <a16:creationId xmlns:a16="http://schemas.microsoft.com/office/drawing/2014/main" id="{4C5134C1-7E62-C33B-33B1-4803BEE62ABB}"/>
              </a:ext>
            </a:extLst>
          </p:cNvPr>
          <p:cNvSpPr/>
          <p:nvPr/>
        </p:nvSpPr>
        <p:spPr>
          <a:xfrm>
            <a:off x="6743137"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5" name="Straight Connector 24">
            <a:extLst>
              <a:ext uri="{FF2B5EF4-FFF2-40B4-BE49-F238E27FC236}">
                <a16:creationId xmlns:a16="http://schemas.microsoft.com/office/drawing/2014/main" id="{D7D1454C-4B0F-F97D-94F1-C1B7527B74D4}"/>
              </a:ext>
            </a:extLst>
          </p:cNvPr>
          <p:cNvCxnSpPr/>
          <p:nvPr/>
        </p:nvCxnSpPr>
        <p:spPr>
          <a:xfrm flipV="1">
            <a:off x="7257487"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6" name="DRAM">
            <a:extLst>
              <a:ext uri="{FF2B5EF4-FFF2-40B4-BE49-F238E27FC236}">
                <a16:creationId xmlns:a16="http://schemas.microsoft.com/office/drawing/2014/main" id="{C39B5FAC-6393-7079-5AFC-573989AC9054}"/>
              </a:ext>
            </a:extLst>
          </p:cNvPr>
          <p:cNvSpPr/>
          <p:nvPr/>
        </p:nvSpPr>
        <p:spPr>
          <a:xfrm>
            <a:off x="7086037"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7" name="Straight Connector 26">
            <a:extLst>
              <a:ext uri="{FF2B5EF4-FFF2-40B4-BE49-F238E27FC236}">
                <a16:creationId xmlns:a16="http://schemas.microsoft.com/office/drawing/2014/main" id="{CA1D20B7-30D3-CD3B-43BF-A9FC42137FFD}"/>
              </a:ext>
            </a:extLst>
          </p:cNvPr>
          <p:cNvCxnSpPr/>
          <p:nvPr/>
        </p:nvCxnSpPr>
        <p:spPr>
          <a:xfrm flipV="1">
            <a:off x="7598102"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8" name="DRAM">
            <a:extLst>
              <a:ext uri="{FF2B5EF4-FFF2-40B4-BE49-F238E27FC236}">
                <a16:creationId xmlns:a16="http://schemas.microsoft.com/office/drawing/2014/main" id="{CBE59E29-47E9-7430-4478-DBAE252D26B6}"/>
              </a:ext>
            </a:extLst>
          </p:cNvPr>
          <p:cNvSpPr/>
          <p:nvPr/>
        </p:nvSpPr>
        <p:spPr>
          <a:xfrm>
            <a:off x="7426652"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9" name="Straight Connector 28">
            <a:extLst>
              <a:ext uri="{FF2B5EF4-FFF2-40B4-BE49-F238E27FC236}">
                <a16:creationId xmlns:a16="http://schemas.microsoft.com/office/drawing/2014/main" id="{C384142D-75DB-278C-BB4C-BD05206AF664}"/>
              </a:ext>
            </a:extLst>
          </p:cNvPr>
          <p:cNvCxnSpPr/>
          <p:nvPr/>
        </p:nvCxnSpPr>
        <p:spPr>
          <a:xfrm flipV="1">
            <a:off x="7938717" y="2162103"/>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0" name="DRAM">
            <a:extLst>
              <a:ext uri="{FF2B5EF4-FFF2-40B4-BE49-F238E27FC236}">
                <a16:creationId xmlns:a16="http://schemas.microsoft.com/office/drawing/2014/main" id="{D97ABC98-6833-55BC-682D-4B1A88C2865B}"/>
              </a:ext>
            </a:extLst>
          </p:cNvPr>
          <p:cNvSpPr/>
          <p:nvPr/>
        </p:nvSpPr>
        <p:spPr>
          <a:xfrm>
            <a:off x="7767267" y="4369320"/>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nvGrpSpPr>
          <p:cNvPr id="31" name="Group 30">
            <a:extLst>
              <a:ext uri="{FF2B5EF4-FFF2-40B4-BE49-F238E27FC236}">
                <a16:creationId xmlns:a16="http://schemas.microsoft.com/office/drawing/2014/main" id="{3CB47999-B7E4-9E11-733F-AB63FBC70A66}"/>
              </a:ext>
            </a:extLst>
          </p:cNvPr>
          <p:cNvGrpSpPr/>
          <p:nvPr/>
        </p:nvGrpSpPr>
        <p:grpSpPr>
          <a:xfrm>
            <a:off x="6055052" y="2226518"/>
            <a:ext cx="2057400" cy="687229"/>
            <a:chOff x="4572000" y="1609886"/>
            <a:chExt cx="2743200" cy="916305"/>
          </a:xfrm>
          <a:solidFill>
            <a:srgbClr val="83C3FD"/>
          </a:solidFill>
        </p:grpSpPr>
        <p:sp>
          <p:nvSpPr>
            <p:cNvPr id="32" name="Oval 31">
              <a:extLst>
                <a:ext uri="{FF2B5EF4-FFF2-40B4-BE49-F238E27FC236}">
                  <a16:creationId xmlns:a16="http://schemas.microsoft.com/office/drawing/2014/main" id="{BF2E2FF4-15F7-B5A7-9147-7FAC7B9E309C}"/>
                </a:ext>
              </a:extLst>
            </p:cNvPr>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3" name="Oval 32">
              <a:extLst>
                <a:ext uri="{FF2B5EF4-FFF2-40B4-BE49-F238E27FC236}">
                  <a16:creationId xmlns:a16="http://schemas.microsoft.com/office/drawing/2014/main" id="{CD825993-6668-81D9-19F9-DDB85865BBBE}"/>
                </a:ext>
              </a:extLst>
            </p:cNvPr>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4" name="Oval 33">
              <a:extLst>
                <a:ext uri="{FF2B5EF4-FFF2-40B4-BE49-F238E27FC236}">
                  <a16:creationId xmlns:a16="http://schemas.microsoft.com/office/drawing/2014/main" id="{0FA5B34D-B304-544F-A4AA-9646B6BB86E3}"/>
                </a:ext>
              </a:extLst>
            </p:cNvPr>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5" name="Oval 34">
              <a:extLst>
                <a:ext uri="{FF2B5EF4-FFF2-40B4-BE49-F238E27FC236}">
                  <a16:creationId xmlns:a16="http://schemas.microsoft.com/office/drawing/2014/main" id="{E9546197-8A07-8882-21A6-D8193C6B9E53}"/>
                </a:ext>
              </a:extLst>
            </p:cNvPr>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6" name="Oval 35">
              <a:extLst>
                <a:ext uri="{FF2B5EF4-FFF2-40B4-BE49-F238E27FC236}">
                  <a16:creationId xmlns:a16="http://schemas.microsoft.com/office/drawing/2014/main" id="{B0C047DD-1A1A-9767-A64B-1EC7DBD9AAC9}"/>
                </a:ext>
              </a:extLst>
            </p:cNvPr>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7" name="Oval 36">
              <a:extLst>
                <a:ext uri="{FF2B5EF4-FFF2-40B4-BE49-F238E27FC236}">
                  <a16:creationId xmlns:a16="http://schemas.microsoft.com/office/drawing/2014/main" id="{674BE3D4-7AFF-9653-1FD2-4A9C4A1DE9C2}"/>
                </a:ext>
              </a:extLst>
            </p:cNvPr>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8" name="Oval 37">
              <a:extLst>
                <a:ext uri="{FF2B5EF4-FFF2-40B4-BE49-F238E27FC236}">
                  <a16:creationId xmlns:a16="http://schemas.microsoft.com/office/drawing/2014/main" id="{D00A85DD-6E07-2E4B-6506-355EE62CC9D9}"/>
                </a:ext>
              </a:extLst>
            </p:cNvPr>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9" name="Oval 38">
              <a:extLst>
                <a:ext uri="{FF2B5EF4-FFF2-40B4-BE49-F238E27FC236}">
                  <a16:creationId xmlns:a16="http://schemas.microsoft.com/office/drawing/2014/main" id="{675AD433-F6DA-3B94-9A3D-370DA11308B0}"/>
                </a:ext>
              </a:extLst>
            </p:cNvPr>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0" name="Oval 39">
              <a:extLst>
                <a:ext uri="{FF2B5EF4-FFF2-40B4-BE49-F238E27FC236}">
                  <a16:creationId xmlns:a16="http://schemas.microsoft.com/office/drawing/2014/main" id="{DD132C66-5BF3-0D04-038D-82428FA19EEF}"/>
                </a:ext>
              </a:extLst>
            </p:cNvPr>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1" name="Oval 40">
              <a:extLst>
                <a:ext uri="{FF2B5EF4-FFF2-40B4-BE49-F238E27FC236}">
                  <a16:creationId xmlns:a16="http://schemas.microsoft.com/office/drawing/2014/main" id="{BC185DF5-AE0B-F162-682E-446CDEBDBA6B}"/>
                </a:ext>
              </a:extLst>
            </p:cNvPr>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2" name="Oval 41">
              <a:extLst>
                <a:ext uri="{FF2B5EF4-FFF2-40B4-BE49-F238E27FC236}">
                  <a16:creationId xmlns:a16="http://schemas.microsoft.com/office/drawing/2014/main" id="{4A3BE7A3-CE42-D96E-782D-6CC0D18139DE}"/>
                </a:ext>
              </a:extLst>
            </p:cNvPr>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3" name="Oval 42">
              <a:extLst>
                <a:ext uri="{FF2B5EF4-FFF2-40B4-BE49-F238E27FC236}">
                  <a16:creationId xmlns:a16="http://schemas.microsoft.com/office/drawing/2014/main" id="{77524F73-E86D-1AD5-2625-2DA35E5EC6CA}"/>
                </a:ext>
              </a:extLst>
            </p:cNvPr>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44" name="Group 43">
            <a:extLst>
              <a:ext uri="{FF2B5EF4-FFF2-40B4-BE49-F238E27FC236}">
                <a16:creationId xmlns:a16="http://schemas.microsoft.com/office/drawing/2014/main" id="{75A190BC-66E6-8B6F-3C5B-E85099A592B2}"/>
              </a:ext>
            </a:extLst>
          </p:cNvPr>
          <p:cNvGrpSpPr/>
          <p:nvPr/>
        </p:nvGrpSpPr>
        <p:grpSpPr>
          <a:xfrm>
            <a:off x="6055052" y="3252359"/>
            <a:ext cx="2057400" cy="1025843"/>
            <a:chOff x="4572000" y="2977676"/>
            <a:chExt cx="2743200" cy="1367790"/>
          </a:xfrm>
          <a:solidFill>
            <a:srgbClr val="83C3FD"/>
          </a:solidFill>
        </p:grpSpPr>
        <p:sp>
          <p:nvSpPr>
            <p:cNvPr id="45" name="Oval 44">
              <a:extLst>
                <a:ext uri="{FF2B5EF4-FFF2-40B4-BE49-F238E27FC236}">
                  <a16:creationId xmlns:a16="http://schemas.microsoft.com/office/drawing/2014/main" id="{0313C070-DA01-DA08-0B2D-9FA3B6B7B488}"/>
                </a:ext>
              </a:extLst>
            </p:cNvPr>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6" name="Oval 45">
              <a:extLst>
                <a:ext uri="{FF2B5EF4-FFF2-40B4-BE49-F238E27FC236}">
                  <a16:creationId xmlns:a16="http://schemas.microsoft.com/office/drawing/2014/main" id="{22CE1479-A507-2041-E1D6-AA3075E60F70}"/>
                </a:ext>
              </a:extLst>
            </p:cNvPr>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7" name="Oval 46">
              <a:extLst>
                <a:ext uri="{FF2B5EF4-FFF2-40B4-BE49-F238E27FC236}">
                  <a16:creationId xmlns:a16="http://schemas.microsoft.com/office/drawing/2014/main" id="{10C4EAA9-34F4-0B42-1E2E-A7CD04610A21}"/>
                </a:ext>
              </a:extLst>
            </p:cNvPr>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8" name="Oval 47">
              <a:extLst>
                <a:ext uri="{FF2B5EF4-FFF2-40B4-BE49-F238E27FC236}">
                  <a16:creationId xmlns:a16="http://schemas.microsoft.com/office/drawing/2014/main" id="{717C092D-5421-B1E3-48BA-A8B7C7966FAB}"/>
                </a:ext>
              </a:extLst>
            </p:cNvPr>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9" name="Oval 48">
              <a:extLst>
                <a:ext uri="{FF2B5EF4-FFF2-40B4-BE49-F238E27FC236}">
                  <a16:creationId xmlns:a16="http://schemas.microsoft.com/office/drawing/2014/main" id="{E4818A28-29EA-961F-AE48-206D567A9187}"/>
                </a:ext>
              </a:extLst>
            </p:cNvPr>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0" name="Oval 49">
              <a:extLst>
                <a:ext uri="{FF2B5EF4-FFF2-40B4-BE49-F238E27FC236}">
                  <a16:creationId xmlns:a16="http://schemas.microsoft.com/office/drawing/2014/main" id="{B1326EDA-29F9-1433-3E9C-12AB66F38D0F}"/>
                </a:ext>
              </a:extLst>
            </p:cNvPr>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1" name="Oval 50">
              <a:extLst>
                <a:ext uri="{FF2B5EF4-FFF2-40B4-BE49-F238E27FC236}">
                  <a16:creationId xmlns:a16="http://schemas.microsoft.com/office/drawing/2014/main" id="{2E67C9FC-34A4-FFAF-4383-16D826E43252}"/>
                </a:ext>
              </a:extLst>
            </p:cNvPr>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2" name="Oval 51">
              <a:extLst>
                <a:ext uri="{FF2B5EF4-FFF2-40B4-BE49-F238E27FC236}">
                  <a16:creationId xmlns:a16="http://schemas.microsoft.com/office/drawing/2014/main" id="{FE4D338D-5D80-4177-A7B1-30396105D6D4}"/>
                </a:ext>
              </a:extLst>
            </p:cNvPr>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3" name="Oval 52">
              <a:extLst>
                <a:ext uri="{FF2B5EF4-FFF2-40B4-BE49-F238E27FC236}">
                  <a16:creationId xmlns:a16="http://schemas.microsoft.com/office/drawing/2014/main" id="{2634DD98-C2FE-8F86-152D-8B95193E3E6D}"/>
                </a:ext>
              </a:extLst>
            </p:cNvPr>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4" name="Oval 53">
              <a:extLst>
                <a:ext uri="{FF2B5EF4-FFF2-40B4-BE49-F238E27FC236}">
                  <a16:creationId xmlns:a16="http://schemas.microsoft.com/office/drawing/2014/main" id="{0FDE1E6D-8D8B-016A-BCAC-6B690B5E03D8}"/>
                </a:ext>
              </a:extLst>
            </p:cNvPr>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5" name="Oval 54">
              <a:extLst>
                <a:ext uri="{FF2B5EF4-FFF2-40B4-BE49-F238E27FC236}">
                  <a16:creationId xmlns:a16="http://schemas.microsoft.com/office/drawing/2014/main" id="{D8FA14FE-D23D-135B-67E6-9EE22422CCBC}"/>
                </a:ext>
              </a:extLst>
            </p:cNvPr>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6" name="Oval 55">
              <a:extLst>
                <a:ext uri="{FF2B5EF4-FFF2-40B4-BE49-F238E27FC236}">
                  <a16:creationId xmlns:a16="http://schemas.microsoft.com/office/drawing/2014/main" id="{A3BF9EBF-0441-E851-0501-8766841BCA3B}"/>
                </a:ext>
              </a:extLst>
            </p:cNvPr>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7" name="Oval 56">
              <a:extLst>
                <a:ext uri="{FF2B5EF4-FFF2-40B4-BE49-F238E27FC236}">
                  <a16:creationId xmlns:a16="http://schemas.microsoft.com/office/drawing/2014/main" id="{81B7CAF4-8B08-7E0E-DFD8-7A2F196E02BF}"/>
                </a:ext>
              </a:extLst>
            </p:cNvPr>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8" name="Oval 57">
              <a:extLst>
                <a:ext uri="{FF2B5EF4-FFF2-40B4-BE49-F238E27FC236}">
                  <a16:creationId xmlns:a16="http://schemas.microsoft.com/office/drawing/2014/main" id="{5C8B001E-0197-6B3D-BF2D-3C76946B6FD9}"/>
                </a:ext>
              </a:extLst>
            </p:cNvPr>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9" name="Oval 58">
              <a:extLst>
                <a:ext uri="{FF2B5EF4-FFF2-40B4-BE49-F238E27FC236}">
                  <a16:creationId xmlns:a16="http://schemas.microsoft.com/office/drawing/2014/main" id="{628282C5-C579-4A4B-6586-ECE551AF6EFA}"/>
                </a:ext>
              </a:extLst>
            </p:cNvPr>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0" name="Oval 59">
              <a:extLst>
                <a:ext uri="{FF2B5EF4-FFF2-40B4-BE49-F238E27FC236}">
                  <a16:creationId xmlns:a16="http://schemas.microsoft.com/office/drawing/2014/main" id="{97819619-3D26-4CE0-9BB3-50DA36655350}"/>
                </a:ext>
              </a:extLst>
            </p:cNvPr>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1" name="Oval 60">
              <a:extLst>
                <a:ext uri="{FF2B5EF4-FFF2-40B4-BE49-F238E27FC236}">
                  <a16:creationId xmlns:a16="http://schemas.microsoft.com/office/drawing/2014/main" id="{BBD4FBBD-9A4C-BD4C-2D89-D8EC11EFE0E6}"/>
                </a:ext>
              </a:extLst>
            </p:cNvPr>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2" name="Oval 61">
              <a:extLst>
                <a:ext uri="{FF2B5EF4-FFF2-40B4-BE49-F238E27FC236}">
                  <a16:creationId xmlns:a16="http://schemas.microsoft.com/office/drawing/2014/main" id="{57A4319B-6B4B-D23F-A14B-8778F0BC942A}"/>
                </a:ext>
              </a:extLst>
            </p:cNvPr>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63" name="Group 62">
            <a:extLst>
              <a:ext uri="{FF2B5EF4-FFF2-40B4-BE49-F238E27FC236}">
                <a16:creationId xmlns:a16="http://schemas.microsoft.com/office/drawing/2014/main" id="{520F0100-3820-4CA9-DB6F-2EE6BC42C83D}"/>
              </a:ext>
            </a:extLst>
          </p:cNvPr>
          <p:cNvGrpSpPr/>
          <p:nvPr/>
        </p:nvGrpSpPr>
        <p:grpSpPr>
          <a:xfrm>
            <a:off x="6061340" y="2913889"/>
            <a:ext cx="2043684" cy="330613"/>
            <a:chOff x="4583430" y="2539526"/>
            <a:chExt cx="2724912" cy="440817"/>
          </a:xfrm>
          <a:solidFill>
            <a:srgbClr val="83C3FD"/>
          </a:solidFill>
        </p:grpSpPr>
        <p:sp>
          <p:nvSpPr>
            <p:cNvPr id="64" name="Oval 63">
              <a:extLst>
                <a:ext uri="{FF2B5EF4-FFF2-40B4-BE49-F238E27FC236}">
                  <a16:creationId xmlns:a16="http://schemas.microsoft.com/office/drawing/2014/main" id="{AC63989E-1F98-81E9-63E3-1375EA7B0E6D}"/>
                </a:ext>
              </a:extLst>
            </p:cNvPr>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5" name="Oval 64">
              <a:extLst>
                <a:ext uri="{FF2B5EF4-FFF2-40B4-BE49-F238E27FC236}">
                  <a16:creationId xmlns:a16="http://schemas.microsoft.com/office/drawing/2014/main" id="{0EAC033C-5ECA-9B4C-A2DB-6CBF030A0FF8}"/>
                </a:ext>
              </a:extLst>
            </p:cNvPr>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6" name="Oval 65">
              <a:extLst>
                <a:ext uri="{FF2B5EF4-FFF2-40B4-BE49-F238E27FC236}">
                  <a16:creationId xmlns:a16="http://schemas.microsoft.com/office/drawing/2014/main" id="{27267A69-6DD9-9DA0-DF61-4A5F588D2912}"/>
                </a:ext>
              </a:extLst>
            </p:cNvPr>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7" name="Oval 66">
              <a:extLst>
                <a:ext uri="{FF2B5EF4-FFF2-40B4-BE49-F238E27FC236}">
                  <a16:creationId xmlns:a16="http://schemas.microsoft.com/office/drawing/2014/main" id="{E4DA4DF8-E143-3DA3-F5A3-2AD5F8BBDC5E}"/>
                </a:ext>
              </a:extLst>
            </p:cNvPr>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8" name="Oval 67">
              <a:extLst>
                <a:ext uri="{FF2B5EF4-FFF2-40B4-BE49-F238E27FC236}">
                  <a16:creationId xmlns:a16="http://schemas.microsoft.com/office/drawing/2014/main" id="{38ACD03C-DB87-A46C-9A31-D6B68CDC7AC3}"/>
                </a:ext>
              </a:extLst>
            </p:cNvPr>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9" name="Oval 68">
              <a:extLst>
                <a:ext uri="{FF2B5EF4-FFF2-40B4-BE49-F238E27FC236}">
                  <a16:creationId xmlns:a16="http://schemas.microsoft.com/office/drawing/2014/main" id="{8348B69D-5D37-3FBE-993A-57E04DC5A986}"/>
                </a:ext>
              </a:extLst>
            </p:cNvPr>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70" name="Group 69">
            <a:extLst>
              <a:ext uri="{FF2B5EF4-FFF2-40B4-BE49-F238E27FC236}">
                <a16:creationId xmlns:a16="http://schemas.microsoft.com/office/drawing/2014/main" id="{DEF4106A-77E8-C049-D952-7DFDD16907A1}"/>
              </a:ext>
            </a:extLst>
          </p:cNvPr>
          <p:cNvGrpSpPr/>
          <p:nvPr/>
        </p:nvGrpSpPr>
        <p:grpSpPr>
          <a:xfrm>
            <a:off x="8063743" y="2898550"/>
            <a:ext cx="1282586" cy="494960"/>
            <a:chOff x="7392078" y="2030714"/>
            <a:chExt cx="1710115" cy="659947"/>
          </a:xfrm>
        </p:grpSpPr>
        <p:sp>
          <p:nvSpPr>
            <p:cNvPr id="71" name="67Text">
              <a:extLst>
                <a:ext uri="{FF2B5EF4-FFF2-40B4-BE49-F238E27FC236}">
                  <a16:creationId xmlns:a16="http://schemas.microsoft.com/office/drawing/2014/main" id="{8DDA8B0A-7F36-A9F4-9A78-B37C81936A36}"/>
                </a:ext>
              </a:extLst>
            </p:cNvPr>
            <p:cNvSpPr txBox="1"/>
            <p:nvPr/>
          </p:nvSpPr>
          <p:spPr>
            <a:xfrm>
              <a:off x="7392078" y="219794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Row</a:t>
              </a:r>
            </a:p>
          </p:txBody>
        </p:sp>
        <p:sp>
          <p:nvSpPr>
            <p:cNvPr id="72" name="Freeform 86">
              <a:extLst>
                <a:ext uri="{FF2B5EF4-FFF2-40B4-BE49-F238E27FC236}">
                  <a16:creationId xmlns:a16="http://schemas.microsoft.com/office/drawing/2014/main" id="{CEE25C71-AC83-FD5A-EFF5-03385FD56B3E}"/>
                </a:ext>
              </a:extLst>
            </p:cNvPr>
            <p:cNvSpPr/>
            <p:nvPr/>
          </p:nvSpPr>
          <p:spPr>
            <a:xfrm flipV="1">
              <a:off x="7469123" y="2030714"/>
              <a:ext cx="367379" cy="480350"/>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73" name="Group 72">
            <a:extLst>
              <a:ext uri="{FF2B5EF4-FFF2-40B4-BE49-F238E27FC236}">
                <a16:creationId xmlns:a16="http://schemas.microsoft.com/office/drawing/2014/main" id="{3454B9B4-8072-0732-3B12-56B4240863EA}"/>
              </a:ext>
            </a:extLst>
          </p:cNvPr>
          <p:cNvGrpSpPr/>
          <p:nvPr/>
        </p:nvGrpSpPr>
        <p:grpSpPr>
          <a:xfrm>
            <a:off x="6537229" y="4627875"/>
            <a:ext cx="2317316" cy="629925"/>
            <a:chOff x="5859262" y="4811697"/>
            <a:chExt cx="3089755" cy="839900"/>
          </a:xfrm>
        </p:grpSpPr>
        <p:sp>
          <p:nvSpPr>
            <p:cNvPr id="74" name="67Text">
              <a:extLst>
                <a:ext uri="{FF2B5EF4-FFF2-40B4-BE49-F238E27FC236}">
                  <a16:creationId xmlns:a16="http://schemas.microsoft.com/office/drawing/2014/main" id="{C6A11648-54C8-F577-6CA5-517AADA1D783}"/>
                </a:ext>
              </a:extLst>
            </p:cNvPr>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i="1" dirty="0">
                  <a:solidFill>
                    <a:srgbClr val="000000"/>
                  </a:solidFill>
                  <a:latin typeface="Cambria" panose="02040503050406030204" pitchFamily="18" charset="0"/>
                </a:rPr>
                <a:t>Sense Amplifier</a:t>
              </a:r>
            </a:p>
          </p:txBody>
        </p:sp>
        <p:sp>
          <p:nvSpPr>
            <p:cNvPr id="75" name="Freeform 89">
              <a:extLst>
                <a:ext uri="{FF2B5EF4-FFF2-40B4-BE49-F238E27FC236}">
                  <a16:creationId xmlns:a16="http://schemas.microsoft.com/office/drawing/2014/main" id="{09DDEF02-DAD1-F89F-D472-DD78247BD641}"/>
                </a:ext>
              </a:extLst>
            </p:cNvPr>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cxnSp>
        <p:nvCxnSpPr>
          <p:cNvPr id="76" name="Straight Connector 75">
            <a:extLst>
              <a:ext uri="{FF2B5EF4-FFF2-40B4-BE49-F238E27FC236}">
                <a16:creationId xmlns:a16="http://schemas.microsoft.com/office/drawing/2014/main" id="{52112A75-E85C-91B8-E5DC-E7AAE92D8F69}"/>
              </a:ext>
            </a:extLst>
          </p:cNvPr>
          <p:cNvCxnSpPr/>
          <p:nvPr/>
        </p:nvCxnSpPr>
        <p:spPr bwMode="auto">
          <a:xfrm>
            <a:off x="5195517" y="2088936"/>
            <a:ext cx="857250" cy="73168"/>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6D83D8F1-F866-E477-5E7A-7C43CE0B5351}"/>
              </a:ext>
            </a:extLst>
          </p:cNvPr>
          <p:cNvCxnSpPr/>
          <p:nvPr/>
        </p:nvCxnSpPr>
        <p:spPr bwMode="auto">
          <a:xfrm>
            <a:off x="5165799" y="2248775"/>
            <a:ext cx="802386" cy="2476007"/>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67Text">
            <a:extLst>
              <a:ext uri="{FF2B5EF4-FFF2-40B4-BE49-F238E27FC236}">
                <a16:creationId xmlns:a16="http://schemas.microsoft.com/office/drawing/2014/main" id="{A04E38C1-19C8-5D04-8FED-186D494BECF1}"/>
              </a:ext>
            </a:extLst>
          </p:cNvPr>
          <p:cNvSpPr txBox="1"/>
          <p:nvPr/>
        </p:nvSpPr>
        <p:spPr>
          <a:xfrm>
            <a:off x="2267599" y="3472833"/>
            <a:ext cx="2048827" cy="369534"/>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800"/>
              </a:lnSpc>
            </a:pPr>
            <a:r>
              <a:rPr lang="en-US" sz="2400" i="1" dirty="0">
                <a:solidFill>
                  <a:srgbClr val="000000"/>
                </a:solidFill>
                <a:latin typeface="Cambria" panose="02040503050406030204" pitchFamily="18" charset="0"/>
              </a:rPr>
              <a:t>Memory </a:t>
            </a:r>
          </a:p>
          <a:p>
            <a:pPr algn="ctr">
              <a:lnSpc>
                <a:spcPts val="1800"/>
              </a:lnSpc>
            </a:pPr>
            <a:r>
              <a:rPr lang="en-US" sz="2400" i="1" dirty="0">
                <a:solidFill>
                  <a:srgbClr val="000000"/>
                </a:solidFill>
                <a:latin typeface="Cambria" panose="02040503050406030204" pitchFamily="18" charset="0"/>
              </a:rPr>
              <a:t>Bus</a:t>
            </a:r>
          </a:p>
        </p:txBody>
      </p:sp>
      <p:grpSp>
        <p:nvGrpSpPr>
          <p:cNvPr id="79" name="Group 78">
            <a:extLst>
              <a:ext uri="{FF2B5EF4-FFF2-40B4-BE49-F238E27FC236}">
                <a16:creationId xmlns:a16="http://schemas.microsoft.com/office/drawing/2014/main" id="{5DA0F003-2FD8-F656-CA00-EFCD6BCC1033}"/>
              </a:ext>
            </a:extLst>
          </p:cNvPr>
          <p:cNvGrpSpPr/>
          <p:nvPr/>
        </p:nvGrpSpPr>
        <p:grpSpPr>
          <a:xfrm>
            <a:off x="7967432" y="2114550"/>
            <a:ext cx="1342023" cy="369534"/>
            <a:chOff x="7469123" y="1642246"/>
            <a:chExt cx="1789364" cy="492712"/>
          </a:xfrm>
        </p:grpSpPr>
        <p:sp>
          <p:nvSpPr>
            <p:cNvPr id="80" name="67Text">
              <a:extLst>
                <a:ext uri="{FF2B5EF4-FFF2-40B4-BE49-F238E27FC236}">
                  <a16:creationId xmlns:a16="http://schemas.microsoft.com/office/drawing/2014/main" id="{3FAE6E54-6A73-965E-68A4-D81E2BD1A3AB}"/>
                </a:ext>
              </a:extLst>
            </p:cNvPr>
            <p:cNvSpPr txBox="1"/>
            <p:nvPr/>
          </p:nvSpPr>
          <p:spPr>
            <a:xfrm>
              <a:off x="7548372" y="164224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2100"/>
                </a:lnSpc>
              </a:pPr>
              <a:r>
                <a:rPr lang="en-US" sz="2100" i="1" dirty="0">
                  <a:solidFill>
                    <a:srgbClr val="000000"/>
                  </a:solidFill>
                  <a:latin typeface="Cambria" panose="02040503050406030204" pitchFamily="18" charset="0"/>
                </a:rPr>
                <a:t>DRAM Cell</a:t>
              </a:r>
            </a:p>
          </p:txBody>
        </p:sp>
        <p:sp>
          <p:nvSpPr>
            <p:cNvPr id="81" name="Freeform 109">
              <a:extLst>
                <a:ext uri="{FF2B5EF4-FFF2-40B4-BE49-F238E27FC236}">
                  <a16:creationId xmlns:a16="http://schemas.microsoft.com/office/drawing/2014/main" id="{B436B88B-467F-8191-C641-D8856D4DEB3A}"/>
                </a:ext>
              </a:extLst>
            </p:cNvPr>
            <p:cNvSpPr/>
            <p:nvPr/>
          </p:nvSpPr>
          <p:spPr>
            <a:xfrm>
              <a:off x="7469123" y="1926860"/>
              <a:ext cx="608075" cy="103854"/>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82" name="Group 81">
            <a:extLst>
              <a:ext uri="{FF2B5EF4-FFF2-40B4-BE49-F238E27FC236}">
                <a16:creationId xmlns:a16="http://schemas.microsoft.com/office/drawing/2014/main" id="{DB64EB0A-E092-EE78-BE2B-C24AE1B25614}"/>
              </a:ext>
            </a:extLst>
          </p:cNvPr>
          <p:cNvGrpSpPr/>
          <p:nvPr/>
        </p:nvGrpSpPr>
        <p:grpSpPr>
          <a:xfrm>
            <a:off x="5710721" y="1600198"/>
            <a:ext cx="2681615" cy="461665"/>
            <a:chOff x="6553200" y="1802030"/>
            <a:chExt cx="2971800" cy="538720"/>
          </a:xfrm>
        </p:grpSpPr>
        <p:sp>
          <p:nvSpPr>
            <p:cNvPr id="83" name="TextBox 82">
              <a:extLst>
                <a:ext uri="{FF2B5EF4-FFF2-40B4-BE49-F238E27FC236}">
                  <a16:creationId xmlns:a16="http://schemas.microsoft.com/office/drawing/2014/main" id="{65A7C71E-C30C-F63A-B587-6CCB9FDD99FA}"/>
                </a:ext>
              </a:extLst>
            </p:cNvPr>
            <p:cNvSpPr txBox="1"/>
            <p:nvPr/>
          </p:nvSpPr>
          <p:spPr>
            <a:xfrm>
              <a:off x="6733696" y="1802030"/>
              <a:ext cx="2743200" cy="538720"/>
            </a:xfrm>
            <a:prstGeom prst="rect">
              <a:avLst/>
            </a:prstGeom>
            <a:noFill/>
          </p:spPr>
          <p:txBody>
            <a:bodyPr wrap="square" rtlCol="0">
              <a:spAutoFit/>
            </a:bodyPr>
            <a:lstStyle/>
            <a:p>
              <a:pPr algn="ctr"/>
              <a:r>
                <a:rPr lang="en-US" sz="2400" b="1" dirty="0"/>
                <a:t>DRAM Bank</a:t>
              </a:r>
            </a:p>
          </p:txBody>
        </p:sp>
        <p:cxnSp>
          <p:nvCxnSpPr>
            <p:cNvPr id="84" name="Straight Connector 83">
              <a:extLst>
                <a:ext uri="{FF2B5EF4-FFF2-40B4-BE49-F238E27FC236}">
                  <a16:creationId xmlns:a16="http://schemas.microsoft.com/office/drawing/2014/main" id="{DC7F2089-A5D7-0672-1151-C5A558F8878C}"/>
                </a:ext>
              </a:extLst>
            </p:cNvPr>
            <p:cNvCxnSpPr>
              <a:cxnSpLocks/>
            </p:cNvCxnSpPr>
            <p:nvPr/>
          </p:nvCxnSpPr>
          <p:spPr>
            <a:xfrm>
              <a:off x="6553200" y="2247310"/>
              <a:ext cx="29718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5" name="Rectangle 84">
            <a:extLst>
              <a:ext uri="{FF2B5EF4-FFF2-40B4-BE49-F238E27FC236}">
                <a16:creationId xmlns:a16="http://schemas.microsoft.com/office/drawing/2014/main" id="{49BDDE39-DBEB-F0D6-FAD2-D525A2659358}"/>
              </a:ext>
            </a:extLst>
          </p:cNvPr>
          <p:cNvSpPr/>
          <p:nvPr/>
        </p:nvSpPr>
        <p:spPr>
          <a:xfrm>
            <a:off x="5414414" y="1719191"/>
            <a:ext cx="4748300" cy="374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16734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xit" presetSubtype="0" fill="hold" grpId="0" nodeType="withEffect">
                                  <p:stCondLst>
                                    <p:cond delay="0"/>
                                  </p:stCondLst>
                                  <p:childTnLst>
                                    <p:animEffect transition="out" filter="fade">
                                      <p:cBhvr>
                                        <p:cTn id="12" dur="500"/>
                                        <p:tgtEl>
                                          <p:spTgt spid="85"/>
                                        </p:tgtEl>
                                      </p:cBhvr>
                                    </p:animEffect>
                                    <p:set>
                                      <p:cBhvr>
                                        <p:cTn id="13" dur="1" fill="hold">
                                          <p:stCondLst>
                                            <p:cond delay="499"/>
                                          </p:stCondLst>
                                        </p:cTn>
                                        <p:tgtEl>
                                          <p:spTgt spid="85"/>
                                        </p:tgtEl>
                                        <p:attrNameLst>
                                          <p:attrName>style.visibility</p:attrName>
                                        </p:attrNameLst>
                                      </p:cBhvr>
                                      <p:to>
                                        <p:strVal val="hidden"/>
                                      </p:to>
                                    </p:set>
                                  </p:childTnLst>
                                </p:cTn>
                              </p:par>
                              <p:par>
                                <p:cTn id="14" presetID="9" presetClass="emph" presetSubtype="0" nodeType="withEffect">
                                  <p:stCondLst>
                                    <p:cond delay="0"/>
                                  </p:stCondLst>
                                  <p:childTnLst>
                                    <p:set>
                                      <p:cBhvr rctx="PPT">
                                        <p:cTn id="15" dur="indefinite"/>
                                        <p:tgtEl>
                                          <p:spTgt spid="44"/>
                                        </p:tgtEl>
                                        <p:attrNameLst>
                                          <p:attrName>style.opacity</p:attrName>
                                        </p:attrNameLst>
                                      </p:cBhvr>
                                      <p:to>
                                        <p:strVal val="0.5"/>
                                      </p:to>
                                    </p:set>
                                    <p:animEffect filter="image" prLst="opacity: 0.5">
                                      <p:cBhvr rctx="IE">
                                        <p:cTn id="16" dur="indefinite"/>
                                        <p:tgtEl>
                                          <p:spTgt spid="44"/>
                                        </p:tgtEl>
                                      </p:cBhvr>
                                    </p:animEffect>
                                  </p:childTnLst>
                                </p:cTn>
                              </p:par>
                              <p:par>
                                <p:cTn id="17" presetID="9" presetClass="emph" presetSubtype="0" nodeType="withEffect">
                                  <p:stCondLst>
                                    <p:cond delay="0"/>
                                  </p:stCondLst>
                                  <p:childTnLst>
                                    <p:set>
                                      <p:cBhvr rctx="PPT">
                                        <p:cTn id="18" dur="indefinite"/>
                                        <p:tgtEl>
                                          <p:spTgt spid="31"/>
                                        </p:tgtEl>
                                        <p:attrNameLst>
                                          <p:attrName>style.opacity</p:attrName>
                                        </p:attrNameLst>
                                      </p:cBhvr>
                                      <p:to>
                                        <p:strVal val="0.5"/>
                                      </p:to>
                                    </p:set>
                                    <p:animEffect filter="image" prLst="opacity: 0.5">
                                      <p:cBhvr rctx="IE">
                                        <p:cTn id="19" dur="indefinite"/>
                                        <p:tgtEl>
                                          <p:spTgt spid="31"/>
                                        </p:tgtEl>
                                      </p:cBhvr>
                                    </p:animEffect>
                                  </p:childTnLst>
                                </p:cTn>
                              </p:par>
                              <p:par>
                                <p:cTn id="20" presetID="9" presetClass="emph" presetSubtype="0" nodeType="withEffect">
                                  <p:stCondLst>
                                    <p:cond delay="0"/>
                                  </p:stCondLst>
                                  <p:childTnLst>
                                    <p:set>
                                      <p:cBhvr rctx="PPT">
                                        <p:cTn id="21" dur="indefinite"/>
                                        <p:tgtEl>
                                          <p:spTgt spid="12"/>
                                        </p:tgtEl>
                                        <p:attrNameLst>
                                          <p:attrName>style.opacity</p:attrName>
                                        </p:attrNameLst>
                                      </p:cBhvr>
                                      <p:to>
                                        <p:strVal val="0.5"/>
                                      </p:to>
                                    </p:set>
                                    <p:animEffect filter="image" prLst="opacity: 0.5">
                                      <p:cBhvr rctx="IE">
                                        <p:cTn id="22" dur="indefinite"/>
                                        <p:tgtEl>
                                          <p:spTgt spid="12"/>
                                        </p:tgtEl>
                                      </p:cBhvr>
                                    </p:animEffect>
                                  </p:childTnLst>
                                </p:cTn>
                              </p:par>
                              <p:par>
                                <p:cTn id="23" presetID="9" presetClass="emph" presetSubtype="0" nodeType="withEffect">
                                  <p:stCondLst>
                                    <p:cond delay="0"/>
                                  </p:stCondLst>
                                  <p:childTnLst>
                                    <p:set>
                                      <p:cBhvr rctx="PPT">
                                        <p:cTn id="24" dur="indefinite"/>
                                        <p:tgtEl>
                                          <p:spTgt spid="63"/>
                                        </p:tgtEl>
                                        <p:attrNameLst>
                                          <p:attrName>style.opacity</p:attrName>
                                        </p:attrNameLst>
                                      </p:cBhvr>
                                      <p:to>
                                        <p:strVal val="0.5"/>
                                      </p:to>
                                    </p:set>
                                    <p:animEffect filter="image" prLst="opacity: 0.5">
                                      <p:cBhvr rctx="IE">
                                        <p:cTn id="25" dur="indefinite"/>
                                        <p:tgtEl>
                                          <p:spTgt spid="6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fade">
                                      <p:cBhvr>
                                        <p:cTn id="35" dur="500"/>
                                        <p:tgtEl>
                                          <p:spTgt spid="7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77E6-4BE3-4DF3-AFAB-3AE91A08A584}"/>
              </a:ext>
            </a:extLst>
          </p:cNvPr>
          <p:cNvSpPr>
            <a:spLocks noGrp="1"/>
          </p:cNvSpPr>
          <p:nvPr>
            <p:ph type="title"/>
          </p:nvPr>
        </p:nvSpPr>
        <p:spPr/>
        <p:txBody>
          <a:bodyPr>
            <a:normAutofit fontScale="90000"/>
          </a:bodyPr>
          <a:lstStyle/>
          <a:p>
            <a:r>
              <a:rPr lang="en-US" dirty="0"/>
              <a:t>Identifying Weak Rows</a:t>
            </a:r>
          </a:p>
        </p:txBody>
      </p:sp>
      <p:sp>
        <p:nvSpPr>
          <p:cNvPr id="3" name="Content Placeholder 2">
            <a:extLst>
              <a:ext uri="{FF2B5EF4-FFF2-40B4-BE49-F238E27FC236}">
                <a16:creationId xmlns:a16="http://schemas.microsoft.com/office/drawing/2014/main" id="{0AB51AF2-5E76-4E30-A101-2F57F31B9BA2}"/>
              </a:ext>
            </a:extLst>
          </p:cNvPr>
          <p:cNvSpPr>
            <a:spLocks noGrp="1"/>
          </p:cNvSpPr>
          <p:nvPr>
            <p:ph idx="1"/>
          </p:nvPr>
        </p:nvSpPr>
        <p:spPr>
          <a:xfrm>
            <a:off x="304800" y="1143000"/>
            <a:ext cx="5322626" cy="5061390"/>
          </a:xfrm>
        </p:spPr>
        <p:txBody>
          <a:bodyPr anchor="ctr">
            <a:normAutofit/>
          </a:bodyPr>
          <a:lstStyle/>
          <a:p>
            <a:pPr marL="0" indent="0">
              <a:buNone/>
            </a:pPr>
            <a:r>
              <a:rPr lang="en-US" dirty="0"/>
              <a:t>Weak cells are rare </a:t>
            </a:r>
            <a:r>
              <a:rPr lang="en-US" i="1" dirty="0"/>
              <a:t>[Liu+, ISCA’13]</a:t>
            </a:r>
          </a:p>
          <a:p>
            <a:pPr marL="0" indent="0">
              <a:buNone/>
            </a:pPr>
            <a:r>
              <a:rPr lang="en-US" b="1" dirty="0"/>
              <a:t>weak cell: retention &lt; 256ms </a:t>
            </a:r>
          </a:p>
          <a:p>
            <a:pPr marL="0" indent="0">
              <a:buNone/>
            </a:pPr>
            <a:r>
              <a:rPr lang="en-US" dirty="0"/>
              <a:t>~1000/2</a:t>
            </a:r>
            <a:r>
              <a:rPr lang="en-US" baseline="30000" dirty="0"/>
              <a:t>38 </a:t>
            </a:r>
            <a:r>
              <a:rPr lang="en-US" dirty="0"/>
              <a:t>(32 </a:t>
            </a:r>
            <a:r>
              <a:rPr lang="en-US" dirty="0" err="1"/>
              <a:t>GiB</a:t>
            </a:r>
            <a:r>
              <a:rPr lang="en-US" dirty="0"/>
              <a:t>) failing cells</a:t>
            </a:r>
          </a:p>
          <a:p>
            <a:pPr marL="0" indent="0">
              <a:buNone/>
            </a:pPr>
            <a:endParaRPr lang="en-US" dirty="0"/>
          </a:p>
          <a:p>
            <a:pPr marL="0" indent="0">
              <a:buNone/>
            </a:pPr>
            <a:endParaRPr lang="en-US" dirty="0"/>
          </a:p>
          <a:p>
            <a:pPr marL="0" indent="0">
              <a:buNone/>
            </a:pPr>
            <a:r>
              <a:rPr lang="en-US" dirty="0"/>
              <a:t>DRAM Retention Time Profiler</a:t>
            </a:r>
          </a:p>
          <a:p>
            <a:pPr lvl="1"/>
            <a:r>
              <a:rPr lang="en-US" dirty="0"/>
              <a:t>REAPER </a:t>
            </a:r>
            <a:r>
              <a:rPr lang="en-US" i="1" dirty="0"/>
              <a:t>[Patel+, ISCA’17]</a:t>
            </a:r>
            <a:r>
              <a:rPr lang="en-US" dirty="0"/>
              <a:t> </a:t>
            </a:r>
            <a:br>
              <a:rPr lang="en-US" dirty="0"/>
            </a:br>
            <a:r>
              <a:rPr lang="en-US" dirty="0"/>
              <a:t>PARBOR </a:t>
            </a:r>
            <a:r>
              <a:rPr lang="en-US" i="1" dirty="0"/>
              <a:t>[Khan+, DSN’16]</a:t>
            </a:r>
            <a:br>
              <a:rPr lang="en-US" i="1" dirty="0"/>
            </a:br>
            <a:r>
              <a:rPr lang="en-US" dirty="0"/>
              <a:t>AVATAR</a:t>
            </a:r>
            <a:r>
              <a:rPr lang="en-US" i="1" dirty="0"/>
              <a:t> [Qureshi+, DSN’15]</a:t>
            </a:r>
          </a:p>
          <a:p>
            <a:pPr lvl="1"/>
            <a:r>
              <a:rPr lang="en-US" dirty="0"/>
              <a:t>At system </a:t>
            </a:r>
            <a:r>
              <a:rPr lang="en-US" i="1" dirty="0"/>
              <a:t>boot</a:t>
            </a:r>
            <a:r>
              <a:rPr lang="en-US" dirty="0"/>
              <a:t> or during </a:t>
            </a:r>
            <a:r>
              <a:rPr lang="en-US" i="1" dirty="0"/>
              <a:t>runtime</a:t>
            </a:r>
          </a:p>
          <a:p>
            <a:pPr marL="0" indent="0">
              <a:buNone/>
            </a:pPr>
            <a:endParaRPr lang="en-US" dirty="0"/>
          </a:p>
        </p:txBody>
      </p:sp>
      <p:graphicFrame>
        <p:nvGraphicFramePr>
          <p:cNvPr id="5" name="Chart 4">
            <a:extLst>
              <a:ext uri="{FF2B5EF4-FFF2-40B4-BE49-F238E27FC236}">
                <a16:creationId xmlns:a16="http://schemas.microsoft.com/office/drawing/2014/main" id="{7DBDF89F-FE13-4343-B7D8-04B8E38074AE}"/>
              </a:ext>
            </a:extLst>
          </p:cNvPr>
          <p:cNvGraphicFramePr>
            <a:graphicFrameLocks/>
          </p:cNvGraphicFramePr>
          <p:nvPr/>
        </p:nvGraphicFramePr>
        <p:xfrm>
          <a:off x="5627426" y="1447800"/>
          <a:ext cx="6259773"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Diagonal Corners Snipped 3">
            <a:extLst>
              <a:ext uri="{FF2B5EF4-FFF2-40B4-BE49-F238E27FC236}">
                <a16:creationId xmlns:a16="http://schemas.microsoft.com/office/drawing/2014/main" id="{245709DA-3C02-1EA8-E0A1-271B2B914D10}"/>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A few </a:t>
            </a:r>
            <a:r>
              <a:rPr lang="en-US" sz="4400" b="1" dirty="0">
                <a:solidFill>
                  <a:srgbClr val="FF0066"/>
                </a:solidFill>
              </a:rPr>
              <a:t>copy rows</a:t>
            </a:r>
            <a:r>
              <a:rPr lang="en-US" sz="4400" b="1" dirty="0">
                <a:solidFill>
                  <a:schemeClr val="tx1"/>
                </a:solidFill>
              </a:rPr>
              <a:t> are sufficient </a:t>
            </a:r>
            <a:br>
              <a:rPr lang="en-US" sz="4400" b="1" dirty="0">
                <a:solidFill>
                  <a:schemeClr val="tx1"/>
                </a:solidFill>
              </a:rPr>
            </a:br>
            <a:r>
              <a:rPr lang="en-US" sz="4400" b="1" dirty="0">
                <a:solidFill>
                  <a:schemeClr val="tx1"/>
                </a:solidFill>
              </a:rPr>
              <a:t>to halve the refresh rate</a:t>
            </a:r>
            <a:endParaRPr lang="en-US" sz="4400" dirty="0">
              <a:solidFill>
                <a:schemeClr val="tx1"/>
              </a:solidFill>
            </a:endParaRPr>
          </a:p>
        </p:txBody>
      </p:sp>
      <p:grpSp>
        <p:nvGrpSpPr>
          <p:cNvPr id="6" name="Group 5">
            <a:extLst>
              <a:ext uri="{FF2B5EF4-FFF2-40B4-BE49-F238E27FC236}">
                <a16:creationId xmlns:a16="http://schemas.microsoft.com/office/drawing/2014/main" id="{01336E2B-EE63-2894-F427-04875B44506D}"/>
              </a:ext>
            </a:extLst>
          </p:cNvPr>
          <p:cNvGrpSpPr/>
          <p:nvPr/>
        </p:nvGrpSpPr>
        <p:grpSpPr>
          <a:xfrm>
            <a:off x="2812900" y="6572414"/>
            <a:ext cx="6502401" cy="261257"/>
            <a:chOff x="1631950" y="5344886"/>
            <a:chExt cx="6502401" cy="261257"/>
          </a:xfrm>
        </p:grpSpPr>
        <p:sp>
          <p:nvSpPr>
            <p:cNvPr id="7" name="Arrow: Pentagon 6">
              <a:extLst>
                <a:ext uri="{FF2B5EF4-FFF2-40B4-BE49-F238E27FC236}">
                  <a16:creationId xmlns:a16="http://schemas.microsoft.com/office/drawing/2014/main" id="{93A051AD-3BA9-9BE1-F235-D4DA23E4C624}"/>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FF7A7B03-DF74-691E-51B9-49F3D9041915}"/>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201FFB14-A4F7-9728-48F8-5AC41BA42C52}"/>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635DB792-27D8-250C-9720-ED1E943CF4C2}"/>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307504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22" dur="500"/>
                                        <p:tgtEl>
                                          <p:spTgt spid="5">
                                            <p:graphicEl>
                                              <a:chart seriesIdx="-3" categoryIdx="-3" bldStep="gridLegend"/>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graphicEl>
                                              <a:chart seriesIdx="0" categoryIdx="0" bldStep="ptInSeries"/>
                                            </p:graphicEl>
                                          </p:spTgt>
                                        </p:tgtEl>
                                        <p:attrNameLst>
                                          <p:attrName>style.visibility</p:attrName>
                                        </p:attrNameLst>
                                      </p:cBhvr>
                                      <p:to>
                                        <p:strVal val="visible"/>
                                      </p:to>
                                    </p:set>
                                    <p:animEffect transition="in" filter="fade">
                                      <p:cBhvr>
                                        <p:cTn id="25" dur="500"/>
                                        <p:tgtEl>
                                          <p:spTgt spid="5">
                                            <p:graphicEl>
                                              <a:chart seriesIdx="0" categoryIdx="0" bldStep="ptInSeries"/>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graphicEl>
                                              <a:chart seriesIdx="0" categoryIdx="1" bldStep="ptInSeries"/>
                                            </p:graphicEl>
                                          </p:spTgt>
                                        </p:tgtEl>
                                        <p:attrNameLst>
                                          <p:attrName>style.visibility</p:attrName>
                                        </p:attrNameLst>
                                      </p:cBhvr>
                                      <p:to>
                                        <p:strVal val="visible"/>
                                      </p:to>
                                    </p:set>
                                    <p:animEffect transition="in" filter="fade">
                                      <p:cBhvr>
                                        <p:cTn id="28" dur="500"/>
                                        <p:tgtEl>
                                          <p:spTgt spid="5">
                                            <p:graphicEl>
                                              <a:chart seriesIdx="0" categoryIdx="1" bldStep="ptInSeries"/>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graphicEl>
                                              <a:chart seriesIdx="0" categoryIdx="2" bldStep="ptInSeries"/>
                                            </p:graphicEl>
                                          </p:spTgt>
                                        </p:tgtEl>
                                        <p:attrNameLst>
                                          <p:attrName>style.visibility</p:attrName>
                                        </p:attrNameLst>
                                      </p:cBhvr>
                                      <p:to>
                                        <p:strVal val="visible"/>
                                      </p:to>
                                    </p:set>
                                    <p:animEffect transition="in" filter="fade">
                                      <p:cBhvr>
                                        <p:cTn id="33" dur="500"/>
                                        <p:tgtEl>
                                          <p:spTgt spid="5">
                                            <p:graphicEl>
                                              <a:chart seriesIdx="0" categoryIdx="2" bldStep="ptInSeries"/>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chart seriesIdx="0" categoryIdx="3" bldStep="ptInSeries"/>
                                            </p:graphicEl>
                                          </p:spTgt>
                                        </p:tgtEl>
                                        <p:attrNameLst>
                                          <p:attrName>style.visibility</p:attrName>
                                        </p:attrNameLst>
                                      </p:cBhvr>
                                      <p:to>
                                        <p:strVal val="visible"/>
                                      </p:to>
                                    </p:set>
                                    <p:animEffect transition="in" filter="fade">
                                      <p:cBhvr>
                                        <p:cTn id="36" dur="500"/>
                                        <p:tgtEl>
                                          <p:spTgt spid="5">
                                            <p:graphicEl>
                                              <a:chart seriesIdx="0" categoryIdx="3" bldStep="ptInSeries"/>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500"/>
                                        <p:tgtEl>
                                          <p:spTgt spid="3">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500"/>
                                        <p:tgtEl>
                                          <p:spTgt spid="3">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5" grpId="0" uiExpand="1">
        <p:bldSub>
          <a:bldChart bld="seriesEl"/>
        </p:bldSub>
      </p:bldGraphic>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475CE-878B-95FE-F16D-A0FCC317949B}"/>
              </a:ext>
            </a:extLst>
          </p:cNvPr>
          <p:cNvSpPr>
            <a:spLocks noGrp="1"/>
          </p:cNvSpPr>
          <p:nvPr>
            <p:ph type="title"/>
          </p:nvPr>
        </p:nvSpPr>
        <p:spPr/>
        <p:txBody>
          <a:bodyPr>
            <a:normAutofit fontScale="90000"/>
          </a:bodyPr>
          <a:lstStyle/>
          <a:p>
            <a:r>
              <a:rPr lang="en-US" dirty="0"/>
              <a:t>CROW-based Mechanisms</a:t>
            </a:r>
            <a:endParaRPr lang="en-CH" dirty="0"/>
          </a:p>
        </p:txBody>
      </p:sp>
      <p:sp>
        <p:nvSpPr>
          <p:cNvPr id="5" name="Rectangle: Diagonal Corners Snipped 4">
            <a:extLst>
              <a:ext uri="{FF2B5EF4-FFF2-40B4-BE49-F238E27FC236}">
                <a16:creationId xmlns:a16="http://schemas.microsoft.com/office/drawing/2014/main" id="{C4F8D905-AD96-31A3-EF93-201C9CA2D81F}"/>
              </a:ext>
            </a:extLst>
          </p:cNvPr>
          <p:cNvSpPr/>
          <p:nvPr/>
        </p:nvSpPr>
        <p:spPr>
          <a:xfrm>
            <a:off x="2119699" y="1462165"/>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CROW-cache</a:t>
            </a:r>
            <a:endParaRPr lang="en-CH" sz="5400" dirty="0">
              <a:solidFill>
                <a:schemeClr val="tx1"/>
              </a:solidFill>
            </a:endParaRPr>
          </a:p>
        </p:txBody>
      </p:sp>
      <p:sp>
        <p:nvSpPr>
          <p:cNvPr id="6" name="Rectangle: Diagonal Corners Snipped 5">
            <a:extLst>
              <a:ext uri="{FF2B5EF4-FFF2-40B4-BE49-F238E27FC236}">
                <a16:creationId xmlns:a16="http://schemas.microsoft.com/office/drawing/2014/main" id="{466D12B4-36C4-D393-DF02-356EC3D20976}"/>
              </a:ext>
            </a:extLst>
          </p:cNvPr>
          <p:cNvSpPr/>
          <p:nvPr/>
        </p:nvSpPr>
        <p:spPr>
          <a:xfrm>
            <a:off x="2119699" y="3138036"/>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CROW-ref</a:t>
            </a:r>
            <a:endParaRPr lang="en-CH" sz="5400" dirty="0">
              <a:solidFill>
                <a:schemeClr val="tx1"/>
              </a:solidFill>
            </a:endParaRPr>
          </a:p>
        </p:txBody>
      </p:sp>
      <p:sp>
        <p:nvSpPr>
          <p:cNvPr id="7" name="Rectangle: Diagonal Corners Snipped 6">
            <a:extLst>
              <a:ext uri="{FF2B5EF4-FFF2-40B4-BE49-F238E27FC236}">
                <a16:creationId xmlns:a16="http://schemas.microsoft.com/office/drawing/2014/main" id="{407B19C8-CAF5-F6FD-C114-E1B6B2231F5F}"/>
              </a:ext>
            </a:extLst>
          </p:cNvPr>
          <p:cNvSpPr/>
          <p:nvPr/>
        </p:nvSpPr>
        <p:spPr>
          <a:xfrm>
            <a:off x="2119699" y="4813908"/>
            <a:ext cx="7952602" cy="932693"/>
          </a:xfrm>
          <a:prstGeom prst="snip2DiagRect">
            <a:avLst>
              <a:gd name="adj1" fmla="val 0"/>
              <a:gd name="adj2" fmla="val 34544"/>
            </a:avLst>
          </a:prstGeom>
          <a:solidFill>
            <a:schemeClr val="accent5">
              <a:lumMod val="60000"/>
              <a:lumOff val="40000"/>
            </a:schemeClr>
          </a:solidFill>
          <a:ln w="47625" cap="flat" cmpd="thinThick">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ea typeface="Tahoma" panose="020B0604030504040204" pitchFamily="34" charset="0"/>
                <a:cs typeface="Tahoma" panose="020B0604030504040204" pitchFamily="34" charset="0"/>
              </a:rPr>
              <a:t>Mitigating RowHammer</a:t>
            </a:r>
            <a:endParaRPr lang="en-CH" sz="5400" dirty="0">
              <a:solidFill>
                <a:schemeClr val="tx1"/>
              </a:solidFill>
            </a:endParaRPr>
          </a:p>
        </p:txBody>
      </p:sp>
      <p:sp>
        <p:nvSpPr>
          <p:cNvPr id="3" name="Rectangle 2">
            <a:extLst>
              <a:ext uri="{FF2B5EF4-FFF2-40B4-BE49-F238E27FC236}">
                <a16:creationId xmlns:a16="http://schemas.microsoft.com/office/drawing/2014/main" id="{C7D0D215-8248-867B-9148-1BF55452F4CB}"/>
              </a:ext>
            </a:extLst>
          </p:cNvPr>
          <p:cNvSpPr/>
          <p:nvPr/>
        </p:nvSpPr>
        <p:spPr>
          <a:xfrm>
            <a:off x="973364" y="849084"/>
            <a:ext cx="10245269" cy="3518512"/>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4" name="Group 3">
            <a:extLst>
              <a:ext uri="{FF2B5EF4-FFF2-40B4-BE49-F238E27FC236}">
                <a16:creationId xmlns:a16="http://schemas.microsoft.com/office/drawing/2014/main" id="{08C27888-A0DB-7B22-553B-DE5EF560C5ED}"/>
              </a:ext>
            </a:extLst>
          </p:cNvPr>
          <p:cNvGrpSpPr/>
          <p:nvPr/>
        </p:nvGrpSpPr>
        <p:grpSpPr>
          <a:xfrm>
            <a:off x="2812900" y="6572414"/>
            <a:ext cx="6502401" cy="261257"/>
            <a:chOff x="1631950" y="5344886"/>
            <a:chExt cx="6502401" cy="261257"/>
          </a:xfrm>
        </p:grpSpPr>
        <p:sp>
          <p:nvSpPr>
            <p:cNvPr id="8" name="Arrow: Pentagon 7">
              <a:extLst>
                <a:ext uri="{FF2B5EF4-FFF2-40B4-BE49-F238E27FC236}">
                  <a16:creationId xmlns:a16="http://schemas.microsoft.com/office/drawing/2014/main" id="{044D3688-0A77-C16C-1F81-D7BCAFAA8FC1}"/>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9" name="Arrow: Chevron 8">
              <a:extLst>
                <a:ext uri="{FF2B5EF4-FFF2-40B4-BE49-F238E27FC236}">
                  <a16:creationId xmlns:a16="http://schemas.microsoft.com/office/drawing/2014/main" id="{730B2ECE-42F5-CC80-8A59-28CEAA493705}"/>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0" name="Arrow: Chevron 9">
              <a:extLst>
                <a:ext uri="{FF2B5EF4-FFF2-40B4-BE49-F238E27FC236}">
                  <a16:creationId xmlns:a16="http://schemas.microsoft.com/office/drawing/2014/main" id="{1EE45EAB-5ABA-8A37-9071-D7F58E954A0B}"/>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1" name="Arrow: Chevron 10">
              <a:extLst>
                <a:ext uri="{FF2B5EF4-FFF2-40B4-BE49-F238E27FC236}">
                  <a16:creationId xmlns:a16="http://schemas.microsoft.com/office/drawing/2014/main" id="{37BE188B-41E2-0F08-8158-9A955E721561}"/>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extLst>
      <p:ext uri="{BB962C8B-B14F-4D97-AF65-F5344CB8AC3E}">
        <p14:creationId xmlns:p14="http://schemas.microsoft.com/office/powerpoint/2010/main" val="20085863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3C2F2D69-E489-4B0E-82F9-31B2A3296D0F}"/>
              </a:ext>
            </a:extLst>
          </p:cNvPr>
          <p:cNvGrpSpPr/>
          <p:nvPr/>
        </p:nvGrpSpPr>
        <p:grpSpPr>
          <a:xfrm>
            <a:off x="4257040" y="1647399"/>
            <a:ext cx="4886960" cy="639277"/>
            <a:chOff x="4995811" y="2446448"/>
            <a:chExt cx="4886960" cy="639277"/>
          </a:xfrm>
        </p:grpSpPr>
        <p:sp>
          <p:nvSpPr>
            <p:cNvPr id="7" name="Rectangle: Rounded Corners 6">
              <a:extLst>
                <a:ext uri="{FF2B5EF4-FFF2-40B4-BE49-F238E27FC236}">
                  <a16:creationId xmlns:a16="http://schemas.microsoft.com/office/drawing/2014/main" id="{B0807CDB-C0C2-458E-BAA5-AD4EED7C6C45}"/>
                </a:ext>
              </a:extLst>
            </p:cNvPr>
            <p:cNvSpPr/>
            <p:nvPr/>
          </p:nvSpPr>
          <p:spPr>
            <a:xfrm>
              <a:off x="4995811" y="2655425"/>
              <a:ext cx="3058239" cy="4303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0C4ED4B-3608-4A1B-BF70-EEBE101B614A}"/>
                </a:ext>
              </a:extLst>
            </p:cNvPr>
            <p:cNvSpPr txBox="1"/>
            <p:nvPr/>
          </p:nvSpPr>
          <p:spPr>
            <a:xfrm>
              <a:off x="7977770" y="2446448"/>
              <a:ext cx="1905001" cy="523220"/>
            </a:xfrm>
            <a:prstGeom prst="rect">
              <a:avLst/>
            </a:prstGeom>
            <a:noFill/>
          </p:spPr>
          <p:txBody>
            <a:bodyPr wrap="square" rtlCol="0">
              <a:spAutoFit/>
            </a:bodyPr>
            <a:lstStyle/>
            <a:p>
              <a:pPr algn="ctr"/>
              <a:r>
                <a:rPr lang="en-US" sz="2800" b="1" dirty="0">
                  <a:solidFill>
                    <a:schemeClr val="accent6">
                      <a:lumMod val="75000"/>
                    </a:schemeClr>
                  </a:solidFill>
                </a:rPr>
                <a:t>activate</a:t>
              </a:r>
            </a:p>
          </p:txBody>
        </p:sp>
      </p:grpSp>
      <p:sp>
        <p:nvSpPr>
          <p:cNvPr id="2" name="Title 1">
            <a:extLst>
              <a:ext uri="{FF2B5EF4-FFF2-40B4-BE49-F238E27FC236}">
                <a16:creationId xmlns:a16="http://schemas.microsoft.com/office/drawing/2014/main" id="{8C68FB72-2F9F-420E-BDF9-58CFF309612B}"/>
              </a:ext>
            </a:extLst>
          </p:cNvPr>
          <p:cNvSpPr>
            <a:spLocks noGrp="1"/>
          </p:cNvSpPr>
          <p:nvPr>
            <p:ph type="title"/>
          </p:nvPr>
        </p:nvSpPr>
        <p:spPr/>
        <p:txBody>
          <a:bodyPr>
            <a:normAutofit fontScale="90000"/>
          </a:bodyPr>
          <a:lstStyle/>
          <a:p>
            <a:r>
              <a:rPr lang="en-US" dirty="0"/>
              <a:t>Mitigating </a:t>
            </a:r>
            <a:r>
              <a:rPr lang="en-US" dirty="0" err="1"/>
              <a:t>RowHammer</a:t>
            </a:r>
            <a:endParaRPr lang="en-US" dirty="0"/>
          </a:p>
        </p:txBody>
      </p:sp>
      <p:pic>
        <p:nvPicPr>
          <p:cNvPr id="9" name="Picture 8">
            <a:extLst>
              <a:ext uri="{FF2B5EF4-FFF2-40B4-BE49-F238E27FC236}">
                <a16:creationId xmlns:a16="http://schemas.microsoft.com/office/drawing/2014/main" id="{5C7E955E-AB27-43A3-849F-C6E0BC3E4C63}"/>
              </a:ext>
            </a:extLst>
          </p:cNvPr>
          <p:cNvPicPr>
            <a:picLocks noChangeAspect="1"/>
          </p:cNvPicPr>
          <p:nvPr/>
        </p:nvPicPr>
        <p:blipFill>
          <a:blip r:embed="rId4"/>
          <a:stretch>
            <a:fillRect/>
          </a:stretch>
        </p:blipFill>
        <p:spPr>
          <a:xfrm>
            <a:off x="4267200" y="1444199"/>
            <a:ext cx="3254245" cy="3149319"/>
          </a:xfrm>
          <a:prstGeom prst="rect">
            <a:avLst/>
          </a:prstGeom>
        </p:spPr>
      </p:pic>
      <p:sp>
        <p:nvSpPr>
          <p:cNvPr id="11" name="TextBox 10">
            <a:extLst>
              <a:ext uri="{FF2B5EF4-FFF2-40B4-BE49-F238E27FC236}">
                <a16:creationId xmlns:a16="http://schemas.microsoft.com/office/drawing/2014/main" id="{B5AD55D9-114C-4B14-AA5D-4E61F9AE0295}"/>
              </a:ext>
            </a:extLst>
          </p:cNvPr>
          <p:cNvSpPr txBox="1"/>
          <p:nvPr/>
        </p:nvSpPr>
        <p:spPr>
          <a:xfrm>
            <a:off x="2874893" y="2178944"/>
            <a:ext cx="1610143" cy="523220"/>
          </a:xfrm>
          <a:prstGeom prst="rect">
            <a:avLst/>
          </a:prstGeom>
          <a:noFill/>
        </p:spPr>
        <p:txBody>
          <a:bodyPr wrap="square" rtlCol="0">
            <a:spAutoFit/>
          </a:bodyPr>
          <a:lstStyle/>
          <a:p>
            <a:pPr algn="ctr"/>
            <a:r>
              <a:rPr lang="en-US" sz="2800" b="1" dirty="0">
                <a:solidFill>
                  <a:srgbClr val="C00000"/>
                </a:solidFill>
              </a:rPr>
              <a:t>victim</a:t>
            </a:r>
          </a:p>
        </p:txBody>
      </p:sp>
      <p:sp>
        <p:nvSpPr>
          <p:cNvPr id="14" name="TextBox 13">
            <a:extLst>
              <a:ext uri="{FF2B5EF4-FFF2-40B4-BE49-F238E27FC236}">
                <a16:creationId xmlns:a16="http://schemas.microsoft.com/office/drawing/2014/main" id="{02922C1B-6F46-4421-885D-08AAA9A991DA}"/>
              </a:ext>
            </a:extLst>
          </p:cNvPr>
          <p:cNvSpPr txBox="1"/>
          <p:nvPr/>
        </p:nvSpPr>
        <p:spPr>
          <a:xfrm>
            <a:off x="2441036" y="1755000"/>
            <a:ext cx="1905001" cy="523220"/>
          </a:xfrm>
          <a:prstGeom prst="rect">
            <a:avLst/>
          </a:prstGeom>
          <a:noFill/>
        </p:spPr>
        <p:txBody>
          <a:bodyPr wrap="square" rtlCol="0">
            <a:spAutoFit/>
          </a:bodyPr>
          <a:lstStyle/>
          <a:p>
            <a:pPr algn="ctr"/>
            <a:r>
              <a:rPr lang="en-US" sz="2800" b="1" dirty="0"/>
              <a:t>aggressor</a:t>
            </a:r>
          </a:p>
        </p:txBody>
      </p:sp>
      <p:sp>
        <p:nvSpPr>
          <p:cNvPr id="15" name="TextBox 14">
            <a:extLst>
              <a:ext uri="{FF2B5EF4-FFF2-40B4-BE49-F238E27FC236}">
                <a16:creationId xmlns:a16="http://schemas.microsoft.com/office/drawing/2014/main" id="{839A874A-E7E6-4A9D-BD7B-D63D90383D78}"/>
              </a:ext>
            </a:extLst>
          </p:cNvPr>
          <p:cNvSpPr txBox="1"/>
          <p:nvPr/>
        </p:nvSpPr>
        <p:spPr>
          <a:xfrm>
            <a:off x="2895309" y="1349830"/>
            <a:ext cx="1610143" cy="523220"/>
          </a:xfrm>
          <a:prstGeom prst="rect">
            <a:avLst/>
          </a:prstGeom>
          <a:noFill/>
        </p:spPr>
        <p:txBody>
          <a:bodyPr wrap="square" rtlCol="0">
            <a:spAutoFit/>
          </a:bodyPr>
          <a:lstStyle/>
          <a:p>
            <a:pPr algn="ctr"/>
            <a:r>
              <a:rPr lang="en-US" sz="2800" b="1" dirty="0">
                <a:solidFill>
                  <a:srgbClr val="C00000"/>
                </a:solidFill>
              </a:rPr>
              <a:t>victim</a:t>
            </a:r>
          </a:p>
        </p:txBody>
      </p:sp>
      <p:sp>
        <p:nvSpPr>
          <p:cNvPr id="17" name="TextBox 16">
            <a:extLst>
              <a:ext uri="{FF2B5EF4-FFF2-40B4-BE49-F238E27FC236}">
                <a16:creationId xmlns:a16="http://schemas.microsoft.com/office/drawing/2014/main" id="{27FACC76-7B5C-4410-8DBA-859EA4D806E8}"/>
              </a:ext>
            </a:extLst>
          </p:cNvPr>
          <p:cNvSpPr txBox="1"/>
          <p:nvPr/>
        </p:nvSpPr>
        <p:spPr>
          <a:xfrm>
            <a:off x="7315279" y="1936979"/>
            <a:ext cx="1905001" cy="523220"/>
          </a:xfrm>
          <a:prstGeom prst="rect">
            <a:avLst/>
          </a:prstGeom>
          <a:noFill/>
        </p:spPr>
        <p:txBody>
          <a:bodyPr wrap="square" rtlCol="0">
            <a:spAutoFit/>
          </a:bodyPr>
          <a:lstStyle/>
          <a:p>
            <a:pPr algn="ctr"/>
            <a:r>
              <a:rPr lang="en-US" sz="2800" b="1" dirty="0" err="1"/>
              <a:t>precharge</a:t>
            </a:r>
            <a:endParaRPr lang="en-US" sz="2800" b="1" dirty="0"/>
          </a:p>
        </p:txBody>
      </p:sp>
      <p:sp>
        <p:nvSpPr>
          <p:cNvPr id="19" name="Error">
            <a:extLst>
              <a:ext uri="{FF2B5EF4-FFF2-40B4-BE49-F238E27FC236}">
                <a16:creationId xmlns:a16="http://schemas.microsoft.com/office/drawing/2014/main" id="{837C1FD3-0AF0-44F3-B4BF-F11F30EEA3B4}"/>
              </a:ext>
            </a:extLst>
          </p:cNvPr>
          <p:cNvSpPr/>
          <p:nvPr/>
        </p:nvSpPr>
        <p:spPr>
          <a:xfrm>
            <a:off x="4770120" y="147035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rror">
            <a:extLst>
              <a:ext uri="{FF2B5EF4-FFF2-40B4-BE49-F238E27FC236}">
                <a16:creationId xmlns:a16="http://schemas.microsoft.com/office/drawing/2014/main" id="{539AA2C4-F352-4AFA-849B-CC68FD701921}"/>
              </a:ext>
            </a:extLst>
          </p:cNvPr>
          <p:cNvSpPr/>
          <p:nvPr/>
        </p:nvSpPr>
        <p:spPr>
          <a:xfrm>
            <a:off x="5829842" y="1454633"/>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rror">
            <a:extLst>
              <a:ext uri="{FF2B5EF4-FFF2-40B4-BE49-F238E27FC236}">
                <a16:creationId xmlns:a16="http://schemas.microsoft.com/office/drawing/2014/main" id="{47841D18-CF69-4EC0-BDDD-192E5F190792}"/>
              </a:ext>
            </a:extLst>
          </p:cNvPr>
          <p:cNvSpPr/>
          <p:nvPr/>
        </p:nvSpPr>
        <p:spPr>
          <a:xfrm>
            <a:off x="6898230" y="228111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Error">
            <a:extLst>
              <a:ext uri="{FF2B5EF4-FFF2-40B4-BE49-F238E27FC236}">
                <a16:creationId xmlns:a16="http://schemas.microsoft.com/office/drawing/2014/main" id="{FE28A516-0137-4EFB-ACB1-A44DCA2599F0}"/>
              </a:ext>
            </a:extLst>
          </p:cNvPr>
          <p:cNvSpPr/>
          <p:nvPr/>
        </p:nvSpPr>
        <p:spPr>
          <a:xfrm>
            <a:off x="5302520" y="2291274"/>
            <a:ext cx="422640" cy="417465"/>
          </a:xfrm>
          <a:prstGeom prst="mathMultiply">
            <a:avLst/>
          </a:prstGeom>
          <a:solidFill>
            <a:srgbClr val="CC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Curved Right 22">
            <a:extLst>
              <a:ext uri="{FF2B5EF4-FFF2-40B4-BE49-F238E27FC236}">
                <a16:creationId xmlns:a16="http://schemas.microsoft.com/office/drawing/2014/main" id="{E26AF422-EB3D-49E1-999E-E57A4BAB3E79}"/>
              </a:ext>
            </a:extLst>
          </p:cNvPr>
          <p:cNvSpPr/>
          <p:nvPr/>
        </p:nvSpPr>
        <p:spPr>
          <a:xfrm flipH="1">
            <a:off x="7391400" y="2440554"/>
            <a:ext cx="572972" cy="1042876"/>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Arrow: Curved Right 23">
            <a:extLst>
              <a:ext uri="{FF2B5EF4-FFF2-40B4-BE49-F238E27FC236}">
                <a16:creationId xmlns:a16="http://schemas.microsoft.com/office/drawing/2014/main" id="{89A4D02D-B3B7-4896-9FBA-3CFF1E7C25B9}"/>
              </a:ext>
            </a:extLst>
          </p:cNvPr>
          <p:cNvSpPr/>
          <p:nvPr/>
        </p:nvSpPr>
        <p:spPr>
          <a:xfrm>
            <a:off x="3603494" y="1483724"/>
            <a:ext cx="609609" cy="2456906"/>
          </a:xfrm>
          <a:prstGeom prst="curvedRightArrow">
            <a:avLst>
              <a:gd name="adj1" fmla="val 25985"/>
              <a:gd name="adj2" fmla="val 52772"/>
              <a:gd name="adj3" fmla="val 26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E7753625-5895-41E4-91CE-4CE1082EB3F9}"/>
              </a:ext>
            </a:extLst>
          </p:cNvPr>
          <p:cNvSpPr txBox="1"/>
          <p:nvPr/>
        </p:nvSpPr>
        <p:spPr>
          <a:xfrm>
            <a:off x="533400" y="5159830"/>
            <a:ext cx="10363200" cy="584775"/>
          </a:xfrm>
          <a:prstGeom prst="rect">
            <a:avLst/>
          </a:prstGeom>
          <a:noFill/>
        </p:spPr>
        <p:txBody>
          <a:bodyPr wrap="square" rtlCol="0">
            <a:spAutoFit/>
          </a:bodyPr>
          <a:lstStyle/>
          <a:p>
            <a:r>
              <a:rPr lang="en-US" sz="3200" b="1" dirty="0">
                <a:solidFill>
                  <a:srgbClr val="0066FF"/>
                </a:solidFill>
              </a:rPr>
              <a:t>Key idea:</a:t>
            </a:r>
            <a:r>
              <a:rPr lang="en-US" sz="3200" dirty="0"/>
              <a:t> remap victim rows to copy rows</a:t>
            </a:r>
          </a:p>
        </p:txBody>
      </p:sp>
      <p:grpSp>
        <p:nvGrpSpPr>
          <p:cNvPr id="3" name="Group 2">
            <a:extLst>
              <a:ext uri="{FF2B5EF4-FFF2-40B4-BE49-F238E27FC236}">
                <a16:creationId xmlns:a16="http://schemas.microsoft.com/office/drawing/2014/main" id="{D39B3DC8-40FB-C2D8-6D86-CF483A68C417}"/>
              </a:ext>
            </a:extLst>
          </p:cNvPr>
          <p:cNvGrpSpPr/>
          <p:nvPr/>
        </p:nvGrpSpPr>
        <p:grpSpPr>
          <a:xfrm>
            <a:off x="2812900" y="6572414"/>
            <a:ext cx="6502401" cy="261257"/>
            <a:chOff x="1631950" y="5344886"/>
            <a:chExt cx="6502401" cy="261257"/>
          </a:xfrm>
        </p:grpSpPr>
        <p:sp>
          <p:nvSpPr>
            <p:cNvPr id="4" name="Arrow: Pentagon 3">
              <a:extLst>
                <a:ext uri="{FF2B5EF4-FFF2-40B4-BE49-F238E27FC236}">
                  <a16:creationId xmlns:a16="http://schemas.microsoft.com/office/drawing/2014/main" id="{42D55C72-6368-A877-BA73-7617E652EA54}"/>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5" name="Arrow: Chevron 4">
              <a:extLst>
                <a:ext uri="{FF2B5EF4-FFF2-40B4-BE49-F238E27FC236}">
                  <a16:creationId xmlns:a16="http://schemas.microsoft.com/office/drawing/2014/main" id="{18A21BA8-5D75-B27C-E24C-76E3AEE8C89D}"/>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6" name="Arrow: Chevron 5">
              <a:extLst>
                <a:ext uri="{FF2B5EF4-FFF2-40B4-BE49-F238E27FC236}">
                  <a16:creationId xmlns:a16="http://schemas.microsoft.com/office/drawing/2014/main" id="{842FC22E-8357-0DA0-0909-67D7396B0505}"/>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DDA3973B-95C0-2406-1D12-B628840FD179}"/>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400238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par>
                                <p:cTn id="18" presetID="10" presetClass="exit" presetSubtype="0" fill="hold" nodeType="withEffect">
                                  <p:stCondLst>
                                    <p:cond delay="0"/>
                                  </p:stCondLst>
                                  <p:childTnLst>
                                    <p:animEffect transition="out" filter="fade">
                                      <p:cBhvr>
                                        <p:cTn id="19" dur="1000"/>
                                        <p:tgtEl>
                                          <p:spTgt spid="18"/>
                                        </p:tgtEl>
                                      </p:cBhvr>
                                    </p:animEffect>
                                    <p:set>
                                      <p:cBhvr>
                                        <p:cTn id="20" dur="1" fill="hold">
                                          <p:stCondLst>
                                            <p:cond delay="999"/>
                                          </p:stCondLst>
                                        </p:cTn>
                                        <p:tgtEl>
                                          <p:spTgt spid="18"/>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xit" presetSubtype="0" fill="hold" grpId="3" nodeType="withEffect">
                                  <p:stCondLst>
                                    <p:cond delay="0"/>
                                  </p:stCondLst>
                                  <p:childTnLst>
                                    <p:animEffect transition="out" filter="fade">
                                      <p:cBhvr>
                                        <p:cTn id="26" dur="1000"/>
                                        <p:tgtEl>
                                          <p:spTgt spid="17"/>
                                        </p:tgtEl>
                                      </p:cBhvr>
                                    </p:animEffect>
                                    <p:set>
                                      <p:cBhvr>
                                        <p:cTn id="27" dur="1" fill="hold">
                                          <p:stCondLst>
                                            <p:cond delay="999"/>
                                          </p:stCondLst>
                                        </p:cTn>
                                        <p:tgtEl>
                                          <p:spTgt spid="17"/>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1"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childTnLst>
                                </p:cTn>
                              </p:par>
                              <p:par>
                                <p:cTn id="32" presetID="10" presetClass="exit" presetSubtype="0" fill="hold" nodeType="withEffect">
                                  <p:stCondLst>
                                    <p:cond delay="0"/>
                                  </p:stCondLst>
                                  <p:childTnLst>
                                    <p:animEffect transition="out" filter="fade">
                                      <p:cBhvr>
                                        <p:cTn id="33" dur="1000"/>
                                        <p:tgtEl>
                                          <p:spTgt spid="18"/>
                                        </p:tgtEl>
                                      </p:cBhvr>
                                    </p:animEffect>
                                    <p:set>
                                      <p:cBhvr>
                                        <p:cTn id="34" dur="1" fill="hold">
                                          <p:stCondLst>
                                            <p:cond delay="999"/>
                                          </p:stCondLst>
                                        </p:cTn>
                                        <p:tgtEl>
                                          <p:spTgt spid="18"/>
                                        </p:tgtEl>
                                        <p:attrNameLst>
                                          <p:attrName>style.visibility</p:attrName>
                                        </p:attrNameLst>
                                      </p:cBhvr>
                                      <p:to>
                                        <p:strVal val="hidden"/>
                                      </p:to>
                                    </p:se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childTnLst>
                                </p:cTn>
                              </p:par>
                              <p:par>
                                <p:cTn id="39" presetID="10" presetClass="exit" presetSubtype="0" fill="hold" grpId="4" nodeType="withEffect">
                                  <p:stCondLst>
                                    <p:cond delay="0"/>
                                  </p:stCondLst>
                                  <p:childTnLst>
                                    <p:animEffect transition="out" filter="fade">
                                      <p:cBhvr>
                                        <p:cTn id="40" dur="1000"/>
                                        <p:tgtEl>
                                          <p:spTgt spid="17"/>
                                        </p:tgtEl>
                                      </p:cBhvr>
                                    </p:animEffect>
                                    <p:set>
                                      <p:cBhvr>
                                        <p:cTn id="41" dur="1" fill="hold">
                                          <p:stCondLst>
                                            <p:cond delay="999"/>
                                          </p:stCondLst>
                                        </p:cTn>
                                        <p:tgtEl>
                                          <p:spTgt spid="17"/>
                                        </p:tgtEl>
                                        <p:attrNameLst>
                                          <p:attrName>style.visibility</p:attrName>
                                        </p:attrNameLst>
                                      </p:cBhvr>
                                      <p:to>
                                        <p:strVal val="hidden"/>
                                      </p:to>
                                    </p:set>
                                  </p:childTnLst>
                                </p:cTn>
                              </p:par>
                            </p:childTnLst>
                          </p:cTn>
                        </p:par>
                        <p:par>
                          <p:cTn id="42" fill="hold">
                            <p:stCondLst>
                              <p:cond delay="4000"/>
                            </p:stCondLst>
                            <p:childTnLst>
                              <p:par>
                                <p:cTn id="43" presetID="10" presetClass="entr" presetSubtype="0" fill="hold" grpId="2"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childTnLst>
                                </p:cTn>
                              </p:par>
                              <p:par>
                                <p:cTn id="46" presetID="10" presetClass="exit" presetSubtype="0" fill="hold" nodeType="withEffect">
                                  <p:stCondLst>
                                    <p:cond delay="0"/>
                                  </p:stCondLst>
                                  <p:childTnLst>
                                    <p:animEffect transition="out" filter="fade">
                                      <p:cBhvr>
                                        <p:cTn id="47" dur="1000"/>
                                        <p:tgtEl>
                                          <p:spTgt spid="18"/>
                                        </p:tgtEl>
                                      </p:cBhvr>
                                    </p:animEffect>
                                    <p:set>
                                      <p:cBhvr>
                                        <p:cTn id="48" dur="1" fill="hold">
                                          <p:stCondLst>
                                            <p:cond delay="999"/>
                                          </p:stCondLst>
                                        </p:cTn>
                                        <p:tgtEl>
                                          <p:spTgt spid="18"/>
                                        </p:tgtEl>
                                        <p:attrNameLst>
                                          <p:attrName>style.visibility</p:attrName>
                                        </p:attrNameLst>
                                      </p:cBhvr>
                                      <p:to>
                                        <p:strVal val="hidden"/>
                                      </p:to>
                                    </p:se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childTnLst>
                                </p:cTn>
                              </p:par>
                              <p:par>
                                <p:cTn id="53" presetID="10" presetClass="exit" presetSubtype="0" fill="hold" grpId="5" nodeType="withEffect">
                                  <p:stCondLst>
                                    <p:cond delay="0"/>
                                  </p:stCondLst>
                                  <p:childTnLst>
                                    <p:animEffect transition="out" filter="fade">
                                      <p:cBhvr>
                                        <p:cTn id="54" dur="1000"/>
                                        <p:tgtEl>
                                          <p:spTgt spid="17"/>
                                        </p:tgtEl>
                                      </p:cBhvr>
                                    </p:animEffect>
                                    <p:set>
                                      <p:cBhvr>
                                        <p:cTn id="55" dur="1" fill="hold">
                                          <p:stCondLst>
                                            <p:cond delay="999"/>
                                          </p:stCondLst>
                                        </p:cTn>
                                        <p:tgtEl>
                                          <p:spTgt spid="17"/>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10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30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3000"/>
                                        <p:tgtEl>
                                          <p:spTgt spid="2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30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3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childTnLst>
                                </p:cTn>
                              </p:par>
                            </p:childTnLst>
                          </p:cTn>
                        </p:par>
                        <p:par>
                          <p:cTn id="84" fill="hold">
                            <p:stCondLst>
                              <p:cond delay="1500"/>
                            </p:stCondLst>
                            <p:childTnLst>
                              <p:par>
                                <p:cTn id="85" presetID="10"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P spid="17" grpId="0"/>
      <p:bldP spid="17" grpId="1"/>
      <p:bldP spid="17" grpId="2"/>
      <p:bldP spid="17" grpId="3"/>
      <p:bldP spid="17" grpId="4"/>
      <p:bldP spid="17" grpId="5"/>
      <p:bldP spid="19" grpId="0" animBg="1"/>
      <p:bldP spid="20" grpId="0" animBg="1"/>
      <p:bldP spid="21" grpId="0" animBg="1"/>
      <p:bldP spid="22" grpId="0" animBg="1"/>
      <p:bldP spid="23" grpId="0" uiExpand="1" animBg="1"/>
      <p:bldP spid="24" grpId="0" uiExpand="1" animBg="1"/>
      <p:bldP spid="2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B7E78-4E70-459B-A718-D2199AFDB639}"/>
              </a:ext>
            </a:extLst>
          </p:cNvPr>
          <p:cNvSpPr>
            <a:spLocks noGrp="1"/>
          </p:cNvSpPr>
          <p:nvPr>
            <p:ph type="title"/>
          </p:nvPr>
        </p:nvSpPr>
        <p:spPr/>
        <p:txBody>
          <a:bodyPr>
            <a:normAutofit fontScale="90000"/>
          </a:bodyPr>
          <a:lstStyle/>
          <a:p>
            <a:r>
              <a:rPr lang="en-US" dirty="0"/>
              <a:t>Methodology</a:t>
            </a:r>
          </a:p>
        </p:txBody>
      </p:sp>
      <p:sp>
        <p:nvSpPr>
          <p:cNvPr id="3" name="Content Placeholder 2">
            <a:extLst>
              <a:ext uri="{FF2B5EF4-FFF2-40B4-BE49-F238E27FC236}">
                <a16:creationId xmlns:a16="http://schemas.microsoft.com/office/drawing/2014/main" id="{7B4E41E8-8393-453F-9B67-DFBCFB155322}"/>
              </a:ext>
            </a:extLst>
          </p:cNvPr>
          <p:cNvSpPr>
            <a:spLocks noGrp="1"/>
          </p:cNvSpPr>
          <p:nvPr>
            <p:ph idx="1"/>
          </p:nvPr>
        </p:nvSpPr>
        <p:spPr/>
        <p:txBody>
          <a:bodyPr>
            <a:normAutofit fontScale="92500" lnSpcReduction="20000"/>
          </a:bodyPr>
          <a:lstStyle/>
          <a:p>
            <a:r>
              <a:rPr lang="tr-TR" b="1" dirty="0">
                <a:latin typeface="Cambria" panose="02040503050406030204" pitchFamily="18" charset="0"/>
              </a:rPr>
              <a:t>Simulator</a:t>
            </a:r>
          </a:p>
          <a:p>
            <a:pPr lvl="1"/>
            <a:r>
              <a:rPr lang="tr-TR" dirty="0">
                <a:latin typeface="Cambria" panose="02040503050406030204" pitchFamily="18" charset="0"/>
              </a:rPr>
              <a:t>DRAM Simulator (Ramulator </a:t>
            </a:r>
            <a:r>
              <a:rPr lang="en-US" i="1" kern="0" dirty="0">
                <a:solidFill>
                  <a:srgbClr val="0000CC"/>
                </a:solidFill>
                <a:latin typeface="Cambria" panose="02040503050406030204" pitchFamily="18" charset="0"/>
              </a:rPr>
              <a:t>[</a:t>
            </a:r>
            <a:r>
              <a:rPr lang="tr-TR" i="1" kern="0" dirty="0">
                <a:solidFill>
                  <a:srgbClr val="0000CC"/>
                </a:solidFill>
                <a:latin typeface="Cambria" panose="02040503050406030204" pitchFamily="18" charset="0"/>
              </a:rPr>
              <a:t>Kim</a:t>
            </a:r>
            <a:r>
              <a:rPr lang="en-US" i="1" kern="0" dirty="0">
                <a:solidFill>
                  <a:srgbClr val="0000CC"/>
                </a:solidFill>
                <a:latin typeface="Cambria" panose="02040503050406030204" pitchFamily="18" charset="0"/>
              </a:rPr>
              <a:t>+, </a:t>
            </a:r>
            <a:r>
              <a:rPr lang="tr-TR" i="1" kern="0" dirty="0">
                <a:solidFill>
                  <a:srgbClr val="0000CC"/>
                </a:solidFill>
                <a:latin typeface="Cambria" panose="02040503050406030204" pitchFamily="18" charset="0"/>
              </a:rPr>
              <a:t>CAL</a:t>
            </a:r>
            <a:r>
              <a:rPr lang="en-US" i="1" kern="0" dirty="0">
                <a:solidFill>
                  <a:srgbClr val="0000CC"/>
                </a:solidFill>
                <a:latin typeface="Cambria" panose="02040503050406030204" pitchFamily="18" charset="0"/>
              </a:rPr>
              <a:t>’1</a:t>
            </a:r>
            <a:r>
              <a:rPr lang="tr-TR" i="1" kern="0" dirty="0">
                <a:solidFill>
                  <a:srgbClr val="0000CC"/>
                </a:solidFill>
                <a:latin typeface="Cambria" panose="02040503050406030204" pitchFamily="18" charset="0"/>
              </a:rPr>
              <a:t>5</a:t>
            </a:r>
            <a:r>
              <a:rPr lang="en-US" i="1" kern="0" dirty="0">
                <a:solidFill>
                  <a:srgbClr val="0000CC"/>
                </a:solidFill>
                <a:latin typeface="Cambria" panose="02040503050406030204" pitchFamily="18" charset="0"/>
              </a:rPr>
              <a:t>]</a:t>
            </a:r>
            <a:r>
              <a:rPr lang="tr-TR" kern="0" dirty="0">
                <a:latin typeface="Cambria" panose="02040503050406030204" pitchFamily="18" charset="0"/>
              </a:rPr>
              <a:t>)</a:t>
            </a:r>
          </a:p>
          <a:p>
            <a:pPr marL="914400" lvl="2" indent="0">
              <a:buNone/>
            </a:pPr>
            <a:r>
              <a:rPr lang="tr-TR" i="1" kern="0" dirty="0">
                <a:solidFill>
                  <a:srgbClr val="0066FF"/>
                </a:solidFill>
                <a:latin typeface="Cambria" panose="02040503050406030204" pitchFamily="18" charset="0"/>
              </a:rPr>
              <a:t>https://github.com/CMU-SAFARI/ramulator</a:t>
            </a:r>
          </a:p>
          <a:p>
            <a:endParaRPr lang="en-US" b="1" kern="0" dirty="0">
              <a:latin typeface="Cambria" panose="02040503050406030204" pitchFamily="18" charset="0"/>
            </a:endParaRPr>
          </a:p>
          <a:p>
            <a:r>
              <a:rPr lang="tr-TR" b="1" kern="0" dirty="0">
                <a:latin typeface="Cambria" panose="02040503050406030204" pitchFamily="18" charset="0"/>
              </a:rPr>
              <a:t>Workloads</a:t>
            </a:r>
          </a:p>
          <a:p>
            <a:pPr lvl="1"/>
            <a:r>
              <a:rPr lang="en-US" kern="0" dirty="0">
                <a:latin typeface="Cambria" panose="02040503050406030204" pitchFamily="18" charset="0"/>
              </a:rPr>
              <a:t>44</a:t>
            </a:r>
            <a:r>
              <a:rPr lang="tr-TR" kern="0" dirty="0">
                <a:latin typeface="Cambria" panose="02040503050406030204" pitchFamily="18" charset="0"/>
              </a:rPr>
              <a:t> single-core workloads</a:t>
            </a:r>
          </a:p>
          <a:p>
            <a:pPr lvl="2"/>
            <a:r>
              <a:rPr lang="tr-TR" i="1" kern="0" dirty="0">
                <a:latin typeface="Cambria" panose="02040503050406030204" pitchFamily="18" charset="0"/>
              </a:rPr>
              <a:t>SPEC CPU2006, TPC, STREAM</a:t>
            </a:r>
            <a:r>
              <a:rPr lang="en-US" i="1" kern="0" dirty="0">
                <a:latin typeface="Cambria" panose="02040503050406030204" pitchFamily="18" charset="0"/>
              </a:rPr>
              <a:t>, </a:t>
            </a:r>
            <a:r>
              <a:rPr lang="en-US" i="1" kern="0" dirty="0" err="1">
                <a:latin typeface="Cambria" panose="02040503050406030204" pitchFamily="18" charset="0"/>
              </a:rPr>
              <a:t>MediaBench</a:t>
            </a:r>
            <a:endParaRPr lang="tr-TR" i="1" kern="0" dirty="0">
              <a:latin typeface="Cambria" panose="02040503050406030204" pitchFamily="18" charset="0"/>
            </a:endParaRPr>
          </a:p>
          <a:p>
            <a:pPr lvl="1"/>
            <a:r>
              <a:rPr lang="en-US" kern="0" dirty="0">
                <a:latin typeface="Cambria" panose="02040503050406030204" pitchFamily="18" charset="0"/>
              </a:rPr>
              <a:t>16</a:t>
            </a:r>
            <a:r>
              <a:rPr lang="tr-TR" kern="0" dirty="0">
                <a:latin typeface="Cambria" panose="02040503050406030204" pitchFamily="18" charset="0"/>
              </a:rPr>
              <a:t>0 multi-programmed </a:t>
            </a:r>
            <a:r>
              <a:rPr lang="en-US" kern="0" dirty="0">
                <a:latin typeface="Cambria" panose="02040503050406030204" pitchFamily="18" charset="0"/>
              </a:rPr>
              <a:t>four-core </a:t>
            </a:r>
            <a:r>
              <a:rPr lang="tr-TR" kern="0" dirty="0">
                <a:latin typeface="Cambria" panose="02040503050406030204" pitchFamily="18" charset="0"/>
              </a:rPr>
              <a:t>workloads</a:t>
            </a:r>
          </a:p>
          <a:p>
            <a:pPr lvl="2"/>
            <a:r>
              <a:rPr lang="tr-TR" i="1" kern="0" dirty="0">
                <a:latin typeface="Cambria" panose="02040503050406030204" pitchFamily="18" charset="0"/>
              </a:rPr>
              <a:t>By randomly choosing from single-core workloads</a:t>
            </a:r>
          </a:p>
          <a:p>
            <a:pPr lvl="1"/>
            <a:r>
              <a:rPr lang="tr-TR" kern="0" dirty="0">
                <a:latin typeface="Cambria" panose="02040503050406030204" pitchFamily="18" charset="0"/>
              </a:rPr>
              <a:t>Execute at least </a:t>
            </a:r>
            <a:r>
              <a:rPr lang="en-US" kern="0" dirty="0">
                <a:latin typeface="Cambria" panose="02040503050406030204" pitchFamily="18" charset="0"/>
              </a:rPr>
              <a:t>200</a:t>
            </a:r>
            <a:r>
              <a:rPr lang="tr-TR" kern="0" dirty="0">
                <a:latin typeface="Cambria" panose="02040503050406030204" pitchFamily="18" charset="0"/>
              </a:rPr>
              <a:t> </a:t>
            </a:r>
            <a:r>
              <a:rPr lang="en-US" kern="0" dirty="0">
                <a:latin typeface="Cambria" panose="02040503050406030204" pitchFamily="18" charset="0"/>
              </a:rPr>
              <a:t>m</a:t>
            </a:r>
            <a:r>
              <a:rPr lang="tr-TR" kern="0" dirty="0">
                <a:latin typeface="Cambria" panose="02040503050406030204" pitchFamily="18" charset="0"/>
              </a:rPr>
              <a:t>illion representative instructions per core</a:t>
            </a:r>
          </a:p>
          <a:p>
            <a:endParaRPr lang="en-US" b="1" kern="0" dirty="0">
              <a:latin typeface="Cambria" panose="02040503050406030204" pitchFamily="18" charset="0"/>
            </a:endParaRPr>
          </a:p>
          <a:p>
            <a:r>
              <a:rPr lang="tr-TR" b="1" kern="0" dirty="0">
                <a:latin typeface="Cambria" panose="02040503050406030204" pitchFamily="18" charset="0"/>
              </a:rPr>
              <a:t>System Parameters</a:t>
            </a:r>
          </a:p>
          <a:p>
            <a:pPr lvl="1"/>
            <a:r>
              <a:rPr lang="tr-TR" kern="0" dirty="0">
                <a:latin typeface="Cambria" panose="02040503050406030204" pitchFamily="18" charset="0"/>
              </a:rPr>
              <a:t>1/</a:t>
            </a:r>
            <a:r>
              <a:rPr lang="en-US" kern="0" dirty="0">
                <a:latin typeface="Cambria" panose="02040503050406030204" pitchFamily="18" charset="0"/>
              </a:rPr>
              <a:t>4</a:t>
            </a:r>
            <a:r>
              <a:rPr lang="tr-TR" kern="0" dirty="0">
                <a:latin typeface="Cambria" panose="02040503050406030204" pitchFamily="18" charset="0"/>
              </a:rPr>
              <a:t> core system with </a:t>
            </a:r>
            <a:r>
              <a:rPr lang="en-US" kern="0" dirty="0">
                <a:latin typeface="Cambria" panose="02040503050406030204" pitchFamily="18" charset="0"/>
              </a:rPr>
              <a:t>8 </a:t>
            </a:r>
            <a:r>
              <a:rPr lang="tr-TR" kern="0" dirty="0">
                <a:latin typeface="Cambria" panose="02040503050406030204" pitchFamily="18" charset="0"/>
              </a:rPr>
              <a:t>M</a:t>
            </a:r>
            <a:r>
              <a:rPr lang="en-US" kern="0" dirty="0" err="1">
                <a:latin typeface="Cambria" panose="02040503050406030204" pitchFamily="18" charset="0"/>
              </a:rPr>
              <a:t>i</a:t>
            </a:r>
            <a:r>
              <a:rPr lang="tr-TR" kern="0" dirty="0">
                <a:latin typeface="Cambria" panose="02040503050406030204" pitchFamily="18" charset="0"/>
              </a:rPr>
              <a:t>B LLC</a:t>
            </a:r>
            <a:endParaRPr lang="en-US" kern="0" dirty="0">
              <a:latin typeface="Cambria" panose="02040503050406030204" pitchFamily="18" charset="0"/>
            </a:endParaRPr>
          </a:p>
          <a:p>
            <a:pPr lvl="1"/>
            <a:r>
              <a:rPr lang="en-US" kern="0" dirty="0">
                <a:latin typeface="Cambria" panose="02040503050406030204" pitchFamily="18" charset="0"/>
              </a:rPr>
              <a:t>LPDDR4 main memory</a:t>
            </a:r>
            <a:endParaRPr lang="tr-TR" kern="0" dirty="0">
              <a:latin typeface="Cambria" panose="02040503050406030204" pitchFamily="18" charset="0"/>
            </a:endParaRPr>
          </a:p>
          <a:p>
            <a:pPr lvl="1"/>
            <a:r>
              <a:rPr lang="en-US" kern="0" dirty="0">
                <a:latin typeface="Cambria" panose="02040503050406030204" pitchFamily="18" charset="0"/>
              </a:rPr>
              <a:t>8 </a:t>
            </a:r>
            <a:r>
              <a:rPr lang="en-US" kern="0" dirty="0">
                <a:solidFill>
                  <a:srgbClr val="FF0066"/>
                </a:solidFill>
                <a:latin typeface="Cambria" panose="02040503050406030204" pitchFamily="18" charset="0"/>
              </a:rPr>
              <a:t>copy rows</a:t>
            </a:r>
            <a:r>
              <a:rPr lang="en-US" kern="0" dirty="0">
                <a:latin typeface="Cambria" panose="02040503050406030204" pitchFamily="18" charset="0"/>
              </a:rPr>
              <a:t> per 512-row subarray</a:t>
            </a:r>
            <a:endParaRPr lang="tr-TR" kern="0" dirty="0">
              <a:latin typeface="Cambria" panose="02040503050406030204" pitchFamily="18" charset="0"/>
            </a:endParaRPr>
          </a:p>
          <a:p>
            <a:endParaRPr lang="en-US" dirty="0"/>
          </a:p>
        </p:txBody>
      </p:sp>
      <p:grpSp>
        <p:nvGrpSpPr>
          <p:cNvPr id="4" name="Group 3">
            <a:extLst>
              <a:ext uri="{FF2B5EF4-FFF2-40B4-BE49-F238E27FC236}">
                <a16:creationId xmlns:a16="http://schemas.microsoft.com/office/drawing/2014/main" id="{0771733F-A76B-7113-61C5-EDB7A266B4FE}"/>
              </a:ext>
            </a:extLst>
          </p:cNvPr>
          <p:cNvGrpSpPr/>
          <p:nvPr/>
        </p:nvGrpSpPr>
        <p:grpSpPr>
          <a:xfrm>
            <a:off x="2812900" y="6572414"/>
            <a:ext cx="6502401" cy="261257"/>
            <a:chOff x="1631950" y="5344886"/>
            <a:chExt cx="6502401" cy="261257"/>
          </a:xfrm>
        </p:grpSpPr>
        <p:sp>
          <p:nvSpPr>
            <p:cNvPr id="6" name="Arrow: Pentagon 5">
              <a:extLst>
                <a:ext uri="{FF2B5EF4-FFF2-40B4-BE49-F238E27FC236}">
                  <a16:creationId xmlns:a16="http://schemas.microsoft.com/office/drawing/2014/main" id="{2F1F0245-7D44-D055-5198-08825AB7D5B3}"/>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7" name="Arrow: Chevron 6">
              <a:extLst>
                <a:ext uri="{FF2B5EF4-FFF2-40B4-BE49-F238E27FC236}">
                  <a16:creationId xmlns:a16="http://schemas.microsoft.com/office/drawing/2014/main" id="{07FDC8F6-5428-CC43-8B20-58486991EF3E}"/>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8" name="Arrow: Chevron 7">
              <a:extLst>
                <a:ext uri="{FF2B5EF4-FFF2-40B4-BE49-F238E27FC236}">
                  <a16:creationId xmlns:a16="http://schemas.microsoft.com/office/drawing/2014/main" id="{AA76B73F-4F6D-D1FE-976A-92E307738BBE}"/>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9" name="Arrow: Chevron 8">
              <a:extLst>
                <a:ext uri="{FF2B5EF4-FFF2-40B4-BE49-F238E27FC236}">
                  <a16:creationId xmlns:a16="http://schemas.microsoft.com/office/drawing/2014/main" id="{B09A6035-8DC3-A974-0AD5-57B1289908C5}"/>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75284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452A6A67-8357-46C5-B499-656FC97DE149}"/>
              </a:ext>
            </a:extLst>
          </p:cNvPr>
          <p:cNvGraphicFramePr>
            <a:graphicFrameLocks/>
          </p:cNvGraphicFramePr>
          <p:nvPr/>
        </p:nvGraphicFramePr>
        <p:xfrm>
          <a:off x="6096000" y="1697355"/>
          <a:ext cx="6096000" cy="37128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91C985C0-A04B-4E54-A949-7B18DF1F1C42}"/>
              </a:ext>
            </a:extLst>
          </p:cNvPr>
          <p:cNvGraphicFramePr>
            <a:graphicFrameLocks/>
          </p:cNvGraphicFramePr>
          <p:nvPr/>
        </p:nvGraphicFramePr>
        <p:xfrm>
          <a:off x="-53340" y="1396367"/>
          <a:ext cx="5966460" cy="392049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8C8A784E-A90C-46D5-84A1-40E7770A28C4}"/>
              </a:ext>
            </a:extLst>
          </p:cNvPr>
          <p:cNvSpPr>
            <a:spLocks noGrp="1"/>
          </p:cNvSpPr>
          <p:nvPr>
            <p:ph type="title"/>
          </p:nvPr>
        </p:nvSpPr>
        <p:spPr/>
        <p:txBody>
          <a:bodyPr>
            <a:normAutofit fontScale="90000"/>
          </a:bodyPr>
          <a:lstStyle/>
          <a:p>
            <a:r>
              <a:rPr lang="en-US" dirty="0"/>
              <a:t>CROW-cache Results</a:t>
            </a:r>
          </a:p>
        </p:txBody>
      </p:sp>
      <p:sp>
        <p:nvSpPr>
          <p:cNvPr id="31" name="TextBox 30">
            <a:extLst>
              <a:ext uri="{FF2B5EF4-FFF2-40B4-BE49-F238E27FC236}">
                <a16:creationId xmlns:a16="http://schemas.microsoft.com/office/drawing/2014/main" id="{F24C1589-F496-4ACA-A9B4-BAAE046F39B6}"/>
              </a:ext>
            </a:extLst>
          </p:cNvPr>
          <p:cNvSpPr txBox="1"/>
          <p:nvPr/>
        </p:nvSpPr>
        <p:spPr>
          <a:xfrm>
            <a:off x="4114800" y="2133600"/>
            <a:ext cx="1524000" cy="523220"/>
          </a:xfrm>
          <a:prstGeom prst="rect">
            <a:avLst/>
          </a:prstGeom>
          <a:noFill/>
        </p:spPr>
        <p:txBody>
          <a:bodyPr wrap="square" rtlCol="0">
            <a:spAutoFit/>
          </a:bodyPr>
          <a:lstStyle/>
          <a:p>
            <a:pPr algn="ctr"/>
            <a:r>
              <a:rPr lang="en-US" sz="2800" b="1" dirty="0">
                <a:solidFill>
                  <a:srgbClr val="00B050"/>
                </a:solidFill>
              </a:rPr>
              <a:t>7.1%</a:t>
            </a:r>
          </a:p>
        </p:txBody>
      </p:sp>
      <p:sp>
        <p:nvSpPr>
          <p:cNvPr id="32" name="TextBox 31">
            <a:extLst>
              <a:ext uri="{FF2B5EF4-FFF2-40B4-BE49-F238E27FC236}">
                <a16:creationId xmlns:a16="http://schemas.microsoft.com/office/drawing/2014/main" id="{406B4475-7B5F-41F2-9E1C-93EF3CD1C7DC}"/>
              </a:ext>
            </a:extLst>
          </p:cNvPr>
          <p:cNvSpPr txBox="1"/>
          <p:nvPr/>
        </p:nvSpPr>
        <p:spPr>
          <a:xfrm>
            <a:off x="1981200" y="2011698"/>
            <a:ext cx="1524000" cy="523220"/>
          </a:xfrm>
          <a:prstGeom prst="rect">
            <a:avLst/>
          </a:prstGeom>
          <a:noFill/>
        </p:spPr>
        <p:txBody>
          <a:bodyPr wrap="square" rtlCol="0">
            <a:spAutoFit/>
          </a:bodyPr>
          <a:lstStyle/>
          <a:p>
            <a:pPr algn="ctr"/>
            <a:r>
              <a:rPr lang="en-US" sz="2800" b="1" dirty="0">
                <a:solidFill>
                  <a:srgbClr val="00B050"/>
                </a:solidFill>
              </a:rPr>
              <a:t>7.5%</a:t>
            </a:r>
          </a:p>
        </p:txBody>
      </p:sp>
      <p:sp>
        <p:nvSpPr>
          <p:cNvPr id="34" name="TextBox 33">
            <a:extLst>
              <a:ext uri="{FF2B5EF4-FFF2-40B4-BE49-F238E27FC236}">
                <a16:creationId xmlns:a16="http://schemas.microsoft.com/office/drawing/2014/main" id="{63225F94-7EDF-4658-ABB9-A44D124E3DD6}"/>
              </a:ext>
            </a:extLst>
          </p:cNvPr>
          <p:cNvSpPr txBox="1"/>
          <p:nvPr/>
        </p:nvSpPr>
        <p:spPr>
          <a:xfrm>
            <a:off x="8991600" y="2438400"/>
            <a:ext cx="1524000" cy="523220"/>
          </a:xfrm>
          <a:prstGeom prst="rect">
            <a:avLst/>
          </a:prstGeom>
          <a:noFill/>
        </p:spPr>
        <p:txBody>
          <a:bodyPr wrap="square" rtlCol="0">
            <a:spAutoFit/>
          </a:bodyPr>
          <a:lstStyle/>
          <a:p>
            <a:pPr algn="ctr"/>
            <a:r>
              <a:rPr lang="en-US" sz="2800" b="1" dirty="0">
                <a:solidFill>
                  <a:srgbClr val="00B050"/>
                </a:solidFill>
              </a:rPr>
              <a:t>8.2%</a:t>
            </a:r>
          </a:p>
        </p:txBody>
      </p:sp>
      <p:sp>
        <p:nvSpPr>
          <p:cNvPr id="35" name="TextBox 34">
            <a:extLst>
              <a:ext uri="{FF2B5EF4-FFF2-40B4-BE49-F238E27FC236}">
                <a16:creationId xmlns:a16="http://schemas.microsoft.com/office/drawing/2014/main" id="{ADB99216-B856-4A61-AEED-0F4D8BAB5CEB}"/>
              </a:ext>
            </a:extLst>
          </p:cNvPr>
          <p:cNvSpPr txBox="1"/>
          <p:nvPr/>
        </p:nvSpPr>
        <p:spPr>
          <a:xfrm>
            <a:off x="10782299" y="2438400"/>
            <a:ext cx="1524000" cy="523220"/>
          </a:xfrm>
          <a:prstGeom prst="rect">
            <a:avLst/>
          </a:prstGeom>
          <a:noFill/>
        </p:spPr>
        <p:txBody>
          <a:bodyPr wrap="square" rtlCol="0">
            <a:spAutoFit/>
          </a:bodyPr>
          <a:lstStyle/>
          <a:p>
            <a:pPr algn="ctr"/>
            <a:r>
              <a:rPr lang="en-US" sz="2800" b="1" dirty="0">
                <a:solidFill>
                  <a:srgbClr val="00B050"/>
                </a:solidFill>
              </a:rPr>
              <a:t>6.9%</a:t>
            </a:r>
          </a:p>
        </p:txBody>
      </p:sp>
      <p:cxnSp>
        <p:nvCxnSpPr>
          <p:cNvPr id="36" name="Straight Arrow Connector 35">
            <a:extLst>
              <a:ext uri="{FF2B5EF4-FFF2-40B4-BE49-F238E27FC236}">
                <a16:creationId xmlns:a16="http://schemas.microsoft.com/office/drawing/2014/main" id="{7A7DF6FE-810A-4CD0-B140-A9C4D2B36C90}"/>
              </a:ext>
            </a:extLst>
          </p:cNvPr>
          <p:cNvCxnSpPr>
            <a:cxnSpLocks/>
          </p:cNvCxnSpPr>
          <p:nvPr/>
        </p:nvCxnSpPr>
        <p:spPr>
          <a:xfrm>
            <a:off x="9220200" y="2004059"/>
            <a:ext cx="0" cy="150114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3B7B909-C3AC-4246-8035-EE1510005165}"/>
              </a:ext>
            </a:extLst>
          </p:cNvPr>
          <p:cNvCxnSpPr>
            <a:cxnSpLocks/>
          </p:cNvCxnSpPr>
          <p:nvPr/>
        </p:nvCxnSpPr>
        <p:spPr>
          <a:xfrm>
            <a:off x="10972800" y="2011698"/>
            <a:ext cx="0" cy="125219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CEC445A-732A-4B13-A0A9-F68E00EABE25}"/>
              </a:ext>
            </a:extLst>
          </p:cNvPr>
          <p:cNvSpPr txBox="1"/>
          <p:nvPr/>
        </p:nvSpPr>
        <p:spPr>
          <a:xfrm>
            <a:off x="457200" y="5795010"/>
            <a:ext cx="6858000" cy="400110"/>
          </a:xfrm>
          <a:prstGeom prst="rect">
            <a:avLst/>
          </a:prstGeom>
          <a:noFill/>
        </p:spPr>
        <p:txBody>
          <a:bodyPr wrap="square" rtlCol="0">
            <a:spAutoFit/>
          </a:bodyPr>
          <a:lstStyle/>
          <a:p>
            <a:r>
              <a:rPr lang="en-US" sz="2000" i="1" dirty="0"/>
              <a:t>* with 8 copy rows and a 64Gb DRAM chip (sensitivity in paper)</a:t>
            </a:r>
          </a:p>
        </p:txBody>
      </p:sp>
      <p:sp>
        <p:nvSpPr>
          <p:cNvPr id="3" name="Rectangle: Diagonal Corners Snipped 2">
            <a:extLst>
              <a:ext uri="{FF2B5EF4-FFF2-40B4-BE49-F238E27FC236}">
                <a16:creationId xmlns:a16="http://schemas.microsoft.com/office/drawing/2014/main" id="{719EE218-F929-87AD-89C2-38337348D796}"/>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rPr>
              <a:t>CROW-cache </a:t>
            </a:r>
            <a:r>
              <a:rPr lang="en-US" sz="4800" b="1" dirty="0">
                <a:solidFill>
                  <a:srgbClr val="00B050"/>
                </a:solidFill>
              </a:rPr>
              <a:t>improves</a:t>
            </a:r>
            <a:r>
              <a:rPr lang="en-US" sz="4800" dirty="0">
                <a:solidFill>
                  <a:srgbClr val="00B050"/>
                </a:solidFill>
              </a:rPr>
              <a:t> </a:t>
            </a:r>
            <a:r>
              <a:rPr lang="en-US" sz="4800" dirty="0">
                <a:solidFill>
                  <a:schemeClr val="tx1"/>
                </a:solidFill>
              </a:rPr>
              <a:t>single-/four-core </a:t>
            </a:r>
            <a:r>
              <a:rPr lang="en-US" sz="4800" b="1" dirty="0">
                <a:solidFill>
                  <a:schemeClr val="tx1"/>
                </a:solidFill>
              </a:rPr>
              <a:t>performance </a:t>
            </a:r>
            <a:r>
              <a:rPr lang="en-US" sz="4800" dirty="0">
                <a:solidFill>
                  <a:schemeClr val="tx1"/>
                </a:solidFill>
              </a:rPr>
              <a:t>and </a:t>
            </a:r>
            <a:r>
              <a:rPr lang="en-US" sz="4800" b="1" dirty="0">
                <a:solidFill>
                  <a:schemeClr val="tx1"/>
                </a:solidFill>
              </a:rPr>
              <a:t>energy</a:t>
            </a:r>
          </a:p>
        </p:txBody>
      </p:sp>
      <p:grpSp>
        <p:nvGrpSpPr>
          <p:cNvPr id="4" name="Group 3">
            <a:extLst>
              <a:ext uri="{FF2B5EF4-FFF2-40B4-BE49-F238E27FC236}">
                <a16:creationId xmlns:a16="http://schemas.microsoft.com/office/drawing/2014/main" id="{769257C4-1314-F022-E2EF-75AEBEEA9056}"/>
              </a:ext>
            </a:extLst>
          </p:cNvPr>
          <p:cNvGrpSpPr/>
          <p:nvPr/>
        </p:nvGrpSpPr>
        <p:grpSpPr>
          <a:xfrm>
            <a:off x="2812900" y="6572414"/>
            <a:ext cx="6502401" cy="261257"/>
            <a:chOff x="1631950" y="5344886"/>
            <a:chExt cx="6502401" cy="261257"/>
          </a:xfrm>
        </p:grpSpPr>
        <p:sp>
          <p:nvSpPr>
            <p:cNvPr id="5" name="Arrow: Pentagon 4">
              <a:extLst>
                <a:ext uri="{FF2B5EF4-FFF2-40B4-BE49-F238E27FC236}">
                  <a16:creationId xmlns:a16="http://schemas.microsoft.com/office/drawing/2014/main" id="{AA51A11D-8122-BEA1-1F6F-516033185BED}"/>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79AE8928-DD2D-B1C3-8069-AEF3C9AD4221}"/>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D3DDD80D-FC9D-F4D9-BDA2-1D78873709F5}"/>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DA58F101-F6ED-582A-E3BB-BAF022A4802D}"/>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35079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10"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2" grpId="0">
        <p:bldAsOne/>
      </p:bldGraphic>
      <p:bldP spid="31" grpId="0"/>
      <p:bldP spid="32" grpId="0"/>
      <p:bldP spid="34" grpId="0"/>
      <p:bldP spid="35" grpId="0"/>
      <p:bldP spid="11" grpId="0"/>
      <p:bldP spid="3"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89F467B0-3085-4C40-8E75-FD32AAD36DBC}"/>
              </a:ext>
            </a:extLst>
          </p:cNvPr>
          <p:cNvGraphicFramePr>
            <a:graphicFrameLocks/>
          </p:cNvGraphicFramePr>
          <p:nvPr/>
        </p:nvGraphicFramePr>
        <p:xfrm>
          <a:off x="6200773" y="1752600"/>
          <a:ext cx="5943602" cy="40424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A752AE9-6532-4D6B-9835-647F2019E3FB}"/>
              </a:ext>
            </a:extLst>
          </p:cNvPr>
          <p:cNvGraphicFramePr>
            <a:graphicFrameLocks/>
          </p:cNvGraphicFramePr>
          <p:nvPr/>
        </p:nvGraphicFramePr>
        <p:xfrm>
          <a:off x="-14287" y="1447800"/>
          <a:ext cx="6248398" cy="4271010"/>
        </p:xfrm>
        <a:graphic>
          <a:graphicData uri="http://schemas.openxmlformats.org/drawingml/2006/chart">
            <c:chart xmlns:c="http://schemas.openxmlformats.org/drawingml/2006/chart" xmlns:r="http://schemas.openxmlformats.org/officeDocument/2006/relationships" r:id="rId5"/>
          </a:graphicData>
        </a:graphic>
      </p:graphicFrame>
      <p:sp>
        <p:nvSpPr>
          <p:cNvPr id="2" name="Title 1">
            <a:extLst>
              <a:ext uri="{FF2B5EF4-FFF2-40B4-BE49-F238E27FC236}">
                <a16:creationId xmlns:a16="http://schemas.microsoft.com/office/drawing/2014/main" id="{7EAAD9B2-32DD-4535-9A56-D3B96FC72980}"/>
              </a:ext>
            </a:extLst>
          </p:cNvPr>
          <p:cNvSpPr>
            <a:spLocks noGrp="1"/>
          </p:cNvSpPr>
          <p:nvPr>
            <p:ph type="title"/>
          </p:nvPr>
        </p:nvSpPr>
        <p:spPr/>
        <p:txBody>
          <a:bodyPr>
            <a:normAutofit fontScale="90000"/>
          </a:bodyPr>
          <a:lstStyle/>
          <a:p>
            <a:r>
              <a:rPr lang="en-US" dirty="0"/>
              <a:t>CROW-ref Results</a:t>
            </a:r>
          </a:p>
        </p:txBody>
      </p:sp>
      <p:sp>
        <p:nvSpPr>
          <p:cNvPr id="5" name="TextBox 4">
            <a:extLst>
              <a:ext uri="{FF2B5EF4-FFF2-40B4-BE49-F238E27FC236}">
                <a16:creationId xmlns:a16="http://schemas.microsoft.com/office/drawing/2014/main" id="{6C2938F1-36F3-4A6C-8FF5-98D6339EED6E}"/>
              </a:ext>
            </a:extLst>
          </p:cNvPr>
          <p:cNvSpPr txBox="1"/>
          <p:nvPr/>
        </p:nvSpPr>
        <p:spPr>
          <a:xfrm>
            <a:off x="9067800" y="2928611"/>
            <a:ext cx="1524000" cy="523220"/>
          </a:xfrm>
          <a:prstGeom prst="rect">
            <a:avLst/>
          </a:prstGeom>
          <a:noFill/>
        </p:spPr>
        <p:txBody>
          <a:bodyPr wrap="square" rtlCol="0">
            <a:spAutoFit/>
          </a:bodyPr>
          <a:lstStyle/>
          <a:p>
            <a:pPr algn="ctr"/>
            <a:r>
              <a:rPr lang="en-US" sz="2800" b="1" dirty="0">
                <a:solidFill>
                  <a:srgbClr val="00B050"/>
                </a:solidFill>
              </a:rPr>
              <a:t>17.2%</a:t>
            </a:r>
          </a:p>
        </p:txBody>
      </p:sp>
      <p:cxnSp>
        <p:nvCxnSpPr>
          <p:cNvPr id="6" name="Straight Arrow Connector 5">
            <a:extLst>
              <a:ext uri="{FF2B5EF4-FFF2-40B4-BE49-F238E27FC236}">
                <a16:creationId xmlns:a16="http://schemas.microsoft.com/office/drawing/2014/main" id="{09D72F13-DE57-4BF8-8E02-EBBD8C584959}"/>
              </a:ext>
            </a:extLst>
          </p:cNvPr>
          <p:cNvCxnSpPr>
            <a:cxnSpLocks/>
          </p:cNvCxnSpPr>
          <p:nvPr/>
        </p:nvCxnSpPr>
        <p:spPr>
          <a:xfrm>
            <a:off x="9204960" y="2286000"/>
            <a:ext cx="0" cy="1666220"/>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17B7E20-1B27-4F75-A84C-9723C804091C}"/>
              </a:ext>
            </a:extLst>
          </p:cNvPr>
          <p:cNvSpPr txBox="1"/>
          <p:nvPr/>
        </p:nvSpPr>
        <p:spPr>
          <a:xfrm>
            <a:off x="10744200" y="2362200"/>
            <a:ext cx="1524000" cy="523220"/>
          </a:xfrm>
          <a:prstGeom prst="rect">
            <a:avLst/>
          </a:prstGeom>
          <a:noFill/>
        </p:spPr>
        <p:txBody>
          <a:bodyPr wrap="square" rtlCol="0">
            <a:spAutoFit/>
          </a:bodyPr>
          <a:lstStyle/>
          <a:p>
            <a:pPr algn="ctr"/>
            <a:r>
              <a:rPr lang="en-US" sz="2800" b="1" dirty="0">
                <a:solidFill>
                  <a:srgbClr val="00B050"/>
                </a:solidFill>
              </a:rPr>
              <a:t>7.8%</a:t>
            </a:r>
          </a:p>
        </p:txBody>
      </p:sp>
      <p:cxnSp>
        <p:nvCxnSpPr>
          <p:cNvPr id="14" name="Straight Arrow Connector 13">
            <a:extLst>
              <a:ext uri="{FF2B5EF4-FFF2-40B4-BE49-F238E27FC236}">
                <a16:creationId xmlns:a16="http://schemas.microsoft.com/office/drawing/2014/main" id="{87B440F7-F986-4306-8AF1-71361664B166}"/>
              </a:ext>
            </a:extLst>
          </p:cNvPr>
          <p:cNvCxnSpPr>
            <a:cxnSpLocks/>
          </p:cNvCxnSpPr>
          <p:nvPr/>
        </p:nvCxnSpPr>
        <p:spPr>
          <a:xfrm>
            <a:off x="10972800" y="2286000"/>
            <a:ext cx="0" cy="710163"/>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1531761F-2A29-4297-A8D2-E940A25A27DA}"/>
              </a:ext>
            </a:extLst>
          </p:cNvPr>
          <p:cNvSpPr txBox="1"/>
          <p:nvPr/>
        </p:nvSpPr>
        <p:spPr>
          <a:xfrm>
            <a:off x="2057400" y="3492814"/>
            <a:ext cx="1524000" cy="523220"/>
          </a:xfrm>
          <a:prstGeom prst="rect">
            <a:avLst/>
          </a:prstGeom>
          <a:noFill/>
        </p:spPr>
        <p:txBody>
          <a:bodyPr wrap="square" rtlCol="0">
            <a:spAutoFit/>
          </a:bodyPr>
          <a:lstStyle/>
          <a:p>
            <a:pPr algn="ctr"/>
            <a:r>
              <a:rPr lang="en-US" sz="2800" b="1" dirty="0">
                <a:solidFill>
                  <a:srgbClr val="00B050"/>
                </a:solidFill>
              </a:rPr>
              <a:t>7.1%</a:t>
            </a:r>
          </a:p>
        </p:txBody>
      </p:sp>
      <p:sp>
        <p:nvSpPr>
          <p:cNvPr id="19" name="TextBox 18">
            <a:extLst>
              <a:ext uri="{FF2B5EF4-FFF2-40B4-BE49-F238E27FC236}">
                <a16:creationId xmlns:a16="http://schemas.microsoft.com/office/drawing/2014/main" id="{E0096F0C-DDAA-47AD-B641-C740B2BB0B4B}"/>
              </a:ext>
            </a:extLst>
          </p:cNvPr>
          <p:cNvSpPr txBox="1"/>
          <p:nvPr/>
        </p:nvSpPr>
        <p:spPr>
          <a:xfrm>
            <a:off x="4267200" y="1855037"/>
            <a:ext cx="1524000" cy="523220"/>
          </a:xfrm>
          <a:prstGeom prst="rect">
            <a:avLst/>
          </a:prstGeom>
          <a:noFill/>
        </p:spPr>
        <p:txBody>
          <a:bodyPr wrap="square" rtlCol="0">
            <a:spAutoFit/>
          </a:bodyPr>
          <a:lstStyle/>
          <a:p>
            <a:pPr algn="ctr"/>
            <a:r>
              <a:rPr lang="en-US" sz="2800" b="1" dirty="0">
                <a:solidFill>
                  <a:srgbClr val="00B050"/>
                </a:solidFill>
              </a:rPr>
              <a:t>11.9%</a:t>
            </a:r>
          </a:p>
        </p:txBody>
      </p:sp>
      <p:sp>
        <p:nvSpPr>
          <p:cNvPr id="3" name="TextBox 2">
            <a:extLst>
              <a:ext uri="{FF2B5EF4-FFF2-40B4-BE49-F238E27FC236}">
                <a16:creationId xmlns:a16="http://schemas.microsoft.com/office/drawing/2014/main" id="{529586D2-D347-43D7-A7B3-08EAF06B8CBB}"/>
              </a:ext>
            </a:extLst>
          </p:cNvPr>
          <p:cNvSpPr txBox="1"/>
          <p:nvPr/>
        </p:nvSpPr>
        <p:spPr>
          <a:xfrm>
            <a:off x="457200" y="5795010"/>
            <a:ext cx="6858000" cy="400110"/>
          </a:xfrm>
          <a:prstGeom prst="rect">
            <a:avLst/>
          </a:prstGeom>
          <a:noFill/>
        </p:spPr>
        <p:txBody>
          <a:bodyPr wrap="square" rtlCol="0">
            <a:spAutoFit/>
          </a:bodyPr>
          <a:lstStyle/>
          <a:p>
            <a:r>
              <a:rPr lang="en-US" sz="2000" i="1" dirty="0"/>
              <a:t>* with 8 copy rows and a 64Gb DRAM chip (sensitivity in paper)</a:t>
            </a:r>
          </a:p>
        </p:txBody>
      </p:sp>
      <p:sp>
        <p:nvSpPr>
          <p:cNvPr id="4" name="Rectangle: Diagonal Corners Snipped 3">
            <a:extLst>
              <a:ext uri="{FF2B5EF4-FFF2-40B4-BE49-F238E27FC236}">
                <a16:creationId xmlns:a16="http://schemas.microsoft.com/office/drawing/2014/main" id="{43459FD8-15A0-4B38-AB56-87C086998527}"/>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CROW-ref </a:t>
            </a:r>
            <a:r>
              <a:rPr lang="en-US" sz="3200" b="1" dirty="0">
                <a:solidFill>
                  <a:srgbClr val="00B050"/>
                </a:solidFill>
              </a:rPr>
              <a:t>significantly reduces </a:t>
            </a:r>
            <a:r>
              <a:rPr lang="en-US" sz="3200" b="1" dirty="0">
                <a:solidFill>
                  <a:schemeClr val="tx1"/>
                </a:solidFill>
              </a:rPr>
              <a:t>the performance and energy overhead of DRAM refresh</a:t>
            </a:r>
            <a:endParaRPr lang="en-US" sz="3200" dirty="0">
              <a:solidFill>
                <a:schemeClr val="tx1"/>
              </a:solidFill>
            </a:endParaRPr>
          </a:p>
        </p:txBody>
      </p:sp>
      <p:grpSp>
        <p:nvGrpSpPr>
          <p:cNvPr id="7" name="Group 6">
            <a:extLst>
              <a:ext uri="{FF2B5EF4-FFF2-40B4-BE49-F238E27FC236}">
                <a16:creationId xmlns:a16="http://schemas.microsoft.com/office/drawing/2014/main" id="{3584A789-7798-0C98-73DE-A28469023B5A}"/>
              </a:ext>
            </a:extLst>
          </p:cNvPr>
          <p:cNvGrpSpPr/>
          <p:nvPr/>
        </p:nvGrpSpPr>
        <p:grpSpPr>
          <a:xfrm>
            <a:off x="2812900" y="6572414"/>
            <a:ext cx="6502401" cy="261257"/>
            <a:chOff x="1631950" y="5344886"/>
            <a:chExt cx="6502401" cy="261257"/>
          </a:xfrm>
        </p:grpSpPr>
        <p:sp>
          <p:nvSpPr>
            <p:cNvPr id="8" name="Arrow: Pentagon 7">
              <a:extLst>
                <a:ext uri="{FF2B5EF4-FFF2-40B4-BE49-F238E27FC236}">
                  <a16:creationId xmlns:a16="http://schemas.microsoft.com/office/drawing/2014/main" id="{85AC7F09-9D52-157E-C323-6E499812428F}"/>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9" name="Arrow: Chevron 8">
              <a:extLst>
                <a:ext uri="{FF2B5EF4-FFF2-40B4-BE49-F238E27FC236}">
                  <a16:creationId xmlns:a16="http://schemas.microsoft.com/office/drawing/2014/main" id="{970E1084-03EC-F7AA-8D44-51BD5CA4A301}"/>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0" name="Arrow: Chevron 9">
              <a:extLst>
                <a:ext uri="{FF2B5EF4-FFF2-40B4-BE49-F238E27FC236}">
                  <a16:creationId xmlns:a16="http://schemas.microsoft.com/office/drawing/2014/main" id="{B626714E-52DD-7648-47BD-8CEE118ECA3B}"/>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1" name="Arrow: Chevron 10">
              <a:extLst>
                <a:ext uri="{FF2B5EF4-FFF2-40B4-BE49-F238E27FC236}">
                  <a16:creationId xmlns:a16="http://schemas.microsoft.com/office/drawing/2014/main" id="{E97CC4D2-D4F5-8F5D-9044-2E5215FBC9D7}"/>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211597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2" grpId="0">
        <p:bldAsOne/>
      </p:bldGraphic>
      <p:bldP spid="5" grpId="0"/>
      <p:bldP spid="13" grpId="0"/>
      <p:bldP spid="18" grpId="0"/>
      <p:bldP spid="19" grpId="0"/>
      <p:bldP spid="3" grpId="0"/>
      <p:bldP spid="4"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9E92E-FAF0-4A5D-BD8A-85763A74D343}"/>
              </a:ext>
            </a:extLst>
          </p:cNvPr>
          <p:cNvSpPr>
            <a:spLocks noGrp="1"/>
          </p:cNvSpPr>
          <p:nvPr>
            <p:ph type="title"/>
          </p:nvPr>
        </p:nvSpPr>
        <p:spPr/>
        <p:txBody>
          <a:bodyPr>
            <a:normAutofit fontScale="90000"/>
          </a:bodyPr>
          <a:lstStyle/>
          <a:p>
            <a:r>
              <a:rPr lang="en-US" dirty="0"/>
              <a:t>Combining CROW-cache and CROW-ref</a:t>
            </a:r>
          </a:p>
        </p:txBody>
      </p:sp>
      <p:graphicFrame>
        <p:nvGraphicFramePr>
          <p:cNvPr id="4" name="Chart 3">
            <a:extLst>
              <a:ext uri="{FF2B5EF4-FFF2-40B4-BE49-F238E27FC236}">
                <a16:creationId xmlns:a16="http://schemas.microsoft.com/office/drawing/2014/main" id="{F9C88680-C8C6-4485-A729-5E6A28CE34EC}"/>
              </a:ext>
            </a:extLst>
          </p:cNvPr>
          <p:cNvGraphicFramePr>
            <a:graphicFrameLocks/>
          </p:cNvGraphicFramePr>
          <p:nvPr/>
        </p:nvGraphicFramePr>
        <p:xfrm>
          <a:off x="14152" y="1717493"/>
          <a:ext cx="5929448" cy="3921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962DB9B5-EA4D-4417-A183-4B54D922F2C6}"/>
              </a:ext>
            </a:extLst>
          </p:cNvPr>
          <p:cNvGraphicFramePr>
            <a:graphicFrameLocks/>
          </p:cNvGraphicFramePr>
          <p:nvPr/>
        </p:nvGraphicFramePr>
        <p:xfrm>
          <a:off x="5791200" y="1600200"/>
          <a:ext cx="6062472" cy="4101139"/>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3C5DEBE6-9781-4717-88BD-7341F7665138}"/>
              </a:ext>
            </a:extLst>
          </p:cNvPr>
          <p:cNvSpPr txBox="1"/>
          <p:nvPr/>
        </p:nvSpPr>
        <p:spPr>
          <a:xfrm>
            <a:off x="1434823" y="2648222"/>
            <a:ext cx="1524000" cy="523220"/>
          </a:xfrm>
          <a:prstGeom prst="rect">
            <a:avLst/>
          </a:prstGeom>
          <a:noFill/>
        </p:spPr>
        <p:txBody>
          <a:bodyPr wrap="square" rtlCol="0">
            <a:spAutoFit/>
          </a:bodyPr>
          <a:lstStyle/>
          <a:p>
            <a:pPr algn="ctr"/>
            <a:r>
              <a:rPr lang="en-US" sz="2800" b="1" dirty="0">
                <a:solidFill>
                  <a:srgbClr val="00B050"/>
                </a:solidFill>
              </a:rPr>
              <a:t>17%</a:t>
            </a:r>
          </a:p>
        </p:txBody>
      </p:sp>
      <p:sp>
        <p:nvSpPr>
          <p:cNvPr id="7" name="TextBox 6">
            <a:extLst>
              <a:ext uri="{FF2B5EF4-FFF2-40B4-BE49-F238E27FC236}">
                <a16:creationId xmlns:a16="http://schemas.microsoft.com/office/drawing/2014/main" id="{3DCBBB17-60C7-47CB-A8DF-25B713D08DC1}"/>
              </a:ext>
            </a:extLst>
          </p:cNvPr>
          <p:cNvSpPr txBox="1"/>
          <p:nvPr/>
        </p:nvSpPr>
        <p:spPr>
          <a:xfrm>
            <a:off x="3530323" y="2590480"/>
            <a:ext cx="1524000" cy="523220"/>
          </a:xfrm>
          <a:prstGeom prst="rect">
            <a:avLst/>
          </a:prstGeom>
          <a:noFill/>
        </p:spPr>
        <p:txBody>
          <a:bodyPr wrap="square" rtlCol="0">
            <a:spAutoFit/>
          </a:bodyPr>
          <a:lstStyle/>
          <a:p>
            <a:pPr algn="ctr"/>
            <a:r>
              <a:rPr lang="en-US" sz="2800" b="1" dirty="0">
                <a:solidFill>
                  <a:srgbClr val="00B050"/>
                </a:solidFill>
              </a:rPr>
              <a:t>20%</a:t>
            </a:r>
          </a:p>
        </p:txBody>
      </p:sp>
      <p:sp>
        <p:nvSpPr>
          <p:cNvPr id="8" name="TextBox 7">
            <a:extLst>
              <a:ext uri="{FF2B5EF4-FFF2-40B4-BE49-F238E27FC236}">
                <a16:creationId xmlns:a16="http://schemas.microsoft.com/office/drawing/2014/main" id="{69B59490-162F-42E6-95B5-13EFAEF6E4A7}"/>
              </a:ext>
            </a:extLst>
          </p:cNvPr>
          <p:cNvSpPr txBox="1"/>
          <p:nvPr/>
        </p:nvSpPr>
        <p:spPr>
          <a:xfrm>
            <a:off x="8369508" y="2725485"/>
            <a:ext cx="1524000" cy="523220"/>
          </a:xfrm>
          <a:prstGeom prst="rect">
            <a:avLst/>
          </a:prstGeom>
          <a:noFill/>
        </p:spPr>
        <p:txBody>
          <a:bodyPr wrap="square" rtlCol="0">
            <a:spAutoFit/>
          </a:bodyPr>
          <a:lstStyle/>
          <a:p>
            <a:pPr algn="ctr"/>
            <a:r>
              <a:rPr lang="en-US" sz="2800" b="1" dirty="0">
                <a:solidFill>
                  <a:srgbClr val="00B050"/>
                </a:solidFill>
              </a:rPr>
              <a:t>23%</a:t>
            </a:r>
          </a:p>
        </p:txBody>
      </p:sp>
      <p:sp>
        <p:nvSpPr>
          <p:cNvPr id="9" name="TextBox 8">
            <a:extLst>
              <a:ext uri="{FF2B5EF4-FFF2-40B4-BE49-F238E27FC236}">
                <a16:creationId xmlns:a16="http://schemas.microsoft.com/office/drawing/2014/main" id="{0EFD0A07-CAF9-4EEB-AE17-8313C7C252A8}"/>
              </a:ext>
            </a:extLst>
          </p:cNvPr>
          <p:cNvSpPr txBox="1"/>
          <p:nvPr/>
        </p:nvSpPr>
        <p:spPr>
          <a:xfrm>
            <a:off x="10363200" y="2590480"/>
            <a:ext cx="1524000" cy="523220"/>
          </a:xfrm>
          <a:prstGeom prst="rect">
            <a:avLst/>
          </a:prstGeom>
          <a:noFill/>
        </p:spPr>
        <p:txBody>
          <a:bodyPr wrap="square" rtlCol="0">
            <a:spAutoFit/>
          </a:bodyPr>
          <a:lstStyle/>
          <a:p>
            <a:pPr algn="ctr"/>
            <a:r>
              <a:rPr lang="en-US" sz="2800" b="1" dirty="0">
                <a:solidFill>
                  <a:srgbClr val="00B050"/>
                </a:solidFill>
              </a:rPr>
              <a:t>22%</a:t>
            </a:r>
          </a:p>
        </p:txBody>
      </p:sp>
      <p:cxnSp>
        <p:nvCxnSpPr>
          <p:cNvPr id="11" name="Straight Arrow Connector 10">
            <a:extLst>
              <a:ext uri="{FF2B5EF4-FFF2-40B4-BE49-F238E27FC236}">
                <a16:creationId xmlns:a16="http://schemas.microsoft.com/office/drawing/2014/main" id="{D8C5082A-529E-4BAD-9605-5353EA5E84C9}"/>
              </a:ext>
            </a:extLst>
          </p:cNvPr>
          <p:cNvCxnSpPr>
            <a:cxnSpLocks/>
          </p:cNvCxnSpPr>
          <p:nvPr/>
        </p:nvCxnSpPr>
        <p:spPr>
          <a:xfrm flipH="1">
            <a:off x="8610600" y="2590480"/>
            <a:ext cx="8744" cy="891915"/>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CF1E2F4-3E8A-48D2-8BA5-DC5291DF5F5C}"/>
              </a:ext>
            </a:extLst>
          </p:cNvPr>
          <p:cNvCxnSpPr>
            <a:cxnSpLocks/>
          </p:cNvCxnSpPr>
          <p:nvPr/>
        </p:nvCxnSpPr>
        <p:spPr>
          <a:xfrm flipH="1">
            <a:off x="10547454" y="2590480"/>
            <a:ext cx="8744" cy="580962"/>
          </a:xfrm>
          <a:prstGeom prst="straightConnector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Rectangle: Diagonal Corners Snipped 2">
            <a:extLst>
              <a:ext uri="{FF2B5EF4-FFF2-40B4-BE49-F238E27FC236}">
                <a16:creationId xmlns:a16="http://schemas.microsoft.com/office/drawing/2014/main" id="{F8CD5DF9-93E2-B73A-6277-6E0662DF1374}"/>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CROW-(</a:t>
            </a:r>
            <a:r>
              <a:rPr lang="en-US" sz="3200" b="1" dirty="0" err="1">
                <a:solidFill>
                  <a:schemeClr val="tx1"/>
                </a:solidFill>
              </a:rPr>
              <a:t>cache+ref</a:t>
            </a:r>
            <a:r>
              <a:rPr lang="en-US" sz="3200" b="1" dirty="0">
                <a:solidFill>
                  <a:schemeClr val="tx1"/>
                </a:solidFill>
              </a:rPr>
              <a:t>) provides more performance and DRAM energy benefits than each mechanism alone</a:t>
            </a:r>
            <a:endParaRPr lang="en-US" sz="3200" dirty="0">
              <a:solidFill>
                <a:schemeClr val="tx1"/>
              </a:solidFill>
            </a:endParaRPr>
          </a:p>
        </p:txBody>
      </p:sp>
      <p:grpSp>
        <p:nvGrpSpPr>
          <p:cNvPr id="10" name="Group 9">
            <a:extLst>
              <a:ext uri="{FF2B5EF4-FFF2-40B4-BE49-F238E27FC236}">
                <a16:creationId xmlns:a16="http://schemas.microsoft.com/office/drawing/2014/main" id="{B77A2270-7AE6-1007-2D74-6BF90677941E}"/>
              </a:ext>
            </a:extLst>
          </p:cNvPr>
          <p:cNvGrpSpPr/>
          <p:nvPr/>
        </p:nvGrpSpPr>
        <p:grpSpPr>
          <a:xfrm>
            <a:off x="2812900" y="6572414"/>
            <a:ext cx="6502401" cy="261257"/>
            <a:chOff x="1631950" y="5344886"/>
            <a:chExt cx="6502401" cy="261257"/>
          </a:xfrm>
        </p:grpSpPr>
        <p:sp>
          <p:nvSpPr>
            <p:cNvPr id="12" name="Arrow: Pentagon 11">
              <a:extLst>
                <a:ext uri="{FF2B5EF4-FFF2-40B4-BE49-F238E27FC236}">
                  <a16:creationId xmlns:a16="http://schemas.microsoft.com/office/drawing/2014/main" id="{A12B8540-0D3C-02EB-BED3-906166BFA4F9}"/>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13" name="Arrow: Chevron 12">
              <a:extLst>
                <a:ext uri="{FF2B5EF4-FFF2-40B4-BE49-F238E27FC236}">
                  <a16:creationId xmlns:a16="http://schemas.microsoft.com/office/drawing/2014/main" id="{AE7E9EB0-4FDF-2F9B-26C3-2C256926DEFC}"/>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15" name="Arrow: Chevron 14">
              <a:extLst>
                <a:ext uri="{FF2B5EF4-FFF2-40B4-BE49-F238E27FC236}">
                  <a16:creationId xmlns:a16="http://schemas.microsoft.com/office/drawing/2014/main" id="{AB296E9D-85A7-027E-40DC-92ADDBE12B44}"/>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6" name="Arrow: Chevron 15">
              <a:extLst>
                <a:ext uri="{FF2B5EF4-FFF2-40B4-BE49-F238E27FC236}">
                  <a16:creationId xmlns:a16="http://schemas.microsoft.com/office/drawing/2014/main" id="{CE6B2FC3-3312-5A99-721E-ED4621312D76}"/>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174463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P spid="6" grpId="0"/>
      <p:bldP spid="7" grpId="0"/>
      <p:bldP spid="8" grpId="0"/>
      <p:bldP spid="9" grpId="0"/>
      <p:bldP spid="3"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7228-9691-480E-9C14-D9BB1DF553ED}"/>
              </a:ext>
            </a:extLst>
          </p:cNvPr>
          <p:cNvSpPr>
            <a:spLocks noGrp="1"/>
          </p:cNvSpPr>
          <p:nvPr>
            <p:ph type="title"/>
          </p:nvPr>
        </p:nvSpPr>
        <p:spPr/>
        <p:txBody>
          <a:bodyPr>
            <a:normAutofit fontScale="90000"/>
          </a:bodyPr>
          <a:lstStyle/>
          <a:p>
            <a:r>
              <a:rPr lang="en-US" dirty="0"/>
              <a:t>Hardware Overhead</a:t>
            </a:r>
          </a:p>
        </p:txBody>
      </p:sp>
      <p:sp>
        <p:nvSpPr>
          <p:cNvPr id="3" name="Content Placeholder 2">
            <a:extLst>
              <a:ext uri="{FF2B5EF4-FFF2-40B4-BE49-F238E27FC236}">
                <a16:creationId xmlns:a16="http://schemas.microsoft.com/office/drawing/2014/main" id="{11CB5400-E2C5-4A1F-9232-0531401DDFC9}"/>
              </a:ext>
            </a:extLst>
          </p:cNvPr>
          <p:cNvSpPr>
            <a:spLocks noGrp="1"/>
          </p:cNvSpPr>
          <p:nvPr>
            <p:ph idx="1"/>
          </p:nvPr>
        </p:nvSpPr>
        <p:spPr/>
        <p:txBody>
          <a:bodyPr/>
          <a:lstStyle/>
          <a:p>
            <a:pPr marL="0" indent="0">
              <a:buClr>
                <a:schemeClr val="tx1"/>
              </a:buClr>
              <a:buNone/>
            </a:pPr>
            <a:r>
              <a:rPr lang="en-US" sz="4800" dirty="0"/>
              <a:t>For 8 copy rows and 16 </a:t>
            </a:r>
            <a:r>
              <a:rPr lang="en-US" sz="4800" dirty="0" err="1"/>
              <a:t>GiB</a:t>
            </a:r>
            <a:r>
              <a:rPr lang="en-US" sz="4800" dirty="0"/>
              <a:t> DRAM:</a:t>
            </a:r>
          </a:p>
          <a:p>
            <a:pPr lvl="1">
              <a:buClr>
                <a:schemeClr val="tx1"/>
              </a:buClr>
            </a:pPr>
            <a:r>
              <a:rPr lang="en-US" sz="4400" dirty="0"/>
              <a:t>0.5% DRAM chip area</a:t>
            </a:r>
          </a:p>
          <a:p>
            <a:pPr lvl="1">
              <a:buClr>
                <a:schemeClr val="tx1"/>
              </a:buClr>
            </a:pPr>
            <a:r>
              <a:rPr lang="en-US" sz="4400" dirty="0"/>
              <a:t>1.6% DRAM capacity</a:t>
            </a:r>
          </a:p>
          <a:p>
            <a:pPr lvl="1">
              <a:buClr>
                <a:schemeClr val="tx1"/>
              </a:buClr>
            </a:pPr>
            <a:r>
              <a:rPr lang="en-US" sz="4400" dirty="0"/>
              <a:t>11.3 KiB memory controller storage</a:t>
            </a:r>
          </a:p>
        </p:txBody>
      </p:sp>
      <p:sp>
        <p:nvSpPr>
          <p:cNvPr id="4" name="Rectangle: Diagonal Corners Snipped 3">
            <a:extLst>
              <a:ext uri="{FF2B5EF4-FFF2-40B4-BE49-F238E27FC236}">
                <a16:creationId xmlns:a16="http://schemas.microsoft.com/office/drawing/2014/main" id="{50176A25-E6AF-C6F2-70AF-743D40330BBB}"/>
              </a:ext>
            </a:extLst>
          </p:cNvPr>
          <p:cNvSpPr/>
          <p:nvPr/>
        </p:nvSpPr>
        <p:spPr>
          <a:xfrm>
            <a:off x="699322" y="5016978"/>
            <a:ext cx="10785108" cy="1450415"/>
          </a:xfrm>
          <a:prstGeom prst="snip2DiagRect">
            <a:avLst>
              <a:gd name="adj1" fmla="val 0"/>
              <a:gd name="adj2" fmla="val 34544"/>
            </a:avLst>
          </a:prstGeom>
          <a:solidFill>
            <a:schemeClr val="accent2">
              <a:lumMod val="40000"/>
              <a:lumOff val="60000"/>
            </a:schemeClr>
          </a:solidFill>
          <a:ln w="47625" cap="flat" cmpd="thinThick">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CROW is a </a:t>
            </a:r>
            <a:r>
              <a:rPr lang="en-US" sz="5400" b="1" dirty="0">
                <a:solidFill>
                  <a:schemeClr val="accent6">
                    <a:lumMod val="50000"/>
                  </a:schemeClr>
                </a:solidFill>
              </a:rPr>
              <a:t>low-cost</a:t>
            </a:r>
            <a:r>
              <a:rPr lang="en-US" sz="5400" b="1" dirty="0">
                <a:solidFill>
                  <a:schemeClr val="tx1"/>
                </a:solidFill>
              </a:rPr>
              <a:t> substrate</a:t>
            </a:r>
            <a:endParaRPr lang="en-US" sz="5400" dirty="0">
              <a:solidFill>
                <a:schemeClr val="tx1"/>
              </a:solidFill>
            </a:endParaRPr>
          </a:p>
        </p:txBody>
      </p:sp>
      <p:grpSp>
        <p:nvGrpSpPr>
          <p:cNvPr id="5" name="Group 4">
            <a:extLst>
              <a:ext uri="{FF2B5EF4-FFF2-40B4-BE49-F238E27FC236}">
                <a16:creationId xmlns:a16="http://schemas.microsoft.com/office/drawing/2014/main" id="{1C116C4C-A11D-AE60-3F09-73773F7D2391}"/>
              </a:ext>
            </a:extLst>
          </p:cNvPr>
          <p:cNvGrpSpPr/>
          <p:nvPr/>
        </p:nvGrpSpPr>
        <p:grpSpPr>
          <a:xfrm>
            <a:off x="2812900" y="6572414"/>
            <a:ext cx="6502401" cy="261257"/>
            <a:chOff x="1631950" y="5344886"/>
            <a:chExt cx="6502401" cy="261257"/>
          </a:xfrm>
        </p:grpSpPr>
        <p:sp>
          <p:nvSpPr>
            <p:cNvPr id="6" name="Arrow: Pentagon 5">
              <a:extLst>
                <a:ext uri="{FF2B5EF4-FFF2-40B4-BE49-F238E27FC236}">
                  <a16:creationId xmlns:a16="http://schemas.microsoft.com/office/drawing/2014/main" id="{D982B278-2B92-61B3-8843-B8D348631F60}"/>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7" name="Arrow: Chevron 6">
              <a:extLst>
                <a:ext uri="{FF2B5EF4-FFF2-40B4-BE49-F238E27FC236}">
                  <a16:creationId xmlns:a16="http://schemas.microsoft.com/office/drawing/2014/main" id="{7AEEE331-2DA0-65F8-746E-DD9DCF603F2E}"/>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8" name="Arrow: Chevron 7">
              <a:extLst>
                <a:ext uri="{FF2B5EF4-FFF2-40B4-BE49-F238E27FC236}">
                  <a16:creationId xmlns:a16="http://schemas.microsoft.com/office/drawing/2014/main" id="{B78DA895-11D3-AD71-A428-02621E54B825}"/>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9" name="Arrow: Chevron 8">
              <a:extLst>
                <a:ext uri="{FF2B5EF4-FFF2-40B4-BE49-F238E27FC236}">
                  <a16:creationId xmlns:a16="http://schemas.microsoft.com/office/drawing/2014/main" id="{64EB951E-467A-CA49-6460-22F8789E75EC}"/>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28509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7BF1-EFFA-4E67-8866-797CD834D5E5}"/>
              </a:ext>
            </a:extLst>
          </p:cNvPr>
          <p:cNvSpPr>
            <a:spLocks noGrp="1"/>
          </p:cNvSpPr>
          <p:nvPr>
            <p:ph type="title"/>
          </p:nvPr>
        </p:nvSpPr>
        <p:spPr/>
        <p:txBody>
          <a:bodyPr>
            <a:normAutofit fontScale="90000"/>
          </a:bodyPr>
          <a:lstStyle/>
          <a:p>
            <a:r>
              <a:rPr lang="en-US" dirty="0"/>
              <a:t>Other Results in the Paper</a:t>
            </a:r>
          </a:p>
        </p:txBody>
      </p:sp>
      <p:sp>
        <p:nvSpPr>
          <p:cNvPr id="3" name="Content Placeholder 2">
            <a:extLst>
              <a:ext uri="{FF2B5EF4-FFF2-40B4-BE49-F238E27FC236}">
                <a16:creationId xmlns:a16="http://schemas.microsoft.com/office/drawing/2014/main" id="{000CD280-73A5-4E77-B4E6-00AF1DA6A19E}"/>
              </a:ext>
            </a:extLst>
          </p:cNvPr>
          <p:cNvSpPr>
            <a:spLocks noGrp="1"/>
          </p:cNvSpPr>
          <p:nvPr>
            <p:ph idx="1"/>
          </p:nvPr>
        </p:nvSpPr>
        <p:spPr>
          <a:xfrm>
            <a:off x="304800" y="1263210"/>
            <a:ext cx="11582400" cy="5061390"/>
          </a:xfrm>
        </p:spPr>
        <p:txBody>
          <a:bodyPr>
            <a:normAutofit/>
          </a:bodyPr>
          <a:lstStyle/>
          <a:p>
            <a:r>
              <a:rPr lang="en-US" dirty="0"/>
              <a:t>Performance and energy sensitivity to:</a:t>
            </a:r>
          </a:p>
          <a:p>
            <a:pPr lvl="1"/>
            <a:r>
              <a:rPr lang="en-US" dirty="0"/>
              <a:t>Number of copy-rows per subarray</a:t>
            </a:r>
          </a:p>
          <a:p>
            <a:pPr lvl="1"/>
            <a:r>
              <a:rPr lang="en-US" dirty="0"/>
              <a:t>DRAM chip density</a:t>
            </a:r>
          </a:p>
          <a:p>
            <a:pPr lvl="1"/>
            <a:r>
              <a:rPr lang="en-US" dirty="0"/>
              <a:t>Last-level cache capacity</a:t>
            </a:r>
          </a:p>
          <a:p>
            <a:endParaRPr lang="en-US" dirty="0"/>
          </a:p>
          <a:p>
            <a:r>
              <a:rPr lang="en-US" dirty="0"/>
              <a:t>CROW-cache with prefetching</a:t>
            </a:r>
          </a:p>
          <a:p>
            <a:endParaRPr lang="en-US" dirty="0"/>
          </a:p>
          <a:p>
            <a:r>
              <a:rPr lang="en-US" dirty="0"/>
              <a:t>CROW-cache compared to other in-DRAM caching mechanisms:</a:t>
            </a:r>
          </a:p>
          <a:p>
            <a:pPr lvl="1"/>
            <a:r>
              <a:rPr lang="en-US" dirty="0"/>
              <a:t>TL-DRAM </a:t>
            </a:r>
            <a:r>
              <a:rPr lang="en-US" i="1" dirty="0"/>
              <a:t>[Lee+, HPCA’13]</a:t>
            </a:r>
          </a:p>
          <a:p>
            <a:pPr lvl="1"/>
            <a:r>
              <a:rPr lang="en-US" dirty="0"/>
              <a:t>SALP </a:t>
            </a:r>
            <a:r>
              <a:rPr lang="en-US" i="1" dirty="0"/>
              <a:t>[Kim+, ISCA’12]</a:t>
            </a:r>
          </a:p>
          <a:p>
            <a:endParaRPr lang="en-US" dirty="0"/>
          </a:p>
        </p:txBody>
      </p:sp>
      <p:grpSp>
        <p:nvGrpSpPr>
          <p:cNvPr id="4" name="Group 3">
            <a:extLst>
              <a:ext uri="{FF2B5EF4-FFF2-40B4-BE49-F238E27FC236}">
                <a16:creationId xmlns:a16="http://schemas.microsoft.com/office/drawing/2014/main" id="{8D87CF45-5D53-5522-4AF2-653649197BB1}"/>
              </a:ext>
            </a:extLst>
          </p:cNvPr>
          <p:cNvGrpSpPr/>
          <p:nvPr/>
        </p:nvGrpSpPr>
        <p:grpSpPr>
          <a:xfrm>
            <a:off x="2812900" y="6572414"/>
            <a:ext cx="6502401" cy="261257"/>
            <a:chOff x="1631950" y="5344886"/>
            <a:chExt cx="6502401" cy="261257"/>
          </a:xfrm>
        </p:grpSpPr>
        <p:sp>
          <p:nvSpPr>
            <p:cNvPr id="5" name="Arrow: Pentagon 4">
              <a:extLst>
                <a:ext uri="{FF2B5EF4-FFF2-40B4-BE49-F238E27FC236}">
                  <a16:creationId xmlns:a16="http://schemas.microsoft.com/office/drawing/2014/main" id="{7A3D50AE-FA21-ABFB-42E7-034BC2449E1F}"/>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6" name="Arrow: Chevron 5">
              <a:extLst>
                <a:ext uri="{FF2B5EF4-FFF2-40B4-BE49-F238E27FC236}">
                  <a16:creationId xmlns:a16="http://schemas.microsoft.com/office/drawing/2014/main" id="{5BD61360-924A-3EB3-3048-A2B9AF28E42E}"/>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7" name="Arrow: Chevron 6">
              <a:extLst>
                <a:ext uri="{FF2B5EF4-FFF2-40B4-BE49-F238E27FC236}">
                  <a16:creationId xmlns:a16="http://schemas.microsoft.com/office/drawing/2014/main" id="{0AF83664-2A1E-A826-D4CD-A60223A01F7E}"/>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8" name="Arrow: Chevron 7">
              <a:extLst>
                <a:ext uri="{FF2B5EF4-FFF2-40B4-BE49-F238E27FC236}">
                  <a16:creationId xmlns:a16="http://schemas.microsoft.com/office/drawing/2014/main" id="{13EBBE9B-F5BA-C459-EC6C-08C8A47156EE}"/>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Tree>
    <p:custDataLst>
      <p:tags r:id="rId1"/>
    </p:custDataLst>
    <p:extLst>
      <p:ext uri="{BB962C8B-B14F-4D97-AF65-F5344CB8AC3E}">
        <p14:creationId xmlns:p14="http://schemas.microsoft.com/office/powerpoint/2010/main" val="3493741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7B122A1-0A56-4539-8994-72E091E2569D}"/>
              </a:ext>
            </a:extLst>
          </p:cNvPr>
          <p:cNvSpPr/>
          <p:nvPr/>
        </p:nvSpPr>
        <p:spPr>
          <a:xfrm>
            <a:off x="-10128" y="2307770"/>
            <a:ext cx="12192000" cy="141626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2D6804F7-BC6D-899F-FC3F-20195069C1FE}"/>
              </a:ext>
            </a:extLst>
          </p:cNvPr>
          <p:cNvSpPr/>
          <p:nvPr/>
        </p:nvSpPr>
        <p:spPr>
          <a:xfrm>
            <a:off x="0" y="3907971"/>
            <a:ext cx="12192000" cy="202977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12" name="Picture 8" descr="GitHub Logomark">
            <a:extLst>
              <a:ext uri="{FF2B5EF4-FFF2-40B4-BE49-F238E27FC236}">
                <a16:creationId xmlns:a16="http://schemas.microsoft.com/office/drawing/2014/main" id="{3D7AD85E-3E72-568A-5780-3B376FA1F0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63894" y="902089"/>
            <a:ext cx="515534" cy="51553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2BF46110-9841-5427-A90B-8D5EA197DEE1}"/>
              </a:ext>
            </a:extLst>
          </p:cNvPr>
          <p:cNvGrpSpPr/>
          <p:nvPr/>
        </p:nvGrpSpPr>
        <p:grpSpPr>
          <a:xfrm>
            <a:off x="2812900" y="6572414"/>
            <a:ext cx="6502401" cy="261257"/>
            <a:chOff x="1631950" y="5344886"/>
            <a:chExt cx="6502401" cy="261257"/>
          </a:xfrm>
        </p:grpSpPr>
        <p:sp>
          <p:nvSpPr>
            <p:cNvPr id="5" name="Arrow: Pentagon 4">
              <a:extLst>
                <a:ext uri="{FF2B5EF4-FFF2-40B4-BE49-F238E27FC236}">
                  <a16:creationId xmlns:a16="http://schemas.microsoft.com/office/drawing/2014/main" id="{59AF31C7-2553-39B1-4A84-4215053157FA}"/>
                </a:ext>
              </a:extLst>
            </p:cNvPr>
            <p:cNvSpPr/>
            <p:nvPr/>
          </p:nvSpPr>
          <p:spPr>
            <a:xfrm>
              <a:off x="1631950" y="5344886"/>
              <a:ext cx="1622879" cy="261257"/>
            </a:xfrm>
            <a:prstGeom prst="homePlate">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SoftMC (HPCA’17)</a:t>
              </a:r>
              <a:endParaRPr lang="en-CH" sz="1400" dirty="0"/>
            </a:p>
          </p:txBody>
        </p:sp>
        <p:sp>
          <p:nvSpPr>
            <p:cNvPr id="8" name="Arrow: Chevron 7">
              <a:extLst>
                <a:ext uri="{FF2B5EF4-FFF2-40B4-BE49-F238E27FC236}">
                  <a16:creationId xmlns:a16="http://schemas.microsoft.com/office/drawing/2014/main" id="{FECFB259-9191-90F0-48F6-89D81532C819}"/>
                </a:ext>
              </a:extLst>
            </p:cNvPr>
            <p:cNvSpPr/>
            <p:nvPr/>
          </p:nvSpPr>
          <p:spPr>
            <a:xfrm>
              <a:off x="3121024" y="5344886"/>
              <a:ext cx="1908175"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U-TRR (MICRO’21)</a:t>
              </a:r>
              <a:endParaRPr lang="en-CH" sz="1400" dirty="0">
                <a:solidFill>
                  <a:schemeClr val="bg1"/>
                </a:solidFill>
              </a:endParaRPr>
            </a:p>
          </p:txBody>
        </p:sp>
        <p:sp>
          <p:nvSpPr>
            <p:cNvPr id="9" name="Arrow: Chevron 8">
              <a:extLst>
                <a:ext uri="{FF2B5EF4-FFF2-40B4-BE49-F238E27FC236}">
                  <a16:creationId xmlns:a16="http://schemas.microsoft.com/office/drawing/2014/main" id="{0B298A19-ABFE-018B-3C87-4B3EBD78C21D}"/>
                </a:ext>
              </a:extLst>
            </p:cNvPr>
            <p:cNvSpPr/>
            <p:nvPr/>
          </p:nvSpPr>
          <p:spPr>
            <a:xfrm>
              <a:off x="6351363" y="5344886"/>
              <a:ext cx="1782988" cy="261257"/>
            </a:xfrm>
            <a:prstGeom prst="chevron">
              <a:avLst>
                <a:gd name="adj" fmla="val 0"/>
              </a:avLst>
            </a:prstGeom>
            <a:solidFill>
              <a:schemeClr val="accent5">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CROW (ISCA’19)</a:t>
              </a:r>
              <a:endParaRPr lang="en-CH" sz="1400" dirty="0">
                <a:solidFill>
                  <a:schemeClr val="bg1"/>
                </a:solidFill>
              </a:endParaRPr>
            </a:p>
          </p:txBody>
        </p:sp>
        <p:sp>
          <p:nvSpPr>
            <p:cNvPr id="10" name="Arrow: Chevron 9">
              <a:extLst>
                <a:ext uri="{FF2B5EF4-FFF2-40B4-BE49-F238E27FC236}">
                  <a16:creationId xmlns:a16="http://schemas.microsoft.com/office/drawing/2014/main" id="{15F23BAD-442B-15B7-C803-A7B3DBDF29D6}"/>
                </a:ext>
              </a:extLst>
            </p:cNvPr>
            <p:cNvSpPr/>
            <p:nvPr/>
          </p:nvSpPr>
          <p:spPr>
            <a:xfrm>
              <a:off x="4883150" y="5344886"/>
              <a:ext cx="1622880" cy="261257"/>
            </a:xfrm>
            <a:prstGeom prst="chevron">
              <a:avLst/>
            </a:prstGeom>
            <a:solidFill>
              <a:schemeClr val="bg1">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rPr>
                <a:t>SMD (Ongoing)</a:t>
              </a:r>
              <a:endParaRPr lang="en-CH" sz="1400" dirty="0">
                <a:solidFill>
                  <a:schemeClr val="bg1"/>
                </a:solidFill>
              </a:endParaRPr>
            </a:p>
          </p:txBody>
        </p:sp>
      </p:grpSp>
      <p:sp>
        <p:nvSpPr>
          <p:cNvPr id="2" name="Title 1">
            <a:extLst>
              <a:ext uri="{FF2B5EF4-FFF2-40B4-BE49-F238E27FC236}">
                <a16:creationId xmlns:a16="http://schemas.microsoft.com/office/drawing/2014/main" id="{72E3506D-E2CE-416E-8A2A-72F5E4E1C760}"/>
              </a:ext>
            </a:extLst>
          </p:cNvPr>
          <p:cNvSpPr>
            <a:spLocks noGrp="1"/>
          </p:cNvSpPr>
          <p:nvPr>
            <p:ph type="title"/>
          </p:nvPr>
        </p:nvSpPr>
        <p:spPr/>
        <p:txBody>
          <a:bodyPr>
            <a:normAutofit fontScale="90000"/>
          </a:bodyPr>
          <a:lstStyle/>
          <a:p>
            <a:r>
              <a:rPr lang="en-US" dirty="0"/>
              <a:t>Summary</a:t>
            </a:r>
          </a:p>
        </p:txBody>
      </p:sp>
      <p:sp>
        <p:nvSpPr>
          <p:cNvPr id="3" name="Content Placeholder 2">
            <a:extLst>
              <a:ext uri="{FF2B5EF4-FFF2-40B4-BE49-F238E27FC236}">
                <a16:creationId xmlns:a16="http://schemas.microsoft.com/office/drawing/2014/main" id="{2D548FDB-30DA-4170-85C7-4CC1E00A523A}"/>
              </a:ext>
            </a:extLst>
          </p:cNvPr>
          <p:cNvSpPr>
            <a:spLocks noGrp="1"/>
          </p:cNvSpPr>
          <p:nvPr>
            <p:ph idx="1"/>
          </p:nvPr>
        </p:nvSpPr>
        <p:spPr>
          <a:xfrm>
            <a:off x="304800" y="681037"/>
            <a:ext cx="11582400" cy="5872163"/>
          </a:xfrm>
        </p:spPr>
        <p:txBody>
          <a:bodyPr>
            <a:noAutofit/>
          </a:bodyPr>
          <a:lstStyle/>
          <a:p>
            <a:pPr marL="0" indent="0">
              <a:lnSpc>
                <a:spcPct val="150000"/>
              </a:lnSpc>
              <a:buNone/>
            </a:pPr>
            <a:r>
              <a:rPr lang="en-US" sz="3200" b="1" dirty="0">
                <a:solidFill>
                  <a:srgbClr val="FF0066"/>
                </a:solidFill>
              </a:rPr>
              <a:t>Copy-Row DRAM (CROW)</a:t>
            </a:r>
          </a:p>
          <a:p>
            <a:pPr lvl="1">
              <a:spcBef>
                <a:spcPts val="0"/>
              </a:spcBef>
              <a:buClr>
                <a:schemeClr val="tx1"/>
              </a:buClr>
            </a:pPr>
            <a:r>
              <a:rPr lang="en-US" sz="2800" dirty="0"/>
              <a:t>Introduces </a:t>
            </a:r>
            <a:r>
              <a:rPr lang="en-US" sz="2800" dirty="0">
                <a:solidFill>
                  <a:srgbClr val="FF0066"/>
                </a:solidFill>
              </a:rPr>
              <a:t>copy rows </a:t>
            </a:r>
            <a:r>
              <a:rPr lang="en-US" sz="2800" dirty="0"/>
              <a:t>into a subarray</a:t>
            </a:r>
          </a:p>
          <a:p>
            <a:pPr lvl="1">
              <a:buClr>
                <a:schemeClr val="tx1"/>
              </a:buClr>
            </a:pPr>
            <a:r>
              <a:rPr lang="en-US" sz="2800" dirty="0"/>
              <a:t>The benefits of a </a:t>
            </a:r>
            <a:r>
              <a:rPr lang="en-US" sz="2800" dirty="0">
                <a:solidFill>
                  <a:srgbClr val="FF0066"/>
                </a:solidFill>
              </a:rPr>
              <a:t>copy row</a:t>
            </a:r>
            <a:r>
              <a:rPr lang="en-US" sz="2800" dirty="0"/>
              <a:t>:</a:t>
            </a:r>
          </a:p>
          <a:p>
            <a:pPr lvl="2">
              <a:buClr>
                <a:schemeClr val="tx1"/>
              </a:buClr>
            </a:pPr>
            <a:r>
              <a:rPr lang="en-US" sz="2800" dirty="0"/>
              <a:t>Efficiently duplicating data from regular row to  a </a:t>
            </a:r>
            <a:r>
              <a:rPr lang="en-US" sz="2800" dirty="0">
                <a:solidFill>
                  <a:srgbClr val="FF0066"/>
                </a:solidFill>
              </a:rPr>
              <a:t>copy row</a:t>
            </a:r>
          </a:p>
          <a:p>
            <a:pPr lvl="2">
              <a:buClr>
                <a:schemeClr val="tx1"/>
              </a:buClr>
            </a:pPr>
            <a:r>
              <a:rPr lang="en-US" sz="2800" dirty="0"/>
              <a:t>Quick access to a duplicated row</a:t>
            </a:r>
          </a:p>
          <a:p>
            <a:pPr lvl="2">
              <a:buClr>
                <a:schemeClr val="tx1"/>
              </a:buClr>
            </a:pPr>
            <a:r>
              <a:rPr lang="en-US" sz="2800" dirty="0"/>
              <a:t>Remapping a regular row to a </a:t>
            </a:r>
            <a:r>
              <a:rPr lang="en-US" sz="2800" dirty="0">
                <a:solidFill>
                  <a:srgbClr val="FF0066"/>
                </a:solidFill>
              </a:rPr>
              <a:t>copy row</a:t>
            </a:r>
          </a:p>
          <a:p>
            <a:pPr marL="0" indent="0">
              <a:lnSpc>
                <a:spcPct val="150000"/>
              </a:lnSpc>
              <a:buNone/>
            </a:pPr>
            <a:r>
              <a:rPr lang="en-US" sz="3200" dirty="0"/>
              <a:t>Use cases of CROW:</a:t>
            </a:r>
          </a:p>
          <a:p>
            <a:pPr lvl="1">
              <a:spcBef>
                <a:spcPts val="0"/>
              </a:spcBef>
              <a:buClr>
                <a:schemeClr val="tx1"/>
              </a:buClr>
            </a:pPr>
            <a:r>
              <a:rPr lang="en-US" sz="2800" dirty="0">
                <a:solidFill>
                  <a:srgbClr val="FF0066"/>
                </a:solidFill>
              </a:rPr>
              <a:t>CROW-cache </a:t>
            </a:r>
            <a:r>
              <a:rPr lang="en-US" sz="2800" dirty="0"/>
              <a:t>&amp;</a:t>
            </a:r>
            <a:r>
              <a:rPr lang="en-US" sz="2800" dirty="0">
                <a:solidFill>
                  <a:srgbClr val="FF0066"/>
                </a:solidFill>
              </a:rPr>
              <a:t> CROW-ref</a:t>
            </a:r>
          </a:p>
          <a:p>
            <a:pPr lvl="1">
              <a:buClr>
                <a:schemeClr val="tx1"/>
              </a:buClr>
            </a:pPr>
            <a:r>
              <a:rPr lang="en-US" sz="2800" dirty="0"/>
              <a:t>Mitigating </a:t>
            </a:r>
            <a:r>
              <a:rPr lang="en-US" sz="2800" dirty="0" err="1"/>
              <a:t>RowHammer</a:t>
            </a:r>
            <a:endParaRPr lang="en-US" sz="2800" dirty="0"/>
          </a:p>
          <a:p>
            <a:pPr lvl="1">
              <a:buClr>
                <a:schemeClr val="tx1"/>
              </a:buClr>
            </a:pPr>
            <a:r>
              <a:rPr lang="en-US" sz="2800" dirty="0"/>
              <a:t>We hope CROW enables many other use cases going forward</a:t>
            </a:r>
          </a:p>
        </p:txBody>
      </p:sp>
      <p:sp>
        <p:nvSpPr>
          <p:cNvPr id="11" name="TextBox 10">
            <a:extLst>
              <a:ext uri="{FF2B5EF4-FFF2-40B4-BE49-F238E27FC236}">
                <a16:creationId xmlns:a16="http://schemas.microsoft.com/office/drawing/2014/main" id="{58D65073-7BB9-C11E-07A2-6F4055EE9816}"/>
              </a:ext>
            </a:extLst>
          </p:cNvPr>
          <p:cNvSpPr txBox="1"/>
          <p:nvPr/>
        </p:nvSpPr>
        <p:spPr>
          <a:xfrm>
            <a:off x="7344987" y="920257"/>
            <a:ext cx="4604656" cy="830997"/>
          </a:xfrm>
          <a:prstGeom prst="rect">
            <a:avLst/>
          </a:prstGeom>
          <a:noFill/>
          <a:ln w="28575">
            <a:solidFill>
              <a:schemeClr val="tx1"/>
            </a:solidFill>
          </a:ln>
        </p:spPr>
        <p:txBody>
          <a:bodyPr wrap="square" rtlCol="0">
            <a:spAutoFit/>
          </a:bodyPr>
          <a:lstStyle/>
          <a:p>
            <a:r>
              <a:rPr lang="en-US" sz="2400" dirty="0"/>
              <a:t>Source code available:</a:t>
            </a:r>
          </a:p>
          <a:p>
            <a:r>
              <a:rPr lang="en-US" sz="2400" i="1" dirty="0">
                <a:solidFill>
                  <a:srgbClr val="0066FF"/>
                </a:solidFill>
              </a:rPr>
              <a:t>github.com/CMU-SAFARI/CROW</a:t>
            </a:r>
          </a:p>
        </p:txBody>
      </p:sp>
    </p:spTree>
    <p:custDataLst>
      <p:tags r:id="rId1"/>
    </p:custDataLst>
    <p:extLst>
      <p:ext uri="{BB962C8B-B14F-4D97-AF65-F5344CB8AC3E}">
        <p14:creationId xmlns:p14="http://schemas.microsoft.com/office/powerpoint/2010/main" val="2629777835"/>
      </p:ext>
    </p:extLst>
  </p:cSld>
  <p:clrMapOvr>
    <a:masterClrMapping/>
  </p:clrMapOvr>
  <mc:AlternateContent xmlns:mc="http://schemas.openxmlformats.org/markup-compatibility/2006" xmlns:p14="http://schemas.microsoft.com/office/powerpoint/2010/main">
    <mc:Choice Requires="p14">
      <p:transition spd="slow" p14:dur="2000" advTm="27585"/>
    </mc:Choice>
    <mc:Fallback xmlns="">
      <p:transition spd="slow" advTm="275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A4B1-6790-0274-7335-11F562424BAF}"/>
              </a:ext>
            </a:extLst>
          </p:cNvPr>
          <p:cNvSpPr>
            <a:spLocks noGrp="1"/>
          </p:cNvSpPr>
          <p:nvPr>
            <p:ph type="title"/>
          </p:nvPr>
        </p:nvSpPr>
        <p:spPr/>
        <p:txBody>
          <a:bodyPr>
            <a:normAutofit fontScale="90000"/>
          </a:bodyPr>
          <a:lstStyle/>
          <a:p>
            <a:r>
              <a:rPr lang="en-US" dirty="0"/>
              <a:t>DRAM Operation</a:t>
            </a:r>
            <a:endParaRPr lang="en-CH" dirty="0"/>
          </a:p>
        </p:txBody>
      </p:sp>
      <p:grpSp>
        <p:nvGrpSpPr>
          <p:cNvPr id="5" name="Group 4">
            <a:extLst>
              <a:ext uri="{FF2B5EF4-FFF2-40B4-BE49-F238E27FC236}">
                <a16:creationId xmlns:a16="http://schemas.microsoft.com/office/drawing/2014/main" id="{554E5C9A-FC66-EA72-75F2-C05F4BF7F47F}"/>
              </a:ext>
            </a:extLst>
          </p:cNvPr>
          <p:cNvGrpSpPr/>
          <p:nvPr/>
        </p:nvGrpSpPr>
        <p:grpSpPr>
          <a:xfrm>
            <a:off x="5904867" y="3041389"/>
            <a:ext cx="2057400" cy="344329"/>
            <a:chOff x="4724400" y="2590800"/>
            <a:chExt cx="2743200" cy="459105"/>
          </a:xfrm>
          <a:noFill/>
        </p:grpSpPr>
        <p:sp>
          <p:nvSpPr>
            <p:cNvPr id="6" name="Oval 5">
              <a:extLst>
                <a:ext uri="{FF2B5EF4-FFF2-40B4-BE49-F238E27FC236}">
                  <a16:creationId xmlns:a16="http://schemas.microsoft.com/office/drawing/2014/main" id="{49214976-E4D1-035B-7FAA-B5FAB2BEFD1D}"/>
                </a:ext>
              </a:extLst>
            </p:cNvPr>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 name="Oval 6">
              <a:extLst>
                <a:ext uri="{FF2B5EF4-FFF2-40B4-BE49-F238E27FC236}">
                  <a16:creationId xmlns:a16="http://schemas.microsoft.com/office/drawing/2014/main" id="{6AE8D41B-1ECF-47C4-F438-154DAFD95F8D}"/>
                </a:ext>
              </a:extLst>
            </p:cNvPr>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8" name="Oval 7">
              <a:extLst>
                <a:ext uri="{FF2B5EF4-FFF2-40B4-BE49-F238E27FC236}">
                  <a16:creationId xmlns:a16="http://schemas.microsoft.com/office/drawing/2014/main" id="{9CFDFE69-E677-C7EF-D3CF-90BD3B899ECF}"/>
                </a:ext>
              </a:extLst>
            </p:cNvPr>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9" name="Oval 8">
              <a:extLst>
                <a:ext uri="{FF2B5EF4-FFF2-40B4-BE49-F238E27FC236}">
                  <a16:creationId xmlns:a16="http://schemas.microsoft.com/office/drawing/2014/main" id="{DEA17B7D-2459-FDC2-4DE1-524F8FB7C67D}"/>
                </a:ext>
              </a:extLst>
            </p:cNvPr>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0" name="Oval 9">
              <a:extLst>
                <a:ext uri="{FF2B5EF4-FFF2-40B4-BE49-F238E27FC236}">
                  <a16:creationId xmlns:a16="http://schemas.microsoft.com/office/drawing/2014/main" id="{4F18761A-B9A8-AEDD-3887-670D5E518418}"/>
                </a:ext>
              </a:extLst>
            </p:cNvPr>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11" name="Oval 10">
              <a:extLst>
                <a:ext uri="{FF2B5EF4-FFF2-40B4-BE49-F238E27FC236}">
                  <a16:creationId xmlns:a16="http://schemas.microsoft.com/office/drawing/2014/main" id="{EF599D67-13BC-2400-9055-DEFB01F005E6}"/>
                </a:ext>
              </a:extLst>
            </p:cNvPr>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cxnSp>
        <p:nvCxnSpPr>
          <p:cNvPr id="12" name="Straight Connector 11">
            <a:extLst>
              <a:ext uri="{FF2B5EF4-FFF2-40B4-BE49-F238E27FC236}">
                <a16:creationId xmlns:a16="http://schemas.microsoft.com/office/drawing/2014/main" id="{3C09E6C0-33C0-1446-5E00-32A46ADBE411}"/>
              </a:ext>
            </a:extLst>
          </p:cNvPr>
          <p:cNvCxnSpPr/>
          <p:nvPr/>
        </p:nvCxnSpPr>
        <p:spPr>
          <a:xfrm flipV="1">
            <a:off x="6078602" y="2298175"/>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3" name="DRAM">
            <a:extLst>
              <a:ext uri="{FF2B5EF4-FFF2-40B4-BE49-F238E27FC236}">
                <a16:creationId xmlns:a16="http://schemas.microsoft.com/office/drawing/2014/main" id="{1E30E7B1-1A9A-6A98-6F0C-FD36C7CA55AD}"/>
              </a:ext>
            </a:extLst>
          </p:cNvPr>
          <p:cNvSpPr/>
          <p:nvPr/>
        </p:nvSpPr>
        <p:spPr>
          <a:xfrm>
            <a:off x="5907152" y="4505392"/>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14" name="Straight Connector 13">
            <a:extLst>
              <a:ext uri="{FF2B5EF4-FFF2-40B4-BE49-F238E27FC236}">
                <a16:creationId xmlns:a16="http://schemas.microsoft.com/office/drawing/2014/main" id="{1AD9DF7D-7B30-4E01-1988-4F7BD89705CE}"/>
              </a:ext>
            </a:extLst>
          </p:cNvPr>
          <p:cNvCxnSpPr/>
          <p:nvPr/>
        </p:nvCxnSpPr>
        <p:spPr>
          <a:xfrm flipV="1">
            <a:off x="6421502" y="2298175"/>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5" name="DRAM">
            <a:extLst>
              <a:ext uri="{FF2B5EF4-FFF2-40B4-BE49-F238E27FC236}">
                <a16:creationId xmlns:a16="http://schemas.microsoft.com/office/drawing/2014/main" id="{9962CA74-EBDC-CEB1-B27D-F265E3B565C4}"/>
              </a:ext>
            </a:extLst>
          </p:cNvPr>
          <p:cNvSpPr/>
          <p:nvPr/>
        </p:nvSpPr>
        <p:spPr>
          <a:xfrm>
            <a:off x="6250052" y="4505392"/>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16" name="Straight Connector 15">
            <a:extLst>
              <a:ext uri="{FF2B5EF4-FFF2-40B4-BE49-F238E27FC236}">
                <a16:creationId xmlns:a16="http://schemas.microsoft.com/office/drawing/2014/main" id="{DC37B414-9F0B-4710-991A-A345FB4B3279}"/>
              </a:ext>
            </a:extLst>
          </p:cNvPr>
          <p:cNvCxnSpPr/>
          <p:nvPr/>
        </p:nvCxnSpPr>
        <p:spPr>
          <a:xfrm flipV="1">
            <a:off x="6766687" y="2298175"/>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7" name="DRAM">
            <a:extLst>
              <a:ext uri="{FF2B5EF4-FFF2-40B4-BE49-F238E27FC236}">
                <a16:creationId xmlns:a16="http://schemas.microsoft.com/office/drawing/2014/main" id="{30FD252C-3B8C-CA7E-78D6-1FE3AC5E89A6}"/>
              </a:ext>
            </a:extLst>
          </p:cNvPr>
          <p:cNvSpPr/>
          <p:nvPr/>
        </p:nvSpPr>
        <p:spPr>
          <a:xfrm>
            <a:off x="6595237" y="4505392"/>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18" name="Straight Connector 17">
            <a:extLst>
              <a:ext uri="{FF2B5EF4-FFF2-40B4-BE49-F238E27FC236}">
                <a16:creationId xmlns:a16="http://schemas.microsoft.com/office/drawing/2014/main" id="{407BEED4-4B0C-01DA-5F6F-726071015521}"/>
              </a:ext>
            </a:extLst>
          </p:cNvPr>
          <p:cNvCxnSpPr/>
          <p:nvPr/>
        </p:nvCxnSpPr>
        <p:spPr>
          <a:xfrm flipV="1">
            <a:off x="7109587" y="2298175"/>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9" name="DRAM">
            <a:extLst>
              <a:ext uri="{FF2B5EF4-FFF2-40B4-BE49-F238E27FC236}">
                <a16:creationId xmlns:a16="http://schemas.microsoft.com/office/drawing/2014/main" id="{77A0A30A-ABF6-7955-AC87-E107C58D9025}"/>
              </a:ext>
            </a:extLst>
          </p:cNvPr>
          <p:cNvSpPr/>
          <p:nvPr/>
        </p:nvSpPr>
        <p:spPr>
          <a:xfrm>
            <a:off x="6938137" y="4505392"/>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0" name="Straight Connector 19">
            <a:extLst>
              <a:ext uri="{FF2B5EF4-FFF2-40B4-BE49-F238E27FC236}">
                <a16:creationId xmlns:a16="http://schemas.microsoft.com/office/drawing/2014/main" id="{A0C747DA-6DE5-BD18-A222-DCFC24763DBF}"/>
              </a:ext>
            </a:extLst>
          </p:cNvPr>
          <p:cNvCxnSpPr/>
          <p:nvPr/>
        </p:nvCxnSpPr>
        <p:spPr>
          <a:xfrm flipV="1">
            <a:off x="7450202" y="2298175"/>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a:extLst>
              <a:ext uri="{FF2B5EF4-FFF2-40B4-BE49-F238E27FC236}">
                <a16:creationId xmlns:a16="http://schemas.microsoft.com/office/drawing/2014/main" id="{982B7082-7B39-7FC0-2AD4-3C80AD909D03}"/>
              </a:ext>
            </a:extLst>
          </p:cNvPr>
          <p:cNvSpPr/>
          <p:nvPr/>
        </p:nvSpPr>
        <p:spPr>
          <a:xfrm>
            <a:off x="7278752" y="4505392"/>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cxnSp>
        <p:nvCxnSpPr>
          <p:cNvPr id="22" name="Straight Connector 21">
            <a:extLst>
              <a:ext uri="{FF2B5EF4-FFF2-40B4-BE49-F238E27FC236}">
                <a16:creationId xmlns:a16="http://schemas.microsoft.com/office/drawing/2014/main" id="{23E07326-CCF4-F588-12D4-79F78A4A3272}"/>
              </a:ext>
            </a:extLst>
          </p:cNvPr>
          <p:cNvCxnSpPr/>
          <p:nvPr/>
        </p:nvCxnSpPr>
        <p:spPr>
          <a:xfrm flipV="1">
            <a:off x="7790817" y="2298175"/>
            <a:ext cx="0" cy="2207218"/>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a:extLst>
              <a:ext uri="{FF2B5EF4-FFF2-40B4-BE49-F238E27FC236}">
                <a16:creationId xmlns:a16="http://schemas.microsoft.com/office/drawing/2014/main" id="{512096AE-4FBE-A496-1A1B-834C9BBD8438}"/>
              </a:ext>
            </a:extLst>
          </p:cNvPr>
          <p:cNvSpPr/>
          <p:nvPr/>
        </p:nvSpPr>
        <p:spPr>
          <a:xfrm>
            <a:off x="7619367" y="4505392"/>
            <a:ext cx="342900" cy="40005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nvGrpSpPr>
          <p:cNvPr id="24" name="Group 23">
            <a:extLst>
              <a:ext uri="{FF2B5EF4-FFF2-40B4-BE49-F238E27FC236}">
                <a16:creationId xmlns:a16="http://schemas.microsoft.com/office/drawing/2014/main" id="{4DC776FE-3AE8-6D7C-1910-DD8000EE984B}"/>
              </a:ext>
            </a:extLst>
          </p:cNvPr>
          <p:cNvGrpSpPr/>
          <p:nvPr/>
        </p:nvGrpSpPr>
        <p:grpSpPr>
          <a:xfrm>
            <a:off x="5907152" y="2362590"/>
            <a:ext cx="2057400" cy="687229"/>
            <a:chOff x="4572000" y="1609886"/>
            <a:chExt cx="2743200" cy="916305"/>
          </a:xfrm>
          <a:solidFill>
            <a:srgbClr val="83C3FD"/>
          </a:solidFill>
        </p:grpSpPr>
        <p:sp>
          <p:nvSpPr>
            <p:cNvPr id="25" name="Oval 24">
              <a:extLst>
                <a:ext uri="{FF2B5EF4-FFF2-40B4-BE49-F238E27FC236}">
                  <a16:creationId xmlns:a16="http://schemas.microsoft.com/office/drawing/2014/main" id="{17877B7F-8447-9AC3-B46C-C0DE6CF8366F}"/>
                </a:ext>
              </a:extLst>
            </p:cNvPr>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26" name="Oval 25">
              <a:extLst>
                <a:ext uri="{FF2B5EF4-FFF2-40B4-BE49-F238E27FC236}">
                  <a16:creationId xmlns:a16="http://schemas.microsoft.com/office/drawing/2014/main" id="{85A34246-367C-A683-5986-75A736DE694B}"/>
                </a:ext>
              </a:extLst>
            </p:cNvPr>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27" name="Oval 26">
              <a:extLst>
                <a:ext uri="{FF2B5EF4-FFF2-40B4-BE49-F238E27FC236}">
                  <a16:creationId xmlns:a16="http://schemas.microsoft.com/office/drawing/2014/main" id="{BDA7A5FE-0B6B-9FBF-DC06-95F53DC5B018}"/>
                </a:ext>
              </a:extLst>
            </p:cNvPr>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28" name="Oval 27">
              <a:extLst>
                <a:ext uri="{FF2B5EF4-FFF2-40B4-BE49-F238E27FC236}">
                  <a16:creationId xmlns:a16="http://schemas.microsoft.com/office/drawing/2014/main" id="{C07F016F-4D12-C1C4-C4A7-533118B5EF8C}"/>
                </a:ext>
              </a:extLst>
            </p:cNvPr>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29" name="Oval 28">
              <a:extLst>
                <a:ext uri="{FF2B5EF4-FFF2-40B4-BE49-F238E27FC236}">
                  <a16:creationId xmlns:a16="http://schemas.microsoft.com/office/drawing/2014/main" id="{B942C253-6AD6-89F7-443A-6FCDE2FB1A6E}"/>
                </a:ext>
              </a:extLst>
            </p:cNvPr>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0" name="Oval 29">
              <a:extLst>
                <a:ext uri="{FF2B5EF4-FFF2-40B4-BE49-F238E27FC236}">
                  <a16:creationId xmlns:a16="http://schemas.microsoft.com/office/drawing/2014/main" id="{C4542275-A029-DFB0-A7C0-8040AD125E90}"/>
                </a:ext>
              </a:extLst>
            </p:cNvPr>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1" name="Oval 30">
              <a:extLst>
                <a:ext uri="{FF2B5EF4-FFF2-40B4-BE49-F238E27FC236}">
                  <a16:creationId xmlns:a16="http://schemas.microsoft.com/office/drawing/2014/main" id="{09330160-54E3-F7D9-670A-95825C06C36C}"/>
                </a:ext>
              </a:extLst>
            </p:cNvPr>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2" name="Oval 31">
              <a:extLst>
                <a:ext uri="{FF2B5EF4-FFF2-40B4-BE49-F238E27FC236}">
                  <a16:creationId xmlns:a16="http://schemas.microsoft.com/office/drawing/2014/main" id="{E06BBC6F-07BA-35EF-B706-93F5241C35FA}"/>
                </a:ext>
              </a:extLst>
            </p:cNvPr>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3" name="Oval 32">
              <a:extLst>
                <a:ext uri="{FF2B5EF4-FFF2-40B4-BE49-F238E27FC236}">
                  <a16:creationId xmlns:a16="http://schemas.microsoft.com/office/drawing/2014/main" id="{9D36719B-3A07-B630-96E3-029D3A99ACC8}"/>
                </a:ext>
              </a:extLst>
            </p:cNvPr>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4" name="Oval 33">
              <a:extLst>
                <a:ext uri="{FF2B5EF4-FFF2-40B4-BE49-F238E27FC236}">
                  <a16:creationId xmlns:a16="http://schemas.microsoft.com/office/drawing/2014/main" id="{29B06052-6A0B-2705-0692-67D37214A9E9}"/>
                </a:ext>
              </a:extLst>
            </p:cNvPr>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5" name="Oval 34">
              <a:extLst>
                <a:ext uri="{FF2B5EF4-FFF2-40B4-BE49-F238E27FC236}">
                  <a16:creationId xmlns:a16="http://schemas.microsoft.com/office/drawing/2014/main" id="{4FCAE6A0-CFD3-FA69-C3A8-12C4090B5A5C}"/>
                </a:ext>
              </a:extLst>
            </p:cNvPr>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6" name="Oval 35">
              <a:extLst>
                <a:ext uri="{FF2B5EF4-FFF2-40B4-BE49-F238E27FC236}">
                  <a16:creationId xmlns:a16="http://schemas.microsoft.com/office/drawing/2014/main" id="{B126D08C-0B11-D893-2F49-47FF7334CA0F}"/>
                </a:ext>
              </a:extLst>
            </p:cNvPr>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37" name="Group 36">
            <a:extLst>
              <a:ext uri="{FF2B5EF4-FFF2-40B4-BE49-F238E27FC236}">
                <a16:creationId xmlns:a16="http://schemas.microsoft.com/office/drawing/2014/main" id="{D362E8BC-2848-3371-40EE-047364B8D587}"/>
              </a:ext>
            </a:extLst>
          </p:cNvPr>
          <p:cNvGrpSpPr/>
          <p:nvPr/>
        </p:nvGrpSpPr>
        <p:grpSpPr>
          <a:xfrm>
            <a:off x="5907152" y="3388431"/>
            <a:ext cx="2057400" cy="1025843"/>
            <a:chOff x="4572000" y="2977676"/>
            <a:chExt cx="2743200" cy="1367790"/>
          </a:xfrm>
          <a:solidFill>
            <a:srgbClr val="83C3FD"/>
          </a:solidFill>
        </p:grpSpPr>
        <p:sp>
          <p:nvSpPr>
            <p:cNvPr id="38" name="Oval 37">
              <a:extLst>
                <a:ext uri="{FF2B5EF4-FFF2-40B4-BE49-F238E27FC236}">
                  <a16:creationId xmlns:a16="http://schemas.microsoft.com/office/drawing/2014/main" id="{42A10520-F13B-D13D-2BC9-A310FA2B4D85}"/>
                </a:ext>
              </a:extLst>
            </p:cNvPr>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39" name="Oval 38">
              <a:extLst>
                <a:ext uri="{FF2B5EF4-FFF2-40B4-BE49-F238E27FC236}">
                  <a16:creationId xmlns:a16="http://schemas.microsoft.com/office/drawing/2014/main" id="{8552EF30-E5B1-8193-1D35-D8579C4D2470}"/>
                </a:ext>
              </a:extLst>
            </p:cNvPr>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0" name="Oval 39">
              <a:extLst>
                <a:ext uri="{FF2B5EF4-FFF2-40B4-BE49-F238E27FC236}">
                  <a16:creationId xmlns:a16="http://schemas.microsoft.com/office/drawing/2014/main" id="{7E1C2CF9-CE0A-602C-7FB3-0D84FECA10A8}"/>
                </a:ext>
              </a:extLst>
            </p:cNvPr>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1" name="Oval 40">
              <a:extLst>
                <a:ext uri="{FF2B5EF4-FFF2-40B4-BE49-F238E27FC236}">
                  <a16:creationId xmlns:a16="http://schemas.microsoft.com/office/drawing/2014/main" id="{A1D6F135-6D8F-9EEF-EE5B-AE1E7253A1F2}"/>
                </a:ext>
              </a:extLst>
            </p:cNvPr>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2" name="Oval 41">
              <a:extLst>
                <a:ext uri="{FF2B5EF4-FFF2-40B4-BE49-F238E27FC236}">
                  <a16:creationId xmlns:a16="http://schemas.microsoft.com/office/drawing/2014/main" id="{DE76CA80-87CA-05F1-2E81-3A529686368C}"/>
                </a:ext>
              </a:extLst>
            </p:cNvPr>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3" name="Oval 42">
              <a:extLst>
                <a:ext uri="{FF2B5EF4-FFF2-40B4-BE49-F238E27FC236}">
                  <a16:creationId xmlns:a16="http://schemas.microsoft.com/office/drawing/2014/main" id="{28F8BD16-300A-1F96-9CF5-6B36496758CB}"/>
                </a:ext>
              </a:extLst>
            </p:cNvPr>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4" name="Oval 43">
              <a:extLst>
                <a:ext uri="{FF2B5EF4-FFF2-40B4-BE49-F238E27FC236}">
                  <a16:creationId xmlns:a16="http://schemas.microsoft.com/office/drawing/2014/main" id="{C69B823E-2F3C-5A33-1113-AC38C9CAA6F0}"/>
                </a:ext>
              </a:extLst>
            </p:cNvPr>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5" name="Oval 44">
              <a:extLst>
                <a:ext uri="{FF2B5EF4-FFF2-40B4-BE49-F238E27FC236}">
                  <a16:creationId xmlns:a16="http://schemas.microsoft.com/office/drawing/2014/main" id="{E4AA3FEA-76E3-04E9-84D4-F1DC5D83089F}"/>
                </a:ext>
              </a:extLst>
            </p:cNvPr>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6" name="Oval 45">
              <a:extLst>
                <a:ext uri="{FF2B5EF4-FFF2-40B4-BE49-F238E27FC236}">
                  <a16:creationId xmlns:a16="http://schemas.microsoft.com/office/drawing/2014/main" id="{FA41D861-C752-623A-9796-BDF33D561507}"/>
                </a:ext>
              </a:extLst>
            </p:cNvPr>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7" name="Oval 46">
              <a:extLst>
                <a:ext uri="{FF2B5EF4-FFF2-40B4-BE49-F238E27FC236}">
                  <a16:creationId xmlns:a16="http://schemas.microsoft.com/office/drawing/2014/main" id="{F578564B-4B5D-706D-D724-B90CC3205CCB}"/>
                </a:ext>
              </a:extLst>
            </p:cNvPr>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8" name="Oval 47">
              <a:extLst>
                <a:ext uri="{FF2B5EF4-FFF2-40B4-BE49-F238E27FC236}">
                  <a16:creationId xmlns:a16="http://schemas.microsoft.com/office/drawing/2014/main" id="{7B3D89B9-D324-9BCB-2FAA-0B64634162F0}"/>
                </a:ext>
              </a:extLst>
            </p:cNvPr>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49" name="Oval 48">
              <a:extLst>
                <a:ext uri="{FF2B5EF4-FFF2-40B4-BE49-F238E27FC236}">
                  <a16:creationId xmlns:a16="http://schemas.microsoft.com/office/drawing/2014/main" id="{62752536-2B01-6E53-ED03-4EE8350CE510}"/>
                </a:ext>
              </a:extLst>
            </p:cNvPr>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0" name="Oval 49">
              <a:extLst>
                <a:ext uri="{FF2B5EF4-FFF2-40B4-BE49-F238E27FC236}">
                  <a16:creationId xmlns:a16="http://schemas.microsoft.com/office/drawing/2014/main" id="{FDCEA594-B503-D42A-26B7-ECA0C9E1240C}"/>
                </a:ext>
              </a:extLst>
            </p:cNvPr>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1" name="Oval 50">
              <a:extLst>
                <a:ext uri="{FF2B5EF4-FFF2-40B4-BE49-F238E27FC236}">
                  <a16:creationId xmlns:a16="http://schemas.microsoft.com/office/drawing/2014/main" id="{76DEE97C-D786-4D3F-8F55-FA92A8A1139D}"/>
                </a:ext>
              </a:extLst>
            </p:cNvPr>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2" name="Oval 51">
              <a:extLst>
                <a:ext uri="{FF2B5EF4-FFF2-40B4-BE49-F238E27FC236}">
                  <a16:creationId xmlns:a16="http://schemas.microsoft.com/office/drawing/2014/main" id="{A0FF6543-CAD4-FB46-621C-3A1D494119A4}"/>
                </a:ext>
              </a:extLst>
            </p:cNvPr>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3" name="Oval 52">
              <a:extLst>
                <a:ext uri="{FF2B5EF4-FFF2-40B4-BE49-F238E27FC236}">
                  <a16:creationId xmlns:a16="http://schemas.microsoft.com/office/drawing/2014/main" id="{41264462-B1F9-488E-3CD0-34C4EA6F34DA}"/>
                </a:ext>
              </a:extLst>
            </p:cNvPr>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4" name="Oval 53">
              <a:extLst>
                <a:ext uri="{FF2B5EF4-FFF2-40B4-BE49-F238E27FC236}">
                  <a16:creationId xmlns:a16="http://schemas.microsoft.com/office/drawing/2014/main" id="{D8126616-6AD7-4177-55B7-78A3E86B96B0}"/>
                </a:ext>
              </a:extLst>
            </p:cNvPr>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5" name="Oval 54">
              <a:extLst>
                <a:ext uri="{FF2B5EF4-FFF2-40B4-BE49-F238E27FC236}">
                  <a16:creationId xmlns:a16="http://schemas.microsoft.com/office/drawing/2014/main" id="{9C994340-24EB-B3CD-EFDB-4A2720FC19A7}"/>
                </a:ext>
              </a:extLst>
            </p:cNvPr>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56" name="Group 55">
            <a:extLst>
              <a:ext uri="{FF2B5EF4-FFF2-40B4-BE49-F238E27FC236}">
                <a16:creationId xmlns:a16="http://schemas.microsoft.com/office/drawing/2014/main" id="{9A04222E-0ADF-A2EF-8B96-A492FF9DCD63}"/>
              </a:ext>
            </a:extLst>
          </p:cNvPr>
          <p:cNvGrpSpPr/>
          <p:nvPr/>
        </p:nvGrpSpPr>
        <p:grpSpPr>
          <a:xfrm>
            <a:off x="5913440" y="3049961"/>
            <a:ext cx="2043684" cy="330613"/>
            <a:chOff x="4583430" y="2539526"/>
            <a:chExt cx="2724912" cy="440817"/>
          </a:xfrm>
          <a:solidFill>
            <a:srgbClr val="83C3FD"/>
          </a:solidFill>
        </p:grpSpPr>
        <p:sp>
          <p:nvSpPr>
            <p:cNvPr id="57" name="Oval 56">
              <a:extLst>
                <a:ext uri="{FF2B5EF4-FFF2-40B4-BE49-F238E27FC236}">
                  <a16:creationId xmlns:a16="http://schemas.microsoft.com/office/drawing/2014/main" id="{C8FA8158-3159-3E44-3C44-8960C8205B59}"/>
                </a:ext>
              </a:extLst>
            </p:cNvPr>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8" name="Oval 57">
              <a:extLst>
                <a:ext uri="{FF2B5EF4-FFF2-40B4-BE49-F238E27FC236}">
                  <a16:creationId xmlns:a16="http://schemas.microsoft.com/office/drawing/2014/main" id="{C55A3EDA-0D55-D431-AED0-89B550433237}"/>
                </a:ext>
              </a:extLst>
            </p:cNvPr>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59" name="Oval 58">
              <a:extLst>
                <a:ext uri="{FF2B5EF4-FFF2-40B4-BE49-F238E27FC236}">
                  <a16:creationId xmlns:a16="http://schemas.microsoft.com/office/drawing/2014/main" id="{A80FD6C9-AC19-D161-6D16-A2FCE5FC7040}"/>
                </a:ext>
              </a:extLst>
            </p:cNvPr>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0" name="Oval 59">
              <a:extLst>
                <a:ext uri="{FF2B5EF4-FFF2-40B4-BE49-F238E27FC236}">
                  <a16:creationId xmlns:a16="http://schemas.microsoft.com/office/drawing/2014/main" id="{2AEB8950-14D8-43A6-DCF4-2F126BE55CF0}"/>
                </a:ext>
              </a:extLst>
            </p:cNvPr>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1" name="Oval 60">
              <a:extLst>
                <a:ext uri="{FF2B5EF4-FFF2-40B4-BE49-F238E27FC236}">
                  <a16:creationId xmlns:a16="http://schemas.microsoft.com/office/drawing/2014/main" id="{FC92DE94-FC05-2127-3B89-BCC8E2F3B475}"/>
                </a:ext>
              </a:extLst>
            </p:cNvPr>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2" name="Oval 61">
              <a:extLst>
                <a:ext uri="{FF2B5EF4-FFF2-40B4-BE49-F238E27FC236}">
                  <a16:creationId xmlns:a16="http://schemas.microsoft.com/office/drawing/2014/main" id="{D9589604-BC36-82A5-60B6-32FD5B4AE820}"/>
                </a:ext>
              </a:extLst>
            </p:cNvPr>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63" name="Group 62">
            <a:extLst>
              <a:ext uri="{FF2B5EF4-FFF2-40B4-BE49-F238E27FC236}">
                <a16:creationId xmlns:a16="http://schemas.microsoft.com/office/drawing/2014/main" id="{52709A34-6004-F04E-4A83-27E0FDD40A21}"/>
              </a:ext>
            </a:extLst>
          </p:cNvPr>
          <p:cNvGrpSpPr/>
          <p:nvPr/>
        </p:nvGrpSpPr>
        <p:grpSpPr>
          <a:xfrm>
            <a:off x="5964303" y="3382597"/>
            <a:ext cx="1944244" cy="1091686"/>
            <a:chOff x="4648200" y="2969895"/>
            <a:chExt cx="2592325" cy="1455581"/>
          </a:xfrm>
          <a:solidFill>
            <a:srgbClr val="C00000"/>
          </a:solidFill>
        </p:grpSpPr>
        <p:sp>
          <p:nvSpPr>
            <p:cNvPr id="64" name="Down Arrow 71">
              <a:extLst>
                <a:ext uri="{FF2B5EF4-FFF2-40B4-BE49-F238E27FC236}">
                  <a16:creationId xmlns:a16="http://schemas.microsoft.com/office/drawing/2014/main" id="{32D53CC2-3D2E-1EE8-FA35-A030D6903177}"/>
                </a:ext>
              </a:extLst>
            </p:cNvPr>
            <p:cNvSpPr/>
            <p:nvPr/>
          </p:nvSpPr>
          <p:spPr>
            <a:xfrm>
              <a:off x="4648200" y="2971800"/>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5" name="Down Arrow 72">
              <a:extLst>
                <a:ext uri="{FF2B5EF4-FFF2-40B4-BE49-F238E27FC236}">
                  <a16:creationId xmlns:a16="http://schemas.microsoft.com/office/drawing/2014/main" id="{02120500-EF27-1DDD-FC40-CDA9DFEDC2BB}"/>
                </a:ext>
              </a:extLst>
            </p:cNvPr>
            <p:cNvSpPr/>
            <p:nvPr/>
          </p:nvSpPr>
          <p:spPr>
            <a:xfrm>
              <a:off x="5108450" y="2969895"/>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6" name="Down Arrow 73">
              <a:extLst>
                <a:ext uri="{FF2B5EF4-FFF2-40B4-BE49-F238E27FC236}">
                  <a16:creationId xmlns:a16="http://schemas.microsoft.com/office/drawing/2014/main" id="{C7E2B1B5-4081-1D57-14C8-21C2EE9F346D}"/>
                </a:ext>
              </a:extLst>
            </p:cNvPr>
            <p:cNvSpPr/>
            <p:nvPr/>
          </p:nvSpPr>
          <p:spPr>
            <a:xfrm>
              <a:off x="5562602"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7" name="Down Arrow 74">
              <a:extLst>
                <a:ext uri="{FF2B5EF4-FFF2-40B4-BE49-F238E27FC236}">
                  <a16:creationId xmlns:a16="http://schemas.microsoft.com/office/drawing/2014/main" id="{ACE7E786-9E0A-567D-AF21-655315E94A80}"/>
                </a:ext>
              </a:extLst>
            </p:cNvPr>
            <p:cNvSpPr/>
            <p:nvPr/>
          </p:nvSpPr>
          <p:spPr>
            <a:xfrm>
              <a:off x="6022852"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8" name="Down Arrow 75">
              <a:extLst>
                <a:ext uri="{FF2B5EF4-FFF2-40B4-BE49-F238E27FC236}">
                  <a16:creationId xmlns:a16="http://schemas.microsoft.com/office/drawing/2014/main" id="{52C733F4-8093-9D33-8B74-8B476E8A4EB4}"/>
                </a:ext>
              </a:extLst>
            </p:cNvPr>
            <p:cNvSpPr/>
            <p:nvPr/>
          </p:nvSpPr>
          <p:spPr>
            <a:xfrm>
              <a:off x="6478523" y="2977676"/>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69" name="Down Arrow 76">
              <a:extLst>
                <a:ext uri="{FF2B5EF4-FFF2-40B4-BE49-F238E27FC236}">
                  <a16:creationId xmlns:a16="http://schemas.microsoft.com/office/drawing/2014/main" id="{DE3FDE8B-C156-2BEE-574D-9E49E7862CB3}"/>
                </a:ext>
              </a:extLst>
            </p:cNvPr>
            <p:cNvSpPr/>
            <p:nvPr/>
          </p:nvSpPr>
          <p:spPr>
            <a:xfrm>
              <a:off x="6938773" y="2975771"/>
              <a:ext cx="301752" cy="1447800"/>
            </a:xfrm>
            <a:prstGeom prst="downArrow">
              <a:avLst>
                <a:gd name="adj1" fmla="val 50000"/>
                <a:gd name="adj2" fmla="val 125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73" name="Group 72">
            <a:extLst>
              <a:ext uri="{FF2B5EF4-FFF2-40B4-BE49-F238E27FC236}">
                <a16:creationId xmlns:a16="http://schemas.microsoft.com/office/drawing/2014/main" id="{A9877028-BA8A-8939-7A26-05E5FA5B88A1}"/>
              </a:ext>
            </a:extLst>
          </p:cNvPr>
          <p:cNvGrpSpPr/>
          <p:nvPr/>
        </p:nvGrpSpPr>
        <p:grpSpPr>
          <a:xfrm>
            <a:off x="6389329" y="4763947"/>
            <a:ext cx="2317316" cy="629925"/>
            <a:chOff x="5859262" y="4811697"/>
            <a:chExt cx="3089755" cy="839900"/>
          </a:xfrm>
        </p:grpSpPr>
        <p:sp>
          <p:nvSpPr>
            <p:cNvPr id="74" name="67Text">
              <a:extLst>
                <a:ext uri="{FF2B5EF4-FFF2-40B4-BE49-F238E27FC236}">
                  <a16:creationId xmlns:a16="http://schemas.microsoft.com/office/drawing/2014/main" id="{3A74A28C-D83F-71A7-B421-FE1853D7DF1F}"/>
                </a:ext>
              </a:extLst>
            </p:cNvPr>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100" i="1" dirty="0">
                  <a:solidFill>
                    <a:srgbClr val="000000"/>
                  </a:solidFill>
                  <a:latin typeface="Cambria" panose="02040503050406030204" pitchFamily="18" charset="0"/>
                </a:rPr>
                <a:t>Sense Amplifier</a:t>
              </a:r>
            </a:p>
          </p:txBody>
        </p:sp>
        <p:sp>
          <p:nvSpPr>
            <p:cNvPr id="75" name="Freeform 89">
              <a:extLst>
                <a:ext uri="{FF2B5EF4-FFF2-40B4-BE49-F238E27FC236}">
                  <a16:creationId xmlns:a16="http://schemas.microsoft.com/office/drawing/2014/main" id="{98FA0F6E-26C2-556D-0DDA-A4923D92EA0E}"/>
                </a:ext>
              </a:extLst>
            </p:cNvPr>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0000"/>
                </a:solidFill>
                <a:latin typeface="Cambria" panose="02040503050406030204" pitchFamily="18" charset="0"/>
              </a:endParaRPr>
            </a:p>
          </p:txBody>
        </p:sp>
      </p:grpSp>
      <p:grpSp>
        <p:nvGrpSpPr>
          <p:cNvPr id="76" name="Group 75">
            <a:extLst>
              <a:ext uri="{FF2B5EF4-FFF2-40B4-BE49-F238E27FC236}">
                <a16:creationId xmlns:a16="http://schemas.microsoft.com/office/drawing/2014/main" id="{A0DE23BF-8F6B-B4C6-9533-ABAF4CE5EFD6}"/>
              </a:ext>
            </a:extLst>
          </p:cNvPr>
          <p:cNvGrpSpPr/>
          <p:nvPr/>
        </p:nvGrpSpPr>
        <p:grpSpPr>
          <a:xfrm>
            <a:off x="5920868" y="3050722"/>
            <a:ext cx="2043684" cy="330613"/>
            <a:chOff x="4583430" y="2539526"/>
            <a:chExt cx="2724912" cy="440817"/>
          </a:xfrm>
          <a:solidFill>
            <a:srgbClr val="C00000"/>
          </a:solidFill>
        </p:grpSpPr>
        <p:sp>
          <p:nvSpPr>
            <p:cNvPr id="77" name="Oval 76">
              <a:extLst>
                <a:ext uri="{FF2B5EF4-FFF2-40B4-BE49-F238E27FC236}">
                  <a16:creationId xmlns:a16="http://schemas.microsoft.com/office/drawing/2014/main" id="{EC002C7A-347B-4F03-4C8C-D9907E50BE61}"/>
                </a:ext>
              </a:extLst>
            </p:cNvPr>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8" name="Oval 77">
              <a:extLst>
                <a:ext uri="{FF2B5EF4-FFF2-40B4-BE49-F238E27FC236}">
                  <a16:creationId xmlns:a16="http://schemas.microsoft.com/office/drawing/2014/main" id="{89F57E7B-1E96-36BB-249E-189E2DCDA05D}"/>
                </a:ext>
              </a:extLst>
            </p:cNvPr>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79" name="Oval 78">
              <a:extLst>
                <a:ext uri="{FF2B5EF4-FFF2-40B4-BE49-F238E27FC236}">
                  <a16:creationId xmlns:a16="http://schemas.microsoft.com/office/drawing/2014/main" id="{B4EEBE13-2660-6FF9-3C2D-E9AF5A2B46CB}"/>
                </a:ext>
              </a:extLst>
            </p:cNvPr>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80" name="Oval 79">
              <a:extLst>
                <a:ext uri="{FF2B5EF4-FFF2-40B4-BE49-F238E27FC236}">
                  <a16:creationId xmlns:a16="http://schemas.microsoft.com/office/drawing/2014/main" id="{58BE71AF-D0CB-9452-CF87-207177C4B961}"/>
                </a:ext>
              </a:extLst>
            </p:cNvPr>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81" name="Oval 80">
              <a:extLst>
                <a:ext uri="{FF2B5EF4-FFF2-40B4-BE49-F238E27FC236}">
                  <a16:creationId xmlns:a16="http://schemas.microsoft.com/office/drawing/2014/main" id="{FC5AB431-1180-1867-8C28-C4FCD396EE5E}"/>
                </a:ext>
              </a:extLst>
            </p:cNvPr>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sp>
          <p:nvSpPr>
            <p:cNvPr id="82" name="Oval 81">
              <a:extLst>
                <a:ext uri="{FF2B5EF4-FFF2-40B4-BE49-F238E27FC236}">
                  <a16:creationId xmlns:a16="http://schemas.microsoft.com/office/drawing/2014/main" id="{81BADF3D-1CB1-3057-CE43-5447CA8DFFFB}"/>
                </a:ext>
              </a:extLst>
            </p:cNvPr>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Cambria" panose="02040503050406030204" pitchFamily="18" charset="0"/>
              </a:endParaRPr>
            </a:p>
          </p:txBody>
        </p:sp>
      </p:grpSp>
      <p:grpSp>
        <p:nvGrpSpPr>
          <p:cNvPr id="86" name="Group 85">
            <a:extLst>
              <a:ext uri="{FF2B5EF4-FFF2-40B4-BE49-F238E27FC236}">
                <a16:creationId xmlns:a16="http://schemas.microsoft.com/office/drawing/2014/main" id="{C1BAC59B-8797-816F-0761-8F92B50AC539}"/>
              </a:ext>
            </a:extLst>
          </p:cNvPr>
          <p:cNvGrpSpPr/>
          <p:nvPr/>
        </p:nvGrpSpPr>
        <p:grpSpPr>
          <a:xfrm>
            <a:off x="5562821" y="1736270"/>
            <a:ext cx="2681615" cy="461665"/>
            <a:chOff x="6553200" y="1802030"/>
            <a:chExt cx="2971800" cy="538720"/>
          </a:xfrm>
        </p:grpSpPr>
        <p:sp>
          <p:nvSpPr>
            <p:cNvPr id="87" name="TextBox 86">
              <a:extLst>
                <a:ext uri="{FF2B5EF4-FFF2-40B4-BE49-F238E27FC236}">
                  <a16:creationId xmlns:a16="http://schemas.microsoft.com/office/drawing/2014/main" id="{5D1D2FE8-AE25-2F11-F13C-7B98DE3C74C2}"/>
                </a:ext>
              </a:extLst>
            </p:cNvPr>
            <p:cNvSpPr txBox="1"/>
            <p:nvPr/>
          </p:nvSpPr>
          <p:spPr>
            <a:xfrm>
              <a:off x="6733696" y="1802030"/>
              <a:ext cx="2743200" cy="538720"/>
            </a:xfrm>
            <a:prstGeom prst="rect">
              <a:avLst/>
            </a:prstGeom>
            <a:noFill/>
          </p:spPr>
          <p:txBody>
            <a:bodyPr wrap="square" rtlCol="0">
              <a:spAutoFit/>
            </a:bodyPr>
            <a:lstStyle/>
            <a:p>
              <a:pPr algn="ctr"/>
              <a:r>
                <a:rPr lang="en-US" sz="2400" b="1" dirty="0"/>
                <a:t>DRAM Bank</a:t>
              </a:r>
            </a:p>
          </p:txBody>
        </p:sp>
        <p:cxnSp>
          <p:nvCxnSpPr>
            <p:cNvPr id="88" name="Straight Connector 87">
              <a:extLst>
                <a:ext uri="{FF2B5EF4-FFF2-40B4-BE49-F238E27FC236}">
                  <a16:creationId xmlns:a16="http://schemas.microsoft.com/office/drawing/2014/main" id="{D67745E7-DFD6-EA47-2BE3-7391BFEBBEE3}"/>
                </a:ext>
              </a:extLst>
            </p:cNvPr>
            <p:cNvCxnSpPr>
              <a:cxnSpLocks/>
            </p:cNvCxnSpPr>
            <p:nvPr/>
          </p:nvCxnSpPr>
          <p:spPr>
            <a:xfrm>
              <a:off x="6553200" y="2284533"/>
              <a:ext cx="2971800" cy="0"/>
            </a:xfrm>
            <a:prstGeom prst="line">
              <a:avLst/>
            </a:prstGeom>
            <a:ln w="381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9" name="Graphic 88" descr="Clock">
            <a:extLst>
              <a:ext uri="{FF2B5EF4-FFF2-40B4-BE49-F238E27FC236}">
                <a16:creationId xmlns:a16="http://schemas.microsoft.com/office/drawing/2014/main" id="{72654693-9D33-BDD9-378A-6545AAEF1B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20477" y="3000724"/>
            <a:ext cx="1618854" cy="1618854"/>
          </a:xfrm>
          <a:prstGeom prst="rect">
            <a:avLst/>
          </a:prstGeom>
        </p:spPr>
      </p:pic>
      <p:sp>
        <p:nvSpPr>
          <p:cNvPr id="90" name="Round Diagonal Corner Rectangle 105">
            <a:extLst>
              <a:ext uri="{FF2B5EF4-FFF2-40B4-BE49-F238E27FC236}">
                <a16:creationId xmlns:a16="http://schemas.microsoft.com/office/drawing/2014/main" id="{896BB502-C65D-7E68-639A-F78752937F08}"/>
              </a:ext>
            </a:extLst>
          </p:cNvPr>
          <p:cNvSpPr/>
          <p:nvPr/>
        </p:nvSpPr>
        <p:spPr bwMode="auto">
          <a:xfrm>
            <a:off x="3375190" y="2534035"/>
            <a:ext cx="1080209" cy="466690"/>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a:t>Activate</a:t>
            </a:r>
          </a:p>
        </p:txBody>
      </p:sp>
      <p:cxnSp>
        <p:nvCxnSpPr>
          <p:cNvPr id="91" name="Straight Connector 90">
            <a:extLst>
              <a:ext uri="{FF2B5EF4-FFF2-40B4-BE49-F238E27FC236}">
                <a16:creationId xmlns:a16="http://schemas.microsoft.com/office/drawing/2014/main" id="{B5D63836-597F-5887-FC19-FC5F69A44442}"/>
              </a:ext>
            </a:extLst>
          </p:cNvPr>
          <p:cNvCxnSpPr>
            <a:cxnSpLocks/>
          </p:cNvCxnSpPr>
          <p:nvPr/>
        </p:nvCxnSpPr>
        <p:spPr>
          <a:xfrm>
            <a:off x="3916459" y="3058779"/>
            <a:ext cx="0" cy="11814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1BE8E49-0477-75A4-4C3F-2D7175B1193B}"/>
              </a:ext>
            </a:extLst>
          </p:cNvPr>
          <p:cNvCxnSpPr>
            <a:cxnSpLocks/>
          </p:cNvCxnSpPr>
          <p:nvPr/>
        </p:nvCxnSpPr>
        <p:spPr>
          <a:xfrm>
            <a:off x="4421563" y="4128501"/>
            <a:ext cx="142691" cy="771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68E671E-1160-59BC-20B5-6F95FF107D27}"/>
              </a:ext>
            </a:extLst>
          </p:cNvPr>
          <p:cNvCxnSpPr>
            <a:cxnSpLocks/>
          </p:cNvCxnSpPr>
          <p:nvPr/>
        </p:nvCxnSpPr>
        <p:spPr>
          <a:xfrm>
            <a:off x="3163880" y="3805569"/>
            <a:ext cx="158145" cy="173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Round Diagonal Corner Rectangle 105">
            <a:extLst>
              <a:ext uri="{FF2B5EF4-FFF2-40B4-BE49-F238E27FC236}">
                <a16:creationId xmlns:a16="http://schemas.microsoft.com/office/drawing/2014/main" id="{7FAAF289-FCD6-247A-EBC5-277255B44E23}"/>
              </a:ext>
            </a:extLst>
          </p:cNvPr>
          <p:cNvSpPr/>
          <p:nvPr/>
        </p:nvSpPr>
        <p:spPr bwMode="auto">
          <a:xfrm>
            <a:off x="1856560" y="3576970"/>
            <a:ext cx="1219721" cy="466690"/>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err="1"/>
              <a:t>Precharge</a:t>
            </a:r>
            <a:endParaRPr lang="en-US" dirty="0"/>
          </a:p>
        </p:txBody>
      </p:sp>
      <p:sp>
        <p:nvSpPr>
          <p:cNvPr id="95" name="Round Diagonal Corner Rectangle 105">
            <a:extLst>
              <a:ext uri="{FF2B5EF4-FFF2-40B4-BE49-F238E27FC236}">
                <a16:creationId xmlns:a16="http://schemas.microsoft.com/office/drawing/2014/main" id="{10F409F4-7F03-74CE-448F-A6127525D041}"/>
              </a:ext>
            </a:extLst>
          </p:cNvPr>
          <p:cNvSpPr/>
          <p:nvPr/>
        </p:nvSpPr>
        <p:spPr bwMode="auto">
          <a:xfrm>
            <a:off x="4650072" y="4128501"/>
            <a:ext cx="911892" cy="491073"/>
          </a:xfrm>
          <a:prstGeom prst="round2DiagRect">
            <a:avLst/>
          </a:prstGeom>
          <a:solidFill>
            <a:srgbClr val="FFCDCD"/>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pPr>
            <a:r>
              <a:rPr lang="en-US" dirty="0"/>
              <a:t>Read/Write</a:t>
            </a:r>
          </a:p>
        </p:txBody>
      </p:sp>
    </p:spTree>
    <p:extLst>
      <p:ext uri="{BB962C8B-B14F-4D97-AF65-F5344CB8AC3E}">
        <p14:creationId xmlns:p14="http://schemas.microsoft.com/office/powerpoint/2010/main" val="362883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7"/>
                                        </p:tgtEl>
                                        <p:attrNameLst>
                                          <p:attrName>style.opacity</p:attrName>
                                        </p:attrNameLst>
                                      </p:cBhvr>
                                      <p:to>
                                        <p:strVal val="0.5"/>
                                      </p:to>
                                    </p:set>
                                    <p:animEffect filter="image" prLst="opacity: 0.5">
                                      <p:cBhvr rctx="IE">
                                        <p:cTn id="7" dur="indefinite"/>
                                        <p:tgtEl>
                                          <p:spTgt spid="37"/>
                                        </p:tgtEl>
                                      </p:cBhvr>
                                    </p:animEffect>
                                  </p:childTnLst>
                                </p:cTn>
                              </p:par>
                              <p:par>
                                <p:cTn id="8" presetID="9" presetClass="emph" presetSubtype="0" nodeType="withEffect">
                                  <p:stCondLst>
                                    <p:cond delay="0"/>
                                  </p:stCondLst>
                                  <p:childTnLst>
                                    <p:set>
                                      <p:cBhvr rctx="PPT">
                                        <p:cTn id="9" dur="indefinite"/>
                                        <p:tgtEl>
                                          <p:spTgt spid="24"/>
                                        </p:tgtEl>
                                        <p:attrNameLst>
                                          <p:attrName>style.opacity</p:attrName>
                                        </p:attrNameLst>
                                      </p:cBhvr>
                                      <p:to>
                                        <p:strVal val="0.5"/>
                                      </p:to>
                                    </p:set>
                                    <p:animEffect filter="image" prLst="opacity: 0.5">
                                      <p:cBhvr rctx="IE">
                                        <p:cTn id="10" dur="indefinite"/>
                                        <p:tgtEl>
                                          <p:spTgt spid="24"/>
                                        </p:tgtEl>
                                      </p:cBhvr>
                                    </p:animEffect>
                                  </p:childTnLst>
                                </p:cTn>
                              </p:par>
                              <p:par>
                                <p:cTn id="11" presetID="9" presetClass="emph" presetSubtype="0" nodeType="withEffect">
                                  <p:stCondLst>
                                    <p:cond delay="0"/>
                                  </p:stCondLst>
                                  <p:childTnLst>
                                    <p:set>
                                      <p:cBhvr rctx="PPT">
                                        <p:cTn id="12" dur="indefinite"/>
                                        <p:tgtEl>
                                          <p:spTgt spid="5"/>
                                        </p:tgtEl>
                                        <p:attrNameLst>
                                          <p:attrName>style.opacity</p:attrName>
                                        </p:attrNameLst>
                                      </p:cBhvr>
                                      <p:to>
                                        <p:strVal val="0.5"/>
                                      </p:to>
                                    </p:set>
                                    <p:animEffect filter="image" prLst="opacity: 0.5">
                                      <p:cBhvr rctx="IE">
                                        <p:cTn id="13" dur="indefinite"/>
                                        <p:tgtEl>
                                          <p:spTgt spid="5"/>
                                        </p:tgtEl>
                                      </p:cBhvr>
                                    </p:animEffect>
                                  </p:childTnLst>
                                </p:cTn>
                              </p:par>
                              <p:par>
                                <p:cTn id="14" presetID="9" presetClass="emph" presetSubtype="0" nodeType="withEffect">
                                  <p:stCondLst>
                                    <p:cond delay="0"/>
                                  </p:stCondLst>
                                  <p:childTnLst>
                                    <p:set>
                                      <p:cBhvr rctx="PPT">
                                        <p:cTn id="15" dur="indefinite"/>
                                        <p:tgtEl>
                                          <p:spTgt spid="56"/>
                                        </p:tgtEl>
                                        <p:attrNameLst>
                                          <p:attrName>style.opacity</p:attrName>
                                        </p:attrNameLst>
                                      </p:cBhvr>
                                      <p:to>
                                        <p:strVal val="0.5"/>
                                      </p:to>
                                    </p:set>
                                    <p:animEffect filter="image" prLst="opacity: 0.5">
                                      <p:cBhvr rctx="IE">
                                        <p:cTn id="16" dur="indefinite"/>
                                        <p:tgtEl>
                                          <p:spTgt spid="5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par>
                                <p:cTn id="22" presetID="10" presetClass="entr" presetSubtype="0" fill="hold" nodeType="with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fade">
                                      <p:cBhvr>
                                        <p:cTn id="24" dur="500"/>
                                        <p:tgtEl>
                                          <p:spTgt spid="9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1"/>
                                      </p:to>
                                    </p:set>
                                    <p:animEffect filter="image" prLst="opacity: 1">
                                      <p:cBhvr rctx="IE">
                                        <p:cTn id="29" dur="indefinite"/>
                                        <p:tgtEl>
                                          <p:spTgt spid="5"/>
                                        </p:tgtEl>
                                      </p:cBhvr>
                                    </p:animEffect>
                                  </p:childTnLst>
                                </p:cTn>
                              </p:par>
                              <p:par>
                                <p:cTn id="30" presetID="9" presetClass="emph" presetSubtype="0" nodeType="withEffect">
                                  <p:stCondLst>
                                    <p:cond delay="0"/>
                                  </p:stCondLst>
                                  <p:childTnLst>
                                    <p:set>
                                      <p:cBhvr rctx="PPT">
                                        <p:cTn id="31" dur="indefinite"/>
                                        <p:tgtEl>
                                          <p:spTgt spid="56"/>
                                        </p:tgtEl>
                                        <p:attrNameLst>
                                          <p:attrName>style.opacity</p:attrName>
                                        </p:attrNameLst>
                                      </p:cBhvr>
                                      <p:to>
                                        <p:strVal val="1"/>
                                      </p:to>
                                    </p:set>
                                    <p:animEffect filter="image" prLst="opacity: 1">
                                      <p:cBhvr rctx="IE">
                                        <p:cTn id="32" dur="indefinite"/>
                                        <p:tgtEl>
                                          <p:spTgt spid="56"/>
                                        </p:tgtEl>
                                      </p:cBhvr>
                                    </p:animEffect>
                                  </p:childTnLst>
                                </p:cTn>
                              </p:par>
                              <p:par>
                                <p:cTn id="33" presetID="1" presetClass="exit" presetSubtype="0" fill="hold" nodeType="withEffect">
                                  <p:stCondLst>
                                    <p:cond delay="0"/>
                                  </p:stCondLst>
                                  <p:childTnLst>
                                    <p:set>
                                      <p:cBhvr>
                                        <p:cTn id="34" dur="1" fill="hold">
                                          <p:stCondLst>
                                            <p:cond delay="0"/>
                                          </p:stCondLst>
                                        </p:cTn>
                                        <p:tgtEl>
                                          <p:spTgt spid="56"/>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childTnLst>
                          </p:cTn>
                        </p:par>
                        <p:par>
                          <p:cTn id="38" fill="hold">
                            <p:stCondLst>
                              <p:cond delay="500"/>
                            </p:stCondLst>
                            <p:childTnLst>
                              <p:par>
                                <p:cTn id="39" presetID="22" presetClass="exit" presetSubtype="1" fill="hold" nodeType="afterEffect">
                                  <p:stCondLst>
                                    <p:cond delay="0"/>
                                  </p:stCondLst>
                                  <p:childTnLst>
                                    <p:animEffect transition="out" filter="wipe(up)">
                                      <p:cBhvr>
                                        <p:cTn id="40" dur="1000"/>
                                        <p:tgtEl>
                                          <p:spTgt spid="56"/>
                                        </p:tgtEl>
                                      </p:cBhvr>
                                    </p:animEffect>
                                    <p:set>
                                      <p:cBhvr>
                                        <p:cTn id="41" dur="1" fill="hold">
                                          <p:stCondLst>
                                            <p:cond delay="999"/>
                                          </p:stCondLst>
                                        </p:cTn>
                                        <p:tgtEl>
                                          <p:spTgt spid="56"/>
                                        </p:tgtEl>
                                        <p:attrNameLst>
                                          <p:attrName>style.visibility</p:attrName>
                                        </p:attrNameLst>
                                      </p:cBhvr>
                                      <p:to>
                                        <p:strVal val="hidden"/>
                                      </p:to>
                                    </p:set>
                                  </p:childTnLst>
                                </p:cTn>
                              </p:par>
                              <p:par>
                                <p:cTn id="42" presetID="22" presetClass="entr" presetSubtype="1" fill="hold"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up)">
                                      <p:cBhvr>
                                        <p:cTn id="44" dur="1000"/>
                                        <p:tgtEl>
                                          <p:spTgt spid="63"/>
                                        </p:tgtEl>
                                      </p:cBhvr>
                                    </p:animEffect>
                                  </p:childTnLst>
                                </p:cTn>
                              </p:par>
                            </p:childTnLst>
                          </p:cTn>
                        </p:par>
                        <p:par>
                          <p:cTn id="45" fill="hold">
                            <p:stCondLst>
                              <p:cond delay="1500"/>
                            </p:stCondLst>
                            <p:childTnLst>
                              <p:par>
                                <p:cTn id="46" presetID="22" presetClass="exit" presetSubtype="1" fill="hold" nodeType="afterEffect">
                                  <p:stCondLst>
                                    <p:cond delay="0"/>
                                  </p:stCondLst>
                                  <p:childTnLst>
                                    <p:animEffect transition="out" filter="wipe(up)">
                                      <p:cBhvr>
                                        <p:cTn id="47" dur="1000"/>
                                        <p:tgtEl>
                                          <p:spTgt spid="63"/>
                                        </p:tgtEl>
                                      </p:cBhvr>
                                    </p:animEffect>
                                    <p:set>
                                      <p:cBhvr>
                                        <p:cTn id="48" dur="1" fill="hold">
                                          <p:stCondLst>
                                            <p:cond delay="999"/>
                                          </p:stCondLst>
                                        </p:cTn>
                                        <p:tgtEl>
                                          <p:spTgt spid="63"/>
                                        </p:tgtEl>
                                        <p:attrNameLst>
                                          <p:attrName>style.visibility</p:attrName>
                                        </p:attrNameLst>
                                      </p:cBhvr>
                                      <p:to>
                                        <p:strVal val="hidden"/>
                                      </p:to>
                                    </p:set>
                                  </p:childTnLst>
                                </p:cTn>
                              </p:par>
                            </p:childTnLst>
                          </p:cTn>
                        </p:par>
                        <p:par>
                          <p:cTn id="49" fill="hold">
                            <p:stCondLst>
                              <p:cond delay="2500"/>
                            </p:stCondLst>
                            <p:childTnLst>
                              <p:par>
                                <p:cTn id="50" presetID="19" presetClass="emph" presetSubtype="0" fill="hold" grpId="0" nodeType="afterEffect">
                                  <p:stCondLst>
                                    <p:cond delay="0"/>
                                  </p:stCondLst>
                                  <p:childTnLst>
                                    <p:animClr clrSpc="rgb" dir="cw">
                                      <p:cBhvr override="childStyle">
                                        <p:cTn id="51" dur="500" fill="hold"/>
                                        <p:tgtEl>
                                          <p:spTgt spid="23"/>
                                        </p:tgtEl>
                                        <p:attrNameLst>
                                          <p:attrName>style.color</p:attrName>
                                        </p:attrNameLst>
                                      </p:cBhvr>
                                      <p:to>
                                        <a:srgbClr val="C00000"/>
                                      </p:to>
                                    </p:animClr>
                                    <p:animClr clrSpc="rgb" dir="cw">
                                      <p:cBhvr>
                                        <p:cTn id="52" dur="500" fill="hold"/>
                                        <p:tgtEl>
                                          <p:spTgt spid="23"/>
                                        </p:tgtEl>
                                        <p:attrNameLst>
                                          <p:attrName>fillcolor</p:attrName>
                                        </p:attrNameLst>
                                      </p:cBhvr>
                                      <p:to>
                                        <a:srgbClr val="C00000"/>
                                      </p:to>
                                    </p:animClr>
                                    <p:set>
                                      <p:cBhvr>
                                        <p:cTn id="53" dur="500" fill="hold"/>
                                        <p:tgtEl>
                                          <p:spTgt spid="23"/>
                                        </p:tgtEl>
                                        <p:attrNameLst>
                                          <p:attrName>fill.type</p:attrName>
                                        </p:attrNameLst>
                                      </p:cBhvr>
                                      <p:to>
                                        <p:strVal val="solid"/>
                                      </p:to>
                                    </p:set>
                                    <p:set>
                                      <p:cBhvr>
                                        <p:cTn id="54" dur="500" fill="hold"/>
                                        <p:tgtEl>
                                          <p:spTgt spid="23"/>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21"/>
                                        </p:tgtEl>
                                        <p:attrNameLst>
                                          <p:attrName>style.color</p:attrName>
                                        </p:attrNameLst>
                                      </p:cBhvr>
                                      <p:to>
                                        <a:srgbClr val="C00000"/>
                                      </p:to>
                                    </p:animClr>
                                    <p:animClr clrSpc="rgb" dir="cw">
                                      <p:cBhvr>
                                        <p:cTn id="57" dur="500" fill="hold"/>
                                        <p:tgtEl>
                                          <p:spTgt spid="21"/>
                                        </p:tgtEl>
                                        <p:attrNameLst>
                                          <p:attrName>fillcolor</p:attrName>
                                        </p:attrNameLst>
                                      </p:cBhvr>
                                      <p:to>
                                        <a:srgbClr val="C00000"/>
                                      </p:to>
                                    </p:animClr>
                                    <p:set>
                                      <p:cBhvr>
                                        <p:cTn id="58" dur="500" fill="hold"/>
                                        <p:tgtEl>
                                          <p:spTgt spid="21"/>
                                        </p:tgtEl>
                                        <p:attrNameLst>
                                          <p:attrName>fill.type</p:attrName>
                                        </p:attrNameLst>
                                      </p:cBhvr>
                                      <p:to>
                                        <p:strVal val="solid"/>
                                      </p:to>
                                    </p:set>
                                    <p:set>
                                      <p:cBhvr>
                                        <p:cTn id="59" dur="500" fill="hold"/>
                                        <p:tgtEl>
                                          <p:spTgt spid="21"/>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19"/>
                                        </p:tgtEl>
                                        <p:attrNameLst>
                                          <p:attrName>style.color</p:attrName>
                                        </p:attrNameLst>
                                      </p:cBhvr>
                                      <p:to>
                                        <a:srgbClr val="C00000"/>
                                      </p:to>
                                    </p:animClr>
                                    <p:animClr clrSpc="rgb" dir="cw">
                                      <p:cBhvr>
                                        <p:cTn id="62" dur="500" fill="hold"/>
                                        <p:tgtEl>
                                          <p:spTgt spid="19"/>
                                        </p:tgtEl>
                                        <p:attrNameLst>
                                          <p:attrName>fillcolor</p:attrName>
                                        </p:attrNameLst>
                                      </p:cBhvr>
                                      <p:to>
                                        <a:srgbClr val="C00000"/>
                                      </p:to>
                                    </p:animClr>
                                    <p:set>
                                      <p:cBhvr>
                                        <p:cTn id="63" dur="500" fill="hold"/>
                                        <p:tgtEl>
                                          <p:spTgt spid="19"/>
                                        </p:tgtEl>
                                        <p:attrNameLst>
                                          <p:attrName>fill.type</p:attrName>
                                        </p:attrNameLst>
                                      </p:cBhvr>
                                      <p:to>
                                        <p:strVal val="solid"/>
                                      </p:to>
                                    </p:set>
                                    <p:set>
                                      <p:cBhvr>
                                        <p:cTn id="64" dur="500" fill="hold"/>
                                        <p:tgtEl>
                                          <p:spTgt spid="19"/>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17"/>
                                        </p:tgtEl>
                                        <p:attrNameLst>
                                          <p:attrName>style.color</p:attrName>
                                        </p:attrNameLst>
                                      </p:cBhvr>
                                      <p:to>
                                        <a:srgbClr val="C00000"/>
                                      </p:to>
                                    </p:animClr>
                                    <p:animClr clrSpc="rgb" dir="cw">
                                      <p:cBhvr>
                                        <p:cTn id="67" dur="500" fill="hold"/>
                                        <p:tgtEl>
                                          <p:spTgt spid="17"/>
                                        </p:tgtEl>
                                        <p:attrNameLst>
                                          <p:attrName>fillcolor</p:attrName>
                                        </p:attrNameLst>
                                      </p:cBhvr>
                                      <p:to>
                                        <a:srgbClr val="C00000"/>
                                      </p:to>
                                    </p:animClr>
                                    <p:set>
                                      <p:cBhvr>
                                        <p:cTn id="68" dur="500" fill="hold"/>
                                        <p:tgtEl>
                                          <p:spTgt spid="17"/>
                                        </p:tgtEl>
                                        <p:attrNameLst>
                                          <p:attrName>fill.type</p:attrName>
                                        </p:attrNameLst>
                                      </p:cBhvr>
                                      <p:to>
                                        <p:strVal val="solid"/>
                                      </p:to>
                                    </p:set>
                                    <p:set>
                                      <p:cBhvr>
                                        <p:cTn id="69" dur="500" fill="hold"/>
                                        <p:tgtEl>
                                          <p:spTgt spid="17"/>
                                        </p:tgtEl>
                                        <p:attrNameLst>
                                          <p:attrName>fill.on</p:attrName>
                                        </p:attrNameLst>
                                      </p:cBhvr>
                                      <p:to>
                                        <p:strVal val="true"/>
                                      </p:to>
                                    </p:set>
                                  </p:childTnLst>
                                </p:cTn>
                              </p:par>
                              <p:par>
                                <p:cTn id="70" presetID="19" presetClass="emph" presetSubtype="0" fill="hold" grpId="0" nodeType="withEffect">
                                  <p:stCondLst>
                                    <p:cond delay="0"/>
                                  </p:stCondLst>
                                  <p:childTnLst>
                                    <p:animClr clrSpc="rgb" dir="cw">
                                      <p:cBhvr override="childStyle">
                                        <p:cTn id="71" dur="500" fill="hold"/>
                                        <p:tgtEl>
                                          <p:spTgt spid="15"/>
                                        </p:tgtEl>
                                        <p:attrNameLst>
                                          <p:attrName>style.color</p:attrName>
                                        </p:attrNameLst>
                                      </p:cBhvr>
                                      <p:to>
                                        <a:srgbClr val="C00000"/>
                                      </p:to>
                                    </p:animClr>
                                    <p:animClr clrSpc="rgb" dir="cw">
                                      <p:cBhvr>
                                        <p:cTn id="72" dur="500" fill="hold"/>
                                        <p:tgtEl>
                                          <p:spTgt spid="15"/>
                                        </p:tgtEl>
                                        <p:attrNameLst>
                                          <p:attrName>fillcolor</p:attrName>
                                        </p:attrNameLst>
                                      </p:cBhvr>
                                      <p:to>
                                        <a:srgbClr val="C00000"/>
                                      </p:to>
                                    </p:animClr>
                                    <p:set>
                                      <p:cBhvr>
                                        <p:cTn id="73" dur="500" fill="hold"/>
                                        <p:tgtEl>
                                          <p:spTgt spid="15"/>
                                        </p:tgtEl>
                                        <p:attrNameLst>
                                          <p:attrName>fill.type</p:attrName>
                                        </p:attrNameLst>
                                      </p:cBhvr>
                                      <p:to>
                                        <p:strVal val="solid"/>
                                      </p:to>
                                    </p:set>
                                    <p:set>
                                      <p:cBhvr>
                                        <p:cTn id="74" dur="500" fill="hold"/>
                                        <p:tgtEl>
                                          <p:spTgt spid="15"/>
                                        </p:tgtEl>
                                        <p:attrNameLst>
                                          <p:attrName>fill.on</p:attrName>
                                        </p:attrNameLst>
                                      </p:cBhvr>
                                      <p:to>
                                        <p:strVal val="true"/>
                                      </p:to>
                                    </p:set>
                                  </p:childTnLst>
                                </p:cTn>
                              </p:par>
                              <p:par>
                                <p:cTn id="75" presetID="19" presetClass="emph" presetSubtype="0" fill="hold" grpId="0" nodeType="withEffect">
                                  <p:stCondLst>
                                    <p:cond delay="0"/>
                                  </p:stCondLst>
                                  <p:childTnLst>
                                    <p:animClr clrSpc="rgb" dir="cw">
                                      <p:cBhvr override="childStyle">
                                        <p:cTn id="76" dur="500" fill="hold"/>
                                        <p:tgtEl>
                                          <p:spTgt spid="13"/>
                                        </p:tgtEl>
                                        <p:attrNameLst>
                                          <p:attrName>style.color</p:attrName>
                                        </p:attrNameLst>
                                      </p:cBhvr>
                                      <p:to>
                                        <a:srgbClr val="C00000"/>
                                      </p:to>
                                    </p:animClr>
                                    <p:animClr clrSpc="rgb" dir="cw">
                                      <p:cBhvr>
                                        <p:cTn id="77" dur="500" fill="hold"/>
                                        <p:tgtEl>
                                          <p:spTgt spid="13"/>
                                        </p:tgtEl>
                                        <p:attrNameLst>
                                          <p:attrName>fillcolor</p:attrName>
                                        </p:attrNameLst>
                                      </p:cBhvr>
                                      <p:to>
                                        <a:srgbClr val="C00000"/>
                                      </p:to>
                                    </p:animClr>
                                    <p:set>
                                      <p:cBhvr>
                                        <p:cTn id="78" dur="500" fill="hold"/>
                                        <p:tgtEl>
                                          <p:spTgt spid="13"/>
                                        </p:tgtEl>
                                        <p:attrNameLst>
                                          <p:attrName>fill.type</p:attrName>
                                        </p:attrNameLst>
                                      </p:cBhvr>
                                      <p:to>
                                        <p:strVal val="solid"/>
                                      </p:to>
                                    </p:set>
                                    <p:set>
                                      <p:cBhvr>
                                        <p:cTn id="79" dur="500" fill="hold"/>
                                        <p:tgtEl>
                                          <p:spTgt spid="13"/>
                                        </p:tgtEl>
                                        <p:attrNameLst>
                                          <p:attrName>fill.on</p:attrName>
                                        </p:attrNameLst>
                                      </p:cBhvr>
                                      <p:to>
                                        <p:strVal val="tru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5"/>
                                        </p:tgtEl>
                                        <p:attrNameLst>
                                          <p:attrName>style.visibility</p:attrName>
                                        </p:attrNameLst>
                                      </p:cBhvr>
                                      <p:to>
                                        <p:strVal val="visible"/>
                                      </p:to>
                                    </p:set>
                                    <p:animEffect transition="in" filter="fade">
                                      <p:cBhvr>
                                        <p:cTn id="84" dur="500"/>
                                        <p:tgtEl>
                                          <p:spTgt spid="95"/>
                                        </p:tgtEl>
                                      </p:cBhvr>
                                    </p:animEffect>
                                  </p:childTnLst>
                                </p:cTn>
                              </p:par>
                              <p:par>
                                <p:cTn id="85" presetID="1" presetClass="emph" presetSubtype="2" fill="hold" nodeType="withEffect">
                                  <p:stCondLst>
                                    <p:cond delay="0"/>
                                  </p:stCondLst>
                                  <p:childTnLst>
                                    <p:animClr clrSpc="rgb" dir="cw">
                                      <p:cBhvr>
                                        <p:cTn id="86" dur="200" fill="hold"/>
                                        <p:tgtEl>
                                          <p:spTgt spid="90"/>
                                        </p:tgtEl>
                                        <p:attrNameLst>
                                          <p:attrName>fillcolor</p:attrName>
                                        </p:attrNameLst>
                                      </p:cBhvr>
                                      <p:to>
                                        <a:srgbClr val="FFF2CC"/>
                                      </p:to>
                                    </p:animClr>
                                    <p:set>
                                      <p:cBhvr>
                                        <p:cTn id="87" dur="200" fill="hold"/>
                                        <p:tgtEl>
                                          <p:spTgt spid="90"/>
                                        </p:tgtEl>
                                        <p:attrNameLst>
                                          <p:attrName>fill.type</p:attrName>
                                        </p:attrNameLst>
                                      </p:cBhvr>
                                      <p:to>
                                        <p:strVal val="solid"/>
                                      </p:to>
                                    </p:set>
                                    <p:set>
                                      <p:cBhvr>
                                        <p:cTn id="88" dur="200" fill="hold"/>
                                        <p:tgtEl>
                                          <p:spTgt spid="90"/>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fade">
                                      <p:cBhvr>
                                        <p:cTn id="93" dur="500"/>
                                        <p:tgtEl>
                                          <p:spTgt spid="94"/>
                                        </p:tgtEl>
                                      </p:cBhvr>
                                    </p:animEffect>
                                  </p:childTnLst>
                                </p:cTn>
                              </p:par>
                              <p:par>
                                <p:cTn id="94" presetID="1" presetClass="emph" presetSubtype="2" fill="hold" nodeType="withEffect">
                                  <p:stCondLst>
                                    <p:cond delay="0"/>
                                  </p:stCondLst>
                                  <p:childTnLst>
                                    <p:animClr clrSpc="rgb" dir="cw">
                                      <p:cBhvr>
                                        <p:cTn id="95" dur="300" fill="hold"/>
                                        <p:tgtEl>
                                          <p:spTgt spid="95"/>
                                        </p:tgtEl>
                                        <p:attrNameLst>
                                          <p:attrName>fillcolor</p:attrName>
                                        </p:attrNameLst>
                                      </p:cBhvr>
                                      <p:to>
                                        <a:srgbClr val="FFF2CC"/>
                                      </p:to>
                                    </p:animClr>
                                    <p:set>
                                      <p:cBhvr>
                                        <p:cTn id="96" dur="300" fill="hold"/>
                                        <p:tgtEl>
                                          <p:spTgt spid="95"/>
                                        </p:tgtEl>
                                        <p:attrNameLst>
                                          <p:attrName>fill.type</p:attrName>
                                        </p:attrNameLst>
                                      </p:cBhvr>
                                      <p:to>
                                        <p:strVal val="solid"/>
                                      </p:to>
                                    </p:set>
                                    <p:set>
                                      <p:cBhvr>
                                        <p:cTn id="97" dur="300" fill="hold"/>
                                        <p:tgtEl>
                                          <p:spTgt spid="95"/>
                                        </p:tgtEl>
                                        <p:attrNameLst>
                                          <p:attrName>fill.on</p:attrName>
                                        </p:attrNameLst>
                                      </p:cBhvr>
                                      <p:to>
                                        <p:strVal val="true"/>
                                      </p:to>
                                    </p:set>
                                  </p:childTnLst>
                                </p:cTn>
                              </p:par>
                              <p:par>
                                <p:cTn id="98" presetID="10" presetClass="entr" presetSubtype="0" fill="hold" nodeType="with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fade">
                                      <p:cBhvr>
                                        <p:cTn id="100" dur="500"/>
                                        <p:tgtEl>
                                          <p:spTgt spid="93"/>
                                        </p:tgtEl>
                                      </p:cBhvr>
                                    </p:animEffect>
                                  </p:childTnLst>
                                </p:cTn>
                              </p:par>
                            </p:childTnLst>
                          </p:cTn>
                        </p:par>
                        <p:par>
                          <p:cTn id="101" fill="hold">
                            <p:stCondLst>
                              <p:cond delay="500"/>
                            </p:stCondLst>
                            <p:childTnLst>
                              <p:par>
                                <p:cTn id="102" presetID="1" presetClass="entr" presetSubtype="0" fill="hold" nodeType="afterEffect">
                                  <p:stCondLst>
                                    <p:cond delay="0"/>
                                  </p:stCondLst>
                                  <p:childTnLst>
                                    <p:set>
                                      <p:cBhvr>
                                        <p:cTn id="103" dur="1" fill="hold">
                                          <p:stCondLst>
                                            <p:cond delay="0"/>
                                          </p:stCondLst>
                                        </p:cTn>
                                        <p:tgtEl>
                                          <p:spTgt spid="56"/>
                                        </p:tgtEl>
                                        <p:attrNameLst>
                                          <p:attrName>style.visibility</p:attrName>
                                        </p:attrNameLst>
                                      </p:cBhvr>
                                      <p:to>
                                        <p:strVal val="visible"/>
                                      </p:to>
                                    </p:set>
                                  </p:childTnLst>
                                </p:cTn>
                              </p:par>
                              <p:par>
                                <p:cTn id="104" presetID="9" presetClass="emph" presetSubtype="0" nodeType="withEffect">
                                  <p:stCondLst>
                                    <p:cond delay="0"/>
                                  </p:stCondLst>
                                  <p:childTnLst>
                                    <p:set>
                                      <p:cBhvr rctx="PPT">
                                        <p:cTn id="105" dur="indefinite"/>
                                        <p:tgtEl>
                                          <p:spTgt spid="56"/>
                                        </p:tgtEl>
                                        <p:attrNameLst>
                                          <p:attrName>style.opacity</p:attrName>
                                        </p:attrNameLst>
                                      </p:cBhvr>
                                      <p:to>
                                        <p:strVal val="0.5"/>
                                      </p:to>
                                    </p:set>
                                    <p:animEffect filter="image" prLst="opacity: 0.5">
                                      <p:cBhvr rctx="IE">
                                        <p:cTn id="106" dur="indefinite"/>
                                        <p:tgtEl>
                                          <p:spTgt spid="56"/>
                                        </p:tgtEl>
                                      </p:cBhvr>
                                    </p:animEffect>
                                  </p:childTnLst>
                                </p:cTn>
                              </p:par>
                              <p:par>
                                <p:cTn id="107" presetID="9" presetClass="emph" presetSubtype="0" nodeType="withEffect">
                                  <p:stCondLst>
                                    <p:cond delay="0"/>
                                  </p:stCondLst>
                                  <p:childTnLst>
                                    <p:set>
                                      <p:cBhvr rctx="PPT">
                                        <p:cTn id="108" dur="indefinite"/>
                                        <p:tgtEl>
                                          <p:spTgt spid="5"/>
                                        </p:tgtEl>
                                        <p:attrNameLst>
                                          <p:attrName>style.opacity</p:attrName>
                                        </p:attrNameLst>
                                      </p:cBhvr>
                                      <p:to>
                                        <p:strVal val="0.5"/>
                                      </p:to>
                                    </p:set>
                                    <p:animEffect filter="image" prLst="opacity: 0.5">
                                      <p:cBhvr rctx="IE">
                                        <p:cTn id="109" dur="indefinite"/>
                                        <p:tgtEl>
                                          <p:spTgt spid="5"/>
                                        </p:tgtEl>
                                      </p:cBhvr>
                                    </p:animEffect>
                                  </p:childTnLst>
                                </p:cTn>
                              </p:par>
                              <p:par>
                                <p:cTn id="110" presetID="19" presetClass="emph" presetSubtype="0" fill="hold" grpId="1" nodeType="withEffect">
                                  <p:stCondLst>
                                    <p:cond delay="0"/>
                                  </p:stCondLst>
                                  <p:childTnLst>
                                    <p:animClr clrSpc="rgb" dir="cw">
                                      <p:cBhvr override="childStyle">
                                        <p:cTn id="111" dur="500" fill="hold"/>
                                        <p:tgtEl>
                                          <p:spTgt spid="23"/>
                                        </p:tgtEl>
                                        <p:attrNameLst>
                                          <p:attrName>style.color</p:attrName>
                                        </p:attrNameLst>
                                      </p:cBhvr>
                                      <p:to>
                                        <a:srgbClr val="FFFFFF"/>
                                      </p:to>
                                    </p:animClr>
                                    <p:animClr clrSpc="rgb" dir="cw">
                                      <p:cBhvr>
                                        <p:cTn id="112" dur="500" fill="hold"/>
                                        <p:tgtEl>
                                          <p:spTgt spid="23"/>
                                        </p:tgtEl>
                                        <p:attrNameLst>
                                          <p:attrName>fillcolor</p:attrName>
                                        </p:attrNameLst>
                                      </p:cBhvr>
                                      <p:to>
                                        <a:srgbClr val="FFFFFF"/>
                                      </p:to>
                                    </p:animClr>
                                    <p:set>
                                      <p:cBhvr>
                                        <p:cTn id="113" dur="500" fill="hold"/>
                                        <p:tgtEl>
                                          <p:spTgt spid="23"/>
                                        </p:tgtEl>
                                        <p:attrNameLst>
                                          <p:attrName>fill.type</p:attrName>
                                        </p:attrNameLst>
                                      </p:cBhvr>
                                      <p:to>
                                        <p:strVal val="solid"/>
                                      </p:to>
                                    </p:set>
                                    <p:set>
                                      <p:cBhvr>
                                        <p:cTn id="114" dur="500" fill="hold"/>
                                        <p:tgtEl>
                                          <p:spTgt spid="23"/>
                                        </p:tgtEl>
                                        <p:attrNameLst>
                                          <p:attrName>fill.on</p:attrName>
                                        </p:attrNameLst>
                                      </p:cBhvr>
                                      <p:to>
                                        <p:strVal val="true"/>
                                      </p:to>
                                    </p:set>
                                  </p:childTnLst>
                                </p:cTn>
                              </p:par>
                              <p:par>
                                <p:cTn id="115" presetID="19" presetClass="emph" presetSubtype="0" fill="hold" grpId="1" nodeType="withEffect">
                                  <p:stCondLst>
                                    <p:cond delay="0"/>
                                  </p:stCondLst>
                                  <p:childTnLst>
                                    <p:animClr clrSpc="rgb" dir="cw">
                                      <p:cBhvr override="childStyle">
                                        <p:cTn id="116" dur="500" fill="hold"/>
                                        <p:tgtEl>
                                          <p:spTgt spid="21"/>
                                        </p:tgtEl>
                                        <p:attrNameLst>
                                          <p:attrName>style.color</p:attrName>
                                        </p:attrNameLst>
                                      </p:cBhvr>
                                      <p:to>
                                        <a:srgbClr val="FFFFFF"/>
                                      </p:to>
                                    </p:animClr>
                                    <p:animClr clrSpc="rgb" dir="cw">
                                      <p:cBhvr>
                                        <p:cTn id="117" dur="500" fill="hold"/>
                                        <p:tgtEl>
                                          <p:spTgt spid="21"/>
                                        </p:tgtEl>
                                        <p:attrNameLst>
                                          <p:attrName>fillcolor</p:attrName>
                                        </p:attrNameLst>
                                      </p:cBhvr>
                                      <p:to>
                                        <a:srgbClr val="FFFFFF"/>
                                      </p:to>
                                    </p:animClr>
                                    <p:set>
                                      <p:cBhvr>
                                        <p:cTn id="118" dur="500" fill="hold"/>
                                        <p:tgtEl>
                                          <p:spTgt spid="21"/>
                                        </p:tgtEl>
                                        <p:attrNameLst>
                                          <p:attrName>fill.type</p:attrName>
                                        </p:attrNameLst>
                                      </p:cBhvr>
                                      <p:to>
                                        <p:strVal val="solid"/>
                                      </p:to>
                                    </p:set>
                                    <p:set>
                                      <p:cBhvr>
                                        <p:cTn id="119" dur="500" fill="hold"/>
                                        <p:tgtEl>
                                          <p:spTgt spid="21"/>
                                        </p:tgtEl>
                                        <p:attrNameLst>
                                          <p:attrName>fill.on</p:attrName>
                                        </p:attrNameLst>
                                      </p:cBhvr>
                                      <p:to>
                                        <p:strVal val="true"/>
                                      </p:to>
                                    </p:set>
                                  </p:childTnLst>
                                </p:cTn>
                              </p:par>
                              <p:par>
                                <p:cTn id="120" presetID="19" presetClass="emph" presetSubtype="0" fill="hold" grpId="1" nodeType="withEffect">
                                  <p:stCondLst>
                                    <p:cond delay="0"/>
                                  </p:stCondLst>
                                  <p:childTnLst>
                                    <p:animClr clrSpc="rgb" dir="cw">
                                      <p:cBhvr override="childStyle">
                                        <p:cTn id="121" dur="500" fill="hold"/>
                                        <p:tgtEl>
                                          <p:spTgt spid="19"/>
                                        </p:tgtEl>
                                        <p:attrNameLst>
                                          <p:attrName>style.color</p:attrName>
                                        </p:attrNameLst>
                                      </p:cBhvr>
                                      <p:to>
                                        <a:srgbClr val="FFFFFF"/>
                                      </p:to>
                                    </p:animClr>
                                    <p:animClr clrSpc="rgb" dir="cw">
                                      <p:cBhvr>
                                        <p:cTn id="122" dur="500" fill="hold"/>
                                        <p:tgtEl>
                                          <p:spTgt spid="19"/>
                                        </p:tgtEl>
                                        <p:attrNameLst>
                                          <p:attrName>fillcolor</p:attrName>
                                        </p:attrNameLst>
                                      </p:cBhvr>
                                      <p:to>
                                        <a:srgbClr val="FFFFFF"/>
                                      </p:to>
                                    </p:animClr>
                                    <p:set>
                                      <p:cBhvr>
                                        <p:cTn id="123" dur="500" fill="hold"/>
                                        <p:tgtEl>
                                          <p:spTgt spid="19"/>
                                        </p:tgtEl>
                                        <p:attrNameLst>
                                          <p:attrName>fill.type</p:attrName>
                                        </p:attrNameLst>
                                      </p:cBhvr>
                                      <p:to>
                                        <p:strVal val="solid"/>
                                      </p:to>
                                    </p:set>
                                    <p:set>
                                      <p:cBhvr>
                                        <p:cTn id="124" dur="500" fill="hold"/>
                                        <p:tgtEl>
                                          <p:spTgt spid="19"/>
                                        </p:tgtEl>
                                        <p:attrNameLst>
                                          <p:attrName>fill.on</p:attrName>
                                        </p:attrNameLst>
                                      </p:cBhvr>
                                      <p:to>
                                        <p:strVal val="true"/>
                                      </p:to>
                                    </p:set>
                                  </p:childTnLst>
                                </p:cTn>
                              </p:par>
                              <p:par>
                                <p:cTn id="125" presetID="19" presetClass="emph" presetSubtype="0" fill="hold" grpId="1" nodeType="withEffect">
                                  <p:stCondLst>
                                    <p:cond delay="0"/>
                                  </p:stCondLst>
                                  <p:childTnLst>
                                    <p:animClr clrSpc="rgb" dir="cw">
                                      <p:cBhvr override="childStyle">
                                        <p:cTn id="126" dur="500" fill="hold"/>
                                        <p:tgtEl>
                                          <p:spTgt spid="17"/>
                                        </p:tgtEl>
                                        <p:attrNameLst>
                                          <p:attrName>style.color</p:attrName>
                                        </p:attrNameLst>
                                      </p:cBhvr>
                                      <p:to>
                                        <a:srgbClr val="FFFFFF"/>
                                      </p:to>
                                    </p:animClr>
                                    <p:animClr clrSpc="rgb" dir="cw">
                                      <p:cBhvr>
                                        <p:cTn id="127" dur="500" fill="hold"/>
                                        <p:tgtEl>
                                          <p:spTgt spid="17"/>
                                        </p:tgtEl>
                                        <p:attrNameLst>
                                          <p:attrName>fillcolor</p:attrName>
                                        </p:attrNameLst>
                                      </p:cBhvr>
                                      <p:to>
                                        <a:srgbClr val="FFFFFF"/>
                                      </p:to>
                                    </p:animClr>
                                    <p:set>
                                      <p:cBhvr>
                                        <p:cTn id="128" dur="500" fill="hold"/>
                                        <p:tgtEl>
                                          <p:spTgt spid="17"/>
                                        </p:tgtEl>
                                        <p:attrNameLst>
                                          <p:attrName>fill.type</p:attrName>
                                        </p:attrNameLst>
                                      </p:cBhvr>
                                      <p:to>
                                        <p:strVal val="solid"/>
                                      </p:to>
                                    </p:set>
                                    <p:set>
                                      <p:cBhvr>
                                        <p:cTn id="129" dur="500" fill="hold"/>
                                        <p:tgtEl>
                                          <p:spTgt spid="17"/>
                                        </p:tgtEl>
                                        <p:attrNameLst>
                                          <p:attrName>fill.on</p:attrName>
                                        </p:attrNameLst>
                                      </p:cBhvr>
                                      <p:to>
                                        <p:strVal val="true"/>
                                      </p:to>
                                    </p:set>
                                  </p:childTnLst>
                                </p:cTn>
                              </p:par>
                              <p:par>
                                <p:cTn id="130" presetID="19" presetClass="emph" presetSubtype="0" fill="hold" grpId="1" nodeType="withEffect">
                                  <p:stCondLst>
                                    <p:cond delay="0"/>
                                  </p:stCondLst>
                                  <p:childTnLst>
                                    <p:animClr clrSpc="rgb" dir="cw">
                                      <p:cBhvr override="childStyle">
                                        <p:cTn id="131" dur="500" fill="hold"/>
                                        <p:tgtEl>
                                          <p:spTgt spid="15"/>
                                        </p:tgtEl>
                                        <p:attrNameLst>
                                          <p:attrName>style.color</p:attrName>
                                        </p:attrNameLst>
                                      </p:cBhvr>
                                      <p:to>
                                        <a:srgbClr val="FFFFFF"/>
                                      </p:to>
                                    </p:animClr>
                                    <p:animClr clrSpc="rgb" dir="cw">
                                      <p:cBhvr>
                                        <p:cTn id="132" dur="500" fill="hold"/>
                                        <p:tgtEl>
                                          <p:spTgt spid="15"/>
                                        </p:tgtEl>
                                        <p:attrNameLst>
                                          <p:attrName>fillcolor</p:attrName>
                                        </p:attrNameLst>
                                      </p:cBhvr>
                                      <p:to>
                                        <a:srgbClr val="FFFFFF"/>
                                      </p:to>
                                    </p:animClr>
                                    <p:set>
                                      <p:cBhvr>
                                        <p:cTn id="133" dur="500" fill="hold"/>
                                        <p:tgtEl>
                                          <p:spTgt spid="15"/>
                                        </p:tgtEl>
                                        <p:attrNameLst>
                                          <p:attrName>fill.type</p:attrName>
                                        </p:attrNameLst>
                                      </p:cBhvr>
                                      <p:to>
                                        <p:strVal val="solid"/>
                                      </p:to>
                                    </p:set>
                                    <p:set>
                                      <p:cBhvr>
                                        <p:cTn id="134" dur="500" fill="hold"/>
                                        <p:tgtEl>
                                          <p:spTgt spid="15"/>
                                        </p:tgtEl>
                                        <p:attrNameLst>
                                          <p:attrName>fill.on</p:attrName>
                                        </p:attrNameLst>
                                      </p:cBhvr>
                                      <p:to>
                                        <p:strVal val="true"/>
                                      </p:to>
                                    </p:set>
                                  </p:childTnLst>
                                </p:cTn>
                              </p:par>
                              <p:par>
                                <p:cTn id="135" presetID="19" presetClass="emph" presetSubtype="0" fill="hold" grpId="1" nodeType="withEffect">
                                  <p:stCondLst>
                                    <p:cond delay="0"/>
                                  </p:stCondLst>
                                  <p:childTnLst>
                                    <p:animClr clrSpc="rgb" dir="cw">
                                      <p:cBhvr override="childStyle">
                                        <p:cTn id="136" dur="500" fill="hold"/>
                                        <p:tgtEl>
                                          <p:spTgt spid="13"/>
                                        </p:tgtEl>
                                        <p:attrNameLst>
                                          <p:attrName>style.color</p:attrName>
                                        </p:attrNameLst>
                                      </p:cBhvr>
                                      <p:to>
                                        <a:srgbClr val="FFFFFF"/>
                                      </p:to>
                                    </p:animClr>
                                    <p:animClr clrSpc="rgb" dir="cw">
                                      <p:cBhvr>
                                        <p:cTn id="137" dur="500" fill="hold"/>
                                        <p:tgtEl>
                                          <p:spTgt spid="13"/>
                                        </p:tgtEl>
                                        <p:attrNameLst>
                                          <p:attrName>fillcolor</p:attrName>
                                        </p:attrNameLst>
                                      </p:cBhvr>
                                      <p:to>
                                        <a:srgbClr val="FFFFFF"/>
                                      </p:to>
                                    </p:animClr>
                                    <p:set>
                                      <p:cBhvr>
                                        <p:cTn id="138" dur="500" fill="hold"/>
                                        <p:tgtEl>
                                          <p:spTgt spid="13"/>
                                        </p:tgtEl>
                                        <p:attrNameLst>
                                          <p:attrName>fill.type</p:attrName>
                                        </p:attrNameLst>
                                      </p:cBhvr>
                                      <p:to>
                                        <p:strVal val="solid"/>
                                      </p:to>
                                    </p:set>
                                    <p:set>
                                      <p:cBhvr>
                                        <p:cTn id="139" dur="500" fill="hold"/>
                                        <p:tgtEl>
                                          <p:spTgt spid="13"/>
                                        </p:tgtEl>
                                        <p:attrNameLst>
                                          <p:attrName>fill.on</p:attrName>
                                        </p:attrNameLst>
                                      </p:cBhvr>
                                      <p:to>
                                        <p:strVal val="true"/>
                                      </p:to>
                                    </p:set>
                                  </p:childTnLst>
                                </p:cTn>
                              </p:par>
                              <p:par>
                                <p:cTn id="140" presetID="10" presetClass="exit" presetSubtype="0" fill="hold" nodeType="withEffect">
                                  <p:stCondLst>
                                    <p:cond delay="0"/>
                                  </p:stCondLst>
                                  <p:childTnLst>
                                    <p:animEffect transition="out" filter="fade">
                                      <p:cBhvr>
                                        <p:cTn id="141" dur="500"/>
                                        <p:tgtEl>
                                          <p:spTgt spid="76"/>
                                        </p:tgtEl>
                                      </p:cBhvr>
                                    </p:animEffect>
                                    <p:set>
                                      <p:cBhvr>
                                        <p:cTn id="142" dur="1" fill="hold">
                                          <p:stCondLst>
                                            <p:cond delay="499"/>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7" grpId="0" animBg="1"/>
      <p:bldP spid="17" grpId="1" animBg="1"/>
      <p:bldP spid="19" grpId="0" animBg="1"/>
      <p:bldP spid="19" grpId="1" animBg="1"/>
      <p:bldP spid="21" grpId="0" animBg="1"/>
      <p:bldP spid="21" grpId="1" animBg="1"/>
      <p:bldP spid="23" grpId="0" animBg="1"/>
      <p:bldP spid="23" grpId="1" animBg="1"/>
      <p:bldP spid="90" grpId="0" animBg="1"/>
      <p:bldP spid="94" grpId="0" animBg="1"/>
      <p:bldP spid="9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FEC6-27CD-2CC1-2FA4-D9C6997488EE}"/>
              </a:ext>
            </a:extLst>
          </p:cNvPr>
          <p:cNvSpPr>
            <a:spLocks noGrp="1"/>
          </p:cNvSpPr>
          <p:nvPr>
            <p:ph type="title"/>
          </p:nvPr>
        </p:nvSpPr>
        <p:spPr/>
        <p:txBody>
          <a:bodyPr>
            <a:normAutofit fontScale="90000"/>
          </a:bodyPr>
          <a:lstStyle/>
          <a:p>
            <a:r>
              <a:rPr lang="en-US" dirty="0"/>
              <a:t>Contributions</a:t>
            </a:r>
            <a:endParaRPr lang="en-CH" dirty="0"/>
          </a:p>
        </p:txBody>
      </p:sp>
      <p:sp>
        <p:nvSpPr>
          <p:cNvPr id="3" name="Rectangle: Rounded Corners 2">
            <a:hlinkClick r:id="rId3" action="ppaction://hlinksldjump"/>
            <a:extLst>
              <a:ext uri="{FF2B5EF4-FFF2-40B4-BE49-F238E27FC236}">
                <a16:creationId xmlns:a16="http://schemas.microsoft.com/office/drawing/2014/main" id="{10DDF8E9-3D5C-08A8-EE96-16A3459AAE90}"/>
              </a:ext>
            </a:extLst>
          </p:cNvPr>
          <p:cNvSpPr/>
          <p:nvPr/>
        </p:nvSpPr>
        <p:spPr>
          <a:xfrm>
            <a:off x="372836" y="1147298"/>
            <a:ext cx="3581400" cy="199208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flexible and easy-to-use </a:t>
            </a:r>
            <a:br>
              <a:rPr lang="en-US" sz="2200" dirty="0">
                <a:solidFill>
                  <a:schemeClr val="tx1"/>
                </a:solidFill>
              </a:rPr>
            </a:br>
            <a:r>
              <a:rPr lang="en-US" sz="2200" dirty="0">
                <a:solidFill>
                  <a:schemeClr val="tx1"/>
                </a:solidFill>
              </a:rPr>
              <a:t>FPGA-based </a:t>
            </a:r>
            <a:br>
              <a:rPr lang="en-US" sz="2200" dirty="0">
                <a:solidFill>
                  <a:schemeClr val="tx1"/>
                </a:solidFill>
              </a:rPr>
            </a:br>
            <a:r>
              <a:rPr lang="en-US" sz="2200" b="1" dirty="0">
                <a:solidFill>
                  <a:schemeClr val="accent4">
                    <a:lumMod val="50000"/>
                  </a:schemeClr>
                </a:solidFill>
              </a:rPr>
              <a:t>DRAM characterization infrastructure</a:t>
            </a:r>
            <a:endParaRPr lang="en-CH" sz="2200" b="1" dirty="0">
              <a:solidFill>
                <a:schemeClr val="accent4">
                  <a:lumMod val="50000"/>
                </a:schemeClr>
              </a:solidFill>
            </a:endParaRPr>
          </a:p>
        </p:txBody>
      </p:sp>
      <p:sp>
        <p:nvSpPr>
          <p:cNvPr id="8" name="Rectangle: Rounded Corners 7">
            <a:hlinkClick r:id="rId4" action="ppaction://hlinksldjump"/>
            <a:extLst>
              <a:ext uri="{FF2B5EF4-FFF2-40B4-BE49-F238E27FC236}">
                <a16:creationId xmlns:a16="http://schemas.microsoft.com/office/drawing/2014/main" id="{529DFAA9-37B8-AA97-8CBD-E25DFD6CAAC2}"/>
              </a:ext>
            </a:extLst>
          </p:cNvPr>
          <p:cNvSpPr/>
          <p:nvPr/>
        </p:nvSpPr>
        <p:spPr>
          <a:xfrm>
            <a:off x="8341179" y="1147298"/>
            <a:ext cx="3581400" cy="199208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A new methodology for </a:t>
            </a:r>
            <a:r>
              <a:rPr lang="en-US" sz="2200" b="1" dirty="0">
                <a:solidFill>
                  <a:schemeClr val="accent6">
                    <a:lumMod val="50000"/>
                  </a:schemeClr>
                </a:solidFill>
              </a:rPr>
              <a:t>uncovering in-DRAM RowHammer Protection Mechanisms</a:t>
            </a:r>
            <a:endParaRPr lang="en-CH" sz="2200" b="1" dirty="0">
              <a:solidFill>
                <a:schemeClr val="accent6">
                  <a:lumMod val="50000"/>
                </a:schemeClr>
              </a:solidFill>
            </a:endParaRPr>
          </a:p>
        </p:txBody>
      </p:sp>
      <p:sp>
        <p:nvSpPr>
          <p:cNvPr id="10" name="Rectangle: Rounded Corners 9">
            <a:hlinkClick r:id="rId5" action="ppaction://hlinksldjump"/>
            <a:extLst>
              <a:ext uri="{FF2B5EF4-FFF2-40B4-BE49-F238E27FC236}">
                <a16:creationId xmlns:a16="http://schemas.microsoft.com/office/drawing/2014/main" id="{C27703A5-C191-513E-56CC-F47B7F9897C9}"/>
              </a:ext>
            </a:extLst>
          </p:cNvPr>
          <p:cNvSpPr/>
          <p:nvPr/>
        </p:nvSpPr>
        <p:spPr>
          <a:xfrm>
            <a:off x="8341179" y="3825184"/>
            <a:ext cx="3581400" cy="1992085"/>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2060"/>
                </a:solidFill>
              </a:rPr>
              <a:t>A low-cost substrate </a:t>
            </a:r>
            <a:r>
              <a:rPr lang="en-US" sz="2200" dirty="0">
                <a:solidFill>
                  <a:schemeClr val="tx1"/>
                </a:solidFill>
              </a:rPr>
              <a:t>for improving DRAM performance, energy efficiency, and reliability</a:t>
            </a:r>
            <a:endParaRPr lang="en-CH" sz="2200" dirty="0">
              <a:solidFill>
                <a:schemeClr val="tx1"/>
              </a:solidFill>
            </a:endParaRPr>
          </a:p>
        </p:txBody>
      </p:sp>
      <p:sp>
        <p:nvSpPr>
          <p:cNvPr id="11" name="Rectangle: Rounded Corners 10">
            <a:hlinkClick r:id="rId6" action="ppaction://hlinksldjump"/>
            <a:extLst>
              <a:ext uri="{FF2B5EF4-FFF2-40B4-BE49-F238E27FC236}">
                <a16:creationId xmlns:a16="http://schemas.microsoft.com/office/drawing/2014/main" id="{A3242618-C21E-3344-81C9-3B784EA3A8ED}"/>
              </a:ext>
            </a:extLst>
          </p:cNvPr>
          <p:cNvSpPr/>
          <p:nvPr/>
        </p:nvSpPr>
        <p:spPr>
          <a:xfrm>
            <a:off x="345621" y="3825184"/>
            <a:ext cx="3581400" cy="1992085"/>
          </a:xfrm>
          <a:prstGeom prst="round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7030A0"/>
                </a:solidFill>
              </a:rPr>
              <a:t>Self-Managing DRAM:</a:t>
            </a:r>
            <a:br>
              <a:rPr lang="en-US" sz="2200" dirty="0">
                <a:solidFill>
                  <a:schemeClr val="tx1"/>
                </a:solidFill>
              </a:rPr>
            </a:br>
            <a:r>
              <a:rPr lang="en-US" sz="2200" dirty="0">
                <a:solidFill>
                  <a:schemeClr val="tx1"/>
                </a:solidFill>
              </a:rPr>
              <a:t>Enabling autonomous and efficient in-DRAM maintenance operations</a:t>
            </a:r>
            <a:endParaRPr lang="en-CH" sz="2200" dirty="0">
              <a:solidFill>
                <a:schemeClr val="tx1"/>
              </a:solidFill>
            </a:endParaRPr>
          </a:p>
        </p:txBody>
      </p:sp>
      <p:grpSp>
        <p:nvGrpSpPr>
          <p:cNvPr id="12" name="Group 11">
            <a:extLst>
              <a:ext uri="{FF2B5EF4-FFF2-40B4-BE49-F238E27FC236}">
                <a16:creationId xmlns:a16="http://schemas.microsoft.com/office/drawing/2014/main" id="{696DB935-2F4D-E7A6-887E-529945AACD00}"/>
              </a:ext>
            </a:extLst>
          </p:cNvPr>
          <p:cNvGrpSpPr/>
          <p:nvPr/>
        </p:nvGrpSpPr>
        <p:grpSpPr>
          <a:xfrm>
            <a:off x="4085771" y="1556656"/>
            <a:ext cx="2032907" cy="1992085"/>
            <a:chOff x="4101193" y="1556656"/>
            <a:chExt cx="2032907" cy="1992085"/>
          </a:xfrm>
        </p:grpSpPr>
        <p:sp>
          <p:nvSpPr>
            <p:cNvPr id="13" name="Teardrop 12">
              <a:extLst>
                <a:ext uri="{FF2B5EF4-FFF2-40B4-BE49-F238E27FC236}">
                  <a16:creationId xmlns:a16="http://schemas.microsoft.com/office/drawing/2014/main" id="{2E59A9D0-45D7-F1C2-853F-FF8211F812A0}"/>
                </a:ext>
              </a:extLst>
            </p:cNvPr>
            <p:cNvSpPr/>
            <p:nvPr/>
          </p:nvSpPr>
          <p:spPr>
            <a:xfrm flipV="1">
              <a:off x="4101193" y="1556656"/>
              <a:ext cx="2013856" cy="1992085"/>
            </a:xfrm>
            <a:prstGeom prst="teardrop">
              <a:avLst/>
            </a:prstGeom>
            <a:noFill/>
            <a:ln w="76200" cap="flat" cmpd="thinThick">
              <a:solidFill>
                <a:schemeClr val="accent4">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TextBox 13">
              <a:extLst>
                <a:ext uri="{FF2B5EF4-FFF2-40B4-BE49-F238E27FC236}">
                  <a16:creationId xmlns:a16="http://schemas.microsoft.com/office/drawing/2014/main" id="{F0AB25CC-C937-5398-ADD2-E605C8F3B526}"/>
                </a:ext>
              </a:extLst>
            </p:cNvPr>
            <p:cNvSpPr txBox="1"/>
            <p:nvPr/>
          </p:nvSpPr>
          <p:spPr>
            <a:xfrm>
              <a:off x="4158343" y="2143341"/>
              <a:ext cx="1975757" cy="584775"/>
            </a:xfrm>
            <a:prstGeom prst="rect">
              <a:avLst/>
            </a:prstGeom>
            <a:noFill/>
          </p:spPr>
          <p:txBody>
            <a:bodyPr wrap="square" rtlCol="0">
              <a:spAutoFit/>
            </a:bodyPr>
            <a:lstStyle/>
            <a:p>
              <a:pPr algn="ctr"/>
              <a:r>
                <a:rPr lang="en-US" sz="3200" b="1" dirty="0"/>
                <a:t>SoftMC</a:t>
              </a:r>
              <a:endParaRPr lang="en-CH" sz="3200" b="1" dirty="0"/>
            </a:p>
          </p:txBody>
        </p:sp>
        <p:sp>
          <p:nvSpPr>
            <p:cNvPr id="15" name="Rectangle: Diagonal Corners Snipped 14">
              <a:extLst>
                <a:ext uri="{FF2B5EF4-FFF2-40B4-BE49-F238E27FC236}">
                  <a16:creationId xmlns:a16="http://schemas.microsoft.com/office/drawing/2014/main" id="{20CF0642-5385-E29E-C0DC-35DE18620195}"/>
                </a:ext>
              </a:extLst>
            </p:cNvPr>
            <p:cNvSpPr/>
            <p:nvPr/>
          </p:nvSpPr>
          <p:spPr>
            <a:xfrm>
              <a:off x="4505324" y="2669266"/>
              <a:ext cx="1281793" cy="341804"/>
            </a:xfrm>
            <a:prstGeom prst="snip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HPCA’17</a:t>
              </a:r>
              <a:endParaRPr lang="en-CH" b="1" dirty="0">
                <a:solidFill>
                  <a:schemeClr val="tx1"/>
                </a:solidFill>
              </a:endParaRPr>
            </a:p>
          </p:txBody>
        </p:sp>
      </p:grpSp>
      <p:grpSp>
        <p:nvGrpSpPr>
          <p:cNvPr id="16" name="Group 15">
            <a:extLst>
              <a:ext uri="{FF2B5EF4-FFF2-40B4-BE49-F238E27FC236}">
                <a16:creationId xmlns:a16="http://schemas.microsoft.com/office/drawing/2014/main" id="{180FFAAA-9DE4-22DC-E525-B8B70F8AC328}"/>
              </a:ext>
            </a:extLst>
          </p:cNvPr>
          <p:cNvGrpSpPr/>
          <p:nvPr/>
        </p:nvGrpSpPr>
        <p:grpSpPr>
          <a:xfrm>
            <a:off x="6133194" y="1556656"/>
            <a:ext cx="2062843" cy="1992085"/>
            <a:chOff x="6096000" y="1556656"/>
            <a:chExt cx="2062843" cy="1992085"/>
          </a:xfrm>
        </p:grpSpPr>
        <p:sp>
          <p:nvSpPr>
            <p:cNvPr id="18" name="Teardrop 17">
              <a:extLst>
                <a:ext uri="{FF2B5EF4-FFF2-40B4-BE49-F238E27FC236}">
                  <a16:creationId xmlns:a16="http://schemas.microsoft.com/office/drawing/2014/main" id="{620694FC-7DFD-1194-F39A-C256B62EE86E}"/>
                </a:ext>
              </a:extLst>
            </p:cNvPr>
            <p:cNvSpPr/>
            <p:nvPr/>
          </p:nvSpPr>
          <p:spPr>
            <a:xfrm flipH="1" flipV="1">
              <a:off x="6144986" y="1556656"/>
              <a:ext cx="2013857" cy="1992085"/>
            </a:xfrm>
            <a:prstGeom prst="teardrop">
              <a:avLst/>
            </a:prstGeom>
            <a:noFill/>
            <a:ln w="76200" cap="flat" cmpd="thinThick">
              <a:solidFill>
                <a:schemeClr val="accent6">
                  <a:lumMod val="50000"/>
                </a:schemeClr>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TextBox 21">
              <a:extLst>
                <a:ext uri="{FF2B5EF4-FFF2-40B4-BE49-F238E27FC236}">
                  <a16:creationId xmlns:a16="http://schemas.microsoft.com/office/drawing/2014/main" id="{B3E81D7D-3528-45E2-2398-E739A53B0D66}"/>
                </a:ext>
              </a:extLst>
            </p:cNvPr>
            <p:cNvSpPr txBox="1"/>
            <p:nvPr/>
          </p:nvSpPr>
          <p:spPr>
            <a:xfrm>
              <a:off x="6096000" y="2160314"/>
              <a:ext cx="1975757" cy="584775"/>
            </a:xfrm>
            <a:prstGeom prst="rect">
              <a:avLst/>
            </a:prstGeom>
            <a:noFill/>
          </p:spPr>
          <p:txBody>
            <a:bodyPr wrap="square" rtlCol="0">
              <a:spAutoFit/>
            </a:bodyPr>
            <a:lstStyle/>
            <a:p>
              <a:pPr algn="ctr"/>
              <a:r>
                <a:rPr lang="en-US" sz="3200" b="1" dirty="0"/>
                <a:t>U-TRR</a:t>
              </a:r>
              <a:endParaRPr lang="en-CH" sz="3200" b="1" dirty="0"/>
            </a:p>
          </p:txBody>
        </p:sp>
        <p:sp>
          <p:nvSpPr>
            <p:cNvPr id="24" name="Rectangle: Diagonal Corners Snipped 23">
              <a:extLst>
                <a:ext uri="{FF2B5EF4-FFF2-40B4-BE49-F238E27FC236}">
                  <a16:creationId xmlns:a16="http://schemas.microsoft.com/office/drawing/2014/main" id="{6F3BDE0C-4451-15E3-BE26-96C5B1673A2D}"/>
                </a:ext>
              </a:extLst>
            </p:cNvPr>
            <p:cNvSpPr/>
            <p:nvPr/>
          </p:nvSpPr>
          <p:spPr>
            <a:xfrm>
              <a:off x="6462030" y="2664616"/>
              <a:ext cx="1281793" cy="341804"/>
            </a:xfrm>
            <a:prstGeom prst="snip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MICRO’21</a:t>
              </a:r>
              <a:endParaRPr lang="en-CH" b="1" dirty="0">
                <a:solidFill>
                  <a:schemeClr val="tx1"/>
                </a:solidFill>
              </a:endParaRPr>
            </a:p>
          </p:txBody>
        </p:sp>
      </p:grpSp>
      <p:grpSp>
        <p:nvGrpSpPr>
          <p:cNvPr id="26" name="Group 25">
            <a:extLst>
              <a:ext uri="{FF2B5EF4-FFF2-40B4-BE49-F238E27FC236}">
                <a16:creationId xmlns:a16="http://schemas.microsoft.com/office/drawing/2014/main" id="{A9DB1B95-92AA-F5E0-1303-7044C42F70A0}"/>
              </a:ext>
            </a:extLst>
          </p:cNvPr>
          <p:cNvGrpSpPr/>
          <p:nvPr/>
        </p:nvGrpSpPr>
        <p:grpSpPr>
          <a:xfrm>
            <a:off x="4123871" y="3634922"/>
            <a:ext cx="1975757" cy="1992086"/>
            <a:chOff x="4120243" y="3581400"/>
            <a:chExt cx="1975757" cy="1992086"/>
          </a:xfrm>
        </p:grpSpPr>
        <p:sp>
          <p:nvSpPr>
            <p:cNvPr id="28" name="TextBox 27">
              <a:extLst>
                <a:ext uri="{FF2B5EF4-FFF2-40B4-BE49-F238E27FC236}">
                  <a16:creationId xmlns:a16="http://schemas.microsoft.com/office/drawing/2014/main" id="{A3EDA96D-75D9-8784-2849-7A72FD5E78E6}"/>
                </a:ext>
              </a:extLst>
            </p:cNvPr>
            <p:cNvSpPr txBox="1"/>
            <p:nvPr/>
          </p:nvSpPr>
          <p:spPr>
            <a:xfrm>
              <a:off x="4120243" y="3995057"/>
              <a:ext cx="1975757" cy="584775"/>
            </a:xfrm>
            <a:prstGeom prst="rect">
              <a:avLst/>
            </a:prstGeom>
            <a:noFill/>
          </p:spPr>
          <p:txBody>
            <a:bodyPr wrap="square" rtlCol="0">
              <a:spAutoFit/>
            </a:bodyPr>
            <a:lstStyle/>
            <a:p>
              <a:pPr algn="ctr"/>
              <a:r>
                <a:rPr lang="en-US" sz="3200" b="1" dirty="0"/>
                <a:t>SMD</a:t>
              </a:r>
              <a:endParaRPr lang="en-CH" sz="3200" b="1" dirty="0"/>
            </a:p>
          </p:txBody>
        </p:sp>
        <p:sp>
          <p:nvSpPr>
            <p:cNvPr id="37" name="Teardrop 36">
              <a:extLst>
                <a:ext uri="{FF2B5EF4-FFF2-40B4-BE49-F238E27FC236}">
                  <a16:creationId xmlns:a16="http://schemas.microsoft.com/office/drawing/2014/main" id="{362B8257-A406-7980-0B22-1188161CF5EC}"/>
                </a:ext>
              </a:extLst>
            </p:cNvPr>
            <p:cNvSpPr/>
            <p:nvPr/>
          </p:nvSpPr>
          <p:spPr>
            <a:xfrm>
              <a:off x="4120243" y="3581400"/>
              <a:ext cx="1975757" cy="1992086"/>
            </a:xfrm>
            <a:prstGeom prst="teardrop">
              <a:avLst/>
            </a:prstGeom>
            <a:noFill/>
            <a:ln w="76200" cap="flat" cmpd="thinThick">
              <a:solidFill>
                <a:srgbClr val="7030A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 name="Rectangle: Diagonal Corners Snipped 37">
              <a:extLst>
                <a:ext uri="{FF2B5EF4-FFF2-40B4-BE49-F238E27FC236}">
                  <a16:creationId xmlns:a16="http://schemas.microsoft.com/office/drawing/2014/main" id="{EE813E0B-0C98-813B-BFE2-2447CADAB588}"/>
                </a:ext>
              </a:extLst>
            </p:cNvPr>
            <p:cNvSpPr/>
            <p:nvPr/>
          </p:nvSpPr>
          <p:spPr>
            <a:xfrm>
              <a:off x="4505324" y="4538898"/>
              <a:ext cx="1281793" cy="584774"/>
            </a:xfrm>
            <a:prstGeom prst="snip2DiagRect">
              <a:avLst/>
            </a:prstGeom>
            <a:solidFill>
              <a:srgbClr val="E0C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Ongoing</a:t>
              </a:r>
            </a:p>
            <a:p>
              <a:pPr algn="ctr"/>
              <a:r>
                <a:rPr lang="en-US" b="1" dirty="0">
                  <a:solidFill>
                    <a:schemeClr val="tx1"/>
                  </a:solidFill>
                  <a:hlinkClick r:id="rId7"/>
                </a:rPr>
                <a:t>arXiv’22</a:t>
              </a:r>
              <a:endParaRPr lang="en-CH" b="1" dirty="0">
                <a:solidFill>
                  <a:schemeClr val="tx1"/>
                </a:solidFill>
              </a:endParaRPr>
            </a:p>
          </p:txBody>
        </p:sp>
      </p:grpSp>
      <p:grpSp>
        <p:nvGrpSpPr>
          <p:cNvPr id="39" name="Group 38">
            <a:extLst>
              <a:ext uri="{FF2B5EF4-FFF2-40B4-BE49-F238E27FC236}">
                <a16:creationId xmlns:a16="http://schemas.microsoft.com/office/drawing/2014/main" id="{F189F97E-7203-C65B-480A-D81F1BA4E66B}"/>
              </a:ext>
            </a:extLst>
          </p:cNvPr>
          <p:cNvGrpSpPr/>
          <p:nvPr/>
        </p:nvGrpSpPr>
        <p:grpSpPr>
          <a:xfrm>
            <a:off x="6182180" y="3634922"/>
            <a:ext cx="2013857" cy="1992086"/>
            <a:chOff x="6134100" y="3581400"/>
            <a:chExt cx="2013857" cy="1992086"/>
          </a:xfrm>
        </p:grpSpPr>
        <p:sp>
          <p:nvSpPr>
            <p:cNvPr id="40" name="Teardrop 39">
              <a:extLst>
                <a:ext uri="{FF2B5EF4-FFF2-40B4-BE49-F238E27FC236}">
                  <a16:creationId xmlns:a16="http://schemas.microsoft.com/office/drawing/2014/main" id="{F9953714-88F6-2457-4E0B-A8EB8A7D5A1F}"/>
                </a:ext>
              </a:extLst>
            </p:cNvPr>
            <p:cNvSpPr/>
            <p:nvPr/>
          </p:nvSpPr>
          <p:spPr>
            <a:xfrm flipH="1">
              <a:off x="6134100" y="3581400"/>
              <a:ext cx="2013857" cy="1992086"/>
            </a:xfrm>
            <a:prstGeom prst="teardrop">
              <a:avLst/>
            </a:prstGeom>
            <a:noFill/>
            <a:ln w="76200" cap="flat" cmpd="thinThick">
              <a:solidFill>
                <a:srgbClr val="002060"/>
              </a:solidFill>
              <a:miter lim="800000"/>
              <a:extLst>
                <a:ext uri="{C807C97D-BFC1-408E-A445-0C87EB9F89A2}">
                  <ask:lineSketchStyleProps xmlns:ask="http://schemas.microsoft.com/office/drawing/2018/sketchyshapes" sd="1219033472">
                    <a:custGeom>
                      <a:avLst/>
                      <a:gdLst>
                        <a:gd name="connsiteX0" fmla="*/ 0 w 1975757"/>
                        <a:gd name="connsiteY0" fmla="*/ 996043 h 1992086"/>
                        <a:gd name="connsiteX1" fmla="*/ 987879 w 1975757"/>
                        <a:gd name="connsiteY1" fmla="*/ 0 h 1992086"/>
                        <a:gd name="connsiteX2" fmla="*/ 1501576 w 1975757"/>
                        <a:gd name="connsiteY2" fmla="*/ 0 h 1992086"/>
                        <a:gd name="connsiteX3" fmla="*/ 1975757 w 1975757"/>
                        <a:gd name="connsiteY3" fmla="*/ 0 h 1992086"/>
                        <a:gd name="connsiteX4" fmla="*/ 1975757 w 1975757"/>
                        <a:gd name="connsiteY4" fmla="*/ 478101 h 1992086"/>
                        <a:gd name="connsiteX5" fmla="*/ 1975757 w 1975757"/>
                        <a:gd name="connsiteY5" fmla="*/ 996043 h 1992086"/>
                        <a:gd name="connsiteX6" fmla="*/ 987878 w 1975757"/>
                        <a:gd name="connsiteY6" fmla="*/ 1992086 h 1992086"/>
                        <a:gd name="connsiteX7" fmla="*/ -1 w 1975757"/>
                        <a:gd name="connsiteY7" fmla="*/ 996043 h 1992086"/>
                        <a:gd name="connsiteX8" fmla="*/ 0 w 1975757"/>
                        <a:gd name="connsiteY8" fmla="*/ 996043 h 199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57" h="1992086" extrusionOk="0">
                          <a:moveTo>
                            <a:pt x="0" y="996043"/>
                          </a:moveTo>
                          <a:cubicBezTo>
                            <a:pt x="-110149" y="378002"/>
                            <a:pt x="365817" y="28701"/>
                            <a:pt x="987879" y="0"/>
                          </a:cubicBezTo>
                          <a:cubicBezTo>
                            <a:pt x="1238775" y="-8149"/>
                            <a:pt x="1255621" y="21315"/>
                            <a:pt x="1501576" y="0"/>
                          </a:cubicBezTo>
                          <a:cubicBezTo>
                            <a:pt x="1747531" y="-21315"/>
                            <a:pt x="1776353" y="-22221"/>
                            <a:pt x="1975757" y="0"/>
                          </a:cubicBezTo>
                          <a:cubicBezTo>
                            <a:pt x="1965200" y="171517"/>
                            <a:pt x="1992132" y="242283"/>
                            <a:pt x="1975757" y="478101"/>
                          </a:cubicBezTo>
                          <a:cubicBezTo>
                            <a:pt x="1959382" y="713919"/>
                            <a:pt x="1958236" y="818795"/>
                            <a:pt x="1975757" y="996043"/>
                          </a:cubicBezTo>
                          <a:cubicBezTo>
                            <a:pt x="1850937" y="1527028"/>
                            <a:pt x="1485625" y="2037130"/>
                            <a:pt x="987878" y="1992086"/>
                          </a:cubicBezTo>
                          <a:cubicBezTo>
                            <a:pt x="439550" y="1965982"/>
                            <a:pt x="-69733" y="1643050"/>
                            <a:pt x="-1" y="996043"/>
                          </a:cubicBezTo>
                          <a:lnTo>
                            <a:pt x="0" y="996043"/>
                          </a:ln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TextBox 40">
              <a:extLst>
                <a:ext uri="{FF2B5EF4-FFF2-40B4-BE49-F238E27FC236}">
                  <a16:creationId xmlns:a16="http://schemas.microsoft.com/office/drawing/2014/main" id="{F0C909E9-9C6B-54AE-EC9D-C43839542855}"/>
                </a:ext>
              </a:extLst>
            </p:cNvPr>
            <p:cNvSpPr txBox="1"/>
            <p:nvPr/>
          </p:nvSpPr>
          <p:spPr>
            <a:xfrm>
              <a:off x="6172200" y="4061396"/>
              <a:ext cx="1975757" cy="584775"/>
            </a:xfrm>
            <a:prstGeom prst="rect">
              <a:avLst/>
            </a:prstGeom>
            <a:noFill/>
          </p:spPr>
          <p:txBody>
            <a:bodyPr wrap="square" rtlCol="0">
              <a:spAutoFit/>
            </a:bodyPr>
            <a:lstStyle/>
            <a:p>
              <a:pPr algn="ctr"/>
              <a:r>
                <a:rPr lang="en-US" sz="3200" b="1" dirty="0"/>
                <a:t>CROW</a:t>
              </a:r>
              <a:endParaRPr lang="en-CH" sz="3200" b="1" dirty="0"/>
            </a:p>
          </p:txBody>
        </p:sp>
        <p:sp>
          <p:nvSpPr>
            <p:cNvPr id="42" name="Rectangle: Diagonal Corners Snipped 41">
              <a:extLst>
                <a:ext uri="{FF2B5EF4-FFF2-40B4-BE49-F238E27FC236}">
                  <a16:creationId xmlns:a16="http://schemas.microsoft.com/office/drawing/2014/main" id="{17B22F7B-8BF5-829F-3D32-6C90A57D6F8A}"/>
                </a:ext>
              </a:extLst>
            </p:cNvPr>
            <p:cNvSpPr/>
            <p:nvPr/>
          </p:nvSpPr>
          <p:spPr>
            <a:xfrm>
              <a:off x="6519181" y="4613595"/>
              <a:ext cx="1281793" cy="341804"/>
            </a:xfrm>
            <a:prstGeom prst="snip2Diag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ISCA’19</a:t>
              </a:r>
              <a:endParaRPr lang="en-CH" b="1" dirty="0">
                <a:solidFill>
                  <a:schemeClr val="tx1"/>
                </a:solidFill>
              </a:endParaRPr>
            </a:p>
          </p:txBody>
        </p:sp>
      </p:grpSp>
    </p:spTree>
    <p:extLst>
      <p:ext uri="{BB962C8B-B14F-4D97-AF65-F5344CB8AC3E}">
        <p14:creationId xmlns:p14="http://schemas.microsoft.com/office/powerpoint/2010/main" val="4210690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F23F-2635-DE85-4911-BFE20FF5C0D7}"/>
              </a:ext>
            </a:extLst>
          </p:cNvPr>
          <p:cNvSpPr>
            <a:spLocks noGrp="1"/>
          </p:cNvSpPr>
          <p:nvPr>
            <p:ph type="title"/>
          </p:nvPr>
        </p:nvSpPr>
        <p:spPr/>
        <p:txBody>
          <a:bodyPr>
            <a:normAutofit fontScale="90000"/>
          </a:bodyPr>
          <a:lstStyle/>
          <a:p>
            <a:r>
              <a:rPr lang="en-US" dirty="0"/>
              <a:t>Future Research Directions</a:t>
            </a:r>
            <a:endParaRPr lang="en-CH" dirty="0"/>
          </a:p>
        </p:txBody>
      </p:sp>
      <p:sp>
        <p:nvSpPr>
          <p:cNvPr id="3" name="Content Placeholder 2">
            <a:extLst>
              <a:ext uri="{FF2B5EF4-FFF2-40B4-BE49-F238E27FC236}">
                <a16:creationId xmlns:a16="http://schemas.microsoft.com/office/drawing/2014/main" id="{12B5C652-EC66-A01D-A517-CF38A4B2531A}"/>
              </a:ext>
            </a:extLst>
          </p:cNvPr>
          <p:cNvSpPr>
            <a:spLocks noGrp="1"/>
          </p:cNvSpPr>
          <p:nvPr>
            <p:ph idx="1"/>
          </p:nvPr>
        </p:nvSpPr>
        <p:spPr/>
        <p:txBody>
          <a:bodyPr>
            <a:normAutofit fontScale="92500" lnSpcReduction="20000"/>
          </a:bodyPr>
          <a:lstStyle/>
          <a:p>
            <a:r>
              <a:rPr lang="en-US" b="1" dirty="0">
                <a:solidFill>
                  <a:schemeClr val="accent2">
                    <a:lumMod val="50000"/>
                  </a:schemeClr>
                </a:solidFill>
              </a:rPr>
              <a:t>Deeper DRAM Characterization</a:t>
            </a:r>
          </a:p>
          <a:p>
            <a:pPr lvl="1"/>
            <a:r>
              <a:rPr lang="en-US" sz="2000" dirty="0"/>
              <a:t>Analyzing cell characteristics of new devices</a:t>
            </a:r>
          </a:p>
          <a:p>
            <a:pPr lvl="1"/>
            <a:r>
              <a:rPr lang="en-US" sz="2000" dirty="0"/>
              <a:t>Impact of aging</a:t>
            </a:r>
          </a:p>
          <a:p>
            <a:pPr lvl="1"/>
            <a:r>
              <a:rPr lang="en-US" sz="2000" dirty="0"/>
              <a:t>Low temperature operation</a:t>
            </a:r>
          </a:p>
          <a:p>
            <a:pPr lvl="1"/>
            <a:endParaRPr lang="en-US" sz="2000" dirty="0"/>
          </a:p>
          <a:p>
            <a:r>
              <a:rPr lang="en-US" b="1" dirty="0">
                <a:solidFill>
                  <a:schemeClr val="accent2">
                    <a:lumMod val="50000"/>
                  </a:schemeClr>
                </a:solidFill>
              </a:rPr>
              <a:t>Extending SoftMC</a:t>
            </a:r>
          </a:p>
          <a:p>
            <a:pPr lvl="1"/>
            <a:r>
              <a:rPr lang="en-US" sz="2000" dirty="0"/>
              <a:t>Supporting other DRAM and NVM standards</a:t>
            </a:r>
          </a:p>
          <a:p>
            <a:pPr lvl="1"/>
            <a:endParaRPr lang="en-US" sz="2000" dirty="0"/>
          </a:p>
          <a:p>
            <a:r>
              <a:rPr lang="en-US" b="1" dirty="0">
                <a:solidFill>
                  <a:schemeClr val="accent2">
                    <a:lumMod val="50000"/>
                  </a:schemeClr>
                </a:solidFill>
              </a:rPr>
              <a:t>Improving RowHammer Attacks &amp; Defenses</a:t>
            </a:r>
          </a:p>
          <a:p>
            <a:pPr lvl="1"/>
            <a:r>
              <a:rPr lang="en-US" sz="2000" dirty="0"/>
              <a:t>Studying the security properties of RowHammer protection mechanisms</a:t>
            </a:r>
          </a:p>
          <a:p>
            <a:pPr lvl="1"/>
            <a:endParaRPr lang="en-US" sz="2000" dirty="0"/>
          </a:p>
          <a:p>
            <a:r>
              <a:rPr lang="en-US" b="1" dirty="0">
                <a:solidFill>
                  <a:schemeClr val="accent2">
                    <a:lumMod val="50000"/>
                  </a:schemeClr>
                </a:solidFill>
              </a:rPr>
              <a:t>New DRAM Maintenance Mechanisms</a:t>
            </a:r>
          </a:p>
          <a:p>
            <a:pPr lvl="1"/>
            <a:r>
              <a:rPr lang="en-US" dirty="0"/>
              <a:t>Profiling-based maintenance operations</a:t>
            </a:r>
          </a:p>
          <a:p>
            <a:pPr lvl="1"/>
            <a:r>
              <a:rPr lang="en-US" dirty="0"/>
              <a:t>Memory controller and in-DRAM processing interoperability</a:t>
            </a:r>
          </a:p>
          <a:p>
            <a:pPr lvl="1"/>
            <a:endParaRPr lang="en-US" dirty="0"/>
          </a:p>
          <a:p>
            <a:r>
              <a:rPr lang="en-US" b="1" dirty="0">
                <a:solidFill>
                  <a:schemeClr val="accent2">
                    <a:lumMod val="50000"/>
                  </a:schemeClr>
                </a:solidFill>
              </a:rPr>
              <a:t>Exploiting in-DRAM Data Movement</a:t>
            </a:r>
          </a:p>
          <a:p>
            <a:pPr lvl="1"/>
            <a:r>
              <a:rPr lang="en-US" dirty="0"/>
              <a:t>More mechanisms that exploit low-overhead in-DRAM data migration</a:t>
            </a:r>
          </a:p>
          <a:p>
            <a:pPr lvl="1"/>
            <a:endParaRPr lang="en-CH" dirty="0"/>
          </a:p>
        </p:txBody>
      </p:sp>
    </p:spTree>
    <p:extLst>
      <p:ext uri="{BB962C8B-B14F-4D97-AF65-F5344CB8AC3E}">
        <p14:creationId xmlns:p14="http://schemas.microsoft.com/office/powerpoint/2010/main" val="257925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2" end="12"/>
                                            </p:txEl>
                                          </p:spTgt>
                                        </p:tgtEl>
                                        <p:attrNameLst>
                                          <p:attrName>style.visibility</p:attrName>
                                        </p:attrNameLst>
                                      </p:cBhvr>
                                      <p:to>
                                        <p:strVal val="visible"/>
                                      </p:to>
                                    </p:set>
                                    <p:animEffect transition="in" filter="fade">
                                      <p:cBhvr>
                                        <p:cTn id="40" dur="500"/>
                                        <p:tgtEl>
                                          <p:spTgt spid="3">
                                            <p:txEl>
                                              <p:pRg st="12" end="12"/>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5" end="15"/>
                                            </p:txEl>
                                          </p:spTgt>
                                        </p:tgtEl>
                                        <p:attrNameLst>
                                          <p:attrName>style.visibility</p:attrName>
                                        </p:attrNameLst>
                                      </p:cBhvr>
                                      <p:to>
                                        <p:strVal val="visible"/>
                                      </p:to>
                                    </p:set>
                                    <p:animEffect transition="in" filter="fade">
                                      <p:cBhvr>
                                        <p:cTn id="48" dur="500"/>
                                        <p:tgtEl>
                                          <p:spTgt spid="3">
                                            <p:txEl>
                                              <p:pRg st="15" end="15"/>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6" end="16"/>
                                            </p:txEl>
                                          </p:spTgt>
                                        </p:tgtEl>
                                        <p:attrNameLst>
                                          <p:attrName>style.visibility</p:attrName>
                                        </p:attrNameLst>
                                      </p:cBhvr>
                                      <p:to>
                                        <p:strVal val="visible"/>
                                      </p:to>
                                    </p:set>
                                    <p:animEffect transition="in" filter="fade">
                                      <p:cBhvr>
                                        <p:cTn id="5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8001BE2-1CC9-718F-AABA-CFD715586FCB}"/>
              </a:ext>
            </a:extLst>
          </p:cNvPr>
          <p:cNvSpPr/>
          <p:nvPr/>
        </p:nvSpPr>
        <p:spPr>
          <a:xfrm>
            <a:off x="0" y="0"/>
            <a:ext cx="12192000" cy="288985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D720B5F-0546-399A-40B4-8B0D95892B34}"/>
              </a:ext>
            </a:extLst>
          </p:cNvPr>
          <p:cNvSpPr>
            <a:spLocks noGrp="1"/>
          </p:cNvSpPr>
          <p:nvPr>
            <p:ph type="ctrTitle"/>
          </p:nvPr>
        </p:nvSpPr>
        <p:spPr>
          <a:xfrm>
            <a:off x="0" y="406400"/>
            <a:ext cx="12192000" cy="2387600"/>
          </a:xfrm>
        </p:spPr>
        <p:txBody>
          <a:bodyPr anchor="ctr">
            <a:noAutofit/>
          </a:bodyPr>
          <a:lstStyle/>
          <a:p>
            <a:r>
              <a:rPr lang="en-US" sz="3600" b="1" dirty="0">
                <a:solidFill>
                  <a:schemeClr val="bg1"/>
                </a:solidFill>
              </a:rPr>
              <a:t>Improving DRAM Performance, Reliability, and Security </a:t>
            </a:r>
            <a:br>
              <a:rPr lang="en-US" sz="3600" b="1" dirty="0">
                <a:solidFill>
                  <a:schemeClr val="bg1"/>
                </a:solidFill>
              </a:rPr>
            </a:br>
            <a:r>
              <a:rPr lang="en-US" sz="3600" b="1" dirty="0">
                <a:solidFill>
                  <a:schemeClr val="bg1"/>
                </a:solidFill>
              </a:rPr>
              <a:t>by Rigorously Understanding Intrinsic DRAM Operation</a:t>
            </a:r>
            <a:endParaRPr lang="en-CH" sz="3600" b="1" dirty="0">
              <a:solidFill>
                <a:schemeClr val="bg1"/>
              </a:solidFill>
            </a:endParaRPr>
          </a:p>
        </p:txBody>
      </p:sp>
      <p:sp>
        <p:nvSpPr>
          <p:cNvPr id="3" name="Subtitle 2">
            <a:extLst>
              <a:ext uri="{FF2B5EF4-FFF2-40B4-BE49-F238E27FC236}">
                <a16:creationId xmlns:a16="http://schemas.microsoft.com/office/drawing/2014/main" id="{75117A99-59F4-FC60-13FD-6E382AD2DA27}"/>
              </a:ext>
            </a:extLst>
          </p:cNvPr>
          <p:cNvSpPr>
            <a:spLocks noGrp="1"/>
          </p:cNvSpPr>
          <p:nvPr>
            <p:ph type="subTitle" idx="1"/>
          </p:nvPr>
        </p:nvSpPr>
        <p:spPr>
          <a:xfrm>
            <a:off x="2519082" y="3448499"/>
            <a:ext cx="7153835" cy="1856954"/>
          </a:xfrm>
        </p:spPr>
        <p:txBody>
          <a:bodyPr>
            <a:normAutofit/>
          </a:bodyPr>
          <a:lstStyle/>
          <a:p>
            <a:r>
              <a:rPr lang="en-US" sz="3200" b="1" dirty="0"/>
              <a:t>Hasan Hassan</a:t>
            </a:r>
          </a:p>
          <a:p>
            <a:r>
              <a:rPr lang="en-US" sz="3600" dirty="0">
                <a:solidFill>
                  <a:schemeClr val="accent2">
                    <a:lumMod val="50000"/>
                  </a:schemeClr>
                </a:solidFill>
              </a:rPr>
              <a:t>SAFARI Live Seminar</a:t>
            </a:r>
          </a:p>
          <a:p>
            <a:r>
              <a:rPr lang="en-US" dirty="0">
                <a:solidFill>
                  <a:schemeClr val="accent2">
                    <a:lumMod val="50000"/>
                  </a:schemeClr>
                </a:solidFill>
              </a:rPr>
              <a:t>15 September 2022</a:t>
            </a:r>
            <a:endParaRPr lang="en-CH" dirty="0">
              <a:solidFill>
                <a:schemeClr val="accent2">
                  <a:lumMod val="50000"/>
                </a:schemeClr>
              </a:solidFill>
            </a:endParaRPr>
          </a:p>
        </p:txBody>
      </p:sp>
      <p:grpSp>
        <p:nvGrpSpPr>
          <p:cNvPr id="8" name="Group 4">
            <a:extLst>
              <a:ext uri="{FF2B5EF4-FFF2-40B4-BE49-F238E27FC236}">
                <a16:creationId xmlns:a16="http://schemas.microsoft.com/office/drawing/2014/main" id="{1AFDA5FB-F31F-E9F9-A64F-1488D4E3876C}"/>
              </a:ext>
            </a:extLst>
          </p:cNvPr>
          <p:cNvGrpSpPr>
            <a:grpSpLocks noChangeAspect="1"/>
          </p:cNvGrpSpPr>
          <p:nvPr/>
        </p:nvGrpSpPr>
        <p:grpSpPr bwMode="auto">
          <a:xfrm>
            <a:off x="412377" y="5110758"/>
            <a:ext cx="4116008" cy="1521011"/>
            <a:chOff x="2817" y="2869"/>
            <a:chExt cx="2928" cy="1082"/>
          </a:xfrm>
        </p:grpSpPr>
        <p:sp>
          <p:nvSpPr>
            <p:cNvPr id="9" name="AutoShape 3">
              <a:extLst>
                <a:ext uri="{FF2B5EF4-FFF2-40B4-BE49-F238E27FC236}">
                  <a16:creationId xmlns:a16="http://schemas.microsoft.com/office/drawing/2014/main" id="{7773AB6D-E394-B92E-8F3F-A74A62E09AB6}"/>
                </a:ext>
              </a:extLst>
            </p:cNvPr>
            <p:cNvSpPr>
              <a:spLocks noChangeAspect="1" noChangeArrowheads="1" noTextEdit="1"/>
            </p:cNvSpPr>
            <p:nvPr/>
          </p:nvSpPr>
          <p:spPr bwMode="auto">
            <a:xfrm>
              <a:off x="2817" y="2869"/>
              <a:ext cx="2928" cy="10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0" name="Rectangle 5">
              <a:extLst>
                <a:ext uri="{FF2B5EF4-FFF2-40B4-BE49-F238E27FC236}">
                  <a16:creationId xmlns:a16="http://schemas.microsoft.com/office/drawing/2014/main" id="{DCBBD447-1A6D-A814-3C74-845B578F69BE}"/>
                </a:ext>
              </a:extLst>
            </p:cNvPr>
            <p:cNvSpPr>
              <a:spLocks noChangeArrowheads="1"/>
            </p:cNvSpPr>
            <p:nvPr/>
          </p:nvSpPr>
          <p:spPr bwMode="auto">
            <a:xfrm>
              <a:off x="2817" y="2869"/>
              <a:ext cx="2928" cy="1081"/>
            </a:xfrm>
            <a:prstGeom prst="rect">
              <a:avLst/>
            </a:prstGeom>
            <a:noFill/>
            <a:ln w="0">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1" name="Freeform 6">
              <a:extLst>
                <a:ext uri="{FF2B5EF4-FFF2-40B4-BE49-F238E27FC236}">
                  <a16:creationId xmlns:a16="http://schemas.microsoft.com/office/drawing/2014/main" id="{FEADAC6E-FFF6-363D-57A9-249FAFC753B8}"/>
                </a:ext>
              </a:extLst>
            </p:cNvPr>
            <p:cNvSpPr>
              <a:spLocks/>
            </p:cNvSpPr>
            <p:nvPr/>
          </p:nvSpPr>
          <p:spPr bwMode="auto">
            <a:xfrm>
              <a:off x="4375" y="3351"/>
              <a:ext cx="217" cy="247"/>
            </a:xfrm>
            <a:custGeom>
              <a:avLst/>
              <a:gdLst>
                <a:gd name="T0" fmla="*/ 68 w 435"/>
                <a:gd name="T1" fmla="*/ 0 h 494"/>
                <a:gd name="T2" fmla="*/ 139 w 435"/>
                <a:gd name="T3" fmla="*/ 0 h 494"/>
                <a:gd name="T4" fmla="*/ 139 w 435"/>
                <a:gd name="T5" fmla="*/ 2 h 494"/>
                <a:gd name="T6" fmla="*/ 78 w 435"/>
                <a:gd name="T7" fmla="*/ 300 h 494"/>
                <a:gd name="T8" fmla="*/ 75 w 435"/>
                <a:gd name="T9" fmla="*/ 325 h 494"/>
                <a:gd name="T10" fmla="*/ 73 w 435"/>
                <a:gd name="T11" fmla="*/ 346 h 494"/>
                <a:gd name="T12" fmla="*/ 78 w 435"/>
                <a:gd name="T13" fmla="*/ 375 h 494"/>
                <a:gd name="T14" fmla="*/ 89 w 435"/>
                <a:gd name="T15" fmla="*/ 398 h 494"/>
                <a:gd name="T16" fmla="*/ 107 w 435"/>
                <a:gd name="T17" fmla="*/ 416 h 494"/>
                <a:gd name="T18" fmla="*/ 131 w 435"/>
                <a:gd name="T19" fmla="*/ 427 h 494"/>
                <a:gd name="T20" fmla="*/ 162 w 435"/>
                <a:gd name="T21" fmla="*/ 430 h 494"/>
                <a:gd name="T22" fmla="*/ 170 w 435"/>
                <a:gd name="T23" fmla="*/ 430 h 494"/>
                <a:gd name="T24" fmla="*/ 185 w 435"/>
                <a:gd name="T25" fmla="*/ 428 h 494"/>
                <a:gd name="T26" fmla="*/ 201 w 435"/>
                <a:gd name="T27" fmla="*/ 425 h 494"/>
                <a:gd name="T28" fmla="*/ 220 w 435"/>
                <a:gd name="T29" fmla="*/ 418 h 494"/>
                <a:gd name="T30" fmla="*/ 240 w 435"/>
                <a:gd name="T31" fmla="*/ 405 h 494"/>
                <a:gd name="T32" fmla="*/ 259 w 435"/>
                <a:gd name="T33" fmla="*/ 389 h 494"/>
                <a:gd name="T34" fmla="*/ 277 w 435"/>
                <a:gd name="T35" fmla="*/ 366 h 494"/>
                <a:gd name="T36" fmla="*/ 293 w 435"/>
                <a:gd name="T37" fmla="*/ 336 h 494"/>
                <a:gd name="T38" fmla="*/ 304 w 435"/>
                <a:gd name="T39" fmla="*/ 298 h 494"/>
                <a:gd name="T40" fmla="*/ 362 w 435"/>
                <a:gd name="T41" fmla="*/ 0 h 494"/>
                <a:gd name="T42" fmla="*/ 435 w 435"/>
                <a:gd name="T43" fmla="*/ 0 h 494"/>
                <a:gd name="T44" fmla="*/ 435 w 435"/>
                <a:gd name="T45" fmla="*/ 2 h 494"/>
                <a:gd name="T46" fmla="*/ 337 w 435"/>
                <a:gd name="T47" fmla="*/ 489 h 494"/>
                <a:gd name="T48" fmla="*/ 268 w 435"/>
                <a:gd name="T49" fmla="*/ 489 h 494"/>
                <a:gd name="T50" fmla="*/ 268 w 435"/>
                <a:gd name="T51" fmla="*/ 487 h 494"/>
                <a:gd name="T52" fmla="*/ 277 w 435"/>
                <a:gd name="T53" fmla="*/ 435 h 494"/>
                <a:gd name="T54" fmla="*/ 249 w 435"/>
                <a:gd name="T55" fmla="*/ 462 h 494"/>
                <a:gd name="T56" fmla="*/ 215 w 435"/>
                <a:gd name="T57" fmla="*/ 480 h 494"/>
                <a:gd name="T58" fmla="*/ 178 w 435"/>
                <a:gd name="T59" fmla="*/ 491 h 494"/>
                <a:gd name="T60" fmla="*/ 135 w 435"/>
                <a:gd name="T61" fmla="*/ 494 h 494"/>
                <a:gd name="T62" fmla="*/ 98 w 435"/>
                <a:gd name="T63" fmla="*/ 489 h 494"/>
                <a:gd name="T64" fmla="*/ 64 w 435"/>
                <a:gd name="T65" fmla="*/ 476 h 494"/>
                <a:gd name="T66" fmla="*/ 37 w 435"/>
                <a:gd name="T67" fmla="*/ 455 h 494"/>
                <a:gd name="T68" fmla="*/ 18 w 435"/>
                <a:gd name="T69" fmla="*/ 428 h 494"/>
                <a:gd name="T70" fmla="*/ 5 w 435"/>
                <a:gd name="T71" fmla="*/ 395 h 494"/>
                <a:gd name="T72" fmla="*/ 0 w 435"/>
                <a:gd name="T73" fmla="*/ 355 h 494"/>
                <a:gd name="T74" fmla="*/ 2 w 435"/>
                <a:gd name="T75" fmla="*/ 332 h 494"/>
                <a:gd name="T76" fmla="*/ 5 w 435"/>
                <a:gd name="T77" fmla="*/ 311 h 494"/>
                <a:gd name="T78" fmla="*/ 7 w 435"/>
                <a:gd name="T79" fmla="*/ 307 h 494"/>
                <a:gd name="T80" fmla="*/ 68 w 435"/>
                <a:gd name="T81" fmla="*/ 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5" h="494">
                  <a:moveTo>
                    <a:pt x="68" y="0"/>
                  </a:moveTo>
                  <a:lnTo>
                    <a:pt x="139" y="0"/>
                  </a:lnTo>
                  <a:lnTo>
                    <a:pt x="139" y="2"/>
                  </a:lnTo>
                  <a:lnTo>
                    <a:pt x="78" y="300"/>
                  </a:lnTo>
                  <a:lnTo>
                    <a:pt x="75" y="325"/>
                  </a:lnTo>
                  <a:lnTo>
                    <a:pt x="73" y="346"/>
                  </a:lnTo>
                  <a:lnTo>
                    <a:pt x="78" y="375"/>
                  </a:lnTo>
                  <a:lnTo>
                    <a:pt x="89" y="398"/>
                  </a:lnTo>
                  <a:lnTo>
                    <a:pt x="107" y="416"/>
                  </a:lnTo>
                  <a:lnTo>
                    <a:pt x="131" y="427"/>
                  </a:lnTo>
                  <a:lnTo>
                    <a:pt x="162" y="430"/>
                  </a:lnTo>
                  <a:lnTo>
                    <a:pt x="170" y="430"/>
                  </a:lnTo>
                  <a:lnTo>
                    <a:pt x="185" y="428"/>
                  </a:lnTo>
                  <a:lnTo>
                    <a:pt x="201" y="425"/>
                  </a:lnTo>
                  <a:lnTo>
                    <a:pt x="220" y="418"/>
                  </a:lnTo>
                  <a:lnTo>
                    <a:pt x="240" y="405"/>
                  </a:lnTo>
                  <a:lnTo>
                    <a:pt x="259" y="389"/>
                  </a:lnTo>
                  <a:lnTo>
                    <a:pt x="277" y="366"/>
                  </a:lnTo>
                  <a:lnTo>
                    <a:pt x="293" y="336"/>
                  </a:lnTo>
                  <a:lnTo>
                    <a:pt x="304" y="298"/>
                  </a:lnTo>
                  <a:lnTo>
                    <a:pt x="362" y="0"/>
                  </a:lnTo>
                  <a:lnTo>
                    <a:pt x="435" y="0"/>
                  </a:lnTo>
                  <a:lnTo>
                    <a:pt x="435" y="2"/>
                  </a:lnTo>
                  <a:lnTo>
                    <a:pt x="337" y="489"/>
                  </a:lnTo>
                  <a:lnTo>
                    <a:pt x="268" y="489"/>
                  </a:lnTo>
                  <a:lnTo>
                    <a:pt x="268" y="487"/>
                  </a:lnTo>
                  <a:lnTo>
                    <a:pt x="277" y="435"/>
                  </a:lnTo>
                  <a:lnTo>
                    <a:pt x="249" y="462"/>
                  </a:lnTo>
                  <a:lnTo>
                    <a:pt x="215" y="480"/>
                  </a:lnTo>
                  <a:lnTo>
                    <a:pt x="178" y="491"/>
                  </a:lnTo>
                  <a:lnTo>
                    <a:pt x="135" y="494"/>
                  </a:lnTo>
                  <a:lnTo>
                    <a:pt x="98" y="489"/>
                  </a:lnTo>
                  <a:lnTo>
                    <a:pt x="64" y="476"/>
                  </a:lnTo>
                  <a:lnTo>
                    <a:pt x="37" y="455"/>
                  </a:lnTo>
                  <a:lnTo>
                    <a:pt x="18" y="428"/>
                  </a:lnTo>
                  <a:lnTo>
                    <a:pt x="5" y="395"/>
                  </a:lnTo>
                  <a:lnTo>
                    <a:pt x="0" y="355"/>
                  </a:lnTo>
                  <a:lnTo>
                    <a:pt x="2" y="332"/>
                  </a:lnTo>
                  <a:lnTo>
                    <a:pt x="5" y="311"/>
                  </a:lnTo>
                  <a:lnTo>
                    <a:pt x="7" y="307"/>
                  </a:lnTo>
                  <a:lnTo>
                    <a:pt x="6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7">
              <a:extLst>
                <a:ext uri="{FF2B5EF4-FFF2-40B4-BE49-F238E27FC236}">
                  <a16:creationId xmlns:a16="http://schemas.microsoft.com/office/drawing/2014/main" id="{6EC36621-04F7-5300-E91E-600229427E27}"/>
                </a:ext>
              </a:extLst>
            </p:cNvPr>
            <p:cNvSpPr>
              <a:spLocks/>
            </p:cNvSpPr>
            <p:nvPr/>
          </p:nvSpPr>
          <p:spPr bwMode="auto">
            <a:xfrm>
              <a:off x="4623" y="3348"/>
              <a:ext cx="199" cy="247"/>
            </a:xfrm>
            <a:custGeom>
              <a:avLst/>
              <a:gdLst>
                <a:gd name="T0" fmla="*/ 289 w 397"/>
                <a:gd name="T1" fmla="*/ 0 h 495"/>
                <a:gd name="T2" fmla="*/ 321 w 397"/>
                <a:gd name="T3" fmla="*/ 2 h 495"/>
                <a:gd name="T4" fmla="*/ 350 w 397"/>
                <a:gd name="T5" fmla="*/ 11 h 495"/>
                <a:gd name="T6" fmla="*/ 374 w 397"/>
                <a:gd name="T7" fmla="*/ 25 h 495"/>
                <a:gd name="T8" fmla="*/ 396 w 397"/>
                <a:gd name="T9" fmla="*/ 45 h 495"/>
                <a:gd name="T10" fmla="*/ 397 w 397"/>
                <a:gd name="T11" fmla="*/ 47 h 495"/>
                <a:gd name="T12" fmla="*/ 339 w 397"/>
                <a:gd name="T13" fmla="*/ 98 h 495"/>
                <a:gd name="T14" fmla="*/ 339 w 397"/>
                <a:gd name="T15" fmla="*/ 96 h 495"/>
                <a:gd name="T16" fmla="*/ 319 w 397"/>
                <a:gd name="T17" fmla="*/ 79 h 495"/>
                <a:gd name="T18" fmla="*/ 296 w 397"/>
                <a:gd name="T19" fmla="*/ 66 h 495"/>
                <a:gd name="T20" fmla="*/ 270 w 397"/>
                <a:gd name="T21" fmla="*/ 63 h 495"/>
                <a:gd name="T22" fmla="*/ 238 w 397"/>
                <a:gd name="T23" fmla="*/ 68 h 495"/>
                <a:gd name="T24" fmla="*/ 208 w 397"/>
                <a:gd name="T25" fmla="*/ 80 h 495"/>
                <a:gd name="T26" fmla="*/ 181 w 397"/>
                <a:gd name="T27" fmla="*/ 100 h 495"/>
                <a:gd name="T28" fmla="*/ 158 w 397"/>
                <a:gd name="T29" fmla="*/ 127 h 495"/>
                <a:gd name="T30" fmla="*/ 142 w 397"/>
                <a:gd name="T31" fmla="*/ 159 h 495"/>
                <a:gd name="T32" fmla="*/ 131 w 397"/>
                <a:gd name="T33" fmla="*/ 194 h 495"/>
                <a:gd name="T34" fmla="*/ 71 w 397"/>
                <a:gd name="T35" fmla="*/ 495 h 495"/>
                <a:gd name="T36" fmla="*/ 0 w 397"/>
                <a:gd name="T37" fmla="*/ 495 h 495"/>
                <a:gd name="T38" fmla="*/ 0 w 397"/>
                <a:gd name="T39" fmla="*/ 493 h 495"/>
                <a:gd name="T40" fmla="*/ 98 w 397"/>
                <a:gd name="T41" fmla="*/ 6 h 495"/>
                <a:gd name="T42" fmla="*/ 167 w 397"/>
                <a:gd name="T43" fmla="*/ 6 h 495"/>
                <a:gd name="T44" fmla="*/ 167 w 397"/>
                <a:gd name="T45" fmla="*/ 8 h 495"/>
                <a:gd name="T46" fmla="*/ 156 w 397"/>
                <a:gd name="T47" fmla="*/ 61 h 495"/>
                <a:gd name="T48" fmla="*/ 183 w 397"/>
                <a:gd name="T49" fmla="*/ 36 h 495"/>
                <a:gd name="T50" fmla="*/ 215 w 397"/>
                <a:gd name="T51" fmla="*/ 16 h 495"/>
                <a:gd name="T52" fmla="*/ 250 w 397"/>
                <a:gd name="T53" fmla="*/ 4 h 495"/>
                <a:gd name="T54" fmla="*/ 289 w 397"/>
                <a:gd name="T5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7" h="495">
                  <a:moveTo>
                    <a:pt x="289" y="0"/>
                  </a:moveTo>
                  <a:lnTo>
                    <a:pt x="321" y="2"/>
                  </a:lnTo>
                  <a:lnTo>
                    <a:pt x="350" y="11"/>
                  </a:lnTo>
                  <a:lnTo>
                    <a:pt x="374" y="25"/>
                  </a:lnTo>
                  <a:lnTo>
                    <a:pt x="396" y="45"/>
                  </a:lnTo>
                  <a:lnTo>
                    <a:pt x="397" y="47"/>
                  </a:lnTo>
                  <a:lnTo>
                    <a:pt x="339" y="98"/>
                  </a:lnTo>
                  <a:lnTo>
                    <a:pt x="339" y="96"/>
                  </a:lnTo>
                  <a:lnTo>
                    <a:pt x="319" y="79"/>
                  </a:lnTo>
                  <a:lnTo>
                    <a:pt x="296" y="66"/>
                  </a:lnTo>
                  <a:lnTo>
                    <a:pt x="270" y="63"/>
                  </a:lnTo>
                  <a:lnTo>
                    <a:pt x="238" y="68"/>
                  </a:lnTo>
                  <a:lnTo>
                    <a:pt x="208" y="80"/>
                  </a:lnTo>
                  <a:lnTo>
                    <a:pt x="181" y="100"/>
                  </a:lnTo>
                  <a:lnTo>
                    <a:pt x="158" y="127"/>
                  </a:lnTo>
                  <a:lnTo>
                    <a:pt x="142" y="159"/>
                  </a:lnTo>
                  <a:lnTo>
                    <a:pt x="131" y="194"/>
                  </a:lnTo>
                  <a:lnTo>
                    <a:pt x="71" y="495"/>
                  </a:lnTo>
                  <a:lnTo>
                    <a:pt x="0" y="495"/>
                  </a:lnTo>
                  <a:lnTo>
                    <a:pt x="0" y="493"/>
                  </a:lnTo>
                  <a:lnTo>
                    <a:pt x="98" y="6"/>
                  </a:lnTo>
                  <a:lnTo>
                    <a:pt x="167" y="6"/>
                  </a:lnTo>
                  <a:lnTo>
                    <a:pt x="167" y="8"/>
                  </a:lnTo>
                  <a:lnTo>
                    <a:pt x="156" y="61"/>
                  </a:lnTo>
                  <a:lnTo>
                    <a:pt x="183" y="36"/>
                  </a:lnTo>
                  <a:lnTo>
                    <a:pt x="215" y="16"/>
                  </a:lnTo>
                  <a:lnTo>
                    <a:pt x="250" y="4"/>
                  </a:lnTo>
                  <a:lnTo>
                    <a:pt x="289"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3" name="Freeform 8">
              <a:extLst>
                <a:ext uri="{FF2B5EF4-FFF2-40B4-BE49-F238E27FC236}">
                  <a16:creationId xmlns:a16="http://schemas.microsoft.com/office/drawing/2014/main" id="{A0AE1965-394A-C3EE-4290-7CFB196EB736}"/>
                </a:ext>
              </a:extLst>
            </p:cNvPr>
            <p:cNvSpPr>
              <a:spLocks/>
            </p:cNvSpPr>
            <p:nvPr/>
          </p:nvSpPr>
          <p:spPr bwMode="auto">
            <a:xfrm>
              <a:off x="4135" y="3351"/>
              <a:ext cx="218" cy="244"/>
            </a:xfrm>
            <a:custGeom>
              <a:avLst/>
              <a:gdLst>
                <a:gd name="T0" fmla="*/ 105 w 435"/>
                <a:gd name="T1" fmla="*/ 0 h 489"/>
                <a:gd name="T2" fmla="*/ 435 w 435"/>
                <a:gd name="T3" fmla="*/ 0 h 489"/>
                <a:gd name="T4" fmla="*/ 422 w 435"/>
                <a:gd name="T5" fmla="*/ 58 h 489"/>
                <a:gd name="T6" fmla="*/ 422 w 435"/>
                <a:gd name="T7" fmla="*/ 60 h 489"/>
                <a:gd name="T8" fmla="*/ 98 w 435"/>
                <a:gd name="T9" fmla="*/ 425 h 489"/>
                <a:gd name="T10" fmla="*/ 355 w 435"/>
                <a:gd name="T11" fmla="*/ 425 h 489"/>
                <a:gd name="T12" fmla="*/ 342 w 435"/>
                <a:gd name="T13" fmla="*/ 489 h 489"/>
                <a:gd name="T14" fmla="*/ 0 w 435"/>
                <a:gd name="T15" fmla="*/ 489 h 489"/>
                <a:gd name="T16" fmla="*/ 11 w 435"/>
                <a:gd name="T17" fmla="*/ 428 h 489"/>
                <a:gd name="T18" fmla="*/ 12 w 435"/>
                <a:gd name="T19" fmla="*/ 428 h 489"/>
                <a:gd name="T20" fmla="*/ 334 w 435"/>
                <a:gd name="T21" fmla="*/ 62 h 489"/>
                <a:gd name="T22" fmla="*/ 92 w 435"/>
                <a:gd name="T23" fmla="*/ 62 h 489"/>
                <a:gd name="T24" fmla="*/ 92 w 435"/>
                <a:gd name="T25" fmla="*/ 62 h 489"/>
                <a:gd name="T26" fmla="*/ 105 w 435"/>
                <a:gd name="T27"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5" h="489">
                  <a:moveTo>
                    <a:pt x="105" y="0"/>
                  </a:moveTo>
                  <a:lnTo>
                    <a:pt x="435" y="0"/>
                  </a:lnTo>
                  <a:lnTo>
                    <a:pt x="422" y="58"/>
                  </a:lnTo>
                  <a:lnTo>
                    <a:pt x="422" y="60"/>
                  </a:lnTo>
                  <a:lnTo>
                    <a:pt x="98" y="425"/>
                  </a:lnTo>
                  <a:lnTo>
                    <a:pt x="355" y="425"/>
                  </a:lnTo>
                  <a:lnTo>
                    <a:pt x="342" y="489"/>
                  </a:lnTo>
                  <a:lnTo>
                    <a:pt x="0" y="489"/>
                  </a:lnTo>
                  <a:lnTo>
                    <a:pt x="11" y="428"/>
                  </a:lnTo>
                  <a:lnTo>
                    <a:pt x="12" y="428"/>
                  </a:lnTo>
                  <a:lnTo>
                    <a:pt x="334" y="62"/>
                  </a:lnTo>
                  <a:lnTo>
                    <a:pt x="92" y="62"/>
                  </a:lnTo>
                  <a:lnTo>
                    <a:pt x="92" y="62"/>
                  </a:lnTo>
                  <a:lnTo>
                    <a:pt x="105"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4" name="Freeform 9">
              <a:extLst>
                <a:ext uri="{FF2B5EF4-FFF2-40B4-BE49-F238E27FC236}">
                  <a16:creationId xmlns:a16="http://schemas.microsoft.com/office/drawing/2014/main" id="{CB05E4F6-1D95-A6BE-738E-0CC4CE8CFBD8}"/>
                </a:ext>
              </a:extLst>
            </p:cNvPr>
            <p:cNvSpPr>
              <a:spLocks/>
            </p:cNvSpPr>
            <p:nvPr/>
          </p:nvSpPr>
          <p:spPr bwMode="auto">
            <a:xfrm>
              <a:off x="4827" y="3351"/>
              <a:ext cx="83" cy="244"/>
            </a:xfrm>
            <a:custGeom>
              <a:avLst/>
              <a:gdLst>
                <a:gd name="T0" fmla="*/ 98 w 167"/>
                <a:gd name="T1" fmla="*/ 0 h 489"/>
                <a:gd name="T2" fmla="*/ 167 w 167"/>
                <a:gd name="T3" fmla="*/ 0 h 489"/>
                <a:gd name="T4" fmla="*/ 71 w 167"/>
                <a:gd name="T5" fmla="*/ 489 h 489"/>
                <a:gd name="T6" fmla="*/ 0 w 167"/>
                <a:gd name="T7" fmla="*/ 489 h 489"/>
                <a:gd name="T8" fmla="*/ 0 w 167"/>
                <a:gd name="T9" fmla="*/ 487 h 489"/>
                <a:gd name="T10" fmla="*/ 98 w 167"/>
                <a:gd name="T11" fmla="*/ 0 h 489"/>
              </a:gdLst>
              <a:ahLst/>
              <a:cxnLst>
                <a:cxn ang="0">
                  <a:pos x="T0" y="T1"/>
                </a:cxn>
                <a:cxn ang="0">
                  <a:pos x="T2" y="T3"/>
                </a:cxn>
                <a:cxn ang="0">
                  <a:pos x="T4" y="T5"/>
                </a:cxn>
                <a:cxn ang="0">
                  <a:pos x="T6" y="T7"/>
                </a:cxn>
                <a:cxn ang="0">
                  <a:pos x="T8" y="T9"/>
                </a:cxn>
                <a:cxn ang="0">
                  <a:pos x="T10" y="T11"/>
                </a:cxn>
              </a:cxnLst>
              <a:rect l="0" t="0" r="r" b="b"/>
              <a:pathLst>
                <a:path w="167" h="489">
                  <a:moveTo>
                    <a:pt x="98" y="0"/>
                  </a:moveTo>
                  <a:lnTo>
                    <a:pt x="167" y="0"/>
                  </a:lnTo>
                  <a:lnTo>
                    <a:pt x="71" y="489"/>
                  </a:lnTo>
                  <a:lnTo>
                    <a:pt x="0" y="489"/>
                  </a:lnTo>
                  <a:lnTo>
                    <a:pt x="0" y="487"/>
                  </a:lnTo>
                  <a:lnTo>
                    <a:pt x="9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5" name="Freeform 10">
              <a:extLst>
                <a:ext uri="{FF2B5EF4-FFF2-40B4-BE49-F238E27FC236}">
                  <a16:creationId xmlns:a16="http://schemas.microsoft.com/office/drawing/2014/main" id="{6334514B-52F9-AFFE-E724-7F416CC5EE1B}"/>
                </a:ext>
              </a:extLst>
            </p:cNvPr>
            <p:cNvSpPr>
              <a:spLocks/>
            </p:cNvSpPr>
            <p:nvPr/>
          </p:nvSpPr>
          <p:spPr bwMode="auto">
            <a:xfrm>
              <a:off x="5159" y="3239"/>
              <a:ext cx="216" cy="356"/>
            </a:xfrm>
            <a:custGeom>
              <a:avLst/>
              <a:gdLst>
                <a:gd name="T0" fmla="*/ 144 w 433"/>
                <a:gd name="T1" fmla="*/ 0 h 713"/>
                <a:gd name="T2" fmla="*/ 215 w 433"/>
                <a:gd name="T3" fmla="*/ 0 h 713"/>
                <a:gd name="T4" fmla="*/ 160 w 433"/>
                <a:gd name="T5" fmla="*/ 272 h 713"/>
                <a:gd name="T6" fmla="*/ 188 w 433"/>
                <a:gd name="T7" fmla="*/ 249 h 713"/>
                <a:gd name="T8" fmla="*/ 220 w 433"/>
                <a:gd name="T9" fmla="*/ 231 h 713"/>
                <a:gd name="T10" fmla="*/ 257 w 433"/>
                <a:gd name="T11" fmla="*/ 220 h 713"/>
                <a:gd name="T12" fmla="*/ 298 w 433"/>
                <a:gd name="T13" fmla="*/ 218 h 713"/>
                <a:gd name="T14" fmla="*/ 337 w 433"/>
                <a:gd name="T15" fmla="*/ 222 h 713"/>
                <a:gd name="T16" fmla="*/ 369 w 433"/>
                <a:gd name="T17" fmla="*/ 234 h 713"/>
                <a:gd name="T18" fmla="*/ 396 w 433"/>
                <a:gd name="T19" fmla="*/ 256 h 713"/>
                <a:gd name="T20" fmla="*/ 417 w 433"/>
                <a:gd name="T21" fmla="*/ 282 h 713"/>
                <a:gd name="T22" fmla="*/ 429 w 433"/>
                <a:gd name="T23" fmla="*/ 316 h 713"/>
                <a:gd name="T24" fmla="*/ 433 w 433"/>
                <a:gd name="T25" fmla="*/ 355 h 713"/>
                <a:gd name="T26" fmla="*/ 431 w 433"/>
                <a:gd name="T27" fmla="*/ 380 h 713"/>
                <a:gd name="T28" fmla="*/ 428 w 433"/>
                <a:gd name="T29" fmla="*/ 405 h 713"/>
                <a:gd name="T30" fmla="*/ 366 w 433"/>
                <a:gd name="T31" fmla="*/ 713 h 713"/>
                <a:gd name="T32" fmla="*/ 295 w 433"/>
                <a:gd name="T33" fmla="*/ 713 h 713"/>
                <a:gd name="T34" fmla="*/ 355 w 433"/>
                <a:gd name="T35" fmla="*/ 410 h 713"/>
                <a:gd name="T36" fmla="*/ 358 w 433"/>
                <a:gd name="T37" fmla="*/ 387 h 713"/>
                <a:gd name="T38" fmla="*/ 360 w 433"/>
                <a:gd name="T39" fmla="*/ 366 h 713"/>
                <a:gd name="T40" fmla="*/ 357 w 433"/>
                <a:gd name="T41" fmla="*/ 336 h 713"/>
                <a:gd name="T42" fmla="*/ 346 w 433"/>
                <a:gd name="T43" fmla="*/ 313 h 713"/>
                <a:gd name="T44" fmla="*/ 328 w 433"/>
                <a:gd name="T45" fmla="*/ 295 h 713"/>
                <a:gd name="T46" fmla="*/ 303 w 433"/>
                <a:gd name="T47" fmla="*/ 284 h 713"/>
                <a:gd name="T48" fmla="*/ 273 w 433"/>
                <a:gd name="T49" fmla="*/ 281 h 713"/>
                <a:gd name="T50" fmla="*/ 266 w 433"/>
                <a:gd name="T51" fmla="*/ 281 h 713"/>
                <a:gd name="T52" fmla="*/ 254 w 433"/>
                <a:gd name="T53" fmla="*/ 282 h 713"/>
                <a:gd name="T54" fmla="*/ 240 w 433"/>
                <a:gd name="T55" fmla="*/ 286 h 713"/>
                <a:gd name="T56" fmla="*/ 222 w 433"/>
                <a:gd name="T57" fmla="*/ 291 h 713"/>
                <a:gd name="T58" fmla="*/ 204 w 433"/>
                <a:gd name="T59" fmla="*/ 300 h 713"/>
                <a:gd name="T60" fmla="*/ 186 w 433"/>
                <a:gd name="T61" fmla="*/ 313 h 713"/>
                <a:gd name="T62" fmla="*/ 169 w 433"/>
                <a:gd name="T63" fmla="*/ 329 h 713"/>
                <a:gd name="T64" fmla="*/ 154 w 433"/>
                <a:gd name="T65" fmla="*/ 352 h 713"/>
                <a:gd name="T66" fmla="*/ 140 w 433"/>
                <a:gd name="T67" fmla="*/ 378 h 713"/>
                <a:gd name="T68" fmla="*/ 131 w 433"/>
                <a:gd name="T69" fmla="*/ 414 h 713"/>
                <a:gd name="T70" fmla="*/ 71 w 433"/>
                <a:gd name="T71" fmla="*/ 713 h 713"/>
                <a:gd name="T72" fmla="*/ 0 w 433"/>
                <a:gd name="T73" fmla="*/ 713 h 713"/>
                <a:gd name="T74" fmla="*/ 144 w 433"/>
                <a:gd name="T75"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3" h="713">
                  <a:moveTo>
                    <a:pt x="144" y="0"/>
                  </a:moveTo>
                  <a:lnTo>
                    <a:pt x="215" y="0"/>
                  </a:lnTo>
                  <a:lnTo>
                    <a:pt x="160" y="272"/>
                  </a:lnTo>
                  <a:lnTo>
                    <a:pt x="188" y="249"/>
                  </a:lnTo>
                  <a:lnTo>
                    <a:pt x="220" y="231"/>
                  </a:lnTo>
                  <a:lnTo>
                    <a:pt x="257" y="220"/>
                  </a:lnTo>
                  <a:lnTo>
                    <a:pt x="298" y="218"/>
                  </a:lnTo>
                  <a:lnTo>
                    <a:pt x="337" y="222"/>
                  </a:lnTo>
                  <a:lnTo>
                    <a:pt x="369" y="234"/>
                  </a:lnTo>
                  <a:lnTo>
                    <a:pt x="396" y="256"/>
                  </a:lnTo>
                  <a:lnTo>
                    <a:pt x="417" y="282"/>
                  </a:lnTo>
                  <a:lnTo>
                    <a:pt x="429" y="316"/>
                  </a:lnTo>
                  <a:lnTo>
                    <a:pt x="433" y="355"/>
                  </a:lnTo>
                  <a:lnTo>
                    <a:pt x="431" y="380"/>
                  </a:lnTo>
                  <a:lnTo>
                    <a:pt x="428" y="405"/>
                  </a:lnTo>
                  <a:lnTo>
                    <a:pt x="366" y="713"/>
                  </a:lnTo>
                  <a:lnTo>
                    <a:pt x="295" y="713"/>
                  </a:lnTo>
                  <a:lnTo>
                    <a:pt x="355" y="410"/>
                  </a:lnTo>
                  <a:lnTo>
                    <a:pt x="358" y="387"/>
                  </a:lnTo>
                  <a:lnTo>
                    <a:pt x="360" y="366"/>
                  </a:lnTo>
                  <a:lnTo>
                    <a:pt x="357" y="336"/>
                  </a:lnTo>
                  <a:lnTo>
                    <a:pt x="346" y="313"/>
                  </a:lnTo>
                  <a:lnTo>
                    <a:pt x="328" y="295"/>
                  </a:lnTo>
                  <a:lnTo>
                    <a:pt x="303" y="284"/>
                  </a:lnTo>
                  <a:lnTo>
                    <a:pt x="273" y="281"/>
                  </a:lnTo>
                  <a:lnTo>
                    <a:pt x="266" y="281"/>
                  </a:lnTo>
                  <a:lnTo>
                    <a:pt x="254" y="282"/>
                  </a:lnTo>
                  <a:lnTo>
                    <a:pt x="240" y="286"/>
                  </a:lnTo>
                  <a:lnTo>
                    <a:pt x="222" y="291"/>
                  </a:lnTo>
                  <a:lnTo>
                    <a:pt x="204" y="300"/>
                  </a:lnTo>
                  <a:lnTo>
                    <a:pt x="186" y="313"/>
                  </a:lnTo>
                  <a:lnTo>
                    <a:pt x="169" y="329"/>
                  </a:lnTo>
                  <a:lnTo>
                    <a:pt x="154" y="352"/>
                  </a:lnTo>
                  <a:lnTo>
                    <a:pt x="140" y="378"/>
                  </a:lnTo>
                  <a:lnTo>
                    <a:pt x="131" y="414"/>
                  </a:lnTo>
                  <a:lnTo>
                    <a:pt x="7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6" name="Freeform 11">
              <a:extLst>
                <a:ext uri="{FF2B5EF4-FFF2-40B4-BE49-F238E27FC236}">
                  <a16:creationId xmlns:a16="http://schemas.microsoft.com/office/drawing/2014/main" id="{CB973615-EE8C-2960-D5BA-EE1CD2D007A7}"/>
                </a:ext>
              </a:extLst>
            </p:cNvPr>
            <p:cNvSpPr>
              <a:spLocks/>
            </p:cNvSpPr>
            <p:nvPr/>
          </p:nvSpPr>
          <p:spPr bwMode="auto">
            <a:xfrm>
              <a:off x="4945" y="3348"/>
              <a:ext cx="198" cy="250"/>
            </a:xfrm>
            <a:custGeom>
              <a:avLst/>
              <a:gdLst>
                <a:gd name="T0" fmla="*/ 256 w 396"/>
                <a:gd name="T1" fmla="*/ 0 h 500"/>
                <a:gd name="T2" fmla="*/ 291 w 396"/>
                <a:gd name="T3" fmla="*/ 2 h 500"/>
                <a:gd name="T4" fmla="*/ 322 w 396"/>
                <a:gd name="T5" fmla="*/ 11 h 500"/>
                <a:gd name="T6" fmla="*/ 350 w 396"/>
                <a:gd name="T7" fmla="*/ 25 h 500"/>
                <a:gd name="T8" fmla="*/ 375 w 396"/>
                <a:gd name="T9" fmla="*/ 45 h 500"/>
                <a:gd name="T10" fmla="*/ 396 w 396"/>
                <a:gd name="T11" fmla="*/ 72 h 500"/>
                <a:gd name="T12" fmla="*/ 396 w 396"/>
                <a:gd name="T13" fmla="*/ 73 h 500"/>
                <a:gd name="T14" fmla="*/ 396 w 396"/>
                <a:gd name="T15" fmla="*/ 73 h 500"/>
                <a:gd name="T16" fmla="*/ 345 w 396"/>
                <a:gd name="T17" fmla="*/ 118 h 500"/>
                <a:gd name="T18" fmla="*/ 343 w 396"/>
                <a:gd name="T19" fmla="*/ 116 h 500"/>
                <a:gd name="T20" fmla="*/ 323 w 396"/>
                <a:gd name="T21" fmla="*/ 91 h 500"/>
                <a:gd name="T22" fmla="*/ 302 w 396"/>
                <a:gd name="T23" fmla="*/ 75 h 500"/>
                <a:gd name="T24" fmla="*/ 277 w 396"/>
                <a:gd name="T25" fmla="*/ 66 h 500"/>
                <a:gd name="T26" fmla="*/ 249 w 396"/>
                <a:gd name="T27" fmla="*/ 63 h 500"/>
                <a:gd name="T28" fmla="*/ 210 w 396"/>
                <a:gd name="T29" fmla="*/ 68 h 500"/>
                <a:gd name="T30" fmla="*/ 174 w 396"/>
                <a:gd name="T31" fmla="*/ 84 h 500"/>
                <a:gd name="T32" fmla="*/ 142 w 396"/>
                <a:gd name="T33" fmla="*/ 111 h 500"/>
                <a:gd name="T34" fmla="*/ 121 w 396"/>
                <a:gd name="T35" fmla="*/ 136 h 500"/>
                <a:gd name="T36" fmla="*/ 105 w 396"/>
                <a:gd name="T37" fmla="*/ 164 h 500"/>
                <a:gd name="T38" fmla="*/ 94 w 396"/>
                <a:gd name="T39" fmla="*/ 194 h 500"/>
                <a:gd name="T40" fmla="*/ 86 w 396"/>
                <a:gd name="T41" fmla="*/ 223 h 500"/>
                <a:gd name="T42" fmla="*/ 80 w 396"/>
                <a:gd name="T43" fmla="*/ 249 h 500"/>
                <a:gd name="T44" fmla="*/ 73 w 396"/>
                <a:gd name="T45" fmla="*/ 285 h 500"/>
                <a:gd name="T46" fmla="*/ 71 w 396"/>
                <a:gd name="T47" fmla="*/ 322 h 500"/>
                <a:gd name="T48" fmla="*/ 75 w 396"/>
                <a:gd name="T49" fmla="*/ 356 h 500"/>
                <a:gd name="T50" fmla="*/ 84 w 396"/>
                <a:gd name="T51" fmla="*/ 383 h 500"/>
                <a:gd name="T52" fmla="*/ 96 w 396"/>
                <a:gd name="T53" fmla="*/ 402 h 500"/>
                <a:gd name="T54" fmla="*/ 114 w 396"/>
                <a:gd name="T55" fmla="*/ 418 h 500"/>
                <a:gd name="T56" fmla="*/ 133 w 396"/>
                <a:gd name="T57" fmla="*/ 429 h 500"/>
                <a:gd name="T58" fmla="*/ 155 w 396"/>
                <a:gd name="T59" fmla="*/ 434 h 500"/>
                <a:gd name="T60" fmla="*/ 176 w 396"/>
                <a:gd name="T61" fmla="*/ 436 h 500"/>
                <a:gd name="T62" fmla="*/ 208 w 396"/>
                <a:gd name="T63" fmla="*/ 434 h 500"/>
                <a:gd name="T64" fmla="*/ 236 w 396"/>
                <a:gd name="T65" fmla="*/ 424 h 500"/>
                <a:gd name="T66" fmla="*/ 265 w 396"/>
                <a:gd name="T67" fmla="*/ 406 h 500"/>
                <a:gd name="T68" fmla="*/ 293 w 396"/>
                <a:gd name="T69" fmla="*/ 381 h 500"/>
                <a:gd name="T70" fmla="*/ 293 w 396"/>
                <a:gd name="T71" fmla="*/ 379 h 500"/>
                <a:gd name="T72" fmla="*/ 293 w 396"/>
                <a:gd name="T73" fmla="*/ 381 h 500"/>
                <a:gd name="T74" fmla="*/ 334 w 396"/>
                <a:gd name="T75" fmla="*/ 431 h 500"/>
                <a:gd name="T76" fmla="*/ 334 w 396"/>
                <a:gd name="T77" fmla="*/ 431 h 500"/>
                <a:gd name="T78" fmla="*/ 298 w 396"/>
                <a:gd name="T79" fmla="*/ 461 h 500"/>
                <a:gd name="T80" fmla="*/ 259 w 396"/>
                <a:gd name="T81" fmla="*/ 482 h 500"/>
                <a:gd name="T82" fmla="*/ 217 w 396"/>
                <a:gd name="T83" fmla="*/ 495 h 500"/>
                <a:gd name="T84" fmla="*/ 172 w 396"/>
                <a:gd name="T85" fmla="*/ 500 h 500"/>
                <a:gd name="T86" fmla="*/ 130 w 396"/>
                <a:gd name="T87" fmla="*/ 497 h 500"/>
                <a:gd name="T88" fmla="*/ 91 w 396"/>
                <a:gd name="T89" fmla="*/ 484 h 500"/>
                <a:gd name="T90" fmla="*/ 61 w 396"/>
                <a:gd name="T91" fmla="*/ 465 h 500"/>
                <a:gd name="T92" fmla="*/ 34 w 396"/>
                <a:gd name="T93" fmla="*/ 440 h 500"/>
                <a:gd name="T94" fmla="*/ 16 w 396"/>
                <a:gd name="T95" fmla="*/ 406 h 500"/>
                <a:gd name="T96" fmla="*/ 4 w 396"/>
                <a:gd name="T97" fmla="*/ 368 h 500"/>
                <a:gd name="T98" fmla="*/ 0 w 396"/>
                <a:gd name="T99" fmla="*/ 324 h 500"/>
                <a:gd name="T100" fmla="*/ 2 w 396"/>
                <a:gd name="T101" fmla="*/ 303 h 500"/>
                <a:gd name="T102" fmla="*/ 4 w 396"/>
                <a:gd name="T103" fmla="*/ 276 h 500"/>
                <a:gd name="T104" fmla="*/ 7 w 396"/>
                <a:gd name="T105" fmla="*/ 249 h 500"/>
                <a:gd name="T106" fmla="*/ 22 w 396"/>
                <a:gd name="T107" fmla="*/ 192 h 500"/>
                <a:gd name="T108" fmla="*/ 41 w 396"/>
                <a:gd name="T109" fmla="*/ 143 h 500"/>
                <a:gd name="T110" fmla="*/ 64 w 396"/>
                <a:gd name="T111" fmla="*/ 100 h 500"/>
                <a:gd name="T112" fmla="*/ 94 w 396"/>
                <a:gd name="T113" fmla="*/ 64 h 500"/>
                <a:gd name="T114" fmla="*/ 128 w 396"/>
                <a:gd name="T115" fmla="*/ 36 h 500"/>
                <a:gd name="T116" fmla="*/ 167 w 396"/>
                <a:gd name="T117" fmla="*/ 16 h 500"/>
                <a:gd name="T118" fmla="*/ 210 w 396"/>
                <a:gd name="T119" fmla="*/ 4 h 500"/>
                <a:gd name="T120" fmla="*/ 256 w 396"/>
                <a:gd name="T121"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6" h="500">
                  <a:moveTo>
                    <a:pt x="256" y="0"/>
                  </a:moveTo>
                  <a:lnTo>
                    <a:pt x="291" y="2"/>
                  </a:lnTo>
                  <a:lnTo>
                    <a:pt x="322" y="11"/>
                  </a:lnTo>
                  <a:lnTo>
                    <a:pt x="350" y="25"/>
                  </a:lnTo>
                  <a:lnTo>
                    <a:pt x="375" y="45"/>
                  </a:lnTo>
                  <a:lnTo>
                    <a:pt x="396" y="72"/>
                  </a:lnTo>
                  <a:lnTo>
                    <a:pt x="396" y="73"/>
                  </a:lnTo>
                  <a:lnTo>
                    <a:pt x="396" y="73"/>
                  </a:lnTo>
                  <a:lnTo>
                    <a:pt x="345" y="118"/>
                  </a:lnTo>
                  <a:lnTo>
                    <a:pt x="343" y="116"/>
                  </a:lnTo>
                  <a:lnTo>
                    <a:pt x="323" y="91"/>
                  </a:lnTo>
                  <a:lnTo>
                    <a:pt x="302" y="75"/>
                  </a:lnTo>
                  <a:lnTo>
                    <a:pt x="277" y="66"/>
                  </a:lnTo>
                  <a:lnTo>
                    <a:pt x="249" y="63"/>
                  </a:lnTo>
                  <a:lnTo>
                    <a:pt x="210" y="68"/>
                  </a:lnTo>
                  <a:lnTo>
                    <a:pt x="174" y="84"/>
                  </a:lnTo>
                  <a:lnTo>
                    <a:pt x="142" y="111"/>
                  </a:lnTo>
                  <a:lnTo>
                    <a:pt x="121" y="136"/>
                  </a:lnTo>
                  <a:lnTo>
                    <a:pt x="105" y="164"/>
                  </a:lnTo>
                  <a:lnTo>
                    <a:pt x="94" y="194"/>
                  </a:lnTo>
                  <a:lnTo>
                    <a:pt x="86" y="223"/>
                  </a:lnTo>
                  <a:lnTo>
                    <a:pt x="80" y="249"/>
                  </a:lnTo>
                  <a:lnTo>
                    <a:pt x="73" y="285"/>
                  </a:lnTo>
                  <a:lnTo>
                    <a:pt x="71" y="322"/>
                  </a:lnTo>
                  <a:lnTo>
                    <a:pt x="75" y="356"/>
                  </a:lnTo>
                  <a:lnTo>
                    <a:pt x="84" y="383"/>
                  </a:lnTo>
                  <a:lnTo>
                    <a:pt x="96" y="402"/>
                  </a:lnTo>
                  <a:lnTo>
                    <a:pt x="114" y="418"/>
                  </a:lnTo>
                  <a:lnTo>
                    <a:pt x="133" y="429"/>
                  </a:lnTo>
                  <a:lnTo>
                    <a:pt x="155" y="434"/>
                  </a:lnTo>
                  <a:lnTo>
                    <a:pt x="176" y="436"/>
                  </a:lnTo>
                  <a:lnTo>
                    <a:pt x="208" y="434"/>
                  </a:lnTo>
                  <a:lnTo>
                    <a:pt x="236" y="424"/>
                  </a:lnTo>
                  <a:lnTo>
                    <a:pt x="265" y="406"/>
                  </a:lnTo>
                  <a:lnTo>
                    <a:pt x="293" y="381"/>
                  </a:lnTo>
                  <a:lnTo>
                    <a:pt x="293" y="379"/>
                  </a:lnTo>
                  <a:lnTo>
                    <a:pt x="293" y="381"/>
                  </a:lnTo>
                  <a:lnTo>
                    <a:pt x="334" y="431"/>
                  </a:lnTo>
                  <a:lnTo>
                    <a:pt x="334" y="431"/>
                  </a:lnTo>
                  <a:lnTo>
                    <a:pt x="298" y="461"/>
                  </a:lnTo>
                  <a:lnTo>
                    <a:pt x="259" y="482"/>
                  </a:lnTo>
                  <a:lnTo>
                    <a:pt x="217" y="495"/>
                  </a:lnTo>
                  <a:lnTo>
                    <a:pt x="172" y="500"/>
                  </a:lnTo>
                  <a:lnTo>
                    <a:pt x="130" y="497"/>
                  </a:lnTo>
                  <a:lnTo>
                    <a:pt x="91" y="484"/>
                  </a:lnTo>
                  <a:lnTo>
                    <a:pt x="61" y="465"/>
                  </a:lnTo>
                  <a:lnTo>
                    <a:pt x="34" y="440"/>
                  </a:lnTo>
                  <a:lnTo>
                    <a:pt x="16" y="406"/>
                  </a:lnTo>
                  <a:lnTo>
                    <a:pt x="4" y="368"/>
                  </a:lnTo>
                  <a:lnTo>
                    <a:pt x="0" y="324"/>
                  </a:lnTo>
                  <a:lnTo>
                    <a:pt x="2" y="303"/>
                  </a:lnTo>
                  <a:lnTo>
                    <a:pt x="4" y="276"/>
                  </a:lnTo>
                  <a:lnTo>
                    <a:pt x="7" y="249"/>
                  </a:lnTo>
                  <a:lnTo>
                    <a:pt x="22" y="192"/>
                  </a:lnTo>
                  <a:lnTo>
                    <a:pt x="41" y="143"/>
                  </a:lnTo>
                  <a:lnTo>
                    <a:pt x="64" y="100"/>
                  </a:lnTo>
                  <a:lnTo>
                    <a:pt x="94" y="64"/>
                  </a:lnTo>
                  <a:lnTo>
                    <a:pt x="128" y="36"/>
                  </a:lnTo>
                  <a:lnTo>
                    <a:pt x="167" y="16"/>
                  </a:lnTo>
                  <a:lnTo>
                    <a:pt x="210" y="4"/>
                  </a:lnTo>
                  <a:lnTo>
                    <a:pt x="256"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7" name="Freeform 12">
              <a:extLst>
                <a:ext uri="{FF2B5EF4-FFF2-40B4-BE49-F238E27FC236}">
                  <a16:creationId xmlns:a16="http://schemas.microsoft.com/office/drawing/2014/main" id="{FDF4590A-ED35-371E-E1BB-9C93A3DCC1E0}"/>
                </a:ext>
              </a:extLst>
            </p:cNvPr>
            <p:cNvSpPr>
              <a:spLocks/>
            </p:cNvSpPr>
            <p:nvPr/>
          </p:nvSpPr>
          <p:spPr bwMode="auto">
            <a:xfrm>
              <a:off x="4889" y="3239"/>
              <a:ext cx="44" cy="44"/>
            </a:xfrm>
            <a:custGeom>
              <a:avLst/>
              <a:gdLst>
                <a:gd name="T0" fmla="*/ 17 w 88"/>
                <a:gd name="T1" fmla="*/ 0 h 89"/>
                <a:gd name="T2" fmla="*/ 88 w 88"/>
                <a:gd name="T3" fmla="*/ 0 h 89"/>
                <a:gd name="T4" fmla="*/ 71 w 88"/>
                <a:gd name="T5" fmla="*/ 89 h 89"/>
                <a:gd name="T6" fmla="*/ 0 w 88"/>
                <a:gd name="T7" fmla="*/ 89 h 89"/>
                <a:gd name="T8" fmla="*/ 17 w 88"/>
                <a:gd name="T9" fmla="*/ 0 h 89"/>
              </a:gdLst>
              <a:ahLst/>
              <a:cxnLst>
                <a:cxn ang="0">
                  <a:pos x="T0" y="T1"/>
                </a:cxn>
                <a:cxn ang="0">
                  <a:pos x="T2" y="T3"/>
                </a:cxn>
                <a:cxn ang="0">
                  <a:pos x="T4" y="T5"/>
                </a:cxn>
                <a:cxn ang="0">
                  <a:pos x="T6" y="T7"/>
                </a:cxn>
                <a:cxn ang="0">
                  <a:pos x="T8" y="T9"/>
                </a:cxn>
              </a:cxnLst>
              <a:rect l="0" t="0" r="r" b="b"/>
              <a:pathLst>
                <a:path w="88" h="89">
                  <a:moveTo>
                    <a:pt x="17" y="0"/>
                  </a:moveTo>
                  <a:lnTo>
                    <a:pt x="88" y="0"/>
                  </a:lnTo>
                  <a:lnTo>
                    <a:pt x="71" y="89"/>
                  </a:lnTo>
                  <a:lnTo>
                    <a:pt x="0" y="89"/>
                  </a:lnTo>
                  <a:lnTo>
                    <a:pt x="17"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8" name="Freeform 13">
              <a:extLst>
                <a:ext uri="{FF2B5EF4-FFF2-40B4-BE49-F238E27FC236}">
                  <a16:creationId xmlns:a16="http://schemas.microsoft.com/office/drawing/2014/main" id="{A750DB35-8667-0706-0B65-CC62E67E57DC}"/>
                </a:ext>
              </a:extLst>
            </p:cNvPr>
            <p:cNvSpPr>
              <a:spLocks/>
            </p:cNvSpPr>
            <p:nvPr/>
          </p:nvSpPr>
          <p:spPr bwMode="auto">
            <a:xfrm>
              <a:off x="4544"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9" name="Freeform 14">
              <a:extLst>
                <a:ext uri="{FF2B5EF4-FFF2-40B4-BE49-F238E27FC236}">
                  <a16:creationId xmlns:a16="http://schemas.microsoft.com/office/drawing/2014/main" id="{DE4C3289-EAD6-5BBF-0144-0C0FD8854A9E}"/>
                </a:ext>
              </a:extLst>
            </p:cNvPr>
            <p:cNvSpPr>
              <a:spLocks/>
            </p:cNvSpPr>
            <p:nvPr/>
          </p:nvSpPr>
          <p:spPr bwMode="auto">
            <a:xfrm>
              <a:off x="4449" y="3239"/>
              <a:ext cx="44" cy="44"/>
            </a:xfrm>
            <a:custGeom>
              <a:avLst/>
              <a:gdLst>
                <a:gd name="T0" fmla="*/ 18 w 89"/>
                <a:gd name="T1" fmla="*/ 0 h 89"/>
                <a:gd name="T2" fmla="*/ 89 w 89"/>
                <a:gd name="T3" fmla="*/ 0 h 89"/>
                <a:gd name="T4" fmla="*/ 71 w 89"/>
                <a:gd name="T5" fmla="*/ 89 h 89"/>
                <a:gd name="T6" fmla="*/ 0 w 89"/>
                <a:gd name="T7" fmla="*/ 89 h 89"/>
                <a:gd name="T8" fmla="*/ 18 w 89"/>
                <a:gd name="T9" fmla="*/ 0 h 89"/>
              </a:gdLst>
              <a:ahLst/>
              <a:cxnLst>
                <a:cxn ang="0">
                  <a:pos x="T0" y="T1"/>
                </a:cxn>
                <a:cxn ang="0">
                  <a:pos x="T2" y="T3"/>
                </a:cxn>
                <a:cxn ang="0">
                  <a:pos x="T4" y="T5"/>
                </a:cxn>
                <a:cxn ang="0">
                  <a:pos x="T6" y="T7"/>
                </a:cxn>
                <a:cxn ang="0">
                  <a:pos x="T8" y="T9"/>
                </a:cxn>
              </a:cxnLst>
              <a:rect l="0" t="0" r="r" b="b"/>
              <a:pathLst>
                <a:path w="89" h="89">
                  <a:moveTo>
                    <a:pt x="18" y="0"/>
                  </a:moveTo>
                  <a:lnTo>
                    <a:pt x="89" y="0"/>
                  </a:lnTo>
                  <a:lnTo>
                    <a:pt x="71" y="89"/>
                  </a:lnTo>
                  <a:lnTo>
                    <a:pt x="0" y="89"/>
                  </a:lnTo>
                  <a:lnTo>
                    <a:pt x="18"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20" name="Freeform 15">
              <a:extLst>
                <a:ext uri="{FF2B5EF4-FFF2-40B4-BE49-F238E27FC236}">
                  <a16:creationId xmlns:a16="http://schemas.microsoft.com/office/drawing/2014/main" id="{64141901-7064-7C05-4AAF-DC0E0473AA64}"/>
                </a:ext>
              </a:extLst>
            </p:cNvPr>
            <p:cNvSpPr>
              <a:spLocks/>
            </p:cNvSpPr>
            <p:nvPr/>
          </p:nvSpPr>
          <p:spPr bwMode="auto">
            <a:xfrm>
              <a:off x="3172" y="3239"/>
              <a:ext cx="941" cy="356"/>
            </a:xfrm>
            <a:custGeom>
              <a:avLst/>
              <a:gdLst>
                <a:gd name="T0" fmla="*/ 144 w 1883"/>
                <a:gd name="T1" fmla="*/ 0 h 713"/>
                <a:gd name="T2" fmla="*/ 1501 w 1883"/>
                <a:gd name="T3" fmla="*/ 0 h 713"/>
                <a:gd name="T4" fmla="*/ 1444 w 1883"/>
                <a:gd name="T5" fmla="*/ 277 h 713"/>
                <a:gd name="T6" fmla="*/ 1604 w 1883"/>
                <a:gd name="T7" fmla="*/ 277 h 713"/>
                <a:gd name="T8" fmla="*/ 1661 w 1883"/>
                <a:gd name="T9" fmla="*/ 0 h 713"/>
                <a:gd name="T10" fmla="*/ 1883 w 1883"/>
                <a:gd name="T11" fmla="*/ 0 h 713"/>
                <a:gd name="T12" fmla="*/ 1741 w 1883"/>
                <a:gd name="T13" fmla="*/ 713 h 713"/>
                <a:gd name="T14" fmla="*/ 1519 w 1883"/>
                <a:gd name="T15" fmla="*/ 713 h 713"/>
                <a:gd name="T16" fmla="*/ 1572 w 1883"/>
                <a:gd name="T17" fmla="*/ 437 h 713"/>
                <a:gd name="T18" fmla="*/ 1412 w 1883"/>
                <a:gd name="T19" fmla="*/ 437 h 713"/>
                <a:gd name="T20" fmla="*/ 1359 w 1883"/>
                <a:gd name="T21" fmla="*/ 713 h 713"/>
                <a:gd name="T22" fmla="*/ 1136 w 1883"/>
                <a:gd name="T23" fmla="*/ 713 h 713"/>
                <a:gd name="T24" fmla="*/ 1244 w 1883"/>
                <a:gd name="T25" fmla="*/ 178 h 713"/>
                <a:gd name="T26" fmla="*/ 1057 w 1883"/>
                <a:gd name="T27" fmla="*/ 178 h 713"/>
                <a:gd name="T28" fmla="*/ 949 w 1883"/>
                <a:gd name="T29" fmla="*/ 713 h 713"/>
                <a:gd name="T30" fmla="*/ 727 w 1883"/>
                <a:gd name="T31" fmla="*/ 713 h 713"/>
                <a:gd name="T32" fmla="*/ 836 w 1883"/>
                <a:gd name="T33" fmla="*/ 178 h 713"/>
                <a:gd name="T34" fmla="*/ 328 w 1883"/>
                <a:gd name="T35" fmla="*/ 178 h 713"/>
                <a:gd name="T36" fmla="*/ 309 w 1883"/>
                <a:gd name="T37" fmla="*/ 277 h 713"/>
                <a:gd name="T38" fmla="*/ 628 w 1883"/>
                <a:gd name="T39" fmla="*/ 277 h 713"/>
                <a:gd name="T40" fmla="*/ 596 w 1883"/>
                <a:gd name="T41" fmla="*/ 437 h 713"/>
                <a:gd name="T42" fmla="*/ 277 w 1883"/>
                <a:gd name="T43" fmla="*/ 437 h 713"/>
                <a:gd name="T44" fmla="*/ 257 w 1883"/>
                <a:gd name="T45" fmla="*/ 535 h 713"/>
                <a:gd name="T46" fmla="*/ 577 w 1883"/>
                <a:gd name="T47" fmla="*/ 535 h 713"/>
                <a:gd name="T48" fmla="*/ 541 w 1883"/>
                <a:gd name="T49" fmla="*/ 713 h 713"/>
                <a:gd name="T50" fmla="*/ 0 w 1883"/>
                <a:gd name="T51" fmla="*/ 713 h 713"/>
                <a:gd name="T52" fmla="*/ 144 w 1883"/>
                <a:gd name="T53"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83" h="713">
                  <a:moveTo>
                    <a:pt x="144" y="0"/>
                  </a:moveTo>
                  <a:lnTo>
                    <a:pt x="1501" y="0"/>
                  </a:lnTo>
                  <a:lnTo>
                    <a:pt x="1444" y="277"/>
                  </a:lnTo>
                  <a:lnTo>
                    <a:pt x="1604" y="277"/>
                  </a:lnTo>
                  <a:lnTo>
                    <a:pt x="1661" y="0"/>
                  </a:lnTo>
                  <a:lnTo>
                    <a:pt x="1883" y="0"/>
                  </a:lnTo>
                  <a:lnTo>
                    <a:pt x="1741" y="713"/>
                  </a:lnTo>
                  <a:lnTo>
                    <a:pt x="1519" y="713"/>
                  </a:lnTo>
                  <a:lnTo>
                    <a:pt x="1572" y="437"/>
                  </a:lnTo>
                  <a:lnTo>
                    <a:pt x="1412" y="437"/>
                  </a:lnTo>
                  <a:lnTo>
                    <a:pt x="1359" y="713"/>
                  </a:lnTo>
                  <a:lnTo>
                    <a:pt x="1136" y="713"/>
                  </a:lnTo>
                  <a:lnTo>
                    <a:pt x="1244" y="178"/>
                  </a:lnTo>
                  <a:lnTo>
                    <a:pt x="1057" y="178"/>
                  </a:lnTo>
                  <a:lnTo>
                    <a:pt x="949" y="713"/>
                  </a:lnTo>
                  <a:lnTo>
                    <a:pt x="727" y="713"/>
                  </a:lnTo>
                  <a:lnTo>
                    <a:pt x="836" y="178"/>
                  </a:lnTo>
                  <a:lnTo>
                    <a:pt x="328" y="178"/>
                  </a:lnTo>
                  <a:lnTo>
                    <a:pt x="309" y="277"/>
                  </a:lnTo>
                  <a:lnTo>
                    <a:pt x="628" y="277"/>
                  </a:lnTo>
                  <a:lnTo>
                    <a:pt x="596" y="437"/>
                  </a:lnTo>
                  <a:lnTo>
                    <a:pt x="277" y="437"/>
                  </a:lnTo>
                  <a:lnTo>
                    <a:pt x="257" y="535"/>
                  </a:lnTo>
                  <a:lnTo>
                    <a:pt x="577" y="535"/>
                  </a:lnTo>
                  <a:lnTo>
                    <a:pt x="541" y="713"/>
                  </a:lnTo>
                  <a:lnTo>
                    <a:pt x="0" y="713"/>
                  </a:lnTo>
                  <a:lnTo>
                    <a:pt x="144" y="0"/>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p>
          </p:txBody>
        </p:sp>
      </p:grpSp>
      <p:pic>
        <p:nvPicPr>
          <p:cNvPr id="21" name="Graphic 20">
            <a:extLst>
              <a:ext uri="{FF2B5EF4-FFF2-40B4-BE49-F238E27FC236}">
                <a16:creationId xmlns:a16="http://schemas.microsoft.com/office/drawing/2014/main" id="{5FD1060D-DCE6-41A0-5516-36588990FDC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0357" y="5556391"/>
            <a:ext cx="2739266" cy="629744"/>
          </a:xfrm>
          <a:prstGeom prst="rect">
            <a:avLst/>
          </a:prstGeom>
        </p:spPr>
      </p:pic>
    </p:spTree>
    <p:extLst>
      <p:ext uri="{BB962C8B-B14F-4D97-AF65-F5344CB8AC3E}">
        <p14:creationId xmlns:p14="http://schemas.microsoft.com/office/powerpoint/2010/main" val="15147489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6.8|10.9"/>
</p:tagLst>
</file>

<file path=ppt/tags/tag10.xml><?xml version="1.0" encoding="utf-8"?>
<p:tagLst xmlns:a="http://schemas.openxmlformats.org/drawingml/2006/main" xmlns:r="http://schemas.openxmlformats.org/officeDocument/2006/relationships" xmlns:p="http://schemas.openxmlformats.org/presentationml/2006/main">
  <p:tag name="TIMING" val="|7.9|5.9|3.2|4.7"/>
</p:tagLst>
</file>

<file path=ppt/tags/tag11.xml><?xml version="1.0" encoding="utf-8"?>
<p:tagLst xmlns:a="http://schemas.openxmlformats.org/drawingml/2006/main" xmlns:r="http://schemas.openxmlformats.org/officeDocument/2006/relationships" xmlns:p="http://schemas.openxmlformats.org/presentationml/2006/main">
  <p:tag name="TIMING" val="|7.4|7.4|4.7|9"/>
</p:tagLst>
</file>

<file path=ppt/tags/tag12.xml><?xml version="1.0" encoding="utf-8"?>
<p:tagLst xmlns:a="http://schemas.openxmlformats.org/drawingml/2006/main" xmlns:r="http://schemas.openxmlformats.org/officeDocument/2006/relationships" xmlns:p="http://schemas.openxmlformats.org/presentationml/2006/main">
  <p:tag name="TIMING" val="|4.3|1.3|4.8|8.3|2.1|6.3|7.6|5.1|11"/>
</p:tagLst>
</file>

<file path=ppt/tags/tag13.xml><?xml version="1.0" encoding="utf-8"?>
<p:tagLst xmlns:a="http://schemas.openxmlformats.org/drawingml/2006/main" xmlns:r="http://schemas.openxmlformats.org/officeDocument/2006/relationships" xmlns:p="http://schemas.openxmlformats.org/presentationml/2006/main">
  <p:tag name="TIMING" val="|6.1|5.8"/>
</p:tagLst>
</file>

<file path=ppt/tags/tag14.xml><?xml version="1.0" encoding="utf-8"?>
<p:tagLst xmlns:a="http://schemas.openxmlformats.org/drawingml/2006/main" xmlns:r="http://schemas.openxmlformats.org/officeDocument/2006/relationships" xmlns:p="http://schemas.openxmlformats.org/presentationml/2006/main">
  <p:tag name="TIMING" val="|1.2|4.3|14.8|8.3|8.3|15.3|5.4|11.6|7.7|14|11.2"/>
</p:tagLst>
</file>

<file path=ppt/tags/tag15.xml><?xml version="1.0" encoding="utf-8"?>
<p:tagLst xmlns:a="http://schemas.openxmlformats.org/drawingml/2006/main" xmlns:r="http://schemas.openxmlformats.org/officeDocument/2006/relationships" xmlns:p="http://schemas.openxmlformats.org/presentationml/2006/main">
  <p:tag name="TIMING" val="|11.8|6.3|3.5|2.9"/>
</p:tagLst>
</file>

<file path=ppt/tags/tag16.xml><?xml version="1.0" encoding="utf-8"?>
<p:tagLst xmlns:a="http://schemas.openxmlformats.org/drawingml/2006/main" xmlns:r="http://schemas.openxmlformats.org/officeDocument/2006/relationships" xmlns:p="http://schemas.openxmlformats.org/presentationml/2006/main">
  <p:tag name="TIMING" val="|6.2|10.3"/>
</p:tagLst>
</file>

<file path=ppt/tags/tag17.xml><?xml version="1.0" encoding="utf-8"?>
<p:tagLst xmlns:a="http://schemas.openxmlformats.org/drawingml/2006/main" xmlns:r="http://schemas.openxmlformats.org/officeDocument/2006/relationships" xmlns:p="http://schemas.openxmlformats.org/presentationml/2006/main">
  <p:tag name="TIMING" val="|6.7|5.5|4.9|5.1"/>
</p:tagLst>
</file>

<file path=ppt/tags/tag18.xml><?xml version="1.0" encoding="utf-8"?>
<p:tagLst xmlns:a="http://schemas.openxmlformats.org/drawingml/2006/main" xmlns:r="http://schemas.openxmlformats.org/officeDocument/2006/relationships" xmlns:p="http://schemas.openxmlformats.org/presentationml/2006/main">
  <p:tag name="TIMING" val="|6|7.5|18.6"/>
</p:tagLst>
</file>

<file path=ppt/tags/tag19.xml><?xml version="1.0" encoding="utf-8"?>
<p:tagLst xmlns:a="http://schemas.openxmlformats.org/drawingml/2006/main" xmlns:r="http://schemas.openxmlformats.org/officeDocument/2006/relationships" xmlns:p="http://schemas.openxmlformats.org/presentationml/2006/main">
  <p:tag name="TIMING" val="|0.5|2.8|3|4.6|5.9|4.3|6.3|6.2|8|6.6|5.1"/>
</p:tagLst>
</file>

<file path=ppt/tags/tag2.xml><?xml version="1.0" encoding="utf-8"?>
<p:tagLst xmlns:a="http://schemas.openxmlformats.org/drawingml/2006/main" xmlns:r="http://schemas.openxmlformats.org/officeDocument/2006/relationships" xmlns:p="http://schemas.openxmlformats.org/presentationml/2006/main">
  <p:tag name="TIMING" val="|4.1|4.9"/>
</p:tagLst>
</file>

<file path=ppt/tags/tag20.xml><?xml version="1.0" encoding="utf-8"?>
<p:tagLst xmlns:a="http://schemas.openxmlformats.org/drawingml/2006/main" xmlns:r="http://schemas.openxmlformats.org/officeDocument/2006/relationships" xmlns:p="http://schemas.openxmlformats.org/presentationml/2006/main">
  <p:tag name="TIMING" val="|15.2|11.1|7.7"/>
</p:tagLst>
</file>

<file path=ppt/tags/tag21.xml><?xml version="1.0" encoding="utf-8"?>
<p:tagLst xmlns:a="http://schemas.openxmlformats.org/drawingml/2006/main" xmlns:r="http://schemas.openxmlformats.org/officeDocument/2006/relationships" xmlns:p="http://schemas.openxmlformats.org/presentationml/2006/main">
  <p:tag name="TIMING" val="|3.2|4.6|3.2|7.6"/>
</p:tagLst>
</file>

<file path=ppt/tags/tag22.xml><?xml version="1.0" encoding="utf-8"?>
<p:tagLst xmlns:a="http://schemas.openxmlformats.org/drawingml/2006/main" xmlns:r="http://schemas.openxmlformats.org/officeDocument/2006/relationships" xmlns:p="http://schemas.openxmlformats.org/presentationml/2006/main">
  <p:tag name="TIMING" val="|4.7|5.3|15.9|16.3|11.9|10"/>
</p:tagLst>
</file>

<file path=ppt/tags/tag23.xml><?xml version="1.0" encoding="utf-8"?>
<p:tagLst xmlns:a="http://schemas.openxmlformats.org/drawingml/2006/main" xmlns:r="http://schemas.openxmlformats.org/officeDocument/2006/relationships" xmlns:p="http://schemas.openxmlformats.org/presentationml/2006/main">
  <p:tag name="TIMING" val="|7.6|6.2|3.2|8.3"/>
</p:tagLst>
</file>

<file path=ppt/tags/tag24.xml><?xml version="1.0" encoding="utf-8"?>
<p:tagLst xmlns:a="http://schemas.openxmlformats.org/drawingml/2006/main" xmlns:r="http://schemas.openxmlformats.org/officeDocument/2006/relationships" xmlns:p="http://schemas.openxmlformats.org/presentationml/2006/main">
  <p:tag name="TIMING" val="|13.2|6.6"/>
</p:tagLst>
</file>

<file path=ppt/tags/tag25.xml><?xml version="1.0" encoding="utf-8"?>
<p:tagLst xmlns:a="http://schemas.openxmlformats.org/drawingml/2006/main" xmlns:r="http://schemas.openxmlformats.org/officeDocument/2006/relationships" xmlns:p="http://schemas.openxmlformats.org/presentationml/2006/main">
  <p:tag name="TIMING" val="|5.9|14.6"/>
</p:tagLst>
</file>

<file path=ppt/tags/tag26.xml><?xml version="1.0" encoding="utf-8"?>
<p:tagLst xmlns:a="http://schemas.openxmlformats.org/drawingml/2006/main" xmlns:r="http://schemas.openxmlformats.org/officeDocument/2006/relationships" xmlns:p="http://schemas.openxmlformats.org/presentationml/2006/main">
  <p:tag name="TIMING" val="|5.6|11.2"/>
</p:tagLst>
</file>

<file path=ppt/tags/tag27.xml><?xml version="1.0" encoding="utf-8"?>
<p:tagLst xmlns:a="http://schemas.openxmlformats.org/drawingml/2006/main" xmlns:r="http://schemas.openxmlformats.org/officeDocument/2006/relationships" xmlns:p="http://schemas.openxmlformats.org/presentationml/2006/main">
  <p:tag name="TIMING" val="|7.9|15.8"/>
</p:tagLst>
</file>

<file path=ppt/tags/tag28.xml><?xml version="1.0" encoding="utf-8"?>
<p:tagLst xmlns:a="http://schemas.openxmlformats.org/drawingml/2006/main" xmlns:r="http://schemas.openxmlformats.org/officeDocument/2006/relationships" xmlns:p="http://schemas.openxmlformats.org/presentationml/2006/main">
  <p:tag name="TIMING" val="|11.1"/>
</p:tagLst>
</file>

<file path=ppt/tags/tag29.xml><?xml version="1.0" encoding="utf-8"?>
<p:tagLst xmlns:a="http://schemas.openxmlformats.org/drawingml/2006/main" xmlns:r="http://schemas.openxmlformats.org/officeDocument/2006/relationships" xmlns:p="http://schemas.openxmlformats.org/presentationml/2006/main">
  <p:tag name="TIMING" val="|5.1"/>
</p:tagLst>
</file>

<file path=ppt/tags/tag3.xml><?xml version="1.0" encoding="utf-8"?>
<p:tagLst xmlns:a="http://schemas.openxmlformats.org/drawingml/2006/main" xmlns:r="http://schemas.openxmlformats.org/officeDocument/2006/relationships" xmlns:p="http://schemas.openxmlformats.org/presentationml/2006/main">
  <p:tag name="TIMING" val="|0.4"/>
</p:tagLst>
</file>

<file path=ppt/tags/tag30.xml><?xml version="1.0" encoding="utf-8"?>
<p:tagLst xmlns:a="http://schemas.openxmlformats.org/drawingml/2006/main" xmlns:r="http://schemas.openxmlformats.org/officeDocument/2006/relationships" xmlns:p="http://schemas.openxmlformats.org/presentationml/2006/main">
  <p:tag name="TIMING" val="|0.9|4.8|5|12.1|1.9"/>
</p:tagLst>
</file>

<file path=ppt/tags/tag4.xml><?xml version="1.0" encoding="utf-8"?>
<p:tagLst xmlns:a="http://schemas.openxmlformats.org/drawingml/2006/main" xmlns:r="http://schemas.openxmlformats.org/officeDocument/2006/relationships" xmlns:p="http://schemas.openxmlformats.org/presentationml/2006/main">
  <p:tag name="TIMING" val="|20.2|6.3|11.8|21|5.9|12.6"/>
</p:tagLst>
</file>

<file path=ppt/tags/tag5.xml><?xml version="1.0" encoding="utf-8"?>
<p:tagLst xmlns:a="http://schemas.openxmlformats.org/drawingml/2006/main" xmlns:r="http://schemas.openxmlformats.org/officeDocument/2006/relationships" xmlns:p="http://schemas.openxmlformats.org/presentationml/2006/main">
  <p:tag name="TIMING" val="|8.1"/>
</p:tagLst>
</file>

<file path=ppt/tags/tag6.xml><?xml version="1.0" encoding="utf-8"?>
<p:tagLst xmlns:a="http://schemas.openxmlformats.org/drawingml/2006/main" xmlns:r="http://schemas.openxmlformats.org/officeDocument/2006/relationships" xmlns:p="http://schemas.openxmlformats.org/presentationml/2006/main">
  <p:tag name="TIMING" val="|5.7|10.4|5.2|6.1|5.1|9.9|14.9"/>
</p:tagLst>
</file>

<file path=ppt/tags/tag7.xml><?xml version="1.0" encoding="utf-8"?>
<p:tagLst xmlns:a="http://schemas.openxmlformats.org/drawingml/2006/main" xmlns:r="http://schemas.openxmlformats.org/officeDocument/2006/relationships" xmlns:p="http://schemas.openxmlformats.org/presentationml/2006/main">
  <p:tag name="TIMING" val="|5.7|10.4|5.2|6.1|5.1|9.9|14.9"/>
</p:tagLst>
</file>

<file path=ppt/tags/tag8.xml><?xml version="1.0" encoding="utf-8"?>
<p:tagLst xmlns:a="http://schemas.openxmlformats.org/drawingml/2006/main" xmlns:r="http://schemas.openxmlformats.org/officeDocument/2006/relationships" xmlns:p="http://schemas.openxmlformats.org/presentationml/2006/main">
  <p:tag name="TIMING" val="|1.2|4.6|3|6.1"/>
</p:tagLst>
</file>

<file path=ppt/tags/tag9.xml><?xml version="1.0" encoding="utf-8"?>
<p:tagLst xmlns:a="http://schemas.openxmlformats.org/drawingml/2006/main" xmlns:r="http://schemas.openxmlformats.org/officeDocument/2006/relationships" xmlns:p="http://schemas.openxmlformats.org/presentationml/2006/main">
  <p:tag name="TIMING" val="|1.5|3.4|10.1|8.5|10|6.8|12.3|7.2|14.4|12.2|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15750</Words>
  <Application>Microsoft Office PowerPoint</Application>
  <PresentationFormat>Widescreen</PresentationFormat>
  <Paragraphs>1868</Paragraphs>
  <Slides>92</Slides>
  <Notes>91</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0" baseType="lpstr">
      <vt:lpstr>Arial</vt:lpstr>
      <vt:lpstr>Calibri</vt:lpstr>
      <vt:lpstr>Cambria</vt:lpstr>
      <vt:lpstr>Consolas</vt:lpstr>
      <vt:lpstr>Times New Roman</vt:lpstr>
      <vt:lpstr>Wingdings</vt:lpstr>
      <vt:lpstr>Office Theme</vt:lpstr>
      <vt:lpstr>Visio</vt:lpstr>
      <vt:lpstr>Improving DRAM Performance, Reliability, and Security  by Rigorously Understanding Intrinsic DRAM Operation</vt:lpstr>
      <vt:lpstr>Dynamic Random Access Memory (DRAM)</vt:lpstr>
      <vt:lpstr>DRAM in 2022</vt:lpstr>
      <vt:lpstr>Scaling Challenges of DRAM Technology</vt:lpstr>
      <vt:lpstr>Our Goals</vt:lpstr>
      <vt:lpstr>Contributions</vt:lpstr>
      <vt:lpstr>DRAM Background</vt:lpstr>
      <vt:lpstr>DRAM Organization</vt:lpstr>
      <vt:lpstr>DRAM Operation</vt:lpstr>
      <vt:lpstr>DRAM Cell</vt:lpstr>
      <vt:lpstr>DRAM Refresh</vt:lpstr>
      <vt:lpstr>Contributions</vt:lpstr>
      <vt:lpstr>Reliability Effects of DRAM Timing Parameters</vt:lpstr>
      <vt:lpstr>Factors Affecting DRAM Reliability and Latency</vt:lpstr>
      <vt:lpstr>Goals of a DRAM Characterization Infrastructure</vt:lpstr>
      <vt:lpstr>SoftMC: High-Level View</vt:lpstr>
      <vt:lpstr>Key Components</vt:lpstr>
      <vt:lpstr>SoftMC API</vt:lpstr>
      <vt:lpstr>Key Components</vt:lpstr>
      <vt:lpstr>SoftMC Hardware</vt:lpstr>
      <vt:lpstr>Use Cases</vt:lpstr>
      <vt:lpstr>Use Case 1: Retention Time Distribution Study</vt:lpstr>
      <vt:lpstr>Use Case 1: Results</vt:lpstr>
      <vt:lpstr>Use Case 2: Accessing Highly-Charged Cells Faster</vt:lpstr>
      <vt:lpstr>Use Case 2: How a Highly-Charged Cell Is Accessed Faster?</vt:lpstr>
      <vt:lpstr>Use Case 2: Ready-to-Access Latency Test</vt:lpstr>
      <vt:lpstr>Use Case 2: Results</vt:lpstr>
      <vt:lpstr>Use Case 2: Why Don’t We See the Latency Reduction Effect?</vt:lpstr>
      <vt:lpstr>Research Enabled by SoftMC (from SAFARI)</vt:lpstr>
      <vt:lpstr>Research Enabled by SoftMC (others)</vt:lpstr>
      <vt:lpstr>Summary</vt:lpstr>
      <vt:lpstr>Contributions</vt:lpstr>
      <vt:lpstr>RowHammer</vt:lpstr>
      <vt:lpstr>Target Row Refresh (TRR)</vt:lpstr>
      <vt:lpstr>The Problem with TRR</vt:lpstr>
      <vt:lpstr>Goal</vt:lpstr>
      <vt:lpstr>U-TRR: Uncovering Inner Workings of TRR</vt:lpstr>
      <vt:lpstr>U-TRR: High-Level Overview</vt:lpstr>
      <vt:lpstr>High-Level U-TRR Experiment</vt:lpstr>
      <vt:lpstr>U-TRR: Implementation</vt:lpstr>
      <vt:lpstr>Case Study: Understanding Vendor A’s TRR</vt:lpstr>
      <vt:lpstr>Case Study: Circumventing Vendor A’s TRR</vt:lpstr>
      <vt:lpstr>Bypassing TRR with New RowHammer Access Patterns</vt:lpstr>
      <vt:lpstr>Effect on Individual Rows</vt:lpstr>
      <vt:lpstr>Effect on Individual Rows</vt:lpstr>
      <vt:lpstr>Other Observations and Results in the Paper</vt:lpstr>
      <vt:lpstr>Summary</vt:lpstr>
      <vt:lpstr>Contributions</vt:lpstr>
      <vt:lpstr>Problem: The Rigid DRAM Interface</vt:lpstr>
      <vt:lpstr>A Prime Example: New Features of DDR5</vt:lpstr>
      <vt:lpstr>SMD: Overview</vt:lpstr>
      <vt:lpstr>SMD: DRAM Bank Architecture</vt:lpstr>
      <vt:lpstr>SMD: High-Level Operation</vt:lpstr>
      <vt:lpstr>SMD-Based Maintenance Mechanisms</vt:lpstr>
      <vt:lpstr>Fixed-Rate Refresh (SMD-FR)</vt:lpstr>
      <vt:lpstr>Variable-Rate Refresh (SMD-VR)</vt:lpstr>
      <vt:lpstr>Methodology</vt:lpstr>
      <vt:lpstr>Single-Core Results</vt:lpstr>
      <vt:lpstr>Four-Core Results</vt:lpstr>
      <vt:lpstr>Sensitivity to Refresh Period</vt:lpstr>
      <vt:lpstr>Hardware Overhead</vt:lpstr>
      <vt:lpstr>Other Results in the Paper</vt:lpstr>
      <vt:lpstr>Summary</vt:lpstr>
      <vt:lpstr>Contributions</vt:lpstr>
      <vt:lpstr>Scaling Challenges of DRAM Technology</vt:lpstr>
      <vt:lpstr>Observation</vt:lpstr>
      <vt:lpstr>Our Goal</vt:lpstr>
      <vt:lpstr>Copy-Row DRAM (CROW)</vt:lpstr>
      <vt:lpstr>CROW: High-Level Overview</vt:lpstr>
      <vt:lpstr>CROW Operation 1: Row Copy</vt:lpstr>
      <vt:lpstr>Row Copy: Steps</vt:lpstr>
      <vt:lpstr>CROW Operation 2: Two-Row Activation</vt:lpstr>
      <vt:lpstr>Two-Row Activation: Steps</vt:lpstr>
      <vt:lpstr>CROW-based Mechanisms</vt:lpstr>
      <vt:lpstr>CROW-cache</vt:lpstr>
      <vt:lpstr>CROW-cache Operation</vt:lpstr>
      <vt:lpstr>CROW-based Mechanisms</vt:lpstr>
      <vt:lpstr>CROW-ref</vt:lpstr>
      <vt:lpstr>CROW-ref Operation</vt:lpstr>
      <vt:lpstr>Identifying Weak Rows</vt:lpstr>
      <vt:lpstr>CROW-based Mechanisms</vt:lpstr>
      <vt:lpstr>Mitigating RowHammer</vt:lpstr>
      <vt:lpstr>Methodology</vt:lpstr>
      <vt:lpstr>CROW-cache Results</vt:lpstr>
      <vt:lpstr>CROW-ref Results</vt:lpstr>
      <vt:lpstr>Combining CROW-cache and CROW-ref</vt:lpstr>
      <vt:lpstr>Hardware Overhead</vt:lpstr>
      <vt:lpstr>Other Results in the Paper</vt:lpstr>
      <vt:lpstr>Summary</vt:lpstr>
      <vt:lpstr>Contributions</vt:lpstr>
      <vt:lpstr>Future Research Directions</vt:lpstr>
      <vt:lpstr>Improving DRAM Performance, Reliability, and Security  by Rigorously Understanding Intrinsic DRAM Operation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Hassan</dc:creator>
  <cp:lastModifiedBy>Hasan Hassan</cp:lastModifiedBy>
  <cp:revision>704</cp:revision>
  <dcterms:created xsi:type="dcterms:W3CDTF">2022-06-30T14:25:55Z</dcterms:created>
  <dcterms:modified xsi:type="dcterms:W3CDTF">2022-09-16T08:05:15Z</dcterms:modified>
</cp:coreProperties>
</file>