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1053" r:id="rId2"/>
    <p:sldId id="1195" r:id="rId3"/>
    <p:sldId id="1171" r:id="rId4"/>
    <p:sldId id="981" r:id="rId5"/>
    <p:sldId id="387" r:id="rId6"/>
    <p:sldId id="1203" r:id="rId7"/>
    <p:sldId id="1220" r:id="rId8"/>
    <p:sldId id="1205" r:id="rId9"/>
    <p:sldId id="1227" r:id="rId10"/>
    <p:sldId id="1180" r:id="rId11"/>
    <p:sldId id="1178" r:id="rId12"/>
    <p:sldId id="1208" r:id="rId13"/>
    <p:sldId id="1181" r:id="rId14"/>
    <p:sldId id="1242" r:id="rId15"/>
    <p:sldId id="1222" r:id="rId16"/>
    <p:sldId id="1258" r:id="rId17"/>
    <p:sldId id="1182" r:id="rId18"/>
    <p:sldId id="535" r:id="rId19"/>
    <p:sldId id="1250" r:id="rId20"/>
    <p:sldId id="1248" r:id="rId21"/>
    <p:sldId id="1251" r:id="rId22"/>
    <p:sldId id="1183" r:id="rId23"/>
    <p:sldId id="1214" r:id="rId24"/>
    <p:sldId id="1232" r:id="rId25"/>
    <p:sldId id="1243" r:id="rId26"/>
    <p:sldId id="1192" r:id="rId27"/>
    <p:sldId id="1187" r:id="rId28"/>
    <p:sldId id="1190" r:id="rId29"/>
    <p:sldId id="1191" r:id="rId30"/>
    <p:sldId id="1184" r:id="rId31"/>
    <p:sldId id="1216" r:id="rId32"/>
    <p:sldId id="1193" r:id="rId33"/>
    <p:sldId id="1219" r:id="rId34"/>
    <p:sldId id="1224" r:id="rId35"/>
    <p:sldId id="1226" r:id="rId36"/>
    <p:sldId id="1196" r:id="rId37"/>
    <p:sldId id="1200" r:id="rId38"/>
    <p:sldId id="1169" r:id="rId39"/>
    <p:sldId id="1207" r:id="rId40"/>
    <p:sldId id="1211" r:id="rId41"/>
    <p:sldId id="1225" r:id="rId42"/>
    <p:sldId id="1173" r:id="rId43"/>
    <p:sldId id="1254" r:id="rId44"/>
    <p:sldId id="1176" r:id="rId45"/>
    <p:sldId id="1238" r:id="rId46"/>
    <p:sldId id="1239" r:id="rId47"/>
    <p:sldId id="1185" r:id="rId48"/>
    <p:sldId id="1229" r:id="rId49"/>
    <p:sldId id="1186" r:id="rId50"/>
    <p:sldId id="1189" r:id="rId51"/>
    <p:sldId id="1230" r:id="rId52"/>
    <p:sldId id="1197" r:id="rId53"/>
    <p:sldId id="1231" r:id="rId54"/>
    <p:sldId id="1201" r:id="rId55"/>
    <p:sldId id="1255" r:id="rId56"/>
    <p:sldId id="1257" r:id="rId57"/>
    <p:sldId id="1256" r:id="rId58"/>
    <p:sldId id="1240" r:id="rId59"/>
    <p:sldId id="1241" r:id="rId60"/>
    <p:sldId id="1252" r:id="rId61"/>
    <p:sldId id="1253" r:id="rId62"/>
    <p:sldId id="1233" r:id="rId63"/>
    <p:sldId id="1235" r:id="rId64"/>
    <p:sldId id="1228" r:id="rId65"/>
    <p:sldId id="1249" r:id="rId66"/>
    <p:sldId id="1246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9C2706-7B56-0DA1-D36B-5058A166FD8E}" name="Yaglikci  Abdullah Giray" initials="YAG" userId="S::yaglikca@ethz.ch::9d4a6345-5013-481a-aed7-5910ce0bef1f" providerId="AD"/>
  <p188:author id="{25D29E55-6E1B-8098-0CC8-6F8A5879E72E}" name="lois.orosa.nogueira@gmail.com" initials="lo" userId="S::urn:spo:guest#lois.orosa.nogueira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ggqd_e6b7e@idethz.onmicrosoft.com" initials="g" lastIdx="3" clrIdx="3">
    <p:extLst>
      <p:ext uri="{19B8F6BF-5375-455C-9EA6-DF929625EA0E}">
        <p15:presenceInfo xmlns:p15="http://schemas.microsoft.com/office/powerpoint/2012/main" userId="S::ggqd_e6b7e@ethz.ch::93ad1454-b441-4862-aa2c-ecbd07735b47" providerId="AD"/>
      </p:ext>
    </p:extLst>
  </p:cmAuthor>
  <p:cmAuthor id="5" name="Patel  Minesh Hamenbhai" initials="PH" lastIdx="2" clrIdx="4">
    <p:extLst>
      <p:ext uri="{19B8F6BF-5375-455C-9EA6-DF929625EA0E}">
        <p15:presenceInfo xmlns:p15="http://schemas.microsoft.com/office/powerpoint/2012/main" userId="S::mpatel@ethz.ch::6a2c18ab-280a-4d17-9acd-93b2f4ff5d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E2D6EC"/>
    <a:srgbClr val="7030A0"/>
    <a:srgbClr val="E8ECF0"/>
    <a:srgbClr val="203864"/>
    <a:srgbClr val="FBE5D6"/>
    <a:srgbClr val="C00000"/>
    <a:srgbClr val="E76F5A"/>
    <a:srgbClr val="C03A83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07"/>
    <p:restoredTop sz="70340"/>
  </p:normalViewPr>
  <p:slideViewPr>
    <p:cSldViewPr snapToGrid="0" snapToObjects="1">
      <p:cViewPr varScale="1">
        <p:scale>
          <a:sx n="83" d="100"/>
          <a:sy n="83" d="100"/>
        </p:scale>
        <p:origin x="2384" y="200"/>
      </p:cViewPr>
      <p:guideLst>
        <p:guide orient="horz" pos="2160"/>
        <p:guide pos="2880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28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75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64787187401421"/>
          <c:y val="5.3246389512225538E-2"/>
          <c:w val="0.72329305345969319"/>
          <c:h val="0.7730828962405134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ln w="28575" cap="sq">
              <a:solidFill>
                <a:schemeClr val="tx1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Sheet1!$G$2:$G$8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32</c:v>
                </c:pt>
                <c:pt idx="5">
                  <c:v>64</c:v>
                </c:pt>
                <c:pt idx="6">
                  <c:v>128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0.97444448853810095</c:v>
                </c:pt>
                <c:pt idx="1">
                  <c:v>0.96375204288640604</c:v>
                </c:pt>
                <c:pt idx="2">
                  <c:v>0.94679056995674105</c:v>
                </c:pt>
                <c:pt idx="3">
                  <c:v>0.92167841839089304</c:v>
                </c:pt>
                <c:pt idx="4">
                  <c:v>0.883017049140435</c:v>
                </c:pt>
                <c:pt idx="5">
                  <c:v>0.824965032915837</c:v>
                </c:pt>
                <c:pt idx="6">
                  <c:v>0.736975314622899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A2-6944-BF65-03278EA63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0951647"/>
        <c:axId val="1113487903"/>
      </c:lineChart>
      <c:catAx>
        <c:axId val="11009516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/>
                  <a:t>DRAM Chip Capacity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13487903"/>
        <c:crosses val="autoZero"/>
        <c:auto val="1"/>
        <c:lblAlgn val="ctr"/>
        <c:lblOffset val="100"/>
        <c:noMultiLvlLbl val="0"/>
      </c:catAx>
      <c:valAx>
        <c:axId val="1113487903"/>
        <c:scaling>
          <c:orientation val="minMax"/>
          <c:max val="1.05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/>
                  <a:t>System Performance</a:t>
                </a:r>
              </a:p>
              <a:p>
                <a:pPr>
                  <a:defRPr/>
                </a:pPr>
                <a:r>
                  <a:rPr lang="en-US" dirty="0"/>
                  <a:t>(Normalized to No-Refresh)</a:t>
                </a:r>
              </a:p>
            </c:rich>
          </c:tx>
          <c:layout>
            <c:manualLayout>
              <c:xMode val="edge"/>
              <c:yMode val="edge"/>
              <c:x val="1.4454156735072173E-2"/>
              <c:y val="7.247313557225711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00951647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52727093401715"/>
          <c:y val="8.1536330782635516E-2"/>
          <c:w val="0.70348772068251308"/>
          <c:h val="0.557880768210738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72-8F44-B155-1949A15CFE77}"/>
              </c:ext>
            </c:extLst>
          </c:dPt>
          <c:cat>
            <c:strRef>
              <c:f>Sheet1!$A$2</c:f>
              <c:strCache>
                <c:ptCount val="1"/>
                <c:pt idx="0">
                  <c:v>The Min. ACT Count to Observe Bit Flips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139.19999999999999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72-8F44-B155-1949A15CFE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C00000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The Min. ACT Count to Observe Bit Flips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72-8F44-B155-1949A15CFE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axId val="1754165519"/>
        <c:axId val="1509368063"/>
      </c:barChart>
      <c:catAx>
        <c:axId val="1754165519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09368063"/>
        <c:crosses val="autoZero"/>
        <c:auto val="1"/>
        <c:lblAlgn val="ctr"/>
        <c:lblOffset val="100"/>
        <c:noMultiLvlLbl val="0"/>
      </c:catAx>
      <c:valAx>
        <c:axId val="1509368063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\K;\-0\K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754165519"/>
        <c:crosses val="autoZero"/>
        <c:crossBetween val="between"/>
        <c:min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ambria" panose="02040503050406030204" pitchFamily="18" charset="0"/>
        </a:defRPr>
      </a:pPr>
      <a:endParaRPr lang="en-CH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64787187401421"/>
          <c:y val="5.3246389512225538E-2"/>
          <c:w val="0.72329305345969319"/>
          <c:h val="0.5641310844140589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PARA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rgbClr val="7030A0"/>
              </a:solidFill>
              <a:ln w="57150">
                <a:solidFill>
                  <a:srgbClr val="7030A0"/>
                </a:solidFill>
              </a:ln>
              <a:effectLst/>
            </c:spPr>
          </c:marker>
          <c:cat>
            <c:numRef>
              <c:f>Sheet1!$H$2:$H$6</c:f>
              <c:numCache>
                <c:formatCode>General</c:formatCode>
                <c:ptCount val="5"/>
                <c:pt idx="0">
                  <c:v>1024</c:v>
                </c:pt>
                <c:pt idx="1">
                  <c:v>512</c:v>
                </c:pt>
                <c:pt idx="2">
                  <c:v>256</c:v>
                </c:pt>
                <c:pt idx="3">
                  <c:v>128</c:v>
                </c:pt>
                <c:pt idx="4">
                  <c:v>64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0.71</c:v>
                </c:pt>
                <c:pt idx="1">
                  <c:v>0.55000000000000004</c:v>
                </c:pt>
                <c:pt idx="2">
                  <c:v>0.36</c:v>
                </c:pt>
                <c:pt idx="3">
                  <c:v>0.13</c:v>
                </c:pt>
                <c:pt idx="4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2A-2E4F-A313-134B3A41E7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0951647"/>
        <c:axId val="1113487903"/>
      </c:lineChart>
      <c:catAx>
        <c:axId val="11009516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30" b="0" i="0" u="none" strike="noStrike" kern="1200" baseline="0">
                    <a:solidFill>
                      <a:prstClr val="black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200" dirty="0">
                    <a:effectLst/>
                    <a:latin typeface="Cambria" panose="02040503050406030204" pitchFamily="18" charset="0"/>
                    <a:ea typeface="+mn-ea"/>
                    <a:cs typeface="+mn-cs"/>
                  </a:rPr>
                  <a:t>RowHammer Threshold</a:t>
                </a:r>
                <a:br>
                  <a:rPr lang="en-US" sz="1200" dirty="0">
                    <a:effectLst/>
                    <a:latin typeface="Cambria" panose="02040503050406030204" pitchFamily="18" charset="0"/>
                    <a:ea typeface="+mn-ea"/>
                    <a:cs typeface="+mn-cs"/>
                  </a:rPr>
                </a:br>
                <a:r>
                  <a:rPr lang="en-US" sz="1200" dirty="0">
                    <a:solidFill>
                      <a:srgbClr val="404040"/>
                    </a:solidFill>
                    <a:effectLst/>
                    <a:latin typeface="Cambria" panose="02040503050406030204" pitchFamily="18" charset="0"/>
                    <a:ea typeface="+mn-ea"/>
                    <a:cs typeface="+mn-cs"/>
                  </a:rPr>
                  <a:t>The Minimum Activation Count needed </a:t>
                </a:r>
                <a:br>
                  <a:rPr lang="en-US" sz="1200" dirty="0">
                    <a:solidFill>
                      <a:srgbClr val="404040"/>
                    </a:solidFill>
                    <a:effectLst/>
                    <a:latin typeface="Cambria" panose="02040503050406030204" pitchFamily="18" charset="0"/>
                    <a:ea typeface="+mn-ea"/>
                    <a:cs typeface="+mn-cs"/>
                  </a:rPr>
                </a:br>
                <a:r>
                  <a:rPr lang="en-US" sz="1200" dirty="0">
                    <a:solidFill>
                      <a:srgbClr val="404040"/>
                    </a:solidFill>
                    <a:effectLst/>
                    <a:latin typeface="Cambria" panose="02040503050406030204" pitchFamily="18" charset="0"/>
                    <a:ea typeface="+mn-ea"/>
                    <a:cs typeface="+mn-cs"/>
                  </a:rPr>
                  <a:t>to induce the first RowHammer bit flip</a:t>
                </a:r>
                <a:endParaRPr lang="en-CH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30" b="0" i="0" u="none" strike="noStrike" kern="1200" baseline="0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13487903"/>
        <c:crosses val="autoZero"/>
        <c:auto val="1"/>
        <c:lblAlgn val="ctr"/>
        <c:lblOffset val="100"/>
        <c:noMultiLvlLbl val="0"/>
      </c:catAx>
      <c:valAx>
        <c:axId val="111348790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/>
                  <a:t>System Performance</a:t>
                </a:r>
              </a:p>
              <a:p>
                <a:pPr>
                  <a:defRPr/>
                </a:pPr>
                <a:r>
                  <a:rPr lang="en-US" dirty="0"/>
                  <a:t>(Normalized to No Defense)</a:t>
                </a:r>
              </a:p>
            </c:rich>
          </c:tx>
          <c:layout>
            <c:manualLayout>
              <c:xMode val="edge"/>
              <c:yMode val="edge"/>
              <c:x val="2.3443911246348061E-2"/>
              <c:y val="2.001524859862624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00951647"/>
        <c:crosses val="autoZero"/>
        <c:crossBetween val="between"/>
        <c:majorUnit val="0.2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44626058473892"/>
          <c:y val="5.3246389512225538E-2"/>
          <c:w val="0.82149469109645668"/>
          <c:h val="0.7225780735937821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No Refresh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 w="38100">
              <a:solidFill>
                <a:schemeClr val="tx1"/>
              </a:solidFill>
            </a:ln>
            <a:effectLst/>
          </c:spPr>
          <c:invertIfNegative val="0"/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93-2240-8780-187700F3C615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 w="38100" cap="sq">
              <a:solidFill>
                <a:schemeClr val="tx1"/>
              </a:solidFill>
            </a:ln>
            <a:effectLst/>
          </c:spPr>
          <c:invertIfNegative val="0"/>
          <c:cat>
            <c:numRef>
              <c:f>Sheet1!$H$2:$H$8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32</c:v>
                </c:pt>
                <c:pt idx="5">
                  <c:v>64</c:v>
                </c:pt>
                <c:pt idx="6">
                  <c:v>128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0.97444448853810095</c:v>
                </c:pt>
                <c:pt idx="1">
                  <c:v>0.96375204288640604</c:v>
                </c:pt>
                <c:pt idx="2">
                  <c:v>0.94679056995674105</c:v>
                </c:pt>
                <c:pt idx="3">
                  <c:v>0.92167841839089304</c:v>
                </c:pt>
                <c:pt idx="4">
                  <c:v>0.883017049140435</c:v>
                </c:pt>
                <c:pt idx="5">
                  <c:v>0.824965032915837</c:v>
                </c:pt>
                <c:pt idx="6">
                  <c:v>0.736975314622899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9-4E4C-A9A0-829B836FD609}"/>
            </c:ext>
          </c:extLst>
        </c:ser>
        <c:ser>
          <c:idx val="3"/>
          <c:order val="2"/>
          <c:tx>
            <c:strRef>
              <c:f>Sheet1!$F$1</c:f>
              <c:strCache>
                <c:ptCount val="1"/>
                <c:pt idx="0">
                  <c:v>HiRA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  <a:effectLst/>
          </c:spPr>
          <c:invertIfNegative val="0"/>
          <c:cat>
            <c:numRef>
              <c:f>Sheet1!$H$2:$H$8</c:f>
              <c:numCache>
                <c:formatCode>General</c:formatCode>
                <c:ptCount val="7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32</c:v>
                </c:pt>
                <c:pt idx="5">
                  <c:v>64</c:v>
                </c:pt>
                <c:pt idx="6">
                  <c:v>128</c:v>
                </c:pt>
              </c:numCache>
            </c:numRef>
          </c:cat>
          <c:val>
            <c:numRef>
              <c:f>Sheet1!$F$2:$F$8</c:f>
              <c:numCache>
                <c:formatCode>General</c:formatCode>
                <c:ptCount val="7"/>
                <c:pt idx="0">
                  <c:v>0.99766648500154298</c:v>
                </c:pt>
                <c:pt idx="1">
                  <c:v>0.99559108730877799</c:v>
                </c:pt>
                <c:pt idx="2">
                  <c:v>0.99077935085931101</c:v>
                </c:pt>
                <c:pt idx="3">
                  <c:v>0.98242021347664699</c:v>
                </c:pt>
                <c:pt idx="4">
                  <c:v>0.96377529257598404</c:v>
                </c:pt>
                <c:pt idx="5">
                  <c:v>0.919328067347297</c:v>
                </c:pt>
                <c:pt idx="6">
                  <c:v>0.82890881826302998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39-4E4C-A9A0-829B836FD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0951647"/>
        <c:axId val="1113487903"/>
      </c:barChart>
      <c:catAx>
        <c:axId val="11009516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/>
                  <a:t>DRAM Chip Capacity (Gb)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13487903"/>
        <c:crosses val="autoZero"/>
        <c:auto val="1"/>
        <c:lblAlgn val="ctr"/>
        <c:lblOffset val="100"/>
        <c:noMultiLvlLbl val="0"/>
      </c:catAx>
      <c:valAx>
        <c:axId val="1113487903"/>
        <c:scaling>
          <c:orientation val="minMax"/>
          <c:max val="1.05"/>
          <c:min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sz="1600"/>
                  <a:t>Weighted Speedup</a:t>
                </a:r>
              </a:p>
              <a:p>
                <a:pPr>
                  <a:defRPr/>
                </a:pPr>
                <a:r>
                  <a:rPr lang="en-US" sz="1600"/>
                  <a:t>(Normalized to No-Refresh)</a:t>
                </a:r>
              </a:p>
            </c:rich>
          </c:tx>
          <c:layout>
            <c:manualLayout>
              <c:xMode val="edge"/>
              <c:yMode val="edge"/>
              <c:x val="1.4454183393557149E-2"/>
              <c:y val="4.139340513716889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00951647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34024995805131897"/>
          <c:y val="3.8464373956676033E-2"/>
          <c:w val="0.38365044321087682"/>
          <c:h val="0.112736957092981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32501029399844"/>
          <c:y val="5.3246389512225538E-2"/>
          <c:w val="0.81861593540282862"/>
          <c:h val="0.73323308700581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No-Defense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 w="38100" cap="sq">
              <a:solidFill>
                <a:schemeClr val="tx1"/>
              </a:solidFill>
            </a:ln>
            <a:effectLst/>
          </c:spPr>
          <c:invertIfNegative val="0"/>
          <c:cat>
            <c:numRef>
              <c:f>Sheet1!$H$2:$H$6</c:f>
              <c:numCache>
                <c:formatCode>General</c:formatCode>
                <c:ptCount val="5"/>
                <c:pt idx="0">
                  <c:v>1024</c:v>
                </c:pt>
                <c:pt idx="1">
                  <c:v>512</c:v>
                </c:pt>
                <c:pt idx="2">
                  <c:v>256</c:v>
                </c:pt>
                <c:pt idx="3">
                  <c:v>128</c:v>
                </c:pt>
                <c:pt idx="4">
                  <c:v>64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94-EB40-AB9E-DAED83D530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PARA</c:v>
                </c:pt>
              </c:strCache>
            </c:strRef>
          </c:tx>
          <c:spPr>
            <a:solidFill>
              <a:srgbClr val="7030A0"/>
            </a:solidFill>
            <a:ln w="38100">
              <a:solidFill>
                <a:schemeClr val="tx1"/>
              </a:solidFill>
            </a:ln>
            <a:effectLst/>
          </c:spPr>
          <c:invertIfNegative val="0"/>
          <c:cat>
            <c:numRef>
              <c:f>Sheet1!$H$2:$H$6</c:f>
              <c:numCache>
                <c:formatCode>General</c:formatCode>
                <c:ptCount val="5"/>
                <c:pt idx="0">
                  <c:v>1024</c:v>
                </c:pt>
                <c:pt idx="1">
                  <c:v>512</c:v>
                </c:pt>
                <c:pt idx="2">
                  <c:v>256</c:v>
                </c:pt>
                <c:pt idx="3">
                  <c:v>128</c:v>
                </c:pt>
                <c:pt idx="4">
                  <c:v>64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0.71</c:v>
                </c:pt>
                <c:pt idx="1">
                  <c:v>0.55000000000000004</c:v>
                </c:pt>
                <c:pt idx="2">
                  <c:v>0.36</c:v>
                </c:pt>
                <c:pt idx="3">
                  <c:v>0.13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94-EB40-AB9E-DAED83D53079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HiRA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  <a:effectLst/>
          </c:spPr>
          <c:invertIfNegative val="0"/>
          <c:cat>
            <c:numRef>
              <c:f>Sheet1!$H$2:$H$6</c:f>
              <c:numCache>
                <c:formatCode>General</c:formatCode>
                <c:ptCount val="5"/>
                <c:pt idx="0">
                  <c:v>1024</c:v>
                </c:pt>
                <c:pt idx="1">
                  <c:v>512</c:v>
                </c:pt>
                <c:pt idx="2">
                  <c:v>256</c:v>
                </c:pt>
                <c:pt idx="3">
                  <c:v>128</c:v>
                </c:pt>
                <c:pt idx="4">
                  <c:v>64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0.75281285452083502</c:v>
                </c:pt>
                <c:pt idx="1">
                  <c:v>0.74291737370841904</c:v>
                </c:pt>
                <c:pt idx="2">
                  <c:v>0.58373706859209196</c:v>
                </c:pt>
                <c:pt idx="3">
                  <c:v>0.375166633053993</c:v>
                </c:pt>
                <c:pt idx="4">
                  <c:v>0.14937479547212101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94-EB40-AB9E-DAED83D530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0951647"/>
        <c:axId val="1113487903"/>
      </c:barChart>
      <c:catAx>
        <c:axId val="110095164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/>
                  <a:t>RowHammer Threshold (Number of Activations)</a:t>
                </a:r>
              </a:p>
            </c:rich>
          </c:tx>
          <c:layout>
            <c:manualLayout>
              <c:xMode val="edge"/>
              <c:yMode val="edge"/>
              <c:x val="0.31751945304769791"/>
              <c:y val="0.8844679478443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13487903"/>
        <c:crosses val="autoZero"/>
        <c:auto val="1"/>
        <c:lblAlgn val="ctr"/>
        <c:lblOffset val="100"/>
        <c:noMultiLvlLbl val="0"/>
      </c:catAx>
      <c:valAx>
        <c:axId val="1113487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r>
                  <a:rPr lang="en-US" dirty="0"/>
                  <a:t>Weighted Speedup</a:t>
                </a:r>
              </a:p>
              <a:p>
                <a:pPr>
                  <a:defRPr/>
                </a:pPr>
                <a:r>
                  <a:rPr lang="en-US" dirty="0"/>
                  <a:t>(Normalized to No-Defense)</a:t>
                </a:r>
              </a:p>
            </c:rich>
          </c:tx>
          <c:layout>
            <c:manualLayout>
              <c:xMode val="edge"/>
              <c:yMode val="edge"/>
              <c:x val="1.4454156735072173E-2"/>
              <c:y val="7.247313557225711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#,##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CH"/>
          </a:p>
        </c:txPr>
        <c:crossAx val="1100951647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3850327197277576"/>
          <c:y val="6.6512295223395065E-2"/>
          <c:w val="0.33919273238430347"/>
          <c:h val="7.07154875101436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Cambria" panose="02040503050406030204" pitchFamily="18" charset="0"/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0.24289</cdr:x>
      <cdr:y>0.16179</cdr:y>
    </cdr:from>
    <cdr:to>
      <cdr:x>0.95796</cdr:x>
      <cdr:y>0.16179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EA4A9410-4AA9-9005-9CD6-EEB831F7829B}"/>
            </a:ext>
          </a:extLst>
        </cdr:cNvPr>
        <cdr:cNvCxnSpPr/>
      </cdr:nvCxnSpPr>
      <cdr:spPr>
        <a:xfrm xmlns:a="http://schemas.openxmlformats.org/drawingml/2006/main">
          <a:off x="1029423" y="529870"/>
          <a:ext cx="3030560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bg2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0.28865</cdr:x>
      <cdr:y>0.1066</cdr:y>
    </cdr:from>
    <cdr:to>
      <cdr:x>0.8588</cdr:x>
      <cdr:y>0.24783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BE86B0E8-1993-A74C-B05D-48CA2A51169E}"/>
            </a:ext>
          </a:extLst>
        </cdr:cNvPr>
        <cdr:cNvGrpSpPr/>
      </cdr:nvGrpSpPr>
      <cdr:grpSpPr>
        <a:xfrm xmlns:a="http://schemas.openxmlformats.org/drawingml/2006/main">
          <a:off x="1463311" y="276457"/>
          <a:ext cx="2890376" cy="366267"/>
          <a:chOff x="5758997" y="-928127"/>
          <a:chExt cx="2569397" cy="199210"/>
        </a:xfrm>
      </cdr:grpSpPr>
      <cdr:cxnSp macro="">
        <cdr:nvCxnSpPr>
          <cdr:cNvPr id="7" name="Straight Arrow Connector 6">
            <a:extLst xmlns:a="http://schemas.openxmlformats.org/drawingml/2006/main">
              <a:ext uri="{FF2B5EF4-FFF2-40B4-BE49-F238E27FC236}">
                <a16:creationId xmlns:a16="http://schemas.microsoft.com/office/drawing/2014/main" id="{E14E8D98-2FA7-9A48-ABDF-B0E9FFA5C572}"/>
              </a:ext>
            </a:extLst>
          </cdr:cNvPr>
          <cdr:cNvCxnSpPr>
            <a:cxnSpLocks xmlns:a="http://schemas.openxmlformats.org/drawingml/2006/main"/>
          </cdr:cNvCxnSpPr>
        </cdr:nvCxnSpPr>
        <cdr:spPr>
          <a:xfrm xmlns:a="http://schemas.openxmlformats.org/drawingml/2006/main" flipH="1">
            <a:off x="5758997" y="-728917"/>
            <a:ext cx="2569397" cy="0"/>
          </a:xfrm>
          <a:prstGeom xmlns:a="http://schemas.openxmlformats.org/drawingml/2006/main" prst="straightConnector1">
            <a:avLst/>
          </a:prstGeom>
          <a:ln xmlns:a="http://schemas.openxmlformats.org/drawingml/2006/main" w="76200">
            <a:solidFill>
              <a:srgbClr val="C00000"/>
            </a:solidFill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8" name="TextBox 12">
            <a:extLst xmlns:a="http://schemas.openxmlformats.org/drawingml/2006/main">
              <a:ext uri="{FF2B5EF4-FFF2-40B4-BE49-F238E27FC236}">
                <a16:creationId xmlns:a16="http://schemas.microsoft.com/office/drawing/2014/main" id="{39E1B207-FADD-674A-9FCB-D6D907713E1E}"/>
              </a:ext>
            </a:extLst>
          </cdr:cNvPr>
          <cdr:cNvSpPr txBox="1"/>
        </cdr:nvSpPr>
        <cdr:spPr>
          <a:xfrm xmlns:a="http://schemas.openxmlformats.org/drawingml/2006/main">
            <a:off x="5916500" y="-928127"/>
            <a:ext cx="2336576" cy="18412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r"/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More than 10X reduction</a:t>
            </a:r>
          </a:p>
        </cdr:txBody>
      </cdr:sp>
    </cdr:grpSp>
  </cdr:relSizeAnchor>
  <cdr:relSizeAnchor xmlns:cdr="http://schemas.openxmlformats.org/drawingml/2006/chartDrawing">
    <cdr:from>
      <cdr:x>0.06313</cdr:x>
      <cdr:y>0.05373</cdr:y>
    </cdr:from>
    <cdr:to>
      <cdr:x>0.20354</cdr:x>
      <cdr:y>0.70033</cdr:y>
    </cdr:to>
    <cdr:grpSp>
      <cdr:nvGrpSpPr>
        <cdr:cNvPr id="3" name="Group 2">
          <a:extLst xmlns:a="http://schemas.openxmlformats.org/drawingml/2006/main">
            <a:ext uri="{FF2B5EF4-FFF2-40B4-BE49-F238E27FC236}">
              <a16:creationId xmlns:a16="http://schemas.microsoft.com/office/drawing/2014/main" id="{CC5C8849-97B0-5E49-A0F0-332300B17F26}"/>
            </a:ext>
          </a:extLst>
        </cdr:cNvPr>
        <cdr:cNvGrpSpPr/>
      </cdr:nvGrpSpPr>
      <cdr:grpSpPr>
        <a:xfrm xmlns:a="http://schemas.openxmlformats.org/drawingml/2006/main">
          <a:off x="320038" y="139344"/>
          <a:ext cx="711808" cy="1676896"/>
          <a:chOff x="3345094" y="-701165"/>
          <a:chExt cx="632476" cy="1606471"/>
        </a:xfrm>
      </cdr:grpSpPr>
      <cdr:sp macro="" textlink="">
        <cdr:nvSpPr>
          <cdr:cNvPr id="4" name="TextBox 14">
            <a:extLst xmlns:a="http://schemas.openxmlformats.org/drawingml/2006/main">
              <a:ext uri="{FF2B5EF4-FFF2-40B4-BE49-F238E27FC236}">
                <a16:creationId xmlns:a16="http://schemas.microsoft.com/office/drawing/2014/main" id="{42F8BF43-CB7A-A14A-B9A4-1F80F4E4F365}"/>
              </a:ext>
            </a:extLst>
          </cdr:cNvPr>
          <cdr:cNvSpPr txBox="1"/>
        </cdr:nvSpPr>
        <cdr:spPr>
          <a:xfrm xmlns:a="http://schemas.openxmlformats.org/drawingml/2006/main" rot="16200000">
            <a:off x="3520975" y="-523157"/>
            <a:ext cx="627733" cy="285457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>
                <a:latin typeface="Cambria" panose="02040503050406030204" pitchFamily="18" charset="0"/>
              </a:rPr>
              <a:t>2020</a:t>
            </a:r>
          </a:p>
        </cdr:txBody>
      </cdr:sp>
      <cdr:sp macro="" textlink="">
        <cdr:nvSpPr>
          <cdr:cNvPr id="5" name="TextBox 15">
            <a:extLst xmlns:a="http://schemas.openxmlformats.org/drawingml/2006/main">
              <a:ext uri="{FF2B5EF4-FFF2-40B4-BE49-F238E27FC236}">
                <a16:creationId xmlns:a16="http://schemas.microsoft.com/office/drawing/2014/main" id="{8C60B7FF-140B-A04C-9A35-94CD4CC5B356}"/>
              </a:ext>
            </a:extLst>
          </cdr:cNvPr>
          <cdr:cNvSpPr txBox="1"/>
        </cdr:nvSpPr>
        <cdr:spPr>
          <a:xfrm xmlns:a="http://schemas.openxmlformats.org/drawingml/2006/main" rot="16200000">
            <a:off x="3338374" y="270852"/>
            <a:ext cx="995437" cy="273471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>
                <a:latin typeface="Cambria" panose="02040503050406030204" pitchFamily="18" charset="0"/>
              </a:rPr>
              <a:t>2010-2013</a:t>
            </a:r>
          </a:p>
        </cdr:txBody>
      </cdr:sp>
      <cdr:sp macro="" textlink="">
        <cdr:nvSpPr>
          <cdr:cNvPr id="6" name="TextBox 16">
            <a:extLst xmlns:a="http://schemas.openxmlformats.org/drawingml/2006/main">
              <a:ext uri="{FF2B5EF4-FFF2-40B4-BE49-F238E27FC236}">
                <a16:creationId xmlns:a16="http://schemas.microsoft.com/office/drawing/2014/main" id="{24503FF1-836F-DF43-8EB5-9714E270FCEB}"/>
              </a:ext>
            </a:extLst>
          </cdr:cNvPr>
          <cdr:cNvSpPr txBox="1"/>
        </cdr:nvSpPr>
        <cdr:spPr>
          <a:xfrm xmlns:a="http://schemas.openxmlformats.org/drawingml/2006/main" rot="16200000">
            <a:off x="2665322" y="-21393"/>
            <a:ext cx="1596338" cy="236794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400" dirty="0">
                <a:latin typeface="Cambria" panose="02040503050406030204" pitchFamily="18" charset="0"/>
              </a:rPr>
              <a:t>Manufactured Year</a:t>
            </a:r>
          </a:p>
        </cdr:txBody>
      </cdr:sp>
    </cdr:grpSp>
  </cdr:relSizeAnchor>
  <cdr:relSizeAnchor xmlns:cdr="http://schemas.openxmlformats.org/drawingml/2006/chartDrawing">
    <cdr:from>
      <cdr:x>0.19515</cdr:x>
      <cdr:y>0.71518</cdr:y>
    </cdr:from>
    <cdr:to>
      <cdr:x>1</cdr:x>
      <cdr:y>1</cdr:y>
    </cdr:to>
    <cdr:sp macro="" textlink="">
      <cdr:nvSpPr>
        <cdr:cNvPr id="10" name="TextBox 16">
          <a:extLst xmlns:a="http://schemas.openxmlformats.org/drawingml/2006/main">
            <a:ext uri="{FF2B5EF4-FFF2-40B4-BE49-F238E27FC236}">
              <a16:creationId xmlns:a16="http://schemas.microsoft.com/office/drawing/2014/main" id="{5133D1B7-58C4-6C59-A91F-EFF72FAB742C}"/>
            </a:ext>
          </a:extLst>
        </cdr:cNvPr>
        <cdr:cNvSpPr txBox="1"/>
      </cdr:nvSpPr>
      <cdr:spPr>
        <a:xfrm xmlns:a="http://schemas.openxmlformats.org/drawingml/2006/main">
          <a:off x="989313" y="1928223"/>
          <a:ext cx="4080187" cy="73866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>
              <a:latin typeface="Cambria" panose="02040503050406030204" pitchFamily="18" charset="0"/>
            </a:rPr>
            <a:t>RowHammer Threshold</a:t>
          </a:r>
          <a:br>
            <a:rPr lang="en-US" sz="1400" dirty="0">
              <a:latin typeface="Cambria" panose="02040503050406030204" pitchFamily="18" charset="0"/>
            </a:rPr>
          </a:br>
          <a:r>
            <a: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rPr>
            <a:t>The Minimum Activation Count needed </a:t>
          </a:r>
          <a:br>
            <a: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rPr>
          </a:br>
          <a:r>
            <a: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rPr>
            <a:t>to induce the first RowHammer bit flip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2FD1CA-60EF-1AFF-5D31-FCA1E2D557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94298-486D-6D22-9BA9-7698E8AE8A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10C3E-39D4-9F4D-9B38-FE796B1D9F73}" type="datetimeFigureOut">
              <a:rPr lang="en-US" smtClean="0"/>
              <a:t>11/2/22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EBCCF-38D0-C6C3-57CF-4DC4B5D008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99C13-B2F6-868A-114A-E7DE095DAE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F7DD4-1B6B-274D-9877-AE03E29D7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28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11/2/22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Hello, I am Giray,</a:t>
            </a:r>
            <a:r>
              <a:rPr lang="en-US" b="0" u="none" baseline="0" dirty="0"/>
              <a:t> </a:t>
            </a:r>
            <a:r>
              <a:rPr lang="en-US" baseline="0" dirty="0"/>
              <a:t>and I will present our new paper HiRA: Hidden Row Activation</a:t>
            </a:r>
            <a:endParaRPr lang="en-US" sz="1200" b="1" i="1" baseline="0" dirty="0">
              <a:solidFill>
                <a:schemeClr val="bg1"/>
              </a:solidFill>
              <a:latin typeface="Cambria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99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these observations our goal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85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to reduce the performance overhead of both periodic and preventive refresh operations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7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achieve this goal our key idea is to hide refresh latency by refreshing a DRAM row concurrently with activating another row in a different subarray of the same 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98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achieve this with a </a:t>
            </a:r>
            <a:r>
              <a:rPr lang="en-US" dirty="0" err="1"/>
              <a:t>nnew</a:t>
            </a:r>
            <a:r>
              <a:rPr lang="en-US" dirty="0"/>
              <a:t> operation called HiRA: Hidden Row Activation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26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 is based on the key insight that [CLICK] </a:t>
            </a:r>
          </a:p>
          <a:p>
            <a:r>
              <a:rPr lang="en-US" dirty="0"/>
              <a:t>activating two rows in quick succession [CLICK]</a:t>
            </a:r>
          </a:p>
          <a:p>
            <a:r>
              <a:rPr lang="en-US" dirty="0"/>
              <a:t>That are in different subarrays in the same bank[CLICK]</a:t>
            </a:r>
          </a:p>
          <a:p>
            <a:r>
              <a:rPr lang="en-US" dirty="0"/>
              <a:t>Can refresh one row [CLICK]</a:t>
            </a:r>
          </a:p>
          <a:p>
            <a:r>
              <a:rPr lang="en-US" dirty="0"/>
              <a:t>Concurrently with activating the other row [CLICK]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76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an example of how HiRA refreshes a RowA concurrently with activating a RowB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Without HiRA, only one row can be activated in a bank at a given time [CLICK]</a:t>
            </a:r>
          </a:p>
          <a:p>
            <a:r>
              <a:rPr lang="en-US" dirty="0"/>
              <a:t>Therefore, we activate RowA, wait until the row is refreshed [CLICK]</a:t>
            </a:r>
          </a:p>
          <a:p>
            <a:r>
              <a:rPr lang="en-US" dirty="0"/>
              <a:t>Precharge the bank [CLICK]</a:t>
            </a:r>
          </a:p>
          <a:p>
            <a:r>
              <a:rPr lang="en-US" dirty="0"/>
              <a:t>And activate RowB to read data from RowB [CLICK]</a:t>
            </a:r>
          </a:p>
          <a:p>
            <a:r>
              <a:rPr lang="en-US" dirty="0"/>
              <a:t>With HiRA, [CLICK]</a:t>
            </a:r>
          </a:p>
          <a:p>
            <a:r>
              <a:rPr lang="en-US" dirty="0"/>
              <a:t>We issue ACT-PRE-ACT command sequence [CLICK]</a:t>
            </a:r>
          </a:p>
          <a:p>
            <a:r>
              <a:rPr lang="en-US" dirty="0"/>
              <a:t>Which starts </a:t>
            </a:r>
            <a:r>
              <a:rPr lang="en-US" dirty="0" err="1"/>
              <a:t>RowA’s</a:t>
            </a:r>
            <a:r>
              <a:rPr lang="en-US" dirty="0"/>
              <a:t> refresh with the first ACT [CLICK]</a:t>
            </a:r>
          </a:p>
          <a:p>
            <a:r>
              <a:rPr lang="en-US" dirty="0"/>
              <a:t>And </a:t>
            </a:r>
            <a:r>
              <a:rPr lang="en-US" dirty="0" err="1"/>
              <a:t>RowB’s</a:t>
            </a:r>
            <a:r>
              <a:rPr lang="en-US" dirty="0"/>
              <a:t> activation with the second ACT [CLICK]</a:t>
            </a:r>
          </a:p>
          <a:p>
            <a:r>
              <a:rPr lang="en-US" dirty="0"/>
              <a:t>With this parallelization, we can perform the column access earlier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47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RowA : </a:t>
            </a:r>
            <a:r>
              <a:rPr lang="en-US" dirty="0" err="1"/>
              <a:t>Connencts</a:t>
            </a:r>
            <a:r>
              <a:rPr lang="en-US" dirty="0"/>
              <a:t> RowA to its Local Row Buffer, starting the refresh of RowA</a:t>
            </a:r>
          </a:p>
          <a:p>
            <a:r>
              <a:rPr lang="en-US" dirty="0"/>
              <a:t>PRE: Interrupts row activation before the local row buffer X is </a:t>
            </a:r>
            <a:r>
              <a:rPr lang="en-US" dirty="0" err="1"/>
              <a:t>connnected</a:t>
            </a:r>
            <a:r>
              <a:rPr lang="en-US" dirty="0"/>
              <a:t> to the bank </a:t>
            </a:r>
            <a:r>
              <a:rPr lang="en-US" dirty="0" err="1"/>
              <a:t>i</a:t>
            </a:r>
            <a:r>
              <a:rPr lang="en-US" dirty="0"/>
              <a:t>/o</a:t>
            </a:r>
          </a:p>
          <a:p>
            <a:r>
              <a:rPr lang="en-US" dirty="0"/>
              <a:t>ACT RowB: Interrupts the PRE operation before it closes the </a:t>
            </a:r>
            <a:r>
              <a:rPr lang="en-US" dirty="0" err="1"/>
              <a:t>rowB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27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we experimentally demonstrate that HiRA works on real DRAM chips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63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We use an FPGA-based experimental setup programmed with a modified version of </a:t>
            </a:r>
            <a:r>
              <a:rPr lang="en-US" b="0" dirty="0" err="1"/>
              <a:t>SoftMC</a:t>
            </a:r>
            <a:r>
              <a:rPr lang="en-US" b="0" dirty="0"/>
              <a:t> [CLICK]</a:t>
            </a:r>
            <a:endParaRPr lang="en-US" dirty="0"/>
          </a:p>
          <a:p>
            <a:r>
              <a:rPr lang="en-US" dirty="0"/>
              <a:t>This infrastructure provides us with a fine-grained control over DRAM commands, timing parameters, and temperature [CLICK]</a:t>
            </a:r>
          </a:p>
          <a:p>
            <a:r>
              <a:rPr lang="en-US" dirty="0"/>
              <a:t>=======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0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observe that HiRA works in 56 off-the-shelf </a:t>
            </a:r>
            <a:r>
              <a:rPr lang="en-US" dirty="0" err="1"/>
              <a:t>dRAM</a:t>
            </a:r>
            <a:r>
              <a:rPr lang="en-US" dirty="0"/>
              <a:t> chips from SK-Hynix, which we specify in the full paper  [CLICK]</a:t>
            </a:r>
          </a:p>
          <a:p>
            <a:r>
              <a:rPr lang="en-US" dirty="0"/>
              <a:t>To leverage HiRA [CLICK] </a:t>
            </a:r>
          </a:p>
          <a:p>
            <a:r>
              <a:rPr lang="en-US" dirty="0"/>
              <a:t>for a given DRAM row's refresh, [CLICK] </a:t>
            </a:r>
          </a:p>
          <a:p>
            <a:r>
              <a:rPr lang="en-US" dirty="0"/>
              <a:t>we can choose any of the 32% of the rows in the same bank to activate </a:t>
            </a:r>
            <a:r>
              <a:rPr lang="en-US" dirty="0" err="1"/>
              <a:t>concurently</a:t>
            </a:r>
            <a:r>
              <a:rPr lang="en-US" dirty="0"/>
              <a:t> with the refresh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31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paper, we tackle the performance overhead of DRAM refresh – a fundamental maintenance operation – that incurs increasingly large performance overhead with  DRAM chip density scaling</a:t>
            </a:r>
          </a:p>
          <a:p>
            <a:r>
              <a:rPr lang="en-US" dirty="0"/>
              <a:t>[CLICK] Our goal is to reduce DRAM refresh’s performance overhead</a:t>
            </a:r>
          </a:p>
          <a:p>
            <a:r>
              <a:rPr lang="en-US" dirty="0"/>
              <a:t>[CLICK] Our key idea is to hide refresh latency by concurrently performing refreshes and row activations on rows in different subarrays of  the same bank.</a:t>
            </a:r>
          </a:p>
          <a:p>
            <a:r>
              <a:rPr lang="en-US" dirty="0"/>
              <a:t>[CLICK] To achieve this, we propose a new operation called Hidden Row Activation or HiRA that issues dram commands inn quick succession to concurrently open two rows inn different subarrays </a:t>
            </a:r>
          </a:p>
          <a:p>
            <a:r>
              <a:rPr lang="en-US" dirty="0"/>
              <a:t>[CLICK] We experimentally demonstrate that HiRA works on real off-the-shelf DRAM chips and </a:t>
            </a:r>
          </a:p>
          <a:p>
            <a:r>
              <a:rPr lang="en-US" dirty="0"/>
              <a:t>[CLICK] provides 51.4% reduction in time spent for refresh operations</a:t>
            </a:r>
          </a:p>
          <a:p>
            <a:r>
              <a:rPr lang="en-US" dirty="0"/>
              <a:t>[CLICK] To effectively leverage HiRA, we propose a new mechanism called HiRA Memory Controller which buffers each refresh request for a time slack and performs concurrently with DRAM accesses and other refresh requests. </a:t>
            </a:r>
          </a:p>
          <a:p>
            <a:r>
              <a:rPr lang="en-US" dirty="0"/>
              <a:t>[CLICK] By doing so, it provides significant system performance improvements by hiding the latency of both regular periodic and RowHammer-preventive refresh operations.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4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observe that HiRA reduces time spent for refresh operations by 51.4% [CLICK]</a:t>
            </a:r>
          </a:p>
          <a:p>
            <a:r>
              <a:rPr lang="en-US" dirty="0"/>
              <a:t>Therefore, we conclude that HiRA effectively reduces the time spent for refresh operation in off-the-shelf DRAM chips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56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full paper contains more experimental results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12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propose a new mechanism called </a:t>
            </a:r>
            <a:r>
              <a:rPr lang="en-US" dirty="0" err="1"/>
              <a:t>hiRA</a:t>
            </a:r>
            <a:r>
              <a:rPr lang="en-US" dirty="0"/>
              <a:t> Memory Controller to leverage HiRA’s parallelism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70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HiRA-MC’s goal is to leverage HiRA’s parallelism as much as possible [CLICK]</a:t>
            </a:r>
          </a:p>
          <a:p>
            <a:r>
              <a:rPr lang="en-US" dirty="0"/>
              <a:t>It is based on the key insight that a time slack is needed to find a row activation and a refresh that we can perform HiRA on [CLICK]</a:t>
            </a:r>
          </a:p>
          <a:p>
            <a:r>
              <a:rPr lang="en-US" dirty="0"/>
              <a:t>Here is an example on a timeline [CLICK]</a:t>
            </a:r>
          </a:p>
          <a:p>
            <a:r>
              <a:rPr lang="en-US" dirty="0"/>
              <a:t>HiRA-MC generates a refresh request [CLICK]</a:t>
            </a:r>
          </a:p>
          <a:p>
            <a:r>
              <a:rPr lang="en-US" dirty="0"/>
              <a:t>With a time slack before it needs to be performed [CLICK]</a:t>
            </a:r>
          </a:p>
          <a:p>
            <a:r>
              <a:rPr lang="en-US" dirty="0"/>
              <a:t>During this time slack, the memory controller can perform row activations [CLICK]</a:t>
            </a:r>
          </a:p>
          <a:p>
            <a:r>
              <a:rPr lang="en-US" dirty="0"/>
              <a:t>Assuming that </a:t>
            </a:r>
            <a:r>
              <a:rPr lang="en-US" dirty="0" err="1"/>
              <a:t>RowZ</a:t>
            </a:r>
            <a:r>
              <a:rPr lang="en-US" dirty="0"/>
              <a:t> and RowA are in two electrically disconnected subarrays, [CLICK]</a:t>
            </a:r>
          </a:p>
          <a:p>
            <a:r>
              <a:rPr lang="en-US" dirty="0"/>
              <a:t>HiRA-MC replaces </a:t>
            </a:r>
            <a:r>
              <a:rPr lang="en-US" dirty="0" err="1"/>
              <a:t>rowZ’s</a:t>
            </a:r>
            <a:r>
              <a:rPr lang="en-US" dirty="0"/>
              <a:t> activation with a </a:t>
            </a:r>
            <a:r>
              <a:rPr lang="en-US" dirty="0" err="1"/>
              <a:t>hiRA</a:t>
            </a:r>
            <a:r>
              <a:rPr lang="en-US" dirty="0"/>
              <a:t> operation targeting both RowA and </a:t>
            </a:r>
            <a:r>
              <a:rPr lang="en-US" dirty="0" err="1"/>
              <a:t>RowZ</a:t>
            </a:r>
            <a:r>
              <a:rPr lang="en-US" dirty="0"/>
              <a:t>. [CLICK]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30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HiRA-MC contains the necessary components to timely generate each periodic and RowHammer-preventive refresh request with a deadline [CLICK]</a:t>
            </a:r>
          </a:p>
          <a:p>
            <a:r>
              <a:rPr lang="en-US" dirty="0"/>
              <a:t>To buffer each refresh request until its deadline [CLICK]</a:t>
            </a:r>
          </a:p>
          <a:p>
            <a:r>
              <a:rPr lang="en-US" dirty="0"/>
              <a:t>And to find if it can refresh a row concurrently with a DRAM access or another refresh request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32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refer to the full paper for the mechanism's details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603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me quickly go over the performance evaluation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207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</a:t>
            </a:r>
            <a:r>
              <a:rPr lang="en-US" dirty="0" err="1"/>
              <a:t>Ramulator</a:t>
            </a:r>
            <a:r>
              <a:rPr lang="en-US" dirty="0"/>
              <a:t> for cycle-level simulations in our performance evaluation [CLICK]</a:t>
            </a:r>
          </a:p>
          <a:p>
            <a:r>
              <a:rPr lang="en-US" dirty="0"/>
              <a:t>We simulate a realistic system with the shown parameters that I will not explain in detail [CLICK]</a:t>
            </a:r>
          </a:p>
          <a:p>
            <a:r>
              <a:rPr lang="en-US" dirty="0"/>
              <a:t>We simulate 125 different 8-core </a:t>
            </a:r>
            <a:r>
              <a:rPr lang="en-US" dirty="0" err="1"/>
              <a:t>multiprogrammed</a:t>
            </a:r>
            <a:r>
              <a:rPr lang="en-US" dirty="0"/>
              <a:t> workloads [CLICK]</a:t>
            </a:r>
          </a:p>
          <a:p>
            <a:r>
              <a:rPr lang="en-US" dirty="0"/>
              <a:t>We sweep DRAM chip capacity from 2Gb to 128Gb [CLICK]</a:t>
            </a:r>
          </a:p>
          <a:p>
            <a:r>
              <a:rPr lang="en-US" dirty="0"/>
              <a:t>And RowHammer threshold: the minimum number of activations needed to induce the first RowHammer bit flip from 1K to 64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48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plot shows DRAM chip capacity on the x-axis and system performance on the y-axis [CLICK]</a:t>
            </a:r>
          </a:p>
          <a:p>
            <a:r>
              <a:rPr lang="en-US" dirty="0"/>
              <a:t>System performance is normalized to an ideal system with no periodic refresh [CLICK]</a:t>
            </a:r>
          </a:p>
          <a:p>
            <a:r>
              <a:rPr lang="en-US" dirty="0"/>
              <a:t>Baseline system uses conventional REF commands [CLICK]</a:t>
            </a:r>
          </a:p>
          <a:p>
            <a:r>
              <a:rPr lang="en-US" dirty="0"/>
              <a:t>We observe that periodic refreshes cause significant slow down as DRAM chip capacity increases [CLICK]</a:t>
            </a:r>
          </a:p>
          <a:p>
            <a:r>
              <a:rPr lang="en-US" dirty="0"/>
              <a:t>And HiRA improves system performance by 12.6% compared to the baseline [CLICK]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531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plot shows RowHammer threshold on the x-axis and system performance on the y-axis [CLICK]</a:t>
            </a:r>
          </a:p>
          <a:p>
            <a:r>
              <a:rPr lang="en-US" dirty="0"/>
              <a:t>System performance is normalized to a system with no RowHammer defense and thus no preventive refreshes [CLICK]</a:t>
            </a:r>
          </a:p>
          <a:p>
            <a:r>
              <a:rPr lang="en-US" dirty="0"/>
              <a:t>As the baseline, we choose PARA the RowHammer defense with the lowest hardware overhead for this analysis [CLICK]</a:t>
            </a:r>
          </a:p>
          <a:p>
            <a:r>
              <a:rPr lang="en-US" dirty="0"/>
              <a:t>We observe that preventive refreshes cause significant slow down as RowHammer threshold reduces[CLICK]</a:t>
            </a:r>
          </a:p>
          <a:p>
            <a:r>
              <a:rPr lang="en-US" dirty="0"/>
              <a:t>And HiRA improves system performance by 3.7x compared to PARA [CLICK]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Proof of concept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1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the outline of the talk. Let me quickly introduce background and problem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391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refer to the full paper for more </a:t>
            </a:r>
          </a:p>
          <a:p>
            <a:r>
              <a:rPr lang="en-US" dirty="0"/>
              <a:t>Real DRAM chip experiments on verification of HiRA and HiRA’s variation across banks [CLICK]</a:t>
            </a:r>
          </a:p>
          <a:p>
            <a:r>
              <a:rPr lang="en-US" dirty="0"/>
              <a:t>Sensitivity to the time slack and the number of channels and ranks [CLICK]</a:t>
            </a:r>
          </a:p>
          <a:p>
            <a:r>
              <a:rPr lang="en-US" dirty="0"/>
              <a:t>The hardware complexity analysis where we show that HiRA-MC is a low cost mechanism [CLICK]</a:t>
            </a:r>
          </a:p>
          <a:p>
            <a:r>
              <a:rPr lang="en-US" dirty="0"/>
              <a:t>Details about the experimental methodology, including detailed algorithms of real chip experiments and an extensive security analysis for preventive refreshes [</a:t>
            </a:r>
            <a:r>
              <a:rPr lang="en-US" dirty="0" err="1"/>
              <a:t>clICK</a:t>
            </a:r>
            <a:r>
              <a:rPr lang="en-US" dirty="0"/>
              <a:t>]</a:t>
            </a:r>
          </a:p>
          <a:p>
            <a:r>
              <a:rPr lang="en-US" dirty="0"/>
              <a:t>And detailed algorithm of finding concurrent refreshes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72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full paper is available on </a:t>
            </a:r>
            <a:r>
              <a:rPr lang="en-US" dirty="0" err="1"/>
              <a:t>arxiv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01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conclusion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935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propose HiRA the first DRAM operation that refreshes a DRAM row concurrently with activating another row in the same bank in off-the-shelf DRAM chips [CLICK]</a:t>
            </a:r>
          </a:p>
          <a:p>
            <a:r>
              <a:rPr lang="en-US" dirty="0"/>
              <a:t>We experimentally demonstrate on 56 real DRAM chips that [CLICK]</a:t>
            </a:r>
          </a:p>
          <a:p>
            <a:r>
              <a:rPr lang="en-US" dirty="0"/>
              <a:t>HiRA significantly reduces time spent for refresh operations [</a:t>
            </a:r>
            <a:r>
              <a:rPr lang="en-US" dirty="0" err="1"/>
              <a:t>CLiCK</a:t>
            </a:r>
            <a:r>
              <a:rPr lang="en-US" dirty="0"/>
              <a:t>]</a:t>
            </a:r>
          </a:p>
          <a:p>
            <a:r>
              <a:rPr lang="en-US" dirty="0"/>
              <a:t>We propose a new mechanism called HiRA-MC that leverages HiRA’s parallelism as much as possible [CLICK]</a:t>
            </a:r>
          </a:p>
          <a:p>
            <a:r>
              <a:rPr lang="en-US" dirty="0"/>
              <a:t>And significantly improves system performance by hiding the latency of both periodic and preventive refreshes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COLOR CHANGE IN RESULTS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668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concludes my talk. Thanks for listening. I’m happy to answer your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848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concludes my talk. Thanks for listening. I’m happy to receive your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253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Due to an increase in cell-to-cell interference, as a result of aggressive technology node scaling in real DRAM chips, repeatedly activating </a:t>
            </a:r>
            <a:r>
              <a:rPr lang="en-US" b="1" dirty="0"/>
              <a:t>[CLICK] </a:t>
            </a:r>
            <a:r>
              <a:rPr lang="en-US" b="0" dirty="0"/>
              <a:t>and </a:t>
            </a:r>
            <a:r>
              <a:rPr lang="en-US" b="0" dirty="0" err="1"/>
              <a:t>precharging</a:t>
            </a:r>
            <a:endParaRPr lang="en-US" b="0" dirty="0"/>
          </a:p>
          <a:p>
            <a:r>
              <a:rPr lang="en-US" b="1" dirty="0"/>
              <a:t>[FORTH &amp; BACK]</a:t>
            </a:r>
            <a:r>
              <a:rPr lang="en-US" b="0" dirty="0"/>
              <a:t> a DRAM row can result in bit flips in physically adjacent rows </a:t>
            </a:r>
            <a:r>
              <a:rPr lang="en-US" b="1" dirty="0"/>
              <a:t>[CLICK]</a:t>
            </a:r>
          </a:p>
          <a:p>
            <a:r>
              <a:rPr lang="en-US" b="1" dirty="0"/>
              <a:t>[FORTH &amp; BACK] </a:t>
            </a:r>
            <a:r>
              <a:rPr lang="en-US" b="0" dirty="0"/>
              <a:t>Continuing to access the same row results in even more failures in nearby rows. This phenomenon is known as RowHammer. </a:t>
            </a:r>
            <a:r>
              <a:rPr lang="en-US" b="1" dirty="0"/>
              <a:t>[CLICK]</a:t>
            </a:r>
          </a:p>
          <a:p>
            <a:r>
              <a:rPr lang="en-US" b="0" dirty="0"/>
              <a:t>We refer to the rapidly accessed row as an aggressor row and the rows containing bit flips as victim rows. </a:t>
            </a:r>
            <a:endParaRPr lang="en-US" b="1" dirty="0"/>
          </a:p>
          <a:p>
            <a:endParaRPr lang="en-US" b="1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99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Due to an increase in cell-to-cell interference, as a result of aggressive technology node scaling in real DRAM chips, repeatedly activating </a:t>
            </a:r>
            <a:r>
              <a:rPr lang="en-US" b="1" dirty="0"/>
              <a:t>[CLICK] </a:t>
            </a:r>
            <a:r>
              <a:rPr lang="en-US" b="0" dirty="0"/>
              <a:t>and </a:t>
            </a:r>
            <a:r>
              <a:rPr lang="en-US" b="0" dirty="0" err="1"/>
              <a:t>precharging</a:t>
            </a:r>
            <a:endParaRPr lang="en-US" b="0" dirty="0"/>
          </a:p>
          <a:p>
            <a:r>
              <a:rPr lang="en-US" b="1" dirty="0"/>
              <a:t>[FORTH &amp; BACK]</a:t>
            </a:r>
            <a:r>
              <a:rPr lang="en-US" b="0" dirty="0"/>
              <a:t> a DRAM row can result in bit flips in physically adjacent rows </a:t>
            </a:r>
            <a:r>
              <a:rPr lang="en-US" b="1" dirty="0"/>
              <a:t>[CLICK]</a:t>
            </a:r>
          </a:p>
          <a:p>
            <a:r>
              <a:rPr lang="en-US" b="1" dirty="0"/>
              <a:t>[FORTH &amp; BACK] </a:t>
            </a:r>
            <a:r>
              <a:rPr lang="en-US" b="0" dirty="0"/>
              <a:t>Continuing to access the same row results in even more failures in nearby rows. This phenomenon is known as RowHammer. </a:t>
            </a:r>
            <a:r>
              <a:rPr lang="en-US" b="1" dirty="0"/>
              <a:t>[CLICK]</a:t>
            </a:r>
          </a:p>
          <a:p>
            <a:r>
              <a:rPr lang="en-US" b="0" dirty="0"/>
              <a:t>We refer to the rapidly accessed row as an aggressor row and the rows containing bit flips as victim rows. </a:t>
            </a:r>
            <a:endParaRPr lang="en-US" b="1" dirty="0"/>
          </a:p>
          <a:p>
            <a:endParaRPr lang="en-US" b="1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495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protect their DRAM chips against RowHammer, DRAM vendors currently implement proprietary RowHammer mitigation mechanisms typically called Target Row Refresh or (TRR)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The key idea of TRR is to refresh nearby rows upon detecting an aggressor row</a:t>
            </a:r>
          </a:p>
          <a:p>
            <a:endParaRPr lang="en-US" dirty="0"/>
          </a:p>
          <a:p>
            <a:r>
              <a:rPr lang="en-US" dirty="0"/>
              <a:t>[CLICK] We demonstrate how TRR operates at a high-level.</a:t>
            </a:r>
          </a:p>
          <a:p>
            <a:r>
              <a:rPr lang="en-US" dirty="0"/>
              <a:t>[CLICK] The TRR mechanism detects [CLICK] an aggressor row as a result of [CLICK] repeatedly activating and precharging the same row. [CLICK]</a:t>
            </a:r>
          </a:p>
          <a:p>
            <a:r>
              <a:rPr lang="en-US" dirty="0"/>
              <a:t>[CLICK] To protect the neighbor victim rows from experiencing RowHammer bit flips, [CLICK] TRR refreshes the victim rows by performing TRR-induced refresh operations. TRR refreshes victim rows by piggybacking TRR-induced refreshes to the REFRESH commands that the memory controller periodically issues.</a:t>
            </a:r>
          </a:p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079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8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DRAM module, used as the main memory in many computing systems. [CLICK]</a:t>
            </a:r>
          </a:p>
          <a:p>
            <a:r>
              <a:rPr lang="en-US" dirty="0"/>
              <a:t>Multiple chips in a DRAM module form a DRAM rank [CLICK]</a:t>
            </a:r>
          </a:p>
          <a:p>
            <a:r>
              <a:rPr lang="en-US" dirty="0"/>
              <a:t>Each chip contains multiple banks [CLICK]</a:t>
            </a:r>
          </a:p>
          <a:p>
            <a:r>
              <a:rPr lang="en-US" dirty="0"/>
              <a:t>Each bank is composed of multiple subarrays [CLICK]</a:t>
            </a:r>
          </a:p>
          <a:p>
            <a:r>
              <a:rPr lang="en-US" dirty="0"/>
              <a:t>And within each subarray, there is a two dimensional array of DRAM cells. [CLICK]</a:t>
            </a:r>
          </a:p>
          <a:p>
            <a:r>
              <a:rPr lang="en-US" dirty="0"/>
              <a:t>These cells are organized into rows that are selected using </a:t>
            </a:r>
            <a:r>
              <a:rPr lang="en-US" dirty="0" err="1"/>
              <a:t>wordlines</a:t>
            </a:r>
            <a:r>
              <a:rPr lang="en-US" dirty="0"/>
              <a:t> [CLICK]</a:t>
            </a:r>
          </a:p>
          <a:p>
            <a:r>
              <a:rPr lang="en-US" dirty="0"/>
              <a:t>And the cells are connected to a row buffer via </a:t>
            </a:r>
            <a:r>
              <a:rPr lang="en-US" dirty="0" err="1"/>
              <a:t>bitlines</a:t>
            </a:r>
            <a:r>
              <a:rPr lang="en-US" dirty="0"/>
              <a:t> [CLICK]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29AF4-9733-4245-A38E-6E2258071B1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0956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make HiRA work, we overcome three challenges: [CLICK]</a:t>
            </a:r>
          </a:p>
          <a:p>
            <a:r>
              <a:rPr lang="en-US" dirty="0"/>
              <a:t>First, HiRA concurrently activates two rows in the same bank [CLICK]</a:t>
            </a:r>
          </a:p>
          <a:p>
            <a:r>
              <a:rPr lang="en-US" dirty="0"/>
              <a:t>But row activations in a bank are not performed concurrently [CLICK]</a:t>
            </a:r>
          </a:p>
          <a:p>
            <a:r>
              <a:rPr lang="en-US" dirty="0"/>
              <a:t>HiRA overcomes this challenge by violating certain timing constraints that leads to concurrent row activations in a bank [CLICK]</a:t>
            </a:r>
          </a:p>
          <a:p>
            <a:endParaRPr lang="en-US" dirty="0"/>
          </a:p>
          <a:p>
            <a:r>
              <a:rPr lang="en-US" dirty="0"/>
              <a:t>Second, HiRA needs to issue two row activation commands in quick succession [CLICK]</a:t>
            </a:r>
          </a:p>
          <a:p>
            <a:r>
              <a:rPr lang="en-US" dirty="0"/>
              <a:t>But DRAM chips ignore a. second row activation before a DRAM bank is precharged [CLICK]</a:t>
            </a:r>
          </a:p>
          <a:p>
            <a:r>
              <a:rPr lang="en-US" dirty="0"/>
              <a:t>HiRA overcomes this challenge by issuing a precharge command in between two row activations [CLICK]</a:t>
            </a:r>
          </a:p>
          <a:p>
            <a:endParaRPr lang="en-US" dirty="0"/>
          </a:p>
          <a:p>
            <a:r>
              <a:rPr lang="en-US" dirty="0"/>
              <a:t>Third, HiRA activates two DRAM rows in the same bank [CLICK]</a:t>
            </a:r>
          </a:p>
          <a:p>
            <a:r>
              <a:rPr lang="en-US" dirty="0"/>
              <a:t>But concurrently activating two rows in the same bank can lead the two rows to override each other’s data over shared bitlines [CLICK]</a:t>
            </a:r>
          </a:p>
          <a:p>
            <a:r>
              <a:rPr lang="en-US" dirty="0" err="1"/>
              <a:t>HiRa</a:t>
            </a:r>
            <a:r>
              <a:rPr lang="en-US" dirty="0"/>
              <a:t> overcomes this  challenge by choosing two rows from electrically disconnected subarrays [CLICK]</a:t>
            </a:r>
          </a:p>
          <a:p>
            <a:endParaRPr lang="en-US" dirty="0"/>
          </a:p>
          <a:p>
            <a:r>
              <a:rPr lang="en-US" dirty="0"/>
              <a:t>Therefore, </a:t>
            </a:r>
            <a:r>
              <a:rPr lang="en-US" dirty="0" err="1"/>
              <a:t>hiRA</a:t>
            </a:r>
            <a:r>
              <a:rPr lang="en-US" dirty="0"/>
              <a:t> violates DRAM timing constraints in issuing a sequence of Act-PRE-ACT commands that target two rows in two electrically disconnected subarrays []CLICK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57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04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 RowA : </a:t>
            </a:r>
            <a:r>
              <a:rPr lang="en-US" dirty="0" err="1"/>
              <a:t>Connencts</a:t>
            </a:r>
            <a:r>
              <a:rPr lang="en-US" dirty="0"/>
              <a:t> RowA to its Local Row Buffer, starting the refresh of RowA</a:t>
            </a:r>
          </a:p>
          <a:p>
            <a:r>
              <a:rPr lang="en-US" dirty="0"/>
              <a:t>PRE: Interrupts row activation before the local row buffer X is </a:t>
            </a:r>
            <a:r>
              <a:rPr lang="en-US" dirty="0" err="1"/>
              <a:t>connnected</a:t>
            </a:r>
            <a:r>
              <a:rPr lang="en-US" dirty="0"/>
              <a:t> to the bank </a:t>
            </a:r>
            <a:r>
              <a:rPr lang="en-US" dirty="0" err="1"/>
              <a:t>i</a:t>
            </a:r>
            <a:r>
              <a:rPr lang="en-US" dirty="0"/>
              <a:t>/o</a:t>
            </a:r>
          </a:p>
          <a:p>
            <a:r>
              <a:rPr lang="en-US" dirty="0"/>
              <a:t>ACT RowB: Interrupts the PRE operation before it closes the </a:t>
            </a:r>
            <a:r>
              <a:rPr lang="en-US" dirty="0" err="1"/>
              <a:t>rowB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39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leverage HiRA [CLICK] </a:t>
            </a:r>
          </a:p>
          <a:p>
            <a:r>
              <a:rPr lang="en-US" dirty="0"/>
              <a:t>for a given DRAM row's refresh, [CLICK] </a:t>
            </a:r>
          </a:p>
          <a:p>
            <a:r>
              <a:rPr lang="en-US" dirty="0"/>
              <a:t>we can choose any of the 32% of the rows in the same bank to concurrently activate [CLICK]</a:t>
            </a:r>
          </a:p>
          <a:p>
            <a:r>
              <a:rPr lang="en-US" dirty="0"/>
              <a:t>Therefore, HiRA effectively reduces the time spent for refresh operations in off-the-shelf DRAM chips [CLICK]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KEEP THE TABLE 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142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680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35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40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289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620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83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Data is internally accessed in a row granularity. To access data, [CLICK]</a:t>
            </a:r>
          </a:p>
          <a:p>
            <a:r>
              <a:rPr lang="en-US" baseline="0" dirty="0"/>
              <a:t>the memory controller first needs to activate the row that contains the data and fetch the row’s content into the row buffer [CLICK]</a:t>
            </a:r>
          </a:p>
          <a:p>
            <a:r>
              <a:rPr lang="en-US" baseline="0" dirty="0"/>
              <a:t>Then, column accesses are serviced from the row buffer [CLICK]</a:t>
            </a:r>
          </a:p>
          <a:p>
            <a:r>
              <a:rPr lang="en-US" baseline="0" dirty="0"/>
              <a:t>Finally, the subarray needs to be precharged to get ready for the next row activation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59C2D-02FE-4C64-AD33-18B082577A5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41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595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28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740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640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482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72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334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THIS TO ARXIV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6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599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79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DRAM cells leak charge over time [CLICK]</a:t>
            </a:r>
          </a:p>
          <a:p>
            <a:r>
              <a:rPr lang="en-US" dirty="0"/>
              <a:t>And need to be refreshed to avoid bit flips due to leakage [CLICK]</a:t>
            </a:r>
          </a:p>
          <a:p>
            <a:r>
              <a:rPr lang="en-US" dirty="0"/>
              <a:t>DRAM Refresh essentially activates a row [</a:t>
            </a:r>
            <a:r>
              <a:rPr lang="en-US" dirty="0" err="1"/>
              <a:t>CLIcK</a:t>
            </a:r>
            <a:r>
              <a:rPr lang="en-US" dirty="0"/>
              <a:t>] and </a:t>
            </a:r>
            <a:r>
              <a:rPr lang="en-US" dirty="0" err="1"/>
              <a:t>precharges</a:t>
            </a:r>
            <a:r>
              <a:rPr lang="en-US" dirty="0"/>
              <a:t> the bank after the cell charges are restored [CLICK]</a:t>
            </a:r>
          </a:p>
          <a:p>
            <a:r>
              <a:rPr lang="en-US" dirty="0"/>
              <a:t>Unfortunately, the whole DRAM bank or rank becomes unavailable during a refresh operation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0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concludes my talk. Thanks for listening. I’m happy to receive your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415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observe that HiRA works in 56 off-the-shelf </a:t>
            </a:r>
            <a:r>
              <a:rPr lang="en-US" dirty="0" err="1"/>
              <a:t>dRAM</a:t>
            </a:r>
            <a:r>
              <a:rPr lang="en-US" dirty="0"/>
              <a:t> chips from SK-Hynix [CLICK]</a:t>
            </a:r>
          </a:p>
          <a:p>
            <a:r>
              <a:rPr lang="en-US" dirty="0"/>
              <a:t>To leverage HiRA for a given DRAM row's refresh, [CLICK] </a:t>
            </a:r>
          </a:p>
          <a:p>
            <a:r>
              <a:rPr lang="en-US" dirty="0"/>
              <a:t>we can choose any of the 32% of the rows in the same bank to activate [CLICK]</a:t>
            </a:r>
          </a:p>
          <a:p>
            <a:r>
              <a:rPr lang="en-US" dirty="0"/>
              <a:t>We observe that HiRA reduces time spent for refresh operations by 51.4% [CLICK]</a:t>
            </a:r>
          </a:p>
          <a:p>
            <a:r>
              <a:rPr lang="en-US" dirty="0"/>
              <a:t>Therefore, HiRA effectively reduces the time spent for refresh operations in off-the-shelf DRAM chips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169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observe that HiRA works in 56 off-the-shelf </a:t>
            </a:r>
            <a:r>
              <a:rPr lang="en-US" dirty="0" err="1"/>
              <a:t>dRAM</a:t>
            </a:r>
            <a:r>
              <a:rPr lang="en-US" dirty="0"/>
              <a:t> chips from SK-Hynix [CLICK]</a:t>
            </a:r>
          </a:p>
          <a:p>
            <a:r>
              <a:rPr lang="en-US" dirty="0"/>
              <a:t>To leverage HiRA for a given DRAM row's refresh, [CLICK] </a:t>
            </a:r>
          </a:p>
          <a:p>
            <a:r>
              <a:rPr lang="en-US" dirty="0"/>
              <a:t>we can choose any of the 32% of the rows in the same bank to activate [CLICK]</a:t>
            </a:r>
          </a:p>
          <a:p>
            <a:r>
              <a:rPr lang="en-US" dirty="0"/>
              <a:t>We observe that HiRA reduces time spent for refresh operations by 51.4% [CLICK]</a:t>
            </a:r>
          </a:p>
          <a:p>
            <a:r>
              <a:rPr lang="en-US" dirty="0"/>
              <a:t>Therefore, HiRA effectively reduces the time spent for refresh operations in off-the-shelf DRAM chips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37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DRAM Refresh is mainly used for two purposes [CLICK]</a:t>
            </a:r>
          </a:p>
          <a:p>
            <a:r>
              <a:rPr lang="en-US" dirty="0"/>
              <a:t>The first one is called: Periodic Refresh to periodically restore the charge that DRAM cells leak over time [CLICK]</a:t>
            </a:r>
          </a:p>
          <a:p>
            <a:r>
              <a:rPr lang="en-US" dirty="0"/>
              <a:t>The second one is relevant to a read-disturb error mechanism called RowHammer, where repeatedly accessing a DRAM row can cause bit flips in other physically near by rows [CLICK]</a:t>
            </a:r>
          </a:p>
          <a:p>
            <a:r>
              <a:rPr lang="en-US" dirty="0"/>
              <a:t>A common method of mitigating RowHammer is refreshing potentially affected rows, called preventive refresh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38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increasing DRAM chip density, [CLICK]</a:t>
            </a:r>
          </a:p>
          <a:p>
            <a:r>
              <a:rPr lang="en-US" dirty="0"/>
              <a:t>More rows need to be refreshed [CLICK]</a:t>
            </a:r>
          </a:p>
          <a:p>
            <a:r>
              <a:rPr lang="en-US" dirty="0"/>
              <a:t>And cells can store smaller charge leading to more periodic refresh operations[CLICK]</a:t>
            </a:r>
          </a:p>
          <a:p>
            <a:r>
              <a:rPr lang="en-US" dirty="0"/>
              <a:t>In this plot, we sweep DRAM chip capacity on the x-axis and investigate how the performance overhead of DRAM refresh operations change[CLICK]</a:t>
            </a:r>
          </a:p>
          <a:p>
            <a:r>
              <a:rPr lang="en-US" dirty="0"/>
              <a:t>We observe 26% slowdown in system performance caused by periodic refreshes 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68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 with increasing DRAM chip density, [CLICK]</a:t>
            </a:r>
          </a:p>
          <a:p>
            <a:r>
              <a:rPr lang="en-US" dirty="0"/>
              <a:t>RowHammer vulnerability worsens such that [CLICK] RowHammer threshold, which is the minimum activation count needed to induce RowHammer bit flips, is reduced by more than an order of magnitude in less than a decade, requiring more aggressive preventive refresh operations [CLICK]</a:t>
            </a:r>
          </a:p>
          <a:p>
            <a:r>
              <a:rPr lang="en-US" dirty="0"/>
              <a:t>We observe as large as 96% slowdown in system performance with reducing RowHammer threshold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65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0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0"/>
            <a:ext cx="8987621" cy="77046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770468"/>
            <a:ext cx="8987622" cy="5585248"/>
          </a:xfrm>
          <a:prstGeom prst="rect">
            <a:avLst/>
          </a:prstGeom>
        </p:spPr>
        <p:txBody>
          <a:bodyPr/>
          <a:lstStyle>
            <a:lvl1pPr marL="133350" indent="-133350">
              <a:tabLst/>
              <a:defRPr sz="2400">
                <a:latin typeface="Cambria" panose="02040503050406030204" pitchFamily="18" charset="0"/>
              </a:defRPr>
            </a:lvl1pPr>
            <a:lvl2pPr marL="311150" indent="-133350">
              <a:buFont typeface="Cambria" panose="02040503050406030204" pitchFamily="18" charset="0"/>
              <a:buChar char="-"/>
              <a:tabLst/>
              <a:defRPr sz="2000">
                <a:latin typeface="Cambria" panose="02040503050406030204" pitchFamily="18" charset="0"/>
              </a:defRPr>
            </a:lvl2pPr>
            <a:lvl3pPr marL="533400" indent="-177800">
              <a:tabLst/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6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0"/>
            <a:ext cx="8992018" cy="770467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32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1348950"/>
            <a:ext cx="4496009" cy="4160102"/>
          </a:xfrm>
          <a:prstGeom prst="rect">
            <a:avLst/>
          </a:prstGeom>
        </p:spPr>
        <p:txBody>
          <a:bodyPr/>
          <a:lstStyle>
            <a:lvl1pPr marL="133350" indent="-133350">
              <a:tabLst/>
              <a:defRPr sz="2400">
                <a:latin typeface="Cambria" panose="02040503050406030204" pitchFamily="18" charset="0"/>
              </a:defRPr>
            </a:lvl1pPr>
            <a:lvl2pPr marL="311150" indent="-133350">
              <a:buFont typeface="Cambria" panose="02040503050406030204" pitchFamily="18" charset="0"/>
              <a:buChar char="-"/>
              <a:tabLst/>
              <a:defRPr sz="2000">
                <a:latin typeface="Cambria" panose="02040503050406030204" pitchFamily="18" charset="0"/>
              </a:defRPr>
            </a:lvl2pPr>
            <a:lvl3pPr marL="533400" indent="-177800">
              <a:tabLst/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48FFC3-0A83-700D-BF9C-18C43051CED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80467" y="1348950"/>
            <a:ext cx="4496009" cy="4160102"/>
          </a:xfrm>
          <a:prstGeom prst="rect">
            <a:avLst/>
          </a:prstGeom>
        </p:spPr>
        <p:txBody>
          <a:bodyPr/>
          <a:lstStyle>
            <a:lvl1pPr marL="133350" indent="-133350">
              <a:tabLst/>
              <a:defRPr sz="2400">
                <a:latin typeface="Cambria" panose="02040503050406030204" pitchFamily="18" charset="0"/>
              </a:defRPr>
            </a:lvl1pPr>
            <a:lvl2pPr marL="311150" indent="-133350">
              <a:buFont typeface="Cambria" panose="02040503050406030204" pitchFamily="18" charset="0"/>
              <a:buChar char="-"/>
              <a:tabLst/>
              <a:defRPr sz="2000">
                <a:latin typeface="Cambria" panose="02040503050406030204" pitchFamily="18" charset="0"/>
              </a:defRPr>
            </a:lvl2pPr>
            <a:lvl3pPr marL="533400" indent="-177800">
              <a:tabLst/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62604B-C7E2-930D-A131-D3CEE9623D0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5990" y="770467"/>
            <a:ext cx="9068009" cy="578482"/>
          </a:xfrm>
          <a:prstGeom prst="rect">
            <a:avLst/>
          </a:prstGeom>
        </p:spPr>
        <p:txBody>
          <a:bodyPr/>
          <a:lstStyle>
            <a:lvl1pPr marL="133350" indent="-133350">
              <a:tabLst/>
              <a:defRPr sz="2400">
                <a:latin typeface="Cambria" panose="02040503050406030204" pitchFamily="18" charset="0"/>
              </a:defRPr>
            </a:lvl1pPr>
            <a:lvl2pPr marL="311150" indent="-133350">
              <a:buFont typeface="Cambria" panose="02040503050406030204" pitchFamily="18" charset="0"/>
              <a:buChar char="-"/>
              <a:tabLst/>
              <a:defRPr sz="2000">
                <a:latin typeface="Cambria" panose="02040503050406030204" pitchFamily="18" charset="0"/>
              </a:defRPr>
            </a:lvl2pPr>
            <a:lvl3pPr marL="533400" indent="-177800">
              <a:tabLst/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257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softMC_hpca17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github.com/CMU-SAFARI/SoftMC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arxiv.org/pdf/2209.10198.pd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arxiv.org/pdf/2209.10198.pdf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arxiv.org/pdf/2209.10198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30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arxiv.org/pdf/2209.10198.pdf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11" Type="http://schemas.openxmlformats.org/officeDocument/2006/relationships/hyperlink" Target="https://people.inf.ethz.ch/omutlu/pub/Revisiting-RowHammer_isca20.pdf" TargetMode="External"/><Relationship Id="rId5" Type="http://schemas.openxmlformats.org/officeDocument/2006/relationships/image" Target="../media/image52.emf"/><Relationship Id="rId10" Type="http://schemas.openxmlformats.org/officeDocument/2006/relationships/image" Target="../media/image57.emf"/><Relationship Id="rId4" Type="http://schemas.openxmlformats.org/officeDocument/2006/relationships/image" Target="../media/image51.emf"/><Relationship Id="rId9" Type="http://schemas.openxmlformats.org/officeDocument/2006/relationships/image" Target="../media/image56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194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3195587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i="1" dirty="0">
                <a:solidFill>
                  <a:srgbClr val="FFFFFF"/>
                </a:solidFill>
                <a:latin typeface="Cambria"/>
                <a:cs typeface="Cambria"/>
              </a:rPr>
              <a:t>HiRA: Hidden Row Activation</a:t>
            </a:r>
            <a:r>
              <a:rPr lang="en-US" sz="2000" b="1" i="1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br>
              <a:rPr lang="en-US" sz="3200" b="1" i="1" dirty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/>
                <a:cs typeface="Cambria"/>
              </a:rPr>
              <a:t>for Reducing Refresh Latency of Off-the-Shelf DRAM Chips</a:t>
            </a:r>
            <a:endParaRPr lang="en-US" sz="32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338416"/>
            <a:ext cx="8686800" cy="15302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Cambria"/>
                <a:cs typeface="Cambria"/>
              </a:rPr>
              <a:t>Abdullah </a:t>
            </a:r>
            <a:r>
              <a:rPr lang="en-US" sz="2400" b="1" dirty="0" err="1">
                <a:latin typeface="Cambria"/>
                <a:cs typeface="Cambria"/>
              </a:rPr>
              <a:t>Giray</a:t>
            </a:r>
            <a:r>
              <a:rPr lang="en-US" sz="2400" b="1" dirty="0">
                <a:latin typeface="Cambria"/>
                <a:cs typeface="Cambria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Yağlıkçı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err="1">
                <a:latin typeface="Cambria"/>
                <a:cs typeface="Cambria"/>
              </a:rPr>
              <a:t>Ataberk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Olgun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Minesh</a:t>
            </a:r>
            <a:r>
              <a:rPr lang="en-US" sz="2400" dirty="0">
                <a:latin typeface="Cambria"/>
                <a:cs typeface="Cambria"/>
              </a:rPr>
              <a:t> Patel    </a:t>
            </a:r>
            <a:r>
              <a:rPr lang="en-US" sz="2400" dirty="0" err="1">
                <a:latin typeface="Cambria"/>
                <a:cs typeface="Cambria"/>
              </a:rPr>
              <a:t>Haocong</a:t>
            </a:r>
            <a:r>
              <a:rPr lang="en-US" sz="2400" dirty="0">
                <a:latin typeface="Cambria"/>
                <a:cs typeface="Cambria"/>
              </a:rPr>
              <a:t> Luo    Hasan Hassan</a:t>
            </a:r>
          </a:p>
          <a:p>
            <a:pPr marL="0" indent="0" algn="ctr">
              <a:buNone/>
            </a:pPr>
            <a:r>
              <a:rPr lang="en-US" sz="2400" dirty="0">
                <a:latin typeface="Cambria"/>
                <a:cs typeface="Cambria"/>
              </a:rPr>
              <a:t>Lois </a:t>
            </a:r>
            <a:r>
              <a:rPr lang="en-US" sz="2400" dirty="0" err="1">
                <a:latin typeface="Cambria"/>
                <a:cs typeface="Cambria"/>
              </a:rPr>
              <a:t>Orosa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</a:t>
            </a:r>
            <a:r>
              <a:rPr lang="en-US" sz="2400" dirty="0" err="1">
                <a:latin typeface="Cambria" panose="02040503050406030204" pitchFamily="18" charset="0"/>
              </a:rPr>
              <a:t>ğ</a:t>
            </a:r>
            <a:r>
              <a:rPr lang="en-US" sz="2400" dirty="0" err="1">
                <a:latin typeface="Cambria"/>
                <a:cs typeface="Cambria"/>
              </a:rPr>
              <a:t>uz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Ergin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Onur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Mutlu</a:t>
            </a:r>
            <a:r>
              <a:rPr lang="en-US" sz="2400" dirty="0">
                <a:latin typeface="Cambria"/>
                <a:cs typeface="Cambria"/>
              </a:rPr>
              <a:t> 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011" y="5084104"/>
            <a:ext cx="2175977" cy="418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228600" y="6136739"/>
            <a:ext cx="2423611" cy="4169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7DDC59-57EB-D794-F2F6-30BE407CC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197934" y="5981660"/>
            <a:ext cx="2462054" cy="7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8A822FA-2304-B16D-92A2-49C81F37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5711" y="6016272"/>
            <a:ext cx="2724761" cy="7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261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642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325811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244E7CE-7CDC-D4FE-66E0-AB44ECE68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B12B26-27F4-AF52-54E4-FF76F16CCC64}"/>
              </a:ext>
            </a:extLst>
          </p:cNvPr>
          <p:cNvGrpSpPr/>
          <p:nvPr/>
        </p:nvGrpSpPr>
        <p:grpSpPr>
          <a:xfrm>
            <a:off x="-1" y="2387524"/>
            <a:ext cx="9144001" cy="2082952"/>
            <a:chOff x="-1" y="5309113"/>
            <a:chExt cx="9144001" cy="91398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E04F8D58-950B-E2E2-1C13-E97B43F5F6B8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400"/>
                </a:spcBef>
                <a:spcAft>
                  <a:spcPts val="1200"/>
                </a:spcAft>
                <a:buNone/>
              </a:pPr>
              <a:r>
                <a:rPr lang="en-US" sz="2800" dirty="0"/>
                <a:t>Reduce the </a:t>
              </a:r>
              <a:r>
                <a:rPr lang="en-US" sz="2800" b="1" dirty="0">
                  <a:solidFill>
                    <a:srgbClr val="C00000"/>
                  </a:solidFill>
                </a:rPr>
                <a:t>performance overhead </a:t>
              </a:r>
              <a:r>
                <a:rPr lang="en-US" sz="2800" dirty="0"/>
                <a:t>of </a:t>
              </a:r>
              <a:r>
                <a:rPr lang="en-US" sz="2800" b="1" dirty="0"/>
                <a:t>DRAM Refresh </a:t>
              </a:r>
              <a:br>
                <a:rPr lang="en-US" sz="2800" dirty="0"/>
              </a:br>
              <a:r>
                <a:rPr lang="en-US" sz="2800" dirty="0"/>
                <a:t>(both </a:t>
              </a:r>
              <a:r>
                <a:rPr lang="en-US" sz="2800" b="1" dirty="0">
                  <a:solidFill>
                    <a:srgbClr val="2F5597"/>
                  </a:solidFill>
                </a:rPr>
                <a:t>periodic</a:t>
              </a:r>
              <a:r>
                <a:rPr lang="en-US" sz="2800" dirty="0"/>
                <a:t> and </a:t>
              </a:r>
              <a:r>
                <a:rPr lang="en-US" sz="2800" b="1" dirty="0">
                  <a:solidFill>
                    <a:srgbClr val="7030A0"/>
                  </a:solidFill>
                </a:rPr>
                <a:t>preventive</a:t>
              </a:r>
              <a:r>
                <a:rPr lang="en-US" sz="2800" dirty="0"/>
                <a:t>)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E817A2A-8CDB-D631-8E8F-43F61B324600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F54D801-3118-EF1E-774A-3B0C943FDB78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6560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244E7CE-7CDC-D4FE-66E0-AB44ECE68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5AA32F-A4E0-219E-CAD0-2756AF5A12FB}"/>
              </a:ext>
            </a:extLst>
          </p:cNvPr>
          <p:cNvGrpSpPr/>
          <p:nvPr/>
        </p:nvGrpSpPr>
        <p:grpSpPr>
          <a:xfrm>
            <a:off x="-2200" y="2387524"/>
            <a:ext cx="9144001" cy="2082952"/>
            <a:chOff x="-1" y="5309113"/>
            <a:chExt cx="9144001" cy="913989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CFC3546B-C5FF-C417-B90D-519A3BCDAB0D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b="1" dirty="0"/>
                <a:t>Hide refresh latency </a:t>
              </a:r>
              <a:r>
                <a:rPr lang="en-US" sz="2800" dirty="0"/>
                <a:t>by</a:t>
              </a:r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2800" b="1" dirty="0">
                  <a:solidFill>
                    <a:srgbClr val="7030A0"/>
                  </a:solidFill>
                </a:rPr>
                <a:t>refreshing</a:t>
              </a:r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2800" dirty="0"/>
                <a:t>a DRAM row </a:t>
              </a:r>
              <a:br>
                <a:rPr lang="en-US" sz="2800" dirty="0"/>
              </a:br>
              <a:r>
                <a:rPr lang="en-US" sz="2800" i="1" dirty="0">
                  <a:solidFill>
                    <a:schemeClr val="accent2">
                      <a:lumMod val="75000"/>
                    </a:schemeClr>
                  </a:solidFill>
                </a:rPr>
                <a:t>concurrently with </a:t>
              </a:r>
              <a:r>
                <a:rPr lang="en-US" sz="2800" b="1" dirty="0">
                  <a:solidFill>
                    <a:srgbClr val="C00000"/>
                  </a:solidFill>
                </a:rPr>
                <a:t>activating</a:t>
              </a:r>
              <a:r>
                <a:rPr lang="en-US" sz="2800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2800" dirty="0"/>
                <a:t>another row </a:t>
              </a:r>
              <a:br>
                <a:rPr lang="en-US" sz="2800" dirty="0"/>
              </a:br>
              <a:r>
                <a:rPr lang="en-US" sz="2800" dirty="0"/>
                <a:t>in a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</a:rPr>
                <a:t>different subarray </a:t>
              </a:r>
              <a:r>
                <a:rPr lang="en-US" sz="2800" dirty="0"/>
                <a:t>of the </a:t>
              </a:r>
              <a:r>
                <a:rPr lang="en-US" sz="2800" b="1" dirty="0">
                  <a:solidFill>
                    <a:srgbClr val="7030A0"/>
                  </a:solidFill>
                </a:rPr>
                <a:t>same bank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080DED3-970A-0F7D-3A94-39F55274F39E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960B0A-348F-E92F-F56A-6A414F66E771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1856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642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1150132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39012C0-94E7-91F7-A714-4F6C384ABFB8}"/>
              </a:ext>
            </a:extLst>
          </p:cNvPr>
          <p:cNvGrpSpPr/>
          <p:nvPr/>
        </p:nvGrpSpPr>
        <p:grpSpPr>
          <a:xfrm>
            <a:off x="1859009" y="3415840"/>
            <a:ext cx="3810269" cy="2684822"/>
            <a:chOff x="1859009" y="3415840"/>
            <a:chExt cx="3810269" cy="268482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B210E07-046C-A523-626C-4E0FCAB3BA78}"/>
                </a:ext>
              </a:extLst>
            </p:cNvPr>
            <p:cNvGrpSpPr/>
            <p:nvPr/>
          </p:nvGrpSpPr>
          <p:grpSpPr>
            <a:xfrm>
              <a:off x="1899136" y="3495795"/>
              <a:ext cx="3770142" cy="2604867"/>
              <a:chOff x="1899136" y="3495795"/>
              <a:chExt cx="3770142" cy="260486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8C5B49-72EF-0CD0-77E2-F98BCEA62E77}"/>
                  </a:ext>
                </a:extLst>
              </p:cNvPr>
              <p:cNvSpPr/>
              <p:nvPr/>
            </p:nvSpPr>
            <p:spPr>
              <a:xfrm>
                <a:off x="1899136" y="3495795"/>
                <a:ext cx="3770142" cy="120044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BADAA15-B3BB-E833-0BB5-2754730ACA0A}"/>
                  </a:ext>
                </a:extLst>
              </p:cNvPr>
              <p:cNvSpPr/>
              <p:nvPr/>
            </p:nvSpPr>
            <p:spPr>
              <a:xfrm>
                <a:off x="1899136" y="4900219"/>
                <a:ext cx="3770142" cy="120044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3A7059D-9545-5AA9-0750-08880016F766}"/>
                </a:ext>
              </a:extLst>
            </p:cNvPr>
            <p:cNvGrpSpPr/>
            <p:nvPr/>
          </p:nvGrpSpPr>
          <p:grpSpPr>
            <a:xfrm>
              <a:off x="1859009" y="3415840"/>
              <a:ext cx="1617751" cy="1876356"/>
              <a:chOff x="1859009" y="3415840"/>
              <a:chExt cx="1617751" cy="187635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B013A6-69BE-B924-239D-D3E60C62D6A9}"/>
                  </a:ext>
                </a:extLst>
              </p:cNvPr>
              <p:cNvSpPr txBox="1"/>
              <p:nvPr/>
            </p:nvSpPr>
            <p:spPr>
              <a:xfrm>
                <a:off x="1859009" y="3415840"/>
                <a:ext cx="16177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mbria" panose="02040503050406030204" pitchFamily="18" charset="0"/>
                  </a:rPr>
                  <a:t>Subarray X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BF9F1A-A229-BF0E-02E5-701A5F5AEC43}"/>
                  </a:ext>
                </a:extLst>
              </p:cNvPr>
              <p:cNvSpPr txBox="1"/>
              <p:nvPr/>
            </p:nvSpPr>
            <p:spPr>
              <a:xfrm>
                <a:off x="1859009" y="4830531"/>
                <a:ext cx="16176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mbria" panose="02040503050406030204" pitchFamily="18" charset="0"/>
                  </a:rPr>
                  <a:t>Subarray Y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5F7A590-0ED8-887C-6A4F-59476145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HiRA: Hidden Row Activation – Key Insight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7BC2FD-D40B-1C1F-E1AD-155D63DD207A}"/>
              </a:ext>
            </a:extLst>
          </p:cNvPr>
          <p:cNvGrpSpPr/>
          <p:nvPr/>
        </p:nvGrpSpPr>
        <p:grpSpPr>
          <a:xfrm>
            <a:off x="0" y="994600"/>
            <a:ext cx="9144001" cy="2082952"/>
            <a:chOff x="-1" y="5309113"/>
            <a:chExt cx="9144001" cy="913989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A565BECA-184F-3219-8183-F3FCD581235C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/>
                <a:t>Activating two rows in </a:t>
              </a: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</a:rPr>
                <a:t>quick succession </a:t>
              </a:r>
              <a:br>
                <a:rPr lang="en-US" sz="2800" dirty="0"/>
              </a:br>
              <a:r>
                <a:rPr lang="en-US" sz="2800" dirty="0"/>
                <a:t>that are in </a:t>
              </a:r>
              <a:r>
                <a:rPr lang="en-US" sz="2800" b="1" dirty="0">
                  <a:solidFill>
                    <a:srgbClr val="C00000"/>
                  </a:solidFill>
                </a:rPr>
                <a:t>different subarrays </a:t>
              </a:r>
              <a:r>
                <a:rPr lang="en-US" sz="2800" dirty="0"/>
                <a:t>in the</a:t>
              </a:r>
              <a:r>
                <a:rPr lang="en-US" sz="2800" b="1" dirty="0">
                  <a:solidFill>
                    <a:srgbClr val="00B050"/>
                  </a:solidFill>
                </a:rPr>
                <a:t> same bank </a:t>
              </a:r>
              <a:br>
                <a:rPr lang="en-US" sz="2800" dirty="0"/>
              </a:br>
              <a:r>
                <a:rPr lang="en-US" sz="2800" dirty="0"/>
                <a:t>can </a:t>
              </a:r>
              <a:r>
                <a:rPr lang="en-US" sz="2800" b="1" dirty="0">
                  <a:solidFill>
                    <a:srgbClr val="7030A0"/>
                  </a:solidFill>
                </a:rPr>
                <a:t>refresh one row</a:t>
              </a:r>
              <a:r>
                <a:rPr lang="en-US" sz="2800" dirty="0">
                  <a:solidFill>
                    <a:srgbClr val="7030A0"/>
                  </a:solidFill>
                </a:rPr>
                <a:t> </a:t>
              </a:r>
              <a:r>
                <a:rPr lang="en-US" sz="2800" dirty="0"/>
                <a:t>concurrently with </a:t>
              </a:r>
              <a:br>
                <a:rPr lang="en-US" sz="2800" dirty="0"/>
              </a:br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activating the other row</a:t>
              </a:r>
              <a:endParaRPr lang="en-US" sz="2800" dirty="0">
                <a:solidFill>
                  <a:srgbClr val="7030A0"/>
                </a:solidFill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4D94C20-47AF-5FE5-81D0-D1082C42488A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98202D2-7499-0BE4-4A49-728D778C3958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2C8FD6E-492A-479A-6699-B0830ADD92C0}"/>
              </a:ext>
            </a:extLst>
          </p:cNvPr>
          <p:cNvSpPr/>
          <p:nvPr/>
        </p:nvSpPr>
        <p:spPr>
          <a:xfrm>
            <a:off x="2616588" y="3892037"/>
            <a:ext cx="2560320" cy="407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38592A-AD36-4C2A-7BA6-E7903AFB8E07}"/>
              </a:ext>
            </a:extLst>
          </p:cNvPr>
          <p:cNvSpPr/>
          <p:nvPr/>
        </p:nvSpPr>
        <p:spPr>
          <a:xfrm>
            <a:off x="2616588" y="5296461"/>
            <a:ext cx="2560320" cy="407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953E87-AE09-80F2-1C1F-75429F69B1E1}"/>
              </a:ext>
            </a:extLst>
          </p:cNvPr>
          <p:cNvSpPr/>
          <p:nvPr/>
        </p:nvSpPr>
        <p:spPr>
          <a:xfrm>
            <a:off x="1730324" y="3415840"/>
            <a:ext cx="4065563" cy="28864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337AA1-CF02-F4D1-521C-80211FD41EAE}"/>
              </a:ext>
            </a:extLst>
          </p:cNvPr>
          <p:cNvSpPr txBox="1"/>
          <p:nvPr/>
        </p:nvSpPr>
        <p:spPr>
          <a:xfrm>
            <a:off x="5964699" y="3865183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Refreshes RowA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52F6B2-0AD0-0FF9-28A3-3C225098B8FE}"/>
              </a:ext>
            </a:extLst>
          </p:cNvPr>
          <p:cNvSpPr txBox="1"/>
          <p:nvPr/>
        </p:nvSpPr>
        <p:spPr>
          <a:xfrm>
            <a:off x="5964699" y="4567395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concurrently with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48902D-8035-0884-BD91-AD9CB2E657C6}"/>
              </a:ext>
            </a:extLst>
          </p:cNvPr>
          <p:cNvSpPr txBox="1"/>
          <p:nvPr/>
        </p:nvSpPr>
        <p:spPr>
          <a:xfrm>
            <a:off x="5964699" y="5269607"/>
            <a:ext cx="234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Activating RowB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22D7F10-C482-E00C-B8F8-58EBDF43A412}"/>
              </a:ext>
            </a:extLst>
          </p:cNvPr>
          <p:cNvGrpSpPr/>
          <p:nvPr/>
        </p:nvGrpSpPr>
        <p:grpSpPr>
          <a:xfrm>
            <a:off x="867210" y="3857668"/>
            <a:ext cx="1749378" cy="461665"/>
            <a:chOff x="867210" y="3857668"/>
            <a:chExt cx="1749378" cy="46166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C1D2CF4-9CC0-7E85-6693-72F9805A9C1E}"/>
                </a:ext>
              </a:extLst>
            </p:cNvPr>
            <p:cNvCxnSpPr>
              <a:endCxn id="8" idx="1"/>
            </p:cNvCxnSpPr>
            <p:nvPr/>
          </p:nvCxnSpPr>
          <p:spPr>
            <a:xfrm>
              <a:off x="1629651" y="4096018"/>
              <a:ext cx="986937" cy="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C3BEC0-09C4-E159-BEA3-10955B14F35F}"/>
                </a:ext>
              </a:extLst>
            </p:cNvPr>
            <p:cNvSpPr txBox="1"/>
            <p:nvPr/>
          </p:nvSpPr>
          <p:spPr>
            <a:xfrm>
              <a:off x="867210" y="3857668"/>
              <a:ext cx="7279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8CFFFA-C93F-487F-C8F8-8F0524D50DF3}"/>
              </a:ext>
            </a:extLst>
          </p:cNvPr>
          <p:cNvGrpSpPr/>
          <p:nvPr/>
        </p:nvGrpSpPr>
        <p:grpSpPr>
          <a:xfrm>
            <a:off x="867210" y="5242759"/>
            <a:ext cx="1749378" cy="461665"/>
            <a:chOff x="867210" y="5242759"/>
            <a:chExt cx="1749378" cy="46166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65087FA-8FB9-1C50-AFF4-E245E8E98733}"/>
                </a:ext>
              </a:extLst>
            </p:cNvPr>
            <p:cNvCxnSpPr>
              <a:endCxn id="12" idx="1"/>
            </p:cNvCxnSpPr>
            <p:nvPr/>
          </p:nvCxnSpPr>
          <p:spPr>
            <a:xfrm>
              <a:off x="1629651" y="5500442"/>
              <a:ext cx="986937" cy="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A43473-B2D6-DB5B-9A48-B199E94D1CFC}"/>
                </a:ext>
              </a:extLst>
            </p:cNvPr>
            <p:cNvSpPr txBox="1"/>
            <p:nvPr/>
          </p:nvSpPr>
          <p:spPr>
            <a:xfrm>
              <a:off x="867210" y="5242759"/>
              <a:ext cx="7279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42A919D-2CB2-F724-3098-6DC6DE7DE8FB}"/>
              </a:ext>
            </a:extLst>
          </p:cNvPr>
          <p:cNvSpPr txBox="1"/>
          <p:nvPr/>
        </p:nvSpPr>
        <p:spPr>
          <a:xfrm>
            <a:off x="2882094" y="6236901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DRAM Bank</a:t>
            </a:r>
          </a:p>
        </p:txBody>
      </p:sp>
    </p:spTree>
    <p:extLst>
      <p:ext uri="{BB962C8B-B14F-4D97-AF65-F5344CB8AC3E}">
        <p14:creationId xmlns:p14="http://schemas.microsoft.com/office/powerpoint/2010/main" val="13608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7660A-4C08-1F2E-F4F9-C67B17F3D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7030A0"/>
                </a:solidFill>
              </a:rPr>
              <a:t>Refresh RowA</a:t>
            </a:r>
            <a:r>
              <a:rPr lang="en-US" sz="2800" b="1" dirty="0"/>
              <a:t> </a:t>
            </a:r>
            <a:r>
              <a:rPr lang="en-US" sz="2800" dirty="0"/>
              <a:t>concurrently with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Activating RowB</a:t>
            </a:r>
          </a:p>
        </p:txBody>
      </p:sp>
      <p:grpSp>
        <p:nvGrpSpPr>
          <p:cNvPr id="75" name="HiRA">
            <a:extLst>
              <a:ext uri="{FF2B5EF4-FFF2-40B4-BE49-F238E27FC236}">
                <a16:creationId xmlns:a16="http://schemas.microsoft.com/office/drawing/2014/main" id="{710817C1-F7EE-83D0-E4DD-BE14747DEF1F}"/>
              </a:ext>
            </a:extLst>
          </p:cNvPr>
          <p:cNvGrpSpPr/>
          <p:nvPr/>
        </p:nvGrpSpPr>
        <p:grpSpPr>
          <a:xfrm>
            <a:off x="1254937" y="3495361"/>
            <a:ext cx="1480157" cy="1542466"/>
            <a:chOff x="950137" y="4384361"/>
            <a:chExt cx="1480157" cy="1542466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F270CD19-D925-4AB3-F5DA-8B7EF303E802}"/>
                </a:ext>
              </a:extLst>
            </p:cNvPr>
            <p:cNvSpPr/>
            <p:nvPr/>
          </p:nvSpPr>
          <p:spPr>
            <a:xfrm>
              <a:off x="960120" y="4766558"/>
              <a:ext cx="1460192" cy="1160269"/>
            </a:xfrm>
            <a:prstGeom prst="roundRect">
              <a:avLst>
                <a:gd name="adj" fmla="val 724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8434AAD-BB57-3709-8814-38616E352C01}"/>
                </a:ext>
              </a:extLst>
            </p:cNvPr>
            <p:cNvSpPr txBox="1"/>
            <p:nvPr/>
          </p:nvSpPr>
          <p:spPr>
            <a:xfrm>
              <a:off x="950137" y="4384361"/>
              <a:ext cx="14801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HiRA</a:t>
              </a:r>
            </a:p>
          </p:txBody>
        </p:sp>
      </p:grpSp>
      <p:grpSp>
        <p:nvGrpSpPr>
          <p:cNvPr id="70" name="Timesavedforacc">
            <a:extLst>
              <a:ext uri="{FF2B5EF4-FFF2-40B4-BE49-F238E27FC236}">
                <a16:creationId xmlns:a16="http://schemas.microsoft.com/office/drawing/2014/main" id="{592ED8D5-00C3-BE96-7803-DCF71F37D2BD}"/>
              </a:ext>
            </a:extLst>
          </p:cNvPr>
          <p:cNvGrpSpPr/>
          <p:nvPr/>
        </p:nvGrpSpPr>
        <p:grpSpPr>
          <a:xfrm>
            <a:off x="3985149" y="2679790"/>
            <a:ext cx="3554580" cy="3281369"/>
            <a:chOff x="3680349" y="4025990"/>
            <a:chExt cx="3554580" cy="3281369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30CE877-960A-C781-59CD-EF0D9F38F43D}"/>
                </a:ext>
              </a:extLst>
            </p:cNvPr>
            <p:cNvCxnSpPr>
              <a:cxnSpLocks/>
              <a:stCxn id="45" idx="2"/>
            </p:cNvCxnSpPr>
            <p:nvPr/>
          </p:nvCxnSpPr>
          <p:spPr>
            <a:xfrm flipH="1">
              <a:off x="3683601" y="6147936"/>
              <a:ext cx="0" cy="236091"/>
            </a:xfrm>
            <a:prstGeom prst="line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A000521-30A1-83D1-0FE5-9CC1C4750FD1}"/>
                </a:ext>
              </a:extLst>
            </p:cNvPr>
            <p:cNvCxnSpPr>
              <a:cxnSpLocks/>
            </p:cNvCxnSpPr>
            <p:nvPr/>
          </p:nvCxnSpPr>
          <p:spPr>
            <a:xfrm>
              <a:off x="7234929" y="4025990"/>
              <a:ext cx="0" cy="2327262"/>
            </a:xfrm>
            <a:prstGeom prst="line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3098B3F-0A73-88CA-6AE3-AE02C91C69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0349" y="6292091"/>
              <a:ext cx="355458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A889252-ABBD-E82F-F1D0-4922158B9CAA}"/>
                </a:ext>
              </a:extLst>
            </p:cNvPr>
            <p:cNvSpPr txBox="1"/>
            <p:nvPr/>
          </p:nvSpPr>
          <p:spPr>
            <a:xfrm>
              <a:off x="3745628" y="6353252"/>
              <a:ext cx="34892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Saved time</a:t>
              </a:r>
              <a:br>
                <a:rPr lang="en-US" sz="2800" b="1" dirty="0">
                  <a:solidFill>
                    <a:srgbClr val="C00000"/>
                  </a:solidFill>
                  <a:latin typeface="Cambria" panose="02040503050406030204" pitchFamily="18" charset="0"/>
                </a:rPr>
              </a:br>
              <a:r>
                <a:rPr lang="en-US" sz="2800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using HiRA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7FA133-C37F-C7B3-2094-BE1A2588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HiRA: Hidden Row Activation – Key Benefit</a:t>
            </a:r>
          </a:p>
        </p:txBody>
      </p:sp>
      <p:grpSp>
        <p:nvGrpSpPr>
          <p:cNvPr id="61" name="ACTRowA1">
            <a:extLst>
              <a:ext uri="{FF2B5EF4-FFF2-40B4-BE49-F238E27FC236}">
                <a16:creationId xmlns:a16="http://schemas.microsoft.com/office/drawing/2014/main" id="{366B5D94-494E-644E-3436-C0365F1E88F4}"/>
              </a:ext>
            </a:extLst>
          </p:cNvPr>
          <p:cNvGrpSpPr/>
          <p:nvPr/>
        </p:nvGrpSpPr>
        <p:grpSpPr>
          <a:xfrm>
            <a:off x="1184626" y="2133070"/>
            <a:ext cx="794385" cy="847785"/>
            <a:chOff x="879826" y="3479270"/>
            <a:chExt cx="794385" cy="8477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E0581F-4348-00A1-2467-411822BEBD80}"/>
                </a:ext>
              </a:extLst>
            </p:cNvPr>
            <p:cNvSpPr txBox="1"/>
            <p:nvPr/>
          </p:nvSpPr>
          <p:spPr>
            <a:xfrm>
              <a:off x="879826" y="3680724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RowA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A7B658-27D5-85F9-0A60-7B54D4026D20}"/>
                </a:ext>
              </a:extLst>
            </p:cNvPr>
            <p:cNvCxnSpPr/>
            <p:nvPr/>
          </p:nvCxnSpPr>
          <p:spPr>
            <a:xfrm>
              <a:off x="1288339" y="34792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PRE1-2">
            <a:extLst>
              <a:ext uri="{FF2B5EF4-FFF2-40B4-BE49-F238E27FC236}">
                <a16:creationId xmlns:a16="http://schemas.microsoft.com/office/drawing/2014/main" id="{B01AFDC9-96A7-D715-8B60-770053313511}"/>
              </a:ext>
            </a:extLst>
          </p:cNvPr>
          <p:cNvGrpSpPr/>
          <p:nvPr/>
        </p:nvGrpSpPr>
        <p:grpSpPr>
          <a:xfrm>
            <a:off x="3942933" y="2140385"/>
            <a:ext cx="591829" cy="579643"/>
            <a:chOff x="3333330" y="3486585"/>
            <a:chExt cx="591829" cy="5796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71D62C-7109-8928-09AC-778314318026}"/>
                </a:ext>
              </a:extLst>
            </p:cNvPr>
            <p:cNvSpPr txBox="1"/>
            <p:nvPr/>
          </p:nvSpPr>
          <p:spPr>
            <a:xfrm>
              <a:off x="3333330" y="3696896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1CE7C88-C36C-5198-43E3-4FDF66D45B27}"/>
                </a:ext>
              </a:extLst>
            </p:cNvPr>
            <p:cNvCxnSpPr/>
            <p:nvPr/>
          </p:nvCxnSpPr>
          <p:spPr>
            <a:xfrm>
              <a:off x="3589722" y="3486585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ACTRowB1">
            <a:extLst>
              <a:ext uri="{FF2B5EF4-FFF2-40B4-BE49-F238E27FC236}">
                <a16:creationId xmlns:a16="http://schemas.microsoft.com/office/drawing/2014/main" id="{43785EAE-BFC5-81A2-69EB-B49A118665B5}"/>
              </a:ext>
            </a:extLst>
          </p:cNvPr>
          <p:cNvGrpSpPr/>
          <p:nvPr/>
        </p:nvGrpSpPr>
        <p:grpSpPr>
          <a:xfrm>
            <a:off x="5526044" y="2133070"/>
            <a:ext cx="794385" cy="853046"/>
            <a:chOff x="4510144" y="3479270"/>
            <a:chExt cx="794385" cy="8530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3D95EC-5EDE-5162-89F2-D5E02D6D71A8}"/>
                </a:ext>
              </a:extLst>
            </p:cNvPr>
            <p:cNvSpPr txBox="1"/>
            <p:nvPr/>
          </p:nvSpPr>
          <p:spPr>
            <a:xfrm>
              <a:off x="4510144" y="3685985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RowB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DC1F10-28A9-8D77-D8A1-560C027128AB}"/>
                </a:ext>
              </a:extLst>
            </p:cNvPr>
            <p:cNvCxnSpPr/>
            <p:nvPr/>
          </p:nvCxnSpPr>
          <p:spPr>
            <a:xfrm>
              <a:off x="4935065" y="34792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PRE1-2" hidden="1">
            <a:extLst>
              <a:ext uri="{FF2B5EF4-FFF2-40B4-BE49-F238E27FC236}">
                <a16:creationId xmlns:a16="http://schemas.microsoft.com/office/drawing/2014/main" id="{CC567284-5A2A-EDF4-0AF5-F72DF1EF9F39}"/>
              </a:ext>
            </a:extLst>
          </p:cNvPr>
          <p:cNvGrpSpPr/>
          <p:nvPr/>
        </p:nvGrpSpPr>
        <p:grpSpPr>
          <a:xfrm>
            <a:off x="7265764" y="2124887"/>
            <a:ext cx="591829" cy="604241"/>
            <a:chOff x="6960964" y="3471087"/>
            <a:chExt cx="591829" cy="6042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66BAB5-941D-649A-F81B-DEE9B2C02768}"/>
                </a:ext>
              </a:extLst>
            </p:cNvPr>
            <p:cNvSpPr txBox="1"/>
            <p:nvPr/>
          </p:nvSpPr>
          <p:spPr>
            <a:xfrm>
              <a:off x="6960964" y="3705996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3AAC08-38BA-F572-3E7B-BA376FE3A5B9}"/>
                </a:ext>
              </a:extLst>
            </p:cNvPr>
            <p:cNvCxnSpPr/>
            <p:nvPr/>
          </p:nvCxnSpPr>
          <p:spPr>
            <a:xfrm>
              <a:off x="7245986" y="3471087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timeline1">
            <a:extLst>
              <a:ext uri="{FF2B5EF4-FFF2-40B4-BE49-F238E27FC236}">
                <a16:creationId xmlns:a16="http://schemas.microsoft.com/office/drawing/2014/main" id="{2FE222E5-F968-58B6-E2AD-F6E920E29D42}"/>
              </a:ext>
            </a:extLst>
          </p:cNvPr>
          <p:cNvGrpSpPr/>
          <p:nvPr/>
        </p:nvGrpSpPr>
        <p:grpSpPr>
          <a:xfrm>
            <a:off x="1020578" y="2087392"/>
            <a:ext cx="7712443" cy="369332"/>
            <a:chOff x="715778" y="3653048"/>
            <a:chExt cx="7712443" cy="36933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CA69989-7BB2-4A2A-D9EE-92827D84CA78}"/>
                </a:ext>
              </a:extLst>
            </p:cNvPr>
            <p:cNvCxnSpPr>
              <a:cxnSpLocks/>
            </p:cNvCxnSpPr>
            <p:nvPr/>
          </p:nvCxnSpPr>
          <p:spPr>
            <a:xfrm>
              <a:off x="715778" y="3837714"/>
              <a:ext cx="7088428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590EE8-1675-BBE4-7E50-FB094997E4AC}"/>
                </a:ext>
              </a:extLst>
            </p:cNvPr>
            <p:cNvSpPr txBox="1"/>
            <p:nvPr/>
          </p:nvSpPr>
          <p:spPr>
            <a:xfrm>
              <a:off x="7796317" y="3653048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</p:grpSp>
      <p:grpSp>
        <p:nvGrpSpPr>
          <p:cNvPr id="51" name="timelinne2">
            <a:extLst>
              <a:ext uri="{FF2B5EF4-FFF2-40B4-BE49-F238E27FC236}">
                <a16:creationId xmlns:a16="http://schemas.microsoft.com/office/drawing/2014/main" id="{55782385-2090-08DE-D348-70530F4EFDFA}"/>
              </a:ext>
            </a:extLst>
          </p:cNvPr>
          <p:cNvGrpSpPr/>
          <p:nvPr/>
        </p:nvGrpSpPr>
        <p:grpSpPr>
          <a:xfrm>
            <a:off x="1020578" y="4137370"/>
            <a:ext cx="7712443" cy="369332"/>
            <a:chOff x="715778" y="5026370"/>
            <a:chExt cx="7712443" cy="36933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C1F03E6-E2DF-A696-9019-325AF38432FA}"/>
                </a:ext>
              </a:extLst>
            </p:cNvPr>
            <p:cNvCxnSpPr>
              <a:cxnSpLocks/>
            </p:cNvCxnSpPr>
            <p:nvPr/>
          </p:nvCxnSpPr>
          <p:spPr>
            <a:xfrm>
              <a:off x="715778" y="5211036"/>
              <a:ext cx="7088428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684CA7-D5A7-4947-4270-605ED91E7DB5}"/>
                </a:ext>
              </a:extLst>
            </p:cNvPr>
            <p:cNvSpPr txBox="1"/>
            <p:nvPr/>
          </p:nvSpPr>
          <p:spPr>
            <a:xfrm>
              <a:off x="7796317" y="5026370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</p:grpSp>
      <p:sp>
        <p:nvSpPr>
          <p:cNvPr id="15" name="RowA1">
            <a:extLst>
              <a:ext uri="{FF2B5EF4-FFF2-40B4-BE49-F238E27FC236}">
                <a16:creationId xmlns:a16="http://schemas.microsoft.com/office/drawing/2014/main" id="{D0130104-B624-4579-E599-41BFF35E07A2}"/>
              </a:ext>
            </a:extLst>
          </p:cNvPr>
          <p:cNvSpPr/>
          <p:nvPr/>
        </p:nvSpPr>
        <p:spPr>
          <a:xfrm>
            <a:off x="1590521" y="1480909"/>
            <a:ext cx="2582025" cy="62720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mbria" panose="02040503050406030204" pitchFamily="18" charset="0"/>
              </a:rPr>
              <a:t>RowA’s</a:t>
            </a:r>
            <a:r>
              <a:rPr lang="en-US" sz="2200" b="1" dirty="0"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2200" b="1" dirty="0">
                <a:latin typeface="Cambria" panose="02040503050406030204" pitchFamily="18" charset="0"/>
              </a:rPr>
              <a:t>refresh</a:t>
            </a:r>
          </a:p>
        </p:txBody>
      </p:sp>
      <p:sp>
        <p:nvSpPr>
          <p:cNvPr id="17" name="RowB1">
            <a:extLst>
              <a:ext uri="{FF2B5EF4-FFF2-40B4-BE49-F238E27FC236}">
                <a16:creationId xmlns:a16="http://schemas.microsoft.com/office/drawing/2014/main" id="{E68B62EE-F23F-40B4-F180-48AE348D1819}"/>
              </a:ext>
            </a:extLst>
          </p:cNvPr>
          <p:cNvSpPr/>
          <p:nvPr/>
        </p:nvSpPr>
        <p:spPr>
          <a:xfrm>
            <a:off x="5945130" y="1466980"/>
            <a:ext cx="1602903" cy="63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RowB’s</a:t>
            </a:r>
            <a:r>
              <a:rPr lang="en-US" sz="2200" b="1" dirty="0">
                <a:solidFill>
                  <a:prstClr val="white"/>
                </a:solidFill>
                <a:latin typeface="Cambria" panose="02040503050406030204" pitchFamily="18" charset="0"/>
              </a:rPr>
              <a:t> activation</a:t>
            </a:r>
          </a:p>
        </p:txBody>
      </p:sp>
      <p:grpSp>
        <p:nvGrpSpPr>
          <p:cNvPr id="72" name="ACTRowA2">
            <a:extLst>
              <a:ext uri="{FF2B5EF4-FFF2-40B4-BE49-F238E27FC236}">
                <a16:creationId xmlns:a16="http://schemas.microsoft.com/office/drawing/2014/main" id="{96FAFA72-9145-A02D-536F-C6376244EC70}"/>
              </a:ext>
            </a:extLst>
          </p:cNvPr>
          <p:cNvGrpSpPr/>
          <p:nvPr/>
        </p:nvGrpSpPr>
        <p:grpSpPr>
          <a:xfrm>
            <a:off x="1184626" y="4183048"/>
            <a:ext cx="794385" cy="898330"/>
            <a:chOff x="879826" y="5072048"/>
            <a:chExt cx="794385" cy="8983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4677E7-B06C-95EC-60B0-5220C3EAC8D1}"/>
                </a:ext>
              </a:extLst>
            </p:cNvPr>
            <p:cNvSpPr txBox="1"/>
            <p:nvPr/>
          </p:nvSpPr>
          <p:spPr>
            <a:xfrm>
              <a:off x="879826" y="5324047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RowA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0D1A5B1-6317-083D-D22F-E3FF32E9D791}"/>
                </a:ext>
              </a:extLst>
            </p:cNvPr>
            <p:cNvCxnSpPr/>
            <p:nvPr/>
          </p:nvCxnSpPr>
          <p:spPr>
            <a:xfrm>
              <a:off x="1288339" y="50720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PRE2-1">
            <a:extLst>
              <a:ext uri="{FF2B5EF4-FFF2-40B4-BE49-F238E27FC236}">
                <a16:creationId xmlns:a16="http://schemas.microsoft.com/office/drawing/2014/main" id="{C7A1E038-65D8-56D9-7374-55186DAC4C42}"/>
              </a:ext>
            </a:extLst>
          </p:cNvPr>
          <p:cNvGrpSpPr/>
          <p:nvPr/>
        </p:nvGrpSpPr>
        <p:grpSpPr>
          <a:xfrm>
            <a:off x="1669213" y="3877558"/>
            <a:ext cx="591829" cy="568836"/>
            <a:chOff x="1364413" y="4766558"/>
            <a:chExt cx="591829" cy="56883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B1F0EE-61DD-DDF7-9868-1B8D6EEED4A7}"/>
                </a:ext>
              </a:extLst>
            </p:cNvPr>
            <p:cNvSpPr txBox="1"/>
            <p:nvPr/>
          </p:nvSpPr>
          <p:spPr>
            <a:xfrm>
              <a:off x="1364413" y="4766558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C4CC59-534B-0357-9834-451F28B93600}"/>
                </a:ext>
              </a:extLst>
            </p:cNvPr>
            <p:cNvCxnSpPr>
              <a:cxnSpLocks/>
            </p:cNvCxnSpPr>
            <p:nvPr/>
          </p:nvCxnSpPr>
          <p:spPr>
            <a:xfrm>
              <a:off x="1682997" y="50720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ACTRowB2">
            <a:extLst>
              <a:ext uri="{FF2B5EF4-FFF2-40B4-BE49-F238E27FC236}">
                <a16:creationId xmlns:a16="http://schemas.microsoft.com/office/drawing/2014/main" id="{7F5E7316-4164-9E07-542D-7A65CC3CE00A}"/>
              </a:ext>
            </a:extLst>
          </p:cNvPr>
          <p:cNvGrpSpPr/>
          <p:nvPr/>
        </p:nvGrpSpPr>
        <p:grpSpPr>
          <a:xfrm>
            <a:off x="2000622" y="4183048"/>
            <a:ext cx="794385" cy="898330"/>
            <a:chOff x="1695822" y="5072048"/>
            <a:chExt cx="794385" cy="8983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ADC041-4232-D8A9-3AAF-23B0884643CD}"/>
                </a:ext>
              </a:extLst>
            </p:cNvPr>
            <p:cNvSpPr txBox="1"/>
            <p:nvPr/>
          </p:nvSpPr>
          <p:spPr>
            <a:xfrm>
              <a:off x="1695822" y="5324047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RowB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3039AC-4446-7471-E80D-2FF6337CDE70}"/>
                </a:ext>
              </a:extLst>
            </p:cNvPr>
            <p:cNvCxnSpPr/>
            <p:nvPr/>
          </p:nvCxnSpPr>
          <p:spPr>
            <a:xfrm>
              <a:off x="2093014" y="50720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PRE2-2" hidden="1">
            <a:extLst>
              <a:ext uri="{FF2B5EF4-FFF2-40B4-BE49-F238E27FC236}">
                <a16:creationId xmlns:a16="http://schemas.microsoft.com/office/drawing/2014/main" id="{729B3711-5F5A-645D-1A06-C74449E5DB1A}"/>
              </a:ext>
            </a:extLst>
          </p:cNvPr>
          <p:cNvGrpSpPr/>
          <p:nvPr/>
        </p:nvGrpSpPr>
        <p:grpSpPr>
          <a:xfrm>
            <a:off x="4453637" y="4192148"/>
            <a:ext cx="591829" cy="618153"/>
            <a:chOff x="4148837" y="5081148"/>
            <a:chExt cx="591829" cy="61815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D8F396-3568-76F1-B0E7-83BD471C534A}"/>
                </a:ext>
              </a:extLst>
            </p:cNvPr>
            <p:cNvSpPr txBox="1"/>
            <p:nvPr/>
          </p:nvSpPr>
          <p:spPr>
            <a:xfrm>
              <a:off x="4148837" y="5329969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E32DA4-CCED-FAB3-39CC-3912B61DEFBA}"/>
                </a:ext>
              </a:extLst>
            </p:cNvPr>
            <p:cNvCxnSpPr>
              <a:cxnSpLocks/>
            </p:cNvCxnSpPr>
            <p:nvPr/>
          </p:nvCxnSpPr>
          <p:spPr>
            <a:xfrm>
              <a:off x="4439784" y="50811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owA2">
            <a:extLst>
              <a:ext uri="{FF2B5EF4-FFF2-40B4-BE49-F238E27FC236}">
                <a16:creationId xmlns:a16="http://schemas.microsoft.com/office/drawing/2014/main" id="{DDCA270E-A89B-A97D-4CD7-6D1CBFAEE67C}"/>
              </a:ext>
            </a:extLst>
          </p:cNvPr>
          <p:cNvSpPr/>
          <p:nvPr/>
        </p:nvSpPr>
        <p:spPr>
          <a:xfrm>
            <a:off x="1581818" y="5807690"/>
            <a:ext cx="2577600" cy="63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RowA’s</a:t>
            </a:r>
            <a:r>
              <a:rPr lang="en-US" sz="2200" b="1" dirty="0">
                <a:solidFill>
                  <a:prstClr val="white"/>
                </a:solidFill>
                <a:latin typeface="Cambria" panose="02040503050406030204" pitchFamily="18" charset="0"/>
              </a:rPr>
              <a:t> </a:t>
            </a:r>
          </a:p>
          <a:p>
            <a:pPr lvl="0" algn="ctr"/>
            <a:r>
              <a:rPr lang="en-US" sz="2200" b="1" dirty="0">
                <a:solidFill>
                  <a:prstClr val="white"/>
                </a:solidFill>
                <a:latin typeface="Cambria" panose="02040503050406030204" pitchFamily="18" charset="0"/>
              </a:rPr>
              <a:t>refresh</a:t>
            </a:r>
          </a:p>
        </p:txBody>
      </p:sp>
      <p:sp>
        <p:nvSpPr>
          <p:cNvPr id="31" name="RowB2">
            <a:extLst>
              <a:ext uri="{FF2B5EF4-FFF2-40B4-BE49-F238E27FC236}">
                <a16:creationId xmlns:a16="http://schemas.microsoft.com/office/drawing/2014/main" id="{F0ED1F2E-E2F5-9207-9ED9-780E7407CFA7}"/>
              </a:ext>
            </a:extLst>
          </p:cNvPr>
          <p:cNvSpPr/>
          <p:nvPr/>
        </p:nvSpPr>
        <p:spPr>
          <a:xfrm>
            <a:off x="2386401" y="5099828"/>
            <a:ext cx="1602000" cy="630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RowB’s</a:t>
            </a:r>
            <a:r>
              <a:rPr lang="en-US" sz="2200" b="1" dirty="0">
                <a:solidFill>
                  <a:prstClr val="white"/>
                </a:solidFill>
                <a:latin typeface="Cambria" panose="02040503050406030204" pitchFamily="18" charset="0"/>
              </a:rPr>
              <a:t> activation</a:t>
            </a:r>
          </a:p>
        </p:txBody>
      </p:sp>
      <p:grpSp>
        <p:nvGrpSpPr>
          <p:cNvPr id="71" name="Timesavedforrefs" hidden="1">
            <a:extLst>
              <a:ext uri="{FF2B5EF4-FFF2-40B4-BE49-F238E27FC236}">
                <a16:creationId xmlns:a16="http://schemas.microsoft.com/office/drawing/2014/main" id="{799543D4-0D41-85D6-4C06-B7E0737FB8E9}"/>
              </a:ext>
            </a:extLst>
          </p:cNvPr>
          <p:cNvGrpSpPr/>
          <p:nvPr/>
        </p:nvGrpSpPr>
        <p:grpSpPr>
          <a:xfrm>
            <a:off x="4701814" y="2124887"/>
            <a:ext cx="2888420" cy="3751848"/>
            <a:chOff x="4421559" y="1629587"/>
            <a:chExt cx="2888420" cy="375184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D224B0D-8EA4-0CFD-366F-06DF5EEC5CB4}"/>
                </a:ext>
              </a:extLst>
            </p:cNvPr>
            <p:cNvCxnSpPr>
              <a:cxnSpLocks/>
              <a:endCxn id="40" idx="3"/>
            </p:cNvCxnSpPr>
            <p:nvPr/>
          </p:nvCxnSpPr>
          <p:spPr>
            <a:xfrm>
              <a:off x="7269459" y="1629587"/>
              <a:ext cx="40520" cy="3428683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05CB419-0903-1C04-559F-28CF5E54C5AC}"/>
                </a:ext>
              </a:extLst>
            </p:cNvPr>
            <p:cNvCxnSpPr>
              <a:cxnSpLocks/>
            </p:cNvCxnSpPr>
            <p:nvPr/>
          </p:nvCxnSpPr>
          <p:spPr>
            <a:xfrm>
              <a:off x="4421559" y="4315001"/>
              <a:ext cx="0" cy="85291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B543BEC-828E-7F1B-8FC0-2BD9183AD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9638" y="4662578"/>
              <a:ext cx="2748140" cy="0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C8AE7A0-7E5B-3DEE-488F-3DFEA360AA75}"/>
                </a:ext>
              </a:extLst>
            </p:cNvPr>
            <p:cNvSpPr txBox="1"/>
            <p:nvPr/>
          </p:nvSpPr>
          <p:spPr>
            <a:xfrm>
              <a:off x="4536961" y="4735104"/>
              <a:ext cx="27730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Reduction in the time spent for two refreshes</a:t>
              </a:r>
            </a:p>
          </p:txBody>
        </p:sp>
      </p:grpSp>
      <p:grpSp>
        <p:nvGrpSpPr>
          <p:cNvPr id="65" name="RD1-2" hidden="1">
            <a:extLst>
              <a:ext uri="{FF2B5EF4-FFF2-40B4-BE49-F238E27FC236}">
                <a16:creationId xmlns:a16="http://schemas.microsoft.com/office/drawing/2014/main" id="{E3A2D888-635D-2CAD-6F10-DFDC4878EAC0}"/>
              </a:ext>
            </a:extLst>
          </p:cNvPr>
          <p:cNvGrpSpPr/>
          <p:nvPr/>
        </p:nvGrpSpPr>
        <p:grpSpPr>
          <a:xfrm>
            <a:off x="6546575" y="2134031"/>
            <a:ext cx="498856" cy="568541"/>
            <a:chOff x="6241775" y="3480231"/>
            <a:chExt cx="498856" cy="56854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F8B05E5-12DD-0BDD-BC85-F4C3861B4923}"/>
                </a:ext>
              </a:extLst>
            </p:cNvPr>
            <p:cNvSpPr txBox="1"/>
            <p:nvPr/>
          </p:nvSpPr>
          <p:spPr>
            <a:xfrm>
              <a:off x="6241775" y="3679440"/>
              <a:ext cx="498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9BA06D5-DE36-7396-72BE-5FC4A6AC73E1}"/>
                </a:ext>
              </a:extLst>
            </p:cNvPr>
            <p:cNvCxnSpPr/>
            <p:nvPr/>
          </p:nvCxnSpPr>
          <p:spPr>
            <a:xfrm>
              <a:off x="6491203" y="3480231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RD1-1">
            <a:extLst>
              <a:ext uri="{FF2B5EF4-FFF2-40B4-BE49-F238E27FC236}">
                <a16:creationId xmlns:a16="http://schemas.microsoft.com/office/drawing/2014/main" id="{80C75A74-5E34-535F-9139-93622E79866A}"/>
              </a:ext>
            </a:extLst>
          </p:cNvPr>
          <p:cNvGrpSpPr/>
          <p:nvPr/>
        </p:nvGrpSpPr>
        <p:grpSpPr>
          <a:xfrm>
            <a:off x="7306887" y="2133070"/>
            <a:ext cx="498856" cy="566859"/>
            <a:chOff x="5693924" y="3479270"/>
            <a:chExt cx="498856" cy="56685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6A84AC5-924B-9BB0-51ED-7D2BAC3DD534}"/>
                </a:ext>
              </a:extLst>
            </p:cNvPr>
            <p:cNvSpPr txBox="1"/>
            <p:nvPr/>
          </p:nvSpPr>
          <p:spPr>
            <a:xfrm>
              <a:off x="5693924" y="3676797"/>
              <a:ext cx="498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9C58960-7ECF-865D-D337-E0D85C88D23F}"/>
                </a:ext>
              </a:extLst>
            </p:cNvPr>
            <p:cNvCxnSpPr/>
            <p:nvPr/>
          </p:nvCxnSpPr>
          <p:spPr>
            <a:xfrm>
              <a:off x="5931512" y="34792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RD2-2" hidden="1">
            <a:extLst>
              <a:ext uri="{FF2B5EF4-FFF2-40B4-BE49-F238E27FC236}">
                <a16:creationId xmlns:a16="http://schemas.microsoft.com/office/drawing/2014/main" id="{1DBA9143-CB37-846B-15C7-6ED5522B7197}"/>
              </a:ext>
            </a:extLst>
          </p:cNvPr>
          <p:cNvGrpSpPr/>
          <p:nvPr/>
        </p:nvGrpSpPr>
        <p:grpSpPr>
          <a:xfrm>
            <a:off x="3923122" y="4180974"/>
            <a:ext cx="498856" cy="623405"/>
            <a:chOff x="3618322" y="5069974"/>
            <a:chExt cx="498856" cy="62340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CBB5400-BECB-2868-B2FE-1EBF3CC0F7F1}"/>
                </a:ext>
              </a:extLst>
            </p:cNvPr>
            <p:cNvSpPr txBox="1"/>
            <p:nvPr/>
          </p:nvSpPr>
          <p:spPr>
            <a:xfrm>
              <a:off x="3618322" y="5324047"/>
              <a:ext cx="498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382173C-8606-6429-0A06-93B12B6569AA}"/>
                </a:ext>
              </a:extLst>
            </p:cNvPr>
            <p:cNvCxnSpPr/>
            <p:nvPr/>
          </p:nvCxnSpPr>
          <p:spPr>
            <a:xfrm>
              <a:off x="3867750" y="5069974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RD2-1">
            <a:extLst>
              <a:ext uri="{FF2B5EF4-FFF2-40B4-BE49-F238E27FC236}">
                <a16:creationId xmlns:a16="http://schemas.microsoft.com/office/drawing/2014/main" id="{2CAC255C-3377-F15D-F2C5-36826C47C054}"/>
              </a:ext>
            </a:extLst>
          </p:cNvPr>
          <p:cNvGrpSpPr/>
          <p:nvPr/>
        </p:nvGrpSpPr>
        <p:grpSpPr>
          <a:xfrm>
            <a:off x="3747808" y="4189157"/>
            <a:ext cx="498856" cy="612579"/>
            <a:chOff x="3070471" y="5078157"/>
            <a:chExt cx="498856" cy="61257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1A0486B-F358-EF85-5425-66A6529AF985}"/>
                </a:ext>
              </a:extLst>
            </p:cNvPr>
            <p:cNvSpPr txBox="1"/>
            <p:nvPr/>
          </p:nvSpPr>
          <p:spPr>
            <a:xfrm>
              <a:off x="3070471" y="5321404"/>
              <a:ext cx="4988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2B6498C-72E9-2EF0-6D30-CEAF72A563C4}"/>
                </a:ext>
              </a:extLst>
            </p:cNvPr>
            <p:cNvCxnSpPr/>
            <p:nvPr/>
          </p:nvCxnSpPr>
          <p:spPr>
            <a:xfrm>
              <a:off x="3308059" y="5078157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153989FF-64AB-1F23-9A91-ED2F32D27372}"/>
              </a:ext>
            </a:extLst>
          </p:cNvPr>
          <p:cNvSpPr txBox="1"/>
          <p:nvPr/>
        </p:nvSpPr>
        <p:spPr>
          <a:xfrm rot="16200000">
            <a:off x="-66060" y="220356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Without HiRA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40BABC3-5022-DEC4-1A5F-48993152D4BC}"/>
              </a:ext>
            </a:extLst>
          </p:cNvPr>
          <p:cNvSpPr txBox="1"/>
          <p:nvPr/>
        </p:nvSpPr>
        <p:spPr>
          <a:xfrm rot="16200000">
            <a:off x="104039" y="4208275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With HiRA</a:t>
            </a:r>
          </a:p>
        </p:txBody>
      </p:sp>
      <p:sp>
        <p:nvSpPr>
          <p:cNvPr id="30" name="RowA1">
            <a:extLst>
              <a:ext uri="{FF2B5EF4-FFF2-40B4-BE49-F238E27FC236}">
                <a16:creationId xmlns:a16="http://schemas.microsoft.com/office/drawing/2014/main" id="{4CDB08D4-E118-D205-564F-E1FF9E6CD7EB}"/>
              </a:ext>
            </a:extLst>
          </p:cNvPr>
          <p:cNvSpPr/>
          <p:nvPr/>
        </p:nvSpPr>
        <p:spPr>
          <a:xfrm>
            <a:off x="4229959" y="1466980"/>
            <a:ext cx="1676999" cy="6300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Precharge</a:t>
            </a:r>
          </a:p>
        </p:txBody>
      </p:sp>
    </p:spTree>
    <p:extLst>
      <p:ext uri="{BB962C8B-B14F-4D97-AF65-F5344CB8AC3E}">
        <p14:creationId xmlns:p14="http://schemas.microsoft.com/office/powerpoint/2010/main" val="180437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 animBg="1"/>
      <p:bldP spid="17" grpId="0" animBg="1"/>
      <p:bldP spid="29" grpId="0" animBg="1"/>
      <p:bldP spid="31" grpId="0" animBg="1"/>
      <p:bldP spid="79" grpId="0"/>
      <p:bldP spid="80" grpId="0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51EE035-5996-447D-B288-97025168DCDF}"/>
              </a:ext>
            </a:extLst>
          </p:cNvPr>
          <p:cNvGrpSpPr/>
          <p:nvPr/>
        </p:nvGrpSpPr>
        <p:grpSpPr>
          <a:xfrm>
            <a:off x="4687144" y="4046800"/>
            <a:ext cx="4015371" cy="559997"/>
            <a:chOff x="4687144" y="4046800"/>
            <a:chExt cx="4015371" cy="55999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37903AF-62D7-AFA0-E20E-199859DEEFBC}"/>
                </a:ext>
              </a:extLst>
            </p:cNvPr>
            <p:cNvSpPr/>
            <p:nvPr/>
          </p:nvSpPr>
          <p:spPr>
            <a:xfrm>
              <a:off x="4687144" y="4046800"/>
              <a:ext cx="2544682" cy="50645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FB790E-CC2B-0CCC-ABD2-5E868BD820FE}"/>
                </a:ext>
              </a:extLst>
            </p:cNvPr>
            <p:cNvSpPr txBox="1"/>
            <p:nvPr/>
          </p:nvSpPr>
          <p:spPr>
            <a:xfrm>
              <a:off x="7314956" y="4237465"/>
              <a:ext cx="1387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Overlapped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9877E0-5866-FEF0-2DAD-64E6831A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HiRA: Hidden Row Activation – Closer Look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7FA562-1376-35A7-8B3F-E5700C08DD30}"/>
              </a:ext>
            </a:extLst>
          </p:cNvPr>
          <p:cNvSpPr/>
          <p:nvPr/>
        </p:nvSpPr>
        <p:spPr>
          <a:xfrm>
            <a:off x="1538433" y="3480572"/>
            <a:ext cx="3666861" cy="307777"/>
          </a:xfrm>
          <a:prstGeom prst="rect">
            <a:avLst/>
          </a:prstGeom>
          <a:solidFill>
            <a:srgbClr val="ADD0E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website&#10;&#10;Description automatically generated">
            <a:extLst>
              <a:ext uri="{FF2B5EF4-FFF2-40B4-BE49-F238E27FC236}">
                <a16:creationId xmlns:a16="http://schemas.microsoft.com/office/drawing/2014/main" id="{061859BF-75C4-E85F-697E-7ECCAAEFD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35" y="871530"/>
            <a:ext cx="1043404" cy="2448000"/>
          </a:xfrm>
          <a:prstGeom prst="rect">
            <a:avLst/>
          </a:prstGeom>
        </p:spPr>
      </p:pic>
      <p:pic>
        <p:nvPicPr>
          <p:cNvPr id="50" name="Picture 49" descr="A picture containing website&#10;&#10;Description automatically generated">
            <a:extLst>
              <a:ext uri="{FF2B5EF4-FFF2-40B4-BE49-F238E27FC236}">
                <a16:creationId xmlns:a16="http://schemas.microsoft.com/office/drawing/2014/main" id="{CFDCD2CD-F301-3D91-5324-0B4CB7A18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84" y="869741"/>
            <a:ext cx="1043404" cy="2448000"/>
          </a:xfrm>
          <a:prstGeom prst="rect">
            <a:avLst/>
          </a:prstGeom>
        </p:spPr>
      </p:pic>
      <p:pic>
        <p:nvPicPr>
          <p:cNvPr id="52" name="Picture 5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830454B-B652-CD41-8B61-68DE33562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68" y="869741"/>
            <a:ext cx="1043404" cy="2448000"/>
          </a:xfrm>
          <a:prstGeom prst="rect">
            <a:avLst/>
          </a:prstGeom>
        </p:spPr>
      </p:pic>
      <p:pic>
        <p:nvPicPr>
          <p:cNvPr id="54" name="Picture 53" descr="A picture containing shape&#10;&#10;Description automatically generated">
            <a:extLst>
              <a:ext uri="{FF2B5EF4-FFF2-40B4-BE49-F238E27FC236}">
                <a16:creationId xmlns:a16="http://schemas.microsoft.com/office/drawing/2014/main" id="{4058AFDA-F574-3EB4-A446-9B90FCF83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54" y="869741"/>
            <a:ext cx="1043404" cy="2448000"/>
          </a:xfrm>
          <a:prstGeom prst="rect">
            <a:avLst/>
          </a:prstGeom>
        </p:spPr>
      </p:pic>
      <p:pic>
        <p:nvPicPr>
          <p:cNvPr id="56" name="Picture 55" descr="A picture containing website&#10;&#10;Description automatically generated">
            <a:extLst>
              <a:ext uri="{FF2B5EF4-FFF2-40B4-BE49-F238E27FC236}">
                <a16:creationId xmlns:a16="http://schemas.microsoft.com/office/drawing/2014/main" id="{51791F8C-FFDF-503A-AA79-4D7C36F32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24" y="869741"/>
            <a:ext cx="1043404" cy="2448000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31D45EF-98B5-2868-EC98-70DEB6F31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14" y="869741"/>
            <a:ext cx="1043404" cy="2448000"/>
          </a:xfrm>
          <a:prstGeom prst="rect">
            <a:avLst/>
          </a:prstGeom>
        </p:spPr>
      </p:pic>
      <p:grpSp>
        <p:nvGrpSpPr>
          <p:cNvPr id="9" name="ACT" hidden="1">
            <a:extLst>
              <a:ext uri="{FF2B5EF4-FFF2-40B4-BE49-F238E27FC236}">
                <a16:creationId xmlns:a16="http://schemas.microsoft.com/office/drawing/2014/main" id="{5EF8AA25-45EF-6130-F436-7FD32ABB2834}"/>
              </a:ext>
            </a:extLst>
          </p:cNvPr>
          <p:cNvGrpSpPr/>
          <p:nvPr/>
        </p:nvGrpSpPr>
        <p:grpSpPr>
          <a:xfrm>
            <a:off x="8374035" y="3482791"/>
            <a:ext cx="534121" cy="307777"/>
            <a:chOff x="7544242" y="4124067"/>
            <a:chExt cx="534121" cy="3077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BFB26A-7EB5-CBE0-A69D-CD743F9E670D}"/>
                </a:ext>
              </a:extLst>
            </p:cNvPr>
            <p:cNvSpPr/>
            <p:nvPr/>
          </p:nvSpPr>
          <p:spPr>
            <a:xfrm>
              <a:off x="7600032" y="4168382"/>
              <a:ext cx="426461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424B40-4720-7E45-629F-B6CB48E8B3A5}"/>
                </a:ext>
              </a:extLst>
            </p:cNvPr>
            <p:cNvSpPr txBox="1"/>
            <p:nvPr/>
          </p:nvSpPr>
          <p:spPr>
            <a:xfrm>
              <a:off x="7544242" y="4124067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ACT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0" name="PRE">
            <a:extLst>
              <a:ext uri="{FF2B5EF4-FFF2-40B4-BE49-F238E27FC236}">
                <a16:creationId xmlns:a16="http://schemas.microsoft.com/office/drawing/2014/main" id="{8039B924-627D-04D4-6899-CBA662C03681}"/>
              </a:ext>
            </a:extLst>
          </p:cNvPr>
          <p:cNvGrpSpPr/>
          <p:nvPr/>
        </p:nvGrpSpPr>
        <p:grpSpPr>
          <a:xfrm>
            <a:off x="7070422" y="3482791"/>
            <a:ext cx="534121" cy="307777"/>
            <a:chOff x="7544242" y="4124067"/>
            <a:chExt cx="534121" cy="3077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77E1DD-FBFB-54F3-178C-9FBFF5270944}"/>
                </a:ext>
              </a:extLst>
            </p:cNvPr>
            <p:cNvSpPr/>
            <p:nvPr/>
          </p:nvSpPr>
          <p:spPr>
            <a:xfrm>
              <a:off x="7600032" y="4168382"/>
              <a:ext cx="426461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C7AF95-8236-6B8D-257D-A90B829CE526}"/>
                </a:ext>
              </a:extLst>
            </p:cNvPr>
            <p:cNvSpPr txBox="1"/>
            <p:nvPr/>
          </p:nvSpPr>
          <p:spPr>
            <a:xfrm>
              <a:off x="7544242" y="4124067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6" name="PRE">
            <a:extLst>
              <a:ext uri="{FF2B5EF4-FFF2-40B4-BE49-F238E27FC236}">
                <a16:creationId xmlns:a16="http://schemas.microsoft.com/office/drawing/2014/main" id="{A27DA219-E622-B8B4-CFC1-8EC0615738F5}"/>
              </a:ext>
            </a:extLst>
          </p:cNvPr>
          <p:cNvGrpSpPr/>
          <p:nvPr/>
        </p:nvGrpSpPr>
        <p:grpSpPr>
          <a:xfrm>
            <a:off x="6469347" y="3482791"/>
            <a:ext cx="434734" cy="307777"/>
            <a:chOff x="7531542" y="4124067"/>
            <a:chExt cx="434734" cy="3077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0BBCF3-CDF5-66FD-A492-6C158A0BA064}"/>
                </a:ext>
              </a:extLst>
            </p:cNvPr>
            <p:cNvSpPr/>
            <p:nvPr/>
          </p:nvSpPr>
          <p:spPr>
            <a:xfrm>
              <a:off x="7600032" y="4168382"/>
              <a:ext cx="292567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9231DC-1B07-0E89-F294-7388A9164052}"/>
                </a:ext>
              </a:extLst>
            </p:cNvPr>
            <p:cNvSpPr txBox="1"/>
            <p:nvPr/>
          </p:nvSpPr>
          <p:spPr>
            <a:xfrm>
              <a:off x="7531542" y="4124067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RD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9" name="PRE">
            <a:extLst>
              <a:ext uri="{FF2B5EF4-FFF2-40B4-BE49-F238E27FC236}">
                <a16:creationId xmlns:a16="http://schemas.microsoft.com/office/drawing/2014/main" id="{69C02639-9600-03DD-34F1-BBEF5CEC3A34}"/>
              </a:ext>
            </a:extLst>
          </p:cNvPr>
          <p:cNvGrpSpPr/>
          <p:nvPr/>
        </p:nvGrpSpPr>
        <p:grpSpPr>
          <a:xfrm>
            <a:off x="6131386" y="3482791"/>
            <a:ext cx="434734" cy="307777"/>
            <a:chOff x="7531542" y="4124067"/>
            <a:chExt cx="434734" cy="3077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ADB7BF-4537-C9E3-946E-13244DE11122}"/>
                </a:ext>
              </a:extLst>
            </p:cNvPr>
            <p:cNvSpPr/>
            <p:nvPr/>
          </p:nvSpPr>
          <p:spPr>
            <a:xfrm>
              <a:off x="7600032" y="4168382"/>
              <a:ext cx="292567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011964-8682-9C23-46E5-7567B3896540}"/>
                </a:ext>
              </a:extLst>
            </p:cNvPr>
            <p:cNvSpPr txBox="1"/>
            <p:nvPr/>
          </p:nvSpPr>
          <p:spPr>
            <a:xfrm>
              <a:off x="7531542" y="4124067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RD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2" name="PRE">
            <a:extLst>
              <a:ext uri="{FF2B5EF4-FFF2-40B4-BE49-F238E27FC236}">
                <a16:creationId xmlns:a16="http://schemas.microsoft.com/office/drawing/2014/main" id="{AC4E358D-F1B4-CD74-AF00-78AB4440B644}"/>
              </a:ext>
            </a:extLst>
          </p:cNvPr>
          <p:cNvGrpSpPr/>
          <p:nvPr/>
        </p:nvGrpSpPr>
        <p:grpSpPr>
          <a:xfrm>
            <a:off x="5796430" y="3482791"/>
            <a:ext cx="434734" cy="307777"/>
            <a:chOff x="7531542" y="4124067"/>
            <a:chExt cx="434734" cy="30777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CF3D1A-96A3-472F-C4A3-363DE20A4AE3}"/>
                </a:ext>
              </a:extLst>
            </p:cNvPr>
            <p:cNvSpPr/>
            <p:nvPr/>
          </p:nvSpPr>
          <p:spPr>
            <a:xfrm>
              <a:off x="7600032" y="4168382"/>
              <a:ext cx="292567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E3F704-423A-09F7-888F-7C3F73BA06A5}"/>
                </a:ext>
              </a:extLst>
            </p:cNvPr>
            <p:cNvSpPr txBox="1"/>
            <p:nvPr/>
          </p:nvSpPr>
          <p:spPr>
            <a:xfrm>
              <a:off x="7531542" y="4124067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RD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5" name="ACTRowB">
            <a:extLst>
              <a:ext uri="{FF2B5EF4-FFF2-40B4-BE49-F238E27FC236}">
                <a16:creationId xmlns:a16="http://schemas.microsoft.com/office/drawing/2014/main" id="{FE7CE8CA-BC4F-31A3-13F4-E3BE9DF24392}"/>
              </a:ext>
            </a:extLst>
          </p:cNvPr>
          <p:cNvGrpSpPr/>
          <p:nvPr/>
        </p:nvGrpSpPr>
        <p:grpSpPr>
          <a:xfrm>
            <a:off x="4135770" y="3483814"/>
            <a:ext cx="1069524" cy="307777"/>
            <a:chOff x="7531542" y="4124067"/>
            <a:chExt cx="1069524" cy="30777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7CEFF0-0A86-7391-3D07-3C1D291C057F}"/>
                </a:ext>
              </a:extLst>
            </p:cNvPr>
            <p:cNvSpPr/>
            <p:nvPr/>
          </p:nvSpPr>
          <p:spPr>
            <a:xfrm>
              <a:off x="7600032" y="4168382"/>
              <a:ext cx="930461" cy="219149"/>
            </a:xfrm>
            <a:prstGeom prst="rect">
              <a:avLst/>
            </a:prstGeom>
            <a:solidFill>
              <a:srgbClr val="FE61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B1E506-BAA5-2E61-C2EB-B4E654FB92AB}"/>
                </a:ext>
              </a:extLst>
            </p:cNvPr>
            <p:cNvSpPr txBox="1"/>
            <p:nvPr/>
          </p:nvSpPr>
          <p:spPr>
            <a:xfrm>
              <a:off x="7531542" y="4124067"/>
              <a:ext cx="1069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ACT RowB</a:t>
              </a:r>
              <a:endPara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9" name="PRE">
            <a:extLst>
              <a:ext uri="{FF2B5EF4-FFF2-40B4-BE49-F238E27FC236}">
                <a16:creationId xmlns:a16="http://schemas.microsoft.com/office/drawing/2014/main" id="{B99DA099-C5AE-4464-B511-9FDF4F37F2E0}"/>
              </a:ext>
            </a:extLst>
          </p:cNvPr>
          <p:cNvGrpSpPr/>
          <p:nvPr/>
        </p:nvGrpSpPr>
        <p:grpSpPr>
          <a:xfrm>
            <a:off x="3087866" y="3480572"/>
            <a:ext cx="534121" cy="307777"/>
            <a:chOff x="7544242" y="4124067"/>
            <a:chExt cx="534121" cy="30777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7920E5E-99E7-FA2A-563E-863ABEB53A5F}"/>
                </a:ext>
              </a:extLst>
            </p:cNvPr>
            <p:cNvSpPr/>
            <p:nvPr/>
          </p:nvSpPr>
          <p:spPr>
            <a:xfrm>
              <a:off x="7600032" y="4168382"/>
              <a:ext cx="426461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A0F8FB-09F6-DAEC-4C2D-E1CB722FB78A}"/>
                </a:ext>
              </a:extLst>
            </p:cNvPr>
            <p:cNvSpPr txBox="1"/>
            <p:nvPr/>
          </p:nvSpPr>
          <p:spPr>
            <a:xfrm>
              <a:off x="7544242" y="4124067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34" name="ACTRowA">
            <a:extLst>
              <a:ext uri="{FF2B5EF4-FFF2-40B4-BE49-F238E27FC236}">
                <a16:creationId xmlns:a16="http://schemas.microsoft.com/office/drawing/2014/main" id="{9E638529-5FB7-6BE8-837E-544748AEEB8C}"/>
              </a:ext>
            </a:extLst>
          </p:cNvPr>
          <p:cNvGrpSpPr/>
          <p:nvPr/>
        </p:nvGrpSpPr>
        <p:grpSpPr>
          <a:xfrm>
            <a:off x="1556273" y="3480572"/>
            <a:ext cx="1063112" cy="307777"/>
            <a:chOff x="7531542" y="4124067"/>
            <a:chExt cx="1063112" cy="30777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DCB903C-FACE-FEB2-B05A-2D45BABB0792}"/>
                </a:ext>
              </a:extLst>
            </p:cNvPr>
            <p:cNvSpPr/>
            <p:nvPr/>
          </p:nvSpPr>
          <p:spPr>
            <a:xfrm>
              <a:off x="7600032" y="4168382"/>
              <a:ext cx="930461" cy="219149"/>
            </a:xfrm>
            <a:prstGeom prst="rect">
              <a:avLst/>
            </a:prstGeom>
            <a:solidFill>
              <a:srgbClr val="785E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9A63BC-3A80-2E8F-5B1F-CC10AA5C8180}"/>
                </a:ext>
              </a:extLst>
            </p:cNvPr>
            <p:cNvSpPr txBox="1"/>
            <p:nvPr/>
          </p:nvSpPr>
          <p:spPr>
            <a:xfrm>
              <a:off x="7531542" y="4124067"/>
              <a:ext cx="1063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ACT RowA</a:t>
              </a:r>
              <a:endPara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5EFB8CB-A9A8-1D89-F58D-FF5FD45A783C}"/>
              </a:ext>
            </a:extLst>
          </p:cNvPr>
          <p:cNvSpPr txBox="1"/>
          <p:nvPr/>
        </p:nvSpPr>
        <p:spPr>
          <a:xfrm>
            <a:off x="862314" y="344979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HiRA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AD07073-50B1-0CA5-7643-3AC6F5F17D72}"/>
              </a:ext>
            </a:extLst>
          </p:cNvPr>
          <p:cNvGrpSpPr/>
          <p:nvPr/>
        </p:nvGrpSpPr>
        <p:grpSpPr>
          <a:xfrm>
            <a:off x="2061444" y="3750353"/>
            <a:ext cx="1293482" cy="307777"/>
            <a:chOff x="2061444" y="3750353"/>
            <a:chExt cx="1293482" cy="307777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E15C281-4F7B-0051-17B5-17596D706086}"/>
                </a:ext>
              </a:extLst>
            </p:cNvPr>
            <p:cNvCxnSpPr/>
            <p:nvPr/>
          </p:nvCxnSpPr>
          <p:spPr>
            <a:xfrm>
              <a:off x="2061444" y="3916279"/>
              <a:ext cx="1293482" cy="0"/>
            </a:xfrm>
            <a:prstGeom prst="straightConnector1">
              <a:avLst/>
            </a:prstGeom>
            <a:ln w="19050">
              <a:solidFill>
                <a:srgbClr val="785E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866FA63-5901-C571-0E61-DE7933955215}"/>
                </a:ext>
              </a:extLst>
            </p:cNvPr>
            <p:cNvSpPr/>
            <p:nvPr/>
          </p:nvSpPr>
          <p:spPr>
            <a:xfrm>
              <a:off x="2619385" y="3839304"/>
              <a:ext cx="171440" cy="18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46B35B-6B99-4FD1-5080-37F6A394EFF5}"/>
                </a:ext>
              </a:extLst>
            </p:cNvPr>
            <p:cNvSpPr txBox="1"/>
            <p:nvPr/>
          </p:nvSpPr>
          <p:spPr>
            <a:xfrm>
              <a:off x="2566844" y="3750353"/>
              <a:ext cx="3080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3766A16-31BB-9EED-2814-3DBFBF2D49B4}"/>
              </a:ext>
            </a:extLst>
          </p:cNvPr>
          <p:cNvGrpSpPr/>
          <p:nvPr/>
        </p:nvGrpSpPr>
        <p:grpSpPr>
          <a:xfrm>
            <a:off x="3368032" y="3740068"/>
            <a:ext cx="1293482" cy="307777"/>
            <a:chOff x="3368032" y="4357689"/>
            <a:chExt cx="1293482" cy="30777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C9F6E57-4265-7B2C-580F-DCC2C468F264}"/>
                </a:ext>
              </a:extLst>
            </p:cNvPr>
            <p:cNvGrpSpPr/>
            <p:nvPr/>
          </p:nvGrpSpPr>
          <p:grpSpPr>
            <a:xfrm>
              <a:off x="3368032" y="4456925"/>
              <a:ext cx="1293482" cy="181299"/>
              <a:chOff x="2061444" y="4456925"/>
              <a:chExt cx="1293482" cy="181299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3F1D6AD8-DCC2-8CB5-A419-5C786B9BFECC}"/>
                  </a:ext>
                </a:extLst>
              </p:cNvPr>
              <p:cNvCxnSpPr/>
              <p:nvPr/>
            </p:nvCxnSpPr>
            <p:spPr>
              <a:xfrm>
                <a:off x="2061444" y="4533900"/>
                <a:ext cx="1293482" cy="0"/>
              </a:xfrm>
              <a:prstGeom prst="straightConnector1">
                <a:avLst/>
              </a:prstGeom>
              <a:ln w="19050">
                <a:solidFill>
                  <a:srgbClr val="FE61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18D82F2-8AE1-6E31-1887-78779E92748F}"/>
                  </a:ext>
                </a:extLst>
              </p:cNvPr>
              <p:cNvSpPr/>
              <p:nvPr/>
            </p:nvSpPr>
            <p:spPr>
              <a:xfrm>
                <a:off x="2619385" y="4456925"/>
                <a:ext cx="171440" cy="1812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537A537-E8FB-1D76-41BC-6BDB15256550}"/>
                </a:ext>
              </a:extLst>
            </p:cNvPr>
            <p:cNvSpPr txBox="1"/>
            <p:nvPr/>
          </p:nvSpPr>
          <p:spPr>
            <a:xfrm>
              <a:off x="3873539" y="4357689"/>
              <a:ext cx="3080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FE61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>
                  <a:solidFill>
                    <a:srgbClr val="FE61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F6C2F3F-7595-E00A-78C0-2444456F51A4}"/>
              </a:ext>
            </a:extLst>
          </p:cNvPr>
          <p:cNvGrpSpPr/>
          <p:nvPr/>
        </p:nvGrpSpPr>
        <p:grpSpPr>
          <a:xfrm>
            <a:off x="4669919" y="3742565"/>
            <a:ext cx="1293482" cy="307777"/>
            <a:chOff x="4669919" y="4360186"/>
            <a:chExt cx="1293482" cy="307777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1ABE915-085F-7DD2-7560-0C25E0D8442D}"/>
                </a:ext>
              </a:extLst>
            </p:cNvPr>
            <p:cNvCxnSpPr/>
            <p:nvPr/>
          </p:nvCxnSpPr>
          <p:spPr>
            <a:xfrm>
              <a:off x="4669919" y="4536397"/>
              <a:ext cx="1293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DC9FA9E-32DA-E7EA-B1F2-FF100760643C}"/>
                </a:ext>
              </a:extLst>
            </p:cNvPr>
            <p:cNvSpPr/>
            <p:nvPr/>
          </p:nvSpPr>
          <p:spPr>
            <a:xfrm>
              <a:off x="5180729" y="4459422"/>
              <a:ext cx="348092" cy="18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B894044-F87C-1B6D-E211-0CB146D64AC2}"/>
                </a:ext>
              </a:extLst>
            </p:cNvPr>
            <p:cNvSpPr txBox="1"/>
            <p:nvPr/>
          </p:nvSpPr>
          <p:spPr>
            <a:xfrm>
              <a:off x="5114157" y="4360186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RCD</a:t>
              </a:r>
              <a:endParaRPr lang="en-US" sz="1400" i="1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6A54562-FEAC-3FA9-E743-5C1831A810A5}"/>
              </a:ext>
            </a:extLst>
          </p:cNvPr>
          <p:cNvSpPr txBox="1"/>
          <p:nvPr/>
        </p:nvSpPr>
        <p:spPr>
          <a:xfrm>
            <a:off x="306285" y="869741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785EF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RowA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D756BBD-8BF5-A88C-869E-C3061A1F2ED2}"/>
              </a:ext>
            </a:extLst>
          </p:cNvPr>
          <p:cNvSpPr txBox="1"/>
          <p:nvPr/>
        </p:nvSpPr>
        <p:spPr>
          <a:xfrm>
            <a:off x="302485" y="1993484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E61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RowB</a:t>
            </a:r>
          </a:p>
        </p:txBody>
      </p:sp>
      <p:grpSp>
        <p:nvGrpSpPr>
          <p:cNvPr id="81" name="tRestoreA">
            <a:extLst>
              <a:ext uri="{FF2B5EF4-FFF2-40B4-BE49-F238E27FC236}">
                <a16:creationId xmlns:a16="http://schemas.microsoft.com/office/drawing/2014/main" id="{B03644BC-583C-4D7E-5DB9-E19335A443B6}"/>
              </a:ext>
            </a:extLst>
          </p:cNvPr>
          <p:cNvGrpSpPr/>
          <p:nvPr/>
        </p:nvGrpSpPr>
        <p:grpSpPr>
          <a:xfrm>
            <a:off x="2063754" y="3993255"/>
            <a:ext cx="5199599" cy="307777"/>
            <a:chOff x="2063754" y="4610876"/>
            <a:chExt cx="5199599" cy="307777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DE09E65-8CB5-C044-650E-1EECF38E9B0B}"/>
                </a:ext>
              </a:extLst>
            </p:cNvPr>
            <p:cNvCxnSpPr>
              <a:cxnSpLocks/>
            </p:cNvCxnSpPr>
            <p:nvPr/>
          </p:nvCxnSpPr>
          <p:spPr>
            <a:xfrm>
              <a:off x="2063754" y="4779948"/>
              <a:ext cx="5199599" cy="0"/>
            </a:xfrm>
            <a:prstGeom prst="straightConnector1">
              <a:avLst/>
            </a:prstGeom>
            <a:ln w="19050">
              <a:solidFill>
                <a:srgbClr val="785E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883FE51-14B3-4964-5C71-CE838F672AA0}"/>
                </a:ext>
              </a:extLst>
            </p:cNvPr>
            <p:cNvSpPr/>
            <p:nvPr/>
          </p:nvSpPr>
          <p:spPr>
            <a:xfrm>
              <a:off x="4339228" y="4702973"/>
              <a:ext cx="633412" cy="18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0755AE2-2DFD-CBA3-DD67-68D97F870A9C}"/>
                </a:ext>
              </a:extLst>
            </p:cNvPr>
            <p:cNvSpPr txBox="1"/>
            <p:nvPr/>
          </p:nvSpPr>
          <p:spPr>
            <a:xfrm>
              <a:off x="4304110" y="4610876"/>
              <a:ext cx="734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 err="1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RestoreA</a:t>
              </a:r>
              <a:endParaRPr lang="en-US" sz="1400" i="1" baseline="-25000" dirty="0">
                <a:solidFill>
                  <a:srgbClr val="785E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83" name="tRestoreB">
            <a:extLst>
              <a:ext uri="{FF2B5EF4-FFF2-40B4-BE49-F238E27FC236}">
                <a16:creationId xmlns:a16="http://schemas.microsoft.com/office/drawing/2014/main" id="{35D2FA44-D60E-9F73-CCED-BD3DDA413B03}"/>
              </a:ext>
            </a:extLst>
          </p:cNvPr>
          <p:cNvGrpSpPr/>
          <p:nvPr/>
        </p:nvGrpSpPr>
        <p:grpSpPr>
          <a:xfrm>
            <a:off x="4640268" y="4235465"/>
            <a:ext cx="2629021" cy="307777"/>
            <a:chOff x="4634332" y="4610876"/>
            <a:chExt cx="2629021" cy="307777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6DD4C343-4568-3F6D-E764-DCE5BA0E9B1F}"/>
                </a:ext>
              </a:extLst>
            </p:cNvPr>
            <p:cNvCxnSpPr>
              <a:cxnSpLocks/>
            </p:cNvCxnSpPr>
            <p:nvPr/>
          </p:nvCxnSpPr>
          <p:spPr>
            <a:xfrm>
              <a:off x="4634332" y="4779948"/>
              <a:ext cx="2629021" cy="0"/>
            </a:xfrm>
            <a:prstGeom prst="straightConnector1">
              <a:avLst/>
            </a:prstGeom>
            <a:ln w="19050">
              <a:solidFill>
                <a:srgbClr val="785E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630B702-FD20-A1C3-4708-F331DB7A8254}"/>
                </a:ext>
              </a:extLst>
            </p:cNvPr>
            <p:cNvSpPr/>
            <p:nvPr/>
          </p:nvSpPr>
          <p:spPr>
            <a:xfrm>
              <a:off x="5558003" y="4702973"/>
              <a:ext cx="635938" cy="1812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3F5EB57-F731-7FB2-137D-887B8F683BF6}"/>
                </a:ext>
              </a:extLst>
            </p:cNvPr>
            <p:cNvSpPr txBox="1"/>
            <p:nvPr/>
          </p:nvSpPr>
          <p:spPr>
            <a:xfrm>
              <a:off x="5522885" y="4610876"/>
              <a:ext cx="734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RestoreB</a:t>
              </a:r>
            </a:p>
          </p:txBody>
        </p:sp>
      </p:grpSp>
      <p:grpSp>
        <p:nvGrpSpPr>
          <p:cNvPr id="95" name="Group 94" hidden="1">
            <a:extLst>
              <a:ext uri="{FF2B5EF4-FFF2-40B4-BE49-F238E27FC236}">
                <a16:creationId xmlns:a16="http://schemas.microsoft.com/office/drawing/2014/main" id="{C5D2011C-5117-32D1-381B-C6C7A0BB5C7A}"/>
              </a:ext>
            </a:extLst>
          </p:cNvPr>
          <p:cNvGrpSpPr/>
          <p:nvPr/>
        </p:nvGrpSpPr>
        <p:grpSpPr>
          <a:xfrm>
            <a:off x="7314956" y="3739023"/>
            <a:ext cx="1293482" cy="307777"/>
            <a:chOff x="4669919" y="4360186"/>
            <a:chExt cx="1293482" cy="307777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1EC58A2-E00F-9152-3C2D-77EEC2957F23}"/>
                </a:ext>
              </a:extLst>
            </p:cNvPr>
            <p:cNvCxnSpPr/>
            <p:nvPr/>
          </p:nvCxnSpPr>
          <p:spPr>
            <a:xfrm>
              <a:off x="4669919" y="4536397"/>
              <a:ext cx="1293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B7D132-873D-58DD-3E33-A114C3FE2BDA}"/>
                </a:ext>
              </a:extLst>
            </p:cNvPr>
            <p:cNvSpPr/>
            <p:nvPr/>
          </p:nvSpPr>
          <p:spPr>
            <a:xfrm>
              <a:off x="5180729" y="4459422"/>
              <a:ext cx="348092" cy="18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BD2EE02-AF4A-BB0D-EE15-80657D8CA2E4}"/>
                </a:ext>
              </a:extLst>
            </p:cNvPr>
            <p:cNvSpPr txBox="1"/>
            <p:nvPr/>
          </p:nvSpPr>
          <p:spPr>
            <a:xfrm>
              <a:off x="5156574" y="4360186"/>
              <a:ext cx="399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RP</a:t>
              </a:r>
              <a:endParaRPr lang="en-US" sz="1400" i="1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9C1725B2-C1E2-CCF7-0C83-8FDEBAA92223}"/>
              </a:ext>
            </a:extLst>
          </p:cNvPr>
          <p:cNvCxnSpPr/>
          <p:nvPr/>
        </p:nvCxnSpPr>
        <p:spPr>
          <a:xfrm>
            <a:off x="752243" y="3392603"/>
            <a:ext cx="835575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00EA5334-6748-20F0-0849-2057C6BCDD25}"/>
              </a:ext>
            </a:extLst>
          </p:cNvPr>
          <p:cNvSpPr txBox="1"/>
          <p:nvPr/>
        </p:nvSpPr>
        <p:spPr>
          <a:xfrm>
            <a:off x="8691608" y="3117704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time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BF969EC-E13B-9EC5-F886-AC788B2700AE}"/>
              </a:ext>
            </a:extLst>
          </p:cNvPr>
          <p:cNvSpPr txBox="1"/>
          <p:nvPr/>
        </p:nvSpPr>
        <p:spPr>
          <a:xfrm>
            <a:off x="92083" y="1290582"/>
            <a:ext cx="849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Local Row</a:t>
            </a:r>
          </a:p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Buffer X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8745CF2-60FB-F872-E6C8-800FD5867847}"/>
              </a:ext>
            </a:extLst>
          </p:cNvPr>
          <p:cNvSpPr txBox="1"/>
          <p:nvPr/>
        </p:nvSpPr>
        <p:spPr>
          <a:xfrm>
            <a:off x="120148" y="2392120"/>
            <a:ext cx="849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Local Row</a:t>
            </a:r>
          </a:p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Buffer Y</a:t>
            </a:r>
          </a:p>
        </p:txBody>
      </p:sp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3B3FF88A-951C-7F49-6F5D-CD0FA609D605}"/>
              </a:ext>
            </a:extLst>
          </p:cNvPr>
          <p:cNvSpPr txBox="1">
            <a:spLocks/>
          </p:cNvSpPr>
          <p:nvPr/>
        </p:nvSpPr>
        <p:spPr>
          <a:xfrm>
            <a:off x="0" y="4925013"/>
            <a:ext cx="9144000" cy="11532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HiRA </a:t>
            </a:r>
            <a:r>
              <a:rPr lang="en-US" sz="2800" b="1" dirty="0">
                <a:solidFill>
                  <a:srgbClr val="785EF0"/>
                </a:solidFill>
              </a:rPr>
              <a:t>refreshes RowA </a:t>
            </a:r>
            <a:r>
              <a:rPr lang="en-US" sz="2800" i="1" dirty="0"/>
              <a:t>concurrently with </a:t>
            </a:r>
            <a:r>
              <a:rPr lang="en-US" sz="2800" b="1" dirty="0">
                <a:solidFill>
                  <a:srgbClr val="FE6100"/>
                </a:solidFill>
              </a:rPr>
              <a:t>activating RowB </a:t>
            </a:r>
            <a:r>
              <a:rPr lang="en-US" sz="2800" dirty="0"/>
              <a:t>by issuing </a:t>
            </a:r>
            <a:r>
              <a:rPr lang="en-US" sz="2800" b="1" i="1" dirty="0"/>
              <a:t>ACT-PRE-ACT</a:t>
            </a:r>
            <a:r>
              <a:rPr lang="en-US" sz="2800" i="1" dirty="0"/>
              <a:t> </a:t>
            </a:r>
            <a:r>
              <a:rPr lang="en-US" sz="2800" dirty="0"/>
              <a:t>commands in </a:t>
            </a:r>
            <a:r>
              <a:rPr lang="en-US" sz="2800" b="1" dirty="0"/>
              <a:t>quick succession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4FC40-B367-CCD8-3623-946EEF19D424}"/>
              </a:ext>
            </a:extLst>
          </p:cNvPr>
          <p:cNvSpPr txBox="1"/>
          <p:nvPr/>
        </p:nvSpPr>
        <p:spPr>
          <a:xfrm>
            <a:off x="206325" y="2830740"/>
            <a:ext cx="7072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Bank I/O</a:t>
            </a:r>
          </a:p>
        </p:txBody>
      </p:sp>
    </p:spTree>
    <p:extLst>
      <p:ext uri="{BB962C8B-B14F-4D97-AF65-F5344CB8AC3E}">
        <p14:creationId xmlns:p14="http://schemas.microsoft.com/office/powerpoint/2010/main" val="335471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1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642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4026429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DRAM Testing Infrastructure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B6A481-3754-4809-844E-019BD3000795}"/>
              </a:ext>
            </a:extLst>
          </p:cNvPr>
          <p:cNvSpPr/>
          <p:nvPr/>
        </p:nvSpPr>
        <p:spPr>
          <a:xfrm>
            <a:off x="189560" y="764929"/>
            <a:ext cx="895443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1">
              <a:lnSpc>
                <a:spcPct val="90000"/>
              </a:lnSpc>
              <a:spcBef>
                <a:spcPts val="400"/>
              </a:spcBef>
            </a:pPr>
            <a:r>
              <a:rPr lang="en-US" sz="2400" dirty="0">
                <a:latin typeface="Cambria" panose="02040503050406030204" pitchFamily="18" charset="0"/>
              </a:rPr>
              <a:t>FPGA-based </a:t>
            </a:r>
            <a:r>
              <a:rPr lang="en-US" sz="2400" dirty="0" err="1">
                <a:latin typeface="Cambria" panose="02040503050406030204" pitchFamily="18" charset="0"/>
              </a:rPr>
              <a:t>SoftMC</a:t>
            </a:r>
            <a:r>
              <a:rPr lang="en-US" sz="2400" dirty="0">
                <a:latin typeface="Cambria" panose="02040503050406030204" pitchFamily="18" charset="0"/>
              </a:rPr>
              <a:t> (Xilinx </a:t>
            </a:r>
            <a:r>
              <a:rPr lang="en-US" sz="2400" dirty="0" err="1">
                <a:latin typeface="Cambria" panose="02040503050406030204" pitchFamily="18" charset="0"/>
              </a:rPr>
              <a:t>Virtex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</a:rPr>
              <a:t>UltraScale</a:t>
            </a:r>
            <a:r>
              <a:rPr lang="en-US" sz="2400" dirty="0">
                <a:latin typeface="Cambria" panose="02040503050406030204" pitchFamily="18" charset="0"/>
              </a:rPr>
              <a:t>+ XCU200)</a:t>
            </a:r>
            <a:endParaRPr lang="en-US" sz="2600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6627C-A99C-6D0A-8659-49724FE4A50F}"/>
              </a:ext>
            </a:extLst>
          </p:cNvPr>
          <p:cNvSpPr txBox="1"/>
          <p:nvPr/>
        </p:nvSpPr>
        <p:spPr>
          <a:xfrm>
            <a:off x="1268730" y="6369911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mbria" panose="02040503050406030204" pitchFamily="18" charset="0"/>
              </a:rPr>
              <a:t>*</a:t>
            </a:r>
            <a:r>
              <a:rPr lang="en-US" sz="1200" dirty="0">
                <a:latin typeface="Cambria" panose="02040503050406030204" pitchFamily="18" charset="0"/>
              </a:rPr>
              <a:t>Hassan et al., </a:t>
            </a:r>
            <a:r>
              <a:rPr lang="en-US" sz="1200" b="1" dirty="0">
                <a:latin typeface="Cambria" panose="02040503050406030204" pitchFamily="18" charset="0"/>
              </a:rPr>
              <a:t>"</a:t>
            </a:r>
            <a:r>
              <a:rPr lang="en-US" sz="1200" b="1" dirty="0">
                <a:latin typeface="Cambria" panose="02040503050406030204" pitchFamily="18" charset="0"/>
                <a:hlinkClick r:id="rId3"/>
              </a:rPr>
              <a:t>SoftMC: A Flexible and Practical Open-Source Infrastructure for Enabling Experimental DRAM Studies</a:t>
            </a:r>
            <a:r>
              <a:rPr lang="en-US" sz="1200" b="1" dirty="0">
                <a:latin typeface="Cambria" panose="02040503050406030204" pitchFamily="18" charset="0"/>
              </a:rPr>
              <a:t>," </a:t>
            </a:r>
            <a:r>
              <a:rPr lang="en-US" sz="1200" dirty="0">
                <a:latin typeface="Cambria" panose="02040503050406030204" pitchFamily="18" charset="0"/>
              </a:rPr>
              <a:t>in HPCA, 2017. [Available on GitHub: </a:t>
            </a:r>
            <a:r>
              <a:rPr lang="en-US" sz="1200" b="1" dirty="0">
                <a:latin typeface="Cambria" panose="02040503050406030204" pitchFamily="18" charset="0"/>
                <a:hlinkClick r:id="rId4"/>
              </a:rPr>
              <a:t>https://</a:t>
            </a:r>
            <a:r>
              <a:rPr lang="en-US" sz="1200" b="1" dirty="0" err="1">
                <a:latin typeface="Cambria" panose="02040503050406030204" pitchFamily="18" charset="0"/>
                <a:hlinkClick r:id="rId4"/>
              </a:rPr>
              <a:t>github.com</a:t>
            </a:r>
            <a:r>
              <a:rPr lang="en-US" sz="1200" b="1" dirty="0">
                <a:latin typeface="Cambria" panose="02040503050406030204" pitchFamily="18" charset="0"/>
                <a:hlinkClick r:id="rId4"/>
              </a:rPr>
              <a:t>/CMU-SAFARI/</a:t>
            </a:r>
            <a:r>
              <a:rPr lang="en-US" sz="1200" b="1" dirty="0" err="1">
                <a:latin typeface="Cambria" panose="02040503050406030204" pitchFamily="18" charset="0"/>
                <a:hlinkClick r:id="rId4"/>
              </a:rPr>
              <a:t>SoftMC</a:t>
            </a:r>
            <a:r>
              <a:rPr lang="en-US" sz="1200" dirty="0">
                <a:latin typeface="Cambria" panose="02040503050406030204" pitchFamily="18" charset="0"/>
              </a:rPr>
              <a:t>]</a:t>
            </a:r>
          </a:p>
        </p:txBody>
      </p: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DC051EE-58DF-79BB-CEDD-C3B3044DE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" y="1189661"/>
            <a:ext cx="9144000" cy="3787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73817B-E2BB-535C-2B87-D8A4BC2D350C}"/>
              </a:ext>
            </a:extLst>
          </p:cNvPr>
          <p:cNvSpPr txBox="1"/>
          <p:nvPr/>
        </p:nvSpPr>
        <p:spPr>
          <a:xfrm>
            <a:off x="189560" y="1212230"/>
            <a:ext cx="3169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Xilinx </a:t>
            </a:r>
            <a:r>
              <a:rPr lang="en-US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Alveo</a:t>
            </a:r>
            <a:r>
              <a:rPr lang="en-US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U200 FPGA Board</a:t>
            </a:r>
            <a:br>
              <a:rPr lang="en-US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r>
              <a:rPr lang="en-US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(programmed with </a:t>
            </a:r>
            <a:r>
              <a:rPr lang="en-US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SoftMC</a:t>
            </a:r>
            <a:r>
              <a:rPr lang="en-US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*)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4873DE-6B2C-77EF-4DE2-E1B032C6E3DF}"/>
              </a:ext>
            </a:extLst>
          </p:cNvPr>
          <p:cNvSpPr txBox="1"/>
          <p:nvPr/>
        </p:nvSpPr>
        <p:spPr>
          <a:xfrm>
            <a:off x="5379626" y="1189661"/>
            <a:ext cx="292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DRAM Module with Heaters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1F66B0-1588-451E-4394-A5BAD3422A3D}"/>
              </a:ext>
            </a:extLst>
          </p:cNvPr>
          <p:cNvSpPr txBox="1"/>
          <p:nvPr/>
        </p:nvSpPr>
        <p:spPr>
          <a:xfrm>
            <a:off x="3420205" y="4279983"/>
            <a:ext cx="275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MaxWell FT200 Temperature Controller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DB2A6A-7826-B6FE-84EA-F0EA84FFFE7B}"/>
              </a:ext>
            </a:extLst>
          </p:cNvPr>
          <p:cNvSpPr txBox="1"/>
          <p:nvPr/>
        </p:nvSpPr>
        <p:spPr>
          <a:xfrm>
            <a:off x="492693" y="4254582"/>
            <a:ext cx="243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PCIe 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Host Interface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F6D28E-AB3E-0F05-7A6D-2F876DE86E7F}"/>
              </a:ext>
            </a:extLst>
          </p:cNvPr>
          <p:cNvGrpSpPr/>
          <p:nvPr/>
        </p:nvGrpSpPr>
        <p:grpSpPr>
          <a:xfrm>
            <a:off x="-1" y="5257597"/>
            <a:ext cx="9144001" cy="913989"/>
            <a:chOff x="-1" y="5309113"/>
            <a:chExt cx="9144001" cy="91398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45852EDA-58B0-FAC8-FF1D-60C0CBFF2814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spcBef>
                  <a:spcPts val="400"/>
                </a:spcBef>
                <a:buNone/>
              </a:pPr>
              <a:r>
                <a:rPr lang="en-US" sz="2400" dirty="0">
                  <a:solidFill>
                    <a:schemeClr val="tx1"/>
                  </a:solidFill>
                  <a:latin typeface="Cambria" panose="02040503050406030204" pitchFamily="18" charset="0"/>
                </a:rPr>
                <a:t>Fine-grained control over </a:t>
              </a:r>
              <a:r>
                <a:rPr lang="en-US" sz="2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DRAM commands</a:t>
              </a:r>
              <a:r>
                <a:rPr lang="en-US" sz="2400" dirty="0">
                  <a:solidFill>
                    <a:schemeClr val="tx1"/>
                  </a:solidFill>
                  <a:latin typeface="Cambria" panose="02040503050406030204" pitchFamily="18" charset="0"/>
                </a:rPr>
                <a:t>, </a:t>
              </a:r>
            </a:p>
            <a:p>
              <a:pPr marL="0" indent="0" algn="ctr">
                <a:lnSpc>
                  <a:spcPct val="90000"/>
                </a:lnSpc>
                <a:spcBef>
                  <a:spcPts val="400"/>
                </a:spcBef>
                <a:buNone/>
              </a:pP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timing parameters (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Cambria"/>
                  <a:ea typeface="Cambria"/>
                </a:rPr>
                <a:t>±1.5ns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)</a:t>
              </a:r>
              <a:r>
                <a:rPr lang="en-US" sz="2400" dirty="0">
                  <a:solidFill>
                    <a:schemeClr val="tx1"/>
                  </a:solidFill>
                  <a:latin typeface="Cambria" panose="02040503050406030204" pitchFamily="18" charset="0"/>
                </a:rPr>
                <a:t>, and </a:t>
              </a:r>
              <a:r>
                <a:rPr lang="en-US" sz="2400" b="1" dirty="0">
                  <a:solidFill>
                    <a:srgbClr val="C55910"/>
                  </a:solidFill>
                  <a:latin typeface="Cambria" panose="02040503050406030204" pitchFamily="18" charset="0"/>
                </a:rPr>
                <a:t>temperature (</a:t>
              </a:r>
              <a:r>
                <a:rPr lang="en-US" sz="2400" b="1" dirty="0">
                  <a:solidFill>
                    <a:srgbClr val="C55910"/>
                  </a:solidFill>
                  <a:latin typeface="Cambria"/>
                  <a:ea typeface="Cambria"/>
                </a:rPr>
                <a:t>±0.1°C )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E7F1DCA-1216-F5C2-6399-601E41C0504F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5BB46F9-8E2D-CE6B-F77E-57212401F8A3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869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E266-0CEA-82EB-80B7-19915158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in Off-the-Shelf DRAM Chips: Key Result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05A0-4BC0-E168-BAA8-A9A80B9C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HiRA works in </a:t>
            </a:r>
            <a:r>
              <a:rPr lang="en-US" b="1" dirty="0">
                <a:solidFill>
                  <a:srgbClr val="C00000"/>
                </a:solidFill>
              </a:rPr>
              <a:t>56 off-the-shelf DRAM chips </a:t>
            </a:r>
            <a:r>
              <a:rPr lang="en-US" dirty="0"/>
              <a:t>from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SK Hynix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37E016-C002-EC0C-072D-19CF35EB5019}"/>
              </a:ext>
            </a:extLst>
          </p:cNvPr>
          <p:cNvSpPr txBox="1">
            <a:spLocks/>
          </p:cNvSpPr>
          <p:nvPr/>
        </p:nvSpPr>
        <p:spPr>
          <a:xfrm>
            <a:off x="75989" y="3723457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/>
              <a:t>HiRA performs a given row’s </a:t>
            </a:r>
            <a:r>
              <a:rPr lang="en-US" b="1" dirty="0">
                <a:solidFill>
                  <a:srgbClr val="7030A0"/>
                </a:solidFill>
              </a:rPr>
              <a:t>refresh</a:t>
            </a:r>
            <a:r>
              <a:rPr lang="en-US" dirty="0"/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concurrently with</a:t>
            </a:r>
            <a:br>
              <a:rPr lang="en-US" dirty="0"/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activating</a:t>
            </a:r>
            <a:r>
              <a:rPr lang="en-US" dirty="0"/>
              <a:t> any of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32% of the rows </a:t>
            </a:r>
            <a:r>
              <a:rPr lang="en-US" dirty="0"/>
              <a:t>in the same bank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59A954-E4DA-76B6-AA0C-EE65DFF0DC6C}"/>
              </a:ext>
            </a:extLst>
          </p:cNvPr>
          <p:cNvSpPr/>
          <p:nvPr/>
        </p:nvSpPr>
        <p:spPr>
          <a:xfrm>
            <a:off x="271697" y="5551949"/>
            <a:ext cx="1616528" cy="334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</a:rPr>
              <a:t>Refresh RowA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90279B-04B7-A727-1747-7FA7DCB0F8C6}"/>
              </a:ext>
            </a:extLst>
          </p:cNvPr>
          <p:cNvGrpSpPr/>
          <p:nvPr/>
        </p:nvGrpSpPr>
        <p:grpSpPr>
          <a:xfrm>
            <a:off x="5704139" y="5431938"/>
            <a:ext cx="3225901" cy="579887"/>
            <a:chOff x="3962538" y="2529000"/>
            <a:chExt cx="3225901" cy="5798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6B4A74-EB5C-6F69-BB9E-1C5BE3756306}"/>
                </a:ext>
              </a:extLst>
            </p:cNvPr>
            <p:cNvSpPr/>
            <p:nvPr/>
          </p:nvSpPr>
          <p:spPr>
            <a:xfrm>
              <a:off x="6108439" y="2532887"/>
              <a:ext cx="108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32%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4583066C-34AE-7C1A-3AF3-64B911C4BF06}"/>
                </a:ext>
              </a:extLst>
            </p:cNvPr>
            <p:cNvSpPr/>
            <p:nvPr/>
          </p:nvSpPr>
          <p:spPr>
            <a:xfrm>
              <a:off x="5684549" y="2529000"/>
              <a:ext cx="318407" cy="579887"/>
            </a:xfrm>
            <a:prstGeom prst="leftBrac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C8257B-4812-2677-B389-8F6725C05BC2}"/>
                </a:ext>
              </a:extLst>
            </p:cNvPr>
            <p:cNvSpPr/>
            <p:nvPr/>
          </p:nvSpPr>
          <p:spPr>
            <a:xfrm>
              <a:off x="3962538" y="2651575"/>
              <a:ext cx="1616528" cy="3347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 RowB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E2823C-AA94-BE3F-F885-ABBB1930D489}"/>
              </a:ext>
            </a:extLst>
          </p:cNvPr>
          <p:cNvGrpSpPr/>
          <p:nvPr/>
        </p:nvGrpSpPr>
        <p:grpSpPr>
          <a:xfrm>
            <a:off x="7697531" y="4548556"/>
            <a:ext cx="1366080" cy="1834872"/>
            <a:chOff x="5963798" y="2529000"/>
            <a:chExt cx="1366080" cy="183487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BEE1A1-A749-C9C9-1D90-7E0071DA2D7A}"/>
                </a:ext>
              </a:extLst>
            </p:cNvPr>
            <p:cNvSpPr/>
            <p:nvPr/>
          </p:nvSpPr>
          <p:spPr>
            <a:xfrm>
              <a:off x="6108439" y="2529000"/>
              <a:ext cx="1080000" cy="14782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E1803F-2881-71BA-73E9-2B99D8822405}"/>
                </a:ext>
              </a:extLst>
            </p:cNvPr>
            <p:cNvSpPr txBox="1"/>
            <p:nvPr/>
          </p:nvSpPr>
          <p:spPr>
            <a:xfrm>
              <a:off x="5963798" y="3994540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DRAM Bank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5CD91FD-E8E8-3DB5-D93E-C7BBBD1DEB9B}"/>
              </a:ext>
            </a:extLst>
          </p:cNvPr>
          <p:cNvSpPr/>
          <p:nvPr/>
        </p:nvSpPr>
        <p:spPr>
          <a:xfrm>
            <a:off x="2611008" y="5552586"/>
            <a:ext cx="2253997" cy="33473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HiRA(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RowA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RowB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)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40DD90-BDD9-1AC2-D653-AFA2488B981B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>
            <a:off x="1888225" y="5719317"/>
            <a:ext cx="722783" cy="637"/>
          </a:xfrm>
          <a:prstGeom prst="bentConnector3">
            <a:avLst>
              <a:gd name="adj1" fmla="val 50000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96F36C8-CDAB-D233-B2F7-2AD4BEACA976}"/>
              </a:ext>
            </a:extLst>
          </p:cNvPr>
          <p:cNvCxnSpPr>
            <a:cxnSpLocks/>
            <a:stCxn id="10" idx="1"/>
            <a:endCxn id="15" idx="3"/>
          </p:cNvCxnSpPr>
          <p:nvPr/>
        </p:nvCxnSpPr>
        <p:spPr>
          <a:xfrm rot="10800000">
            <a:off x="4865005" y="5719955"/>
            <a:ext cx="839134" cy="192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7E73A86-881D-E2BF-1FB8-FB3CF663C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96" y="1239811"/>
            <a:ext cx="8596209" cy="209843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46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14CF-9AF1-19B2-3AFC-F7434776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BB7A7-E86F-AF7F-C9AE-E561AD1A9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0" y="903767"/>
            <a:ext cx="8987621" cy="555019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u="sng" dirty="0">
                <a:solidFill>
                  <a:srgbClr val="C00000"/>
                </a:solidFill>
              </a:rPr>
              <a:t>Problem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>
                <a:solidFill>
                  <a:srgbClr val="C00000"/>
                </a:solidFill>
              </a:rPr>
              <a:t>DRAM Refresh</a:t>
            </a:r>
          </a:p>
          <a:p>
            <a:pPr lvl="1">
              <a:lnSpc>
                <a:spcPct val="110000"/>
              </a:lnSpc>
            </a:pPr>
            <a:r>
              <a:rPr lang="en-US" sz="2300" dirty="0">
                <a:solidFill>
                  <a:srgbClr val="C00000"/>
                </a:solidFill>
              </a:rPr>
              <a:t>is a </a:t>
            </a:r>
            <a:r>
              <a:rPr lang="en-US" sz="2300" b="1" dirty="0">
                <a:solidFill>
                  <a:srgbClr val="C00000"/>
                </a:solidFill>
              </a:rPr>
              <a:t>fundamental operation</a:t>
            </a:r>
            <a:r>
              <a:rPr lang="en-US" sz="2300" dirty="0">
                <a:solidFill>
                  <a:srgbClr val="C00000"/>
                </a:solidFill>
              </a:rPr>
              <a:t> to avoid bit flips due to </a:t>
            </a:r>
            <a:r>
              <a:rPr lang="en-US" sz="2300" b="1" dirty="0">
                <a:solidFill>
                  <a:srgbClr val="C00000"/>
                </a:solidFill>
              </a:rPr>
              <a:t>leakage </a:t>
            </a:r>
            <a:r>
              <a:rPr lang="en-US" sz="2300" dirty="0">
                <a:solidFill>
                  <a:srgbClr val="C00000"/>
                </a:solidFill>
              </a:rPr>
              <a:t>and </a:t>
            </a:r>
            <a:r>
              <a:rPr lang="en-US" sz="2300" b="1" dirty="0">
                <a:solidFill>
                  <a:srgbClr val="C00000"/>
                </a:solidFill>
              </a:rPr>
              <a:t>RowHammer</a:t>
            </a:r>
            <a:r>
              <a:rPr lang="en-US" sz="2300" dirty="0">
                <a:solidFill>
                  <a:srgbClr val="C00000"/>
                </a:solidFill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sz="2300" dirty="0">
                <a:solidFill>
                  <a:srgbClr val="C00000"/>
                </a:solidFill>
              </a:rPr>
              <a:t>incurs </a:t>
            </a:r>
            <a:r>
              <a:rPr lang="en-US" sz="2300" b="1" dirty="0">
                <a:solidFill>
                  <a:srgbClr val="C00000"/>
                </a:solidFill>
              </a:rPr>
              <a:t>increasingly large performance overhead </a:t>
            </a:r>
            <a:r>
              <a:rPr lang="en-US" sz="2300" dirty="0">
                <a:solidFill>
                  <a:srgbClr val="C00000"/>
                </a:solidFill>
              </a:rPr>
              <a:t>with DRAM chip </a:t>
            </a:r>
            <a:r>
              <a:rPr lang="en-US" sz="2300" b="1" dirty="0">
                <a:solidFill>
                  <a:srgbClr val="C00000"/>
                </a:solidFill>
              </a:rPr>
              <a:t>density scaling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Goal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Reduce the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performance overhead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of DRAM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Refresh</a:t>
            </a:r>
            <a:endParaRPr lang="en-US" b="1" i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1" u="sng" dirty="0">
                <a:solidFill>
                  <a:srgbClr val="00B050"/>
                </a:solidFill>
              </a:rPr>
              <a:t>Key Idea</a:t>
            </a:r>
            <a:r>
              <a:rPr lang="en-US" b="1" dirty="0">
                <a:solidFill>
                  <a:srgbClr val="00B050"/>
                </a:solidFill>
              </a:rPr>
              <a:t>: Hide refresh latency </a:t>
            </a:r>
            <a:r>
              <a:rPr lang="en-US" dirty="0">
                <a:solidFill>
                  <a:srgbClr val="00B050"/>
                </a:solidFill>
              </a:rPr>
              <a:t>by </a:t>
            </a:r>
            <a:r>
              <a:rPr lang="en-US" b="1" dirty="0">
                <a:solidFill>
                  <a:srgbClr val="00B050"/>
                </a:solidFill>
              </a:rPr>
              <a:t>refreshing</a:t>
            </a:r>
            <a:r>
              <a:rPr lang="en-US" dirty="0">
                <a:solidFill>
                  <a:srgbClr val="00B050"/>
                </a:solidFill>
              </a:rPr>
              <a:t> a DRAM row </a:t>
            </a:r>
            <a:r>
              <a:rPr lang="en-US" i="1" dirty="0">
                <a:solidFill>
                  <a:srgbClr val="00B050"/>
                </a:solidFill>
              </a:rPr>
              <a:t>concurrently with </a:t>
            </a:r>
            <a:r>
              <a:rPr lang="en-US" b="1" dirty="0">
                <a:solidFill>
                  <a:srgbClr val="00B050"/>
                </a:solidFill>
              </a:rPr>
              <a:t>activating</a:t>
            </a:r>
            <a:r>
              <a:rPr lang="en-US" dirty="0">
                <a:solidFill>
                  <a:srgbClr val="00B050"/>
                </a:solidFill>
              </a:rPr>
              <a:t> another row in a </a:t>
            </a:r>
            <a:r>
              <a:rPr lang="en-US" b="1" dirty="0">
                <a:solidFill>
                  <a:srgbClr val="00B050"/>
                </a:solidFill>
              </a:rPr>
              <a:t>different subarray </a:t>
            </a:r>
            <a:r>
              <a:rPr lang="en-US" dirty="0">
                <a:solidFill>
                  <a:srgbClr val="00B050"/>
                </a:solidFill>
              </a:rPr>
              <a:t>of the </a:t>
            </a:r>
            <a:r>
              <a:rPr lang="en-US" b="1" dirty="0">
                <a:solidFill>
                  <a:srgbClr val="00B050"/>
                </a:solidFill>
              </a:rPr>
              <a:t>same bank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HiRA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Hidden Row Activation – a new DRAM operation that</a:t>
            </a:r>
          </a:p>
          <a:p>
            <a:pPr lvl="1">
              <a:lnSpc>
                <a:spcPct val="110000"/>
              </a:lnSpc>
            </a:pP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Issues 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DRAM commands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quick succession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to concurrently open two rows </a:t>
            </a:r>
            <a:br>
              <a:rPr lang="en-US" sz="23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in 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different subarrays</a:t>
            </a:r>
          </a:p>
          <a:p>
            <a:pPr lvl="1">
              <a:lnSpc>
                <a:spcPct val="110000"/>
              </a:lnSpc>
            </a:pP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Works on 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real off-the-shelf DRAM chips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by violating timing constraints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Significantly reduces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(51.4%)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</a:rPr>
              <a:t>the time spent for refresh operations</a:t>
            </a:r>
          </a:p>
          <a:p>
            <a:pPr>
              <a:lnSpc>
                <a:spcPct val="110000"/>
              </a:lnSpc>
            </a:pPr>
            <a:r>
              <a:rPr lang="en-US" b="1" u="sng" dirty="0">
                <a:solidFill>
                  <a:srgbClr val="7030A0"/>
                </a:solidFill>
              </a:rPr>
              <a:t>HiRA-MC</a:t>
            </a:r>
            <a:r>
              <a:rPr lang="en-US" b="1" dirty="0">
                <a:solidFill>
                  <a:srgbClr val="7030A0"/>
                </a:solidFill>
              </a:rPr>
              <a:t>: </a:t>
            </a:r>
            <a:r>
              <a:rPr lang="en-US" dirty="0">
                <a:solidFill>
                  <a:srgbClr val="7030A0"/>
                </a:solidFill>
              </a:rPr>
              <a:t>HiRA Memory Controller – a new mechanism</a:t>
            </a:r>
          </a:p>
          <a:p>
            <a:pPr lvl="1">
              <a:lnSpc>
                <a:spcPct val="110000"/>
              </a:lnSpc>
            </a:pPr>
            <a:r>
              <a:rPr lang="en-US" sz="2300" b="1" dirty="0">
                <a:solidFill>
                  <a:srgbClr val="7030A0"/>
                </a:solidFill>
              </a:rPr>
              <a:t>Leverages HiRA </a:t>
            </a:r>
            <a:r>
              <a:rPr lang="en-US" sz="2300" dirty="0">
                <a:solidFill>
                  <a:srgbClr val="7030A0"/>
                </a:solidFill>
              </a:rPr>
              <a:t>to perform </a:t>
            </a:r>
            <a:r>
              <a:rPr lang="en-US" sz="2300" b="1" dirty="0">
                <a:solidFill>
                  <a:srgbClr val="7030A0"/>
                </a:solidFill>
              </a:rPr>
              <a:t>refresh requests </a:t>
            </a:r>
            <a:br>
              <a:rPr lang="en-US" sz="2300" b="1" dirty="0">
                <a:solidFill>
                  <a:srgbClr val="7030A0"/>
                </a:solidFill>
              </a:rPr>
            </a:br>
            <a:r>
              <a:rPr lang="en-US" sz="2300" i="1" dirty="0">
                <a:solidFill>
                  <a:srgbClr val="7030A0"/>
                </a:solidFill>
              </a:rPr>
              <a:t>concurrently with </a:t>
            </a:r>
            <a:r>
              <a:rPr lang="en-US" sz="2300" b="1" dirty="0">
                <a:solidFill>
                  <a:srgbClr val="7030A0"/>
                </a:solidFill>
              </a:rPr>
              <a:t>DRAM accesses</a:t>
            </a:r>
            <a:r>
              <a:rPr lang="en-US" sz="2300" dirty="0">
                <a:solidFill>
                  <a:srgbClr val="7030A0"/>
                </a:solidFill>
              </a:rPr>
              <a:t> and </a:t>
            </a:r>
            <a:r>
              <a:rPr lang="en-US" sz="2300" b="1" dirty="0">
                <a:solidFill>
                  <a:srgbClr val="7030A0"/>
                </a:solidFill>
              </a:rPr>
              <a:t>other</a:t>
            </a:r>
            <a:r>
              <a:rPr lang="en-US" sz="2300" dirty="0">
                <a:solidFill>
                  <a:srgbClr val="7030A0"/>
                </a:solidFill>
              </a:rPr>
              <a:t> </a:t>
            </a:r>
            <a:r>
              <a:rPr lang="en-US" sz="2300" b="1" dirty="0">
                <a:solidFill>
                  <a:srgbClr val="7030A0"/>
                </a:solidFill>
              </a:rPr>
              <a:t>refresh requests</a:t>
            </a:r>
          </a:p>
          <a:p>
            <a:pPr lvl="1">
              <a:lnSpc>
                <a:spcPct val="110000"/>
              </a:lnSpc>
            </a:pPr>
            <a:r>
              <a:rPr lang="en-US" sz="2300" b="1" dirty="0">
                <a:solidFill>
                  <a:srgbClr val="7030A0"/>
                </a:solidFill>
              </a:rPr>
              <a:t>Significantly improves </a:t>
            </a:r>
            <a:r>
              <a:rPr lang="en-US" sz="2300" dirty="0">
                <a:solidFill>
                  <a:srgbClr val="7030A0"/>
                </a:solidFill>
              </a:rPr>
              <a:t>system performance by </a:t>
            </a:r>
            <a:r>
              <a:rPr lang="en-US" sz="2300" b="1" dirty="0">
                <a:solidFill>
                  <a:srgbClr val="7030A0"/>
                </a:solidFill>
              </a:rPr>
              <a:t>hiding refresh latency </a:t>
            </a:r>
            <a:r>
              <a:rPr lang="en-US" sz="2300" dirty="0">
                <a:solidFill>
                  <a:srgbClr val="7030A0"/>
                </a:solidFill>
              </a:rPr>
              <a:t>for both</a:t>
            </a:r>
            <a:br>
              <a:rPr lang="en-US" sz="2300" dirty="0">
                <a:solidFill>
                  <a:srgbClr val="7030A0"/>
                </a:solidFill>
              </a:rPr>
            </a:br>
            <a:r>
              <a:rPr lang="en-US" sz="2300" b="1" dirty="0">
                <a:solidFill>
                  <a:srgbClr val="7030A0"/>
                </a:solidFill>
              </a:rPr>
              <a:t>regular periodic </a:t>
            </a:r>
            <a:r>
              <a:rPr lang="en-US" sz="2300" dirty="0">
                <a:solidFill>
                  <a:srgbClr val="7030A0"/>
                </a:solidFill>
              </a:rPr>
              <a:t>and</a:t>
            </a:r>
            <a:r>
              <a:rPr lang="en-US" sz="2300" b="1" dirty="0">
                <a:solidFill>
                  <a:srgbClr val="7030A0"/>
                </a:solidFill>
              </a:rPr>
              <a:t> RowHammer-preventive </a:t>
            </a:r>
            <a:r>
              <a:rPr lang="en-US" sz="2300" dirty="0">
                <a:solidFill>
                  <a:srgbClr val="7030A0"/>
                </a:solidFill>
              </a:rPr>
              <a:t>refreshes</a:t>
            </a:r>
            <a:r>
              <a:rPr lang="en-US" sz="2300" b="1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07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E266-0CEA-82EB-80B7-19915158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in Off-the-Shelf DRAM Chips: Key Result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05A0-4BC0-E168-BAA8-A9A80B9C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HiRA works in </a:t>
            </a:r>
            <a:r>
              <a:rPr lang="en-US" b="1" dirty="0">
                <a:solidFill>
                  <a:srgbClr val="C00000"/>
                </a:solidFill>
              </a:rPr>
              <a:t>56 off-the-shelf DRAM chips </a:t>
            </a:r>
            <a:r>
              <a:rPr lang="en-US" dirty="0"/>
              <a:t>from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SK Hynix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66EF75-8327-71F5-A1EE-A825DFD65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96" y="1239811"/>
            <a:ext cx="8596209" cy="209843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821824-77A2-D28F-03E3-9672460E5CB6}"/>
              </a:ext>
            </a:extLst>
          </p:cNvPr>
          <p:cNvSpPr txBox="1">
            <a:spLocks/>
          </p:cNvSpPr>
          <p:nvPr/>
        </p:nvSpPr>
        <p:spPr>
          <a:xfrm>
            <a:off x="75991" y="3952057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C00000"/>
                </a:solidFill>
              </a:rPr>
              <a:t>51.4% reduction </a:t>
            </a:r>
            <a:r>
              <a:rPr lang="en-US" dirty="0"/>
              <a:t>in the time spent for refresh operations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135A2D-6425-C192-EAB4-F05088866FAA}"/>
              </a:ext>
            </a:extLst>
          </p:cNvPr>
          <p:cNvGrpSpPr/>
          <p:nvPr/>
        </p:nvGrpSpPr>
        <p:grpSpPr>
          <a:xfrm>
            <a:off x="-2201" y="5058013"/>
            <a:ext cx="9144001" cy="913989"/>
            <a:chOff x="-1" y="5309113"/>
            <a:chExt cx="9144001" cy="91398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530ED15-A24F-F4D1-8BC1-5B4518943BA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HiRA </a:t>
              </a:r>
              <a:r>
                <a:rPr lang="en-US" sz="2400" b="1" dirty="0">
                  <a:solidFill>
                    <a:srgbClr val="C00000"/>
                  </a:solidFill>
                </a:rPr>
                <a:t>effectively reduces the time spent </a:t>
              </a:r>
              <a:br>
                <a:rPr lang="en-US" sz="2400" b="1" dirty="0">
                  <a:solidFill>
                    <a:srgbClr val="C00000"/>
                  </a:solidFill>
                </a:rPr>
              </a:b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for </a:t>
              </a:r>
              <a:r>
                <a:rPr lang="en-US" sz="2400" b="1" dirty="0">
                  <a:solidFill>
                    <a:srgbClr val="7030A0"/>
                  </a:solidFill>
                </a:rPr>
                <a:t>refresh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 operations in </a:t>
              </a:r>
              <a:r>
                <a:rPr lang="en-US" sz="2400" b="1" dirty="0">
                  <a:solidFill>
                    <a:srgbClr val="C00000"/>
                  </a:solidFill>
                </a:rPr>
                <a:t>off-the-shelf 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DRAM chips </a:t>
              </a:r>
              <a:endParaRPr lang="en-US" sz="2400" dirty="0">
                <a:solidFill>
                  <a:srgbClr val="C03A83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08DBC9A-D0F0-7C8B-50FA-C2228C387249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1A395E4-7F55-AA23-C8CA-999120F434D2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62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E266-0CEA-82EB-80B7-19915158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in Off-the-Shelf DRAM Chips: Key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05A0-4BC0-E168-BAA8-A9A80B9C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HiRA works in </a:t>
            </a:r>
            <a:r>
              <a:rPr lang="en-US" b="1" dirty="0">
                <a:solidFill>
                  <a:srgbClr val="C00000"/>
                </a:solidFill>
              </a:rPr>
              <a:t>56 off-the-shelf DRAM chips </a:t>
            </a:r>
            <a:r>
              <a:rPr lang="en-US" dirty="0"/>
              <a:t>from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SK Hynix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821824-77A2-D28F-03E3-9672460E5CB6}"/>
              </a:ext>
            </a:extLst>
          </p:cNvPr>
          <p:cNvSpPr txBox="1">
            <a:spLocks/>
          </p:cNvSpPr>
          <p:nvPr/>
        </p:nvSpPr>
        <p:spPr>
          <a:xfrm>
            <a:off x="75991" y="1500205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C00000"/>
                </a:solidFill>
              </a:rPr>
              <a:t>51.4% reduction </a:t>
            </a:r>
            <a:r>
              <a:rPr lang="en-US" dirty="0"/>
              <a:t>in the time spent for refresh operations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37E016-C002-EC0C-072D-19CF35EB5019}"/>
              </a:ext>
            </a:extLst>
          </p:cNvPr>
          <p:cNvSpPr txBox="1">
            <a:spLocks/>
          </p:cNvSpPr>
          <p:nvPr/>
        </p:nvSpPr>
        <p:spPr>
          <a:xfrm>
            <a:off x="75990" y="2239335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/>
              <a:t>HiRA performs a given row’s </a:t>
            </a:r>
            <a:r>
              <a:rPr lang="en-US" b="1" dirty="0">
                <a:solidFill>
                  <a:srgbClr val="7030A0"/>
                </a:solidFill>
              </a:rPr>
              <a:t>refresh</a:t>
            </a:r>
            <a:r>
              <a:rPr lang="en-US" dirty="0"/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concurrently with</a:t>
            </a:r>
            <a:br>
              <a:rPr lang="en-US" dirty="0"/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activating</a:t>
            </a:r>
            <a:r>
              <a:rPr lang="en-US" dirty="0"/>
              <a:t> any of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32% of the rows </a:t>
            </a:r>
            <a:r>
              <a:rPr lang="en-US" dirty="0"/>
              <a:t>in the same bank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59A954-E4DA-76B6-AA0C-EE65DFF0DC6C}"/>
              </a:ext>
            </a:extLst>
          </p:cNvPr>
          <p:cNvSpPr/>
          <p:nvPr/>
        </p:nvSpPr>
        <p:spPr>
          <a:xfrm>
            <a:off x="1120466" y="3400631"/>
            <a:ext cx="1616528" cy="334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</a:rPr>
              <a:t>Refresh RowA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90279B-04B7-A727-1747-7FA7DCB0F8C6}"/>
              </a:ext>
            </a:extLst>
          </p:cNvPr>
          <p:cNvGrpSpPr/>
          <p:nvPr/>
        </p:nvGrpSpPr>
        <p:grpSpPr>
          <a:xfrm>
            <a:off x="3962538" y="3278056"/>
            <a:ext cx="3225901" cy="579887"/>
            <a:chOff x="3962538" y="2529000"/>
            <a:chExt cx="3225901" cy="5798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6B4A74-EB5C-6F69-BB9E-1C5BE3756306}"/>
                </a:ext>
              </a:extLst>
            </p:cNvPr>
            <p:cNvSpPr/>
            <p:nvPr/>
          </p:nvSpPr>
          <p:spPr>
            <a:xfrm>
              <a:off x="6108439" y="2532887"/>
              <a:ext cx="108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32%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4583066C-34AE-7C1A-3AF3-64B911C4BF06}"/>
                </a:ext>
              </a:extLst>
            </p:cNvPr>
            <p:cNvSpPr/>
            <p:nvPr/>
          </p:nvSpPr>
          <p:spPr>
            <a:xfrm>
              <a:off x="5684549" y="2529000"/>
              <a:ext cx="318407" cy="579887"/>
            </a:xfrm>
            <a:prstGeom prst="leftBrac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C8257B-4812-2677-B389-8F6725C05BC2}"/>
                </a:ext>
              </a:extLst>
            </p:cNvPr>
            <p:cNvSpPr/>
            <p:nvPr/>
          </p:nvSpPr>
          <p:spPr>
            <a:xfrm>
              <a:off x="3962538" y="2651575"/>
              <a:ext cx="1616528" cy="3347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 RowB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E2823C-AA94-BE3F-F885-ABBB1930D489}"/>
              </a:ext>
            </a:extLst>
          </p:cNvPr>
          <p:cNvGrpSpPr/>
          <p:nvPr/>
        </p:nvGrpSpPr>
        <p:grpSpPr>
          <a:xfrm>
            <a:off x="5949578" y="3278056"/>
            <a:ext cx="1366080" cy="1847592"/>
            <a:chOff x="5949578" y="2529000"/>
            <a:chExt cx="1366080" cy="18475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BEE1A1-A749-C9C9-1D90-7E0071DA2D7A}"/>
                </a:ext>
              </a:extLst>
            </p:cNvPr>
            <p:cNvSpPr/>
            <p:nvPr/>
          </p:nvSpPr>
          <p:spPr>
            <a:xfrm>
              <a:off x="6108439" y="2529000"/>
              <a:ext cx="1080000" cy="14782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E1803F-2881-71BA-73E9-2B99D8822405}"/>
                </a:ext>
              </a:extLst>
            </p:cNvPr>
            <p:cNvSpPr txBox="1"/>
            <p:nvPr/>
          </p:nvSpPr>
          <p:spPr>
            <a:xfrm>
              <a:off x="5949578" y="4007260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DRAM Bank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5CD91FD-E8E8-3DB5-D93E-C7BBBD1DEB9B}"/>
              </a:ext>
            </a:extLst>
          </p:cNvPr>
          <p:cNvSpPr/>
          <p:nvPr/>
        </p:nvSpPr>
        <p:spPr>
          <a:xfrm>
            <a:off x="2190235" y="4421581"/>
            <a:ext cx="2253997" cy="33473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HiRA(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RowA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RowB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)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40DD90-BDD9-1AC2-D653-AFA2488B981B}"/>
              </a:ext>
            </a:extLst>
          </p:cNvPr>
          <p:cNvCxnSpPr>
            <a:cxnSpLocks/>
            <a:stCxn id="6" idx="2"/>
            <a:endCxn id="15" idx="1"/>
          </p:cNvCxnSpPr>
          <p:nvPr/>
        </p:nvCxnSpPr>
        <p:spPr>
          <a:xfrm rot="16200000" flipH="1">
            <a:off x="1632691" y="4031404"/>
            <a:ext cx="853583" cy="261505"/>
          </a:xfrm>
          <a:prstGeom prst="bentConnector2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96F36C8-CDAB-D233-B2F7-2AD4BEACA976}"/>
              </a:ext>
            </a:extLst>
          </p:cNvPr>
          <p:cNvCxnSpPr>
            <a:cxnSpLocks/>
            <a:stCxn id="10" idx="2"/>
            <a:endCxn id="15" idx="3"/>
          </p:cNvCxnSpPr>
          <p:nvPr/>
        </p:nvCxnSpPr>
        <p:spPr>
          <a:xfrm rot="5400000">
            <a:off x="4180726" y="3998872"/>
            <a:ext cx="853583" cy="326570"/>
          </a:xfrm>
          <a:prstGeom prst="bent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201EEA-AAC4-E254-B623-1476C507B71B}"/>
              </a:ext>
            </a:extLst>
          </p:cNvPr>
          <p:cNvGrpSpPr/>
          <p:nvPr/>
        </p:nvGrpSpPr>
        <p:grpSpPr>
          <a:xfrm>
            <a:off x="-1" y="5309113"/>
            <a:ext cx="9144001" cy="913989"/>
            <a:chOff x="-1" y="5309113"/>
            <a:chExt cx="9144001" cy="913989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93264DC9-E614-C209-AEDB-28BAF857D202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HiRA </a:t>
              </a:r>
              <a:r>
                <a:rPr lang="en-US" sz="2400" b="1" dirty="0">
                  <a:solidFill>
                    <a:srgbClr val="C00000"/>
                  </a:solidFill>
                </a:rPr>
                <a:t>effectively reduces the time spent </a:t>
              </a:r>
              <a:br>
                <a:rPr lang="en-US" sz="2400" b="1" dirty="0">
                  <a:solidFill>
                    <a:srgbClr val="C00000"/>
                  </a:solidFill>
                </a:rPr>
              </a:b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for </a:t>
              </a:r>
              <a:r>
                <a:rPr lang="en-US" sz="2400" b="1" dirty="0">
                  <a:solidFill>
                    <a:srgbClr val="7030A0"/>
                  </a:solidFill>
                </a:rPr>
                <a:t>refresh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 operations in </a:t>
              </a:r>
              <a:r>
                <a:rPr lang="en-US" sz="2400" b="1" dirty="0">
                  <a:solidFill>
                    <a:srgbClr val="C00000"/>
                  </a:solidFill>
                </a:rPr>
                <a:t>off-the-shelf 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DRAM chips </a:t>
              </a:r>
              <a:endParaRPr lang="en-US" sz="2400" dirty="0">
                <a:solidFill>
                  <a:srgbClr val="C03A83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876670-4644-1BA5-3F7D-F06A7B228359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71EA1C0-33E2-BF99-9613-4DDF5456C6AF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3C98D1-557E-EFFD-DFAF-2958C39B3AFC}"/>
              </a:ext>
            </a:extLst>
          </p:cNvPr>
          <p:cNvGrpSpPr/>
          <p:nvPr/>
        </p:nvGrpSpPr>
        <p:grpSpPr>
          <a:xfrm>
            <a:off x="0" y="637953"/>
            <a:ext cx="9144000" cy="6143943"/>
            <a:chOff x="0" y="637953"/>
            <a:chExt cx="9144000" cy="61439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C90716E-B84F-E0A1-AC09-10F6376C775F}"/>
                </a:ext>
              </a:extLst>
            </p:cNvPr>
            <p:cNvGrpSpPr/>
            <p:nvPr/>
          </p:nvGrpSpPr>
          <p:grpSpPr>
            <a:xfrm>
              <a:off x="0" y="637953"/>
              <a:ext cx="9144000" cy="5810472"/>
              <a:chOff x="0" y="637953"/>
              <a:chExt cx="9144000" cy="581047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296F9E-610C-864E-6E33-0D8B5D4C4A26}"/>
                  </a:ext>
                </a:extLst>
              </p:cNvPr>
              <p:cNvSpPr/>
              <p:nvPr/>
            </p:nvSpPr>
            <p:spPr>
              <a:xfrm>
                <a:off x="0" y="637953"/>
                <a:ext cx="9144000" cy="5810472"/>
              </a:xfrm>
              <a:prstGeom prst="rect">
                <a:avLst/>
              </a:prstGeom>
              <a:solidFill>
                <a:srgbClr val="FFFFFF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6A9C6D1-0035-63AF-7BDA-DE2544224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5762" y="811638"/>
                <a:ext cx="7408076" cy="37961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DF3FDF4-245A-6B36-0967-4DE1373FAA3B}"/>
                  </a:ext>
                </a:extLst>
              </p:cNvPr>
              <p:cNvSpPr txBox="1"/>
              <p:nvPr/>
            </p:nvSpPr>
            <p:spPr>
              <a:xfrm>
                <a:off x="1809475" y="4662331"/>
                <a:ext cx="5596084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hlinkClick r:id="rId4"/>
                  </a:rPr>
                  <a:t>https://arxiv.org/pdf/2209.10198.pdf</a:t>
                </a:r>
                <a:endParaRPr lang="en-US" sz="2400" b="1" dirty="0"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29B607C-8405-C3BB-26D8-7AEB7B680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57" t="2072" r="1886" b="2459"/>
            <a:stretch/>
          </p:blipFill>
          <p:spPr>
            <a:xfrm>
              <a:off x="3771591" y="5178563"/>
              <a:ext cx="1596416" cy="1603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875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642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3655473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CD41-F3D9-5DEF-153A-CDBAED5C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HiRA-MC: HiRA Memory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396C8-FB13-4AB4-4D2B-2344A5830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>
                <a:solidFill>
                  <a:schemeClr val="accent6">
                    <a:lumMod val="50000"/>
                  </a:schemeClr>
                </a:solidFill>
              </a:rPr>
              <a:t>Goal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Leverage HiRA’s parallelism as much as possible</a:t>
            </a:r>
            <a:endParaRPr lang="en-US" dirty="0"/>
          </a:p>
          <a:p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Key Insight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time slack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is needed to find a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row activation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		and a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refresh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to perform HiRA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177800" lvl="1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pPr marL="177800" lvl="1" indent="0">
              <a:buNone/>
            </a:pPr>
            <a:r>
              <a:rPr lang="en-US" b="1" dirty="0">
                <a:solidFill>
                  <a:srgbClr val="7030A0"/>
                </a:solidFill>
              </a:rPr>
              <a:t>RowA</a:t>
            </a:r>
            <a:r>
              <a:rPr lang="en-US" dirty="0">
                <a:solidFill>
                  <a:srgbClr val="7030A0"/>
                </a:solidFill>
              </a:rPr>
              <a:t> and </a:t>
            </a:r>
            <a:r>
              <a:rPr lang="en-US" b="1" dirty="0" err="1">
                <a:solidFill>
                  <a:srgbClr val="7030A0"/>
                </a:solidFill>
              </a:rPr>
              <a:t>RowZ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are in two </a:t>
            </a:r>
            <a:r>
              <a:rPr lang="en-US" b="1" dirty="0">
                <a:solidFill>
                  <a:srgbClr val="7030A0"/>
                </a:solidFill>
              </a:rPr>
              <a:t>electrically disconnected subarrays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C1B0FB59-A499-EDC4-602C-ED89FA337A22}"/>
              </a:ext>
            </a:extLst>
          </p:cNvPr>
          <p:cNvSpPr/>
          <p:nvPr/>
        </p:nvSpPr>
        <p:spPr>
          <a:xfrm>
            <a:off x="4621886" y="2446773"/>
            <a:ext cx="746808" cy="11353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6A4BCE-A71B-310B-0EF3-6C04B3F0AEF6}"/>
              </a:ext>
            </a:extLst>
          </p:cNvPr>
          <p:cNvCxnSpPr>
            <a:cxnSpLocks/>
          </p:cNvCxnSpPr>
          <p:nvPr/>
        </p:nvCxnSpPr>
        <p:spPr>
          <a:xfrm>
            <a:off x="1149531" y="2670189"/>
            <a:ext cx="657061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4E83753-2C38-40D8-0484-320FC49B40EB}"/>
              </a:ext>
            </a:extLst>
          </p:cNvPr>
          <p:cNvGrpSpPr/>
          <p:nvPr/>
        </p:nvGrpSpPr>
        <p:grpSpPr>
          <a:xfrm>
            <a:off x="670452" y="2499025"/>
            <a:ext cx="1387304" cy="1084997"/>
            <a:chOff x="670452" y="3080538"/>
            <a:chExt cx="1387304" cy="10849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A508ED-0960-06BD-0202-7B51C08D2503}"/>
                </a:ext>
              </a:extLst>
            </p:cNvPr>
            <p:cNvSpPr txBox="1"/>
            <p:nvPr/>
          </p:nvSpPr>
          <p:spPr>
            <a:xfrm>
              <a:off x="670452" y="3519204"/>
              <a:ext cx="13873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Ref(RowA) </a:t>
              </a:r>
              <a:br>
                <a:rPr lang="en-US" dirty="0">
                  <a:latin typeface="Cambria" panose="02040503050406030204" pitchFamily="18" charset="0"/>
                </a:rPr>
              </a:br>
              <a:r>
                <a:rPr lang="en-US" dirty="0">
                  <a:latin typeface="Cambria" panose="02040503050406030204" pitchFamily="18" charset="0"/>
                </a:rPr>
                <a:t>is generated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B301E8F-8F3F-F26A-A209-BAF5C7CD1040}"/>
                </a:ext>
              </a:extLst>
            </p:cNvPr>
            <p:cNvCxnSpPr/>
            <p:nvPr/>
          </p:nvCxnSpPr>
          <p:spPr>
            <a:xfrm>
              <a:off x="1364104" y="3080538"/>
              <a:ext cx="0" cy="360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5CB0BB5-A517-CAEA-6AF0-58E26001590A}"/>
              </a:ext>
            </a:extLst>
          </p:cNvPr>
          <p:cNvGrpSpPr/>
          <p:nvPr/>
        </p:nvGrpSpPr>
        <p:grpSpPr>
          <a:xfrm>
            <a:off x="6790425" y="2490189"/>
            <a:ext cx="1265218" cy="1093832"/>
            <a:chOff x="6790425" y="3071702"/>
            <a:chExt cx="1265218" cy="10938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DBA34F-6748-546A-87E7-3991CD4B4ED3}"/>
                </a:ext>
              </a:extLst>
            </p:cNvPr>
            <p:cNvSpPr txBox="1"/>
            <p:nvPr/>
          </p:nvSpPr>
          <p:spPr>
            <a:xfrm>
              <a:off x="6790425" y="3519203"/>
              <a:ext cx="12652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Ref(RowA)</a:t>
              </a:r>
            </a:p>
            <a:p>
              <a:pPr algn="ctr"/>
              <a:r>
                <a:rPr lang="en-US" dirty="0">
                  <a:latin typeface="Cambria" panose="02040503050406030204" pitchFamily="18" charset="0"/>
                </a:rPr>
                <a:t>deadline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6C07FA-6777-9ED8-2372-BFE7D3535241}"/>
                </a:ext>
              </a:extLst>
            </p:cNvPr>
            <p:cNvCxnSpPr/>
            <p:nvPr/>
          </p:nvCxnSpPr>
          <p:spPr>
            <a:xfrm>
              <a:off x="7424948" y="3071702"/>
              <a:ext cx="0" cy="3600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03A756-D636-8D06-BB1F-F1404110B9D8}"/>
              </a:ext>
            </a:extLst>
          </p:cNvPr>
          <p:cNvGrpSpPr/>
          <p:nvPr/>
        </p:nvGrpSpPr>
        <p:grpSpPr>
          <a:xfrm>
            <a:off x="1364104" y="2033356"/>
            <a:ext cx="6058930" cy="369332"/>
            <a:chOff x="1364104" y="2614869"/>
            <a:chExt cx="6058930" cy="36933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A087908-4AB0-6E29-38D7-E3AAA55D759A}"/>
                </a:ext>
              </a:extLst>
            </p:cNvPr>
            <p:cNvCxnSpPr/>
            <p:nvPr/>
          </p:nvCxnSpPr>
          <p:spPr>
            <a:xfrm>
              <a:off x="1364104" y="2821577"/>
              <a:ext cx="60589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A2AEC3-928E-B13C-65E8-85716454BA8D}"/>
                </a:ext>
              </a:extLst>
            </p:cNvPr>
            <p:cNvSpPr txBox="1"/>
            <p:nvPr/>
          </p:nvSpPr>
          <p:spPr>
            <a:xfrm>
              <a:off x="3722914" y="2614869"/>
              <a:ext cx="118013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time slack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BDD43A-A185-34A3-0756-8A2A7AE314BF}"/>
              </a:ext>
            </a:extLst>
          </p:cNvPr>
          <p:cNvGrpSpPr/>
          <p:nvPr/>
        </p:nvGrpSpPr>
        <p:grpSpPr>
          <a:xfrm>
            <a:off x="2365789" y="2499025"/>
            <a:ext cx="754823" cy="1083097"/>
            <a:chOff x="2365789" y="3080538"/>
            <a:chExt cx="754823" cy="10830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3446A49-66DE-F1C1-3A14-F9D2BC0F9CBC}"/>
                </a:ext>
              </a:extLst>
            </p:cNvPr>
            <p:cNvCxnSpPr/>
            <p:nvPr/>
          </p:nvCxnSpPr>
          <p:spPr>
            <a:xfrm>
              <a:off x="2743200" y="3080538"/>
              <a:ext cx="0" cy="35116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4727DD-3BFF-613F-F6CC-CEEC8B94A0F6}"/>
                </a:ext>
              </a:extLst>
            </p:cNvPr>
            <p:cNvSpPr txBox="1"/>
            <p:nvPr/>
          </p:nvSpPr>
          <p:spPr>
            <a:xfrm>
              <a:off x="2365789" y="3517304"/>
              <a:ext cx="754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RowX</a:t>
              </a:r>
              <a:endParaRPr lang="en-US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5634A1-03B1-A677-5752-F8289434B702}"/>
              </a:ext>
            </a:extLst>
          </p:cNvPr>
          <p:cNvGrpSpPr/>
          <p:nvPr/>
        </p:nvGrpSpPr>
        <p:grpSpPr>
          <a:xfrm>
            <a:off x="3531022" y="2499025"/>
            <a:ext cx="754823" cy="1083097"/>
            <a:chOff x="3531022" y="3080538"/>
            <a:chExt cx="754823" cy="108309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2804054-F493-A9F5-2D6B-1229035E8ABE}"/>
                </a:ext>
              </a:extLst>
            </p:cNvPr>
            <p:cNvCxnSpPr/>
            <p:nvPr/>
          </p:nvCxnSpPr>
          <p:spPr>
            <a:xfrm>
              <a:off x="3908433" y="3080538"/>
              <a:ext cx="0" cy="35116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A6542F-A696-5B2B-FBBD-67503E82E83C}"/>
                </a:ext>
              </a:extLst>
            </p:cNvPr>
            <p:cNvSpPr txBox="1"/>
            <p:nvPr/>
          </p:nvSpPr>
          <p:spPr>
            <a:xfrm>
              <a:off x="3531022" y="3517304"/>
              <a:ext cx="754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RowY</a:t>
              </a:r>
              <a:endParaRPr lang="en-US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F532DE1-25F4-33C6-E41F-2673DAED21C1}"/>
              </a:ext>
            </a:extLst>
          </p:cNvPr>
          <p:cNvGrpSpPr/>
          <p:nvPr/>
        </p:nvGrpSpPr>
        <p:grpSpPr>
          <a:xfrm>
            <a:off x="4621886" y="2499025"/>
            <a:ext cx="746808" cy="1083097"/>
            <a:chOff x="4621886" y="3080538"/>
            <a:chExt cx="746808" cy="108309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DB488F2-32E2-DF8D-724B-66407B4418F7}"/>
                </a:ext>
              </a:extLst>
            </p:cNvPr>
            <p:cNvCxnSpPr/>
            <p:nvPr/>
          </p:nvCxnSpPr>
          <p:spPr>
            <a:xfrm>
              <a:off x="4995290" y="3080538"/>
              <a:ext cx="0" cy="35116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F25202-2B85-F6EE-D6D1-A530F61AAFB7}"/>
                </a:ext>
              </a:extLst>
            </p:cNvPr>
            <p:cNvSpPr txBox="1"/>
            <p:nvPr/>
          </p:nvSpPr>
          <p:spPr>
            <a:xfrm>
              <a:off x="4621886" y="3517304"/>
              <a:ext cx="7468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RowZ</a:t>
              </a:r>
              <a:endParaRPr lang="en-US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00D4E4C-2BCB-645F-BE6B-91B2DFD46E41}"/>
              </a:ext>
            </a:extLst>
          </p:cNvPr>
          <p:cNvGrpSpPr/>
          <p:nvPr/>
        </p:nvGrpSpPr>
        <p:grpSpPr>
          <a:xfrm>
            <a:off x="5710695" y="2499025"/>
            <a:ext cx="754823" cy="1083097"/>
            <a:chOff x="5710695" y="3080538"/>
            <a:chExt cx="754823" cy="108309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F1999C5-AA0F-E1C2-DDC4-7B5F06C76E0F}"/>
                </a:ext>
              </a:extLst>
            </p:cNvPr>
            <p:cNvCxnSpPr/>
            <p:nvPr/>
          </p:nvCxnSpPr>
          <p:spPr>
            <a:xfrm>
              <a:off x="6088106" y="3080538"/>
              <a:ext cx="0" cy="35116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DFB405-0178-0F41-B12F-DA1BF73F3F89}"/>
                </a:ext>
              </a:extLst>
            </p:cNvPr>
            <p:cNvSpPr txBox="1"/>
            <p:nvPr/>
          </p:nvSpPr>
          <p:spPr>
            <a:xfrm>
              <a:off x="5710695" y="3517304"/>
              <a:ext cx="754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RowT</a:t>
              </a:r>
              <a:endParaRPr lang="en-US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44066BB2-8852-992D-A9B9-55A7ABCDBC05}"/>
              </a:ext>
            </a:extLst>
          </p:cNvPr>
          <p:cNvSpPr/>
          <p:nvPr/>
        </p:nvSpPr>
        <p:spPr>
          <a:xfrm>
            <a:off x="4336907" y="4962875"/>
            <a:ext cx="1365014" cy="1213988"/>
          </a:xfrm>
          <a:prstGeom prst="roundRect">
            <a:avLst/>
          </a:prstGeom>
          <a:solidFill>
            <a:srgbClr val="7030A0">
              <a:alpha val="14902"/>
            </a:srgb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AC3615-7A9B-F2DD-4F5C-6640C583BC12}"/>
              </a:ext>
            </a:extLst>
          </p:cNvPr>
          <p:cNvSpPr txBox="1"/>
          <p:nvPr/>
        </p:nvSpPr>
        <p:spPr>
          <a:xfrm>
            <a:off x="7670861" y="2499025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time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CD138BC-FD83-9891-9806-524CBC543BE9}"/>
              </a:ext>
            </a:extLst>
          </p:cNvPr>
          <p:cNvGrpSpPr/>
          <p:nvPr/>
        </p:nvGrpSpPr>
        <p:grpSpPr>
          <a:xfrm>
            <a:off x="670453" y="4549458"/>
            <a:ext cx="7632312" cy="1550666"/>
            <a:chOff x="670453" y="4824644"/>
            <a:chExt cx="7632312" cy="1550666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1CFCF44-1AF2-3D22-ACC5-D3AE1EE8B078}"/>
                </a:ext>
              </a:extLst>
            </p:cNvPr>
            <p:cNvCxnSpPr>
              <a:cxnSpLocks/>
            </p:cNvCxnSpPr>
            <p:nvPr/>
          </p:nvCxnSpPr>
          <p:spPr>
            <a:xfrm>
              <a:off x="1149531" y="5461477"/>
              <a:ext cx="6570618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3D5AFD-E4B0-190B-150C-050D966FFA6E}"/>
                </a:ext>
              </a:extLst>
            </p:cNvPr>
            <p:cNvSpPr txBox="1"/>
            <p:nvPr/>
          </p:nvSpPr>
          <p:spPr>
            <a:xfrm>
              <a:off x="670453" y="5728979"/>
              <a:ext cx="13873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Ref(RowA) </a:t>
              </a:r>
              <a:b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</a:br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is generated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8066FEC-5C21-3B7D-377F-E5A9BDB0DBE9}"/>
                </a:ext>
              </a:extLst>
            </p:cNvPr>
            <p:cNvSpPr txBox="1"/>
            <p:nvPr/>
          </p:nvSpPr>
          <p:spPr>
            <a:xfrm>
              <a:off x="6764777" y="5728978"/>
              <a:ext cx="1316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Ref(RowA) </a:t>
              </a:r>
              <a:b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</a:br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deadline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DA0F9D-837A-DFC5-A519-0FE88BDD35D4}"/>
                </a:ext>
              </a:extLst>
            </p:cNvPr>
            <p:cNvCxnSpPr/>
            <p:nvPr/>
          </p:nvCxnSpPr>
          <p:spPr>
            <a:xfrm>
              <a:off x="1364104" y="5290313"/>
              <a:ext cx="0" cy="36000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5DCEFD1-3E99-33FF-ADFA-D67FCB536610}"/>
                </a:ext>
              </a:extLst>
            </p:cNvPr>
            <p:cNvCxnSpPr/>
            <p:nvPr/>
          </p:nvCxnSpPr>
          <p:spPr>
            <a:xfrm>
              <a:off x="7424948" y="5281477"/>
              <a:ext cx="0" cy="36000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705BD25-BD9F-7528-402D-5E411F2ACD06}"/>
                </a:ext>
              </a:extLst>
            </p:cNvPr>
            <p:cNvCxnSpPr/>
            <p:nvPr/>
          </p:nvCxnSpPr>
          <p:spPr>
            <a:xfrm>
              <a:off x="1364104" y="5031352"/>
              <a:ext cx="6058930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1B5324-7A72-B419-6DB2-89016B3BA3CB}"/>
                </a:ext>
              </a:extLst>
            </p:cNvPr>
            <p:cNvSpPr txBox="1"/>
            <p:nvPr/>
          </p:nvSpPr>
          <p:spPr>
            <a:xfrm>
              <a:off x="3722914" y="4824644"/>
              <a:ext cx="118013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</a:rPr>
                <a:t>time slack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F0CE0E1-905C-D068-87BB-8586F7004E8B}"/>
                </a:ext>
              </a:extLst>
            </p:cNvPr>
            <p:cNvCxnSpPr/>
            <p:nvPr/>
          </p:nvCxnSpPr>
          <p:spPr>
            <a:xfrm>
              <a:off x="2743200" y="5290313"/>
              <a:ext cx="0" cy="351164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4D4B149-9A14-3E41-9FFB-0FC2D74F61AE}"/>
                </a:ext>
              </a:extLst>
            </p:cNvPr>
            <p:cNvSpPr txBox="1"/>
            <p:nvPr/>
          </p:nvSpPr>
          <p:spPr>
            <a:xfrm>
              <a:off x="2365789" y="5727079"/>
              <a:ext cx="754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RowX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40C15ED-4A49-503B-30E0-D3D18D9C6DBD}"/>
                </a:ext>
              </a:extLst>
            </p:cNvPr>
            <p:cNvCxnSpPr/>
            <p:nvPr/>
          </p:nvCxnSpPr>
          <p:spPr>
            <a:xfrm>
              <a:off x="3908433" y="5290313"/>
              <a:ext cx="0" cy="351164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2CC8D0E-01FD-FBE5-6E36-6C0BE6CE794C}"/>
                </a:ext>
              </a:extLst>
            </p:cNvPr>
            <p:cNvSpPr txBox="1"/>
            <p:nvPr/>
          </p:nvSpPr>
          <p:spPr>
            <a:xfrm>
              <a:off x="3531022" y="5727079"/>
              <a:ext cx="754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RowY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8FFCA8D-8624-2610-7DB3-906F6F16D45E}"/>
                </a:ext>
              </a:extLst>
            </p:cNvPr>
            <p:cNvCxnSpPr/>
            <p:nvPr/>
          </p:nvCxnSpPr>
          <p:spPr>
            <a:xfrm>
              <a:off x="4995290" y="5290313"/>
              <a:ext cx="0" cy="351164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E1BDBA-B949-8DD3-6E89-B05129D002D9}"/>
                </a:ext>
              </a:extLst>
            </p:cNvPr>
            <p:cNvSpPr txBox="1"/>
            <p:nvPr/>
          </p:nvSpPr>
          <p:spPr>
            <a:xfrm>
              <a:off x="4295181" y="5727079"/>
              <a:ext cx="14377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HiRA</a:t>
              </a:r>
            </a:p>
            <a:p>
              <a:pPr algn="ctr"/>
              <a:r>
                <a:rPr lang="en-US" b="1" dirty="0" err="1">
                  <a:solidFill>
                    <a:srgbClr val="7030A0"/>
                  </a:solidFill>
                  <a:latin typeface="Cambria" panose="02040503050406030204" pitchFamily="18" charset="0"/>
                </a:rPr>
                <a:t>RowA,RowZ</a:t>
              </a:r>
              <a:endParaRPr lang="en-US" b="1" dirty="0">
                <a:solidFill>
                  <a:srgbClr val="7030A0"/>
                </a:solidFill>
                <a:latin typeface="Cambria" panose="02040503050406030204" pitchFamily="18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CEA65D4-06D6-94E9-31AD-8B62E62C1D87}"/>
                </a:ext>
              </a:extLst>
            </p:cNvPr>
            <p:cNvCxnSpPr/>
            <p:nvPr/>
          </p:nvCxnSpPr>
          <p:spPr>
            <a:xfrm>
              <a:off x="6336303" y="5290313"/>
              <a:ext cx="0" cy="351164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1531580-9DEA-D0D4-D66C-8018B6ADD399}"/>
                </a:ext>
              </a:extLst>
            </p:cNvPr>
            <p:cNvSpPr txBox="1"/>
            <p:nvPr/>
          </p:nvSpPr>
          <p:spPr>
            <a:xfrm>
              <a:off x="5958892" y="5727079"/>
              <a:ext cx="754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dirty="0" err="1">
                  <a:solidFill>
                    <a:schemeClr val="bg2">
                      <a:lumMod val="50000"/>
                    </a:schemeClr>
                  </a:solidFill>
                  <a:latin typeface="Cambria" panose="02040503050406030204" pitchFamily="18" charset="0"/>
                </a:rPr>
                <a:t>RowT</a:t>
              </a:r>
              <a:endParaRPr lang="en-US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0D7519F-E5AA-91B6-4101-F4265FC8FE4D}"/>
                </a:ext>
              </a:extLst>
            </p:cNvPr>
            <p:cNvSpPr txBox="1"/>
            <p:nvPr/>
          </p:nvSpPr>
          <p:spPr>
            <a:xfrm>
              <a:off x="7670861" y="5290313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</a:rPr>
                <a:t>time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B6D4287-A559-7BF2-6A5B-6338D133109B}"/>
              </a:ext>
            </a:extLst>
          </p:cNvPr>
          <p:cNvSpPr/>
          <p:nvPr/>
        </p:nvSpPr>
        <p:spPr>
          <a:xfrm>
            <a:off x="389106" y="4445540"/>
            <a:ext cx="3916775" cy="19101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1EDE21-CF00-D7E9-B68A-B19A536C35D2}"/>
              </a:ext>
            </a:extLst>
          </p:cNvPr>
          <p:cNvSpPr/>
          <p:nvPr/>
        </p:nvSpPr>
        <p:spPr>
          <a:xfrm>
            <a:off x="5732948" y="4636404"/>
            <a:ext cx="3152434" cy="17193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D30742-37D7-679A-EFE6-B88C5358BEE0}"/>
              </a:ext>
            </a:extLst>
          </p:cNvPr>
          <p:cNvSpPr/>
          <p:nvPr/>
        </p:nvSpPr>
        <p:spPr>
          <a:xfrm>
            <a:off x="4285846" y="4559645"/>
            <a:ext cx="1447102" cy="32084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7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9" grpId="0" animBg="1"/>
      <p:bldP spid="61" grpId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2ED6-D000-F15B-7D1A-4B1015CF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HiRA-MC: HiRA Memory Controller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EE30C-6745-AE2F-E38D-08FE892B6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328" y="1021405"/>
            <a:ext cx="7682284" cy="5267100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2800" dirty="0"/>
              <a:t>Generates each </a:t>
            </a:r>
            <a:r>
              <a:rPr lang="en-US" sz="2800" b="1" dirty="0">
                <a:solidFill>
                  <a:srgbClr val="7030A0"/>
                </a:solidFill>
              </a:rPr>
              <a:t>periodic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7030A0"/>
                </a:solidFill>
              </a:rPr>
              <a:t>refresh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and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RowHammer-preventive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refresh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b="1" dirty="0">
                <a:solidFill>
                  <a:srgbClr val="C00000"/>
                </a:solidFill>
              </a:rPr>
              <a:t>with a deadline</a:t>
            </a:r>
          </a:p>
          <a:p>
            <a:pPr marL="0" indent="0">
              <a:buClr>
                <a:schemeClr val="tx1"/>
              </a:buClr>
              <a:buNone/>
            </a:pPr>
            <a:endParaRPr lang="en-US" sz="1100" b="1" dirty="0">
              <a:solidFill>
                <a:srgbClr val="C00000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Buffers</a:t>
            </a:r>
            <a:r>
              <a:rPr lang="en-US" sz="2800" dirty="0"/>
              <a:t> each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refresh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request </a:t>
            </a:r>
            <a:r>
              <a:rPr lang="en-US" sz="2800" dirty="0"/>
              <a:t>and </a:t>
            </a:r>
            <a:br>
              <a:rPr lang="en-US" sz="2800" dirty="0"/>
            </a:br>
            <a:r>
              <a:rPr lang="en-US" sz="2800" b="1" dirty="0">
                <a:solidFill>
                  <a:srgbClr val="C00000"/>
                </a:solidFill>
              </a:rPr>
              <a:t>performs</a:t>
            </a:r>
            <a:r>
              <a:rPr lang="en-US" sz="2800" dirty="0"/>
              <a:t> the refresh request </a:t>
            </a:r>
            <a:br>
              <a:rPr lang="en-US" sz="2800" dirty="0"/>
            </a:b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until</a:t>
            </a:r>
            <a:r>
              <a:rPr lang="en-US" sz="2800" dirty="0"/>
              <a:t> the </a:t>
            </a:r>
            <a:r>
              <a:rPr lang="en-US" sz="2800" b="1" dirty="0">
                <a:solidFill>
                  <a:srgbClr val="C00000"/>
                </a:solidFill>
              </a:rPr>
              <a:t>deadline</a:t>
            </a:r>
            <a:endParaRPr lang="en-US" sz="2800" dirty="0"/>
          </a:p>
          <a:p>
            <a:pPr marL="0" indent="0">
              <a:buClr>
                <a:schemeClr val="tx1"/>
              </a:buClr>
              <a:buNone/>
            </a:pPr>
            <a:endParaRPr lang="en-US" sz="1400" dirty="0"/>
          </a:p>
          <a:p>
            <a:pPr marL="0" indent="0">
              <a:buClr>
                <a:schemeClr val="tx1"/>
              </a:buClr>
              <a:buNone/>
            </a:pPr>
            <a:endParaRPr lang="en-US" sz="1400" dirty="0"/>
          </a:p>
          <a:p>
            <a:pPr marL="0" indent="0">
              <a:buClr>
                <a:schemeClr val="tx1"/>
              </a:buClr>
              <a:buNone/>
            </a:pPr>
            <a:r>
              <a:rPr lang="en-US" sz="2800" dirty="0"/>
              <a:t>Finds if it can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refresh a DRAM row </a:t>
            </a:r>
            <a:b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800" dirty="0"/>
              <a:t>concurrently with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 DRAM access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or </a:t>
            </a:r>
            <a:r>
              <a:rPr lang="en-US" sz="2800" b="1" dirty="0">
                <a:solidFill>
                  <a:srgbClr val="C00000"/>
                </a:solidFill>
              </a:rPr>
              <a:t>another refresh</a:t>
            </a:r>
          </a:p>
          <a:p>
            <a:pPr lvl="1">
              <a:buClr>
                <a:schemeClr val="tx1"/>
              </a:buClr>
            </a:pPr>
            <a:endParaRPr lang="en-US" b="1" dirty="0">
              <a:solidFill>
                <a:srgbClr val="C00000"/>
              </a:solidFill>
            </a:endParaRPr>
          </a:p>
          <a:p>
            <a:pPr>
              <a:buClr>
                <a:schemeClr val="tx1"/>
              </a:buClr>
            </a:pP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C150D3C2-EA86-EFCE-E7F3-BCBFB8A1565C}"/>
              </a:ext>
            </a:extLst>
          </p:cNvPr>
          <p:cNvSpPr txBox="1"/>
          <p:nvPr/>
        </p:nvSpPr>
        <p:spPr>
          <a:xfrm>
            <a:off x="611532" y="1237355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" name="2">
            <a:extLst>
              <a:ext uri="{FF2B5EF4-FFF2-40B4-BE49-F238E27FC236}">
                <a16:creationId xmlns:a16="http://schemas.microsoft.com/office/drawing/2014/main" id="{D0601160-A586-B5AE-5587-EEFE28CE7F0B}"/>
              </a:ext>
            </a:extLst>
          </p:cNvPr>
          <p:cNvSpPr txBox="1"/>
          <p:nvPr/>
        </p:nvSpPr>
        <p:spPr>
          <a:xfrm>
            <a:off x="616140" y="3089927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1704A8D5-77A6-F171-A26F-6B45C2A1DA47}"/>
              </a:ext>
            </a:extLst>
          </p:cNvPr>
          <p:cNvSpPr txBox="1"/>
          <p:nvPr/>
        </p:nvSpPr>
        <p:spPr>
          <a:xfrm>
            <a:off x="611531" y="4998943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316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2ED6-D000-F15B-7D1A-4B1015CF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HiRA-MC: HiRA Memory Controller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EE30C-6745-AE2F-E38D-08FE892B6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328" y="1021405"/>
            <a:ext cx="7682284" cy="4124528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2800" dirty="0"/>
              <a:t>Generates each </a:t>
            </a:r>
            <a:r>
              <a:rPr lang="en-US" sz="2800" b="1" dirty="0">
                <a:solidFill>
                  <a:srgbClr val="7030A0"/>
                </a:solidFill>
              </a:rPr>
              <a:t>periodic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7030A0"/>
                </a:solidFill>
              </a:rPr>
              <a:t>refresh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and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RowHammer-preventive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refresh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b="1" dirty="0">
                <a:solidFill>
                  <a:srgbClr val="C00000"/>
                </a:solidFill>
              </a:rPr>
              <a:t>with a deadline</a:t>
            </a:r>
          </a:p>
          <a:p>
            <a:pPr marL="0" indent="0">
              <a:buClr>
                <a:schemeClr val="tx1"/>
              </a:buClr>
              <a:buNone/>
            </a:pPr>
            <a:endParaRPr lang="en-US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Buffers</a:t>
            </a:r>
            <a:r>
              <a:rPr lang="en-US" sz="2800" dirty="0"/>
              <a:t> each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refresh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request </a:t>
            </a:r>
            <a:r>
              <a:rPr lang="en-US" sz="2800" dirty="0"/>
              <a:t>and ensures </a:t>
            </a:r>
            <a:br>
              <a:rPr lang="en-US" sz="2800" dirty="0"/>
            </a:br>
            <a:r>
              <a:rPr lang="en-US" sz="2800" dirty="0"/>
              <a:t>to perform the refresh request </a:t>
            </a:r>
            <a:br>
              <a:rPr lang="en-US" sz="2800" dirty="0"/>
            </a:b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until</a:t>
            </a:r>
            <a:r>
              <a:rPr lang="en-US" sz="2800" dirty="0"/>
              <a:t> the </a:t>
            </a:r>
            <a:r>
              <a:rPr lang="en-US" sz="2800" b="1" dirty="0">
                <a:solidFill>
                  <a:srgbClr val="C00000"/>
                </a:solidFill>
              </a:rPr>
              <a:t>deadline</a:t>
            </a:r>
            <a:endParaRPr lang="en-US" sz="2800" dirty="0"/>
          </a:p>
          <a:p>
            <a:pPr marL="0" indent="0">
              <a:buClr>
                <a:schemeClr val="tx1"/>
              </a:buClr>
              <a:buNone/>
            </a:pPr>
            <a:endParaRPr lang="en-US" sz="1400" dirty="0"/>
          </a:p>
          <a:p>
            <a:pPr marL="0" indent="0">
              <a:buClr>
                <a:schemeClr val="tx1"/>
              </a:buClr>
              <a:buNone/>
            </a:pPr>
            <a:r>
              <a:rPr lang="en-US" sz="2800" dirty="0"/>
              <a:t>Finds if it can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refresh a DRAM row </a:t>
            </a:r>
            <a:b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800" dirty="0"/>
              <a:t>concurrently with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 DRAM access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or </a:t>
            </a:r>
            <a:r>
              <a:rPr lang="en-US" sz="2800" b="1" dirty="0">
                <a:solidFill>
                  <a:srgbClr val="C00000"/>
                </a:solidFill>
              </a:rPr>
              <a:t>another refresh</a:t>
            </a:r>
          </a:p>
          <a:p>
            <a:pPr lvl="1">
              <a:buClr>
                <a:schemeClr val="tx1"/>
              </a:buClr>
            </a:pPr>
            <a:endParaRPr lang="en-US" b="1" dirty="0">
              <a:solidFill>
                <a:srgbClr val="C00000"/>
              </a:solidFill>
            </a:endParaRPr>
          </a:p>
          <a:p>
            <a:pPr>
              <a:buClr>
                <a:schemeClr val="tx1"/>
              </a:buClr>
            </a:pP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C150D3C2-EA86-EFCE-E7F3-BCBFB8A1565C}"/>
              </a:ext>
            </a:extLst>
          </p:cNvPr>
          <p:cNvSpPr txBox="1"/>
          <p:nvPr/>
        </p:nvSpPr>
        <p:spPr>
          <a:xfrm>
            <a:off x="611532" y="1237355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" name="2">
            <a:extLst>
              <a:ext uri="{FF2B5EF4-FFF2-40B4-BE49-F238E27FC236}">
                <a16:creationId xmlns:a16="http://schemas.microsoft.com/office/drawing/2014/main" id="{D0601160-A586-B5AE-5587-EEFE28CE7F0B}"/>
              </a:ext>
            </a:extLst>
          </p:cNvPr>
          <p:cNvSpPr txBox="1"/>
          <p:nvPr/>
        </p:nvSpPr>
        <p:spPr>
          <a:xfrm>
            <a:off x="616140" y="2817213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1704A8D5-77A6-F171-A26F-6B45C2A1DA47}"/>
              </a:ext>
            </a:extLst>
          </p:cNvPr>
          <p:cNvSpPr txBox="1"/>
          <p:nvPr/>
        </p:nvSpPr>
        <p:spPr>
          <a:xfrm>
            <a:off x="611531" y="4397071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6C1D74-0392-F152-2FF3-19227D993E9F}"/>
              </a:ext>
            </a:extLst>
          </p:cNvPr>
          <p:cNvGrpSpPr/>
          <p:nvPr/>
        </p:nvGrpSpPr>
        <p:grpSpPr>
          <a:xfrm>
            <a:off x="0" y="637953"/>
            <a:ext cx="9144000" cy="6143943"/>
            <a:chOff x="0" y="637953"/>
            <a:chExt cx="9144000" cy="614394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FD2A175-FFE3-E575-DE8E-833E862747BB}"/>
                </a:ext>
              </a:extLst>
            </p:cNvPr>
            <p:cNvGrpSpPr/>
            <p:nvPr/>
          </p:nvGrpSpPr>
          <p:grpSpPr>
            <a:xfrm>
              <a:off x="0" y="637953"/>
              <a:ext cx="9144000" cy="5810472"/>
              <a:chOff x="0" y="637953"/>
              <a:chExt cx="9144000" cy="581047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0EEE3DE-603A-F0D8-F764-79CED38711A0}"/>
                  </a:ext>
                </a:extLst>
              </p:cNvPr>
              <p:cNvSpPr/>
              <p:nvPr/>
            </p:nvSpPr>
            <p:spPr>
              <a:xfrm>
                <a:off x="0" y="637953"/>
                <a:ext cx="9144000" cy="5810472"/>
              </a:xfrm>
              <a:prstGeom prst="rect">
                <a:avLst/>
              </a:prstGeom>
              <a:solidFill>
                <a:srgbClr val="FFFFFF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254C0CC-7A25-260D-20AE-503DBCA30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5762" y="811638"/>
                <a:ext cx="7408076" cy="37961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63AF92-36FA-7F08-DDA8-EBE6660F4611}"/>
                  </a:ext>
                </a:extLst>
              </p:cNvPr>
              <p:cNvSpPr txBox="1"/>
              <p:nvPr/>
            </p:nvSpPr>
            <p:spPr>
              <a:xfrm>
                <a:off x="1809475" y="4662331"/>
                <a:ext cx="5596084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hlinkClick r:id="rId4"/>
                  </a:rPr>
                  <a:t>https://arxiv.org/pdf/2209.10198.pdf</a:t>
                </a:r>
                <a:endParaRPr lang="en-US" sz="2400" b="1" dirty="0"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6BAEC5-7A6B-1D11-C3C9-9CC7105EB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57" t="2072" r="1886" b="2459"/>
            <a:stretch/>
          </p:blipFill>
          <p:spPr>
            <a:xfrm>
              <a:off x="3771591" y="5178563"/>
              <a:ext cx="1596416" cy="1603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438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52859"/>
            <a:ext cx="8672264" cy="64800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2076995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1339-9DCD-17F6-DD9F-D4BAC2053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7BAAF-9C5B-FFF2-135C-BF0411428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Cycle-level simulations using </a:t>
            </a:r>
            <a:r>
              <a:rPr lang="en-US" b="1" dirty="0" err="1"/>
              <a:t>Ramulator</a:t>
            </a:r>
            <a:r>
              <a:rPr lang="en-US" b="1" dirty="0"/>
              <a:t> </a:t>
            </a:r>
            <a:r>
              <a:rPr lang="en-US" sz="1800" dirty="0"/>
              <a:t>[Kim+, CAL 2015]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b="1" u="sng" dirty="0">
                <a:solidFill>
                  <a:schemeClr val="tx2">
                    <a:lumMod val="75000"/>
                  </a:schemeClr>
                </a:solidFill>
              </a:rPr>
              <a:t>System Configuration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endParaRPr lang="en-US" b="1" u="sng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</a:pPr>
            <a:endParaRPr lang="en-US" b="1" u="sng" dirty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u="sng" dirty="0">
                <a:solidFill>
                  <a:srgbClr val="7030A0"/>
                </a:solidFill>
              </a:rPr>
              <a:t>Workloads</a:t>
            </a:r>
            <a:r>
              <a:rPr lang="en-US" dirty="0">
                <a:solidFill>
                  <a:srgbClr val="7030A0"/>
                </a:solidFill>
              </a:rPr>
              <a:t>: </a:t>
            </a:r>
            <a:r>
              <a:rPr lang="en-US" b="1" dirty="0">
                <a:solidFill>
                  <a:srgbClr val="7030A0"/>
                </a:solidFill>
              </a:rPr>
              <a:t>125 </a:t>
            </a:r>
            <a:r>
              <a:rPr lang="en-US" dirty="0">
                <a:solidFill>
                  <a:srgbClr val="7030A0"/>
                </a:solidFill>
              </a:rPr>
              <a:t>different</a:t>
            </a:r>
            <a:r>
              <a:rPr lang="en-US" b="1" dirty="0">
                <a:solidFill>
                  <a:srgbClr val="7030A0"/>
                </a:solidFill>
              </a:rPr>
              <a:t> 8-core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multiprogrammed</a:t>
            </a:r>
            <a:r>
              <a:rPr lang="en-US" dirty="0">
                <a:solidFill>
                  <a:srgbClr val="7030A0"/>
                </a:solidFill>
              </a:rPr>
              <a:t> workloads 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	             from the SPEC2006 benchmark suite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DRAM Chip Capacity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: {2, 4, 8, 16, 32, 64, 128} Gb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b="1" u="sng" dirty="0">
                <a:solidFill>
                  <a:srgbClr val="C00000"/>
                </a:solidFill>
              </a:rPr>
              <a:t>RowHammer Threshold</a:t>
            </a:r>
            <a:r>
              <a:rPr lang="en-US" dirty="0">
                <a:solidFill>
                  <a:srgbClr val="C00000"/>
                </a:solidFill>
              </a:rPr>
              <a:t>: {1024, 512, 256, 128, 64} activations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The </a:t>
            </a:r>
            <a:r>
              <a:rPr lang="en-US" sz="1600" b="1" dirty="0">
                <a:solidFill>
                  <a:srgbClr val="C00000"/>
                </a:solidFill>
              </a:rPr>
              <a:t>minimum number of row activations </a:t>
            </a:r>
            <a:r>
              <a:rPr lang="en-US" sz="1600" dirty="0">
                <a:solidFill>
                  <a:srgbClr val="C00000"/>
                </a:solidFill>
              </a:rPr>
              <a:t>needed to induce </a:t>
            </a:r>
            <a:r>
              <a:rPr lang="en-US" sz="1600" b="1" dirty="0">
                <a:solidFill>
                  <a:srgbClr val="C00000"/>
                </a:solidFill>
              </a:rPr>
              <a:t>the first RowHammer bit flip</a:t>
            </a:r>
            <a:endParaRPr lang="en-US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9F1E45-DB11-8840-CD15-BD40D6BDD0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851707"/>
              </p:ext>
            </p:extLst>
          </p:nvPr>
        </p:nvGraphicFramePr>
        <p:xfrm>
          <a:off x="353588" y="1796869"/>
          <a:ext cx="8435626" cy="1479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4275">
                  <a:extLst>
                    <a:ext uri="{9D8B030D-6E8A-4147-A177-3AD203B41FA5}">
                      <a16:colId xmlns:a16="http://schemas.microsoft.com/office/drawing/2014/main" val="665094914"/>
                    </a:ext>
                  </a:extLst>
                </a:gridCol>
                <a:gridCol w="6071351">
                  <a:extLst>
                    <a:ext uri="{9D8B030D-6E8A-4147-A177-3AD203B41FA5}">
                      <a16:colId xmlns:a16="http://schemas.microsoft.com/office/drawing/2014/main" val="3696056374"/>
                    </a:ext>
                  </a:extLst>
                </a:gridCol>
              </a:tblGrid>
              <a:tr h="22738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Processor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3.2 GHz, 8 core, 4-wide issue, 128-entry instr. window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580131"/>
                  </a:ext>
                </a:extLst>
              </a:tr>
              <a:tr h="22738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Last-Level Cache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64-byte cache line,  8-way set-associative, 8 MB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382357"/>
                  </a:ext>
                </a:extLst>
              </a:tr>
              <a:tr h="22738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Memory Scheduler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FR-FCFS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451219"/>
                  </a:ext>
                </a:extLst>
              </a:tr>
              <a:tr h="22738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Address Mapping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Minimalistic Open Pages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6841590"/>
                  </a:ext>
                </a:extLst>
              </a:tr>
              <a:tr h="25223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Main Memory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DDR4, 4 bank group, 4 banks per bank group (16 banks per rank) 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355117"/>
                  </a:ext>
                </a:extLst>
              </a:tr>
              <a:tr h="25223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Timing Parameters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t</a:t>
                      </a:r>
                      <a:r>
                        <a:rPr lang="en-US" sz="1400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=t</a:t>
                      </a:r>
                      <a:r>
                        <a:rPr lang="en-US" sz="1600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=3ns, </a:t>
                      </a:r>
                      <a:r>
                        <a:rPr lang="en-US" sz="16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t</a:t>
                      </a:r>
                      <a:r>
                        <a:rPr lang="en-US" sz="1600" baseline="-250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RC</a:t>
                      </a: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= 46.25ns, </a:t>
                      </a:r>
                      <a:r>
                        <a:rPr lang="en-US" sz="16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t</a:t>
                      </a:r>
                      <a:r>
                        <a:rPr lang="en-US" sz="1600" baseline="-250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FAW</a:t>
                      </a:r>
                      <a:r>
                        <a:rPr lang="en-US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</a:rPr>
                        <a:t>=16ns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377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925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EE63-9E44-4073-472A-D7100AA4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for Periodic Refreshes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22BAD-CB21-55CA-005A-C21FCFEA4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No-Refresh: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No periodic refresh is performed (Ideal case)</a:t>
            </a:r>
          </a:p>
          <a:p>
            <a:pPr>
              <a:buClr>
                <a:schemeClr val="tx1"/>
              </a:buClr>
            </a:pPr>
            <a:r>
              <a:rPr lang="en-US" sz="1800" b="1" dirty="0"/>
              <a:t>Baseline:</a:t>
            </a:r>
            <a:r>
              <a:rPr lang="en-US" sz="1800" dirty="0"/>
              <a:t> Auto-Refresh (using conventional REF commands)</a:t>
            </a:r>
            <a:endParaRPr lang="en-US" sz="1800" b="1" dirty="0">
              <a:solidFill>
                <a:srgbClr val="C03A83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693893F-8FD6-05B0-D3CC-0838209507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3220498"/>
              </p:ext>
            </p:extLst>
          </p:nvPr>
        </p:nvGraphicFramePr>
        <p:xfrm>
          <a:off x="75991" y="1567543"/>
          <a:ext cx="8558076" cy="326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7425D4-1DFE-651E-B03E-6140FE83D052}"/>
              </a:ext>
            </a:extLst>
          </p:cNvPr>
          <p:cNvCxnSpPr>
            <a:cxnSpLocks/>
          </p:cNvCxnSpPr>
          <p:nvPr/>
        </p:nvCxnSpPr>
        <p:spPr>
          <a:xfrm flipV="1">
            <a:off x="7842661" y="2063314"/>
            <a:ext cx="0" cy="1789992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C8722CF-553D-3BED-4767-424EB9864C5B}"/>
              </a:ext>
            </a:extLst>
          </p:cNvPr>
          <p:cNvSpPr txBox="1"/>
          <p:nvPr/>
        </p:nvSpPr>
        <p:spPr>
          <a:xfrm>
            <a:off x="7882667" y="2134590"/>
            <a:ext cx="12702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26% </a:t>
            </a:r>
          </a:p>
          <a:p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slowdown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FE0098-E0D4-10AC-8BF0-DD6A11FB9295}"/>
              </a:ext>
            </a:extLst>
          </p:cNvPr>
          <p:cNvCxnSpPr>
            <a:cxnSpLocks/>
          </p:cNvCxnSpPr>
          <p:nvPr/>
        </p:nvCxnSpPr>
        <p:spPr>
          <a:xfrm flipV="1">
            <a:off x="8271221" y="3209419"/>
            <a:ext cx="0" cy="65676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119CB91-9567-8EBA-D4D4-4B9F127110F6}"/>
              </a:ext>
            </a:extLst>
          </p:cNvPr>
          <p:cNvSpPr txBox="1"/>
          <p:nvPr/>
        </p:nvSpPr>
        <p:spPr>
          <a:xfrm>
            <a:off x="8260438" y="3275111"/>
            <a:ext cx="98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12.6%</a:t>
            </a:r>
            <a:b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speedup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F62A98-850F-BC38-0A1A-683C1807DC3A}"/>
              </a:ext>
            </a:extLst>
          </p:cNvPr>
          <p:cNvGrpSpPr/>
          <p:nvPr/>
        </p:nvGrpSpPr>
        <p:grpSpPr>
          <a:xfrm>
            <a:off x="-2201" y="4804697"/>
            <a:ext cx="9144001" cy="704611"/>
            <a:chOff x="-1" y="5309113"/>
            <a:chExt cx="9144001" cy="913989"/>
          </a:xfrm>
          <a:solidFill>
            <a:schemeClr val="bg2"/>
          </a:solidFill>
        </p:grpSpPr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85059B62-C679-F0E5-FE04-7C3B6F35034D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grpFill/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/>
                <a:t>Periodic refreshes cause </a:t>
              </a:r>
              <a:r>
                <a:rPr lang="en-US" sz="2400" i="1" dirty="0"/>
                <a:t>significant</a:t>
              </a:r>
              <a:r>
                <a:rPr lang="en-US" sz="2400" dirty="0"/>
                <a:t> </a:t>
              </a:r>
              <a:r>
                <a:rPr lang="en-US" sz="2400" b="1" dirty="0">
                  <a:solidFill>
                    <a:srgbClr val="C00000"/>
                  </a:solidFill>
                </a:rPr>
                <a:t>(26%) performance overhead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DB4E64-5883-706D-D4B0-9BEEDC522E28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3A193C3-6B26-0080-E3C0-6699720BDF9C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EE663E-2E92-1034-44FF-5A6C214DCDBC}"/>
              </a:ext>
            </a:extLst>
          </p:cNvPr>
          <p:cNvGrpSpPr/>
          <p:nvPr/>
        </p:nvGrpSpPr>
        <p:grpSpPr>
          <a:xfrm>
            <a:off x="0" y="5625246"/>
            <a:ext cx="9144001" cy="704611"/>
            <a:chOff x="-1" y="5309113"/>
            <a:chExt cx="9144001" cy="91398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0F35A4A2-5CD1-FA48-D578-1A36613926FB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grpFill/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HiRA improves </a:t>
              </a:r>
              <a:r>
                <a:rPr lang="en-US" sz="2400" dirty="0"/>
                <a:t>system performance 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by 12.6% </a:t>
              </a:r>
              <a:r>
                <a:rPr lang="en-US" sz="2400" dirty="0"/>
                <a:t>over the baseline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3D35DA1-C31F-0093-8F0E-CE8936547068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grp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2832858-674A-64C9-8F81-7DBBCCDFA0F0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grp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8D1076-6B6C-F053-C10E-B283E20B8E24}"/>
              </a:ext>
            </a:extLst>
          </p:cNvPr>
          <p:cNvCxnSpPr/>
          <p:nvPr/>
        </p:nvCxnSpPr>
        <p:spPr>
          <a:xfrm>
            <a:off x="1301262" y="2075037"/>
            <a:ext cx="70341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01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4" grpId="0" uiExpand="1">
        <p:bldSub>
          <a:bldChart bld="series"/>
        </p:bldSub>
      </p:bldGraphic>
      <p:bldP spid="18" grpId="0" animBg="1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45F4B60-8DD0-906F-3983-287B54268C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902261"/>
              </p:ext>
            </p:extLst>
          </p:nvPr>
        </p:nvGraphicFramePr>
        <p:xfrm>
          <a:off x="-8793" y="1481071"/>
          <a:ext cx="8526813" cy="3419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8F9EE63-9E44-4073-472A-D7100AA4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for Preventive Refreshes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22BAD-CB21-55CA-005A-C21FCFEA4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No Defense: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No RowHammer mitigation employed (i.e., no preventive refresh)</a:t>
            </a:r>
          </a:p>
          <a:p>
            <a:pPr>
              <a:buClr>
                <a:schemeClr val="tx1"/>
              </a:buClr>
            </a:pPr>
            <a:r>
              <a:rPr lang="en-US" sz="1800" b="1" dirty="0">
                <a:solidFill>
                  <a:srgbClr val="7030A0"/>
                </a:solidFill>
              </a:rPr>
              <a:t>PARA </a:t>
            </a:r>
            <a:r>
              <a:rPr lang="en-US" sz="1200" dirty="0">
                <a:solidFill>
                  <a:srgbClr val="7030A0"/>
                </a:solidFill>
              </a:rPr>
              <a:t>[Kim+, ISCA’14]</a:t>
            </a:r>
            <a:r>
              <a:rPr lang="en-US" sz="1800" b="1" dirty="0">
                <a:solidFill>
                  <a:srgbClr val="7030A0"/>
                </a:solidFill>
              </a:rPr>
              <a:t>:</a:t>
            </a:r>
            <a:r>
              <a:rPr lang="en-US" sz="1800" dirty="0">
                <a:solidFill>
                  <a:srgbClr val="7030A0"/>
                </a:solidFill>
              </a:rPr>
              <a:t> the RowHammer defense with the </a:t>
            </a:r>
            <a:r>
              <a:rPr lang="en-US" sz="1800" b="1" dirty="0">
                <a:solidFill>
                  <a:srgbClr val="7030A0"/>
                </a:solidFill>
              </a:rPr>
              <a:t>lowest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b="1" dirty="0">
                <a:solidFill>
                  <a:srgbClr val="7030A0"/>
                </a:solidFill>
              </a:rPr>
              <a:t>hardware overhead</a:t>
            </a:r>
            <a:endParaRPr lang="en-US" sz="1800" dirty="0">
              <a:solidFill>
                <a:srgbClr val="7030A0"/>
              </a:solidFill>
            </a:endParaRPr>
          </a:p>
          <a:p>
            <a:pPr>
              <a:buClr>
                <a:schemeClr val="tx1"/>
              </a:buClr>
            </a:pPr>
            <a:endParaRPr lang="en-US" sz="1800" b="1" dirty="0">
              <a:solidFill>
                <a:srgbClr val="7030A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7425D4-1DFE-651E-B03E-6140FE83D052}"/>
              </a:ext>
            </a:extLst>
          </p:cNvPr>
          <p:cNvCxnSpPr>
            <a:cxnSpLocks/>
          </p:cNvCxnSpPr>
          <p:nvPr/>
        </p:nvCxnSpPr>
        <p:spPr>
          <a:xfrm flipV="1">
            <a:off x="7510527" y="2086550"/>
            <a:ext cx="0" cy="1980124"/>
          </a:xfrm>
          <a:prstGeom prst="straightConnector1">
            <a:avLst/>
          </a:prstGeom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C8722CF-553D-3BED-4767-424EB9864C5B}"/>
              </a:ext>
            </a:extLst>
          </p:cNvPr>
          <p:cNvSpPr txBox="1"/>
          <p:nvPr/>
        </p:nvSpPr>
        <p:spPr>
          <a:xfrm>
            <a:off x="7574990" y="2160592"/>
            <a:ext cx="117338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Cambria" panose="02040503050406030204" pitchFamily="18" charset="0"/>
              </a:rPr>
              <a:t>96%</a:t>
            </a:r>
          </a:p>
          <a:p>
            <a:r>
              <a:rPr lang="en-US" sz="1600" b="1" dirty="0">
                <a:solidFill>
                  <a:srgbClr val="7030A0"/>
                </a:solidFill>
                <a:latin typeface="Cambria" panose="02040503050406030204" pitchFamily="18" charset="0"/>
              </a:rPr>
              <a:t>slowdown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FE0098-E0D4-10AC-8BF0-DD6A11FB9295}"/>
              </a:ext>
            </a:extLst>
          </p:cNvPr>
          <p:cNvCxnSpPr>
            <a:cxnSpLocks/>
          </p:cNvCxnSpPr>
          <p:nvPr/>
        </p:nvCxnSpPr>
        <p:spPr>
          <a:xfrm flipV="1">
            <a:off x="8097220" y="3835400"/>
            <a:ext cx="0" cy="23127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119CB91-9567-8EBA-D4D4-4B9F127110F6}"/>
              </a:ext>
            </a:extLst>
          </p:cNvPr>
          <p:cNvSpPr txBox="1"/>
          <p:nvPr/>
        </p:nvSpPr>
        <p:spPr>
          <a:xfrm>
            <a:off x="8161683" y="3773604"/>
            <a:ext cx="1044460" cy="453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20"/>
              </a:lnSpc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3.7x</a:t>
            </a:r>
            <a:b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speedup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965CE5-6439-92FA-8CE2-F2E0FEFB5792}"/>
              </a:ext>
            </a:extLst>
          </p:cNvPr>
          <p:cNvGrpSpPr/>
          <p:nvPr/>
        </p:nvGrpSpPr>
        <p:grpSpPr>
          <a:xfrm>
            <a:off x="-2201" y="4804775"/>
            <a:ext cx="9144001" cy="704611"/>
            <a:chOff x="-1" y="5309113"/>
            <a:chExt cx="9144001" cy="91398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4405650-A9A3-D90B-00CE-DB4033E9EA37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grpFill/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/>
                <a:t>PARA </a:t>
              </a:r>
              <a:r>
                <a:rPr lang="en-US" sz="2400" b="1" i="1" dirty="0">
                  <a:solidFill>
                    <a:srgbClr val="7030A0"/>
                  </a:solidFill>
                </a:rPr>
                <a:t>significantly reduces</a:t>
              </a:r>
              <a:r>
                <a:rPr lang="en-US" sz="2400" b="1" dirty="0">
                  <a:solidFill>
                    <a:srgbClr val="7030A0"/>
                  </a:solidFill>
                </a:rPr>
                <a:t> (by 96%) </a:t>
              </a:r>
              <a:r>
                <a:rPr lang="en-US" sz="2400" dirty="0"/>
                <a:t>system performance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826991-741C-99FC-9A4E-82BC0A3D2126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grpFill/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4CC1047-A753-BD9F-C944-5FB2CB52850E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grpFill/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F31D0C-B2C5-85B6-81BB-FAC83643D387}"/>
              </a:ext>
            </a:extLst>
          </p:cNvPr>
          <p:cNvGrpSpPr/>
          <p:nvPr/>
        </p:nvGrpSpPr>
        <p:grpSpPr>
          <a:xfrm>
            <a:off x="0" y="5616866"/>
            <a:ext cx="9144001" cy="704611"/>
            <a:chOff x="-1" y="5309113"/>
            <a:chExt cx="9144001" cy="91398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0FBB42EE-B8DB-1EFA-6F06-0D5D5195B206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grpFill/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HiRA improves </a:t>
              </a:r>
              <a:r>
                <a:rPr lang="en-US" sz="2400" dirty="0"/>
                <a:t>system performance 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by 3.7x </a:t>
              </a:r>
              <a:r>
                <a:rPr lang="en-US" sz="2400" dirty="0"/>
                <a:t>over PARA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1DFDB78-6A0A-13E3-9F9E-0913164A2D41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grp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6711A5-B05C-2BDB-7740-7296CED13345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grp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2AD649-727C-423F-0BBB-120F4DB7C413}"/>
              </a:ext>
            </a:extLst>
          </p:cNvPr>
          <p:cNvCxnSpPr>
            <a:cxnSpLocks/>
          </p:cNvCxnSpPr>
          <p:nvPr/>
        </p:nvCxnSpPr>
        <p:spPr>
          <a:xfrm>
            <a:off x="1244958" y="2075037"/>
            <a:ext cx="698034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16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  <p:bldP spid="3" grpId="0" uiExpand="1" build="p"/>
      <p:bldP spid="18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642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2987864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6165-A98A-2E95-B02E-8DF86179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Full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3BF0D-341F-8BE0-4F39-8AA17938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rgbClr val="C00000"/>
                </a:solidFill>
              </a:rPr>
              <a:t>Real DRAM Chip </a:t>
            </a:r>
            <a:r>
              <a:rPr lang="en-US" sz="2000" dirty="0">
                <a:solidFill>
                  <a:srgbClr val="C00000"/>
                </a:solidFill>
              </a:rPr>
              <a:t>Experiments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Verification of </a:t>
            </a:r>
            <a:r>
              <a:rPr lang="en-US" sz="1800" b="1" dirty="0">
                <a:solidFill>
                  <a:srgbClr val="C00000"/>
                </a:solidFill>
              </a:rPr>
              <a:t>HiRA’s functionality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Variation</a:t>
            </a:r>
            <a:r>
              <a:rPr lang="en-US" sz="1800" dirty="0">
                <a:solidFill>
                  <a:srgbClr val="C00000"/>
                </a:solidFill>
              </a:rPr>
              <a:t> in HiRA’s characteristics </a:t>
            </a:r>
            <a:r>
              <a:rPr lang="en-US" sz="1800" b="1" dirty="0">
                <a:solidFill>
                  <a:srgbClr val="C00000"/>
                </a:solidFill>
              </a:rPr>
              <a:t>across banks</a:t>
            </a:r>
          </a:p>
          <a:p>
            <a:pPr lvl="1"/>
            <a:endParaRPr lang="en-US" sz="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Sensitivity to</a:t>
            </a:r>
          </a:p>
          <a:p>
            <a:pPr lvl="1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length of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time slack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for refreshes</a:t>
            </a:r>
          </a:p>
          <a:p>
            <a:pPr lvl="1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number of channels</a:t>
            </a:r>
          </a:p>
          <a:p>
            <a:pPr lvl="1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number of ranks</a:t>
            </a:r>
          </a:p>
          <a:p>
            <a:pPr lvl="1"/>
            <a:endParaRPr lang="en-US" sz="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Hardware Complexity Analysis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Chip </a:t>
            </a:r>
            <a:r>
              <a:rPr lang="en-US" sz="1800" b="1" dirty="0">
                <a:solidFill>
                  <a:srgbClr val="00B050"/>
                </a:solidFill>
              </a:rPr>
              <a:t>area cost of 0.0023% </a:t>
            </a:r>
            <a:r>
              <a:rPr lang="en-US" sz="1800" dirty="0">
                <a:solidFill>
                  <a:srgbClr val="00B050"/>
                </a:solidFill>
              </a:rPr>
              <a:t>of a processor die per DRAM rank</a:t>
            </a:r>
          </a:p>
          <a:p>
            <a:pPr lvl="1"/>
            <a:r>
              <a:rPr lang="en-US" sz="1800" b="1" dirty="0">
                <a:solidFill>
                  <a:srgbClr val="00B050"/>
                </a:solidFill>
              </a:rPr>
              <a:t>No additional latency </a:t>
            </a:r>
            <a:r>
              <a:rPr lang="en-US" sz="1800" dirty="0">
                <a:solidFill>
                  <a:srgbClr val="00B050"/>
                </a:solidFill>
              </a:rPr>
              <a:t>overhead 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sz="8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Experimental Methodology </a:t>
            </a:r>
          </a:p>
          <a:p>
            <a:pPr lvl="1"/>
            <a:r>
              <a:rPr lang="en-US" sz="1800" b="1" dirty="0">
                <a:solidFill>
                  <a:srgbClr val="7030A0"/>
                </a:solidFill>
              </a:rPr>
              <a:t>Detailed algorithms </a:t>
            </a:r>
            <a:r>
              <a:rPr lang="en-US" sz="1800" dirty="0">
                <a:solidFill>
                  <a:srgbClr val="7030A0"/>
                </a:solidFill>
              </a:rPr>
              <a:t>for each set of </a:t>
            </a:r>
            <a:r>
              <a:rPr lang="en-US" sz="1800" b="1" dirty="0">
                <a:solidFill>
                  <a:srgbClr val="7030A0"/>
                </a:solidFill>
              </a:rPr>
              <a:t>real chip </a:t>
            </a:r>
            <a:r>
              <a:rPr lang="en-US" sz="1800" dirty="0">
                <a:solidFill>
                  <a:srgbClr val="7030A0"/>
                </a:solidFill>
              </a:rPr>
              <a:t>experiments</a:t>
            </a:r>
          </a:p>
          <a:p>
            <a:pPr lvl="1"/>
            <a:r>
              <a:rPr lang="en-US" sz="1800" dirty="0">
                <a:solidFill>
                  <a:srgbClr val="7030A0"/>
                </a:solidFill>
              </a:rPr>
              <a:t>Extensive </a:t>
            </a:r>
            <a:r>
              <a:rPr lang="en-US" sz="1800" b="1" dirty="0">
                <a:solidFill>
                  <a:srgbClr val="7030A0"/>
                </a:solidFill>
              </a:rPr>
              <a:t>security analysis</a:t>
            </a:r>
            <a:r>
              <a:rPr lang="en-US" sz="1800" dirty="0">
                <a:solidFill>
                  <a:srgbClr val="7030A0"/>
                </a:solidFill>
              </a:rPr>
              <a:t> for RowHammer-preventive refreshes</a:t>
            </a:r>
          </a:p>
          <a:p>
            <a:pPr lvl="1"/>
            <a:endParaRPr lang="en-US" sz="8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Detailed Algorithm of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Finding Concurrent Refreshes</a:t>
            </a:r>
          </a:p>
          <a:p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3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6165-A98A-2E95-B02E-8DF86179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the Full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3BF0D-341F-8BE0-4F39-8AA17938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rgbClr val="C00000"/>
                </a:solidFill>
              </a:rPr>
              <a:t>Real DRAM Chip </a:t>
            </a:r>
            <a:r>
              <a:rPr lang="en-US" sz="2000" dirty="0">
                <a:solidFill>
                  <a:srgbClr val="C00000"/>
                </a:solidFill>
              </a:rPr>
              <a:t>Experiments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verify that HiRA’s </a:t>
            </a:r>
            <a:r>
              <a:rPr lang="en-US" sz="1800" b="1" dirty="0">
                <a:solidFill>
                  <a:srgbClr val="C00000"/>
                </a:solidFill>
              </a:rPr>
              <a:t>second row activation </a:t>
            </a:r>
            <a:r>
              <a:rPr lang="en-US" sz="1800" dirty="0">
                <a:solidFill>
                  <a:srgbClr val="C00000"/>
                </a:solidFill>
              </a:rPr>
              <a:t>is performed</a:t>
            </a:r>
          </a:p>
          <a:p>
            <a:pPr lvl="1"/>
            <a:r>
              <a:rPr lang="en-US" sz="1800" dirty="0">
                <a:solidFill>
                  <a:srgbClr val="C00000"/>
                </a:solidFill>
              </a:rPr>
              <a:t>analyze the variation </a:t>
            </a:r>
            <a:r>
              <a:rPr lang="en-US" sz="1800" b="1" dirty="0">
                <a:solidFill>
                  <a:srgbClr val="C00000"/>
                </a:solidFill>
              </a:rPr>
              <a:t>across banks</a:t>
            </a:r>
          </a:p>
          <a:p>
            <a:pPr lvl="1"/>
            <a:endParaRPr lang="en-US" sz="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Sensitivity to</a:t>
            </a:r>
          </a:p>
          <a:p>
            <a:pPr lvl="1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the length of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time slack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for refreshes</a:t>
            </a:r>
          </a:p>
          <a:p>
            <a:pPr lvl="1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number of channels</a:t>
            </a:r>
          </a:p>
          <a:p>
            <a:pPr lvl="1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number of ranks</a:t>
            </a:r>
          </a:p>
          <a:p>
            <a:pPr lvl="1"/>
            <a:endParaRPr lang="en-US" sz="8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Hardware Complexity Analysis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Chip </a:t>
            </a:r>
            <a:r>
              <a:rPr lang="en-US" sz="1800" b="1" dirty="0">
                <a:solidFill>
                  <a:srgbClr val="00B050"/>
                </a:solidFill>
              </a:rPr>
              <a:t>area cost of 0.0023% </a:t>
            </a:r>
            <a:r>
              <a:rPr lang="en-US" sz="1800" dirty="0">
                <a:solidFill>
                  <a:srgbClr val="00B050"/>
                </a:solidFill>
              </a:rPr>
              <a:t>of a processor die per DRAM rank</a:t>
            </a:r>
          </a:p>
          <a:p>
            <a:pPr lvl="1"/>
            <a:r>
              <a:rPr lang="en-US" sz="1800" b="1" dirty="0">
                <a:solidFill>
                  <a:srgbClr val="00B050"/>
                </a:solidFill>
              </a:rPr>
              <a:t>No additional latency </a:t>
            </a:r>
            <a:r>
              <a:rPr lang="en-US" sz="1800" dirty="0">
                <a:solidFill>
                  <a:srgbClr val="00B050"/>
                </a:solidFill>
              </a:rPr>
              <a:t>overhead </a:t>
            </a: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sz="8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Experimental methodology </a:t>
            </a:r>
          </a:p>
          <a:p>
            <a:pPr lvl="1"/>
            <a:r>
              <a:rPr lang="en-US" sz="1800" dirty="0">
                <a:solidFill>
                  <a:srgbClr val="7030A0"/>
                </a:solidFill>
              </a:rPr>
              <a:t>provide</a:t>
            </a:r>
            <a:r>
              <a:rPr lang="en-US" sz="1800" b="1" dirty="0">
                <a:solidFill>
                  <a:srgbClr val="7030A0"/>
                </a:solidFill>
              </a:rPr>
              <a:t> detailed algorithms </a:t>
            </a:r>
            <a:r>
              <a:rPr lang="en-US" sz="1800" dirty="0">
                <a:solidFill>
                  <a:srgbClr val="7030A0"/>
                </a:solidFill>
              </a:rPr>
              <a:t>for each set of </a:t>
            </a:r>
            <a:r>
              <a:rPr lang="en-US" sz="1800" b="1" dirty="0">
                <a:solidFill>
                  <a:srgbClr val="7030A0"/>
                </a:solidFill>
              </a:rPr>
              <a:t>real chip </a:t>
            </a:r>
            <a:r>
              <a:rPr lang="en-US" sz="1800" dirty="0">
                <a:solidFill>
                  <a:srgbClr val="7030A0"/>
                </a:solidFill>
              </a:rPr>
              <a:t>experiments</a:t>
            </a:r>
          </a:p>
          <a:p>
            <a:pPr lvl="1"/>
            <a:r>
              <a:rPr lang="en-US" sz="1800" dirty="0">
                <a:solidFill>
                  <a:srgbClr val="7030A0"/>
                </a:solidFill>
              </a:rPr>
              <a:t>an extensive </a:t>
            </a:r>
            <a:r>
              <a:rPr lang="en-US" sz="1800" b="1" dirty="0">
                <a:solidFill>
                  <a:srgbClr val="7030A0"/>
                </a:solidFill>
              </a:rPr>
              <a:t>security analysis</a:t>
            </a:r>
            <a:r>
              <a:rPr lang="en-US" sz="1800" dirty="0">
                <a:solidFill>
                  <a:srgbClr val="7030A0"/>
                </a:solidFill>
              </a:rPr>
              <a:t> for the RowHammer defense</a:t>
            </a:r>
          </a:p>
          <a:p>
            <a:pPr lvl="1"/>
            <a:endParaRPr lang="en-US" sz="8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Detailed Algorithm of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Finding Concurrent Refreshes</a:t>
            </a:r>
          </a:p>
          <a:p>
            <a:endParaRPr lang="en-US" sz="2000" dirty="0">
              <a:solidFill>
                <a:srgbClr val="00B05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76CF12-225C-2866-FD8C-7BEC43149281}"/>
              </a:ext>
            </a:extLst>
          </p:cNvPr>
          <p:cNvGrpSpPr/>
          <p:nvPr/>
        </p:nvGrpSpPr>
        <p:grpSpPr>
          <a:xfrm>
            <a:off x="0" y="637953"/>
            <a:ext cx="9144000" cy="6143943"/>
            <a:chOff x="0" y="637953"/>
            <a:chExt cx="9144000" cy="61439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FDB9541-B557-97E1-9411-FFC3377AE01B}"/>
                </a:ext>
              </a:extLst>
            </p:cNvPr>
            <p:cNvGrpSpPr/>
            <p:nvPr/>
          </p:nvGrpSpPr>
          <p:grpSpPr>
            <a:xfrm>
              <a:off x="0" y="637953"/>
              <a:ext cx="9144000" cy="5810472"/>
              <a:chOff x="0" y="637953"/>
              <a:chExt cx="9144000" cy="581047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B47C9EC-11DB-394B-6AA1-47481584AB26}"/>
                  </a:ext>
                </a:extLst>
              </p:cNvPr>
              <p:cNvSpPr/>
              <p:nvPr/>
            </p:nvSpPr>
            <p:spPr>
              <a:xfrm>
                <a:off x="0" y="637953"/>
                <a:ext cx="9144000" cy="5810472"/>
              </a:xfrm>
              <a:prstGeom prst="rect">
                <a:avLst/>
              </a:prstGeom>
              <a:solidFill>
                <a:srgbClr val="FFFFFF">
                  <a:alpha val="9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A2F14CC-7AC0-7882-EC08-BE978131D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5762" y="811638"/>
                <a:ext cx="7408076" cy="37961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68CECF-3D4C-A613-0FEB-A7F0A71976E7}"/>
                  </a:ext>
                </a:extLst>
              </p:cNvPr>
              <p:cNvSpPr txBox="1"/>
              <p:nvPr/>
            </p:nvSpPr>
            <p:spPr>
              <a:xfrm>
                <a:off x="1809475" y="4662331"/>
                <a:ext cx="5596084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hlinkClick r:id="rId4"/>
                  </a:rPr>
                  <a:t>https://arxiv.org/pdf/2209.10198.pdf</a:t>
                </a:r>
                <a:endParaRPr lang="en-US" sz="2400" b="1" dirty="0"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DC0660-6913-10EB-2F71-DEFECCAEB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057" t="2072" r="1886" b="2459"/>
            <a:stretch/>
          </p:blipFill>
          <p:spPr>
            <a:xfrm>
              <a:off x="3771591" y="5178563"/>
              <a:ext cx="1596416" cy="1603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507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591AAD8-8B9E-F441-B3D7-A9A6729D3F61}"/>
              </a:ext>
            </a:extLst>
          </p:cNvPr>
          <p:cNvSpPr/>
          <p:nvPr/>
        </p:nvSpPr>
        <p:spPr>
          <a:xfrm>
            <a:off x="235868" y="485285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Performance Evaluation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F7C2E8-FACF-A344-B41E-7283F0886952}"/>
              </a:ext>
            </a:extLst>
          </p:cNvPr>
          <p:cNvSpPr/>
          <p:nvPr/>
        </p:nvSpPr>
        <p:spPr>
          <a:xfrm>
            <a:off x="235868" y="80908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</a:rPr>
              <a:t>Background and Problem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0"/>
            <a:ext cx="8880045" cy="770467"/>
          </a:xfrm>
        </p:spPr>
        <p:txBody>
          <a:bodyPr/>
          <a:lstStyle/>
          <a:p>
            <a:r>
              <a:rPr lang="en-US" sz="3600" b="1" dirty="0"/>
              <a:t>Outline</a:t>
            </a:r>
          </a:p>
        </p:txBody>
      </p:sp>
      <p:sp>
        <p:nvSpPr>
          <p:cNvPr id="6" name="Content Placeholder 5" hidden="1">
            <a:extLst>
              <a:ext uri="{FF2B5EF4-FFF2-40B4-BE49-F238E27FC236}">
                <a16:creationId xmlns:a16="http://schemas.microsoft.com/office/drawing/2014/main" id="{8E8EDEFF-E6DD-CC47-AE02-196B3AC1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313" y="1038366"/>
            <a:ext cx="8592679" cy="51488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Motivation and Goal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Experimental Methodology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Temperature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Aggressor Row Active Time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Spatial Variation Analysis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Implications on Attacks and Defenses</a:t>
            </a:r>
          </a:p>
          <a:p>
            <a:pPr marL="0" indent="0">
              <a:lnSpc>
                <a:spcPct val="200000"/>
              </a:lnSpc>
              <a:spcBef>
                <a:spcPts val="700"/>
              </a:spcBef>
              <a:buNone/>
            </a:pPr>
            <a:r>
              <a:rPr lang="en-US">
                <a:solidFill>
                  <a:srgbClr val="BFBFBF"/>
                </a:solidFill>
              </a:rPr>
              <a:t>Conclusions</a:t>
            </a:r>
          </a:p>
          <a:p>
            <a:pPr marL="0" indent="0">
              <a:lnSpc>
                <a:spcPct val="200000"/>
              </a:lnSpc>
              <a:buNone/>
            </a:pPr>
            <a:endParaRPr lang="en-US">
              <a:solidFill>
                <a:srgbClr val="BFBFB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F442F-3A35-1441-816F-E719C1E2BEDF}"/>
              </a:ext>
            </a:extLst>
          </p:cNvPr>
          <p:cNvSpPr/>
          <p:nvPr/>
        </p:nvSpPr>
        <p:spPr>
          <a:xfrm>
            <a:off x="235868" y="162012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Goal and Key Idea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163B4B-BB3A-4F49-B060-4F2F9E78B480}"/>
              </a:ext>
            </a:extLst>
          </p:cNvPr>
          <p:cNvSpPr/>
          <p:nvPr/>
        </p:nvSpPr>
        <p:spPr>
          <a:xfrm>
            <a:off x="235868" y="324220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 in Real DRAM Chips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23554B-6458-8143-80B2-CE61E54CE880}"/>
              </a:ext>
            </a:extLst>
          </p:cNvPr>
          <p:cNvSpPr/>
          <p:nvPr/>
        </p:nvSpPr>
        <p:spPr>
          <a:xfrm>
            <a:off x="235868" y="405324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HiRA-MC: HiRA Memory Controller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33AA2-83C5-59DA-6C1B-F1998CEB430D}"/>
              </a:ext>
            </a:extLst>
          </p:cNvPr>
          <p:cNvSpPr/>
          <p:nvPr/>
        </p:nvSpPr>
        <p:spPr>
          <a:xfrm>
            <a:off x="235868" y="5647536"/>
            <a:ext cx="8672264" cy="64800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9E3D8-B993-FBE5-D0C7-179CCBA161CD}"/>
              </a:ext>
            </a:extLst>
          </p:cNvPr>
          <p:cNvSpPr/>
          <p:nvPr/>
        </p:nvSpPr>
        <p:spPr>
          <a:xfrm>
            <a:off x="235868" y="2431169"/>
            <a:ext cx="8672264" cy="64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ambria" panose="02040503050406030204" pitchFamily="18" charset="0"/>
              </a:rPr>
              <a:t>HiRA: Hidden Row Activation</a:t>
            </a:r>
          </a:p>
        </p:txBody>
      </p:sp>
    </p:spTree>
    <p:extLst>
      <p:ext uri="{BB962C8B-B14F-4D97-AF65-F5344CB8AC3E}">
        <p14:creationId xmlns:p14="http://schemas.microsoft.com/office/powerpoint/2010/main" val="30235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14CF-9AF1-19B2-3AFC-F7434776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BB7A7-E86F-AF7F-C9AE-E561AD1A9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0" y="903767"/>
            <a:ext cx="8987621" cy="555019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HiRA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Hidden Row Activation – a new DRAM operation</a:t>
            </a:r>
          </a:p>
          <a:p>
            <a:pPr lvl="1">
              <a:lnSpc>
                <a:spcPct val="110000"/>
              </a:lnSpc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First technique that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refreshes a DRAM row </a:t>
            </a:r>
            <a:r>
              <a:rPr lang="en-US" sz="2200" i="1" dirty="0">
                <a:solidFill>
                  <a:schemeClr val="accent2">
                    <a:lumMod val="75000"/>
                  </a:schemeClr>
                </a:solidFill>
              </a:rPr>
              <a:t>concurrently with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activating another row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in the </a:t>
            </a:r>
            <a:r>
              <a:rPr lang="en-US" sz="2200" i="1" dirty="0">
                <a:solidFill>
                  <a:schemeClr val="accent2">
                    <a:lumMod val="75000"/>
                  </a:schemeClr>
                </a:solidFill>
              </a:rPr>
              <a:t>same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bank in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off-the-shelf DRAM chips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Real DRAM chip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experiments:</a:t>
            </a:r>
          </a:p>
          <a:p>
            <a:pPr lvl="2">
              <a:lnSpc>
                <a:spcPct val="110000"/>
              </a:lnSpc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HiRA works on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56 real off-the-shelf DRAM chips </a:t>
            </a:r>
            <a:endParaRPr lang="en-US" sz="2200" dirty="0">
              <a:solidFill>
                <a:schemeClr val="accent5">
                  <a:lumMod val="75000"/>
                </a:schemeClr>
              </a:solidFill>
            </a:endParaRP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51.4% reduction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in the time spent for refresh operations</a:t>
            </a:r>
          </a:p>
          <a:p>
            <a:pPr>
              <a:lnSpc>
                <a:spcPct val="110000"/>
              </a:lnSpc>
            </a:pPr>
            <a:endParaRPr lang="en-US" b="1" u="sng" dirty="0">
              <a:solidFill>
                <a:srgbClr val="7030A0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u="sng" dirty="0">
                <a:solidFill>
                  <a:srgbClr val="7030A0"/>
                </a:solidFill>
              </a:rPr>
              <a:t>HiRA-MC</a:t>
            </a:r>
            <a:r>
              <a:rPr lang="en-US" b="1" dirty="0">
                <a:solidFill>
                  <a:srgbClr val="7030A0"/>
                </a:solidFill>
              </a:rPr>
              <a:t>: </a:t>
            </a:r>
            <a:r>
              <a:rPr lang="en-US" dirty="0">
                <a:solidFill>
                  <a:srgbClr val="7030A0"/>
                </a:solidFill>
              </a:rPr>
              <a:t>HiRA Memory Controller – a new mechanism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solidFill>
                  <a:srgbClr val="7030A0"/>
                </a:solidFill>
              </a:rPr>
              <a:t>Leverages HiRA </a:t>
            </a:r>
            <a:r>
              <a:rPr lang="en-US" sz="2200" dirty="0">
                <a:solidFill>
                  <a:srgbClr val="7030A0"/>
                </a:solidFill>
              </a:rPr>
              <a:t>to perform </a:t>
            </a:r>
            <a:r>
              <a:rPr lang="en-US" sz="2200" b="1" dirty="0">
                <a:solidFill>
                  <a:srgbClr val="7030A0"/>
                </a:solidFill>
              </a:rPr>
              <a:t>refresh requests </a:t>
            </a:r>
            <a:br>
              <a:rPr lang="en-US" sz="2200" b="1" dirty="0">
                <a:solidFill>
                  <a:srgbClr val="7030A0"/>
                </a:solidFill>
              </a:rPr>
            </a:br>
            <a:r>
              <a:rPr lang="en-US" sz="2200" i="1" dirty="0">
                <a:solidFill>
                  <a:srgbClr val="7030A0"/>
                </a:solidFill>
              </a:rPr>
              <a:t>concurrently with </a:t>
            </a:r>
            <a:r>
              <a:rPr lang="en-US" sz="2200" b="1" dirty="0">
                <a:solidFill>
                  <a:srgbClr val="7030A0"/>
                </a:solidFill>
              </a:rPr>
              <a:t>DRAM accesses</a:t>
            </a:r>
            <a:r>
              <a:rPr lang="en-US" sz="2200" dirty="0">
                <a:solidFill>
                  <a:srgbClr val="7030A0"/>
                </a:solidFill>
              </a:rPr>
              <a:t> and </a:t>
            </a:r>
            <a:r>
              <a:rPr lang="en-US" sz="2200" b="1" dirty="0">
                <a:solidFill>
                  <a:srgbClr val="7030A0"/>
                </a:solidFill>
              </a:rPr>
              <a:t>other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b="1" dirty="0">
                <a:solidFill>
                  <a:srgbClr val="7030A0"/>
                </a:solidFill>
              </a:rPr>
              <a:t>refresh requests</a:t>
            </a:r>
          </a:p>
          <a:p>
            <a:pPr lvl="1">
              <a:lnSpc>
                <a:spcPct val="110000"/>
              </a:lnSpc>
            </a:pPr>
            <a:r>
              <a:rPr lang="en-US" sz="2200" b="1" dirty="0">
                <a:solidFill>
                  <a:srgbClr val="C00000"/>
                </a:solidFill>
              </a:rPr>
              <a:t>HiRA-MC provides: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C00000"/>
                </a:solidFill>
              </a:rPr>
              <a:t>12.6% speedup </a:t>
            </a:r>
            <a:r>
              <a:rPr lang="en-US" sz="2200" dirty="0">
                <a:solidFill>
                  <a:srgbClr val="C00000"/>
                </a:solidFill>
              </a:rPr>
              <a:t>by hiding </a:t>
            </a:r>
            <a:r>
              <a:rPr lang="en-US" sz="2200" i="1" dirty="0">
                <a:solidFill>
                  <a:srgbClr val="C00000"/>
                </a:solidFill>
              </a:rPr>
              <a:t>periodic</a:t>
            </a:r>
            <a:r>
              <a:rPr lang="en-US" sz="2200" dirty="0">
                <a:solidFill>
                  <a:srgbClr val="C00000"/>
                </a:solidFill>
              </a:rPr>
              <a:t> refresh latency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C00000"/>
                </a:solidFill>
              </a:rPr>
              <a:t>3.7x speedup </a:t>
            </a:r>
            <a:r>
              <a:rPr lang="en-US" sz="2200" dirty="0">
                <a:solidFill>
                  <a:srgbClr val="C00000"/>
                </a:solidFill>
              </a:rPr>
              <a:t>by hiding </a:t>
            </a:r>
            <a:r>
              <a:rPr lang="en-US" sz="2200" i="1" dirty="0">
                <a:solidFill>
                  <a:srgbClr val="C00000"/>
                </a:solidFill>
              </a:rPr>
              <a:t>RowHammer-preventive</a:t>
            </a:r>
            <a:r>
              <a:rPr lang="en-US" sz="2200" dirty="0">
                <a:solidFill>
                  <a:srgbClr val="C00000"/>
                </a:solidFill>
              </a:rPr>
              <a:t> refresh latency</a:t>
            </a:r>
          </a:p>
        </p:txBody>
      </p:sp>
    </p:spTree>
    <p:extLst>
      <p:ext uri="{BB962C8B-B14F-4D97-AF65-F5344CB8AC3E}">
        <p14:creationId xmlns:p14="http://schemas.microsoft.com/office/powerpoint/2010/main" val="294614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194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3195587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i="1" dirty="0">
                <a:solidFill>
                  <a:srgbClr val="FFFFFF"/>
                </a:solidFill>
                <a:latin typeface="Cambria"/>
                <a:cs typeface="Cambria"/>
              </a:rPr>
              <a:t>HiRA: Hidden Row Activation</a:t>
            </a:r>
            <a:r>
              <a:rPr lang="en-US" sz="2000" b="1" i="1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br>
              <a:rPr lang="en-US" sz="3200" b="1" i="1" dirty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/>
                <a:cs typeface="Cambria"/>
              </a:rPr>
              <a:t>for Reducing Refresh Latency of Off-the-Shelf DRAM Chips</a:t>
            </a:r>
            <a:endParaRPr lang="en-US" sz="32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338416"/>
            <a:ext cx="8686800" cy="15302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Cambria"/>
                <a:cs typeface="Cambria"/>
              </a:rPr>
              <a:t>Abdullah </a:t>
            </a:r>
            <a:r>
              <a:rPr lang="en-US" sz="2400" b="1" dirty="0" err="1">
                <a:latin typeface="Cambria"/>
                <a:cs typeface="Cambria"/>
              </a:rPr>
              <a:t>Giray</a:t>
            </a:r>
            <a:r>
              <a:rPr lang="en-US" sz="2400" b="1" dirty="0">
                <a:latin typeface="Cambria"/>
                <a:cs typeface="Cambria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Yağlıkçı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err="1">
                <a:latin typeface="Cambria"/>
                <a:cs typeface="Cambria"/>
              </a:rPr>
              <a:t>Ataberk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Olgun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Minesh</a:t>
            </a:r>
            <a:r>
              <a:rPr lang="en-US" sz="2400" dirty="0">
                <a:latin typeface="Cambria"/>
                <a:cs typeface="Cambria"/>
              </a:rPr>
              <a:t> Patel    </a:t>
            </a:r>
            <a:r>
              <a:rPr lang="en-US" sz="2400" dirty="0" err="1">
                <a:latin typeface="Cambria"/>
                <a:cs typeface="Cambria"/>
              </a:rPr>
              <a:t>Haocong</a:t>
            </a:r>
            <a:r>
              <a:rPr lang="en-US" sz="2400" dirty="0">
                <a:latin typeface="Cambria"/>
                <a:cs typeface="Cambria"/>
              </a:rPr>
              <a:t> Luo    Hasan Hassan</a:t>
            </a:r>
          </a:p>
          <a:p>
            <a:pPr marL="0" indent="0" algn="ctr">
              <a:buNone/>
            </a:pPr>
            <a:r>
              <a:rPr lang="en-US" sz="2400" dirty="0">
                <a:latin typeface="Cambria"/>
                <a:cs typeface="Cambria"/>
              </a:rPr>
              <a:t>Lois </a:t>
            </a:r>
            <a:r>
              <a:rPr lang="en-US" sz="2400" dirty="0" err="1">
                <a:latin typeface="Cambria"/>
                <a:cs typeface="Cambria"/>
              </a:rPr>
              <a:t>Orosa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</a:t>
            </a:r>
            <a:r>
              <a:rPr lang="en-US" sz="2400" dirty="0" err="1">
                <a:latin typeface="Cambria" panose="02040503050406030204" pitchFamily="18" charset="0"/>
              </a:rPr>
              <a:t>ğ</a:t>
            </a:r>
            <a:r>
              <a:rPr lang="en-US" sz="2400" dirty="0" err="1">
                <a:latin typeface="Cambria"/>
                <a:cs typeface="Cambria"/>
              </a:rPr>
              <a:t>uz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Ergin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Onur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Mutlu</a:t>
            </a:r>
            <a:r>
              <a:rPr lang="en-US" sz="2400" dirty="0">
                <a:latin typeface="Cambria"/>
                <a:cs typeface="Cambria"/>
              </a:rPr>
              <a:t> 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011" y="5084104"/>
            <a:ext cx="2175977" cy="418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228600" y="6136739"/>
            <a:ext cx="2423611" cy="4169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7DDC59-57EB-D794-F2F6-30BE407CC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197934" y="5981660"/>
            <a:ext cx="2462054" cy="7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8A822FA-2304-B16D-92A2-49C81F37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5711" y="6016272"/>
            <a:ext cx="2724761" cy="7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79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194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3195587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i="1" dirty="0">
                <a:solidFill>
                  <a:srgbClr val="FFFFFF"/>
                </a:solidFill>
                <a:latin typeface="Cambria"/>
                <a:cs typeface="Cambria"/>
              </a:rPr>
              <a:t>HiRA: Hidden Row Activation</a:t>
            </a:r>
            <a:r>
              <a:rPr lang="en-US" sz="2000" b="1" i="1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br>
              <a:rPr lang="en-US" sz="3200" b="1" i="1" dirty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/>
                <a:cs typeface="Cambria"/>
              </a:rPr>
              <a:t>for Reducing Refresh Latency of Off-the-Shelf DRAM Chips</a:t>
            </a:r>
            <a:endParaRPr lang="en-US" sz="32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338416"/>
            <a:ext cx="8686800" cy="15302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Cambria"/>
                <a:cs typeface="Cambria"/>
              </a:rPr>
              <a:t>Abdullah </a:t>
            </a:r>
            <a:r>
              <a:rPr lang="en-US" sz="2400" b="1" dirty="0" err="1">
                <a:latin typeface="Cambria"/>
                <a:cs typeface="Cambria"/>
              </a:rPr>
              <a:t>Giray</a:t>
            </a:r>
            <a:r>
              <a:rPr lang="en-US" sz="2400" b="1" dirty="0">
                <a:latin typeface="Cambria"/>
                <a:cs typeface="Cambria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Yağlıkçı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err="1">
                <a:latin typeface="Cambria"/>
                <a:cs typeface="Cambria"/>
              </a:rPr>
              <a:t>Ataberk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Olgun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Minesh</a:t>
            </a:r>
            <a:r>
              <a:rPr lang="en-US" sz="2400" dirty="0">
                <a:latin typeface="Cambria"/>
                <a:cs typeface="Cambria"/>
              </a:rPr>
              <a:t> Patel    </a:t>
            </a:r>
            <a:r>
              <a:rPr lang="en-US" sz="2400" dirty="0" err="1">
                <a:latin typeface="Cambria"/>
                <a:cs typeface="Cambria"/>
              </a:rPr>
              <a:t>Haocong</a:t>
            </a:r>
            <a:r>
              <a:rPr lang="en-US" sz="2400" dirty="0">
                <a:latin typeface="Cambria"/>
                <a:cs typeface="Cambria"/>
              </a:rPr>
              <a:t> Luo    Hasan Hassan</a:t>
            </a:r>
          </a:p>
          <a:p>
            <a:pPr marL="0" indent="0" algn="ctr">
              <a:buNone/>
            </a:pPr>
            <a:r>
              <a:rPr lang="en-US" sz="2400" dirty="0">
                <a:latin typeface="Cambria"/>
                <a:cs typeface="Cambria"/>
              </a:rPr>
              <a:t>Lois </a:t>
            </a:r>
            <a:r>
              <a:rPr lang="en-US" sz="2400" dirty="0" err="1">
                <a:latin typeface="Cambria"/>
                <a:cs typeface="Cambria"/>
              </a:rPr>
              <a:t>Orosa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</a:t>
            </a:r>
            <a:r>
              <a:rPr lang="en-US" sz="2400" dirty="0" err="1">
                <a:latin typeface="Cambria" panose="02040503050406030204" pitchFamily="18" charset="0"/>
              </a:rPr>
              <a:t>ğ</a:t>
            </a:r>
            <a:r>
              <a:rPr lang="en-US" sz="2400" dirty="0" err="1">
                <a:latin typeface="Cambria"/>
                <a:cs typeface="Cambria"/>
              </a:rPr>
              <a:t>uz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Ergin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Onur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Mutlu</a:t>
            </a:r>
            <a:r>
              <a:rPr lang="en-US" sz="2400" dirty="0">
                <a:latin typeface="Cambria"/>
                <a:cs typeface="Cambria"/>
              </a:rPr>
              <a:t> 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011" y="5084104"/>
            <a:ext cx="2175977" cy="418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228600" y="6136739"/>
            <a:ext cx="2423611" cy="4169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7DDC59-57EB-D794-F2F6-30BE407CC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197934" y="5981660"/>
            <a:ext cx="2462054" cy="7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8A822FA-2304-B16D-92A2-49C81F37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5711" y="6016272"/>
            <a:ext cx="2724761" cy="7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36B2CA-E199-962B-780F-668ADED87BF5}"/>
              </a:ext>
            </a:extLst>
          </p:cNvPr>
          <p:cNvSpPr/>
          <p:nvPr/>
        </p:nvSpPr>
        <p:spPr>
          <a:xfrm>
            <a:off x="0" y="2552136"/>
            <a:ext cx="9144000" cy="7244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Cambria" panose="02040503050406030204" pitchFamily="18" charset="0"/>
              </a:rPr>
              <a:t>Backup Slides</a:t>
            </a:r>
            <a:endParaRPr lang="en-US" b="1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91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The </a:t>
            </a:r>
            <a:r>
              <a:rPr lang="en-US" b="1" err="1"/>
              <a:t>RowHammer</a:t>
            </a:r>
            <a:r>
              <a:rPr lang="en-US" b="1"/>
              <a:t> Vulnerability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Aft>
                <a:spcPts val="400"/>
              </a:spcAft>
            </a:pPr>
            <a:endParaRPr lang="en-US" sz="24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085F27-A4ED-C14E-AD95-8BF59A083EB0}"/>
              </a:ext>
            </a:extLst>
          </p:cNvPr>
          <p:cNvSpPr/>
          <p:nvPr/>
        </p:nvSpPr>
        <p:spPr>
          <a:xfrm>
            <a:off x="579892" y="845119"/>
            <a:ext cx="7984215" cy="4217949"/>
          </a:xfrm>
          <a:prstGeom prst="roundRect">
            <a:avLst>
              <a:gd name="adj" fmla="val 931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5B6157-A106-4B44-80E1-EDD303BA10FF}"/>
              </a:ext>
            </a:extLst>
          </p:cNvPr>
          <p:cNvCxnSpPr>
            <a:cxnSpLocks/>
          </p:cNvCxnSpPr>
          <p:nvPr/>
        </p:nvCxnSpPr>
        <p:spPr>
          <a:xfrm>
            <a:off x="1024997" y="1773090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A7FA5B-B3FC-2849-8E6D-CC87AF1FB831}"/>
              </a:ext>
            </a:extLst>
          </p:cNvPr>
          <p:cNvCxnSpPr>
            <a:cxnSpLocks/>
          </p:cNvCxnSpPr>
          <p:nvPr/>
        </p:nvCxnSpPr>
        <p:spPr>
          <a:xfrm>
            <a:off x="1024997" y="2458890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A874E0-B63D-EB41-93F1-F757F837BC90}"/>
              </a:ext>
            </a:extLst>
          </p:cNvPr>
          <p:cNvCxnSpPr>
            <a:cxnSpLocks/>
          </p:cNvCxnSpPr>
          <p:nvPr/>
        </p:nvCxnSpPr>
        <p:spPr>
          <a:xfrm>
            <a:off x="1024997" y="3140898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2DCADF-F6BB-2744-8F77-C4CA8D44C2E8}"/>
              </a:ext>
            </a:extLst>
          </p:cNvPr>
          <p:cNvCxnSpPr>
            <a:cxnSpLocks/>
          </p:cNvCxnSpPr>
          <p:nvPr/>
        </p:nvCxnSpPr>
        <p:spPr>
          <a:xfrm>
            <a:off x="1024997" y="3815250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729E55-0D25-E64C-A8F5-6A9F1F824F9B}"/>
              </a:ext>
            </a:extLst>
          </p:cNvPr>
          <p:cNvCxnSpPr>
            <a:cxnSpLocks/>
          </p:cNvCxnSpPr>
          <p:nvPr/>
        </p:nvCxnSpPr>
        <p:spPr>
          <a:xfrm>
            <a:off x="1024997" y="4455799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24ED067-4255-A64A-A059-8A5B04DE4C1C}"/>
              </a:ext>
            </a:extLst>
          </p:cNvPr>
          <p:cNvSpPr/>
          <p:nvPr/>
        </p:nvSpPr>
        <p:spPr>
          <a:xfrm>
            <a:off x="1436477" y="1439706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5884F7-A7E6-BC4D-9216-A6F9802D95B8}"/>
              </a:ext>
            </a:extLst>
          </p:cNvPr>
          <p:cNvSpPr/>
          <p:nvPr/>
        </p:nvSpPr>
        <p:spPr>
          <a:xfrm>
            <a:off x="1436477" y="4148057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936DDF-CF00-4EFC-8FAF-61206FCCE107}"/>
              </a:ext>
            </a:extLst>
          </p:cNvPr>
          <p:cNvSpPr/>
          <p:nvPr/>
        </p:nvSpPr>
        <p:spPr>
          <a:xfrm>
            <a:off x="1436477" y="2114018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9D894C-ECF9-4880-9448-3E2DA01CB7C9}"/>
              </a:ext>
            </a:extLst>
          </p:cNvPr>
          <p:cNvSpPr/>
          <p:nvPr/>
        </p:nvSpPr>
        <p:spPr>
          <a:xfrm>
            <a:off x="1436477" y="2779766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A5C373-5E24-4FD4-B603-BB64ED344647}"/>
              </a:ext>
            </a:extLst>
          </p:cNvPr>
          <p:cNvSpPr/>
          <p:nvPr/>
        </p:nvSpPr>
        <p:spPr>
          <a:xfrm>
            <a:off x="1436477" y="3453065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E57F1-27F1-447A-B3F5-49B7E8DEADBE}"/>
              </a:ext>
            </a:extLst>
          </p:cNvPr>
          <p:cNvSpPr/>
          <p:nvPr/>
        </p:nvSpPr>
        <p:spPr>
          <a:xfrm>
            <a:off x="1436477" y="4130983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Row 4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78EA9EB-F44F-45A3-9113-B89C878AFBFE}"/>
              </a:ext>
            </a:extLst>
          </p:cNvPr>
          <p:cNvSpPr txBox="1">
            <a:spLocks/>
          </p:cNvSpPr>
          <p:nvPr/>
        </p:nvSpPr>
        <p:spPr>
          <a:xfrm>
            <a:off x="75991" y="5375594"/>
            <a:ext cx="8987622" cy="1058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Repeatedly </a:t>
            </a:r>
            <a:r>
              <a:rPr lang="en-US" sz="2400" b="1" dirty="0">
                <a:solidFill>
                  <a:srgbClr val="538234"/>
                </a:solidFill>
              </a:rPr>
              <a:t>opening</a:t>
            </a:r>
            <a:r>
              <a:rPr lang="en-US" sz="2400" dirty="0">
                <a:solidFill>
                  <a:srgbClr val="538234"/>
                </a:solidFill>
              </a:rPr>
              <a:t> (activating)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C00000"/>
                </a:solidFill>
              </a:rPr>
              <a:t>closing</a:t>
            </a:r>
            <a:r>
              <a:rPr lang="en-US" sz="2400" dirty="0">
                <a:solidFill>
                  <a:srgbClr val="C00000"/>
                </a:solidFill>
              </a:rPr>
              <a:t> (precharging)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/>
              <a:t>a DRAM row in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real DRAM chips </a:t>
            </a:r>
            <a:r>
              <a:rPr lang="en-US" sz="2400" dirty="0"/>
              <a:t>causes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RowHammer bit flips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en-US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dirty="0"/>
              <a:t>in nearby cells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9C0E07-D94C-48B6-BEB6-DB89E650DAA9}"/>
              </a:ext>
            </a:extLst>
          </p:cNvPr>
          <p:cNvGrpSpPr/>
          <p:nvPr/>
        </p:nvGrpSpPr>
        <p:grpSpPr>
          <a:xfrm>
            <a:off x="1428644" y="2112040"/>
            <a:ext cx="6286713" cy="1990657"/>
            <a:chOff x="1428644" y="1937227"/>
            <a:chExt cx="6286713" cy="1990657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E156D8-70F5-4C67-B453-2AF3A52022A5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93F19E91-E237-4B80-9D4F-D248EBC468B2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548400"/>
              <a:ext cx="1832426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open</a:t>
              </a:r>
              <a:br>
                <a:rPr lang="en-US" sz="28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(high voltage)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76E8814-72AD-4261-A762-E4EEB1025B22}"/>
                </a:ext>
              </a:extLst>
            </p:cNvPr>
            <p:cNvSpPr/>
            <p:nvPr/>
          </p:nvSpPr>
          <p:spPr>
            <a:xfrm>
              <a:off x="1436477" y="1937227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865DC31-76F5-4815-8DFB-122C37217C8F}"/>
                </a:ext>
              </a:extLst>
            </p:cNvPr>
            <p:cNvSpPr/>
            <p:nvPr/>
          </p:nvSpPr>
          <p:spPr>
            <a:xfrm>
              <a:off x="1436477" y="3278252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F05092-E1D6-44BB-A59E-1BDA8528CE69}"/>
              </a:ext>
            </a:extLst>
          </p:cNvPr>
          <p:cNvGrpSpPr/>
          <p:nvPr/>
        </p:nvGrpSpPr>
        <p:grpSpPr>
          <a:xfrm>
            <a:off x="1428644" y="2731750"/>
            <a:ext cx="6286713" cy="696659"/>
            <a:chOff x="1428644" y="2556937"/>
            <a:chExt cx="6286713" cy="69665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8896486-F152-49E7-B46F-6349E0B93A80}"/>
                </a:ext>
              </a:extLst>
            </p:cNvPr>
            <p:cNvSpPr/>
            <p:nvPr/>
          </p:nvSpPr>
          <p:spPr>
            <a:xfrm>
              <a:off x="1436477" y="2603964"/>
              <a:ext cx="6278880" cy="649632"/>
            </a:xfrm>
            <a:prstGeom prst="rect">
              <a:avLst/>
            </a:prstGeom>
            <a:solidFill>
              <a:srgbClr val="D8D9D8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360280D7-FF36-4E2C-8206-9D26C004139B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556937"/>
              <a:ext cx="1832426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closed</a:t>
              </a:r>
              <a:br>
                <a:rPr lang="en-US" sz="28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(low voltage)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4607016-D3C8-4B92-BDB6-4E8EC9785BBD}"/>
              </a:ext>
            </a:extLst>
          </p:cNvPr>
          <p:cNvGrpSpPr/>
          <p:nvPr/>
        </p:nvGrpSpPr>
        <p:grpSpPr>
          <a:xfrm>
            <a:off x="1425310" y="2116357"/>
            <a:ext cx="6286714" cy="1990657"/>
            <a:chOff x="1428643" y="1937227"/>
            <a:chExt cx="6286714" cy="199065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827DD48-A518-432B-BBDC-DCAB727C9C21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1B6CB13E-8A01-492F-A9D5-56CA01915C9A}"/>
                </a:ext>
              </a:extLst>
            </p:cNvPr>
            <p:cNvSpPr txBox="1">
              <a:spLocks/>
            </p:cNvSpPr>
            <p:nvPr/>
          </p:nvSpPr>
          <p:spPr>
            <a:xfrm>
              <a:off x="1428643" y="2548400"/>
              <a:ext cx="1681873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open</a:t>
              </a:r>
              <a:br>
                <a:rPr lang="en-US" sz="32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(high voltage)</a:t>
              </a:r>
              <a:endParaRPr lang="en-US" sz="32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0027B3-AD74-4F8A-AF75-21824B3047E3}"/>
                </a:ext>
              </a:extLst>
            </p:cNvPr>
            <p:cNvSpPr/>
            <p:nvPr/>
          </p:nvSpPr>
          <p:spPr>
            <a:xfrm>
              <a:off x="1436477" y="1937227"/>
              <a:ext cx="6278880" cy="6496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1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8B15D70-3D3F-4C5B-BBCC-0C60E3F0760E}"/>
                </a:ext>
              </a:extLst>
            </p:cNvPr>
            <p:cNvSpPr/>
            <p:nvPr/>
          </p:nvSpPr>
          <p:spPr>
            <a:xfrm>
              <a:off x="1436477" y="3278252"/>
              <a:ext cx="6278880" cy="6496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3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F8A0D40-2A4A-4EFF-AB16-F74053223421}"/>
              </a:ext>
            </a:extLst>
          </p:cNvPr>
          <p:cNvGrpSpPr/>
          <p:nvPr/>
        </p:nvGrpSpPr>
        <p:grpSpPr>
          <a:xfrm>
            <a:off x="-7303181" y="3833980"/>
            <a:ext cx="6286713" cy="649632"/>
            <a:chOff x="1428644" y="2604952"/>
            <a:chExt cx="6286713" cy="649632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69D592F-9EFC-413D-BBDA-6EE340E691F5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180AB318-53C1-4180-83A9-568BE5736AD0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637180"/>
              <a:ext cx="1390654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b="1" i="1">
                  <a:solidFill>
                    <a:srgbClr val="FF0000"/>
                  </a:solidFill>
                </a:rPr>
                <a:t>closed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B431FD1-5BE2-2C44-B9F7-09D6F43E9360}"/>
              </a:ext>
            </a:extLst>
          </p:cNvPr>
          <p:cNvGrpSpPr/>
          <p:nvPr/>
        </p:nvGrpSpPr>
        <p:grpSpPr>
          <a:xfrm>
            <a:off x="1441587" y="2718130"/>
            <a:ext cx="6265935" cy="715062"/>
            <a:chOff x="1434175" y="2539522"/>
            <a:chExt cx="6281182" cy="71506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A1496F3-3EC1-9344-A3C2-C19ACAE2471F}"/>
                </a:ext>
              </a:extLst>
            </p:cNvPr>
            <p:cNvSpPr/>
            <p:nvPr/>
          </p:nvSpPr>
          <p:spPr>
            <a:xfrm>
              <a:off x="1434175" y="2604952"/>
              <a:ext cx="6281182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C3935D28-5E78-4343-902C-540DBB9F6F02}"/>
                </a:ext>
              </a:extLst>
            </p:cNvPr>
            <p:cNvSpPr txBox="1">
              <a:spLocks/>
            </p:cNvSpPr>
            <p:nvPr/>
          </p:nvSpPr>
          <p:spPr>
            <a:xfrm>
              <a:off x="1437543" y="2539522"/>
              <a:ext cx="1883974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open</a:t>
              </a:r>
              <a:br>
                <a:rPr lang="en-US" sz="32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(high voltage)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5172BE-DABD-144A-A583-5E47F38C7D5C}"/>
              </a:ext>
            </a:extLst>
          </p:cNvPr>
          <p:cNvGrpSpPr/>
          <p:nvPr/>
        </p:nvGrpSpPr>
        <p:grpSpPr>
          <a:xfrm>
            <a:off x="1427247" y="2737566"/>
            <a:ext cx="6281295" cy="700465"/>
            <a:chOff x="-3927671" y="4650066"/>
            <a:chExt cx="6281295" cy="70046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440CBA-2BEC-274B-9890-215243780C35}"/>
                </a:ext>
              </a:extLst>
            </p:cNvPr>
            <p:cNvSpPr/>
            <p:nvPr/>
          </p:nvSpPr>
          <p:spPr>
            <a:xfrm>
              <a:off x="-3913331" y="4700899"/>
              <a:ext cx="6266955" cy="6496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D2FA242F-D615-8C4E-AC81-1DDED9EF01EA}"/>
                </a:ext>
              </a:extLst>
            </p:cNvPr>
            <p:cNvSpPr txBox="1">
              <a:spLocks/>
            </p:cNvSpPr>
            <p:nvPr/>
          </p:nvSpPr>
          <p:spPr>
            <a:xfrm>
              <a:off x="-3927671" y="4650066"/>
              <a:ext cx="3380739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closed </a:t>
              </a:r>
              <a:br>
                <a:rPr lang="en-US" sz="28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(low voltage)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82EC301-6147-C84F-8673-82CE40BC8335}"/>
              </a:ext>
            </a:extLst>
          </p:cNvPr>
          <p:cNvSpPr/>
          <p:nvPr/>
        </p:nvSpPr>
        <p:spPr>
          <a:xfrm>
            <a:off x="9260517" y="3545059"/>
            <a:ext cx="22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C00000"/>
                </a:solidFill>
                <a:latin typeface="Cambria" panose="02040503050406030204" pitchFamily="18" charset="0"/>
              </a:rPr>
              <a:t>Aggressor Row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E6E4A5-0DF6-F848-BCDF-6D0D92E07801}"/>
              </a:ext>
            </a:extLst>
          </p:cNvPr>
          <p:cNvSpPr/>
          <p:nvPr/>
        </p:nvSpPr>
        <p:spPr>
          <a:xfrm>
            <a:off x="579893" y="883431"/>
            <a:ext cx="79842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latin typeface="Cambria" panose="02040503050406030204" pitchFamily="18" charset="0"/>
              </a:rPr>
              <a:t>DRAM Subarray</a:t>
            </a:r>
            <a:endParaRPr lang="en-US" sz="3000">
              <a:latin typeface="Cambria" panose="02040503050406030204" pitchFamily="18" charset="0"/>
            </a:endParaRPr>
          </a:p>
        </p:txBody>
      </p:sp>
      <p:sp>
        <p:nvSpPr>
          <p:cNvPr id="71" name="Multiply 70">
            <a:extLst>
              <a:ext uri="{FF2B5EF4-FFF2-40B4-BE49-F238E27FC236}">
                <a16:creationId xmlns:a16="http://schemas.microsoft.com/office/drawing/2014/main" id="{7620920D-1E50-5D4E-8E4D-40DBD607206F}"/>
              </a:ext>
            </a:extLst>
          </p:cNvPr>
          <p:cNvSpPr/>
          <p:nvPr/>
        </p:nvSpPr>
        <p:spPr>
          <a:xfrm>
            <a:off x="5472747" y="2093812"/>
            <a:ext cx="694249" cy="69424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72" name="Multiply 71">
            <a:extLst>
              <a:ext uri="{FF2B5EF4-FFF2-40B4-BE49-F238E27FC236}">
                <a16:creationId xmlns:a16="http://schemas.microsoft.com/office/drawing/2014/main" id="{C1C9C404-0CE3-8E42-871C-F215B43C0A09}"/>
              </a:ext>
            </a:extLst>
          </p:cNvPr>
          <p:cNvSpPr/>
          <p:nvPr/>
        </p:nvSpPr>
        <p:spPr>
          <a:xfrm>
            <a:off x="2915079" y="3422549"/>
            <a:ext cx="694249" cy="69424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029607-2E88-EC41-B664-591E62C2DFC8}"/>
              </a:ext>
            </a:extLst>
          </p:cNvPr>
          <p:cNvGrpSpPr/>
          <p:nvPr/>
        </p:nvGrpSpPr>
        <p:grpSpPr>
          <a:xfrm>
            <a:off x="3205804" y="2092195"/>
            <a:ext cx="2533789" cy="2056200"/>
            <a:chOff x="3456171" y="2348675"/>
            <a:chExt cx="2533789" cy="2056200"/>
          </a:xfrm>
        </p:grpSpPr>
        <p:sp>
          <p:nvSpPr>
            <p:cNvPr id="70" name="Multiply 69">
              <a:extLst>
                <a:ext uri="{FF2B5EF4-FFF2-40B4-BE49-F238E27FC236}">
                  <a16:creationId xmlns:a16="http://schemas.microsoft.com/office/drawing/2014/main" id="{0F68923F-8FD3-0349-8CA5-8AFF2A3446CA}"/>
                </a:ext>
              </a:extLst>
            </p:cNvPr>
            <p:cNvSpPr/>
            <p:nvPr/>
          </p:nvSpPr>
          <p:spPr>
            <a:xfrm>
              <a:off x="3456171" y="2348675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73" name="Multiply 72">
              <a:extLst>
                <a:ext uri="{FF2B5EF4-FFF2-40B4-BE49-F238E27FC236}">
                  <a16:creationId xmlns:a16="http://schemas.microsoft.com/office/drawing/2014/main" id="{2AAE3F87-E15C-6D41-BB72-F268AE4CCFC3}"/>
                </a:ext>
              </a:extLst>
            </p:cNvPr>
            <p:cNvSpPr/>
            <p:nvPr/>
          </p:nvSpPr>
          <p:spPr>
            <a:xfrm>
              <a:off x="5295711" y="3710626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25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1" grpId="0" animBg="1"/>
      <p:bldP spid="7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Preventive Refresh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Aft>
                <a:spcPts val="400"/>
              </a:spcAft>
            </a:pPr>
            <a:endParaRPr lang="en-US" sz="24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085F27-A4ED-C14E-AD95-8BF59A083EB0}"/>
              </a:ext>
            </a:extLst>
          </p:cNvPr>
          <p:cNvSpPr/>
          <p:nvPr/>
        </p:nvSpPr>
        <p:spPr>
          <a:xfrm>
            <a:off x="579892" y="845119"/>
            <a:ext cx="7984215" cy="4217949"/>
          </a:xfrm>
          <a:prstGeom prst="roundRect">
            <a:avLst>
              <a:gd name="adj" fmla="val 931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5B6157-A106-4B44-80E1-EDD303BA10FF}"/>
              </a:ext>
            </a:extLst>
          </p:cNvPr>
          <p:cNvCxnSpPr>
            <a:cxnSpLocks/>
          </p:cNvCxnSpPr>
          <p:nvPr/>
        </p:nvCxnSpPr>
        <p:spPr>
          <a:xfrm>
            <a:off x="1024997" y="1773090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A7FA5B-B3FC-2849-8E6D-CC87AF1FB831}"/>
              </a:ext>
            </a:extLst>
          </p:cNvPr>
          <p:cNvCxnSpPr>
            <a:cxnSpLocks/>
          </p:cNvCxnSpPr>
          <p:nvPr/>
        </p:nvCxnSpPr>
        <p:spPr>
          <a:xfrm>
            <a:off x="1024997" y="2458890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A874E0-B63D-EB41-93F1-F757F837BC90}"/>
              </a:ext>
            </a:extLst>
          </p:cNvPr>
          <p:cNvCxnSpPr>
            <a:cxnSpLocks/>
          </p:cNvCxnSpPr>
          <p:nvPr/>
        </p:nvCxnSpPr>
        <p:spPr>
          <a:xfrm>
            <a:off x="1024997" y="3140898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2DCADF-F6BB-2744-8F77-C4CA8D44C2E8}"/>
              </a:ext>
            </a:extLst>
          </p:cNvPr>
          <p:cNvCxnSpPr>
            <a:cxnSpLocks/>
          </p:cNvCxnSpPr>
          <p:nvPr/>
        </p:nvCxnSpPr>
        <p:spPr>
          <a:xfrm>
            <a:off x="1024997" y="3815250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729E55-0D25-E64C-A8F5-6A9F1F824F9B}"/>
              </a:ext>
            </a:extLst>
          </p:cNvPr>
          <p:cNvCxnSpPr>
            <a:cxnSpLocks/>
          </p:cNvCxnSpPr>
          <p:nvPr/>
        </p:nvCxnSpPr>
        <p:spPr>
          <a:xfrm>
            <a:off x="1024997" y="4455799"/>
            <a:ext cx="7101840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24ED067-4255-A64A-A059-8A5B04DE4C1C}"/>
              </a:ext>
            </a:extLst>
          </p:cNvPr>
          <p:cNvSpPr/>
          <p:nvPr/>
        </p:nvSpPr>
        <p:spPr>
          <a:xfrm>
            <a:off x="1436477" y="1439706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5884F7-A7E6-BC4D-9216-A6F9802D95B8}"/>
              </a:ext>
            </a:extLst>
          </p:cNvPr>
          <p:cNvSpPr/>
          <p:nvPr/>
        </p:nvSpPr>
        <p:spPr>
          <a:xfrm>
            <a:off x="1436477" y="4148057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936DDF-CF00-4EFC-8FAF-61206FCCE107}"/>
              </a:ext>
            </a:extLst>
          </p:cNvPr>
          <p:cNvSpPr/>
          <p:nvPr/>
        </p:nvSpPr>
        <p:spPr>
          <a:xfrm>
            <a:off x="1436477" y="2114018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9D894C-ECF9-4880-9448-3E2DA01CB7C9}"/>
              </a:ext>
            </a:extLst>
          </p:cNvPr>
          <p:cNvSpPr/>
          <p:nvPr/>
        </p:nvSpPr>
        <p:spPr>
          <a:xfrm>
            <a:off x="1436477" y="2779766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A5C373-5E24-4FD4-B603-BB64ED344647}"/>
              </a:ext>
            </a:extLst>
          </p:cNvPr>
          <p:cNvSpPr/>
          <p:nvPr/>
        </p:nvSpPr>
        <p:spPr>
          <a:xfrm>
            <a:off x="1436477" y="3453065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E57F1-27F1-447A-B3F5-49B7E8DEADBE}"/>
              </a:ext>
            </a:extLst>
          </p:cNvPr>
          <p:cNvSpPr/>
          <p:nvPr/>
        </p:nvSpPr>
        <p:spPr>
          <a:xfrm>
            <a:off x="1436477" y="4130983"/>
            <a:ext cx="6278880" cy="64963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>
                <a:solidFill>
                  <a:prstClr val="black"/>
                </a:solidFill>
                <a:latin typeface="Cambria" panose="02040503050406030204" pitchFamily="18" charset="0"/>
              </a:rPr>
              <a:t>Row 4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78EA9EB-F44F-45A3-9113-B89C878AFBFE}"/>
              </a:ext>
            </a:extLst>
          </p:cNvPr>
          <p:cNvSpPr txBox="1">
            <a:spLocks/>
          </p:cNvSpPr>
          <p:nvPr/>
        </p:nvSpPr>
        <p:spPr>
          <a:xfrm>
            <a:off x="75991" y="5375594"/>
            <a:ext cx="8987622" cy="10585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00B050"/>
                </a:solidFill>
              </a:rPr>
              <a:t>Activating </a:t>
            </a:r>
            <a:r>
              <a:rPr lang="en-US" sz="2400" dirty="0"/>
              <a:t>a DRAM row </a:t>
            </a:r>
            <a:r>
              <a:rPr lang="en-US" sz="2400" b="1" dirty="0">
                <a:solidFill>
                  <a:srgbClr val="7030A0"/>
                </a:solidFill>
              </a:rPr>
              <a:t>refreshes the row</a:t>
            </a:r>
            <a:br>
              <a:rPr lang="en-US" sz="2400" dirty="0"/>
            </a:br>
            <a:r>
              <a:rPr lang="en-US" sz="2400" dirty="0"/>
              <a:t>and </a:t>
            </a:r>
            <a:r>
              <a:rPr lang="en-US" sz="2400" b="1" dirty="0">
                <a:solidFill>
                  <a:srgbClr val="C00000"/>
                </a:solidFill>
              </a:rPr>
              <a:t>prevents RowHammer bit flips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9C0E07-D94C-48B6-BEB6-DB89E650DAA9}"/>
              </a:ext>
            </a:extLst>
          </p:cNvPr>
          <p:cNvGrpSpPr/>
          <p:nvPr/>
        </p:nvGrpSpPr>
        <p:grpSpPr>
          <a:xfrm>
            <a:off x="1428644" y="2112040"/>
            <a:ext cx="6286713" cy="1990657"/>
            <a:chOff x="1428644" y="1937227"/>
            <a:chExt cx="6286713" cy="1990657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E156D8-70F5-4C67-B453-2AF3A52022A5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93F19E91-E237-4B80-9D4F-D248EBC468B2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548400"/>
              <a:ext cx="1832426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open</a:t>
              </a:r>
              <a:br>
                <a:rPr lang="en-US" sz="28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(high voltage)</a:t>
              </a:r>
              <a:endParaRPr 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76E8814-72AD-4261-A762-E4EEB1025B22}"/>
                </a:ext>
              </a:extLst>
            </p:cNvPr>
            <p:cNvSpPr/>
            <p:nvPr/>
          </p:nvSpPr>
          <p:spPr>
            <a:xfrm>
              <a:off x="1436477" y="1937227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865DC31-76F5-4815-8DFB-122C37217C8F}"/>
                </a:ext>
              </a:extLst>
            </p:cNvPr>
            <p:cNvSpPr/>
            <p:nvPr/>
          </p:nvSpPr>
          <p:spPr>
            <a:xfrm>
              <a:off x="1436477" y="3278252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F05092-E1D6-44BB-A59E-1BDA8528CE69}"/>
              </a:ext>
            </a:extLst>
          </p:cNvPr>
          <p:cNvGrpSpPr/>
          <p:nvPr/>
        </p:nvGrpSpPr>
        <p:grpSpPr>
          <a:xfrm>
            <a:off x="1428644" y="2731750"/>
            <a:ext cx="6286713" cy="696659"/>
            <a:chOff x="1428644" y="2556937"/>
            <a:chExt cx="6286713" cy="69665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8896486-F152-49E7-B46F-6349E0B93A80}"/>
                </a:ext>
              </a:extLst>
            </p:cNvPr>
            <p:cNvSpPr/>
            <p:nvPr/>
          </p:nvSpPr>
          <p:spPr>
            <a:xfrm>
              <a:off x="1436477" y="2603964"/>
              <a:ext cx="6278880" cy="649632"/>
            </a:xfrm>
            <a:prstGeom prst="rect">
              <a:avLst/>
            </a:prstGeom>
            <a:solidFill>
              <a:srgbClr val="D8D9D8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360280D7-FF36-4E2C-8206-9D26C004139B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556937"/>
              <a:ext cx="1832426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closed</a:t>
              </a:r>
              <a:br>
                <a:rPr lang="en-US" sz="28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(low voltage)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4607016-D3C8-4B92-BDB6-4E8EC9785BBD}"/>
              </a:ext>
            </a:extLst>
          </p:cNvPr>
          <p:cNvGrpSpPr/>
          <p:nvPr/>
        </p:nvGrpSpPr>
        <p:grpSpPr>
          <a:xfrm>
            <a:off x="1425310" y="1439706"/>
            <a:ext cx="6286714" cy="3344517"/>
            <a:chOff x="1428643" y="1260576"/>
            <a:chExt cx="6286714" cy="334451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827DD48-A518-432B-BBDC-DCAB727C9C21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1B6CB13E-8A01-492F-A9D5-56CA01915C9A}"/>
                </a:ext>
              </a:extLst>
            </p:cNvPr>
            <p:cNvSpPr txBox="1">
              <a:spLocks/>
            </p:cNvSpPr>
            <p:nvPr/>
          </p:nvSpPr>
          <p:spPr>
            <a:xfrm>
              <a:off x="1428643" y="2548400"/>
              <a:ext cx="1681873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open</a:t>
              </a:r>
              <a:br>
                <a:rPr lang="en-US" sz="32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(high voltage)</a:t>
              </a:r>
              <a:endParaRPr lang="en-US" sz="32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0027B3-AD74-4F8A-AF75-21824B3047E3}"/>
                </a:ext>
              </a:extLst>
            </p:cNvPr>
            <p:cNvSpPr/>
            <p:nvPr/>
          </p:nvSpPr>
          <p:spPr>
            <a:xfrm>
              <a:off x="1436477" y="1937227"/>
              <a:ext cx="6278880" cy="6496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1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8B15D70-3D3F-4C5B-BBCC-0C60E3F0760E}"/>
                </a:ext>
              </a:extLst>
            </p:cNvPr>
            <p:cNvSpPr/>
            <p:nvPr/>
          </p:nvSpPr>
          <p:spPr>
            <a:xfrm>
              <a:off x="1436477" y="3278252"/>
              <a:ext cx="6278880" cy="64963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3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92EEC27-8A6F-47DA-9DC0-DE930E7EE26A}"/>
                </a:ext>
              </a:extLst>
            </p:cNvPr>
            <p:cNvSpPr/>
            <p:nvPr/>
          </p:nvSpPr>
          <p:spPr>
            <a:xfrm>
              <a:off x="1436477" y="1260576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0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19895E8-4554-4172-9C6A-54AADFA3DF71}"/>
                </a:ext>
              </a:extLst>
            </p:cNvPr>
            <p:cNvSpPr/>
            <p:nvPr/>
          </p:nvSpPr>
          <p:spPr>
            <a:xfrm>
              <a:off x="1436477" y="3955461"/>
              <a:ext cx="6278880" cy="649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4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F8A0D40-2A4A-4EFF-AB16-F74053223421}"/>
              </a:ext>
            </a:extLst>
          </p:cNvPr>
          <p:cNvGrpSpPr/>
          <p:nvPr/>
        </p:nvGrpSpPr>
        <p:grpSpPr>
          <a:xfrm>
            <a:off x="-7303181" y="3833980"/>
            <a:ext cx="6286713" cy="649632"/>
            <a:chOff x="1428644" y="2604952"/>
            <a:chExt cx="6286713" cy="649632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69D592F-9EFC-413D-BBDA-6EE340E691F5}"/>
                </a:ext>
              </a:extLst>
            </p:cNvPr>
            <p:cNvSpPr/>
            <p:nvPr/>
          </p:nvSpPr>
          <p:spPr>
            <a:xfrm>
              <a:off x="1436477" y="2604952"/>
              <a:ext cx="6278880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180AB318-53C1-4180-83A9-568BE5736AD0}"/>
                </a:ext>
              </a:extLst>
            </p:cNvPr>
            <p:cNvSpPr txBox="1">
              <a:spLocks/>
            </p:cNvSpPr>
            <p:nvPr/>
          </p:nvSpPr>
          <p:spPr>
            <a:xfrm>
              <a:off x="1428644" y="2637180"/>
              <a:ext cx="1390654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b="1" i="1">
                  <a:solidFill>
                    <a:srgbClr val="FF0000"/>
                  </a:solidFill>
                </a:rPr>
                <a:t>closed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C00C2C-D80D-4BF3-A044-1E8F9765C6CA}"/>
              </a:ext>
            </a:extLst>
          </p:cNvPr>
          <p:cNvGrpSpPr/>
          <p:nvPr/>
        </p:nvGrpSpPr>
        <p:grpSpPr>
          <a:xfrm>
            <a:off x="5458418" y="1499016"/>
            <a:ext cx="2285690" cy="3181114"/>
            <a:chOff x="5458418" y="1324203"/>
            <a:chExt cx="2285690" cy="3181114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B37D456E-3E80-49A5-8AEB-B855AEABC53B}"/>
                </a:ext>
              </a:extLst>
            </p:cNvPr>
            <p:cNvSpPr/>
            <p:nvPr/>
          </p:nvSpPr>
          <p:spPr>
            <a:xfrm>
              <a:off x="6016776" y="1324203"/>
              <a:ext cx="17273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>
                  <a:solidFill>
                    <a:schemeClr val="accent2"/>
                  </a:solidFill>
                  <a:latin typeface="Cambria" panose="02040503050406030204" pitchFamily="18" charset="0"/>
                </a:rPr>
                <a:t>Victim Row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75BF2EF-60F7-419B-8036-597209688DD0}"/>
                </a:ext>
              </a:extLst>
            </p:cNvPr>
            <p:cNvSpPr/>
            <p:nvPr/>
          </p:nvSpPr>
          <p:spPr>
            <a:xfrm>
              <a:off x="6016776" y="2039174"/>
              <a:ext cx="17273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>
                  <a:solidFill>
                    <a:schemeClr val="accent2"/>
                  </a:solidFill>
                  <a:latin typeface="Cambria" panose="02040503050406030204" pitchFamily="18" charset="0"/>
                </a:rPr>
                <a:t>Victim Row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20CA236-6655-4C8A-8A9E-2547A1536D41}"/>
                </a:ext>
              </a:extLst>
            </p:cNvPr>
            <p:cNvSpPr/>
            <p:nvPr/>
          </p:nvSpPr>
          <p:spPr>
            <a:xfrm>
              <a:off x="6016776" y="3372315"/>
              <a:ext cx="17273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>
                  <a:solidFill>
                    <a:schemeClr val="accent2"/>
                  </a:solidFill>
                  <a:latin typeface="Cambria" panose="02040503050406030204" pitchFamily="18" charset="0"/>
                </a:rPr>
                <a:t>Victim Row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9C52AB6-C015-47D4-A57E-9C4F2BBF270B}"/>
                </a:ext>
              </a:extLst>
            </p:cNvPr>
            <p:cNvSpPr/>
            <p:nvPr/>
          </p:nvSpPr>
          <p:spPr>
            <a:xfrm>
              <a:off x="6016776" y="4043652"/>
              <a:ext cx="17273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>
                  <a:solidFill>
                    <a:schemeClr val="accent2"/>
                  </a:solidFill>
                  <a:latin typeface="Cambria" panose="02040503050406030204" pitchFamily="18" charset="0"/>
                </a:rPr>
                <a:t>Victim Row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8CE62B5-47F7-4D07-AA22-F6DECEC6E88A}"/>
                </a:ext>
              </a:extLst>
            </p:cNvPr>
            <p:cNvSpPr/>
            <p:nvPr/>
          </p:nvSpPr>
          <p:spPr>
            <a:xfrm>
              <a:off x="5458418" y="2685155"/>
              <a:ext cx="228569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i="1">
                  <a:solidFill>
                    <a:srgbClr val="C00000"/>
                  </a:solidFill>
                  <a:latin typeface="Cambria" panose="02040503050406030204" pitchFamily="18" charset="0"/>
                </a:rPr>
                <a:t>Aggressor Row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B431FD1-5BE2-2C44-B9F7-09D6F43E9360}"/>
              </a:ext>
            </a:extLst>
          </p:cNvPr>
          <p:cNvGrpSpPr/>
          <p:nvPr/>
        </p:nvGrpSpPr>
        <p:grpSpPr>
          <a:xfrm>
            <a:off x="1441587" y="2718130"/>
            <a:ext cx="6265935" cy="715062"/>
            <a:chOff x="1434175" y="2539522"/>
            <a:chExt cx="6281182" cy="71506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A1496F3-3EC1-9344-A3C2-C19ACAE2471F}"/>
                </a:ext>
              </a:extLst>
            </p:cNvPr>
            <p:cNvSpPr/>
            <p:nvPr/>
          </p:nvSpPr>
          <p:spPr>
            <a:xfrm>
              <a:off x="1434175" y="2604952"/>
              <a:ext cx="6281182" cy="649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C3935D28-5E78-4343-902C-540DBB9F6F02}"/>
                </a:ext>
              </a:extLst>
            </p:cNvPr>
            <p:cNvSpPr txBox="1">
              <a:spLocks/>
            </p:cNvSpPr>
            <p:nvPr/>
          </p:nvSpPr>
          <p:spPr>
            <a:xfrm>
              <a:off x="1437543" y="2539522"/>
              <a:ext cx="1883974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open</a:t>
              </a:r>
              <a:br>
                <a:rPr lang="en-US" sz="32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(high voltage)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5172BE-DABD-144A-A583-5E47F38C7D5C}"/>
              </a:ext>
            </a:extLst>
          </p:cNvPr>
          <p:cNvGrpSpPr/>
          <p:nvPr/>
        </p:nvGrpSpPr>
        <p:grpSpPr>
          <a:xfrm>
            <a:off x="1427247" y="2737566"/>
            <a:ext cx="6281295" cy="700465"/>
            <a:chOff x="-3927671" y="4650066"/>
            <a:chExt cx="6281295" cy="70046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C440CBA-2BEC-274B-9890-215243780C35}"/>
                </a:ext>
              </a:extLst>
            </p:cNvPr>
            <p:cNvSpPr/>
            <p:nvPr/>
          </p:nvSpPr>
          <p:spPr>
            <a:xfrm>
              <a:off x="-3913331" y="4700899"/>
              <a:ext cx="6266955" cy="6496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ambria" panose="02040503050406030204" pitchFamily="18" charset="0"/>
                </a:rPr>
                <a:t>Row 2</a:t>
              </a: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D2FA242F-D615-8C4E-AC81-1DDED9EF01EA}"/>
                </a:ext>
              </a:extLst>
            </p:cNvPr>
            <p:cNvSpPr txBox="1">
              <a:spLocks/>
            </p:cNvSpPr>
            <p:nvPr/>
          </p:nvSpPr>
          <p:spPr>
            <a:xfrm>
              <a:off x="-3927671" y="4650066"/>
              <a:ext cx="3380739" cy="59149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800" b="1" i="1" dirty="0">
                  <a:solidFill>
                    <a:srgbClr val="FF0000"/>
                  </a:solidFill>
                </a:rPr>
                <a:t>closed </a:t>
              </a:r>
              <a:br>
                <a:rPr lang="en-US" sz="2800" b="1" i="1" dirty="0">
                  <a:solidFill>
                    <a:srgbClr val="FF0000"/>
                  </a:solidFill>
                </a:rPr>
              </a:br>
              <a:r>
                <a:rPr lang="en-US" sz="1800" b="1" i="1" dirty="0">
                  <a:solidFill>
                    <a:srgbClr val="FF0000"/>
                  </a:solidFill>
                </a:rPr>
                <a:t>(low voltage)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82EC301-6147-C84F-8673-82CE40BC8335}"/>
              </a:ext>
            </a:extLst>
          </p:cNvPr>
          <p:cNvSpPr/>
          <p:nvPr/>
        </p:nvSpPr>
        <p:spPr>
          <a:xfrm>
            <a:off x="5445970" y="2879625"/>
            <a:ext cx="22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</a:rPr>
              <a:t>Aggressor Row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E6E4A5-0DF6-F848-BCDF-6D0D92E07801}"/>
              </a:ext>
            </a:extLst>
          </p:cNvPr>
          <p:cNvSpPr/>
          <p:nvPr/>
        </p:nvSpPr>
        <p:spPr>
          <a:xfrm>
            <a:off x="579893" y="883431"/>
            <a:ext cx="798421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latin typeface="Cambria" panose="02040503050406030204" pitchFamily="18" charset="0"/>
              </a:rPr>
              <a:t>DRAM Subarray</a:t>
            </a:r>
            <a:endParaRPr lang="en-US" sz="3000">
              <a:latin typeface="Cambria" panose="02040503050406030204" pitchFamily="18" charset="0"/>
            </a:endParaRPr>
          </a:p>
        </p:txBody>
      </p:sp>
      <p:sp>
        <p:nvSpPr>
          <p:cNvPr id="71" name="Multiply 70">
            <a:extLst>
              <a:ext uri="{FF2B5EF4-FFF2-40B4-BE49-F238E27FC236}">
                <a16:creationId xmlns:a16="http://schemas.microsoft.com/office/drawing/2014/main" id="{7620920D-1E50-5D4E-8E4D-40DBD607206F}"/>
              </a:ext>
            </a:extLst>
          </p:cNvPr>
          <p:cNvSpPr/>
          <p:nvPr/>
        </p:nvSpPr>
        <p:spPr>
          <a:xfrm>
            <a:off x="5472747" y="2093812"/>
            <a:ext cx="694249" cy="69424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sp>
        <p:nvSpPr>
          <p:cNvPr id="72" name="Multiply 71">
            <a:extLst>
              <a:ext uri="{FF2B5EF4-FFF2-40B4-BE49-F238E27FC236}">
                <a16:creationId xmlns:a16="http://schemas.microsoft.com/office/drawing/2014/main" id="{C1C9C404-0CE3-8E42-871C-F215B43C0A09}"/>
              </a:ext>
            </a:extLst>
          </p:cNvPr>
          <p:cNvSpPr/>
          <p:nvPr/>
        </p:nvSpPr>
        <p:spPr>
          <a:xfrm>
            <a:off x="2915079" y="3422549"/>
            <a:ext cx="694249" cy="694249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029607-2E88-EC41-B664-591E62C2DFC8}"/>
              </a:ext>
            </a:extLst>
          </p:cNvPr>
          <p:cNvGrpSpPr/>
          <p:nvPr/>
        </p:nvGrpSpPr>
        <p:grpSpPr>
          <a:xfrm>
            <a:off x="1496469" y="1425829"/>
            <a:ext cx="4243124" cy="3386177"/>
            <a:chOff x="1746836" y="1682309"/>
            <a:chExt cx="4243124" cy="3386177"/>
          </a:xfrm>
        </p:grpSpPr>
        <p:sp>
          <p:nvSpPr>
            <p:cNvPr id="14" name="Multiply 13">
              <a:extLst>
                <a:ext uri="{FF2B5EF4-FFF2-40B4-BE49-F238E27FC236}">
                  <a16:creationId xmlns:a16="http://schemas.microsoft.com/office/drawing/2014/main" id="{A5C1CA2C-E2FF-3347-A225-2037EDBEBB10}"/>
                </a:ext>
              </a:extLst>
            </p:cNvPr>
            <p:cNvSpPr/>
            <p:nvPr/>
          </p:nvSpPr>
          <p:spPr>
            <a:xfrm>
              <a:off x="2539369" y="1682309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70" name="Multiply 69">
              <a:extLst>
                <a:ext uri="{FF2B5EF4-FFF2-40B4-BE49-F238E27FC236}">
                  <a16:creationId xmlns:a16="http://schemas.microsoft.com/office/drawing/2014/main" id="{0F68923F-8FD3-0349-8CA5-8AFF2A3446CA}"/>
                </a:ext>
              </a:extLst>
            </p:cNvPr>
            <p:cNvSpPr/>
            <p:nvPr/>
          </p:nvSpPr>
          <p:spPr>
            <a:xfrm>
              <a:off x="3456171" y="2348675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73" name="Multiply 72">
              <a:extLst>
                <a:ext uri="{FF2B5EF4-FFF2-40B4-BE49-F238E27FC236}">
                  <a16:creationId xmlns:a16="http://schemas.microsoft.com/office/drawing/2014/main" id="{2AAE3F87-E15C-6D41-BB72-F268AE4CCFC3}"/>
                </a:ext>
              </a:extLst>
            </p:cNvPr>
            <p:cNvSpPr/>
            <p:nvPr/>
          </p:nvSpPr>
          <p:spPr>
            <a:xfrm>
              <a:off x="5295711" y="3710626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74" name="Multiply 73">
              <a:extLst>
                <a:ext uri="{FF2B5EF4-FFF2-40B4-BE49-F238E27FC236}">
                  <a16:creationId xmlns:a16="http://schemas.microsoft.com/office/drawing/2014/main" id="{1005A848-D5E8-7C42-A549-CDE4B11035DF}"/>
                </a:ext>
              </a:extLst>
            </p:cNvPr>
            <p:cNvSpPr/>
            <p:nvPr/>
          </p:nvSpPr>
          <p:spPr>
            <a:xfrm>
              <a:off x="1746836" y="4374237"/>
              <a:ext cx="694249" cy="694249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9A3E40A-4484-AA8E-84E2-EC6F698038A8}"/>
              </a:ext>
            </a:extLst>
          </p:cNvPr>
          <p:cNvSpPr/>
          <p:nvPr/>
        </p:nvSpPr>
        <p:spPr>
          <a:xfrm>
            <a:off x="164014" y="2281399"/>
            <a:ext cx="694249" cy="3549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682A88-1543-3E52-DDA6-F169F2EEA276}"/>
              </a:ext>
            </a:extLst>
          </p:cNvPr>
          <p:cNvSpPr/>
          <p:nvPr/>
        </p:nvSpPr>
        <p:spPr>
          <a:xfrm>
            <a:off x="1436231" y="2110151"/>
            <a:ext cx="6278880" cy="649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mbria" panose="02040503050406030204" pitchFamily="18" charset="0"/>
              </a:rPr>
              <a:t>Row 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AEFD21-247C-E430-62A8-5A89558BA25D}"/>
              </a:ext>
            </a:extLst>
          </p:cNvPr>
          <p:cNvSpPr/>
          <p:nvPr/>
        </p:nvSpPr>
        <p:spPr>
          <a:xfrm>
            <a:off x="164013" y="3637759"/>
            <a:ext cx="694249" cy="3549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ACT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C98086-FEFD-E1CD-2FCD-30393CDBD922}"/>
              </a:ext>
            </a:extLst>
          </p:cNvPr>
          <p:cNvSpPr/>
          <p:nvPr/>
        </p:nvSpPr>
        <p:spPr>
          <a:xfrm>
            <a:off x="1441587" y="3459186"/>
            <a:ext cx="6278880" cy="649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C87569-1BFF-EEAB-603D-BC840BD29FFF}"/>
              </a:ext>
            </a:extLst>
          </p:cNvPr>
          <p:cNvSpPr/>
          <p:nvPr/>
        </p:nvSpPr>
        <p:spPr>
          <a:xfrm>
            <a:off x="1450853" y="4130983"/>
            <a:ext cx="6278880" cy="649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3FAEFF-A736-7F53-D87A-04A31633202D}"/>
              </a:ext>
            </a:extLst>
          </p:cNvPr>
          <p:cNvSpPr/>
          <p:nvPr/>
        </p:nvSpPr>
        <p:spPr>
          <a:xfrm>
            <a:off x="1441587" y="1452071"/>
            <a:ext cx="6278880" cy="649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</a:rPr>
              <a:t>Row 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01A74F-F06F-473C-1A04-5204BF4CE2DC}"/>
              </a:ext>
            </a:extLst>
          </p:cNvPr>
          <p:cNvSpPr/>
          <p:nvPr/>
        </p:nvSpPr>
        <p:spPr>
          <a:xfrm>
            <a:off x="160957" y="1611075"/>
            <a:ext cx="694249" cy="3549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ACT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7F1585-604C-332E-14D8-3B6E3CF20670}"/>
              </a:ext>
            </a:extLst>
          </p:cNvPr>
          <p:cNvSpPr/>
          <p:nvPr/>
        </p:nvSpPr>
        <p:spPr>
          <a:xfrm>
            <a:off x="166518" y="4295382"/>
            <a:ext cx="694249" cy="3549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ACT</a:t>
            </a:r>
          </a:p>
        </p:txBody>
      </p:sp>
    </p:spTree>
    <p:extLst>
      <p:ext uri="{BB962C8B-B14F-4D97-AF65-F5344CB8AC3E}">
        <p14:creationId xmlns:p14="http://schemas.microsoft.com/office/powerpoint/2010/main" val="57379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 animBg="1"/>
      <p:bldP spid="1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725F-9AD6-4705-9344-2A4E3BB43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Mitigating RowHammer</a:t>
            </a:r>
            <a:endParaRPr lang="en-CH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A3B3C4-7821-434A-A148-EBC6228C29B5}"/>
              </a:ext>
            </a:extLst>
          </p:cNvPr>
          <p:cNvCxnSpPr>
            <a:cxnSpLocks/>
          </p:cNvCxnSpPr>
          <p:nvPr/>
        </p:nvCxnSpPr>
        <p:spPr>
          <a:xfrm>
            <a:off x="1916321" y="1277402"/>
            <a:ext cx="3897101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DB0259-692D-4656-841C-3E13605DF30D}"/>
              </a:ext>
            </a:extLst>
          </p:cNvPr>
          <p:cNvCxnSpPr>
            <a:cxnSpLocks/>
          </p:cNvCxnSpPr>
          <p:nvPr/>
        </p:nvCxnSpPr>
        <p:spPr>
          <a:xfrm>
            <a:off x="1916321" y="1620302"/>
            <a:ext cx="3897101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FB1E89-D210-4450-BE6B-2526EFACA1DC}"/>
              </a:ext>
            </a:extLst>
          </p:cNvPr>
          <p:cNvCxnSpPr>
            <a:cxnSpLocks/>
          </p:cNvCxnSpPr>
          <p:nvPr/>
        </p:nvCxnSpPr>
        <p:spPr>
          <a:xfrm>
            <a:off x="1916321" y="1974582"/>
            <a:ext cx="3897101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3D4CBC-D5D3-4A69-BF2E-EE2354C9A5B0}"/>
              </a:ext>
            </a:extLst>
          </p:cNvPr>
          <p:cNvCxnSpPr>
            <a:cxnSpLocks/>
          </p:cNvCxnSpPr>
          <p:nvPr/>
        </p:nvCxnSpPr>
        <p:spPr>
          <a:xfrm>
            <a:off x="1916321" y="2333344"/>
            <a:ext cx="3897101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5312C8-9D10-4C87-9370-4B98B85FE7B9}"/>
              </a:ext>
            </a:extLst>
          </p:cNvPr>
          <p:cNvCxnSpPr>
            <a:cxnSpLocks/>
          </p:cNvCxnSpPr>
          <p:nvPr/>
        </p:nvCxnSpPr>
        <p:spPr>
          <a:xfrm>
            <a:off x="1916321" y="2702459"/>
            <a:ext cx="3897101" cy="0"/>
          </a:xfrm>
          <a:prstGeom prst="line">
            <a:avLst/>
          </a:prstGeom>
          <a:ln w="825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2D7A9AF-AD51-4596-9937-45A47F7140EE}"/>
              </a:ext>
            </a:extLst>
          </p:cNvPr>
          <p:cNvSpPr/>
          <p:nvPr/>
        </p:nvSpPr>
        <p:spPr>
          <a:xfrm>
            <a:off x="2149738" y="1136306"/>
            <a:ext cx="3445505" cy="27781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ambria" panose="02040503050406030204" pitchFamily="18" charset="0"/>
              </a:rPr>
              <a:t>Row 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91004C-2790-4E22-A065-EC05531BDE85}"/>
              </a:ext>
            </a:extLst>
          </p:cNvPr>
          <p:cNvSpPr/>
          <p:nvPr/>
        </p:nvSpPr>
        <p:spPr>
          <a:xfrm>
            <a:off x="2149741" y="1479206"/>
            <a:ext cx="3445505" cy="27781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ambria" panose="02040503050406030204" pitchFamily="18" charset="0"/>
              </a:rPr>
              <a:t>Row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9963AF-4A5A-4017-B031-055E8594DD9E}"/>
              </a:ext>
            </a:extLst>
          </p:cNvPr>
          <p:cNvSpPr/>
          <p:nvPr/>
        </p:nvSpPr>
        <p:spPr>
          <a:xfrm>
            <a:off x="2143839" y="1834040"/>
            <a:ext cx="3445505" cy="27781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ambria" panose="02040503050406030204" pitchFamily="18" charset="0"/>
              </a:rPr>
              <a:t>Row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CC05D0-647F-46CF-971E-2A17F81DAE70}"/>
              </a:ext>
            </a:extLst>
          </p:cNvPr>
          <p:cNvSpPr/>
          <p:nvPr/>
        </p:nvSpPr>
        <p:spPr>
          <a:xfrm>
            <a:off x="2140875" y="2199548"/>
            <a:ext cx="3445505" cy="27781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Cambria" panose="02040503050406030204" pitchFamily="18" charset="0"/>
              </a:rPr>
              <a:t>Row 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558480-2B44-4853-BD37-41FE9492AFF1}"/>
              </a:ext>
            </a:extLst>
          </p:cNvPr>
          <p:cNvSpPr/>
          <p:nvPr/>
        </p:nvSpPr>
        <p:spPr>
          <a:xfrm>
            <a:off x="2143839" y="2569052"/>
            <a:ext cx="3445505" cy="27781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100" dirty="0">
                <a:solidFill>
                  <a:prstClr val="black"/>
                </a:solidFill>
                <a:latin typeface="Cambria" panose="02040503050406030204" pitchFamily="18" charset="0"/>
              </a:rPr>
              <a:t>Row 4</a:t>
            </a:r>
          </a:p>
        </p:txBody>
      </p:sp>
      <p:pic>
        <p:nvPicPr>
          <p:cNvPr id="61" name="Graphic 60" descr="Warning with solid fill">
            <a:extLst>
              <a:ext uri="{FF2B5EF4-FFF2-40B4-BE49-F238E27FC236}">
                <a16:creationId xmlns:a16="http://schemas.microsoft.com/office/drawing/2014/main" id="{6F5AA62D-4689-4A63-A43F-D0A159922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6801" y="1545282"/>
            <a:ext cx="341866" cy="34186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3B9DDB95-55D3-4EB7-AE24-B95D04DF9FCA}"/>
              </a:ext>
            </a:extLst>
          </p:cNvPr>
          <p:cNvSpPr txBox="1"/>
          <p:nvPr/>
        </p:nvSpPr>
        <p:spPr>
          <a:xfrm>
            <a:off x="6398667" y="1578422"/>
            <a:ext cx="291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Row 2 </a:t>
            </a:r>
            <a:r>
              <a:rPr lang="en-US" dirty="0"/>
              <a:t>is being hammered</a:t>
            </a:r>
            <a:endParaRPr lang="en-CH" dirty="0"/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5D8F7816-4BB8-4CE7-B4A8-F11995E7737C}"/>
              </a:ext>
            </a:extLst>
          </p:cNvPr>
          <p:cNvSpPr txBox="1">
            <a:spLocks/>
          </p:cNvSpPr>
          <p:nvPr/>
        </p:nvSpPr>
        <p:spPr>
          <a:xfrm>
            <a:off x="2089737" y="1776725"/>
            <a:ext cx="929756" cy="38184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closed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6B6EE904-F60A-43F8-A3B3-E95497FF43AB}"/>
              </a:ext>
            </a:extLst>
          </p:cNvPr>
          <p:cNvSpPr txBox="1">
            <a:spLocks/>
          </p:cNvSpPr>
          <p:nvPr/>
        </p:nvSpPr>
        <p:spPr>
          <a:xfrm>
            <a:off x="2068821" y="1776488"/>
            <a:ext cx="929756" cy="38184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 dirty="0">
                <a:solidFill>
                  <a:srgbClr val="FF0000"/>
                </a:solidFill>
              </a:rPr>
              <a:t>open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A32DF22-CD1B-483C-91D6-B11A3C1155FA}"/>
              </a:ext>
            </a:extLst>
          </p:cNvPr>
          <p:cNvSpPr txBox="1"/>
          <p:nvPr/>
        </p:nvSpPr>
        <p:spPr>
          <a:xfrm>
            <a:off x="6421651" y="2067058"/>
            <a:ext cx="237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Refresh</a:t>
            </a:r>
            <a:r>
              <a:rPr lang="en-US" dirty="0"/>
              <a:t> neighbor rows</a:t>
            </a:r>
            <a:endParaRPr lang="en-CH" b="1" dirty="0"/>
          </a:p>
        </p:txBody>
      </p:sp>
      <p:pic>
        <p:nvPicPr>
          <p:cNvPr id="101" name="Graphic 100" descr="Repeat with solid fill">
            <a:extLst>
              <a:ext uri="{FF2B5EF4-FFF2-40B4-BE49-F238E27FC236}">
                <a16:creationId xmlns:a16="http://schemas.microsoft.com/office/drawing/2014/main" id="{D8C56383-FD7E-49B8-B5C8-ED630B983F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37976" y="2044559"/>
            <a:ext cx="378608" cy="378608"/>
          </a:xfrm>
          <a:prstGeom prst="rect">
            <a:avLst/>
          </a:prstGeom>
        </p:spPr>
      </p:pic>
      <p:sp>
        <p:nvSpPr>
          <p:cNvPr id="46" name="Arrow: Right 45">
            <a:extLst>
              <a:ext uri="{FF2B5EF4-FFF2-40B4-BE49-F238E27FC236}">
                <a16:creationId xmlns:a16="http://schemas.microsoft.com/office/drawing/2014/main" id="{1F2BEF28-EFC9-43E9-9F20-9B4FA77D8F3E}"/>
              </a:ext>
            </a:extLst>
          </p:cNvPr>
          <p:cNvSpPr/>
          <p:nvPr/>
        </p:nvSpPr>
        <p:spPr>
          <a:xfrm>
            <a:off x="985943" y="1455122"/>
            <a:ext cx="756000" cy="358570"/>
          </a:xfrm>
          <a:prstGeom prst="rightArrow">
            <a:avLst>
              <a:gd name="adj1" fmla="val 50000"/>
              <a:gd name="adj2" fmla="val 5332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41A067-7024-4D27-919A-4892A70FFF96}"/>
              </a:ext>
            </a:extLst>
          </p:cNvPr>
          <p:cNvSpPr txBox="1"/>
          <p:nvPr/>
        </p:nvSpPr>
        <p:spPr>
          <a:xfrm>
            <a:off x="81737" y="1348441"/>
            <a:ext cx="92902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ACT</a:t>
            </a:r>
            <a:endParaRPr lang="en-CH" sz="2800" b="1" dirty="0"/>
          </a:p>
        </p:txBody>
      </p:sp>
      <p:sp>
        <p:nvSpPr>
          <p:cNvPr id="17" name="Arrow: Right 45">
            <a:extLst>
              <a:ext uri="{FF2B5EF4-FFF2-40B4-BE49-F238E27FC236}">
                <a16:creationId xmlns:a16="http://schemas.microsoft.com/office/drawing/2014/main" id="{40DCD07A-6E9F-1D1A-5878-557BE00B5628}"/>
              </a:ext>
            </a:extLst>
          </p:cNvPr>
          <p:cNvSpPr/>
          <p:nvPr/>
        </p:nvSpPr>
        <p:spPr>
          <a:xfrm>
            <a:off x="985943" y="2137989"/>
            <a:ext cx="756000" cy="358570"/>
          </a:xfrm>
          <a:prstGeom prst="rightArrow">
            <a:avLst>
              <a:gd name="adj1" fmla="val 50000"/>
              <a:gd name="adj2" fmla="val 53320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D5F986-E47A-5264-9202-FFDE7532A170}"/>
              </a:ext>
            </a:extLst>
          </p:cNvPr>
          <p:cNvSpPr txBox="1"/>
          <p:nvPr/>
        </p:nvSpPr>
        <p:spPr>
          <a:xfrm>
            <a:off x="75991" y="2045832"/>
            <a:ext cx="92902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ACT</a:t>
            </a:r>
            <a:endParaRPr lang="en-CH" sz="2800" b="1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93073F8-CF33-C405-DBFD-49B63EDD18F5}"/>
              </a:ext>
            </a:extLst>
          </p:cNvPr>
          <p:cNvSpPr txBox="1">
            <a:spLocks/>
          </p:cNvSpPr>
          <p:nvPr/>
        </p:nvSpPr>
        <p:spPr>
          <a:xfrm>
            <a:off x="-2199" y="3697259"/>
            <a:ext cx="9144000" cy="1425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solidFill>
                  <a:srgbClr val="C00000"/>
                </a:solidFill>
              </a:rPr>
              <a:t>Preventive Refresh</a:t>
            </a:r>
          </a:p>
          <a:p>
            <a:pPr marL="0" indent="0" algn="ctr">
              <a:buNone/>
            </a:pPr>
            <a:r>
              <a:rPr lang="en-US" sz="2800" b="1" dirty="0"/>
              <a:t>Activating</a:t>
            </a:r>
            <a:r>
              <a:rPr lang="en-US" sz="2800" dirty="0"/>
              <a:t> potential victim rows </a:t>
            </a:r>
            <a:r>
              <a:rPr lang="en-US" sz="2800" b="1" dirty="0">
                <a:solidFill>
                  <a:srgbClr val="00B050"/>
                </a:solidFill>
              </a:rPr>
              <a:t>mitigate RowHammer </a:t>
            </a:r>
            <a:br>
              <a:rPr lang="en-US" sz="2800" b="1" dirty="0">
                <a:solidFill>
                  <a:srgbClr val="00B050"/>
                </a:solidFill>
              </a:rPr>
            </a:br>
            <a:r>
              <a:rPr lang="en-US" sz="2800" dirty="0"/>
              <a:t>by refreshing them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54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0"/>
    </mc:Choice>
    <mc:Fallback xmlns="">
      <p:transition spd="slow" advTm="37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62" grpId="0"/>
      <p:bldP spid="68" grpId="0"/>
      <p:bldP spid="68" grpId="1"/>
      <p:bldP spid="68" grpId="2"/>
      <p:bldP spid="69" grpId="0"/>
      <p:bldP spid="69" grpId="1"/>
      <p:bldP spid="69" grpId="2"/>
      <p:bldP spid="69" grpId="3"/>
      <p:bldP spid="70" grpId="0"/>
      <p:bldP spid="46" grpId="0" animBg="1"/>
      <p:bldP spid="46" grpId="1" animBg="1"/>
      <p:bldP spid="30" grpId="0"/>
      <p:bldP spid="30" grpId="1"/>
      <p:bldP spid="17" grpId="0" animBg="1"/>
      <p:bldP spid="18" grpId="0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607E-C67D-0765-52BD-FDAF3DF5B79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RowHammer and Preventive Refresh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CBF15-DB82-A851-D7DF-9617CF096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b="1" u="sng" dirty="0">
                <a:solidFill>
                  <a:srgbClr val="C00000"/>
                </a:solidFill>
              </a:rPr>
              <a:t>RowHammer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b="1" dirty="0">
                <a:solidFill>
                  <a:srgbClr val="7030A0"/>
                </a:solidFill>
              </a:rPr>
              <a:t>Repeatedly accessing </a:t>
            </a:r>
            <a:r>
              <a:rPr lang="en-US" dirty="0"/>
              <a:t>a DRAM row </a:t>
            </a:r>
            <a:br>
              <a:rPr lang="en-US" dirty="0"/>
            </a:br>
            <a:r>
              <a:rPr lang="en-US" dirty="0"/>
              <a:t>can </a:t>
            </a:r>
            <a:r>
              <a:rPr lang="en-US" b="1" dirty="0">
                <a:solidFill>
                  <a:srgbClr val="C00000"/>
                </a:solidFill>
              </a:rPr>
              <a:t>cause bit flips </a:t>
            </a:r>
            <a:r>
              <a:rPr lang="en-US" dirty="0"/>
              <a:t>in other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physically nearby rows </a:t>
            </a:r>
          </a:p>
          <a:p>
            <a:pPr>
              <a:buClr>
                <a:schemeClr val="tx1"/>
              </a:buClr>
            </a:pPr>
            <a:r>
              <a:rPr lang="en-US" b="1" u="sng" dirty="0">
                <a:solidFill>
                  <a:srgbClr val="7030A0"/>
                </a:solidFill>
              </a:rPr>
              <a:t>Preventive Refresh</a:t>
            </a:r>
            <a:r>
              <a:rPr lang="en-US" b="1" dirty="0">
                <a:solidFill>
                  <a:srgbClr val="7030A0"/>
                </a:solidFill>
              </a:rPr>
              <a:t>:</a:t>
            </a:r>
            <a:r>
              <a:rPr lang="en-US" dirty="0"/>
              <a:t> Refresh a DRAM row when a physically nearby row is activated based on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activation counts </a:t>
            </a:r>
            <a:r>
              <a:rPr lang="en-US" dirty="0"/>
              <a:t>or </a:t>
            </a:r>
            <a:r>
              <a:rPr lang="en-US" i="1" dirty="0">
                <a:solidFill>
                  <a:srgbClr val="7030A0"/>
                </a:solidFill>
              </a:rPr>
              <a:t>probabilistic processes</a:t>
            </a:r>
          </a:p>
          <a:p>
            <a:pPr>
              <a:buClr>
                <a:schemeClr val="tx1"/>
              </a:buClr>
            </a:pPr>
            <a:endParaRPr lang="en-US" i="1" dirty="0">
              <a:solidFill>
                <a:srgbClr val="7030A0"/>
              </a:solidFill>
            </a:endParaRPr>
          </a:p>
          <a:p>
            <a:pPr>
              <a:buClr>
                <a:schemeClr val="tx1"/>
              </a:buClr>
            </a:pPr>
            <a:endParaRPr lang="en-US" sz="2000" i="1" dirty="0">
              <a:solidFill>
                <a:srgbClr val="7030A0"/>
              </a:solidFill>
            </a:endParaRPr>
          </a:p>
          <a:p>
            <a:pPr>
              <a:buClr>
                <a:schemeClr val="tx1"/>
              </a:buClr>
            </a:pPr>
            <a:endParaRPr lang="en-US" sz="2000" i="1" dirty="0">
              <a:solidFill>
                <a:srgbClr val="7030A0"/>
              </a:solidFill>
            </a:endParaRPr>
          </a:p>
          <a:p>
            <a:pPr>
              <a:buClr>
                <a:schemeClr val="tx1"/>
              </a:buClr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BC37720-0DBC-AE0C-DE61-236CF7424FB3}"/>
              </a:ext>
            </a:extLst>
          </p:cNvPr>
          <p:cNvGrpSpPr/>
          <p:nvPr/>
        </p:nvGrpSpPr>
        <p:grpSpPr>
          <a:xfrm>
            <a:off x="2094860" y="7944319"/>
            <a:ext cx="4667174" cy="1346665"/>
            <a:chOff x="-36388" y="168367"/>
            <a:chExt cx="4667174" cy="898397"/>
          </a:xfrm>
        </p:grpSpPr>
        <p:sp>
          <p:nvSpPr>
            <p:cNvPr id="105" name="Title 1">
              <a:extLst>
                <a:ext uri="{FF2B5EF4-FFF2-40B4-BE49-F238E27FC236}">
                  <a16:creationId xmlns:a16="http://schemas.microsoft.com/office/drawing/2014/main" id="{546DFC86-426F-114C-6398-FCF2E1E85071}"/>
                </a:ext>
              </a:extLst>
            </p:cNvPr>
            <p:cNvSpPr txBox="1">
              <a:spLocks/>
            </p:cNvSpPr>
            <p:nvPr/>
          </p:nvSpPr>
          <p:spPr>
            <a:xfrm>
              <a:off x="-36388" y="510707"/>
              <a:ext cx="4667174" cy="55605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Cambria" panose="02040503050406030204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Quire Sans" panose="020B0502040400020003" pitchFamily="34" charset="0"/>
                  <a:cs typeface="Quire Sans" panose="020B0502040400020003" pitchFamily="34" charset="0"/>
                </a:rPr>
                <a:t>Significant performance and energy overhead</a:t>
              </a:r>
            </a:p>
          </p:txBody>
        </p:sp>
        <p:sp>
          <p:nvSpPr>
            <p:cNvPr id="106" name="Down Arrow 143">
              <a:extLst>
                <a:ext uri="{FF2B5EF4-FFF2-40B4-BE49-F238E27FC236}">
                  <a16:creationId xmlns:a16="http://schemas.microsoft.com/office/drawing/2014/main" id="{BC447611-FC2D-B31E-0D59-0A5DE8716232}"/>
                </a:ext>
              </a:extLst>
            </p:cNvPr>
            <p:cNvSpPr/>
            <p:nvPr/>
          </p:nvSpPr>
          <p:spPr>
            <a:xfrm rot="10800000" flipV="1">
              <a:off x="1975980" y="168367"/>
              <a:ext cx="412848" cy="327533"/>
            </a:xfrm>
            <a:prstGeom prst="downArrow">
              <a:avLst>
                <a:gd name="adj1" fmla="val 50000"/>
                <a:gd name="adj2" fmla="val 61672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</p:grp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A276ECCA-9A68-AAA8-F96F-EEA5D58A4EA6}"/>
              </a:ext>
            </a:extLst>
          </p:cNvPr>
          <p:cNvSpPr txBox="1">
            <a:spLocks/>
          </p:cNvSpPr>
          <p:nvPr/>
        </p:nvSpPr>
        <p:spPr>
          <a:xfrm>
            <a:off x="0" y="4961244"/>
            <a:ext cx="9144000" cy="1135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sq">
            <a:noFill/>
            <a:round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Preventive refresh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mitigates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RowHammer bit flips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5037F-8986-D3B7-7E57-CB9B71736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7" y="2622299"/>
            <a:ext cx="1182757" cy="80670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60F58A5-4F94-D3FD-24D2-D27925447736}"/>
              </a:ext>
            </a:extLst>
          </p:cNvPr>
          <p:cNvSpPr/>
          <p:nvPr/>
        </p:nvSpPr>
        <p:spPr>
          <a:xfrm>
            <a:off x="3383191" y="3160645"/>
            <a:ext cx="1928192" cy="6763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80"/>
              </a:lnSpc>
            </a:pP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</a:rPr>
              <a:t>Preventive</a:t>
            </a:r>
          </a:p>
          <a:p>
            <a:pPr algn="ctr">
              <a:lnSpc>
                <a:spcPts val="1880"/>
              </a:lnSpc>
            </a:pP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</a:rPr>
              <a:t>Refresh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63852FF4-B3EF-9E5E-CA5F-55DC822D106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441174" y="3025650"/>
            <a:ext cx="1928192" cy="317451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A16E483-0A70-F00F-8D0A-74E06197830A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1360783" y="3713955"/>
            <a:ext cx="2008583" cy="45259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0D8B1B-DFB2-5971-AF8A-6AD2E971E0F1}"/>
              </a:ext>
            </a:extLst>
          </p:cNvPr>
          <p:cNvGrpSpPr/>
          <p:nvPr/>
        </p:nvGrpSpPr>
        <p:grpSpPr>
          <a:xfrm>
            <a:off x="6957389" y="2847045"/>
            <a:ext cx="1196011" cy="1322934"/>
            <a:chOff x="7046841" y="2622299"/>
            <a:chExt cx="1196011" cy="132293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D0E8670-93DB-468F-72D7-2E79C577D9C1}"/>
                </a:ext>
              </a:extLst>
            </p:cNvPr>
            <p:cNvCxnSpPr>
              <a:cxnSpLocks/>
            </p:cNvCxnSpPr>
            <p:nvPr/>
          </p:nvCxnSpPr>
          <p:spPr>
            <a:xfrm>
              <a:off x="7046843" y="2622299"/>
              <a:ext cx="0" cy="132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B4DB798-9C1A-EB36-E942-FEE0A30FD2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2850" y="2622299"/>
              <a:ext cx="2" cy="13229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C52AF64-06AE-15C8-8E25-D2290B5F9F4B}"/>
                </a:ext>
              </a:extLst>
            </p:cNvPr>
            <p:cNvCxnSpPr/>
            <p:nvPr/>
          </p:nvCxnSpPr>
          <p:spPr>
            <a:xfrm>
              <a:off x="7046842" y="3168350"/>
              <a:ext cx="119600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2F6191-9D36-35FA-FB10-0460B881B2B4}"/>
                </a:ext>
              </a:extLst>
            </p:cNvPr>
            <p:cNvCxnSpPr/>
            <p:nvPr/>
          </p:nvCxnSpPr>
          <p:spPr>
            <a:xfrm>
              <a:off x="7046842" y="3390624"/>
              <a:ext cx="119600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3BC19E8-83CD-6D31-CF8C-350608F0B069}"/>
                </a:ext>
              </a:extLst>
            </p:cNvPr>
            <p:cNvCxnSpPr/>
            <p:nvPr/>
          </p:nvCxnSpPr>
          <p:spPr>
            <a:xfrm>
              <a:off x="7046842" y="3627783"/>
              <a:ext cx="119600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4D26434-3F3D-05F6-9F02-7D1FA9D0D883}"/>
                </a:ext>
              </a:extLst>
            </p:cNvPr>
            <p:cNvCxnSpPr/>
            <p:nvPr/>
          </p:nvCxnSpPr>
          <p:spPr>
            <a:xfrm>
              <a:off x="7046841" y="2935897"/>
              <a:ext cx="119600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Graphic 35" descr="Hammer with solid fill">
            <a:extLst>
              <a:ext uri="{FF2B5EF4-FFF2-40B4-BE49-F238E27FC236}">
                <a16:creationId xmlns:a16="http://schemas.microsoft.com/office/drawing/2014/main" id="{481D6105-7C29-EA81-E6DC-A55AC3FF2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159448" y="3268888"/>
            <a:ext cx="520530" cy="510209"/>
          </a:xfrm>
          <a:prstGeom prst="rect">
            <a:avLst/>
          </a:prstGeom>
        </p:spPr>
      </p:pic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9396023A-69D8-1C94-4F4A-05949FA1054F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311383" y="3268888"/>
            <a:ext cx="1652052" cy="229930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35078E09-C69F-EF77-A3B9-CCEC0DB08C33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311383" y="3498818"/>
            <a:ext cx="1652052" cy="243941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c 48" descr="Dice outline">
            <a:extLst>
              <a:ext uri="{FF2B5EF4-FFF2-40B4-BE49-F238E27FC236}">
                <a16:creationId xmlns:a16="http://schemas.microsoft.com/office/drawing/2014/main" id="{9C93EBAF-9FDE-2ACC-09A8-220ACA21C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417" y="3615370"/>
            <a:ext cx="1102366" cy="110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0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Content Placeholder 5">
            <a:extLst>
              <a:ext uri="{FF2B5EF4-FFF2-40B4-BE49-F238E27FC236}">
                <a16:creationId xmlns:a16="http://schemas.microsoft.com/office/drawing/2014/main" id="{F93B189B-2D91-944B-B2B0-CFBBFE69F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43" y="126948"/>
            <a:ext cx="3200400" cy="3200400"/>
          </a:xfr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21CC41E-6B94-4B7A-9C13-FAAAF976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Cambria" panose="02040503050406030204" pitchFamily="18" charset="0"/>
              </a:rPr>
              <a:t>DRAM Organization</a:t>
            </a:r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BF73326-9FC5-8149-9B08-D06E138FB2E7}"/>
              </a:ext>
            </a:extLst>
          </p:cNvPr>
          <p:cNvSpPr/>
          <p:nvPr/>
        </p:nvSpPr>
        <p:spPr>
          <a:xfrm>
            <a:off x="3030944" y="1671657"/>
            <a:ext cx="603903" cy="429389"/>
          </a:xfrm>
          <a:prstGeom prst="roundRect">
            <a:avLst/>
          </a:prstGeom>
          <a:solidFill>
            <a:schemeClr val="accent1">
              <a:alpha val="0"/>
            </a:schemeClr>
          </a:solidFill>
          <a:ln w="730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6B4D213-8D00-704F-81A4-FEB2EF5A85DC}"/>
              </a:ext>
            </a:extLst>
          </p:cNvPr>
          <p:cNvGrpSpPr/>
          <p:nvPr/>
        </p:nvGrpSpPr>
        <p:grpSpPr>
          <a:xfrm>
            <a:off x="105836" y="2091105"/>
            <a:ext cx="3537092" cy="4047475"/>
            <a:chOff x="105836" y="2091105"/>
            <a:chExt cx="3537092" cy="4047475"/>
          </a:xfrm>
        </p:grpSpPr>
        <p:sp>
          <p:nvSpPr>
            <p:cNvPr id="226" name="Rounded Rectangle 225">
              <a:extLst>
                <a:ext uri="{FF2B5EF4-FFF2-40B4-BE49-F238E27FC236}">
                  <a16:creationId xmlns:a16="http://schemas.microsoft.com/office/drawing/2014/main" id="{1938D7CB-CD0C-1942-8167-505B4E160E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836" y="3265304"/>
              <a:ext cx="2796723" cy="2367191"/>
            </a:xfrm>
            <a:prstGeom prst="roundRect">
              <a:avLst>
                <a:gd name="adj" fmla="val 544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27" name="TextBox 257">
              <a:extLst>
                <a:ext uri="{FF2B5EF4-FFF2-40B4-BE49-F238E27FC236}">
                  <a16:creationId xmlns:a16="http://schemas.microsoft.com/office/drawing/2014/main" id="{EFF2ED2E-99D9-D34A-9D69-33F612772A0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39340" y="5843114"/>
              <a:ext cx="1729713" cy="295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b="1">
                  <a:solidFill>
                    <a:srgbClr val="BD5511"/>
                  </a:solidFill>
                  <a:latin typeface="Cambria" panose="02040503050406030204" pitchFamily="18" charset="0"/>
                </a:rPr>
                <a:t>DRAM Chip</a:t>
              </a:r>
            </a:p>
          </p:txBody>
        </p:sp>
        <p:cxnSp>
          <p:nvCxnSpPr>
            <p:cNvPr id="228" name="Straight Connector 85">
              <a:extLst>
                <a:ext uri="{FF2B5EF4-FFF2-40B4-BE49-F238E27FC236}">
                  <a16:creationId xmlns:a16="http://schemas.microsoft.com/office/drawing/2014/main" id="{7BBB9C99-F034-2340-8974-AB558463FB61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96433" y="4448899"/>
              <a:ext cx="2023671" cy="0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85">
              <a:extLst>
                <a:ext uri="{FF2B5EF4-FFF2-40B4-BE49-F238E27FC236}">
                  <a16:creationId xmlns:a16="http://schemas.microsoft.com/office/drawing/2014/main" id="{7D910EA9-378A-444A-8DB9-B2532E3938DE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520095" y="4212343"/>
              <a:ext cx="0" cy="492062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85">
              <a:extLst>
                <a:ext uri="{FF2B5EF4-FFF2-40B4-BE49-F238E27FC236}">
                  <a16:creationId xmlns:a16="http://schemas.microsoft.com/office/drawing/2014/main" id="{1C32DF1A-B94A-C447-8D28-AD547AD3B1B1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976572" y="4202868"/>
              <a:ext cx="0" cy="492062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85">
              <a:extLst>
                <a:ext uri="{FF2B5EF4-FFF2-40B4-BE49-F238E27FC236}">
                  <a16:creationId xmlns:a16="http://schemas.microsoft.com/office/drawing/2014/main" id="{AC967B57-4953-D847-8E3D-BC46BC05919C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463380" y="4195279"/>
              <a:ext cx="0" cy="492062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85">
              <a:extLst>
                <a:ext uri="{FF2B5EF4-FFF2-40B4-BE49-F238E27FC236}">
                  <a16:creationId xmlns:a16="http://schemas.microsoft.com/office/drawing/2014/main" id="{05057CCD-3559-D348-A913-100938340A2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915310" y="4185139"/>
              <a:ext cx="0" cy="492062"/>
            </a:xfrm>
            <a:prstGeom prst="line">
              <a:avLst/>
            </a:prstGeom>
            <a:ln w="12700">
              <a:solidFill>
                <a:srgbClr val="D173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68B2851D-CAEE-C340-A99F-C8FBBDE60F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955" y="3330925"/>
              <a:ext cx="446276" cy="886781"/>
              <a:chOff x="5042643" y="1883163"/>
              <a:chExt cx="270469" cy="537443"/>
            </a:xfrm>
          </p:grpSpPr>
          <p:sp>
            <p:nvSpPr>
              <p:cNvPr id="274" name="Rounded Rectangle 273">
                <a:extLst>
                  <a:ext uri="{FF2B5EF4-FFF2-40B4-BE49-F238E27FC236}">
                    <a16:creationId xmlns:a16="http://schemas.microsoft.com/office/drawing/2014/main" id="{5ECB4A4F-05DD-D547-81A6-3689D8E36F3B}"/>
                  </a:ext>
                </a:extLst>
              </p:cNvPr>
              <p:cNvSpPr/>
              <p:nvPr/>
            </p:nvSpPr>
            <p:spPr>
              <a:xfrm rot="5400000">
                <a:off x="4931182" y="2042707"/>
                <a:ext cx="493394" cy="238186"/>
              </a:xfrm>
              <a:prstGeom prst="roundRect">
                <a:avLst>
                  <a:gd name="adj" fmla="val 5443"/>
                </a:avLst>
              </a:prstGeom>
              <a:solidFill>
                <a:srgbClr val="F2F8EE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n-US" sz="1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75" name="矩形 22">
                <a:extLst>
                  <a:ext uri="{FF2B5EF4-FFF2-40B4-BE49-F238E27FC236}">
                    <a16:creationId xmlns:a16="http://schemas.microsoft.com/office/drawing/2014/main" id="{99C4E9E0-1306-4346-85B1-5B0DFE7B9943}"/>
                  </a:ext>
                </a:extLst>
              </p:cNvPr>
              <p:cNvSpPr/>
              <p:nvPr/>
            </p:nvSpPr>
            <p:spPr>
              <a:xfrm rot="5400000">
                <a:off x="4909158" y="2016649"/>
                <a:ext cx="537443" cy="27046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300" b="1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Bank</a:t>
                </a:r>
              </a:p>
            </p:txBody>
          </p:sp>
        </p:grpSp>
        <p:sp>
          <p:nvSpPr>
            <p:cNvPr id="276" name="Rounded Rectangle 275">
              <a:extLst>
                <a:ext uri="{FF2B5EF4-FFF2-40B4-BE49-F238E27FC236}">
                  <a16:creationId xmlns:a16="http://schemas.microsoft.com/office/drawing/2014/main" id="{70529428-EE4D-BB49-982C-102CB6C8DE9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121687" y="4927233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77" name="Rounded Rectangle 276">
              <a:extLst>
                <a:ext uri="{FF2B5EF4-FFF2-40B4-BE49-F238E27FC236}">
                  <a16:creationId xmlns:a16="http://schemas.microsoft.com/office/drawing/2014/main" id="{4B2FB841-46A7-554B-A367-969405B15A8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569525" y="3594171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78" name="Rounded Rectangle 277">
              <a:extLst>
                <a:ext uri="{FF2B5EF4-FFF2-40B4-BE49-F238E27FC236}">
                  <a16:creationId xmlns:a16="http://schemas.microsoft.com/office/drawing/2014/main" id="{593B1522-1F81-B842-8108-1C1A848B7DE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59296" y="3586747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79" name="Rounded Rectangle 278">
              <a:extLst>
                <a:ext uri="{FF2B5EF4-FFF2-40B4-BE49-F238E27FC236}">
                  <a16:creationId xmlns:a16="http://schemas.microsoft.com/office/drawing/2014/main" id="{FEA5ECAA-A76B-CE45-A88B-1CCCAED7A58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14481" y="3581587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80" name="Rounded Rectangle 279">
              <a:extLst>
                <a:ext uri="{FF2B5EF4-FFF2-40B4-BE49-F238E27FC236}">
                  <a16:creationId xmlns:a16="http://schemas.microsoft.com/office/drawing/2014/main" id="{185A2615-241D-0743-A016-1CDF8369F57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08263" y="4905473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81" name="Rounded Rectangle 280">
              <a:extLst>
                <a:ext uri="{FF2B5EF4-FFF2-40B4-BE49-F238E27FC236}">
                  <a16:creationId xmlns:a16="http://schemas.microsoft.com/office/drawing/2014/main" id="{E000A220-5911-074B-A7D5-81862137CB9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056333" y="4918043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63F48D50-B94D-1C47-958B-8EE71ED47F2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575624" y="4911963"/>
              <a:ext cx="814095" cy="393009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rgbClr val="D173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4630AB67-B9C1-744C-951E-6958748B8F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0434" y="3343837"/>
              <a:ext cx="446276" cy="2114050"/>
              <a:chOff x="3753913" y="2786150"/>
              <a:chExt cx="270469" cy="1281239"/>
            </a:xfrm>
          </p:grpSpPr>
          <p:sp>
            <p:nvSpPr>
              <p:cNvPr id="284" name="Rounded Rectangle 283">
                <a:extLst>
                  <a:ext uri="{FF2B5EF4-FFF2-40B4-BE49-F238E27FC236}">
                    <a16:creationId xmlns:a16="http://schemas.microsoft.com/office/drawing/2014/main" id="{C49A2632-6FBF-D44C-9659-FF538525212E}"/>
                  </a:ext>
                </a:extLst>
              </p:cNvPr>
              <p:cNvSpPr/>
              <p:nvPr/>
            </p:nvSpPr>
            <p:spPr>
              <a:xfrm rot="5400000">
                <a:off x="3246336" y="3307676"/>
                <a:ext cx="1276049" cy="238186"/>
              </a:xfrm>
              <a:prstGeom prst="roundRect">
                <a:avLst>
                  <a:gd name="adj" fmla="val 5443"/>
                </a:avLst>
              </a:prstGeom>
              <a:solidFill>
                <a:schemeClr val="tx1"/>
              </a:solidFill>
              <a:ln>
                <a:solidFill>
                  <a:srgbClr val="D173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n-US" sz="1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85" name="矩形 19">
                <a:extLst>
                  <a:ext uri="{FF2B5EF4-FFF2-40B4-BE49-F238E27FC236}">
                    <a16:creationId xmlns:a16="http://schemas.microsoft.com/office/drawing/2014/main" id="{D397EFDF-8E1A-1B47-8F77-B59838095C5E}"/>
                  </a:ext>
                </a:extLst>
              </p:cNvPr>
              <p:cNvSpPr/>
              <p:nvPr/>
            </p:nvSpPr>
            <p:spPr>
              <a:xfrm rot="5400000">
                <a:off x="3248528" y="3291535"/>
                <a:ext cx="1281239" cy="27046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300" b="1">
                    <a:solidFill>
                      <a:schemeClr val="bg1">
                        <a:lumMod val="85000"/>
                      </a:schemeClr>
                    </a:solidFill>
                    <a:latin typeface="Cambria" panose="02040503050406030204" pitchFamily="18" charset="0"/>
                  </a:rPr>
                  <a:t>Chip I/O</a:t>
                </a:r>
              </a:p>
            </p:txBody>
          </p:sp>
        </p:grp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926433FF-675B-6244-8C2D-732DF85068F7}"/>
                </a:ext>
              </a:extLst>
            </p:cNvPr>
            <p:cNvCxnSpPr>
              <a:cxnSpLocks noChangeAspect="1"/>
            </p:cNvCxnSpPr>
            <p:nvPr/>
          </p:nvCxnSpPr>
          <p:spPr>
            <a:xfrm rot="-60000" flipH="1">
              <a:off x="151573" y="2091105"/>
              <a:ext cx="2879373" cy="1166069"/>
            </a:xfrm>
            <a:prstGeom prst="line">
              <a:avLst/>
            </a:prstGeom>
            <a:ln w="4762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0439BF14-5A0E-1B4A-8888-72CC4480E988}"/>
                </a:ext>
              </a:extLst>
            </p:cNvPr>
            <p:cNvCxnSpPr>
              <a:cxnSpLocks noChangeAspect="1"/>
            </p:cNvCxnSpPr>
            <p:nvPr/>
          </p:nvCxnSpPr>
          <p:spPr>
            <a:xfrm flipH="1">
              <a:off x="2867675" y="2101044"/>
              <a:ext cx="775253" cy="1242912"/>
            </a:xfrm>
            <a:prstGeom prst="line">
              <a:avLst/>
            </a:prstGeom>
            <a:ln w="47625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E65DCCF-EB50-D34E-B87C-136B558E9A88}"/>
              </a:ext>
            </a:extLst>
          </p:cNvPr>
          <p:cNvGrpSpPr/>
          <p:nvPr/>
        </p:nvGrpSpPr>
        <p:grpSpPr>
          <a:xfrm>
            <a:off x="2706980" y="3285557"/>
            <a:ext cx="3182342" cy="2851572"/>
            <a:chOff x="2706980" y="3285557"/>
            <a:chExt cx="3182342" cy="2851572"/>
          </a:xfrm>
        </p:grpSpPr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0E04D202-0EF9-4849-846F-A8FF85985E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92601" y="3288213"/>
              <a:ext cx="2796721" cy="2367191"/>
            </a:xfrm>
            <a:prstGeom prst="roundRect">
              <a:avLst>
                <a:gd name="adj" fmla="val 5443"/>
              </a:avLst>
            </a:prstGeom>
            <a:solidFill>
              <a:srgbClr val="F2F8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33" name="TextBox 257">
              <a:extLst>
                <a:ext uri="{FF2B5EF4-FFF2-40B4-BE49-F238E27FC236}">
                  <a16:creationId xmlns:a16="http://schemas.microsoft.com/office/drawing/2014/main" id="{C849D144-F61A-3E4C-B09C-69FC8C07C3E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634847" y="5841663"/>
              <a:ext cx="1729717" cy="2954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</a:rPr>
                <a:t>DRAM Bank</a:t>
              </a:r>
            </a:p>
          </p:txBody>
        </p:sp>
        <p:sp>
          <p:nvSpPr>
            <p:cNvPr id="235" name="Rounded Rectangle 234">
              <a:extLst>
                <a:ext uri="{FF2B5EF4-FFF2-40B4-BE49-F238E27FC236}">
                  <a16:creationId xmlns:a16="http://schemas.microsoft.com/office/drawing/2014/main" id="{3D1DAB69-2C3C-B342-9845-793230FC1FC5}"/>
                </a:ext>
              </a:extLst>
            </p:cNvPr>
            <p:cNvSpPr>
              <a:spLocks/>
            </p:cNvSpPr>
            <p:nvPr/>
          </p:nvSpPr>
          <p:spPr>
            <a:xfrm>
              <a:off x="3220967" y="3399597"/>
              <a:ext cx="2567959" cy="540000"/>
            </a:xfrm>
            <a:prstGeom prst="roundRect">
              <a:avLst>
                <a:gd name="adj" fmla="val 5443"/>
              </a:avLst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2300" b="1">
                  <a:solidFill>
                    <a:schemeClr val="tx1"/>
                  </a:solidFill>
                  <a:latin typeface="Cambria" panose="02040503050406030204" pitchFamily="18" charset="0"/>
                </a:rPr>
                <a:t>Subarray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EB44F3E5-61D3-4347-A2D4-1FDA1AED32A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099503" y="4182558"/>
              <a:ext cx="780792" cy="6093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. . .</a:t>
              </a:r>
            </a:p>
          </p:txBody>
        </p:sp>
        <p:sp>
          <p:nvSpPr>
            <p:cNvPr id="271" name="Rounded Rectangle 270">
              <a:extLst>
                <a:ext uri="{FF2B5EF4-FFF2-40B4-BE49-F238E27FC236}">
                  <a16:creationId xmlns:a16="http://schemas.microsoft.com/office/drawing/2014/main" id="{B7E04152-1796-154C-AF34-96D5FC1ED32E}"/>
                </a:ext>
              </a:extLst>
            </p:cNvPr>
            <p:cNvSpPr>
              <a:spLocks/>
            </p:cNvSpPr>
            <p:nvPr/>
          </p:nvSpPr>
          <p:spPr>
            <a:xfrm>
              <a:off x="3220967" y="4041898"/>
              <a:ext cx="2567959" cy="540000"/>
            </a:xfrm>
            <a:prstGeom prst="roundRect">
              <a:avLst>
                <a:gd name="adj" fmla="val 5443"/>
              </a:avLst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72" name="Rounded Rectangle 271">
              <a:extLst>
                <a:ext uri="{FF2B5EF4-FFF2-40B4-BE49-F238E27FC236}">
                  <a16:creationId xmlns:a16="http://schemas.microsoft.com/office/drawing/2014/main" id="{0EFF57F4-C787-6A43-8D85-F9DAA446F367}"/>
                </a:ext>
              </a:extLst>
            </p:cNvPr>
            <p:cNvSpPr>
              <a:spLocks/>
            </p:cNvSpPr>
            <p:nvPr/>
          </p:nvSpPr>
          <p:spPr>
            <a:xfrm>
              <a:off x="3215727" y="5030012"/>
              <a:ext cx="2567959" cy="540000"/>
            </a:xfrm>
            <a:prstGeom prst="roundRect">
              <a:avLst>
                <a:gd name="adj" fmla="val 5443"/>
              </a:avLst>
            </a:prstGeom>
            <a:solidFill>
              <a:srgbClr val="EAEAE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2F24B5AA-EA7A-F54C-A370-36AE5DE5E1C2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2728563" y="4217615"/>
              <a:ext cx="361256" cy="1343854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23366E09-37FC-EC4B-88B7-D2452AFC17C3}"/>
                </a:ext>
              </a:extLst>
            </p:cNvPr>
            <p:cNvCxnSpPr>
              <a:cxnSpLocks noChangeAspect="1"/>
            </p:cNvCxnSpPr>
            <p:nvPr/>
          </p:nvCxnSpPr>
          <p:spPr>
            <a:xfrm rot="180000" flipV="1">
              <a:off x="2706980" y="3285557"/>
              <a:ext cx="459458" cy="109617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4" name="DRAM Subarray Label">
            <a:extLst>
              <a:ext uri="{FF2B5EF4-FFF2-40B4-BE49-F238E27FC236}">
                <a16:creationId xmlns:a16="http://schemas.microsoft.com/office/drawing/2014/main" id="{02452888-B4C6-DF4B-BAC7-365912D049EB}"/>
              </a:ext>
            </a:extLst>
          </p:cNvPr>
          <p:cNvSpPr txBox="1">
            <a:spLocks noChangeAspect="1"/>
          </p:cNvSpPr>
          <p:nvPr/>
        </p:nvSpPr>
        <p:spPr>
          <a:xfrm>
            <a:off x="6029916" y="5840156"/>
            <a:ext cx="3040429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DRAM Subarray</a:t>
            </a:r>
          </a:p>
        </p:txBody>
      </p:sp>
      <p:sp>
        <p:nvSpPr>
          <p:cNvPr id="150" name="Subarray">
            <a:extLst>
              <a:ext uri="{FF2B5EF4-FFF2-40B4-BE49-F238E27FC236}">
                <a16:creationId xmlns:a16="http://schemas.microsoft.com/office/drawing/2014/main" id="{38AAB939-3B5C-EC44-B597-D33A21F589E4}"/>
              </a:ext>
            </a:extLst>
          </p:cNvPr>
          <p:cNvSpPr>
            <a:spLocks/>
          </p:cNvSpPr>
          <p:nvPr/>
        </p:nvSpPr>
        <p:spPr>
          <a:xfrm>
            <a:off x="6029916" y="3296483"/>
            <a:ext cx="3040429" cy="2367191"/>
          </a:xfrm>
          <a:prstGeom prst="roundRect">
            <a:avLst>
              <a:gd name="adj" fmla="val 544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11" name="Cells">
            <a:extLst>
              <a:ext uri="{FF2B5EF4-FFF2-40B4-BE49-F238E27FC236}">
                <a16:creationId xmlns:a16="http://schemas.microsoft.com/office/drawing/2014/main" id="{E8B3A4F3-9884-D14E-8452-9B1E303D7E32}"/>
              </a:ext>
            </a:extLst>
          </p:cNvPr>
          <p:cNvGrpSpPr/>
          <p:nvPr/>
        </p:nvGrpSpPr>
        <p:grpSpPr>
          <a:xfrm>
            <a:off x="6392605" y="3472780"/>
            <a:ext cx="1926185" cy="1345712"/>
            <a:chOff x="6392605" y="3472780"/>
            <a:chExt cx="1926185" cy="1345712"/>
          </a:xfrm>
        </p:grpSpPr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FCEA70B2-7C1B-8848-BB7C-8872B795F57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02300" y="3727542"/>
              <a:ext cx="184739" cy="2376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61C987C-AF56-864E-A825-34050F200C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10491" y="3472780"/>
              <a:ext cx="1116011" cy="289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>
                  <a:latin typeface="Cambria" panose="02040503050406030204" pitchFamily="18" charset="0"/>
                </a:rPr>
                <a:t>DRAM Cell</a:t>
              </a:r>
            </a:p>
          </p:txBody>
        </p:sp>
        <p:sp>
          <p:nvSpPr>
            <p:cNvPr id="159" name="Oval 131">
              <a:extLst>
                <a:ext uri="{FF2B5EF4-FFF2-40B4-BE49-F238E27FC236}">
                  <a16:creationId xmlns:a16="http://schemas.microsoft.com/office/drawing/2014/main" id="{F151E009-4668-A64A-AEDB-6972E0D82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2476" y="4581898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34">
              <a:extLst>
                <a:ext uri="{FF2B5EF4-FFF2-40B4-BE49-F238E27FC236}">
                  <a16:creationId xmlns:a16="http://schemas.microsoft.com/office/drawing/2014/main" id="{FF1CEF6F-C8D8-1D47-93C3-C950B62106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4381" y="4582779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37">
              <a:extLst>
                <a:ext uri="{FF2B5EF4-FFF2-40B4-BE49-F238E27FC236}">
                  <a16:creationId xmlns:a16="http://schemas.microsoft.com/office/drawing/2014/main" id="{C0362BED-BF1B-1143-B935-946AC1BE2A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8619" y="429070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40">
              <a:extLst>
                <a:ext uri="{FF2B5EF4-FFF2-40B4-BE49-F238E27FC236}">
                  <a16:creationId xmlns:a16="http://schemas.microsoft.com/office/drawing/2014/main" id="{A3511D03-3E6B-264C-B68D-86AD6DBABB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84968" y="396059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43">
              <a:extLst>
                <a:ext uri="{FF2B5EF4-FFF2-40B4-BE49-F238E27FC236}">
                  <a16:creationId xmlns:a16="http://schemas.microsoft.com/office/drawing/2014/main" id="{F56C5440-2DED-B44D-81E7-1C8410815B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2027" y="396059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31">
              <a:extLst>
                <a:ext uri="{FF2B5EF4-FFF2-40B4-BE49-F238E27FC236}">
                  <a16:creationId xmlns:a16="http://schemas.microsoft.com/office/drawing/2014/main" id="{25493F90-8D7D-DC44-BB8C-6BBC3B95C5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49061" y="4592178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34">
              <a:extLst>
                <a:ext uri="{FF2B5EF4-FFF2-40B4-BE49-F238E27FC236}">
                  <a16:creationId xmlns:a16="http://schemas.microsoft.com/office/drawing/2014/main" id="{EA8630EB-9BD9-3342-B9A0-A29BAA7831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2476" y="429070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37">
              <a:extLst>
                <a:ext uri="{FF2B5EF4-FFF2-40B4-BE49-F238E27FC236}">
                  <a16:creationId xmlns:a16="http://schemas.microsoft.com/office/drawing/2014/main" id="{22E9EF32-72E2-BE43-B7CB-A555AF5C7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2027" y="4275146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40">
              <a:extLst>
                <a:ext uri="{FF2B5EF4-FFF2-40B4-BE49-F238E27FC236}">
                  <a16:creationId xmlns:a16="http://schemas.microsoft.com/office/drawing/2014/main" id="{1B3E9138-DC21-4545-A02D-906B41F5E4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8215" y="396059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43">
              <a:extLst>
                <a:ext uri="{FF2B5EF4-FFF2-40B4-BE49-F238E27FC236}">
                  <a16:creationId xmlns:a16="http://schemas.microsoft.com/office/drawing/2014/main" id="{28DB7EEB-B66D-E14A-AD4F-A36F62F55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2605" y="3960591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31">
              <a:extLst>
                <a:ext uri="{FF2B5EF4-FFF2-40B4-BE49-F238E27FC236}">
                  <a16:creationId xmlns:a16="http://schemas.microsoft.com/office/drawing/2014/main" id="{B9487CFC-E86C-D14A-9A38-414DE8EAAE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63741" y="4588263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34">
              <a:extLst>
                <a:ext uri="{FF2B5EF4-FFF2-40B4-BE49-F238E27FC236}">
                  <a16:creationId xmlns:a16="http://schemas.microsoft.com/office/drawing/2014/main" id="{54767612-2AB0-F347-B59B-FA80057F97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6345" y="4588263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37">
              <a:extLst>
                <a:ext uri="{FF2B5EF4-FFF2-40B4-BE49-F238E27FC236}">
                  <a16:creationId xmlns:a16="http://schemas.microsoft.com/office/drawing/2014/main" id="{5693B6F7-A429-694A-BD4B-F9FC07B041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41286" y="4284545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40">
              <a:extLst>
                <a:ext uri="{FF2B5EF4-FFF2-40B4-BE49-F238E27FC236}">
                  <a16:creationId xmlns:a16="http://schemas.microsoft.com/office/drawing/2014/main" id="{2F6ECC0C-4940-E540-92EC-E4A14CF9C1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2605" y="4284545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43">
              <a:extLst>
                <a:ext uri="{FF2B5EF4-FFF2-40B4-BE49-F238E27FC236}">
                  <a16:creationId xmlns:a16="http://schemas.microsoft.com/office/drawing/2014/main" id="{F02D729C-2936-B446-B0A1-D8D3F53D9B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4784" y="3957949"/>
              <a:ext cx="226314" cy="2263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1D4232F-53E6-F84C-B647-B31EDB083D5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783686" y="3334650"/>
            <a:ext cx="289782" cy="6914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96362446-B021-474C-8B23-7B1789872AA6}"/>
              </a:ext>
            </a:extLst>
          </p:cNvPr>
          <p:cNvCxnSpPr>
            <a:cxnSpLocks noChangeAspect="1"/>
          </p:cNvCxnSpPr>
          <p:nvPr/>
        </p:nvCxnSpPr>
        <p:spPr>
          <a:xfrm>
            <a:off x="5815745" y="3939597"/>
            <a:ext cx="217853" cy="165928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Subarray">
            <a:extLst>
              <a:ext uri="{FF2B5EF4-FFF2-40B4-BE49-F238E27FC236}">
                <a16:creationId xmlns:a16="http://schemas.microsoft.com/office/drawing/2014/main" id="{F26DA29B-5C4A-32C2-BCE2-503F2095F879}"/>
              </a:ext>
            </a:extLst>
          </p:cNvPr>
          <p:cNvSpPr>
            <a:spLocks/>
          </p:cNvSpPr>
          <p:nvPr/>
        </p:nvSpPr>
        <p:spPr>
          <a:xfrm>
            <a:off x="6029916" y="3296483"/>
            <a:ext cx="3040429" cy="2367191"/>
          </a:xfrm>
          <a:prstGeom prst="roundRect">
            <a:avLst>
              <a:gd name="adj" fmla="val 5443"/>
            </a:avLst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12" name="Wordline">
            <a:extLst>
              <a:ext uri="{FF2B5EF4-FFF2-40B4-BE49-F238E27FC236}">
                <a16:creationId xmlns:a16="http://schemas.microsoft.com/office/drawing/2014/main" id="{2804D5F7-D42F-8B45-89AA-3E1D7D7550A7}"/>
              </a:ext>
            </a:extLst>
          </p:cNvPr>
          <p:cNvGrpSpPr/>
          <p:nvPr/>
        </p:nvGrpSpPr>
        <p:grpSpPr>
          <a:xfrm>
            <a:off x="6141766" y="3750932"/>
            <a:ext cx="2996877" cy="1451933"/>
            <a:chOff x="6141766" y="3750932"/>
            <a:chExt cx="2996877" cy="1451933"/>
          </a:xfrm>
        </p:grpSpPr>
        <p:cxnSp>
          <p:nvCxnSpPr>
            <p:cNvPr id="157" name="Straight Connector 124">
              <a:extLst>
                <a:ext uri="{FF2B5EF4-FFF2-40B4-BE49-F238E27FC236}">
                  <a16:creationId xmlns:a16="http://schemas.microsoft.com/office/drawing/2014/main" id="{15C22B0B-6422-484C-91AB-4FF5CB685AE1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141766" y="4687341"/>
              <a:ext cx="2573020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EA57CF8B-54E0-FC46-AC0F-E9C9CEA4EA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9783" y="3750932"/>
              <a:ext cx="988860" cy="289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>
                  <a:solidFill>
                    <a:schemeClr val="accent5"/>
                  </a:solidFill>
                  <a:latin typeface="Cambria" panose="02040503050406030204" pitchFamily="18" charset="0"/>
                </a:rPr>
                <a:t>Wordline</a:t>
              </a: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478057A0-96DF-4343-8C2C-00305DF6060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562496" y="4830493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solidFill>
                    <a:schemeClr val="accent5"/>
                  </a:solidFill>
                </a:rPr>
                <a:t>…</a:t>
              </a:r>
            </a:p>
          </p:txBody>
        </p:sp>
        <p:cxnSp>
          <p:nvCxnSpPr>
            <p:cNvPr id="202" name="Straight Connector 124">
              <a:extLst>
                <a:ext uri="{FF2B5EF4-FFF2-40B4-BE49-F238E27FC236}">
                  <a16:creationId xmlns:a16="http://schemas.microsoft.com/office/drawing/2014/main" id="{47675B33-B9A8-4946-BAF0-0FFA700478B2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141766" y="4388303"/>
              <a:ext cx="2573020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124">
              <a:extLst>
                <a:ext uri="{FF2B5EF4-FFF2-40B4-BE49-F238E27FC236}">
                  <a16:creationId xmlns:a16="http://schemas.microsoft.com/office/drawing/2014/main" id="{EEBBA1AF-F619-6A46-B0BB-6A82BD7BD70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141766" y="4080669"/>
              <a:ext cx="2573020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05C32EAD-629E-4B48-89F0-2E0E6237F2A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008596" y="4837124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B95E8257-3C00-C841-AA58-15188D075FE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414792" y="4846068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09ECB0C3-E22C-444C-B596-9422FF3267E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44255" y="4859392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solidFill>
                    <a:schemeClr val="accent5"/>
                  </a:solidFill>
                </a:rPr>
                <a:t>…</a:t>
              </a:r>
            </a:p>
          </p:txBody>
        </p:sp>
      </p:grpSp>
      <p:sp>
        <p:nvSpPr>
          <p:cNvPr id="190" name="RowBuffer">
            <a:extLst>
              <a:ext uri="{FF2B5EF4-FFF2-40B4-BE49-F238E27FC236}">
                <a16:creationId xmlns:a16="http://schemas.microsoft.com/office/drawing/2014/main" id="{17666F58-6C13-AA4B-A41C-1DFC098A11F8}"/>
              </a:ext>
            </a:extLst>
          </p:cNvPr>
          <p:cNvSpPr>
            <a:spLocks/>
          </p:cNvSpPr>
          <p:nvPr/>
        </p:nvSpPr>
        <p:spPr>
          <a:xfrm>
            <a:off x="6141766" y="5228998"/>
            <a:ext cx="2573020" cy="306535"/>
          </a:xfrm>
          <a:prstGeom prst="roundRect">
            <a:avLst>
              <a:gd name="adj" fmla="val 544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>
              <a:lnSpc>
                <a:spcPct val="90000"/>
              </a:lnSpc>
            </a:pPr>
            <a:r>
              <a:rPr lang="en-US" sz="2300" b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</a:rPr>
              <a:t>Row Buffer</a:t>
            </a:r>
          </a:p>
        </p:txBody>
      </p:sp>
      <p:grpSp>
        <p:nvGrpSpPr>
          <p:cNvPr id="13" name="Bitline">
            <a:extLst>
              <a:ext uri="{FF2B5EF4-FFF2-40B4-BE49-F238E27FC236}">
                <a16:creationId xmlns:a16="http://schemas.microsoft.com/office/drawing/2014/main" id="{8A61DA0B-0FE0-5447-90BD-A816C32CAB7B}"/>
              </a:ext>
            </a:extLst>
          </p:cNvPr>
          <p:cNvGrpSpPr/>
          <p:nvPr/>
        </p:nvGrpSpPr>
        <p:grpSpPr>
          <a:xfrm>
            <a:off x="6130544" y="3393293"/>
            <a:ext cx="2588423" cy="1835705"/>
            <a:chOff x="6130544" y="3393293"/>
            <a:chExt cx="2588423" cy="1835705"/>
          </a:xfrm>
        </p:grpSpPr>
        <p:cxnSp>
          <p:nvCxnSpPr>
            <p:cNvPr id="151" name="Straight Connector 115">
              <a:extLst>
                <a:ext uri="{FF2B5EF4-FFF2-40B4-BE49-F238E27FC236}">
                  <a16:creationId xmlns:a16="http://schemas.microsoft.com/office/drawing/2014/main" id="{2D1C8C40-772A-6D41-9DA5-7868FE85FFE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191500" y="3763932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15">
              <a:extLst>
                <a:ext uri="{FF2B5EF4-FFF2-40B4-BE49-F238E27FC236}">
                  <a16:creationId xmlns:a16="http://schemas.microsoft.com/office/drawing/2014/main" id="{F9C0EE09-A28F-1A4B-891C-A860C4695DB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772400" y="3747107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15">
              <a:extLst>
                <a:ext uri="{FF2B5EF4-FFF2-40B4-BE49-F238E27FC236}">
                  <a16:creationId xmlns:a16="http://schemas.microsoft.com/office/drawing/2014/main" id="{1FB6CC3A-35B9-4A40-9EA7-BCFBADF61A8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348542" y="3747107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15">
              <a:extLst>
                <a:ext uri="{FF2B5EF4-FFF2-40B4-BE49-F238E27FC236}">
                  <a16:creationId xmlns:a16="http://schemas.microsoft.com/office/drawing/2014/main" id="{8E3DAFB5-F2F4-B743-B8B0-5FE88339BB0D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506182" y="3739275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15">
              <a:extLst>
                <a:ext uri="{FF2B5EF4-FFF2-40B4-BE49-F238E27FC236}">
                  <a16:creationId xmlns:a16="http://schemas.microsoft.com/office/drawing/2014/main" id="{2FBBC45D-AF78-5345-BFA4-70702B19FE9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6934200" y="3739275"/>
              <a:ext cx="0" cy="146506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DE64B3B7-565A-B24F-8F78-54C8142071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30544" y="3393293"/>
              <a:ext cx="763351" cy="2893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err="1">
                  <a:solidFill>
                    <a:schemeClr val="accent2"/>
                  </a:solidFill>
                  <a:latin typeface="Cambria" panose="02040503050406030204" pitchFamily="18" charset="0"/>
                </a:rPr>
                <a:t>Bitline</a:t>
              </a:r>
              <a:endParaRPr lang="en-US" sz="1600">
                <a:solidFill>
                  <a:schemeClr val="accent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9A75630-D470-D34A-8D22-BB557882F2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02902" y="4054719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solidFill>
                    <a:schemeClr val="accent2"/>
                  </a:solidFill>
                </a:rPr>
                <a:t>…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FE58EA8F-293F-D747-A748-917ADDBDAD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1330" y="4353756"/>
              <a:ext cx="397637" cy="2893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solidFill>
                    <a:schemeClr val="accent2"/>
                  </a:solidFill>
                </a:rPr>
                <a:t>…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4D8B37-BB98-8A49-8B6D-1AD7FDEF3A15}"/>
              </a:ext>
            </a:extLst>
          </p:cNvPr>
          <p:cNvSpPr/>
          <p:nvPr/>
        </p:nvSpPr>
        <p:spPr>
          <a:xfrm>
            <a:off x="6313714" y="4242488"/>
            <a:ext cx="2111829" cy="306752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DC07E-88EB-AF44-A763-25933BB8355D}"/>
              </a:ext>
            </a:extLst>
          </p:cNvPr>
          <p:cNvSpPr txBox="1"/>
          <p:nvPr/>
        </p:nvSpPr>
        <p:spPr>
          <a:xfrm>
            <a:off x="6401683" y="4253749"/>
            <a:ext cx="191546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20"/>
              </a:lnSpc>
            </a:pPr>
            <a:r>
              <a:rPr lang="en-US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DRAM Row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27D268-85C2-A3BC-7319-EBD071976CB7}"/>
              </a:ext>
            </a:extLst>
          </p:cNvPr>
          <p:cNvGrpSpPr/>
          <p:nvPr/>
        </p:nvGrpSpPr>
        <p:grpSpPr>
          <a:xfrm>
            <a:off x="1266876" y="1540985"/>
            <a:ext cx="4763041" cy="769135"/>
            <a:chOff x="1266876" y="1540985"/>
            <a:chExt cx="4763041" cy="76913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CCCA36A-8FF0-374F-8CE7-772E48513240}"/>
                </a:ext>
              </a:extLst>
            </p:cNvPr>
            <p:cNvSpPr/>
            <p:nvPr/>
          </p:nvSpPr>
          <p:spPr>
            <a:xfrm>
              <a:off x="2704427" y="1579248"/>
              <a:ext cx="3325490" cy="730872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DF79E9-7D2D-0EB3-F8EB-E7A2CE29BADB}"/>
                </a:ext>
              </a:extLst>
            </p:cNvPr>
            <p:cNvSpPr txBox="1"/>
            <p:nvPr/>
          </p:nvSpPr>
          <p:spPr>
            <a:xfrm>
              <a:off x="1266876" y="1540985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DRAM Rank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87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64" grpId="0"/>
      <p:bldP spid="150" grpId="0" animBg="1"/>
      <p:bldP spid="80" grpId="0" animBg="1"/>
      <p:bldP spid="190" grpId="0" animBg="1"/>
      <p:bldP spid="3" grpId="0" animBg="1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FD39DE-1F58-3231-2493-821732B5FE38}"/>
              </a:ext>
            </a:extLst>
          </p:cNvPr>
          <p:cNvSpPr/>
          <p:nvPr/>
        </p:nvSpPr>
        <p:spPr>
          <a:xfrm>
            <a:off x="-1800" y="764830"/>
            <a:ext cx="9147600" cy="1308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lvl="0" indent="-1333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676400" algn="l"/>
              </a:tabLst>
            </a:pP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HiRA </a:t>
            </a:r>
            <a:r>
              <a:rPr lang="en-US" sz="2200" b="1" dirty="0">
                <a:solidFill>
                  <a:prstClr val="black"/>
                </a:solidFill>
                <a:latin typeface="Cambria" panose="02040503050406030204" pitchFamily="18" charset="0"/>
              </a:rPr>
              <a:t>concurrently activates </a:t>
            </a: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two rows in a DRAM bank</a:t>
            </a:r>
          </a:p>
          <a:p>
            <a:pPr marL="311150" lvl="1" indent="-13335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Cambria" panose="02040503050406030204" pitchFamily="18" charset="0"/>
              <a:buChar char="-"/>
              <a:tabLst>
                <a:tab pos="1676400" algn="l"/>
              </a:tabLst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Challenge 1	: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Only one row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can be activated in a DRAM bank at a given time</a:t>
            </a:r>
          </a:p>
          <a:p>
            <a:pPr marL="311150" lvl="1" indent="-13335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Cambria" panose="02040503050406030204" pitchFamily="18" charset="0"/>
              <a:buChar char="-"/>
              <a:tabLst>
                <a:tab pos="1676400" algn="l"/>
              </a:tabLst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Solution 1	: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HiRA 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violates timing constraints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for concurrent row activations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5730E-3EE9-B19C-B8C9-698D489DD103}"/>
              </a:ext>
            </a:extLst>
          </p:cNvPr>
          <p:cNvSpPr/>
          <p:nvPr/>
        </p:nvSpPr>
        <p:spPr>
          <a:xfrm>
            <a:off x="-1100" y="3511214"/>
            <a:ext cx="9146200" cy="1308638"/>
          </a:xfrm>
          <a:prstGeom prst="rect">
            <a:avLst/>
          </a:prstGeom>
          <a:solidFill>
            <a:schemeClr val="accent6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lvl="0" indent="-1333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676400" algn="l"/>
              </a:tabLst>
            </a:pP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HiRA activates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two DRAM rows</a:t>
            </a:r>
            <a:r>
              <a:rPr lang="en-US" sz="2200" b="1" dirty="0">
                <a:solidFill>
                  <a:srgbClr val="5B9BD5">
                    <a:lumMod val="75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in the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same bank</a:t>
            </a:r>
          </a:p>
          <a:p>
            <a:pPr marL="311150" lvl="1" indent="-13335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Cambria" panose="02040503050406030204" pitchFamily="18" charset="0"/>
              <a:buChar char="-"/>
              <a:tabLst>
                <a:tab pos="1676400" algn="l"/>
              </a:tabLst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Challenge 3: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The two rows can </a:t>
            </a:r>
            <a:r>
              <a:rPr lang="en-US" sz="2000" b="1" dirty="0">
                <a:solidFill>
                  <a:srgbClr val="C00000"/>
                </a:solidFill>
                <a:latin typeface="Cambria" panose="02040503050406030204" pitchFamily="18" charset="0"/>
              </a:rPr>
              <a:t>override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 each other’s data 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via shared bitlines</a:t>
            </a:r>
          </a:p>
          <a:p>
            <a:pPr marL="311150" lvl="1" indent="-13335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Cambria" panose="02040503050406030204" pitchFamily="18" charset="0"/>
              <a:buChar char="-"/>
              <a:tabLst>
                <a:tab pos="1676400" algn="l"/>
              </a:tabLst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Solution 3	: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HiRA uses rows from two </a:t>
            </a:r>
            <a:r>
              <a:rPr lang="en-US" sz="2000" b="1" dirty="0">
                <a:solidFill>
                  <a:srgbClr val="00B050"/>
                </a:solidFill>
                <a:latin typeface="Cambria" panose="02040503050406030204" pitchFamily="18" charset="0"/>
              </a:rPr>
              <a:t>electrically disconnected subarrays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43DF0-02B6-AAD3-92A5-8C281CC84819}"/>
              </a:ext>
            </a:extLst>
          </p:cNvPr>
          <p:cNvSpPr/>
          <p:nvPr/>
        </p:nvSpPr>
        <p:spPr>
          <a:xfrm>
            <a:off x="-1100" y="2108638"/>
            <a:ext cx="9146200" cy="1343807"/>
          </a:xfrm>
          <a:prstGeom prst="rect">
            <a:avLst/>
          </a:prstGeom>
          <a:solidFill>
            <a:srgbClr val="E2D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lvl="0" indent="-1333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HiRA issues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two</a:t>
            </a: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</a:rPr>
              <a:t>row activation (ACT) </a:t>
            </a:r>
            <a:r>
              <a:rPr lang="en-US" sz="2200" dirty="0">
                <a:solidFill>
                  <a:prstClr val="black"/>
                </a:solidFill>
                <a:latin typeface="Cambria" panose="02040503050406030204" pitchFamily="18" charset="0"/>
              </a:rPr>
              <a:t>commands </a:t>
            </a:r>
            <a:r>
              <a:rPr lang="en-US" sz="2200" b="1" dirty="0">
                <a:solidFill>
                  <a:prstClr val="black"/>
                </a:solidFill>
                <a:latin typeface="Cambria" panose="02040503050406030204" pitchFamily="18" charset="0"/>
              </a:rPr>
              <a:t>in quick succession</a:t>
            </a:r>
            <a:endParaRPr lang="en-US" sz="22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311150" lvl="1" indent="-133350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Cambria" panose="02040503050406030204" pitchFamily="18" charset="0"/>
              <a:buChar char="-"/>
              <a:tabLst>
                <a:tab pos="1676400" algn="l"/>
              </a:tabLst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Challenge 2	: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 DRAM chips 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ignore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the second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activation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before precharge</a:t>
            </a:r>
          </a:p>
          <a:p>
            <a:pPr marL="311150" lvl="1" indent="-133350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Cambria" panose="02040503050406030204" pitchFamily="18" charset="0"/>
              <a:buChar char="-"/>
              <a:tabLst>
                <a:tab pos="1676400" algn="l"/>
              </a:tabLst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Solution 2	: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 HiRA issues a </a:t>
            </a: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</a:rPr>
              <a:t>precharge (PRE) </a:t>
            </a:r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</a:rPr>
              <a:t>command </a:t>
            </a: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</a:rPr>
              <a:t>between two ACTs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FA133-C37F-C7B3-2094-BE1A2588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HiRA: Hidden Row Activation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AC345E-ED84-E62C-3040-D84B86A0CF7B}"/>
              </a:ext>
            </a:extLst>
          </p:cNvPr>
          <p:cNvSpPr txBox="1">
            <a:spLocks/>
          </p:cNvSpPr>
          <p:nvPr/>
        </p:nvSpPr>
        <p:spPr>
          <a:xfrm>
            <a:off x="-2200" y="4997779"/>
            <a:ext cx="9144001" cy="12126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HiRA </a:t>
            </a:r>
            <a:r>
              <a:rPr lang="en-US" sz="2400" b="1" dirty="0">
                <a:solidFill>
                  <a:srgbClr val="C00000"/>
                </a:solidFill>
              </a:rPr>
              <a:t>violates DRAM timing constraints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dirty="0"/>
              <a:t>by issuing a sequence of </a:t>
            </a:r>
            <a:r>
              <a:rPr lang="en-US" sz="2400" b="1" dirty="0">
                <a:solidFill>
                  <a:srgbClr val="7030A0"/>
                </a:solidFill>
              </a:rPr>
              <a:t>ACT-PRE-ACT</a:t>
            </a:r>
            <a:r>
              <a:rPr lang="en-US" sz="2400" dirty="0"/>
              <a:t> commands </a:t>
            </a:r>
            <a:br>
              <a:rPr lang="en-US" sz="2400" dirty="0"/>
            </a:br>
            <a:r>
              <a:rPr lang="en-US" sz="2400" dirty="0"/>
              <a:t>that target two rows in two </a:t>
            </a:r>
            <a:r>
              <a:rPr lang="en-US" sz="2400" b="1" dirty="0">
                <a:solidFill>
                  <a:srgbClr val="00B050"/>
                </a:solidFill>
              </a:rPr>
              <a:t>electrically disconnected subarrays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5D319E-9A94-B34B-C399-28FD81FFFC80}"/>
              </a:ext>
            </a:extLst>
          </p:cNvPr>
          <p:cNvCxnSpPr/>
          <p:nvPr/>
        </p:nvCxnSpPr>
        <p:spPr>
          <a:xfrm>
            <a:off x="-2199" y="4997779"/>
            <a:ext cx="91440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64B3EF-7FE5-8ADC-C6A8-B5C8AF791685}"/>
              </a:ext>
            </a:extLst>
          </p:cNvPr>
          <p:cNvCxnSpPr/>
          <p:nvPr/>
        </p:nvCxnSpPr>
        <p:spPr>
          <a:xfrm>
            <a:off x="-4400" y="6213733"/>
            <a:ext cx="91440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2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 animBg="1"/>
      <p:bldP spid="9" grpId="0" uiExpand="1" build="p" animBg="1"/>
      <p:bldP spid="8" grpId="0" uiExpand="1" build="allAtOnce" animBg="1"/>
      <p:bldP spid="5" grpId="0" uiExpand="1" build="allAtOnce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7660A-4C08-1F2E-F4F9-C67B17F3D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7030A0"/>
                </a:solidFill>
              </a:rPr>
              <a:t>Refreshing RowA</a:t>
            </a:r>
            <a:r>
              <a:rPr lang="en-US" sz="2800" b="1" dirty="0"/>
              <a:t> </a:t>
            </a:r>
            <a:r>
              <a:rPr lang="en-US" sz="2800" dirty="0"/>
              <a:t>concurrently with </a:t>
            </a:r>
            <a:r>
              <a:rPr lang="en-US" sz="2800" b="1" dirty="0">
                <a:solidFill>
                  <a:srgbClr val="C00000"/>
                </a:solidFill>
              </a:rPr>
              <a:t>Activating RowB</a:t>
            </a:r>
          </a:p>
        </p:txBody>
      </p:sp>
      <p:grpSp>
        <p:nvGrpSpPr>
          <p:cNvPr id="70" name="Timesavedforacc">
            <a:extLst>
              <a:ext uri="{FF2B5EF4-FFF2-40B4-BE49-F238E27FC236}">
                <a16:creationId xmlns:a16="http://schemas.microsoft.com/office/drawing/2014/main" id="{592ED8D5-00C3-BE96-7803-DCF71F37D2BD}"/>
              </a:ext>
            </a:extLst>
          </p:cNvPr>
          <p:cNvGrpSpPr/>
          <p:nvPr/>
        </p:nvGrpSpPr>
        <p:grpSpPr>
          <a:xfrm>
            <a:off x="3608726" y="2679790"/>
            <a:ext cx="2617995" cy="3210848"/>
            <a:chOff x="3303926" y="4025990"/>
            <a:chExt cx="2617995" cy="3210848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30CE877-960A-C781-59CD-EF0D9F38F43D}"/>
                </a:ext>
              </a:extLst>
            </p:cNvPr>
            <p:cNvCxnSpPr>
              <a:cxnSpLocks/>
              <a:endCxn id="31" idx="3"/>
            </p:cNvCxnSpPr>
            <p:nvPr/>
          </p:nvCxnSpPr>
          <p:spPr>
            <a:xfrm>
              <a:off x="3303926" y="4328701"/>
              <a:ext cx="0" cy="2908137"/>
            </a:xfrm>
            <a:prstGeom prst="line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A000521-30A1-83D1-0FE5-9CC1C4750F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1921" y="4025990"/>
              <a:ext cx="0" cy="678346"/>
            </a:xfrm>
            <a:prstGeom prst="line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3098B3F-0A73-88CA-6AE3-AE02C91C69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3926" y="4391654"/>
              <a:ext cx="2617995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A889252-ABBD-E82F-F1D0-4922158B9CAA}"/>
                </a:ext>
              </a:extLst>
            </p:cNvPr>
            <p:cNvSpPr txBox="1"/>
            <p:nvPr/>
          </p:nvSpPr>
          <p:spPr>
            <a:xfrm>
              <a:off x="3510715" y="4355965"/>
              <a:ext cx="2311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The time saved </a:t>
              </a:r>
              <a:b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</a:br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using HiRA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7FA133-C37F-C7B3-2094-BE1A25881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HiRA: Hidden Row Activation</a:t>
            </a:r>
          </a:p>
        </p:txBody>
      </p:sp>
      <p:grpSp>
        <p:nvGrpSpPr>
          <p:cNvPr id="61" name="ACTRowA1">
            <a:extLst>
              <a:ext uri="{FF2B5EF4-FFF2-40B4-BE49-F238E27FC236}">
                <a16:creationId xmlns:a16="http://schemas.microsoft.com/office/drawing/2014/main" id="{366B5D94-494E-644E-3436-C0365F1E88F4}"/>
              </a:ext>
            </a:extLst>
          </p:cNvPr>
          <p:cNvGrpSpPr/>
          <p:nvPr/>
        </p:nvGrpSpPr>
        <p:grpSpPr>
          <a:xfrm>
            <a:off x="1184626" y="2133070"/>
            <a:ext cx="794385" cy="847785"/>
            <a:chOff x="879826" y="3479270"/>
            <a:chExt cx="794385" cy="84778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E0581F-4348-00A1-2467-411822BEBD80}"/>
                </a:ext>
              </a:extLst>
            </p:cNvPr>
            <p:cNvSpPr txBox="1"/>
            <p:nvPr/>
          </p:nvSpPr>
          <p:spPr>
            <a:xfrm>
              <a:off x="879826" y="3680724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RowA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A7B658-27D5-85F9-0A60-7B54D4026D20}"/>
                </a:ext>
              </a:extLst>
            </p:cNvPr>
            <p:cNvCxnSpPr/>
            <p:nvPr/>
          </p:nvCxnSpPr>
          <p:spPr>
            <a:xfrm>
              <a:off x="1288339" y="34792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PRE1-2">
            <a:extLst>
              <a:ext uri="{FF2B5EF4-FFF2-40B4-BE49-F238E27FC236}">
                <a16:creationId xmlns:a16="http://schemas.microsoft.com/office/drawing/2014/main" id="{B01AFDC9-96A7-D715-8B60-770053313511}"/>
              </a:ext>
            </a:extLst>
          </p:cNvPr>
          <p:cNvGrpSpPr/>
          <p:nvPr/>
        </p:nvGrpSpPr>
        <p:grpSpPr>
          <a:xfrm>
            <a:off x="3638130" y="2140385"/>
            <a:ext cx="591829" cy="579643"/>
            <a:chOff x="3333330" y="3486585"/>
            <a:chExt cx="591829" cy="5796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71D62C-7109-8928-09AC-778314318026}"/>
                </a:ext>
              </a:extLst>
            </p:cNvPr>
            <p:cNvSpPr txBox="1"/>
            <p:nvPr/>
          </p:nvSpPr>
          <p:spPr>
            <a:xfrm>
              <a:off x="3333330" y="3696896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1CE7C88-C36C-5198-43E3-4FDF66D45B27}"/>
                </a:ext>
              </a:extLst>
            </p:cNvPr>
            <p:cNvCxnSpPr/>
            <p:nvPr/>
          </p:nvCxnSpPr>
          <p:spPr>
            <a:xfrm>
              <a:off x="3589722" y="3486585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ACTRowB1">
            <a:extLst>
              <a:ext uri="{FF2B5EF4-FFF2-40B4-BE49-F238E27FC236}">
                <a16:creationId xmlns:a16="http://schemas.microsoft.com/office/drawing/2014/main" id="{43785EAE-BFC5-81A2-69EB-B49A118665B5}"/>
              </a:ext>
            </a:extLst>
          </p:cNvPr>
          <p:cNvGrpSpPr/>
          <p:nvPr/>
        </p:nvGrpSpPr>
        <p:grpSpPr>
          <a:xfrm>
            <a:off x="4814944" y="2133070"/>
            <a:ext cx="794385" cy="853046"/>
            <a:chOff x="4510144" y="3479270"/>
            <a:chExt cx="794385" cy="8530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3D95EC-5EDE-5162-89F2-D5E02D6D71A8}"/>
                </a:ext>
              </a:extLst>
            </p:cNvPr>
            <p:cNvSpPr txBox="1"/>
            <p:nvPr/>
          </p:nvSpPr>
          <p:spPr>
            <a:xfrm>
              <a:off x="4510144" y="3685985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RowB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DC1F10-28A9-8D77-D8A1-560C027128AB}"/>
                </a:ext>
              </a:extLst>
            </p:cNvPr>
            <p:cNvCxnSpPr/>
            <p:nvPr/>
          </p:nvCxnSpPr>
          <p:spPr>
            <a:xfrm>
              <a:off x="4935065" y="34792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PRE1-2" hidden="1">
            <a:extLst>
              <a:ext uri="{FF2B5EF4-FFF2-40B4-BE49-F238E27FC236}">
                <a16:creationId xmlns:a16="http://schemas.microsoft.com/office/drawing/2014/main" id="{CC567284-5A2A-EDF4-0AF5-F72DF1EF9F39}"/>
              </a:ext>
            </a:extLst>
          </p:cNvPr>
          <p:cNvGrpSpPr/>
          <p:nvPr/>
        </p:nvGrpSpPr>
        <p:grpSpPr>
          <a:xfrm>
            <a:off x="7265764" y="2124887"/>
            <a:ext cx="591829" cy="604241"/>
            <a:chOff x="6960964" y="3471087"/>
            <a:chExt cx="591829" cy="6042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66BAB5-941D-649A-F81B-DEE9B2C02768}"/>
                </a:ext>
              </a:extLst>
            </p:cNvPr>
            <p:cNvSpPr txBox="1"/>
            <p:nvPr/>
          </p:nvSpPr>
          <p:spPr>
            <a:xfrm>
              <a:off x="6960964" y="3705996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3AAC08-38BA-F572-3E7B-BA376FE3A5B9}"/>
                </a:ext>
              </a:extLst>
            </p:cNvPr>
            <p:cNvCxnSpPr/>
            <p:nvPr/>
          </p:nvCxnSpPr>
          <p:spPr>
            <a:xfrm>
              <a:off x="7245986" y="3471087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timeline1">
            <a:extLst>
              <a:ext uri="{FF2B5EF4-FFF2-40B4-BE49-F238E27FC236}">
                <a16:creationId xmlns:a16="http://schemas.microsoft.com/office/drawing/2014/main" id="{2FE222E5-F968-58B6-E2AD-F6E920E29D42}"/>
              </a:ext>
            </a:extLst>
          </p:cNvPr>
          <p:cNvGrpSpPr/>
          <p:nvPr/>
        </p:nvGrpSpPr>
        <p:grpSpPr>
          <a:xfrm>
            <a:off x="1020578" y="2087392"/>
            <a:ext cx="7712443" cy="369332"/>
            <a:chOff x="715778" y="3653048"/>
            <a:chExt cx="7712443" cy="36933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CA69989-7BB2-4A2A-D9EE-92827D84CA78}"/>
                </a:ext>
              </a:extLst>
            </p:cNvPr>
            <p:cNvCxnSpPr>
              <a:cxnSpLocks/>
            </p:cNvCxnSpPr>
            <p:nvPr/>
          </p:nvCxnSpPr>
          <p:spPr>
            <a:xfrm>
              <a:off x="715778" y="3837714"/>
              <a:ext cx="7088428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590EE8-1675-BBE4-7E50-FB094997E4AC}"/>
                </a:ext>
              </a:extLst>
            </p:cNvPr>
            <p:cNvSpPr txBox="1"/>
            <p:nvPr/>
          </p:nvSpPr>
          <p:spPr>
            <a:xfrm>
              <a:off x="7796317" y="3653048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</p:grpSp>
      <p:grpSp>
        <p:nvGrpSpPr>
          <p:cNvPr id="51" name="timelinne2">
            <a:extLst>
              <a:ext uri="{FF2B5EF4-FFF2-40B4-BE49-F238E27FC236}">
                <a16:creationId xmlns:a16="http://schemas.microsoft.com/office/drawing/2014/main" id="{55782385-2090-08DE-D348-70530F4EFDFA}"/>
              </a:ext>
            </a:extLst>
          </p:cNvPr>
          <p:cNvGrpSpPr/>
          <p:nvPr/>
        </p:nvGrpSpPr>
        <p:grpSpPr>
          <a:xfrm>
            <a:off x="1020578" y="4137370"/>
            <a:ext cx="7712443" cy="369332"/>
            <a:chOff x="715778" y="5026370"/>
            <a:chExt cx="7712443" cy="36933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C1F03E6-E2DF-A696-9019-325AF38432FA}"/>
                </a:ext>
              </a:extLst>
            </p:cNvPr>
            <p:cNvCxnSpPr>
              <a:cxnSpLocks/>
            </p:cNvCxnSpPr>
            <p:nvPr/>
          </p:nvCxnSpPr>
          <p:spPr>
            <a:xfrm>
              <a:off x="715778" y="5211036"/>
              <a:ext cx="7088428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684CA7-D5A7-4947-4270-605ED91E7DB5}"/>
                </a:ext>
              </a:extLst>
            </p:cNvPr>
            <p:cNvSpPr txBox="1"/>
            <p:nvPr/>
          </p:nvSpPr>
          <p:spPr>
            <a:xfrm>
              <a:off x="7796317" y="5026370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</p:grpSp>
      <p:sp>
        <p:nvSpPr>
          <p:cNvPr id="15" name="RowA1">
            <a:extLst>
              <a:ext uri="{FF2B5EF4-FFF2-40B4-BE49-F238E27FC236}">
                <a16:creationId xmlns:a16="http://schemas.microsoft.com/office/drawing/2014/main" id="{D0130104-B624-4579-E599-41BFF35E07A2}"/>
              </a:ext>
            </a:extLst>
          </p:cNvPr>
          <p:cNvSpPr/>
          <p:nvPr/>
        </p:nvSpPr>
        <p:spPr>
          <a:xfrm>
            <a:off x="1590522" y="1646857"/>
            <a:ext cx="2304000" cy="46588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Cambria" panose="02040503050406030204" pitchFamily="18" charset="0"/>
              </a:rPr>
              <a:t>RowA’s</a:t>
            </a:r>
            <a:r>
              <a:rPr lang="en-US" sz="1400" b="1" dirty="0">
                <a:latin typeface="Cambria" panose="02040503050406030204" pitchFamily="18" charset="0"/>
              </a:rPr>
              <a:t> refresh</a:t>
            </a:r>
          </a:p>
        </p:txBody>
      </p:sp>
      <p:sp>
        <p:nvSpPr>
          <p:cNvPr id="17" name="RowB1">
            <a:extLst>
              <a:ext uri="{FF2B5EF4-FFF2-40B4-BE49-F238E27FC236}">
                <a16:creationId xmlns:a16="http://schemas.microsoft.com/office/drawing/2014/main" id="{E68B62EE-F23F-40B4-F180-48AE348D1819}"/>
              </a:ext>
            </a:extLst>
          </p:cNvPr>
          <p:cNvSpPr/>
          <p:nvPr/>
        </p:nvSpPr>
        <p:spPr>
          <a:xfrm>
            <a:off x="5210165" y="1654089"/>
            <a:ext cx="1073685" cy="46588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RowB’s</a:t>
            </a:r>
            <a:r>
              <a:rPr lang="en-US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 activation</a:t>
            </a:r>
          </a:p>
        </p:txBody>
      </p:sp>
      <p:grpSp>
        <p:nvGrpSpPr>
          <p:cNvPr id="72" name="ACTRowA2">
            <a:extLst>
              <a:ext uri="{FF2B5EF4-FFF2-40B4-BE49-F238E27FC236}">
                <a16:creationId xmlns:a16="http://schemas.microsoft.com/office/drawing/2014/main" id="{96FAFA72-9145-A02D-536F-C6376244EC70}"/>
              </a:ext>
            </a:extLst>
          </p:cNvPr>
          <p:cNvGrpSpPr/>
          <p:nvPr/>
        </p:nvGrpSpPr>
        <p:grpSpPr>
          <a:xfrm>
            <a:off x="1184626" y="4183048"/>
            <a:ext cx="794385" cy="898330"/>
            <a:chOff x="879826" y="5072048"/>
            <a:chExt cx="794385" cy="8983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4677E7-B06C-95EC-60B0-5220C3EAC8D1}"/>
                </a:ext>
              </a:extLst>
            </p:cNvPr>
            <p:cNvSpPr txBox="1"/>
            <p:nvPr/>
          </p:nvSpPr>
          <p:spPr>
            <a:xfrm>
              <a:off x="879826" y="5324047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rgbClr val="7030A0"/>
                  </a:solidFill>
                  <a:latin typeface="Cambria" panose="02040503050406030204" pitchFamily="18" charset="0"/>
                </a:rPr>
                <a:t>RowA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0D1A5B1-6317-083D-D22F-E3FF32E9D791}"/>
                </a:ext>
              </a:extLst>
            </p:cNvPr>
            <p:cNvCxnSpPr/>
            <p:nvPr/>
          </p:nvCxnSpPr>
          <p:spPr>
            <a:xfrm>
              <a:off x="1288339" y="50720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PRE2-1">
            <a:extLst>
              <a:ext uri="{FF2B5EF4-FFF2-40B4-BE49-F238E27FC236}">
                <a16:creationId xmlns:a16="http://schemas.microsoft.com/office/drawing/2014/main" id="{C7A1E038-65D8-56D9-7374-55186DAC4C42}"/>
              </a:ext>
            </a:extLst>
          </p:cNvPr>
          <p:cNvGrpSpPr/>
          <p:nvPr/>
        </p:nvGrpSpPr>
        <p:grpSpPr>
          <a:xfrm>
            <a:off x="1669213" y="3877558"/>
            <a:ext cx="591829" cy="568836"/>
            <a:chOff x="1364413" y="4766558"/>
            <a:chExt cx="591829" cy="56883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B1F0EE-61DD-DDF7-9868-1B8D6EEED4A7}"/>
                </a:ext>
              </a:extLst>
            </p:cNvPr>
            <p:cNvSpPr txBox="1"/>
            <p:nvPr/>
          </p:nvSpPr>
          <p:spPr>
            <a:xfrm>
              <a:off x="1364413" y="4766558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C4CC59-534B-0357-9834-451F28B93600}"/>
                </a:ext>
              </a:extLst>
            </p:cNvPr>
            <p:cNvCxnSpPr>
              <a:cxnSpLocks/>
            </p:cNvCxnSpPr>
            <p:nvPr/>
          </p:nvCxnSpPr>
          <p:spPr>
            <a:xfrm>
              <a:off x="1682997" y="50720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ACTRowB2">
            <a:extLst>
              <a:ext uri="{FF2B5EF4-FFF2-40B4-BE49-F238E27FC236}">
                <a16:creationId xmlns:a16="http://schemas.microsoft.com/office/drawing/2014/main" id="{7F5E7316-4164-9E07-542D-7A65CC3CE00A}"/>
              </a:ext>
            </a:extLst>
          </p:cNvPr>
          <p:cNvGrpSpPr/>
          <p:nvPr/>
        </p:nvGrpSpPr>
        <p:grpSpPr>
          <a:xfrm>
            <a:off x="2000622" y="4183048"/>
            <a:ext cx="794385" cy="898330"/>
            <a:chOff x="1695822" y="5072048"/>
            <a:chExt cx="794385" cy="8983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ADC041-4232-D8A9-3AAF-23B0884643CD}"/>
                </a:ext>
              </a:extLst>
            </p:cNvPr>
            <p:cNvSpPr txBox="1"/>
            <p:nvPr/>
          </p:nvSpPr>
          <p:spPr>
            <a:xfrm>
              <a:off x="1695822" y="5324047"/>
              <a:ext cx="7943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RowB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3039AC-4446-7471-E80D-2FF6337CDE70}"/>
                </a:ext>
              </a:extLst>
            </p:cNvPr>
            <p:cNvCxnSpPr/>
            <p:nvPr/>
          </p:nvCxnSpPr>
          <p:spPr>
            <a:xfrm>
              <a:off x="2093014" y="50720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PRE2-2" hidden="1">
            <a:extLst>
              <a:ext uri="{FF2B5EF4-FFF2-40B4-BE49-F238E27FC236}">
                <a16:creationId xmlns:a16="http://schemas.microsoft.com/office/drawing/2014/main" id="{729B3711-5F5A-645D-1A06-C74449E5DB1A}"/>
              </a:ext>
            </a:extLst>
          </p:cNvPr>
          <p:cNvGrpSpPr/>
          <p:nvPr/>
        </p:nvGrpSpPr>
        <p:grpSpPr>
          <a:xfrm>
            <a:off x="4453637" y="4192148"/>
            <a:ext cx="591829" cy="618153"/>
            <a:chOff x="4148837" y="5081148"/>
            <a:chExt cx="591829" cy="61815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D8F396-3568-76F1-B0E7-83BD471C534A}"/>
                </a:ext>
              </a:extLst>
            </p:cNvPr>
            <p:cNvSpPr txBox="1"/>
            <p:nvPr/>
          </p:nvSpPr>
          <p:spPr>
            <a:xfrm>
              <a:off x="4148837" y="5329969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E32DA4-CCED-FAB3-39CC-3912B61DEFBA}"/>
                </a:ext>
              </a:extLst>
            </p:cNvPr>
            <p:cNvCxnSpPr>
              <a:cxnSpLocks/>
            </p:cNvCxnSpPr>
            <p:nvPr/>
          </p:nvCxnSpPr>
          <p:spPr>
            <a:xfrm>
              <a:off x="4439784" y="5081148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owA2">
            <a:extLst>
              <a:ext uri="{FF2B5EF4-FFF2-40B4-BE49-F238E27FC236}">
                <a16:creationId xmlns:a16="http://schemas.microsoft.com/office/drawing/2014/main" id="{DDCA270E-A89B-A97D-4CD7-6D1CBFAEE67C}"/>
              </a:ext>
            </a:extLst>
          </p:cNvPr>
          <p:cNvSpPr/>
          <p:nvPr/>
        </p:nvSpPr>
        <p:spPr>
          <a:xfrm>
            <a:off x="1581818" y="5098645"/>
            <a:ext cx="2304000" cy="468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RowA’s</a:t>
            </a:r>
            <a:r>
              <a:rPr lang="en-US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 refresh</a:t>
            </a:r>
          </a:p>
        </p:txBody>
      </p:sp>
      <p:sp>
        <p:nvSpPr>
          <p:cNvPr id="31" name="RowB2">
            <a:extLst>
              <a:ext uri="{FF2B5EF4-FFF2-40B4-BE49-F238E27FC236}">
                <a16:creationId xmlns:a16="http://schemas.microsoft.com/office/drawing/2014/main" id="{F0ED1F2E-E2F5-9207-9ED9-780E7407CFA7}"/>
              </a:ext>
            </a:extLst>
          </p:cNvPr>
          <p:cNvSpPr/>
          <p:nvPr/>
        </p:nvSpPr>
        <p:spPr>
          <a:xfrm>
            <a:off x="2386401" y="5699726"/>
            <a:ext cx="1240316" cy="38182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RowB’s</a:t>
            </a:r>
            <a:r>
              <a:rPr lang="en-US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 activation</a:t>
            </a:r>
          </a:p>
        </p:txBody>
      </p:sp>
      <p:grpSp>
        <p:nvGrpSpPr>
          <p:cNvPr id="71" name="Timesavedforrefs">
            <a:extLst>
              <a:ext uri="{FF2B5EF4-FFF2-40B4-BE49-F238E27FC236}">
                <a16:creationId xmlns:a16="http://schemas.microsoft.com/office/drawing/2014/main" id="{799543D4-0D41-85D6-4C06-B7E0737FB8E9}"/>
              </a:ext>
            </a:extLst>
          </p:cNvPr>
          <p:cNvGrpSpPr/>
          <p:nvPr/>
        </p:nvGrpSpPr>
        <p:grpSpPr>
          <a:xfrm>
            <a:off x="4701814" y="2124887"/>
            <a:ext cx="2888420" cy="3751848"/>
            <a:chOff x="4421559" y="1629587"/>
            <a:chExt cx="2888420" cy="375184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D224B0D-8EA4-0CFD-366F-06DF5EEC5CB4}"/>
                </a:ext>
              </a:extLst>
            </p:cNvPr>
            <p:cNvCxnSpPr>
              <a:cxnSpLocks/>
              <a:endCxn id="40" idx="3"/>
            </p:cNvCxnSpPr>
            <p:nvPr/>
          </p:nvCxnSpPr>
          <p:spPr>
            <a:xfrm>
              <a:off x="7269459" y="1629587"/>
              <a:ext cx="40520" cy="3428683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05CB419-0903-1C04-559F-28CF5E54C5AC}"/>
                </a:ext>
              </a:extLst>
            </p:cNvPr>
            <p:cNvCxnSpPr>
              <a:cxnSpLocks/>
            </p:cNvCxnSpPr>
            <p:nvPr/>
          </p:nvCxnSpPr>
          <p:spPr>
            <a:xfrm>
              <a:off x="4421559" y="4315001"/>
              <a:ext cx="0" cy="85291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B543BEC-828E-7F1B-8FC0-2BD9183AD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9638" y="4662578"/>
              <a:ext cx="2748140" cy="0"/>
            </a:xfrm>
            <a:prstGeom prst="straightConnector1">
              <a:avLst/>
            </a:prstGeom>
            <a:ln w="571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C8AE7A0-7E5B-3DEE-488F-3DFEA360AA75}"/>
                </a:ext>
              </a:extLst>
            </p:cNvPr>
            <p:cNvSpPr txBox="1"/>
            <p:nvPr/>
          </p:nvSpPr>
          <p:spPr>
            <a:xfrm>
              <a:off x="4536961" y="4735104"/>
              <a:ext cx="27730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Reduction in the time spent for two refreshes</a:t>
              </a:r>
            </a:p>
          </p:txBody>
        </p:sp>
      </p:grpSp>
      <p:grpSp>
        <p:nvGrpSpPr>
          <p:cNvPr id="65" name="RD1-2">
            <a:extLst>
              <a:ext uri="{FF2B5EF4-FFF2-40B4-BE49-F238E27FC236}">
                <a16:creationId xmlns:a16="http://schemas.microsoft.com/office/drawing/2014/main" id="{E3A2D888-635D-2CAD-6F10-DFDC4878EAC0}"/>
              </a:ext>
            </a:extLst>
          </p:cNvPr>
          <p:cNvGrpSpPr/>
          <p:nvPr/>
        </p:nvGrpSpPr>
        <p:grpSpPr>
          <a:xfrm>
            <a:off x="6546575" y="2134031"/>
            <a:ext cx="498856" cy="568541"/>
            <a:chOff x="6241775" y="3480231"/>
            <a:chExt cx="498856" cy="568541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F8B05E5-12DD-0BDD-BC85-F4C3861B4923}"/>
                </a:ext>
              </a:extLst>
            </p:cNvPr>
            <p:cNvSpPr txBox="1"/>
            <p:nvPr/>
          </p:nvSpPr>
          <p:spPr>
            <a:xfrm>
              <a:off x="6241775" y="3679440"/>
              <a:ext cx="498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9BA06D5-DE36-7396-72BE-5FC4A6AC73E1}"/>
                </a:ext>
              </a:extLst>
            </p:cNvPr>
            <p:cNvCxnSpPr/>
            <p:nvPr/>
          </p:nvCxnSpPr>
          <p:spPr>
            <a:xfrm>
              <a:off x="6491203" y="3480231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RD1-1">
            <a:extLst>
              <a:ext uri="{FF2B5EF4-FFF2-40B4-BE49-F238E27FC236}">
                <a16:creationId xmlns:a16="http://schemas.microsoft.com/office/drawing/2014/main" id="{80C75A74-5E34-535F-9139-93622E79866A}"/>
              </a:ext>
            </a:extLst>
          </p:cNvPr>
          <p:cNvGrpSpPr/>
          <p:nvPr/>
        </p:nvGrpSpPr>
        <p:grpSpPr>
          <a:xfrm>
            <a:off x="5998724" y="2133070"/>
            <a:ext cx="498856" cy="566859"/>
            <a:chOff x="5693924" y="3479270"/>
            <a:chExt cx="498856" cy="56685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6A84AC5-924B-9BB0-51ED-7D2BAC3DD534}"/>
                </a:ext>
              </a:extLst>
            </p:cNvPr>
            <p:cNvSpPr txBox="1"/>
            <p:nvPr/>
          </p:nvSpPr>
          <p:spPr>
            <a:xfrm>
              <a:off x="5693924" y="3676797"/>
              <a:ext cx="498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9C58960-7ECF-865D-D337-E0D85C88D23F}"/>
                </a:ext>
              </a:extLst>
            </p:cNvPr>
            <p:cNvCxnSpPr/>
            <p:nvPr/>
          </p:nvCxnSpPr>
          <p:spPr>
            <a:xfrm>
              <a:off x="5931512" y="34792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RD2-2">
            <a:extLst>
              <a:ext uri="{FF2B5EF4-FFF2-40B4-BE49-F238E27FC236}">
                <a16:creationId xmlns:a16="http://schemas.microsoft.com/office/drawing/2014/main" id="{1DBA9143-CB37-846B-15C7-6ED5522B7197}"/>
              </a:ext>
            </a:extLst>
          </p:cNvPr>
          <p:cNvGrpSpPr/>
          <p:nvPr/>
        </p:nvGrpSpPr>
        <p:grpSpPr>
          <a:xfrm>
            <a:off x="3923122" y="4180974"/>
            <a:ext cx="498856" cy="623405"/>
            <a:chOff x="3618322" y="5069974"/>
            <a:chExt cx="498856" cy="62340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CBB5400-BECB-2868-B2FE-1EBF3CC0F7F1}"/>
                </a:ext>
              </a:extLst>
            </p:cNvPr>
            <p:cNvSpPr txBox="1"/>
            <p:nvPr/>
          </p:nvSpPr>
          <p:spPr>
            <a:xfrm>
              <a:off x="3618322" y="5324047"/>
              <a:ext cx="498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382173C-8606-6429-0A06-93B12B6569AA}"/>
                </a:ext>
              </a:extLst>
            </p:cNvPr>
            <p:cNvCxnSpPr/>
            <p:nvPr/>
          </p:nvCxnSpPr>
          <p:spPr>
            <a:xfrm>
              <a:off x="3867750" y="5069974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RD2-1">
            <a:extLst>
              <a:ext uri="{FF2B5EF4-FFF2-40B4-BE49-F238E27FC236}">
                <a16:creationId xmlns:a16="http://schemas.microsoft.com/office/drawing/2014/main" id="{2CAC255C-3377-F15D-F2C5-36826C47C054}"/>
              </a:ext>
            </a:extLst>
          </p:cNvPr>
          <p:cNvGrpSpPr/>
          <p:nvPr/>
        </p:nvGrpSpPr>
        <p:grpSpPr>
          <a:xfrm>
            <a:off x="3375271" y="4189157"/>
            <a:ext cx="498856" cy="612579"/>
            <a:chOff x="3070471" y="5078157"/>
            <a:chExt cx="498856" cy="61257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1A0486B-F358-EF85-5425-66A6529AF985}"/>
                </a:ext>
              </a:extLst>
            </p:cNvPr>
            <p:cNvSpPr txBox="1"/>
            <p:nvPr/>
          </p:nvSpPr>
          <p:spPr>
            <a:xfrm>
              <a:off x="3070471" y="5321404"/>
              <a:ext cx="4988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RD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2B6498C-72E9-2EF0-6D30-CEAF72A563C4}"/>
                </a:ext>
              </a:extLst>
            </p:cNvPr>
            <p:cNvCxnSpPr/>
            <p:nvPr/>
          </p:nvCxnSpPr>
          <p:spPr>
            <a:xfrm>
              <a:off x="3308059" y="5078157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HiRA">
            <a:extLst>
              <a:ext uri="{FF2B5EF4-FFF2-40B4-BE49-F238E27FC236}">
                <a16:creationId xmlns:a16="http://schemas.microsoft.com/office/drawing/2014/main" id="{710817C1-F7EE-83D0-E4DD-BE14747DEF1F}"/>
              </a:ext>
            </a:extLst>
          </p:cNvPr>
          <p:cNvGrpSpPr/>
          <p:nvPr/>
        </p:nvGrpSpPr>
        <p:grpSpPr>
          <a:xfrm>
            <a:off x="1264920" y="3548727"/>
            <a:ext cx="1460192" cy="1493227"/>
            <a:chOff x="960120" y="4437727"/>
            <a:chExt cx="1460192" cy="1493227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F270CD19-D925-4AB3-F5DA-8B7EF303E802}"/>
                </a:ext>
              </a:extLst>
            </p:cNvPr>
            <p:cNvSpPr/>
            <p:nvPr/>
          </p:nvSpPr>
          <p:spPr>
            <a:xfrm>
              <a:off x="960120" y="4766558"/>
              <a:ext cx="1460192" cy="1164396"/>
            </a:xfrm>
            <a:prstGeom prst="roundRect">
              <a:avLst>
                <a:gd name="adj" fmla="val 7243"/>
              </a:avLst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8434AAD-BB57-3709-8814-38616E352C01}"/>
                </a:ext>
              </a:extLst>
            </p:cNvPr>
            <p:cNvSpPr txBox="1"/>
            <p:nvPr/>
          </p:nvSpPr>
          <p:spPr>
            <a:xfrm>
              <a:off x="1355120" y="4437727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HiRA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153989FF-64AB-1F23-9A91-ED2F32D27372}"/>
              </a:ext>
            </a:extLst>
          </p:cNvPr>
          <p:cNvSpPr txBox="1"/>
          <p:nvPr/>
        </p:nvSpPr>
        <p:spPr>
          <a:xfrm rot="16200000">
            <a:off x="-66060" y="220356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Without HiRA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40BABC3-5022-DEC4-1A5F-48993152D4BC}"/>
              </a:ext>
            </a:extLst>
          </p:cNvPr>
          <p:cNvSpPr txBox="1"/>
          <p:nvPr/>
        </p:nvSpPr>
        <p:spPr>
          <a:xfrm rot="16200000">
            <a:off x="104039" y="4208275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With HiRA</a:t>
            </a:r>
          </a:p>
        </p:txBody>
      </p:sp>
      <p:sp>
        <p:nvSpPr>
          <p:cNvPr id="30" name="RowA1">
            <a:extLst>
              <a:ext uri="{FF2B5EF4-FFF2-40B4-BE49-F238E27FC236}">
                <a16:creationId xmlns:a16="http://schemas.microsoft.com/office/drawing/2014/main" id="{4CDB08D4-E118-D205-564F-E1FF9E6CD7EB}"/>
              </a:ext>
            </a:extLst>
          </p:cNvPr>
          <p:cNvSpPr/>
          <p:nvPr/>
        </p:nvSpPr>
        <p:spPr>
          <a:xfrm>
            <a:off x="3932326" y="1646857"/>
            <a:ext cx="1246927" cy="46588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  <a:latin typeface="Cambria" panose="02040503050406030204" pitchFamily="18" charset="0"/>
              </a:rPr>
              <a:t>Precharge</a:t>
            </a:r>
          </a:p>
        </p:txBody>
      </p:sp>
      <p:sp>
        <p:nvSpPr>
          <p:cNvPr id="4" name="RowB1">
            <a:extLst>
              <a:ext uri="{FF2B5EF4-FFF2-40B4-BE49-F238E27FC236}">
                <a16:creationId xmlns:a16="http://schemas.microsoft.com/office/drawing/2014/main" id="{286F9969-4D77-94D4-C84C-0673C23E0BFF}"/>
              </a:ext>
            </a:extLst>
          </p:cNvPr>
          <p:cNvSpPr/>
          <p:nvPr/>
        </p:nvSpPr>
        <p:spPr>
          <a:xfrm>
            <a:off x="5210165" y="1158935"/>
            <a:ext cx="2337866" cy="4658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RowB’s</a:t>
            </a:r>
            <a:r>
              <a:rPr lang="en-US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 refresh</a:t>
            </a:r>
          </a:p>
        </p:txBody>
      </p:sp>
      <p:sp>
        <p:nvSpPr>
          <p:cNvPr id="16" name="RowB1">
            <a:extLst>
              <a:ext uri="{FF2B5EF4-FFF2-40B4-BE49-F238E27FC236}">
                <a16:creationId xmlns:a16="http://schemas.microsoft.com/office/drawing/2014/main" id="{EBD6AD3F-2339-5CCD-BDA7-D668B8CC6796}"/>
              </a:ext>
            </a:extLst>
          </p:cNvPr>
          <p:cNvSpPr/>
          <p:nvPr/>
        </p:nvSpPr>
        <p:spPr>
          <a:xfrm>
            <a:off x="2386401" y="6199917"/>
            <a:ext cx="2337866" cy="4658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400" b="1" dirty="0" err="1">
                <a:solidFill>
                  <a:prstClr val="white"/>
                </a:solidFill>
                <a:latin typeface="Cambria" panose="02040503050406030204" pitchFamily="18" charset="0"/>
              </a:rPr>
              <a:t>RowB’s</a:t>
            </a:r>
            <a:r>
              <a:rPr lang="en-US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 refresh</a:t>
            </a:r>
          </a:p>
        </p:txBody>
      </p:sp>
    </p:spTree>
    <p:extLst>
      <p:ext uri="{BB962C8B-B14F-4D97-AF65-F5344CB8AC3E}">
        <p14:creationId xmlns:p14="http://schemas.microsoft.com/office/powerpoint/2010/main" val="357635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 animBg="1"/>
      <p:bldP spid="17" grpId="0" animBg="1"/>
      <p:bldP spid="29" grpId="0" animBg="1"/>
      <p:bldP spid="31" grpId="0" animBg="1"/>
      <p:bldP spid="79" grpId="0"/>
      <p:bldP spid="80" grpId="0"/>
      <p:bldP spid="30" grpId="0" animBg="1"/>
      <p:bldP spid="4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51EE035-5996-447D-B288-97025168DCDF}"/>
              </a:ext>
            </a:extLst>
          </p:cNvPr>
          <p:cNvGrpSpPr/>
          <p:nvPr/>
        </p:nvGrpSpPr>
        <p:grpSpPr>
          <a:xfrm>
            <a:off x="4687144" y="4046800"/>
            <a:ext cx="4015371" cy="559997"/>
            <a:chOff x="4687144" y="4046800"/>
            <a:chExt cx="4015371" cy="55999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37903AF-62D7-AFA0-E20E-199859DEEFBC}"/>
                </a:ext>
              </a:extLst>
            </p:cNvPr>
            <p:cNvSpPr/>
            <p:nvPr/>
          </p:nvSpPr>
          <p:spPr>
            <a:xfrm>
              <a:off x="4687144" y="4046800"/>
              <a:ext cx="2544682" cy="50645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FB790E-CC2B-0CCC-ABD2-5E868BD820FE}"/>
                </a:ext>
              </a:extLst>
            </p:cNvPr>
            <p:cNvSpPr txBox="1"/>
            <p:nvPr/>
          </p:nvSpPr>
          <p:spPr>
            <a:xfrm>
              <a:off x="7314956" y="4237465"/>
              <a:ext cx="1387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C00000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Overlapped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9877E0-5866-FEF0-2DAD-64E6831A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Operation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7FA562-1376-35A7-8B3F-E5700C08DD30}"/>
              </a:ext>
            </a:extLst>
          </p:cNvPr>
          <p:cNvSpPr/>
          <p:nvPr/>
        </p:nvSpPr>
        <p:spPr>
          <a:xfrm>
            <a:off x="1538433" y="3480572"/>
            <a:ext cx="3666861" cy="307777"/>
          </a:xfrm>
          <a:prstGeom prst="rect">
            <a:avLst/>
          </a:prstGeom>
          <a:solidFill>
            <a:srgbClr val="ADD0E9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website&#10;&#10;Description automatically generated">
            <a:extLst>
              <a:ext uri="{FF2B5EF4-FFF2-40B4-BE49-F238E27FC236}">
                <a16:creationId xmlns:a16="http://schemas.microsoft.com/office/drawing/2014/main" id="{061859BF-75C4-E85F-697E-7ECCAAEFD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35" y="871530"/>
            <a:ext cx="1043404" cy="2448000"/>
          </a:xfrm>
          <a:prstGeom prst="rect">
            <a:avLst/>
          </a:prstGeom>
        </p:spPr>
      </p:pic>
      <p:pic>
        <p:nvPicPr>
          <p:cNvPr id="50" name="Picture 49" descr="A picture containing website&#10;&#10;Description automatically generated">
            <a:extLst>
              <a:ext uri="{FF2B5EF4-FFF2-40B4-BE49-F238E27FC236}">
                <a16:creationId xmlns:a16="http://schemas.microsoft.com/office/drawing/2014/main" id="{CFDCD2CD-F301-3D91-5324-0B4CB7A18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84" y="869741"/>
            <a:ext cx="1043404" cy="2448000"/>
          </a:xfrm>
          <a:prstGeom prst="rect">
            <a:avLst/>
          </a:prstGeom>
        </p:spPr>
      </p:pic>
      <p:pic>
        <p:nvPicPr>
          <p:cNvPr id="52" name="Picture 5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830454B-B652-CD41-8B61-68DE33562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868" y="869741"/>
            <a:ext cx="1043404" cy="2448000"/>
          </a:xfrm>
          <a:prstGeom prst="rect">
            <a:avLst/>
          </a:prstGeom>
        </p:spPr>
      </p:pic>
      <p:pic>
        <p:nvPicPr>
          <p:cNvPr id="54" name="Picture 53" descr="A picture containing shape&#10;&#10;Description automatically generated">
            <a:extLst>
              <a:ext uri="{FF2B5EF4-FFF2-40B4-BE49-F238E27FC236}">
                <a16:creationId xmlns:a16="http://schemas.microsoft.com/office/drawing/2014/main" id="{4058AFDA-F574-3EB4-A446-9B90FCF83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54" y="869741"/>
            <a:ext cx="1043404" cy="2448000"/>
          </a:xfrm>
          <a:prstGeom prst="rect">
            <a:avLst/>
          </a:prstGeom>
        </p:spPr>
      </p:pic>
      <p:pic>
        <p:nvPicPr>
          <p:cNvPr id="56" name="Picture 55" descr="A picture containing website&#10;&#10;Description automatically generated">
            <a:extLst>
              <a:ext uri="{FF2B5EF4-FFF2-40B4-BE49-F238E27FC236}">
                <a16:creationId xmlns:a16="http://schemas.microsoft.com/office/drawing/2014/main" id="{51791F8C-FFDF-503A-AA79-4D7C36F32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24" y="869741"/>
            <a:ext cx="1043404" cy="2448000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F31D45EF-98B5-2868-EC98-70DEB6F31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14" y="869741"/>
            <a:ext cx="1043404" cy="2448000"/>
          </a:xfrm>
          <a:prstGeom prst="rect">
            <a:avLst/>
          </a:prstGeom>
        </p:spPr>
      </p:pic>
      <p:grpSp>
        <p:nvGrpSpPr>
          <p:cNvPr id="9" name="ACT" hidden="1">
            <a:extLst>
              <a:ext uri="{FF2B5EF4-FFF2-40B4-BE49-F238E27FC236}">
                <a16:creationId xmlns:a16="http://schemas.microsoft.com/office/drawing/2014/main" id="{5EF8AA25-45EF-6130-F436-7FD32ABB2834}"/>
              </a:ext>
            </a:extLst>
          </p:cNvPr>
          <p:cNvGrpSpPr/>
          <p:nvPr/>
        </p:nvGrpSpPr>
        <p:grpSpPr>
          <a:xfrm>
            <a:off x="8374035" y="3482791"/>
            <a:ext cx="534121" cy="307777"/>
            <a:chOff x="7544242" y="4124067"/>
            <a:chExt cx="534121" cy="3077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BFB26A-7EB5-CBE0-A69D-CD743F9E670D}"/>
                </a:ext>
              </a:extLst>
            </p:cNvPr>
            <p:cNvSpPr/>
            <p:nvPr/>
          </p:nvSpPr>
          <p:spPr>
            <a:xfrm>
              <a:off x="7600032" y="4168382"/>
              <a:ext cx="426461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424B40-4720-7E45-629F-B6CB48E8B3A5}"/>
                </a:ext>
              </a:extLst>
            </p:cNvPr>
            <p:cNvSpPr txBox="1"/>
            <p:nvPr/>
          </p:nvSpPr>
          <p:spPr>
            <a:xfrm>
              <a:off x="7544242" y="4124067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ACT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0" name="PRE">
            <a:extLst>
              <a:ext uri="{FF2B5EF4-FFF2-40B4-BE49-F238E27FC236}">
                <a16:creationId xmlns:a16="http://schemas.microsoft.com/office/drawing/2014/main" id="{8039B924-627D-04D4-6899-CBA662C03681}"/>
              </a:ext>
            </a:extLst>
          </p:cNvPr>
          <p:cNvGrpSpPr/>
          <p:nvPr/>
        </p:nvGrpSpPr>
        <p:grpSpPr>
          <a:xfrm>
            <a:off x="7070422" y="3482791"/>
            <a:ext cx="534121" cy="307777"/>
            <a:chOff x="7544242" y="4124067"/>
            <a:chExt cx="534121" cy="3077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77E1DD-FBFB-54F3-178C-9FBFF5270944}"/>
                </a:ext>
              </a:extLst>
            </p:cNvPr>
            <p:cNvSpPr/>
            <p:nvPr/>
          </p:nvSpPr>
          <p:spPr>
            <a:xfrm>
              <a:off x="7600032" y="4168382"/>
              <a:ext cx="426461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C7AF95-8236-6B8D-257D-A90B829CE526}"/>
                </a:ext>
              </a:extLst>
            </p:cNvPr>
            <p:cNvSpPr txBox="1"/>
            <p:nvPr/>
          </p:nvSpPr>
          <p:spPr>
            <a:xfrm>
              <a:off x="7544242" y="4124067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6" name="PRE">
            <a:extLst>
              <a:ext uri="{FF2B5EF4-FFF2-40B4-BE49-F238E27FC236}">
                <a16:creationId xmlns:a16="http://schemas.microsoft.com/office/drawing/2014/main" id="{A27DA219-E622-B8B4-CFC1-8EC0615738F5}"/>
              </a:ext>
            </a:extLst>
          </p:cNvPr>
          <p:cNvGrpSpPr/>
          <p:nvPr/>
        </p:nvGrpSpPr>
        <p:grpSpPr>
          <a:xfrm>
            <a:off x="6469347" y="3482791"/>
            <a:ext cx="434734" cy="307777"/>
            <a:chOff x="7531542" y="4124067"/>
            <a:chExt cx="434734" cy="3077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10BBCF3-CDF5-66FD-A492-6C158A0BA064}"/>
                </a:ext>
              </a:extLst>
            </p:cNvPr>
            <p:cNvSpPr/>
            <p:nvPr/>
          </p:nvSpPr>
          <p:spPr>
            <a:xfrm>
              <a:off x="7600032" y="4168382"/>
              <a:ext cx="292567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9231DC-1B07-0E89-F294-7388A9164052}"/>
                </a:ext>
              </a:extLst>
            </p:cNvPr>
            <p:cNvSpPr txBox="1"/>
            <p:nvPr/>
          </p:nvSpPr>
          <p:spPr>
            <a:xfrm>
              <a:off x="7531542" y="4124067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RD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19" name="PRE">
            <a:extLst>
              <a:ext uri="{FF2B5EF4-FFF2-40B4-BE49-F238E27FC236}">
                <a16:creationId xmlns:a16="http://schemas.microsoft.com/office/drawing/2014/main" id="{69C02639-9600-03DD-34F1-BBEF5CEC3A34}"/>
              </a:ext>
            </a:extLst>
          </p:cNvPr>
          <p:cNvGrpSpPr/>
          <p:nvPr/>
        </p:nvGrpSpPr>
        <p:grpSpPr>
          <a:xfrm>
            <a:off x="6131386" y="3482791"/>
            <a:ext cx="434734" cy="307777"/>
            <a:chOff x="7531542" y="4124067"/>
            <a:chExt cx="434734" cy="3077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5ADB7BF-4537-C9E3-946E-13244DE11122}"/>
                </a:ext>
              </a:extLst>
            </p:cNvPr>
            <p:cNvSpPr/>
            <p:nvPr/>
          </p:nvSpPr>
          <p:spPr>
            <a:xfrm>
              <a:off x="7600032" y="4168382"/>
              <a:ext cx="292567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011964-8682-9C23-46E5-7567B3896540}"/>
                </a:ext>
              </a:extLst>
            </p:cNvPr>
            <p:cNvSpPr txBox="1"/>
            <p:nvPr/>
          </p:nvSpPr>
          <p:spPr>
            <a:xfrm>
              <a:off x="7531542" y="4124067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RD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2" name="PRE">
            <a:extLst>
              <a:ext uri="{FF2B5EF4-FFF2-40B4-BE49-F238E27FC236}">
                <a16:creationId xmlns:a16="http://schemas.microsoft.com/office/drawing/2014/main" id="{AC4E358D-F1B4-CD74-AF00-78AB4440B644}"/>
              </a:ext>
            </a:extLst>
          </p:cNvPr>
          <p:cNvGrpSpPr/>
          <p:nvPr/>
        </p:nvGrpSpPr>
        <p:grpSpPr>
          <a:xfrm>
            <a:off x="5796430" y="3482791"/>
            <a:ext cx="434734" cy="307777"/>
            <a:chOff x="7531542" y="4124067"/>
            <a:chExt cx="434734" cy="30777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CF3D1A-96A3-472F-C4A3-363DE20A4AE3}"/>
                </a:ext>
              </a:extLst>
            </p:cNvPr>
            <p:cNvSpPr/>
            <p:nvPr/>
          </p:nvSpPr>
          <p:spPr>
            <a:xfrm>
              <a:off x="7600032" y="4168382"/>
              <a:ext cx="292567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E3F704-423A-09F7-888F-7C3F73BA06A5}"/>
                </a:ext>
              </a:extLst>
            </p:cNvPr>
            <p:cNvSpPr txBox="1"/>
            <p:nvPr/>
          </p:nvSpPr>
          <p:spPr>
            <a:xfrm>
              <a:off x="7531542" y="4124067"/>
              <a:ext cx="434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RD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5" name="ACTRowB">
            <a:extLst>
              <a:ext uri="{FF2B5EF4-FFF2-40B4-BE49-F238E27FC236}">
                <a16:creationId xmlns:a16="http://schemas.microsoft.com/office/drawing/2014/main" id="{FE7CE8CA-BC4F-31A3-13F4-E3BE9DF24392}"/>
              </a:ext>
            </a:extLst>
          </p:cNvPr>
          <p:cNvGrpSpPr/>
          <p:nvPr/>
        </p:nvGrpSpPr>
        <p:grpSpPr>
          <a:xfrm>
            <a:off x="4135770" y="3483814"/>
            <a:ext cx="1069524" cy="307777"/>
            <a:chOff x="7531542" y="4124067"/>
            <a:chExt cx="1069524" cy="30777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7CEFF0-0A86-7391-3D07-3C1D291C057F}"/>
                </a:ext>
              </a:extLst>
            </p:cNvPr>
            <p:cNvSpPr/>
            <p:nvPr/>
          </p:nvSpPr>
          <p:spPr>
            <a:xfrm>
              <a:off x="7600032" y="4168382"/>
              <a:ext cx="930461" cy="219149"/>
            </a:xfrm>
            <a:prstGeom prst="rect">
              <a:avLst/>
            </a:prstGeom>
            <a:solidFill>
              <a:srgbClr val="FE61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B1E506-BAA5-2E61-C2EB-B4E654FB92AB}"/>
                </a:ext>
              </a:extLst>
            </p:cNvPr>
            <p:cNvSpPr txBox="1"/>
            <p:nvPr/>
          </p:nvSpPr>
          <p:spPr>
            <a:xfrm>
              <a:off x="7531542" y="4124067"/>
              <a:ext cx="1069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ACT RowB</a:t>
              </a:r>
              <a:endPara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29" name="PRE">
            <a:extLst>
              <a:ext uri="{FF2B5EF4-FFF2-40B4-BE49-F238E27FC236}">
                <a16:creationId xmlns:a16="http://schemas.microsoft.com/office/drawing/2014/main" id="{B99DA099-C5AE-4464-B511-9FDF4F37F2E0}"/>
              </a:ext>
            </a:extLst>
          </p:cNvPr>
          <p:cNvGrpSpPr/>
          <p:nvPr/>
        </p:nvGrpSpPr>
        <p:grpSpPr>
          <a:xfrm>
            <a:off x="3087866" y="3480572"/>
            <a:ext cx="534121" cy="307777"/>
            <a:chOff x="7544242" y="4124067"/>
            <a:chExt cx="534121" cy="30777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7920E5E-99E7-FA2A-563E-863ABEB53A5F}"/>
                </a:ext>
              </a:extLst>
            </p:cNvPr>
            <p:cNvSpPr/>
            <p:nvPr/>
          </p:nvSpPr>
          <p:spPr>
            <a:xfrm>
              <a:off x="7600032" y="4168382"/>
              <a:ext cx="426461" cy="219149"/>
            </a:xfrm>
            <a:prstGeom prst="rect">
              <a:avLst/>
            </a:prstGeom>
            <a:solidFill>
              <a:srgbClr val="E5E5E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A0F8FB-09F6-DAEC-4C2D-E1CB722FB78A}"/>
                </a:ext>
              </a:extLst>
            </p:cNvPr>
            <p:cNvSpPr txBox="1"/>
            <p:nvPr/>
          </p:nvSpPr>
          <p:spPr>
            <a:xfrm>
              <a:off x="7544242" y="4124067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</a:t>
              </a:r>
              <a:endPara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34" name="ACTRowA">
            <a:extLst>
              <a:ext uri="{FF2B5EF4-FFF2-40B4-BE49-F238E27FC236}">
                <a16:creationId xmlns:a16="http://schemas.microsoft.com/office/drawing/2014/main" id="{9E638529-5FB7-6BE8-837E-544748AEEB8C}"/>
              </a:ext>
            </a:extLst>
          </p:cNvPr>
          <p:cNvGrpSpPr/>
          <p:nvPr/>
        </p:nvGrpSpPr>
        <p:grpSpPr>
          <a:xfrm>
            <a:off x="1556273" y="3480572"/>
            <a:ext cx="1063112" cy="307777"/>
            <a:chOff x="7531542" y="4124067"/>
            <a:chExt cx="1063112" cy="30777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DCB903C-FACE-FEB2-B05A-2D45BABB0792}"/>
                </a:ext>
              </a:extLst>
            </p:cNvPr>
            <p:cNvSpPr/>
            <p:nvPr/>
          </p:nvSpPr>
          <p:spPr>
            <a:xfrm>
              <a:off x="7600032" y="4168382"/>
              <a:ext cx="930461" cy="219149"/>
            </a:xfrm>
            <a:prstGeom prst="rect">
              <a:avLst/>
            </a:prstGeom>
            <a:solidFill>
              <a:srgbClr val="785E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9A63BC-3A80-2E8F-5B1F-CC10AA5C8180}"/>
                </a:ext>
              </a:extLst>
            </p:cNvPr>
            <p:cNvSpPr txBox="1"/>
            <p:nvPr/>
          </p:nvSpPr>
          <p:spPr>
            <a:xfrm>
              <a:off x="7531542" y="4124067"/>
              <a:ext cx="1063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ACT RowA</a:t>
              </a:r>
              <a:endParaRPr lang="en-US" sz="2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5EFB8CB-A9A8-1D89-F58D-FF5FD45A783C}"/>
              </a:ext>
            </a:extLst>
          </p:cNvPr>
          <p:cNvSpPr txBox="1"/>
          <p:nvPr/>
        </p:nvSpPr>
        <p:spPr>
          <a:xfrm>
            <a:off x="862314" y="344979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HiRA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AD07073-50B1-0CA5-7643-3AC6F5F17D72}"/>
              </a:ext>
            </a:extLst>
          </p:cNvPr>
          <p:cNvGrpSpPr/>
          <p:nvPr/>
        </p:nvGrpSpPr>
        <p:grpSpPr>
          <a:xfrm>
            <a:off x="2061444" y="3750353"/>
            <a:ext cx="1293482" cy="307777"/>
            <a:chOff x="2061444" y="3750353"/>
            <a:chExt cx="1293482" cy="307777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E15C281-4F7B-0051-17B5-17596D706086}"/>
                </a:ext>
              </a:extLst>
            </p:cNvPr>
            <p:cNvCxnSpPr/>
            <p:nvPr/>
          </p:nvCxnSpPr>
          <p:spPr>
            <a:xfrm>
              <a:off x="2061444" y="3916279"/>
              <a:ext cx="1293482" cy="0"/>
            </a:xfrm>
            <a:prstGeom prst="straightConnector1">
              <a:avLst/>
            </a:prstGeom>
            <a:ln w="19050">
              <a:solidFill>
                <a:srgbClr val="785E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866FA63-5901-C571-0E61-DE7933955215}"/>
                </a:ext>
              </a:extLst>
            </p:cNvPr>
            <p:cNvSpPr/>
            <p:nvPr/>
          </p:nvSpPr>
          <p:spPr>
            <a:xfrm>
              <a:off x="2619385" y="3839304"/>
              <a:ext cx="171440" cy="18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46B35B-6B99-4FD1-5080-37F6A394EFF5}"/>
                </a:ext>
              </a:extLst>
            </p:cNvPr>
            <p:cNvSpPr txBox="1"/>
            <p:nvPr/>
          </p:nvSpPr>
          <p:spPr>
            <a:xfrm>
              <a:off x="2566844" y="3750353"/>
              <a:ext cx="3080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3766A16-31BB-9EED-2814-3DBFBF2D49B4}"/>
              </a:ext>
            </a:extLst>
          </p:cNvPr>
          <p:cNvGrpSpPr/>
          <p:nvPr/>
        </p:nvGrpSpPr>
        <p:grpSpPr>
          <a:xfrm>
            <a:off x="3368032" y="3740068"/>
            <a:ext cx="1293482" cy="307777"/>
            <a:chOff x="3368032" y="4357689"/>
            <a:chExt cx="1293482" cy="30777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C9F6E57-4265-7B2C-580F-DCC2C468F264}"/>
                </a:ext>
              </a:extLst>
            </p:cNvPr>
            <p:cNvGrpSpPr/>
            <p:nvPr/>
          </p:nvGrpSpPr>
          <p:grpSpPr>
            <a:xfrm>
              <a:off x="3368032" y="4456925"/>
              <a:ext cx="1293482" cy="181299"/>
              <a:chOff x="2061444" y="4456925"/>
              <a:chExt cx="1293482" cy="181299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3F1D6AD8-DCC2-8CB5-A419-5C786B9BFECC}"/>
                  </a:ext>
                </a:extLst>
              </p:cNvPr>
              <p:cNvCxnSpPr/>
              <p:nvPr/>
            </p:nvCxnSpPr>
            <p:spPr>
              <a:xfrm>
                <a:off x="2061444" y="4533900"/>
                <a:ext cx="1293482" cy="0"/>
              </a:xfrm>
              <a:prstGeom prst="straightConnector1">
                <a:avLst/>
              </a:prstGeom>
              <a:ln w="19050">
                <a:solidFill>
                  <a:srgbClr val="FE61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18D82F2-8AE1-6E31-1887-78779E92748F}"/>
                  </a:ext>
                </a:extLst>
              </p:cNvPr>
              <p:cNvSpPr/>
              <p:nvPr/>
            </p:nvSpPr>
            <p:spPr>
              <a:xfrm>
                <a:off x="2619385" y="4456925"/>
                <a:ext cx="171440" cy="1812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537A537-E8FB-1D76-41BC-6BDB15256550}"/>
                </a:ext>
              </a:extLst>
            </p:cNvPr>
            <p:cNvSpPr txBox="1"/>
            <p:nvPr/>
          </p:nvSpPr>
          <p:spPr>
            <a:xfrm>
              <a:off x="3873539" y="4357689"/>
              <a:ext cx="3080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FE61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>
                  <a:solidFill>
                    <a:srgbClr val="FE610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F6C2F3F-7595-E00A-78C0-2444456F51A4}"/>
              </a:ext>
            </a:extLst>
          </p:cNvPr>
          <p:cNvGrpSpPr/>
          <p:nvPr/>
        </p:nvGrpSpPr>
        <p:grpSpPr>
          <a:xfrm>
            <a:off x="4669919" y="3742565"/>
            <a:ext cx="1293482" cy="307777"/>
            <a:chOff x="4669919" y="4360186"/>
            <a:chExt cx="1293482" cy="307777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1ABE915-085F-7DD2-7560-0C25E0D8442D}"/>
                </a:ext>
              </a:extLst>
            </p:cNvPr>
            <p:cNvCxnSpPr/>
            <p:nvPr/>
          </p:nvCxnSpPr>
          <p:spPr>
            <a:xfrm>
              <a:off x="4669919" y="4536397"/>
              <a:ext cx="1293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DC9FA9E-32DA-E7EA-B1F2-FF100760643C}"/>
                </a:ext>
              </a:extLst>
            </p:cNvPr>
            <p:cNvSpPr/>
            <p:nvPr/>
          </p:nvSpPr>
          <p:spPr>
            <a:xfrm>
              <a:off x="5180729" y="4459422"/>
              <a:ext cx="348092" cy="18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B894044-F87C-1B6D-E211-0CB146D64AC2}"/>
                </a:ext>
              </a:extLst>
            </p:cNvPr>
            <p:cNvSpPr txBox="1"/>
            <p:nvPr/>
          </p:nvSpPr>
          <p:spPr>
            <a:xfrm>
              <a:off x="5114157" y="4360186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RCD</a:t>
              </a:r>
              <a:endParaRPr lang="en-US" sz="1400" i="1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6A54562-FEAC-3FA9-E743-5C1831A810A5}"/>
              </a:ext>
            </a:extLst>
          </p:cNvPr>
          <p:cNvSpPr txBox="1"/>
          <p:nvPr/>
        </p:nvSpPr>
        <p:spPr>
          <a:xfrm>
            <a:off x="306285" y="869741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785EF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RowA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D756BBD-8BF5-A88C-869E-C3061A1F2ED2}"/>
              </a:ext>
            </a:extLst>
          </p:cNvPr>
          <p:cNvSpPr txBox="1"/>
          <p:nvPr/>
        </p:nvSpPr>
        <p:spPr>
          <a:xfrm>
            <a:off x="302485" y="1993484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E61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RowB</a:t>
            </a:r>
          </a:p>
        </p:txBody>
      </p:sp>
      <p:grpSp>
        <p:nvGrpSpPr>
          <p:cNvPr id="81" name="tRestoreA">
            <a:extLst>
              <a:ext uri="{FF2B5EF4-FFF2-40B4-BE49-F238E27FC236}">
                <a16:creationId xmlns:a16="http://schemas.microsoft.com/office/drawing/2014/main" id="{B03644BC-583C-4D7E-5DB9-E19335A443B6}"/>
              </a:ext>
            </a:extLst>
          </p:cNvPr>
          <p:cNvGrpSpPr/>
          <p:nvPr/>
        </p:nvGrpSpPr>
        <p:grpSpPr>
          <a:xfrm>
            <a:off x="2063754" y="3993255"/>
            <a:ext cx="5199599" cy="307777"/>
            <a:chOff x="2063754" y="4610876"/>
            <a:chExt cx="5199599" cy="307777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DE09E65-8CB5-C044-650E-1EECF38E9B0B}"/>
                </a:ext>
              </a:extLst>
            </p:cNvPr>
            <p:cNvCxnSpPr>
              <a:cxnSpLocks/>
            </p:cNvCxnSpPr>
            <p:nvPr/>
          </p:nvCxnSpPr>
          <p:spPr>
            <a:xfrm>
              <a:off x="2063754" y="4779948"/>
              <a:ext cx="5199599" cy="0"/>
            </a:xfrm>
            <a:prstGeom prst="straightConnector1">
              <a:avLst/>
            </a:prstGeom>
            <a:ln w="19050">
              <a:solidFill>
                <a:srgbClr val="785E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883FE51-14B3-4964-5C71-CE838F672AA0}"/>
                </a:ext>
              </a:extLst>
            </p:cNvPr>
            <p:cNvSpPr/>
            <p:nvPr/>
          </p:nvSpPr>
          <p:spPr>
            <a:xfrm>
              <a:off x="4339228" y="4702973"/>
              <a:ext cx="633412" cy="18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0755AE2-2DFD-CBA3-DD67-68D97F870A9C}"/>
                </a:ext>
              </a:extLst>
            </p:cNvPr>
            <p:cNvSpPr txBox="1"/>
            <p:nvPr/>
          </p:nvSpPr>
          <p:spPr>
            <a:xfrm>
              <a:off x="4304110" y="4610876"/>
              <a:ext cx="734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 err="1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RestoreA</a:t>
              </a:r>
              <a:endParaRPr lang="en-US" sz="1400" i="1" baseline="-25000" dirty="0">
                <a:solidFill>
                  <a:srgbClr val="785E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83" name="tRestoreB">
            <a:extLst>
              <a:ext uri="{FF2B5EF4-FFF2-40B4-BE49-F238E27FC236}">
                <a16:creationId xmlns:a16="http://schemas.microsoft.com/office/drawing/2014/main" id="{35D2FA44-D60E-9F73-CCED-BD3DDA413B03}"/>
              </a:ext>
            </a:extLst>
          </p:cNvPr>
          <p:cNvGrpSpPr/>
          <p:nvPr/>
        </p:nvGrpSpPr>
        <p:grpSpPr>
          <a:xfrm>
            <a:off x="4640268" y="4235465"/>
            <a:ext cx="2629021" cy="307777"/>
            <a:chOff x="4634332" y="4610876"/>
            <a:chExt cx="2629021" cy="307777"/>
          </a:xfrm>
        </p:grpSpPr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6DD4C343-4568-3F6D-E764-DCE5BA0E9B1F}"/>
                </a:ext>
              </a:extLst>
            </p:cNvPr>
            <p:cNvCxnSpPr>
              <a:cxnSpLocks/>
            </p:cNvCxnSpPr>
            <p:nvPr/>
          </p:nvCxnSpPr>
          <p:spPr>
            <a:xfrm>
              <a:off x="4634332" y="4779948"/>
              <a:ext cx="2629021" cy="0"/>
            </a:xfrm>
            <a:prstGeom prst="straightConnector1">
              <a:avLst/>
            </a:prstGeom>
            <a:ln w="19050">
              <a:solidFill>
                <a:srgbClr val="785E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630B702-FD20-A1C3-4708-F331DB7A8254}"/>
                </a:ext>
              </a:extLst>
            </p:cNvPr>
            <p:cNvSpPr/>
            <p:nvPr/>
          </p:nvSpPr>
          <p:spPr>
            <a:xfrm>
              <a:off x="5558003" y="4702973"/>
              <a:ext cx="635938" cy="18129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3F5EB57-F731-7FB2-137D-887B8F683BF6}"/>
                </a:ext>
              </a:extLst>
            </p:cNvPr>
            <p:cNvSpPr txBox="1"/>
            <p:nvPr/>
          </p:nvSpPr>
          <p:spPr>
            <a:xfrm>
              <a:off x="5522885" y="4610876"/>
              <a:ext cx="734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>
                  <a:solidFill>
                    <a:srgbClr val="785EF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RestoreB</a:t>
              </a:r>
            </a:p>
          </p:txBody>
        </p:sp>
      </p:grpSp>
      <p:grpSp>
        <p:nvGrpSpPr>
          <p:cNvPr id="95" name="Group 94" hidden="1">
            <a:extLst>
              <a:ext uri="{FF2B5EF4-FFF2-40B4-BE49-F238E27FC236}">
                <a16:creationId xmlns:a16="http://schemas.microsoft.com/office/drawing/2014/main" id="{C5D2011C-5117-32D1-381B-C6C7A0BB5C7A}"/>
              </a:ext>
            </a:extLst>
          </p:cNvPr>
          <p:cNvGrpSpPr/>
          <p:nvPr/>
        </p:nvGrpSpPr>
        <p:grpSpPr>
          <a:xfrm>
            <a:off x="7314956" y="3739023"/>
            <a:ext cx="1293482" cy="307777"/>
            <a:chOff x="4669919" y="4360186"/>
            <a:chExt cx="1293482" cy="307777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1EC58A2-E00F-9152-3C2D-77EEC2957F23}"/>
                </a:ext>
              </a:extLst>
            </p:cNvPr>
            <p:cNvCxnSpPr/>
            <p:nvPr/>
          </p:nvCxnSpPr>
          <p:spPr>
            <a:xfrm>
              <a:off x="4669919" y="4536397"/>
              <a:ext cx="129348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B7D132-873D-58DD-3E33-A114C3FE2BDA}"/>
                </a:ext>
              </a:extLst>
            </p:cNvPr>
            <p:cNvSpPr/>
            <p:nvPr/>
          </p:nvSpPr>
          <p:spPr>
            <a:xfrm>
              <a:off x="5180729" y="4459422"/>
              <a:ext cx="348092" cy="18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BD2EE02-AF4A-BB0D-EE15-80657D8CA2E4}"/>
                </a:ext>
              </a:extLst>
            </p:cNvPr>
            <p:cNvSpPr txBox="1"/>
            <p:nvPr/>
          </p:nvSpPr>
          <p:spPr>
            <a:xfrm>
              <a:off x="5156574" y="4360186"/>
              <a:ext cx="399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</a:t>
              </a:r>
              <a:r>
                <a:rPr lang="en-US" sz="1400" i="1" baseline="-25000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RP</a:t>
              </a:r>
              <a:endParaRPr lang="en-US" sz="1400" i="1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9C1725B2-C1E2-CCF7-0C83-8FDEBAA92223}"/>
              </a:ext>
            </a:extLst>
          </p:cNvPr>
          <p:cNvCxnSpPr/>
          <p:nvPr/>
        </p:nvCxnSpPr>
        <p:spPr>
          <a:xfrm>
            <a:off x="752243" y="3392603"/>
            <a:ext cx="835575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00EA5334-6748-20F0-0849-2057C6BCDD25}"/>
              </a:ext>
            </a:extLst>
          </p:cNvPr>
          <p:cNvSpPr txBox="1"/>
          <p:nvPr/>
        </p:nvSpPr>
        <p:spPr>
          <a:xfrm>
            <a:off x="8691608" y="3117704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time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BF969EC-E13B-9EC5-F886-AC788B2700AE}"/>
              </a:ext>
            </a:extLst>
          </p:cNvPr>
          <p:cNvSpPr txBox="1"/>
          <p:nvPr/>
        </p:nvSpPr>
        <p:spPr>
          <a:xfrm>
            <a:off x="92083" y="1290582"/>
            <a:ext cx="849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Local Row</a:t>
            </a:r>
          </a:p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Buffer X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8745CF2-60FB-F872-E6C8-800FD5867847}"/>
              </a:ext>
            </a:extLst>
          </p:cNvPr>
          <p:cNvSpPr txBox="1"/>
          <p:nvPr/>
        </p:nvSpPr>
        <p:spPr>
          <a:xfrm>
            <a:off x="120148" y="2392120"/>
            <a:ext cx="8499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Local Row</a:t>
            </a:r>
          </a:p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Buffer Y</a:t>
            </a:r>
          </a:p>
        </p:txBody>
      </p:sp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3B3FF88A-951C-7F49-6F5D-CD0FA609D605}"/>
              </a:ext>
            </a:extLst>
          </p:cNvPr>
          <p:cNvSpPr txBox="1">
            <a:spLocks/>
          </p:cNvSpPr>
          <p:nvPr/>
        </p:nvSpPr>
        <p:spPr>
          <a:xfrm>
            <a:off x="0" y="4925013"/>
            <a:ext cx="9144000" cy="11532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HiRA </a:t>
            </a:r>
            <a:r>
              <a:rPr lang="en-US" sz="2800" b="1" dirty="0">
                <a:solidFill>
                  <a:srgbClr val="785EF0"/>
                </a:solidFill>
              </a:rPr>
              <a:t>refreshes RowA </a:t>
            </a:r>
            <a:r>
              <a:rPr lang="en-US" sz="2800" i="1" dirty="0"/>
              <a:t>concurrently with </a:t>
            </a:r>
            <a:r>
              <a:rPr lang="en-US" sz="2800" b="1" dirty="0">
                <a:solidFill>
                  <a:srgbClr val="FE6100"/>
                </a:solidFill>
              </a:rPr>
              <a:t>activating RowB </a:t>
            </a:r>
            <a:r>
              <a:rPr lang="en-US" sz="2800" dirty="0"/>
              <a:t>by issuing </a:t>
            </a:r>
            <a:r>
              <a:rPr lang="en-US" sz="2800" b="1" i="1" dirty="0"/>
              <a:t>ACT-PRE-ACT</a:t>
            </a:r>
            <a:r>
              <a:rPr lang="en-US" sz="2800" i="1" dirty="0"/>
              <a:t> </a:t>
            </a:r>
            <a:r>
              <a:rPr lang="en-US" sz="2800" dirty="0"/>
              <a:t>commands in </a:t>
            </a:r>
            <a:r>
              <a:rPr lang="en-US" sz="2800" b="1" dirty="0"/>
              <a:t>quick succession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4FC40-B367-CCD8-3623-946EEF19D424}"/>
              </a:ext>
            </a:extLst>
          </p:cNvPr>
          <p:cNvSpPr txBox="1"/>
          <p:nvPr/>
        </p:nvSpPr>
        <p:spPr>
          <a:xfrm>
            <a:off x="206325" y="2830740"/>
            <a:ext cx="7072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Bank I/O</a:t>
            </a:r>
          </a:p>
        </p:txBody>
      </p:sp>
    </p:spTree>
    <p:extLst>
      <p:ext uri="{BB962C8B-B14F-4D97-AF65-F5344CB8AC3E}">
        <p14:creationId xmlns:p14="http://schemas.microsoft.com/office/powerpoint/2010/main" val="333161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1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E266-0CEA-82EB-80B7-19915158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in Off-the-Shelf DRAM Chips: Key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05A0-4BC0-E168-BAA8-A9A80B9C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HiRA works in </a:t>
            </a:r>
            <a:r>
              <a:rPr lang="en-US" b="1" dirty="0">
                <a:solidFill>
                  <a:srgbClr val="C00000"/>
                </a:solidFill>
              </a:rPr>
              <a:t>56 off-the-shelf DRAM chips </a:t>
            </a:r>
            <a:r>
              <a:rPr lang="en-US" dirty="0"/>
              <a:t>from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SK Hynix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821824-77A2-D28F-03E3-9672460E5CB6}"/>
              </a:ext>
            </a:extLst>
          </p:cNvPr>
          <p:cNvSpPr txBox="1">
            <a:spLocks/>
          </p:cNvSpPr>
          <p:nvPr/>
        </p:nvSpPr>
        <p:spPr>
          <a:xfrm>
            <a:off x="75991" y="1500205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C00000"/>
                </a:solidFill>
              </a:rPr>
              <a:t>51.4% reduction </a:t>
            </a:r>
            <a:r>
              <a:rPr lang="en-US" dirty="0"/>
              <a:t>in the time spent for refresh operations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37E016-C002-EC0C-072D-19CF35EB5019}"/>
              </a:ext>
            </a:extLst>
          </p:cNvPr>
          <p:cNvSpPr txBox="1">
            <a:spLocks/>
          </p:cNvSpPr>
          <p:nvPr/>
        </p:nvSpPr>
        <p:spPr>
          <a:xfrm>
            <a:off x="75990" y="2239335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/>
              <a:t>HiRA performs a given row’s </a:t>
            </a:r>
            <a:r>
              <a:rPr lang="en-US" b="1" dirty="0">
                <a:solidFill>
                  <a:srgbClr val="7030A0"/>
                </a:solidFill>
              </a:rPr>
              <a:t>refresh</a:t>
            </a:r>
            <a:r>
              <a:rPr lang="en-US" dirty="0"/>
              <a:t> 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concurrently with</a:t>
            </a:r>
            <a:br>
              <a:rPr lang="en-US" dirty="0"/>
            </a:b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activating</a:t>
            </a:r>
            <a:r>
              <a:rPr lang="en-US" dirty="0"/>
              <a:t> any of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32% of the rows </a:t>
            </a:r>
            <a:r>
              <a:rPr lang="en-US" dirty="0"/>
              <a:t>in the same bank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59A954-E4DA-76B6-AA0C-EE65DFF0DC6C}"/>
              </a:ext>
            </a:extLst>
          </p:cNvPr>
          <p:cNvSpPr/>
          <p:nvPr/>
        </p:nvSpPr>
        <p:spPr>
          <a:xfrm>
            <a:off x="1120466" y="3400631"/>
            <a:ext cx="1616528" cy="334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</a:rPr>
              <a:t>Refresh RowA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90279B-04B7-A727-1747-7FA7DCB0F8C6}"/>
              </a:ext>
            </a:extLst>
          </p:cNvPr>
          <p:cNvGrpSpPr/>
          <p:nvPr/>
        </p:nvGrpSpPr>
        <p:grpSpPr>
          <a:xfrm>
            <a:off x="3962538" y="3278056"/>
            <a:ext cx="3225901" cy="579887"/>
            <a:chOff x="3962538" y="2529000"/>
            <a:chExt cx="3225901" cy="5798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6B4A74-EB5C-6F69-BB9E-1C5BE3756306}"/>
                </a:ext>
              </a:extLst>
            </p:cNvPr>
            <p:cNvSpPr/>
            <p:nvPr/>
          </p:nvSpPr>
          <p:spPr>
            <a:xfrm>
              <a:off x="6108439" y="2532887"/>
              <a:ext cx="108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32%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4583066C-34AE-7C1A-3AF3-64B911C4BF06}"/>
                </a:ext>
              </a:extLst>
            </p:cNvPr>
            <p:cNvSpPr/>
            <p:nvPr/>
          </p:nvSpPr>
          <p:spPr>
            <a:xfrm>
              <a:off x="5684549" y="2529000"/>
              <a:ext cx="318407" cy="579887"/>
            </a:xfrm>
            <a:prstGeom prst="leftBrac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C8257B-4812-2677-B389-8F6725C05BC2}"/>
                </a:ext>
              </a:extLst>
            </p:cNvPr>
            <p:cNvSpPr/>
            <p:nvPr/>
          </p:nvSpPr>
          <p:spPr>
            <a:xfrm>
              <a:off x="3962538" y="2651575"/>
              <a:ext cx="1616528" cy="3347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 RowB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E2823C-AA94-BE3F-F885-ABBB1930D489}"/>
              </a:ext>
            </a:extLst>
          </p:cNvPr>
          <p:cNvGrpSpPr/>
          <p:nvPr/>
        </p:nvGrpSpPr>
        <p:grpSpPr>
          <a:xfrm>
            <a:off x="5949578" y="3278056"/>
            <a:ext cx="1366080" cy="1847592"/>
            <a:chOff x="5949578" y="2529000"/>
            <a:chExt cx="1366080" cy="18475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BEE1A1-A749-C9C9-1D90-7E0071DA2D7A}"/>
                </a:ext>
              </a:extLst>
            </p:cNvPr>
            <p:cNvSpPr/>
            <p:nvPr/>
          </p:nvSpPr>
          <p:spPr>
            <a:xfrm>
              <a:off x="6108439" y="2529000"/>
              <a:ext cx="1080000" cy="14782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E1803F-2881-71BA-73E9-2B99D8822405}"/>
                </a:ext>
              </a:extLst>
            </p:cNvPr>
            <p:cNvSpPr txBox="1"/>
            <p:nvPr/>
          </p:nvSpPr>
          <p:spPr>
            <a:xfrm>
              <a:off x="5949578" y="4007260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DRAM Bank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5CD91FD-E8E8-3DB5-D93E-C7BBBD1DEB9B}"/>
              </a:ext>
            </a:extLst>
          </p:cNvPr>
          <p:cNvSpPr/>
          <p:nvPr/>
        </p:nvSpPr>
        <p:spPr>
          <a:xfrm>
            <a:off x="2190235" y="4421581"/>
            <a:ext cx="2253997" cy="33473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HiRA(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RowA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RowB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)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40DD90-BDD9-1AC2-D653-AFA2488B981B}"/>
              </a:ext>
            </a:extLst>
          </p:cNvPr>
          <p:cNvCxnSpPr>
            <a:cxnSpLocks/>
            <a:stCxn id="6" idx="2"/>
            <a:endCxn id="15" idx="1"/>
          </p:cNvCxnSpPr>
          <p:nvPr/>
        </p:nvCxnSpPr>
        <p:spPr>
          <a:xfrm rot="16200000" flipH="1">
            <a:off x="1632691" y="4031404"/>
            <a:ext cx="853583" cy="261505"/>
          </a:xfrm>
          <a:prstGeom prst="bentConnector2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96F36C8-CDAB-D233-B2F7-2AD4BEACA976}"/>
              </a:ext>
            </a:extLst>
          </p:cNvPr>
          <p:cNvCxnSpPr>
            <a:cxnSpLocks/>
            <a:stCxn id="10" idx="2"/>
            <a:endCxn id="15" idx="3"/>
          </p:cNvCxnSpPr>
          <p:nvPr/>
        </p:nvCxnSpPr>
        <p:spPr>
          <a:xfrm rot="5400000">
            <a:off x="4180726" y="3998872"/>
            <a:ext cx="853583" cy="326570"/>
          </a:xfrm>
          <a:prstGeom prst="bent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201EEA-AAC4-E254-B623-1476C507B71B}"/>
              </a:ext>
            </a:extLst>
          </p:cNvPr>
          <p:cNvGrpSpPr/>
          <p:nvPr/>
        </p:nvGrpSpPr>
        <p:grpSpPr>
          <a:xfrm>
            <a:off x="-1" y="5309113"/>
            <a:ext cx="9144001" cy="913989"/>
            <a:chOff x="-1" y="5309113"/>
            <a:chExt cx="9144001" cy="913989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93264DC9-E614-C209-AEDB-28BAF857D202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HiRA </a:t>
              </a:r>
              <a:r>
                <a:rPr lang="en-US" sz="2400" b="1" dirty="0">
                  <a:solidFill>
                    <a:srgbClr val="C00000"/>
                  </a:solidFill>
                </a:rPr>
                <a:t>effectively reduces the time spent </a:t>
              </a:r>
              <a:br>
                <a:rPr lang="en-US" sz="2400" b="1" dirty="0">
                  <a:solidFill>
                    <a:srgbClr val="C00000"/>
                  </a:solidFill>
                </a:rPr>
              </a:b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for </a:t>
              </a:r>
              <a:r>
                <a:rPr lang="en-US" sz="2400" b="1" dirty="0">
                  <a:solidFill>
                    <a:srgbClr val="7030A0"/>
                  </a:solidFill>
                </a:rPr>
                <a:t>refresh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 operations in </a:t>
              </a:r>
              <a:r>
                <a:rPr lang="en-US" sz="2400" b="1" dirty="0">
                  <a:solidFill>
                    <a:srgbClr val="C00000"/>
                  </a:solidFill>
                </a:rPr>
                <a:t>off-the-shelf 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DRAM chips </a:t>
              </a:r>
              <a:endParaRPr lang="en-US" sz="2400" dirty="0">
                <a:solidFill>
                  <a:srgbClr val="C03A83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876670-4644-1BA5-3F7D-F06A7B228359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71EA1C0-33E2-BF99-9613-4DDF5456C6AF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9996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AE3EC-E324-9448-D4A3-DE7CE407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Support in Off-the-Shelf DRAM Chips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97BD6D-B4B9-0FEC-C94D-9AEC253D4129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56 off-the-shelf DDR4 DRAM chips support HiRA (from SK Hynix)</a:t>
            </a:r>
          </a:p>
          <a:p>
            <a:r>
              <a:rPr lang="en-US" dirty="0"/>
              <a:t>HiRA Coverage of a given DRAM row:</a:t>
            </a:r>
          </a:p>
          <a:p>
            <a:pPr lvl="1"/>
            <a:r>
              <a:rPr lang="en-US" dirty="0"/>
              <a:t>Refresh a given DRAM row while activating other rows in the same bank</a:t>
            </a:r>
          </a:p>
          <a:p>
            <a:pPr lvl="1"/>
            <a:r>
              <a:rPr lang="en-US" dirty="0"/>
              <a:t>We sweep two timing parameters: </a:t>
            </a:r>
            <a:r>
              <a:rPr lang="en-US" i="1" dirty="0"/>
              <a:t>t</a:t>
            </a:r>
            <a:r>
              <a:rPr lang="en-US" i="1" baseline="-25000" dirty="0"/>
              <a:t>1</a:t>
            </a:r>
            <a:r>
              <a:rPr lang="en-US" dirty="0"/>
              <a:t> and </a:t>
            </a:r>
            <a:r>
              <a:rPr lang="en-US" i="1" dirty="0"/>
              <a:t>t</a:t>
            </a:r>
            <a:r>
              <a:rPr lang="en-US" i="1" baseline="-25000" dirty="0"/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2FF62A-49CA-EA0C-BC71-C28F3AF97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858" y="2377839"/>
            <a:ext cx="5700327" cy="218407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7640D8AD-666C-5787-2103-4DF7B37D641E}"/>
              </a:ext>
            </a:extLst>
          </p:cNvPr>
          <p:cNvGrpSpPr/>
          <p:nvPr/>
        </p:nvGrpSpPr>
        <p:grpSpPr>
          <a:xfrm>
            <a:off x="5638437" y="1986230"/>
            <a:ext cx="3395608" cy="598051"/>
            <a:chOff x="2828679" y="2383767"/>
            <a:chExt cx="3395608" cy="59805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8BB2342-06E7-1920-E875-8130BF93E5AC}"/>
                </a:ext>
              </a:extLst>
            </p:cNvPr>
            <p:cNvSpPr/>
            <p:nvPr/>
          </p:nvSpPr>
          <p:spPr>
            <a:xfrm>
              <a:off x="3504798" y="2414545"/>
              <a:ext cx="2719489" cy="307777"/>
            </a:xfrm>
            <a:prstGeom prst="rect">
              <a:avLst/>
            </a:prstGeom>
            <a:solidFill>
              <a:srgbClr val="ADD0E9"/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ACTRowB">
              <a:extLst>
                <a:ext uri="{FF2B5EF4-FFF2-40B4-BE49-F238E27FC236}">
                  <a16:creationId xmlns:a16="http://schemas.microsoft.com/office/drawing/2014/main" id="{06EEF65E-BC30-6F0E-A525-3CC6B85A6A46}"/>
                </a:ext>
              </a:extLst>
            </p:cNvPr>
            <p:cNvGrpSpPr/>
            <p:nvPr/>
          </p:nvGrpSpPr>
          <p:grpSpPr>
            <a:xfrm>
              <a:off x="5154763" y="2417787"/>
              <a:ext cx="1069524" cy="307777"/>
              <a:chOff x="6584170" y="4124067"/>
              <a:chExt cx="1069524" cy="307777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F3340C0-B9F3-889E-01AC-C2C3E3132D49}"/>
                  </a:ext>
                </a:extLst>
              </p:cNvPr>
              <p:cNvSpPr/>
              <p:nvPr/>
            </p:nvSpPr>
            <p:spPr>
              <a:xfrm>
                <a:off x="6653060" y="4168382"/>
                <a:ext cx="930461" cy="219149"/>
              </a:xfrm>
              <a:prstGeom prst="rect">
                <a:avLst/>
              </a:prstGeom>
              <a:solidFill>
                <a:srgbClr val="FE61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4964434-40A0-D6CE-7419-3A0E0FD5AF89}"/>
                  </a:ext>
                </a:extLst>
              </p:cNvPr>
              <p:cNvSpPr txBox="1"/>
              <p:nvPr/>
            </p:nvSpPr>
            <p:spPr>
              <a:xfrm>
                <a:off x="6584170" y="4124067"/>
                <a:ext cx="10695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ACT RowB</a:t>
                </a:r>
                <a:endParaRPr lang="en-US" sz="20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grpSp>
          <p:nvGrpSpPr>
            <p:cNvPr id="35" name="PRE">
              <a:extLst>
                <a:ext uri="{FF2B5EF4-FFF2-40B4-BE49-F238E27FC236}">
                  <a16:creationId xmlns:a16="http://schemas.microsoft.com/office/drawing/2014/main" id="{B499AE20-970C-BCBE-3985-DD9906A927B7}"/>
                </a:ext>
              </a:extLst>
            </p:cNvPr>
            <p:cNvGrpSpPr/>
            <p:nvPr/>
          </p:nvGrpSpPr>
          <p:grpSpPr>
            <a:xfrm>
              <a:off x="4635558" y="2414545"/>
              <a:ext cx="534121" cy="307777"/>
              <a:chOff x="7125569" y="4124067"/>
              <a:chExt cx="534121" cy="30777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F67369E-D76A-985E-8FAB-477C8693E590}"/>
                  </a:ext>
                </a:extLst>
              </p:cNvPr>
              <p:cNvSpPr/>
              <p:nvPr/>
            </p:nvSpPr>
            <p:spPr>
              <a:xfrm>
                <a:off x="7171941" y="4168382"/>
                <a:ext cx="426461" cy="219149"/>
              </a:xfrm>
              <a:prstGeom prst="rect">
                <a:avLst/>
              </a:prstGeom>
              <a:solidFill>
                <a:srgbClr val="E5E5E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75E03CD-60AD-DD5E-1EAB-2BF5EB23595F}"/>
                  </a:ext>
                </a:extLst>
              </p:cNvPr>
              <p:cNvSpPr txBox="1"/>
              <p:nvPr/>
            </p:nvSpPr>
            <p:spPr>
              <a:xfrm>
                <a:off x="7125569" y="4124067"/>
                <a:ext cx="5341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PRE</a:t>
                </a:r>
                <a:endParaRPr lang="en-US" sz="20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grpSp>
          <p:nvGrpSpPr>
            <p:cNvPr id="38" name="ACTRowA">
              <a:extLst>
                <a:ext uri="{FF2B5EF4-FFF2-40B4-BE49-F238E27FC236}">
                  <a16:creationId xmlns:a16="http://schemas.microsoft.com/office/drawing/2014/main" id="{5C96D6A4-FEE1-CD6D-7E5A-215B761347AB}"/>
                </a:ext>
              </a:extLst>
            </p:cNvPr>
            <p:cNvGrpSpPr/>
            <p:nvPr/>
          </p:nvGrpSpPr>
          <p:grpSpPr>
            <a:xfrm>
              <a:off x="3522638" y="2414545"/>
              <a:ext cx="1063112" cy="307777"/>
              <a:chOff x="7531542" y="4124067"/>
              <a:chExt cx="1063112" cy="307777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699D5CA-A0C5-A17E-EFA1-9804392A0E24}"/>
                  </a:ext>
                </a:extLst>
              </p:cNvPr>
              <p:cNvSpPr/>
              <p:nvPr/>
            </p:nvSpPr>
            <p:spPr>
              <a:xfrm>
                <a:off x="7600032" y="4168382"/>
                <a:ext cx="930461" cy="219149"/>
              </a:xfrm>
              <a:prstGeom prst="rect">
                <a:avLst/>
              </a:prstGeom>
              <a:solidFill>
                <a:srgbClr val="785EF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02953E6-0409-16CE-81E4-2FB7EFE13F6A}"/>
                  </a:ext>
                </a:extLst>
              </p:cNvPr>
              <p:cNvSpPr txBox="1"/>
              <p:nvPr/>
            </p:nvSpPr>
            <p:spPr>
              <a:xfrm>
                <a:off x="7531542" y="4124067"/>
                <a:ext cx="10631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ACT RowA</a:t>
                </a:r>
                <a:endParaRPr lang="en-US" sz="2000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0422B2D-FAAA-C534-8019-FE89E6EB8E2B}"/>
                </a:ext>
              </a:extLst>
            </p:cNvPr>
            <p:cNvSpPr txBox="1"/>
            <p:nvPr/>
          </p:nvSpPr>
          <p:spPr>
            <a:xfrm>
              <a:off x="2828679" y="238376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HiRA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B6A101E-D2F6-E860-916C-FD91841DC37F}"/>
                </a:ext>
              </a:extLst>
            </p:cNvPr>
            <p:cNvGrpSpPr/>
            <p:nvPr/>
          </p:nvGrpSpPr>
          <p:grpSpPr>
            <a:xfrm>
              <a:off x="3988817" y="2669241"/>
              <a:ext cx="906343" cy="307777"/>
              <a:chOff x="2022452" y="3735268"/>
              <a:chExt cx="906343" cy="307777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162B8977-2463-7630-5DDC-4BC4A085E8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2452" y="3897042"/>
                <a:ext cx="906343" cy="0"/>
              </a:xfrm>
              <a:prstGeom prst="straightConnector1">
                <a:avLst/>
              </a:prstGeom>
              <a:ln w="19050">
                <a:solidFill>
                  <a:srgbClr val="785EF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FA90381-7047-CD9B-16CB-17B6A19E4ADD}"/>
                  </a:ext>
                </a:extLst>
              </p:cNvPr>
              <p:cNvSpPr/>
              <p:nvPr/>
            </p:nvSpPr>
            <p:spPr>
              <a:xfrm>
                <a:off x="2406528" y="3861746"/>
                <a:ext cx="171440" cy="1812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A2556A1-8879-7135-B37D-705477B00A28}"/>
                  </a:ext>
                </a:extLst>
              </p:cNvPr>
              <p:cNvSpPr txBox="1"/>
              <p:nvPr/>
            </p:nvSpPr>
            <p:spPr>
              <a:xfrm>
                <a:off x="2337858" y="3735268"/>
                <a:ext cx="3080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>
                    <a:solidFill>
                      <a:srgbClr val="785EF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</a:t>
                </a:r>
                <a:r>
                  <a:rPr lang="en-US" sz="1400" i="1" baseline="-25000" dirty="0">
                    <a:solidFill>
                      <a:srgbClr val="785EF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551F38B-31D9-E45A-4FE7-7EFDA5195F6D}"/>
                </a:ext>
              </a:extLst>
            </p:cNvPr>
            <p:cNvGrpSpPr/>
            <p:nvPr/>
          </p:nvGrpSpPr>
          <p:grpSpPr>
            <a:xfrm>
              <a:off x="4895160" y="2674041"/>
              <a:ext cx="793723" cy="307777"/>
              <a:chOff x="2928795" y="4357689"/>
              <a:chExt cx="793723" cy="307777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F3DBDE1-E833-8D42-FD2B-9E03D09733CD}"/>
                  </a:ext>
                </a:extLst>
              </p:cNvPr>
              <p:cNvGrpSpPr/>
              <p:nvPr/>
            </p:nvGrpSpPr>
            <p:grpSpPr>
              <a:xfrm>
                <a:off x="2928795" y="4456925"/>
                <a:ext cx="793723" cy="181299"/>
                <a:chOff x="1622207" y="4456925"/>
                <a:chExt cx="793723" cy="181299"/>
              </a:xfrm>
            </p:grpSpPr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9A39644D-178F-5AC5-0282-7C5F1D4583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22207" y="4514663"/>
                  <a:ext cx="793723" cy="0"/>
                </a:xfrm>
                <a:prstGeom prst="straightConnector1">
                  <a:avLst/>
                </a:prstGeom>
                <a:ln w="19050">
                  <a:solidFill>
                    <a:srgbClr val="FE61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3DA1A232-F654-5403-E750-FE5CF2C10B31}"/>
                    </a:ext>
                  </a:extLst>
                </p:cNvPr>
                <p:cNvSpPr/>
                <p:nvPr/>
              </p:nvSpPr>
              <p:spPr>
                <a:xfrm>
                  <a:off x="1912108" y="4456925"/>
                  <a:ext cx="171440" cy="1812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EE0D198-5579-D958-695D-900C16908D27}"/>
                  </a:ext>
                </a:extLst>
              </p:cNvPr>
              <p:cNvSpPr txBox="1"/>
              <p:nvPr/>
            </p:nvSpPr>
            <p:spPr>
              <a:xfrm>
                <a:off x="3148001" y="4357689"/>
                <a:ext cx="3080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>
                    <a:solidFill>
                      <a:srgbClr val="FE61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</a:t>
                </a:r>
                <a:r>
                  <a:rPr lang="en-US" sz="1400" i="1" baseline="-25000" dirty="0">
                    <a:solidFill>
                      <a:srgbClr val="FE6100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2</a:t>
                </a:r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92AF6-30F1-9DBF-3492-6F4E344B258B}"/>
              </a:ext>
            </a:extLst>
          </p:cNvPr>
          <p:cNvSpPr txBox="1">
            <a:spLocks/>
          </p:cNvSpPr>
          <p:nvPr/>
        </p:nvSpPr>
        <p:spPr>
          <a:xfrm>
            <a:off x="0" y="4961443"/>
            <a:ext cx="9144000" cy="913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HiRA can </a:t>
            </a:r>
            <a:r>
              <a:rPr lang="en-US" sz="2800" b="1" dirty="0">
                <a:solidFill>
                  <a:srgbClr val="2F5597"/>
                </a:solidFill>
              </a:rPr>
              <a:t>refresh a DRAM row </a:t>
            </a:r>
            <a:r>
              <a:rPr lang="en-US" sz="2800" b="1" dirty="0">
                <a:solidFill>
                  <a:srgbClr val="FE6100"/>
                </a:solidFill>
              </a:rPr>
              <a:t>concurrently with </a:t>
            </a:r>
            <a:br>
              <a:rPr lang="en-US" sz="2800" dirty="0"/>
            </a:br>
            <a:r>
              <a:rPr lang="en-US" sz="2800" b="1" dirty="0">
                <a:solidFill>
                  <a:srgbClr val="C00000"/>
                </a:solidFill>
              </a:rPr>
              <a:t>32%</a:t>
            </a:r>
            <a:r>
              <a:rPr lang="en-US" sz="2800" dirty="0"/>
              <a:t> of any of the other DRAM rows </a:t>
            </a:r>
            <a:r>
              <a:rPr lang="en-US" sz="2800" b="1" dirty="0">
                <a:solidFill>
                  <a:srgbClr val="7030A0"/>
                </a:solidFill>
              </a:rPr>
              <a:t>in the same bank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059C2E-8371-7EB8-A0F9-92CCD6FA0F9C}"/>
              </a:ext>
            </a:extLst>
          </p:cNvPr>
          <p:cNvGrpSpPr/>
          <p:nvPr/>
        </p:nvGrpSpPr>
        <p:grpSpPr>
          <a:xfrm>
            <a:off x="4873344" y="1966052"/>
            <a:ext cx="468677" cy="522779"/>
            <a:chOff x="4873344" y="1966052"/>
            <a:chExt cx="468677" cy="52277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36F652-6D57-BE2C-BDFF-BE621BF6AE1B}"/>
                </a:ext>
              </a:extLst>
            </p:cNvPr>
            <p:cNvSpPr/>
            <p:nvPr/>
          </p:nvSpPr>
          <p:spPr>
            <a:xfrm>
              <a:off x="4873344" y="1966052"/>
              <a:ext cx="263048" cy="389510"/>
            </a:xfrm>
            <a:prstGeom prst="ellipse">
              <a:avLst/>
            </a:prstGeom>
            <a:noFill/>
            <a:ln w="28575">
              <a:solidFill>
                <a:srgbClr val="FE6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508889C9-E93C-E654-29B6-4E910768963C}"/>
                </a:ext>
              </a:extLst>
            </p:cNvPr>
            <p:cNvCxnSpPr>
              <a:stCxn id="7" idx="6"/>
            </p:cNvCxnSpPr>
            <p:nvPr/>
          </p:nvCxnSpPr>
          <p:spPr>
            <a:xfrm>
              <a:off x="5136392" y="2160807"/>
              <a:ext cx="205629" cy="328024"/>
            </a:xfrm>
            <a:prstGeom prst="curvedConnector2">
              <a:avLst/>
            </a:prstGeom>
            <a:ln w="28575">
              <a:solidFill>
                <a:srgbClr val="FE6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2E34D6-0086-1019-665E-AC0B2FF90FAD}"/>
              </a:ext>
            </a:extLst>
          </p:cNvPr>
          <p:cNvGrpSpPr/>
          <p:nvPr/>
        </p:nvGrpSpPr>
        <p:grpSpPr>
          <a:xfrm>
            <a:off x="1867354" y="1966052"/>
            <a:ext cx="2553140" cy="2444493"/>
            <a:chOff x="1867354" y="1966052"/>
            <a:chExt cx="2553140" cy="244449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12513D1-EB14-F303-CF95-8D64F71A9976}"/>
                </a:ext>
              </a:extLst>
            </p:cNvPr>
            <p:cNvSpPr/>
            <p:nvPr/>
          </p:nvSpPr>
          <p:spPr>
            <a:xfrm>
              <a:off x="4157446" y="1966052"/>
              <a:ext cx="263048" cy="389510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2A40CDC7-ABEC-3392-E0CB-46EA6A5FEFBB}"/>
                </a:ext>
              </a:extLst>
            </p:cNvPr>
            <p:cNvCxnSpPr>
              <a:cxnSpLocks/>
              <a:stCxn id="8" idx="2"/>
              <a:endCxn id="15" idx="0"/>
            </p:cNvCxnSpPr>
            <p:nvPr/>
          </p:nvCxnSpPr>
          <p:spPr>
            <a:xfrm rot="10800000" flipV="1">
              <a:off x="1867354" y="2160807"/>
              <a:ext cx="2290092" cy="2249738"/>
            </a:xfrm>
            <a:prstGeom prst="curvedConnector2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991747B-12FA-2BF9-349A-D78510130B3D}"/>
              </a:ext>
            </a:extLst>
          </p:cNvPr>
          <p:cNvSpPr/>
          <p:nvPr/>
        </p:nvSpPr>
        <p:spPr>
          <a:xfrm>
            <a:off x="1525709" y="4410545"/>
            <a:ext cx="683289" cy="159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24BA4E7-0EBB-EBB7-376D-C5EC1B28C9AA}"/>
              </a:ext>
            </a:extLst>
          </p:cNvPr>
          <p:cNvSpPr txBox="1">
            <a:spLocks/>
          </p:cNvSpPr>
          <p:nvPr/>
        </p:nvSpPr>
        <p:spPr>
          <a:xfrm>
            <a:off x="6181344" y="3285676"/>
            <a:ext cx="2958260" cy="852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 dirty="0">
                <a:solidFill>
                  <a:srgbClr val="7030A0"/>
                </a:solidFill>
              </a:rPr>
              <a:t>t</a:t>
            </a:r>
            <a:r>
              <a:rPr lang="en-US" sz="2800" b="1" i="1" baseline="-25000" dirty="0">
                <a:solidFill>
                  <a:srgbClr val="7030A0"/>
                </a:solidFill>
              </a:rPr>
              <a:t>1</a:t>
            </a:r>
            <a:r>
              <a:rPr lang="en-US" sz="2800" i="1" dirty="0"/>
              <a:t> and </a:t>
            </a:r>
            <a:r>
              <a:rPr lang="en-US" sz="2800" b="1" i="1" dirty="0">
                <a:solidFill>
                  <a:srgbClr val="FE6100"/>
                </a:solidFill>
              </a:rPr>
              <a:t>t</a:t>
            </a:r>
            <a:r>
              <a:rPr lang="en-US" sz="2800" b="1" i="1" baseline="-25000" dirty="0">
                <a:solidFill>
                  <a:srgbClr val="FE6100"/>
                </a:solidFill>
              </a:rPr>
              <a:t>2</a:t>
            </a:r>
            <a:r>
              <a:rPr lang="en-US" sz="2800" dirty="0"/>
              <a:t> can be </a:t>
            </a:r>
            <a:br>
              <a:rPr lang="en-US" sz="2800" dirty="0"/>
            </a:br>
            <a:r>
              <a:rPr lang="en-US" sz="2800" i="1" dirty="0"/>
              <a:t>as small as </a:t>
            </a:r>
            <a:r>
              <a:rPr lang="en-US" sz="2800" b="1" i="1" dirty="0"/>
              <a:t>3ns</a:t>
            </a:r>
            <a:endParaRPr lang="en-US" sz="2800" b="1" i="1" dirty="0">
              <a:solidFill>
                <a:srgbClr val="7030A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5AD9E6-35CD-79FE-F0FB-D124B58E2765}"/>
              </a:ext>
            </a:extLst>
          </p:cNvPr>
          <p:cNvSpPr/>
          <p:nvPr/>
        </p:nvSpPr>
        <p:spPr>
          <a:xfrm>
            <a:off x="2445835" y="3122341"/>
            <a:ext cx="505522" cy="750849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 animBg="1"/>
      <p:bldP spid="20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F6876-E854-FB96-9591-04D3F3F96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HiRA’s Second Row Activation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A64AF9C-07AF-B927-04C5-2A0898CDF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1989424"/>
            <a:ext cx="8987622" cy="4366292"/>
          </a:xfrm>
        </p:spPr>
        <p:txBody>
          <a:bodyPr/>
          <a:lstStyle/>
          <a:p>
            <a:r>
              <a:rPr lang="en-US" dirty="0"/>
              <a:t>Does performing HiRA in between refresh the victim row?</a:t>
            </a:r>
          </a:p>
          <a:p>
            <a:pPr lvl="1"/>
            <a:r>
              <a:rPr lang="en-US" dirty="0"/>
              <a:t>If HiRA’s second row activation is performed, more activations are needed to induce RowHammer bit flips</a:t>
            </a:r>
          </a:p>
          <a:p>
            <a:pPr lvl="1"/>
            <a:r>
              <a:rPr lang="en-US" dirty="0"/>
              <a:t>If HiRA’s second row activation is ignored, RowHammer threshold should not change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946441-5C09-74AB-803B-9CE85D90B1C5}"/>
              </a:ext>
            </a:extLst>
          </p:cNvPr>
          <p:cNvCxnSpPr/>
          <p:nvPr/>
        </p:nvCxnSpPr>
        <p:spPr>
          <a:xfrm>
            <a:off x="252919" y="955331"/>
            <a:ext cx="8424153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6590D31-862C-0478-320D-59435C0915EF}"/>
              </a:ext>
            </a:extLst>
          </p:cNvPr>
          <p:cNvSpPr/>
          <p:nvPr/>
        </p:nvSpPr>
        <p:spPr>
          <a:xfrm>
            <a:off x="817124" y="770467"/>
            <a:ext cx="2880000" cy="36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Hammer N/2 times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CB5444-838C-EB92-8DC8-D5B410777EA8}"/>
              </a:ext>
            </a:extLst>
          </p:cNvPr>
          <p:cNvSpPr/>
          <p:nvPr/>
        </p:nvSpPr>
        <p:spPr>
          <a:xfrm>
            <a:off x="4917332" y="770467"/>
            <a:ext cx="2880000" cy="36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Hammer N/2 times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231758C-34FA-379A-62CB-8D776D1551E7}"/>
              </a:ext>
            </a:extLst>
          </p:cNvPr>
          <p:cNvSpPr/>
          <p:nvPr/>
        </p:nvSpPr>
        <p:spPr>
          <a:xfrm>
            <a:off x="3918121" y="770467"/>
            <a:ext cx="778214" cy="36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</a:rPr>
              <a:t>NOP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25D07A-BB9C-A4E9-3C71-3906706F8AD8}"/>
              </a:ext>
            </a:extLst>
          </p:cNvPr>
          <p:cNvCxnSpPr/>
          <p:nvPr/>
        </p:nvCxnSpPr>
        <p:spPr>
          <a:xfrm>
            <a:off x="252919" y="1629423"/>
            <a:ext cx="8424153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2F52AB4-2689-1FBC-5F06-FB6A673E39F0}"/>
              </a:ext>
            </a:extLst>
          </p:cNvPr>
          <p:cNvSpPr/>
          <p:nvPr/>
        </p:nvSpPr>
        <p:spPr>
          <a:xfrm>
            <a:off x="817124" y="1444559"/>
            <a:ext cx="2880000" cy="36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Hammer N/2 times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0B4428-28C2-FD29-0DA2-119E17AE25C2}"/>
              </a:ext>
            </a:extLst>
          </p:cNvPr>
          <p:cNvSpPr/>
          <p:nvPr/>
        </p:nvSpPr>
        <p:spPr>
          <a:xfrm>
            <a:off x="4917332" y="1444559"/>
            <a:ext cx="2880000" cy="36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Hammer N/2 times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6F60775-07E7-7744-4807-65D1B7D5AD62}"/>
              </a:ext>
            </a:extLst>
          </p:cNvPr>
          <p:cNvSpPr/>
          <p:nvPr/>
        </p:nvSpPr>
        <p:spPr>
          <a:xfrm>
            <a:off x="3918121" y="1444559"/>
            <a:ext cx="778214" cy="360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HiRA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FE4434-1AA0-E0E9-9E8F-170D128D5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1" y="3628271"/>
            <a:ext cx="7772400" cy="272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47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C8E5E-F6F0-6F25-C8F8-A9C026FA6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 across DRAM Banks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99758-8EB9-CC2A-BA9A-B2BB53A82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Coverage: Identical across banks</a:t>
            </a:r>
          </a:p>
          <a:p>
            <a:r>
              <a:rPr lang="en-US" dirty="0"/>
              <a:t>The effect of second row activation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2CBEE-A479-93F9-3816-BB446BE5D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52" y="2422187"/>
            <a:ext cx="8313495" cy="285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232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C51E-3F6F-9DCD-4CDF-8A25DE81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HiRA-MC: HiRA Memory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392C5-03F8-55B8-99C5-D63807957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770468"/>
            <a:ext cx="8987622" cy="3070801"/>
          </a:xfrm>
          <a:ln>
            <a:noFill/>
          </a:ln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Goal: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Leverage HiRA’s parallelism as much as possible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Periodic</a:t>
            </a:r>
            <a:r>
              <a:rPr lang="en-US" dirty="0"/>
              <a:t> and </a:t>
            </a:r>
            <a:r>
              <a:rPr lang="en-US" b="1" dirty="0">
                <a:solidFill>
                  <a:srgbClr val="7030A0"/>
                </a:solidFill>
              </a:rPr>
              <a:t>preventive</a:t>
            </a:r>
            <a:r>
              <a:rPr lang="en-US" dirty="0"/>
              <a:t> refresh controllers generate each</a:t>
            </a:r>
            <a:br>
              <a:rPr lang="en-US" dirty="0"/>
            </a:br>
            <a:r>
              <a:rPr lang="en-US" dirty="0"/>
              <a:t>refresh request </a:t>
            </a:r>
            <a:r>
              <a:rPr lang="en-US" b="1" dirty="0">
                <a:solidFill>
                  <a:srgbClr val="C00000"/>
                </a:solidFill>
              </a:rPr>
              <a:t>with a deadline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Refresh Table </a:t>
            </a:r>
            <a:r>
              <a:rPr lang="en-US" dirty="0"/>
              <a:t>buffers a refresh request until its </a:t>
            </a:r>
            <a:r>
              <a:rPr lang="en-US" b="1" dirty="0">
                <a:solidFill>
                  <a:srgbClr val="C00000"/>
                </a:solidFill>
              </a:rPr>
              <a:t>deadline</a:t>
            </a:r>
          </a:p>
          <a:p>
            <a:pPr>
              <a:buClr>
                <a:schemeClr val="tx1"/>
              </a:buClr>
            </a:pPr>
            <a:r>
              <a:rPr lang="en-US" b="1" dirty="0"/>
              <a:t>Concurrent Refresh Finder </a:t>
            </a:r>
            <a:r>
              <a:rPr lang="en-US" dirty="0"/>
              <a:t>finds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if HiRA can refresh a row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Concurrently with </a:t>
            </a:r>
            <a:r>
              <a:rPr lang="en-US" dirty="0"/>
              <a:t>a</a:t>
            </a:r>
            <a:r>
              <a:rPr lang="en-US" b="1" dirty="0">
                <a:solidFill>
                  <a:srgbClr val="00B050"/>
                </a:solidFill>
              </a:rPr>
              <a:t> memory request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Concurrently with </a:t>
            </a:r>
            <a:r>
              <a:rPr lang="en-US" dirty="0"/>
              <a:t>another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refresh request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7E3C5061-7FE1-1808-9D1D-776247A25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8055"/>
            <a:ext cx="9664848" cy="343027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CE1B023-A39B-71CB-E381-D46007D57C86}"/>
              </a:ext>
            </a:extLst>
          </p:cNvPr>
          <p:cNvGrpSpPr/>
          <p:nvPr/>
        </p:nvGrpSpPr>
        <p:grpSpPr>
          <a:xfrm>
            <a:off x="309608" y="3650911"/>
            <a:ext cx="2514761" cy="2429805"/>
            <a:chOff x="2628739" y="3925911"/>
            <a:chExt cx="2514761" cy="24298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91A6CA-1FCF-BF59-AA24-3C930D75065F}"/>
                </a:ext>
              </a:extLst>
            </p:cNvPr>
            <p:cNvSpPr/>
            <p:nvPr/>
          </p:nvSpPr>
          <p:spPr>
            <a:xfrm>
              <a:off x="2651760" y="3931920"/>
              <a:ext cx="2491740" cy="242379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AA79F1-B947-6ED4-3A0F-432B44DACFC2}"/>
                </a:ext>
              </a:extLst>
            </p:cNvPr>
            <p:cNvSpPr/>
            <p:nvPr/>
          </p:nvSpPr>
          <p:spPr>
            <a:xfrm rot="16200000">
              <a:off x="4061534" y="5078040"/>
              <a:ext cx="1348740" cy="552450"/>
            </a:xfrm>
            <a:prstGeom prst="rect">
              <a:avLst/>
            </a:prstGeom>
            <a:solidFill>
              <a:srgbClr val="EEEEEE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2000" dirty="0">
                  <a:solidFill>
                    <a:srgbClr val="2F5597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Refresh Generator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74372D-63D4-A2AF-F8FE-8CF8E57DC07B}"/>
                </a:ext>
              </a:extLst>
            </p:cNvPr>
            <p:cNvGrpSpPr/>
            <p:nvPr/>
          </p:nvGrpSpPr>
          <p:grpSpPr>
            <a:xfrm>
              <a:off x="2628739" y="4562522"/>
              <a:ext cx="1746113" cy="1753792"/>
              <a:chOff x="2628739" y="4562522"/>
              <a:chExt cx="1746113" cy="175379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7419017-B7C1-2AC5-A55C-9E5435B9289A}"/>
                  </a:ext>
                </a:extLst>
              </p:cNvPr>
              <p:cNvSpPr/>
              <p:nvPr/>
            </p:nvSpPr>
            <p:spPr>
              <a:xfrm>
                <a:off x="2738383" y="4930704"/>
                <a:ext cx="1516528" cy="1348740"/>
              </a:xfrm>
              <a:prstGeom prst="rect">
                <a:avLst/>
              </a:prstGeom>
              <a:solidFill>
                <a:srgbClr val="EEEEEE"/>
              </a:solidFill>
              <a:ln w="38100">
                <a:solidFill>
                  <a:srgbClr val="2F55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C94619-142B-0BF4-B24C-CE3E6E7256C2}"/>
                  </a:ext>
                </a:extLst>
              </p:cNvPr>
              <p:cNvSpPr txBox="1"/>
              <p:nvPr/>
            </p:nvSpPr>
            <p:spPr>
              <a:xfrm>
                <a:off x="2646943" y="4562522"/>
                <a:ext cx="17279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chemeClr val="accent6">
                        <a:lumMod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RefPtr</a:t>
                </a:r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Table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E9C762-4320-8643-B3F9-DB52B348718A}"/>
                  </a:ext>
                </a:extLst>
              </p:cNvPr>
              <p:cNvSpPr txBox="1"/>
              <p:nvPr/>
            </p:nvSpPr>
            <p:spPr>
              <a:xfrm>
                <a:off x="2738382" y="5247777"/>
                <a:ext cx="15312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RefPtr</a:t>
                </a:r>
                <a:r>
                  <a:rPr lang="en-US" sz="2000" dirty="0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SA1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2F10BD-6BBB-5344-8BAC-EF9C8AA70D3E}"/>
                  </a:ext>
                </a:extLst>
              </p:cNvPr>
              <p:cNvSpPr txBox="1"/>
              <p:nvPr/>
            </p:nvSpPr>
            <p:spPr>
              <a:xfrm>
                <a:off x="2724137" y="5916204"/>
                <a:ext cx="154549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RefPtr</a:t>
                </a:r>
                <a:r>
                  <a:rPr lang="en-US" sz="2000" dirty="0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en-US" sz="2000" dirty="0" err="1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SAn</a:t>
                </a:r>
                <a:endParaRPr lang="en-US" sz="2000" dirty="0">
                  <a:solidFill>
                    <a:srgbClr val="2F5597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6F9CF23-7137-8749-0A03-58F16190FCA7}"/>
                  </a:ext>
                </a:extLst>
              </p:cNvPr>
              <p:cNvCxnSpPr/>
              <p:nvPr/>
            </p:nvCxnSpPr>
            <p:spPr>
              <a:xfrm>
                <a:off x="2738383" y="5276957"/>
                <a:ext cx="1516528" cy="0"/>
              </a:xfrm>
              <a:prstGeom prst="line">
                <a:avLst/>
              </a:prstGeom>
              <a:ln w="28575">
                <a:solidFill>
                  <a:srgbClr val="2F559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D911FE7-EFEE-CD39-2A01-883F21F9C2BC}"/>
                  </a:ext>
                </a:extLst>
              </p:cNvPr>
              <p:cNvCxnSpPr/>
              <p:nvPr/>
            </p:nvCxnSpPr>
            <p:spPr>
              <a:xfrm>
                <a:off x="2738383" y="5604439"/>
                <a:ext cx="1516528" cy="0"/>
              </a:xfrm>
              <a:prstGeom prst="line">
                <a:avLst/>
              </a:prstGeom>
              <a:ln w="28575">
                <a:solidFill>
                  <a:srgbClr val="2F559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DE87431-C53B-4171-143F-F3009C819C0B}"/>
                  </a:ext>
                </a:extLst>
              </p:cNvPr>
              <p:cNvCxnSpPr/>
              <p:nvPr/>
            </p:nvCxnSpPr>
            <p:spPr>
              <a:xfrm>
                <a:off x="2738383" y="5963317"/>
                <a:ext cx="1516528" cy="0"/>
              </a:xfrm>
              <a:prstGeom prst="line">
                <a:avLst/>
              </a:prstGeom>
              <a:ln w="28575">
                <a:solidFill>
                  <a:srgbClr val="2F559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08151D9-D13B-98AB-6992-379D0BE1DE55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>
                <a:off x="3496886" y="5647887"/>
                <a:ext cx="0" cy="268317"/>
              </a:xfrm>
              <a:prstGeom prst="line">
                <a:avLst/>
              </a:prstGeom>
              <a:ln w="28575">
                <a:solidFill>
                  <a:srgbClr val="2F5597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3CBB94-D3F9-372C-2FC9-14C7DC98EA69}"/>
                  </a:ext>
                </a:extLst>
              </p:cNvPr>
              <p:cNvSpPr txBox="1"/>
              <p:nvPr/>
            </p:nvSpPr>
            <p:spPr>
              <a:xfrm>
                <a:off x="2628739" y="4911338"/>
                <a:ext cx="17279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RefPtr</a:t>
                </a:r>
                <a:r>
                  <a:rPr lang="en-US" sz="2000" dirty="0">
                    <a:solidFill>
                      <a:srgbClr val="2F5597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SA0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0778A3-4826-9F49-E382-24F32973AAEF}"/>
                </a:ext>
              </a:extLst>
            </p:cNvPr>
            <p:cNvSpPr txBox="1"/>
            <p:nvPr/>
          </p:nvSpPr>
          <p:spPr>
            <a:xfrm>
              <a:off x="2651760" y="3925911"/>
              <a:ext cx="2491740" cy="707886"/>
            </a:xfrm>
            <a:prstGeom prst="rect">
              <a:avLst/>
            </a:prstGeom>
            <a:solidFill>
              <a:srgbClr val="2F559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Periodic Refresh</a:t>
              </a:r>
              <a:b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Controller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97ED9A7-D8B0-5560-5332-4C681CA793EB}"/>
              </a:ext>
            </a:extLst>
          </p:cNvPr>
          <p:cNvGrpSpPr/>
          <p:nvPr/>
        </p:nvGrpSpPr>
        <p:grpSpPr>
          <a:xfrm>
            <a:off x="6319631" y="3638009"/>
            <a:ext cx="2491740" cy="2429805"/>
            <a:chOff x="4709631" y="3888832"/>
            <a:chExt cx="2491740" cy="242980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271C27D-6D06-AD8E-7C53-99727FF9A91C}"/>
                </a:ext>
              </a:extLst>
            </p:cNvPr>
            <p:cNvSpPr/>
            <p:nvPr/>
          </p:nvSpPr>
          <p:spPr>
            <a:xfrm>
              <a:off x="4709631" y="3894841"/>
              <a:ext cx="2491740" cy="2423796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A6BE5D7-DD51-F72E-1307-1191F4924F78}"/>
                </a:ext>
              </a:extLst>
            </p:cNvPr>
            <p:cNvSpPr/>
            <p:nvPr/>
          </p:nvSpPr>
          <p:spPr>
            <a:xfrm>
              <a:off x="4796253" y="4656328"/>
              <a:ext cx="1874903" cy="540817"/>
            </a:xfrm>
            <a:prstGeom prst="rect">
              <a:avLst/>
            </a:prstGeom>
            <a:solidFill>
              <a:srgbClr val="EEEEEE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2000" dirty="0">
                  <a:solidFill>
                    <a:srgbClr val="7030A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 FIFO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1D7BA3-08D0-4BDE-1A13-9CF65661BAA7}"/>
                </a:ext>
              </a:extLst>
            </p:cNvPr>
            <p:cNvSpPr/>
            <p:nvPr/>
          </p:nvSpPr>
          <p:spPr>
            <a:xfrm>
              <a:off x="4796254" y="5287271"/>
              <a:ext cx="1874902" cy="955094"/>
            </a:xfrm>
            <a:prstGeom prst="rect">
              <a:avLst/>
            </a:prstGeom>
            <a:solidFill>
              <a:srgbClr val="EEEEEE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044D90-FE2E-12AC-74CD-8BF63759CEA2}"/>
                </a:ext>
              </a:extLst>
            </p:cNvPr>
            <p:cNvSpPr txBox="1"/>
            <p:nvPr/>
          </p:nvSpPr>
          <p:spPr>
            <a:xfrm>
              <a:off x="4796253" y="5259056"/>
              <a:ext cx="187490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RowHammer</a:t>
              </a:r>
            </a:p>
            <a:p>
              <a:pPr algn="ctr"/>
              <a:r>
                <a:rPr lang="en-US" sz="2000" dirty="0">
                  <a:solidFill>
                    <a:srgbClr val="7030A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Defense Mechanism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B98152-CEEE-6FDD-8360-94939E9DC214}"/>
                </a:ext>
              </a:extLst>
            </p:cNvPr>
            <p:cNvSpPr txBox="1"/>
            <p:nvPr/>
          </p:nvSpPr>
          <p:spPr>
            <a:xfrm>
              <a:off x="4709631" y="3888832"/>
              <a:ext cx="2491740" cy="707886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Preventive Refresh</a:t>
              </a:r>
              <a:b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Controller</a:t>
              </a:r>
            </a:p>
          </p:txBody>
        </p:sp>
        <p:cxnSp>
          <p:nvCxnSpPr>
            <p:cNvPr id="43" name="Elbow Connector 42">
              <a:extLst>
                <a:ext uri="{FF2B5EF4-FFF2-40B4-BE49-F238E27FC236}">
                  <a16:creationId xmlns:a16="http://schemas.microsoft.com/office/drawing/2014/main" id="{68CAE6A3-E650-AFBF-854A-AF0C9B76397A}"/>
                </a:ext>
              </a:extLst>
            </p:cNvPr>
            <p:cNvCxnSpPr>
              <a:stCxn id="34" idx="3"/>
              <a:endCxn id="30" idx="3"/>
            </p:cNvCxnSpPr>
            <p:nvPr/>
          </p:nvCxnSpPr>
          <p:spPr>
            <a:xfrm flipV="1">
              <a:off x="6671156" y="4926737"/>
              <a:ext cx="12700" cy="840151"/>
            </a:xfrm>
            <a:prstGeom prst="bentConnector3">
              <a:avLst>
                <a:gd name="adj1" fmla="val 1800000"/>
              </a:avLst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109E185-F04E-A5BA-28D8-5F634EE08002}"/>
                </a:ext>
              </a:extLst>
            </p:cNvPr>
            <p:cNvCxnSpPr/>
            <p:nvPr/>
          </p:nvCxnSpPr>
          <p:spPr>
            <a:xfrm>
              <a:off x="4959927" y="4655718"/>
              <a:ext cx="0" cy="54142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FAF3A-A906-3D1B-B3BE-9B805871E875}"/>
                </a:ext>
              </a:extLst>
            </p:cNvPr>
            <p:cNvCxnSpPr/>
            <p:nvPr/>
          </p:nvCxnSpPr>
          <p:spPr>
            <a:xfrm>
              <a:off x="5133109" y="4667741"/>
              <a:ext cx="0" cy="54142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93D546E-B74C-2B15-0974-C9E56CAA3CFC}"/>
                </a:ext>
              </a:extLst>
            </p:cNvPr>
            <p:cNvCxnSpPr/>
            <p:nvPr/>
          </p:nvCxnSpPr>
          <p:spPr>
            <a:xfrm>
              <a:off x="6255329" y="4655718"/>
              <a:ext cx="0" cy="54142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EF5FE0C-12A8-0616-C423-F526376DEC20}"/>
                </a:ext>
              </a:extLst>
            </p:cNvPr>
            <p:cNvCxnSpPr/>
            <p:nvPr/>
          </p:nvCxnSpPr>
          <p:spPr>
            <a:xfrm>
              <a:off x="6393875" y="4643881"/>
              <a:ext cx="0" cy="54142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5DA837D-2153-33FA-65F6-38D6FB6EC1B9}"/>
                </a:ext>
              </a:extLst>
            </p:cNvPr>
            <p:cNvCxnSpPr/>
            <p:nvPr/>
          </p:nvCxnSpPr>
          <p:spPr>
            <a:xfrm>
              <a:off x="6539345" y="4657164"/>
              <a:ext cx="0" cy="54142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1E4C714A-E9B8-069C-7F53-CDD707B6BFB0}"/>
              </a:ext>
            </a:extLst>
          </p:cNvPr>
          <p:cNvSpPr/>
          <p:nvPr/>
        </p:nvSpPr>
        <p:spPr>
          <a:xfrm>
            <a:off x="3556346" y="5539690"/>
            <a:ext cx="2054578" cy="596044"/>
          </a:xfrm>
          <a:prstGeom prst="rect">
            <a:avLst/>
          </a:prstGeom>
          <a:solidFill>
            <a:srgbClr val="EEEE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Concurrent Refresh Finder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894A43-BB4C-D2DA-6964-27A1CB88CDF4}"/>
              </a:ext>
            </a:extLst>
          </p:cNvPr>
          <p:cNvGrpSpPr/>
          <p:nvPr/>
        </p:nvGrpSpPr>
        <p:grpSpPr>
          <a:xfrm>
            <a:off x="3550407" y="3638008"/>
            <a:ext cx="2060224" cy="1202457"/>
            <a:chOff x="3550407" y="3429000"/>
            <a:chExt cx="2060224" cy="120245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3FD5E31-096C-C4A3-44C3-D75E7F8370E7}"/>
                </a:ext>
              </a:extLst>
            </p:cNvPr>
            <p:cNvSpPr/>
            <p:nvPr/>
          </p:nvSpPr>
          <p:spPr>
            <a:xfrm>
              <a:off x="3556053" y="3429000"/>
              <a:ext cx="2054578" cy="1202457"/>
            </a:xfrm>
            <a:prstGeom prst="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55A11"/>
                </a:solidFill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73A7CA3-EA4B-E52D-D20E-00BEDEC1EC5D}"/>
                </a:ext>
              </a:extLst>
            </p:cNvPr>
            <p:cNvCxnSpPr/>
            <p:nvPr/>
          </p:nvCxnSpPr>
          <p:spPr>
            <a:xfrm>
              <a:off x="3556053" y="3818659"/>
              <a:ext cx="2054578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A7D2AA9-A9D2-E715-51A1-C39A8BDEE4B2}"/>
                </a:ext>
              </a:extLst>
            </p:cNvPr>
            <p:cNvCxnSpPr>
              <a:cxnSpLocks/>
            </p:cNvCxnSpPr>
            <p:nvPr/>
          </p:nvCxnSpPr>
          <p:spPr>
            <a:xfrm>
              <a:off x="4583342" y="4184050"/>
              <a:ext cx="0" cy="294574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9655A0F-2427-93D6-7874-F5DA1AF88D36}"/>
                </a:ext>
              </a:extLst>
            </p:cNvPr>
            <p:cNvSpPr txBox="1"/>
            <p:nvPr/>
          </p:nvSpPr>
          <p:spPr>
            <a:xfrm>
              <a:off x="3556053" y="3436190"/>
              <a:ext cx="2054578" cy="40011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Refresh Table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992E7B9-E405-F2DA-1AE8-8EAA6574EEC5}"/>
                </a:ext>
              </a:extLst>
            </p:cNvPr>
            <p:cNvCxnSpPr>
              <a:cxnSpLocks/>
            </p:cNvCxnSpPr>
            <p:nvPr/>
          </p:nvCxnSpPr>
          <p:spPr>
            <a:xfrm>
              <a:off x="3556053" y="3996362"/>
              <a:ext cx="2054578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DB49407-0FE6-782C-4510-3C8FDB77DF82}"/>
                </a:ext>
              </a:extLst>
            </p:cNvPr>
            <p:cNvCxnSpPr>
              <a:cxnSpLocks/>
            </p:cNvCxnSpPr>
            <p:nvPr/>
          </p:nvCxnSpPr>
          <p:spPr>
            <a:xfrm>
              <a:off x="3550407" y="4160051"/>
              <a:ext cx="2054578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AEA7559-4C80-3585-75AB-0A4A1B714EDA}"/>
                </a:ext>
              </a:extLst>
            </p:cNvPr>
            <p:cNvCxnSpPr>
              <a:cxnSpLocks/>
            </p:cNvCxnSpPr>
            <p:nvPr/>
          </p:nvCxnSpPr>
          <p:spPr>
            <a:xfrm>
              <a:off x="3556050" y="4493075"/>
              <a:ext cx="2054578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3992944C-8CFC-CBF1-0762-BF1361843CAD}"/>
              </a:ext>
            </a:extLst>
          </p:cNvPr>
          <p:cNvCxnSpPr>
            <a:stCxn id="30" idx="1"/>
            <a:endCxn id="54" idx="3"/>
          </p:cNvCxnSpPr>
          <p:nvPr/>
        </p:nvCxnSpPr>
        <p:spPr>
          <a:xfrm rot="10800000">
            <a:off x="5610631" y="4239238"/>
            <a:ext cx="795622" cy="436677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E476330F-BF4A-90F7-8725-FB8784E4757D}"/>
              </a:ext>
            </a:extLst>
          </p:cNvPr>
          <p:cNvCxnSpPr>
            <a:cxnSpLocks/>
            <a:stCxn id="9" idx="2"/>
            <a:endCxn id="54" idx="1"/>
          </p:cNvCxnSpPr>
          <p:nvPr/>
        </p:nvCxnSpPr>
        <p:spPr>
          <a:xfrm flipV="1">
            <a:off x="2692998" y="4239237"/>
            <a:ext cx="863055" cy="84002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52D9AC8-B1D0-6B59-2858-FE02C3D45B8B}"/>
              </a:ext>
            </a:extLst>
          </p:cNvPr>
          <p:cNvCxnSpPr>
            <a:stCxn id="13" idx="3"/>
            <a:endCxn id="55" idx="1"/>
          </p:cNvCxnSpPr>
          <p:nvPr/>
        </p:nvCxnSpPr>
        <p:spPr>
          <a:xfrm flipV="1">
            <a:off x="1950504" y="5837712"/>
            <a:ext cx="1605842" cy="354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1ACDDCFA-4AF1-3B5F-1CFC-DC5CD73CF6F3}"/>
              </a:ext>
            </a:extLst>
          </p:cNvPr>
          <p:cNvCxnSpPr>
            <a:cxnSpLocks/>
            <a:stCxn id="30" idx="1"/>
            <a:endCxn id="55" idx="3"/>
          </p:cNvCxnSpPr>
          <p:nvPr/>
        </p:nvCxnSpPr>
        <p:spPr>
          <a:xfrm rot="10800000" flipV="1">
            <a:off x="5610925" y="4675914"/>
            <a:ext cx="795329" cy="116179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70159A4-261D-EF27-ED7F-3D4F6EA7A52A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>
            <a:off x="4583342" y="4840465"/>
            <a:ext cx="293" cy="69922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7A7D11FB-9306-DBBD-2EE9-6A9D46C26AC5}"/>
              </a:ext>
            </a:extLst>
          </p:cNvPr>
          <p:cNvSpPr/>
          <p:nvPr/>
        </p:nvSpPr>
        <p:spPr>
          <a:xfrm>
            <a:off x="2835658" y="6459861"/>
            <a:ext cx="3495262" cy="36925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Memory Request Scheduler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6E79DB4-0323-F713-3413-7C76EC3FAB89}"/>
              </a:ext>
            </a:extLst>
          </p:cNvPr>
          <p:cNvCxnSpPr>
            <a:cxnSpLocks/>
            <a:stCxn id="55" idx="2"/>
            <a:endCxn id="87" idx="0"/>
          </p:cNvCxnSpPr>
          <p:nvPr/>
        </p:nvCxnSpPr>
        <p:spPr>
          <a:xfrm flipH="1">
            <a:off x="4583289" y="6135734"/>
            <a:ext cx="346" cy="32412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57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5" grpId="0" animBg="1"/>
      <p:bldP spid="8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6195-5756-EA05-1232-8CD62EF07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Concurrent Refresh Finder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855DBB-C4F4-3FD8-52F2-7756BFC89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05" y="770467"/>
            <a:ext cx="8376992" cy="3487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D5F8E6-5FF0-E653-D36B-4D8DDE75F2BA}"/>
              </a:ext>
            </a:extLst>
          </p:cNvPr>
          <p:cNvSpPr txBox="1"/>
          <p:nvPr/>
        </p:nvSpPr>
        <p:spPr>
          <a:xfrm>
            <a:off x="264075" y="4382531"/>
            <a:ext cx="90452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</a:rPr>
              <a:t>Case 1:</a:t>
            </a:r>
            <a:r>
              <a:rPr lang="en-US" dirty="0">
                <a:latin typeface="Cambria" panose="02040503050406030204" pitchFamily="18" charset="0"/>
              </a:rPr>
              <a:t> Executes when a precharge is issued (completes before the precharge completes)</a:t>
            </a:r>
          </a:p>
          <a:p>
            <a:r>
              <a:rPr lang="en-US" dirty="0">
                <a:latin typeface="Cambria" panose="02040503050406030204" pitchFamily="18" charset="0"/>
              </a:rPr>
              <a:t> </a:t>
            </a:r>
          </a:p>
          <a:p>
            <a:r>
              <a:rPr lang="en-US" b="1" dirty="0">
                <a:latin typeface="Cambria" panose="02040503050406030204" pitchFamily="18" charset="0"/>
              </a:rPr>
              <a:t>Case 2: </a:t>
            </a:r>
            <a:r>
              <a:rPr lang="en-US" dirty="0">
                <a:latin typeface="Cambria" panose="02040503050406030204" pitchFamily="18" charset="0"/>
              </a:rPr>
              <a:t>Periodically executes after every </a:t>
            </a:r>
            <a:r>
              <a:rPr lang="en-US" dirty="0" err="1">
                <a:latin typeface="Cambria" panose="02040503050406030204" pitchFamily="18" charset="0"/>
              </a:rPr>
              <a:t>t</a:t>
            </a:r>
            <a:r>
              <a:rPr lang="en-US" baseline="-25000" dirty="0" err="1">
                <a:latin typeface="Cambria" panose="02040503050406030204" pitchFamily="18" charset="0"/>
              </a:rPr>
              <a:t>RC</a:t>
            </a:r>
            <a:r>
              <a:rPr lang="en-US" dirty="0">
                <a:latin typeface="Cambria" panose="02040503050406030204" pitchFamily="18" charset="0"/>
              </a:rPr>
              <a:t> (completes before </a:t>
            </a:r>
            <a:r>
              <a:rPr lang="en-US" dirty="0" err="1">
                <a:latin typeface="Cambria" panose="02040503050406030204" pitchFamily="18" charset="0"/>
              </a:rPr>
              <a:t>t</a:t>
            </a:r>
            <a:r>
              <a:rPr lang="en-US" baseline="-25000" dirty="0" err="1">
                <a:latin typeface="Cambria" panose="02040503050406030204" pitchFamily="18" charset="0"/>
              </a:rPr>
              <a:t>RC</a:t>
            </a:r>
            <a:r>
              <a:rPr lang="en-US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36107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0B14-8D16-1B65-DC70-04EC5AF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3D845-AE5D-7715-97E3-E4B41D04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Case 1: </a:t>
            </a:r>
            <a:r>
              <a:rPr lang="en-US" b="1" dirty="0">
                <a:solidFill>
                  <a:srgbClr val="C00000"/>
                </a:solidFill>
              </a:rPr>
              <a:t>Refresh – Access </a:t>
            </a:r>
            <a:r>
              <a:rPr lang="en-US" dirty="0"/>
              <a:t>Parallelism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700" dirty="0"/>
          </a:p>
          <a:p>
            <a:r>
              <a:rPr lang="en-US" dirty="0"/>
              <a:t>Case 2: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Refresh – Refresh </a:t>
            </a:r>
            <a:r>
              <a:rPr lang="en-US" dirty="0"/>
              <a:t>Parallelism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D01A9D-BF1D-0C79-C402-BD7CEEA7ED05}"/>
              </a:ext>
            </a:extLst>
          </p:cNvPr>
          <p:cNvGrpSpPr/>
          <p:nvPr/>
        </p:nvGrpSpPr>
        <p:grpSpPr>
          <a:xfrm>
            <a:off x="95419" y="1122973"/>
            <a:ext cx="4702077" cy="1906407"/>
            <a:chOff x="95419" y="1699929"/>
            <a:chExt cx="4702077" cy="19064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F40134-889B-2D53-F04D-E7E9403DC63A}"/>
                </a:ext>
              </a:extLst>
            </p:cNvPr>
            <p:cNvSpPr/>
            <p:nvPr/>
          </p:nvSpPr>
          <p:spPr>
            <a:xfrm>
              <a:off x="1158517" y="3302989"/>
              <a:ext cx="1320693" cy="216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1400" dirty="0">
                  <a:solidFill>
                    <a:srgbClr val="4472C4">
                      <a:lumMod val="50000"/>
                    </a:srgbClr>
                  </a:solidFill>
                </a:rPr>
                <a:t>RD SA:A Row:0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654FDA-3B6B-3E95-2B38-ED5BA6C0B2E8}"/>
                </a:ext>
              </a:extLst>
            </p:cNvPr>
            <p:cNvSpPr/>
            <p:nvPr/>
          </p:nvSpPr>
          <p:spPr>
            <a:xfrm>
              <a:off x="1159714" y="3027061"/>
              <a:ext cx="1319495" cy="216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</a:rPr>
                <a:t>RD SA:B Row:0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195A48-1DD7-4FA7-3EC1-92D82398F4CE}"/>
                </a:ext>
              </a:extLst>
            </p:cNvPr>
            <p:cNvSpPr/>
            <p:nvPr/>
          </p:nvSpPr>
          <p:spPr>
            <a:xfrm>
              <a:off x="1159714" y="2106171"/>
              <a:ext cx="1319494" cy="216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D8E3EC-ED46-E04D-1ED2-F667944DF9B5}"/>
                </a:ext>
              </a:extLst>
            </p:cNvPr>
            <p:cNvCxnSpPr/>
            <p:nvPr/>
          </p:nvCxnSpPr>
          <p:spPr>
            <a:xfrm>
              <a:off x="1100124" y="2090803"/>
              <a:ext cx="0" cy="15155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EC96F3-1F6E-E1B7-DEBB-F3FC3E149562}"/>
                </a:ext>
              </a:extLst>
            </p:cNvPr>
            <p:cNvCxnSpPr>
              <a:cxnSpLocks/>
            </p:cNvCxnSpPr>
            <p:nvPr/>
          </p:nvCxnSpPr>
          <p:spPr>
            <a:xfrm>
              <a:off x="1073230" y="3606336"/>
              <a:ext cx="149173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85E554F-552C-4386-6DD6-8A58920F2314}"/>
                </a:ext>
              </a:extLst>
            </p:cNvPr>
            <p:cNvCxnSpPr/>
            <p:nvPr/>
          </p:nvCxnSpPr>
          <p:spPr>
            <a:xfrm>
              <a:off x="2536957" y="2090802"/>
              <a:ext cx="0" cy="15155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F1EDB19-B858-C936-3A31-045A3D7B0E0E}"/>
                </a:ext>
              </a:extLst>
            </p:cNvPr>
            <p:cNvCxnSpPr>
              <a:cxnSpLocks/>
              <a:stCxn id="10" idx="2"/>
              <a:endCxn id="9" idx="0"/>
            </p:cNvCxnSpPr>
            <p:nvPr/>
          </p:nvCxnSpPr>
          <p:spPr>
            <a:xfrm>
              <a:off x="1819461" y="2322171"/>
              <a:ext cx="1" cy="70489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67C607-AAD4-90A6-860C-08D3F9C586CE}"/>
                </a:ext>
              </a:extLst>
            </p:cNvPr>
            <p:cNvSpPr txBox="1"/>
            <p:nvPr/>
          </p:nvSpPr>
          <p:spPr>
            <a:xfrm>
              <a:off x="95419" y="3230370"/>
              <a:ext cx="691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Head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7F76B48-9FA9-4B2C-825E-B54CBF2C64B8}"/>
                </a:ext>
              </a:extLst>
            </p:cNvPr>
            <p:cNvCxnSpPr>
              <a:cxnSpLocks/>
              <a:stCxn id="19" idx="3"/>
              <a:endCxn id="8" idx="1"/>
            </p:cNvCxnSpPr>
            <p:nvPr/>
          </p:nvCxnSpPr>
          <p:spPr>
            <a:xfrm flipV="1">
              <a:off x="787176" y="3410989"/>
              <a:ext cx="371341" cy="4047"/>
            </a:xfrm>
            <a:prstGeom prst="straightConnector1">
              <a:avLst/>
            </a:prstGeom>
            <a:ln w="76200">
              <a:solidFill>
                <a:srgbClr val="FE6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1076C3-8DA3-6CC4-10AB-B79E6766599A}"/>
                </a:ext>
              </a:extLst>
            </p:cNvPr>
            <p:cNvSpPr txBox="1"/>
            <p:nvPr/>
          </p:nvSpPr>
          <p:spPr>
            <a:xfrm>
              <a:off x="526658" y="1699929"/>
              <a:ext cx="2541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Memory Request Queue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EE671D-EEAD-D996-0DE2-3C5377929E25}"/>
                </a:ext>
              </a:extLst>
            </p:cNvPr>
            <p:cNvSpPr/>
            <p:nvPr/>
          </p:nvSpPr>
          <p:spPr>
            <a:xfrm>
              <a:off x="3289899" y="2106171"/>
              <a:ext cx="1495164" cy="150016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C448ED-62B5-1BE6-40D0-1596E9BD8377}"/>
                </a:ext>
              </a:extLst>
            </p:cNvPr>
            <p:cNvSpPr/>
            <p:nvPr/>
          </p:nvSpPr>
          <p:spPr>
            <a:xfrm>
              <a:off x="3374021" y="3341516"/>
              <a:ext cx="1348705" cy="21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REF SA:B Row:6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40FDC85-E69F-4733-A5F7-9F1BA6C5CA37}"/>
                </a:ext>
              </a:extLst>
            </p:cNvPr>
            <p:cNvSpPr/>
            <p:nvPr/>
          </p:nvSpPr>
          <p:spPr>
            <a:xfrm>
              <a:off x="3374021" y="3076697"/>
              <a:ext cx="1348705" cy="21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REF SA:B Row:1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A9B6B1B-5E81-FCB9-17C5-47BCF6E72398}"/>
                </a:ext>
              </a:extLst>
            </p:cNvPr>
            <p:cNvSpPr/>
            <p:nvPr/>
          </p:nvSpPr>
          <p:spPr>
            <a:xfrm>
              <a:off x="3374020" y="2811061"/>
              <a:ext cx="1348705" cy="21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REF SA:C Row:2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87DE745-CF86-1A76-8ECA-AC3A6F3EF30E}"/>
                </a:ext>
              </a:extLst>
            </p:cNvPr>
            <p:cNvSpPr txBox="1"/>
            <p:nvPr/>
          </p:nvSpPr>
          <p:spPr>
            <a:xfrm>
              <a:off x="3277465" y="1699929"/>
              <a:ext cx="1520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Refresh Table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5720F55-B725-610B-25F7-E5637468EC5A}"/>
              </a:ext>
            </a:extLst>
          </p:cNvPr>
          <p:cNvCxnSpPr>
            <a:cxnSpLocks/>
            <a:stCxn id="8" idx="3"/>
            <a:endCxn id="30" idx="1"/>
          </p:cNvCxnSpPr>
          <p:nvPr/>
        </p:nvCxnSpPr>
        <p:spPr>
          <a:xfrm>
            <a:off x="2479210" y="2834033"/>
            <a:ext cx="894811" cy="38527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6BF8E6F-C718-6343-C3B3-D6CAD67FD696}"/>
              </a:ext>
            </a:extLst>
          </p:cNvPr>
          <p:cNvSpPr/>
          <p:nvPr/>
        </p:nvSpPr>
        <p:spPr>
          <a:xfrm>
            <a:off x="5011162" y="2177883"/>
            <a:ext cx="522423" cy="32844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540165E-445D-1ED7-583A-06AD817F5C3B}"/>
              </a:ext>
            </a:extLst>
          </p:cNvPr>
          <p:cNvGrpSpPr/>
          <p:nvPr/>
        </p:nvGrpSpPr>
        <p:grpSpPr>
          <a:xfrm>
            <a:off x="5406310" y="1536403"/>
            <a:ext cx="3737690" cy="1655658"/>
            <a:chOff x="5730160" y="2113359"/>
            <a:chExt cx="3737690" cy="165565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9D5680D-ADFA-31A8-C5ED-2FB2B488A48D}"/>
                </a:ext>
              </a:extLst>
            </p:cNvPr>
            <p:cNvSpPr txBox="1"/>
            <p:nvPr/>
          </p:nvSpPr>
          <p:spPr>
            <a:xfrm>
              <a:off x="5730160" y="2113359"/>
              <a:ext cx="3737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HiRA(Row SA:B Row:6, SA:A Row:0)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7136E58-A259-7DFC-0605-6079579DEB01}"/>
                </a:ext>
              </a:extLst>
            </p:cNvPr>
            <p:cNvCxnSpPr>
              <a:cxnSpLocks/>
            </p:cNvCxnSpPr>
            <p:nvPr/>
          </p:nvCxnSpPr>
          <p:spPr>
            <a:xfrm>
              <a:off x="6074139" y="2893549"/>
              <a:ext cx="306986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27F2971-76D5-7F16-B3E7-B3F3B6C74794}"/>
                </a:ext>
              </a:extLst>
            </p:cNvPr>
            <p:cNvSpPr txBox="1"/>
            <p:nvPr/>
          </p:nvSpPr>
          <p:spPr>
            <a:xfrm>
              <a:off x="8568636" y="2909948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DA29D65-C073-A7A4-84B7-DA61C9E27FED}"/>
                </a:ext>
              </a:extLst>
            </p:cNvPr>
            <p:cNvSpPr txBox="1"/>
            <p:nvPr/>
          </p:nvSpPr>
          <p:spPr>
            <a:xfrm>
              <a:off x="5955192" y="2519913"/>
              <a:ext cx="1427955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</a:rPr>
                <a:t>ACT SA:B Row:6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5CDCB10-35F9-442D-36B8-46694D918F59}"/>
                </a:ext>
              </a:extLst>
            </p:cNvPr>
            <p:cNvCxnSpPr>
              <a:cxnSpLocks/>
              <a:stCxn id="45" idx="2"/>
            </p:cNvCxnSpPr>
            <p:nvPr/>
          </p:nvCxnSpPr>
          <p:spPr>
            <a:xfrm>
              <a:off x="6669170" y="2827690"/>
              <a:ext cx="0" cy="1942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C40C9FF-1561-B14E-97EA-F40FA9B67804}"/>
                </a:ext>
              </a:extLst>
            </p:cNvPr>
            <p:cNvSpPr txBox="1"/>
            <p:nvPr/>
          </p:nvSpPr>
          <p:spPr>
            <a:xfrm>
              <a:off x="7670702" y="2519913"/>
              <a:ext cx="143116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</a:rPr>
                <a:t>ACT SA:A Row:0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9F82DE0-2933-52EB-2FC7-81A665EC67FA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 flipH="1">
              <a:off x="8386282" y="2827690"/>
              <a:ext cx="1" cy="1942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90AA8CC-D523-B82A-BCE9-A2C8C84E107F}"/>
                </a:ext>
              </a:extLst>
            </p:cNvPr>
            <p:cNvSpPr txBox="1"/>
            <p:nvPr/>
          </p:nvSpPr>
          <p:spPr>
            <a:xfrm>
              <a:off x="7276696" y="3022418"/>
              <a:ext cx="50206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8D30A50-A3D3-8F91-BB68-FC3CFDEC3F14}"/>
                </a:ext>
              </a:extLst>
            </p:cNvPr>
            <p:cNvCxnSpPr/>
            <p:nvPr/>
          </p:nvCxnSpPr>
          <p:spPr>
            <a:xfrm flipH="1">
              <a:off x="7530673" y="2837834"/>
              <a:ext cx="1604" cy="1841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946EB70-A0AA-3B80-29C7-9C8B30E9BB05}"/>
                </a:ext>
              </a:extLst>
            </p:cNvPr>
            <p:cNvCxnSpPr>
              <a:cxnSpLocks/>
            </p:cNvCxnSpPr>
            <p:nvPr/>
          </p:nvCxnSpPr>
          <p:spPr>
            <a:xfrm>
              <a:off x="6550547" y="3615291"/>
              <a:ext cx="18357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CF33BDF-F292-58E6-6F0F-B4BA656E6E90}"/>
                </a:ext>
              </a:extLst>
            </p:cNvPr>
            <p:cNvSpPr txBox="1"/>
            <p:nvPr/>
          </p:nvSpPr>
          <p:spPr>
            <a:xfrm>
              <a:off x="7223390" y="3399685"/>
              <a:ext cx="5668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6ns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58A5F02-3F16-4911-B94C-A17AE812F0E6}"/>
              </a:ext>
            </a:extLst>
          </p:cNvPr>
          <p:cNvGrpSpPr/>
          <p:nvPr/>
        </p:nvGrpSpPr>
        <p:grpSpPr>
          <a:xfrm>
            <a:off x="98713" y="3639379"/>
            <a:ext cx="4702077" cy="1906407"/>
            <a:chOff x="107852" y="4363713"/>
            <a:chExt cx="4702077" cy="190640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FF2E6D3-F3C2-C482-8648-D085E2A0C9DD}"/>
                </a:ext>
              </a:extLst>
            </p:cNvPr>
            <p:cNvSpPr/>
            <p:nvPr/>
          </p:nvSpPr>
          <p:spPr>
            <a:xfrm>
              <a:off x="1172147" y="5951035"/>
              <a:ext cx="1319495" cy="216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</a:rPr>
                <a:t>RD SA:B Row:0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7543B16-91BF-F889-FCA4-63233612FB5B}"/>
                </a:ext>
              </a:extLst>
            </p:cNvPr>
            <p:cNvSpPr/>
            <p:nvPr/>
          </p:nvSpPr>
          <p:spPr>
            <a:xfrm>
              <a:off x="1172147" y="4769955"/>
              <a:ext cx="1319494" cy="216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9C370E9-44D0-F132-B902-D3B58ACAE22B}"/>
                </a:ext>
              </a:extLst>
            </p:cNvPr>
            <p:cNvCxnSpPr/>
            <p:nvPr/>
          </p:nvCxnSpPr>
          <p:spPr>
            <a:xfrm>
              <a:off x="1112557" y="4754587"/>
              <a:ext cx="0" cy="15155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D00498A-4D75-A97C-00A6-698C5AB26A9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663" y="6270120"/>
              <a:ext cx="149173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FCEB41C-B782-251F-49C4-95C8420486DB}"/>
                </a:ext>
              </a:extLst>
            </p:cNvPr>
            <p:cNvCxnSpPr/>
            <p:nvPr/>
          </p:nvCxnSpPr>
          <p:spPr>
            <a:xfrm>
              <a:off x="2549390" y="4754586"/>
              <a:ext cx="0" cy="151553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F65D8D5-F139-7150-DF6C-887F1809C0E2}"/>
                </a:ext>
              </a:extLst>
            </p:cNvPr>
            <p:cNvCxnSpPr>
              <a:cxnSpLocks/>
              <a:stCxn id="61" idx="2"/>
              <a:endCxn id="60" idx="0"/>
            </p:cNvCxnSpPr>
            <p:nvPr/>
          </p:nvCxnSpPr>
          <p:spPr>
            <a:xfrm>
              <a:off x="1831894" y="4985955"/>
              <a:ext cx="1" cy="96508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98146C0-DC3C-201C-299F-0293193DE8CD}"/>
                </a:ext>
              </a:extLst>
            </p:cNvPr>
            <p:cNvSpPr txBox="1"/>
            <p:nvPr/>
          </p:nvSpPr>
          <p:spPr>
            <a:xfrm>
              <a:off x="107852" y="5894154"/>
              <a:ext cx="6917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Head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9EA85DF-EC63-E95A-8A37-28F0499CEAB0}"/>
                </a:ext>
              </a:extLst>
            </p:cNvPr>
            <p:cNvCxnSpPr>
              <a:cxnSpLocks/>
              <a:stCxn id="66" idx="3"/>
            </p:cNvCxnSpPr>
            <p:nvPr/>
          </p:nvCxnSpPr>
          <p:spPr>
            <a:xfrm flipV="1">
              <a:off x="799609" y="6074773"/>
              <a:ext cx="371341" cy="4047"/>
            </a:xfrm>
            <a:prstGeom prst="straightConnector1">
              <a:avLst/>
            </a:prstGeom>
            <a:ln w="76200">
              <a:solidFill>
                <a:srgbClr val="FE6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E612B02-BE4F-2C24-7D37-79AAAD02734B}"/>
                </a:ext>
              </a:extLst>
            </p:cNvPr>
            <p:cNvSpPr txBox="1"/>
            <p:nvPr/>
          </p:nvSpPr>
          <p:spPr>
            <a:xfrm>
              <a:off x="539091" y="4363713"/>
              <a:ext cx="2541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Memory Request Queue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8097764-A9A1-B7EF-224A-9369DE872074}"/>
                </a:ext>
              </a:extLst>
            </p:cNvPr>
            <p:cNvSpPr/>
            <p:nvPr/>
          </p:nvSpPr>
          <p:spPr>
            <a:xfrm>
              <a:off x="3302332" y="4769955"/>
              <a:ext cx="1495164" cy="150016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B532E78-410C-A33E-E48B-9A43CFB3B0A6}"/>
                </a:ext>
              </a:extLst>
            </p:cNvPr>
            <p:cNvSpPr/>
            <p:nvPr/>
          </p:nvSpPr>
          <p:spPr>
            <a:xfrm>
              <a:off x="3386454" y="5993237"/>
              <a:ext cx="1348705" cy="21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REF SA:B Row:1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7199C64-FBF6-7563-0B18-055C62B17C1C}"/>
                </a:ext>
              </a:extLst>
            </p:cNvPr>
            <p:cNvSpPr/>
            <p:nvPr/>
          </p:nvSpPr>
          <p:spPr>
            <a:xfrm>
              <a:off x="3386453" y="5355901"/>
              <a:ext cx="1348705" cy="21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</a:rPr>
                <a:t>REF SA:C Row:2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EFC34D0-8295-BFD2-8D75-B753E6DF27F8}"/>
                </a:ext>
              </a:extLst>
            </p:cNvPr>
            <p:cNvSpPr txBox="1"/>
            <p:nvPr/>
          </p:nvSpPr>
          <p:spPr>
            <a:xfrm>
              <a:off x="3289898" y="4363713"/>
              <a:ext cx="1520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Refresh Table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85C6D0-7B85-24AA-B4D6-B45EA6D9BF2D}"/>
              </a:ext>
            </a:extLst>
          </p:cNvPr>
          <p:cNvGrpSpPr/>
          <p:nvPr/>
        </p:nvGrpSpPr>
        <p:grpSpPr>
          <a:xfrm>
            <a:off x="5073941" y="4067528"/>
            <a:ext cx="4076203" cy="1604364"/>
            <a:chOff x="5292630" y="4791862"/>
            <a:chExt cx="4076203" cy="1604364"/>
          </a:xfrm>
        </p:grpSpPr>
        <p:sp>
          <p:nvSpPr>
            <p:cNvPr id="75" name="Right Arrow 74">
              <a:extLst>
                <a:ext uri="{FF2B5EF4-FFF2-40B4-BE49-F238E27FC236}">
                  <a16:creationId xmlns:a16="http://schemas.microsoft.com/office/drawing/2014/main" id="{9C9D4C86-718A-91C1-1465-1F69209182B5}"/>
                </a:ext>
              </a:extLst>
            </p:cNvPr>
            <p:cNvSpPr/>
            <p:nvPr/>
          </p:nvSpPr>
          <p:spPr>
            <a:xfrm>
              <a:off x="5292630" y="5418623"/>
              <a:ext cx="520088" cy="328444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E6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EAD7E4B-A99D-2D36-5F72-9908A0DBF8FC}"/>
                </a:ext>
              </a:extLst>
            </p:cNvPr>
            <p:cNvSpPr txBox="1"/>
            <p:nvPr/>
          </p:nvSpPr>
          <p:spPr>
            <a:xfrm>
              <a:off x="5645570" y="4791862"/>
              <a:ext cx="3723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HiRA(Row SA:B Row:1, SA:C Row:2)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D973568-0762-F2AF-08CD-80806DD63BA6}"/>
                </a:ext>
              </a:extLst>
            </p:cNvPr>
            <p:cNvCxnSpPr>
              <a:cxnSpLocks/>
            </p:cNvCxnSpPr>
            <p:nvPr/>
          </p:nvCxnSpPr>
          <p:spPr>
            <a:xfrm>
              <a:off x="6086572" y="5557333"/>
              <a:ext cx="30121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07C1B32-B72C-94EC-2A23-5825DE95E187}"/>
                </a:ext>
              </a:extLst>
            </p:cNvPr>
            <p:cNvSpPr txBox="1"/>
            <p:nvPr/>
          </p:nvSpPr>
          <p:spPr>
            <a:xfrm>
              <a:off x="8584773" y="5491979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EB83465-7127-8E84-0938-187470C2FBA7}"/>
                </a:ext>
              </a:extLst>
            </p:cNvPr>
            <p:cNvSpPr txBox="1"/>
            <p:nvPr/>
          </p:nvSpPr>
          <p:spPr>
            <a:xfrm>
              <a:off x="5967625" y="5183697"/>
              <a:ext cx="1427955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</a:rPr>
                <a:t>ACT SA:B Row:1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909A479-8499-4EB5-7366-4A4A910E192C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>
              <a:off x="6681603" y="5491474"/>
              <a:ext cx="0" cy="1841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FAD9BDC-28E2-84C0-8661-40AEF1E5C79C}"/>
                </a:ext>
              </a:extLst>
            </p:cNvPr>
            <p:cNvSpPr txBox="1"/>
            <p:nvPr/>
          </p:nvSpPr>
          <p:spPr>
            <a:xfrm>
              <a:off x="7553945" y="5183697"/>
              <a:ext cx="141994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</a:rPr>
                <a:t>ACT SA:C Row:2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F5C7DAA-2087-4645-5370-68EAB78A8009}"/>
                </a:ext>
              </a:extLst>
            </p:cNvPr>
            <p:cNvCxnSpPr>
              <a:cxnSpLocks/>
              <a:stCxn id="81" idx="2"/>
            </p:cNvCxnSpPr>
            <p:nvPr/>
          </p:nvCxnSpPr>
          <p:spPr>
            <a:xfrm>
              <a:off x="8263916" y="5491474"/>
              <a:ext cx="0" cy="19429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F1B61A3-7F2A-50A8-78B4-480E96B6D5FA}"/>
                </a:ext>
              </a:extLst>
            </p:cNvPr>
            <p:cNvSpPr txBox="1"/>
            <p:nvPr/>
          </p:nvSpPr>
          <p:spPr>
            <a:xfrm>
              <a:off x="7215110" y="5686202"/>
              <a:ext cx="50206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4172FCD-B0C6-72AC-C8B8-906F925C6C12}"/>
                </a:ext>
              </a:extLst>
            </p:cNvPr>
            <p:cNvCxnSpPr/>
            <p:nvPr/>
          </p:nvCxnSpPr>
          <p:spPr>
            <a:xfrm flipH="1">
              <a:off x="7469087" y="5501618"/>
              <a:ext cx="1604" cy="1841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0C46808-1F8C-DBFE-21F7-5EE757E9D4EE}"/>
                </a:ext>
              </a:extLst>
            </p:cNvPr>
            <p:cNvCxnSpPr>
              <a:cxnSpLocks/>
            </p:cNvCxnSpPr>
            <p:nvPr/>
          </p:nvCxnSpPr>
          <p:spPr>
            <a:xfrm>
              <a:off x="6681602" y="6198610"/>
              <a:ext cx="160281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C524864-5A38-3068-14C1-CB84EAB60E70}"/>
                </a:ext>
              </a:extLst>
            </p:cNvPr>
            <p:cNvSpPr txBox="1"/>
            <p:nvPr/>
          </p:nvSpPr>
          <p:spPr>
            <a:xfrm>
              <a:off x="7199687" y="6026894"/>
              <a:ext cx="5668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6ns</a:t>
              </a:r>
            </a:p>
          </p:txBody>
        </p: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E65D0E2-499C-94F6-B3F2-0DC230E3DA72}"/>
              </a:ext>
            </a:extLst>
          </p:cNvPr>
          <p:cNvCxnSpPr>
            <a:cxnSpLocks/>
            <a:stCxn id="71" idx="0"/>
            <a:endCxn id="72" idx="2"/>
          </p:cNvCxnSpPr>
          <p:nvPr/>
        </p:nvCxnSpPr>
        <p:spPr>
          <a:xfrm flipH="1" flipV="1">
            <a:off x="4051667" y="4847567"/>
            <a:ext cx="1" cy="421336"/>
          </a:xfrm>
          <a:prstGeom prst="straightConnector1">
            <a:avLst/>
          </a:prstGeom>
          <a:ln w="57150">
            <a:solidFill>
              <a:srgbClr val="FE61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74C9B6C-2725-4433-2A4A-58F7616DDAAA}"/>
              </a:ext>
            </a:extLst>
          </p:cNvPr>
          <p:cNvSpPr txBox="1">
            <a:spLocks/>
          </p:cNvSpPr>
          <p:nvPr/>
        </p:nvSpPr>
        <p:spPr>
          <a:xfrm>
            <a:off x="0" y="5750522"/>
            <a:ext cx="9144000" cy="57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HiRA-MC provides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C00000"/>
                </a:solidFill>
              </a:rPr>
              <a:t>refresh-access</a:t>
            </a:r>
            <a:r>
              <a:rPr lang="en-US" sz="2400" b="1" dirty="0"/>
              <a:t> </a:t>
            </a:r>
            <a:r>
              <a:rPr lang="en-US" sz="2400" dirty="0"/>
              <a:t>and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refresh-refresh</a:t>
            </a:r>
            <a:r>
              <a:rPr lang="en-US" sz="2400" b="1" dirty="0"/>
              <a:t> </a:t>
            </a:r>
            <a:r>
              <a:rPr lang="en-US" sz="2400" dirty="0"/>
              <a:t>parallelism</a:t>
            </a:r>
          </a:p>
        </p:txBody>
      </p:sp>
    </p:spTree>
    <p:extLst>
      <p:ext uri="{BB962C8B-B14F-4D97-AF65-F5344CB8AC3E}">
        <p14:creationId xmlns:p14="http://schemas.microsoft.com/office/powerpoint/2010/main" val="390184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0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array">
            <a:extLst>
              <a:ext uri="{FF2B5EF4-FFF2-40B4-BE49-F238E27FC236}">
                <a16:creationId xmlns:a16="http://schemas.microsoft.com/office/drawing/2014/main" id="{62B2E6C6-227D-3BE9-673C-45FE9336366A}"/>
              </a:ext>
            </a:extLst>
          </p:cNvPr>
          <p:cNvSpPr>
            <a:spLocks/>
          </p:cNvSpPr>
          <p:nvPr/>
        </p:nvSpPr>
        <p:spPr>
          <a:xfrm>
            <a:off x="1138348" y="1251890"/>
            <a:ext cx="3416045" cy="2994723"/>
          </a:xfrm>
          <a:prstGeom prst="roundRect">
            <a:avLst>
              <a:gd name="adj" fmla="val 544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3B3D7DC-F40B-7270-A826-3A8738949F14}"/>
              </a:ext>
            </a:extLst>
          </p:cNvPr>
          <p:cNvSpPr/>
          <p:nvPr/>
        </p:nvSpPr>
        <p:spPr>
          <a:xfrm>
            <a:off x="1293877" y="3310285"/>
            <a:ext cx="3021520" cy="8299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Operations</a:t>
            </a:r>
          </a:p>
        </p:txBody>
      </p:sp>
      <p:sp>
        <p:nvSpPr>
          <p:cNvPr id="105" name="Act Text"/>
          <p:cNvSpPr txBox="1"/>
          <p:nvPr/>
        </p:nvSpPr>
        <p:spPr>
          <a:xfrm>
            <a:off x="5253143" y="1232132"/>
            <a:ext cx="3317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ACTIVATE (ACT):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 </a:t>
            </a:r>
          </a:p>
          <a:p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Fetch the row’s content 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into the </a:t>
            </a: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row buffer</a:t>
            </a:r>
          </a:p>
        </p:txBody>
      </p:sp>
      <p:sp>
        <p:nvSpPr>
          <p:cNvPr id="106" name="Read Text"/>
          <p:cNvSpPr txBox="1"/>
          <p:nvPr/>
        </p:nvSpPr>
        <p:spPr>
          <a:xfrm>
            <a:off x="5250004" y="2746870"/>
            <a:ext cx="3813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Column Access (RD/WR):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b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Read/Write the target 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column and drive to I/O </a:t>
            </a:r>
          </a:p>
        </p:txBody>
      </p:sp>
      <p:sp>
        <p:nvSpPr>
          <p:cNvPr id="107" name="Pre Text"/>
          <p:cNvSpPr txBox="1"/>
          <p:nvPr/>
        </p:nvSpPr>
        <p:spPr>
          <a:xfrm>
            <a:off x="5250004" y="4403540"/>
            <a:ext cx="3808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PRECHARGE (PRE):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 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Prepare the array 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</a:rPr>
              <a:t>for a new ACTIVATE</a:t>
            </a:r>
          </a:p>
        </p:txBody>
      </p:sp>
      <p:grpSp>
        <p:nvGrpSpPr>
          <p:cNvPr id="210" name="subarray"/>
          <p:cNvGrpSpPr/>
          <p:nvPr/>
        </p:nvGrpSpPr>
        <p:grpSpPr>
          <a:xfrm>
            <a:off x="1297877" y="1379598"/>
            <a:ext cx="3018944" cy="2701578"/>
            <a:chOff x="5676802" y="1054058"/>
            <a:chExt cx="3018944" cy="2701578"/>
          </a:xfrm>
        </p:grpSpPr>
        <p:cxnSp>
          <p:nvCxnSpPr>
            <p:cNvPr id="212" name="Straight Connector 211"/>
            <p:cNvCxnSpPr>
              <a:endCxn id="222" idx="6"/>
            </p:cNvCxnSpPr>
            <p:nvPr/>
          </p:nvCxnSpPr>
          <p:spPr>
            <a:xfrm flipV="1">
              <a:off x="5676802" y="1427531"/>
              <a:ext cx="3017520" cy="7628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>
            <a:xfrm>
              <a:off x="5678225" y="1879429"/>
              <a:ext cx="3017520" cy="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>
            <a:xfrm>
              <a:off x="5678226" y="2323699"/>
              <a:ext cx="3017520" cy="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/>
            <p:cNvCxnSpPr>
              <a:endCxn id="225" idx="6"/>
            </p:cNvCxnSpPr>
            <p:nvPr/>
          </p:nvCxnSpPr>
          <p:spPr>
            <a:xfrm flipV="1">
              <a:off x="5678226" y="2760341"/>
              <a:ext cx="3017520" cy="7628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216" name="Group 215"/>
            <p:cNvGrpSpPr/>
            <p:nvPr/>
          </p:nvGrpSpPr>
          <p:grpSpPr>
            <a:xfrm>
              <a:off x="5861105" y="1054058"/>
              <a:ext cx="365760" cy="2701578"/>
              <a:chOff x="5861105" y="1054058"/>
              <a:chExt cx="365760" cy="2701578"/>
            </a:xfrm>
          </p:grpSpPr>
          <p:sp>
            <p:nvSpPr>
              <p:cNvPr id="256" name="Rounded Rectangle 255"/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51" name="Straight Connector 250"/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2" name="Oval 251"/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217" name="Group 216"/>
            <p:cNvGrpSpPr/>
            <p:nvPr/>
          </p:nvGrpSpPr>
          <p:grpSpPr>
            <a:xfrm>
              <a:off x="6603144" y="1054058"/>
              <a:ext cx="365760" cy="2701578"/>
              <a:chOff x="5861105" y="1054058"/>
              <a:chExt cx="365760" cy="2701578"/>
            </a:xfrm>
          </p:grpSpPr>
          <p:sp>
            <p:nvSpPr>
              <p:cNvPr id="246" name="Rounded Rectangle 245"/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41" name="Straight Connector 240"/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2" name="Oval 241"/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218" name="Group 217"/>
            <p:cNvGrpSpPr/>
            <p:nvPr/>
          </p:nvGrpSpPr>
          <p:grpSpPr>
            <a:xfrm>
              <a:off x="7345183" y="1054058"/>
              <a:ext cx="365760" cy="2701578"/>
              <a:chOff x="5861105" y="1054058"/>
              <a:chExt cx="365760" cy="2701578"/>
            </a:xfrm>
          </p:grpSpPr>
          <p:sp>
            <p:nvSpPr>
              <p:cNvPr id="236" name="Rounded Rectangle 235"/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31" name="Straight Connector 230"/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2" name="Oval 231"/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8087222" y="1054058"/>
              <a:ext cx="365760" cy="2701578"/>
              <a:chOff x="5861105" y="1054058"/>
              <a:chExt cx="365760" cy="2701578"/>
            </a:xfrm>
          </p:grpSpPr>
          <p:sp>
            <p:nvSpPr>
              <p:cNvPr id="226" name="Rounded Rectangle 225"/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21" name="Straight Connector 220"/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2" name="Oval 221"/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  <p:grpSp>
        <p:nvGrpSpPr>
          <p:cNvPr id="5" name="bit_value"/>
          <p:cNvGrpSpPr/>
          <p:nvPr/>
        </p:nvGrpSpPr>
        <p:grpSpPr>
          <a:xfrm>
            <a:off x="1464514" y="1970724"/>
            <a:ext cx="2619259" cy="470357"/>
            <a:chOff x="704037" y="2226026"/>
            <a:chExt cx="2619259" cy="470357"/>
          </a:xfrm>
        </p:grpSpPr>
        <p:sp>
          <p:nvSpPr>
            <p:cNvPr id="114" name="1"/>
            <p:cNvSpPr txBox="1"/>
            <p:nvPr/>
          </p:nvSpPr>
          <p:spPr>
            <a:xfrm>
              <a:off x="2933446" y="2226026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115" name="1"/>
            <p:cNvSpPr txBox="1"/>
            <p:nvPr/>
          </p:nvSpPr>
          <p:spPr>
            <a:xfrm>
              <a:off x="2193733" y="2230314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116" name="1"/>
            <p:cNvSpPr txBox="1"/>
            <p:nvPr/>
          </p:nvSpPr>
          <p:spPr>
            <a:xfrm>
              <a:off x="1454024" y="2234718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117" name="1"/>
            <p:cNvSpPr txBox="1"/>
            <p:nvPr/>
          </p:nvSpPr>
          <p:spPr>
            <a:xfrm>
              <a:off x="704037" y="222872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cxnSp>
        <p:nvCxnSpPr>
          <p:cNvPr id="267" name="ACT_WL"/>
          <p:cNvCxnSpPr/>
          <p:nvPr/>
        </p:nvCxnSpPr>
        <p:spPr>
          <a:xfrm>
            <a:off x="1293877" y="2207553"/>
            <a:ext cx="3124200" cy="0"/>
          </a:xfrm>
          <a:prstGeom prst="line">
            <a:avLst/>
          </a:prstGeom>
          <a:solidFill>
            <a:sysClr val="window" lastClr="FFFFFF">
              <a:lumMod val="85000"/>
            </a:sysClr>
          </a:solidFill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72" name="ACT_BL"/>
          <p:cNvGrpSpPr/>
          <p:nvPr/>
        </p:nvGrpSpPr>
        <p:grpSpPr>
          <a:xfrm>
            <a:off x="1665060" y="1380336"/>
            <a:ext cx="2226117" cy="2011680"/>
            <a:chOff x="904583" y="1273846"/>
            <a:chExt cx="2226117" cy="2011680"/>
          </a:xfrm>
        </p:grpSpPr>
        <p:cxnSp>
          <p:nvCxnSpPr>
            <p:cNvPr id="268" name="Straight Connector 267"/>
            <p:cNvCxnSpPr/>
            <p:nvPr/>
          </p:nvCxnSpPr>
          <p:spPr>
            <a:xfrm>
              <a:off x="904583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69" name="Straight Connector 268"/>
            <p:cNvCxnSpPr/>
            <p:nvPr/>
          </p:nvCxnSpPr>
          <p:spPr>
            <a:xfrm>
              <a:off x="1646622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70" name="Straight Connector 269"/>
            <p:cNvCxnSpPr/>
            <p:nvPr/>
          </p:nvCxnSpPr>
          <p:spPr>
            <a:xfrm>
              <a:off x="2388661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71" name="Straight Connector 270"/>
            <p:cNvCxnSpPr/>
            <p:nvPr/>
          </p:nvCxnSpPr>
          <p:spPr>
            <a:xfrm>
              <a:off x="3130700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0" name="act row buffer"/>
          <p:cNvGrpSpPr/>
          <p:nvPr/>
        </p:nvGrpSpPr>
        <p:grpSpPr>
          <a:xfrm>
            <a:off x="1431356" y="3389030"/>
            <a:ext cx="2682603" cy="689900"/>
            <a:chOff x="7419799" y="5316086"/>
            <a:chExt cx="2682602" cy="689899"/>
          </a:xfrm>
        </p:grpSpPr>
        <p:sp>
          <p:nvSpPr>
            <p:cNvPr id="191" name="Rectangle 190"/>
            <p:cNvSpPr/>
            <p:nvPr/>
          </p:nvSpPr>
          <p:spPr>
            <a:xfrm>
              <a:off x="7419799" y="5318334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8159098" y="5316086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8897524" y="5318903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9645201" y="5316086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111" name="1"/>
          <p:cNvSpPr txBox="1"/>
          <p:nvPr/>
        </p:nvSpPr>
        <p:spPr>
          <a:xfrm>
            <a:off x="4719789" y="1411020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2" name="2"/>
          <p:cNvSpPr txBox="1"/>
          <p:nvPr/>
        </p:nvSpPr>
        <p:spPr>
          <a:xfrm>
            <a:off x="4721212" y="2923322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3" name="3"/>
          <p:cNvSpPr txBox="1"/>
          <p:nvPr/>
        </p:nvSpPr>
        <p:spPr>
          <a:xfrm>
            <a:off x="4711842" y="4608313"/>
            <a:ext cx="595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65060" y="3391279"/>
            <a:ext cx="1478537" cy="2193361"/>
            <a:chOff x="904583" y="4291096"/>
            <a:chExt cx="1478537" cy="2193361"/>
          </a:xfrm>
        </p:grpSpPr>
        <p:sp>
          <p:nvSpPr>
            <p:cNvPr id="124" name="to cpu"/>
            <p:cNvSpPr txBox="1"/>
            <p:nvPr/>
          </p:nvSpPr>
          <p:spPr>
            <a:xfrm>
              <a:off x="904583" y="5776571"/>
              <a:ext cx="1478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I/O Circuitry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8" name="Right Arrow Callout 7"/>
            <p:cNvSpPr/>
            <p:nvPr/>
          </p:nvSpPr>
          <p:spPr>
            <a:xfrm rot="5400000">
              <a:off x="896040" y="4805234"/>
              <a:ext cx="1485476" cy="457200"/>
            </a:xfrm>
            <a:prstGeom prst="rightArrowCallout">
              <a:avLst>
                <a:gd name="adj1" fmla="val 34836"/>
                <a:gd name="adj2" fmla="val 31558"/>
                <a:gd name="adj3" fmla="val 39754"/>
                <a:gd name="adj4" fmla="val 46813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DB2F7B0-F896-A7DE-726D-A913595C1355}"/>
              </a:ext>
            </a:extLst>
          </p:cNvPr>
          <p:cNvSpPr txBox="1"/>
          <p:nvPr/>
        </p:nvSpPr>
        <p:spPr>
          <a:xfrm>
            <a:off x="99961" y="3309784"/>
            <a:ext cx="10689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Row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Buffer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14140-BCAD-8692-C169-65CB6D9A0219}"/>
              </a:ext>
            </a:extLst>
          </p:cNvPr>
          <p:cNvSpPr txBox="1"/>
          <p:nvPr/>
        </p:nvSpPr>
        <p:spPr>
          <a:xfrm>
            <a:off x="1168908" y="770467"/>
            <a:ext cx="331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DRAM Subarray</a:t>
            </a:r>
          </a:p>
        </p:txBody>
      </p:sp>
    </p:spTree>
    <p:extLst>
      <p:ext uri="{BB962C8B-B14F-4D97-AF65-F5344CB8AC3E}">
        <p14:creationId xmlns:p14="http://schemas.microsoft.com/office/powerpoint/2010/main" val="210456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6" grpId="0"/>
      <p:bldP spid="107" grpId="0"/>
      <p:bldP spid="111" grpId="0"/>
      <p:bldP spid="112" grpId="0"/>
      <p:bldP spid="1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92E17-F9A1-4EAF-34F0-8CB81D9EA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 Hardware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8193C-A8D2-A27B-9D99-9D17A30DA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use CACTI with 22nm technology node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7D8F240-0AC7-0F45-63B0-ADA47A8E5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040557"/>
              </p:ext>
            </p:extLst>
          </p:nvPr>
        </p:nvGraphicFramePr>
        <p:xfrm>
          <a:off x="286869" y="1338052"/>
          <a:ext cx="6080313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9507">
                  <a:extLst>
                    <a:ext uri="{9D8B030D-6E8A-4147-A177-3AD203B41FA5}">
                      <a16:colId xmlns:a16="http://schemas.microsoft.com/office/drawing/2014/main" val="2140923078"/>
                    </a:ext>
                  </a:extLst>
                </a:gridCol>
                <a:gridCol w="1230406">
                  <a:extLst>
                    <a:ext uri="{9D8B030D-6E8A-4147-A177-3AD203B41FA5}">
                      <a16:colId xmlns:a16="http://schemas.microsoft.com/office/drawing/2014/main" val="2280302713"/>
                    </a:ext>
                  </a:extLst>
                </a:gridCol>
                <a:gridCol w="1775012">
                  <a:extLst>
                    <a:ext uri="{9D8B030D-6E8A-4147-A177-3AD203B41FA5}">
                      <a16:colId xmlns:a16="http://schemas.microsoft.com/office/drawing/2014/main" val="221398269"/>
                    </a:ext>
                  </a:extLst>
                </a:gridCol>
                <a:gridCol w="1425388">
                  <a:extLst>
                    <a:ext uri="{9D8B030D-6E8A-4147-A177-3AD203B41FA5}">
                      <a16:colId xmlns:a16="http://schemas.microsoft.com/office/drawing/2014/main" val="2752580682"/>
                    </a:ext>
                  </a:extLst>
                </a:gridCol>
              </a:tblGrid>
              <a:tr h="194913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mbria" panose="02040503050406030204" pitchFamily="18" charset="0"/>
                        </a:rPr>
                        <a:t>HiRA-MC Component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Cambria" panose="02040503050406030204" pitchFamily="18" charset="0"/>
                        </a:rPr>
                        <a:t>Area (mm</a:t>
                      </a:r>
                      <a:r>
                        <a:rPr lang="en-US" sz="1200" b="1" baseline="30000" dirty="0"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en-US" sz="1200" b="1" dirty="0">
                          <a:latin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Cambria" panose="02040503050406030204" pitchFamily="18" charset="0"/>
                        </a:rPr>
                        <a:t>Area (% of Chip Area)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Cambria" panose="02040503050406030204" pitchFamily="18" charset="0"/>
                        </a:rPr>
                        <a:t>Access Latency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314514"/>
                  </a:ext>
                </a:extLst>
              </a:tr>
              <a:tr h="227484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Refresh Table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0.00031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&lt;0.0001%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0.07ns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43273129"/>
                  </a:ext>
                </a:extLst>
              </a:tr>
              <a:tr h="228829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</a:rPr>
                        <a:t>RefPtr</a:t>
                      </a:r>
                      <a:r>
                        <a:rPr lang="en-US" sz="1200" dirty="0">
                          <a:latin typeface="Cambria" panose="02040503050406030204" pitchFamily="18" charset="0"/>
                        </a:rPr>
                        <a:t>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0.00683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0.0017%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0.12ns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268401"/>
                  </a:ext>
                </a:extLst>
              </a:tr>
              <a:tr h="210003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PR-FIFO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0.00029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&lt;0.0001%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0.07ns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124237"/>
                  </a:ext>
                </a:extLst>
              </a:tr>
              <a:tr h="22479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</a:rPr>
                        <a:t>Subarray Pairs Table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0.00180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0.0005%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Cambria" panose="02040503050406030204" pitchFamily="18" charset="0"/>
                        </a:rPr>
                        <a:t>0.09ns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075857"/>
                  </a:ext>
                </a:extLst>
              </a:tr>
              <a:tr h="212693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mbria" panose="02040503050406030204" pitchFamily="18" charset="0"/>
                        </a:rPr>
                        <a:t>Overall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Cambria" panose="02040503050406030204" pitchFamily="18" charset="0"/>
                        </a:rPr>
                        <a:t>0.00923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Cambria" panose="02040503050406030204" pitchFamily="18" charset="0"/>
                        </a:rPr>
                        <a:t>0.0023%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Cambria" panose="02040503050406030204" pitchFamily="18" charset="0"/>
                        </a:rPr>
                        <a:t>6.31ns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0737103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6ED2012-81BB-40E1-DA68-3B44B463FA52}"/>
              </a:ext>
            </a:extLst>
          </p:cNvPr>
          <p:cNvSpPr/>
          <p:nvPr/>
        </p:nvSpPr>
        <p:spPr>
          <a:xfrm>
            <a:off x="4081181" y="2728263"/>
            <a:ext cx="871860" cy="25570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88340B8-14B8-FAE0-4DBF-BE7D0B59B493}"/>
              </a:ext>
            </a:extLst>
          </p:cNvPr>
          <p:cNvSpPr/>
          <p:nvPr/>
        </p:nvSpPr>
        <p:spPr>
          <a:xfrm>
            <a:off x="5605181" y="2728262"/>
            <a:ext cx="871860" cy="255709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0D934E-3717-4B5F-8245-53AF74C3A335}"/>
              </a:ext>
            </a:extLst>
          </p:cNvPr>
          <p:cNvSpPr txBox="1">
            <a:spLocks/>
          </p:cNvSpPr>
          <p:nvPr/>
        </p:nvSpPr>
        <p:spPr>
          <a:xfrm>
            <a:off x="-4397" y="5457997"/>
            <a:ext cx="9144000" cy="57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HiRA-MC </a:t>
            </a:r>
            <a:r>
              <a:rPr lang="en-US" sz="2400" b="1" dirty="0">
                <a:solidFill>
                  <a:srgbClr val="7030A0"/>
                </a:solidFill>
              </a:rPr>
              <a:t>does not increase </a:t>
            </a:r>
            <a:r>
              <a:rPr lang="en-US" sz="2400" dirty="0"/>
              <a:t>memory access latency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0C109A-8002-3D6D-B911-9CF91FB14A99}"/>
              </a:ext>
            </a:extLst>
          </p:cNvPr>
          <p:cNvSpPr txBox="1">
            <a:spLocks/>
          </p:cNvSpPr>
          <p:nvPr/>
        </p:nvSpPr>
        <p:spPr>
          <a:xfrm>
            <a:off x="-4397" y="3244494"/>
            <a:ext cx="9148397" cy="578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HiRA-MC consumes only </a:t>
            </a:r>
            <a:r>
              <a:rPr lang="en-US" sz="2400" b="1" dirty="0">
                <a:solidFill>
                  <a:srgbClr val="C00000"/>
                </a:solidFill>
              </a:rPr>
              <a:t>0.0023%</a:t>
            </a:r>
            <a:r>
              <a:rPr lang="en-US" sz="2400" dirty="0"/>
              <a:t> of CPU chip area per DRAM rank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A216D6-2C47-D549-F431-3D97413245F9}"/>
              </a:ext>
            </a:extLst>
          </p:cNvPr>
          <p:cNvGrpSpPr/>
          <p:nvPr/>
        </p:nvGrpSpPr>
        <p:grpSpPr>
          <a:xfrm>
            <a:off x="1076240" y="4765376"/>
            <a:ext cx="2660400" cy="646331"/>
            <a:chOff x="1076240" y="4765376"/>
            <a:chExt cx="2660400" cy="646331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28BAB5E-7290-4D25-844B-C55C2ACF3F7C}"/>
                </a:ext>
              </a:extLst>
            </p:cNvPr>
            <p:cNvCxnSpPr/>
            <p:nvPr/>
          </p:nvCxnSpPr>
          <p:spPr>
            <a:xfrm>
              <a:off x="1076240" y="5088542"/>
              <a:ext cx="26604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51E289-8E34-AABB-1AB7-AD3DC67940ED}"/>
                </a:ext>
              </a:extLst>
            </p:cNvPr>
            <p:cNvSpPr txBox="1"/>
            <p:nvPr/>
          </p:nvSpPr>
          <p:spPr>
            <a:xfrm>
              <a:off x="1378549" y="4765376"/>
              <a:ext cx="18404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HiRA-MC Overall</a:t>
              </a:r>
              <a:br>
                <a:rPr lang="en-US" dirty="0">
                  <a:latin typeface="Cambria" panose="02040503050406030204" pitchFamily="18" charset="0"/>
                </a:rPr>
              </a:br>
              <a:r>
                <a:rPr lang="en-US" dirty="0">
                  <a:latin typeface="Cambria" panose="02040503050406030204" pitchFamily="18" charset="0"/>
                </a:rPr>
                <a:t>Latency: 6.31ns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339343B-20B2-7C0C-F023-6C2B24993FEC}"/>
                </a:ext>
              </a:extLst>
            </p:cNvPr>
            <p:cNvCxnSpPr/>
            <p:nvPr/>
          </p:nvCxnSpPr>
          <p:spPr>
            <a:xfrm>
              <a:off x="3736640" y="4934573"/>
              <a:ext cx="0" cy="291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EE0300-6B9F-F8E6-810F-0983C78AAF05}"/>
                </a:ext>
              </a:extLst>
            </p:cNvPr>
            <p:cNvCxnSpPr/>
            <p:nvPr/>
          </p:nvCxnSpPr>
          <p:spPr>
            <a:xfrm>
              <a:off x="1076240" y="4934573"/>
              <a:ext cx="0" cy="2913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27039C-16B2-CDE7-2D32-ED790D6B8DB8}"/>
              </a:ext>
            </a:extLst>
          </p:cNvPr>
          <p:cNvGrpSpPr/>
          <p:nvPr/>
        </p:nvGrpSpPr>
        <p:grpSpPr>
          <a:xfrm>
            <a:off x="286869" y="4047051"/>
            <a:ext cx="8914289" cy="976653"/>
            <a:chOff x="286869" y="4047051"/>
            <a:chExt cx="8914289" cy="97665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C1F1D56-1119-2EA9-990C-07CF3751A6A3}"/>
                </a:ext>
              </a:extLst>
            </p:cNvPr>
            <p:cNvCxnSpPr/>
            <p:nvPr/>
          </p:nvCxnSpPr>
          <p:spPr>
            <a:xfrm>
              <a:off x="286869" y="4547724"/>
              <a:ext cx="836716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E039D26-8B5F-A0DD-2853-4F17824FD9FA}"/>
                </a:ext>
              </a:extLst>
            </p:cNvPr>
            <p:cNvCxnSpPr/>
            <p:nvPr/>
          </p:nvCxnSpPr>
          <p:spPr>
            <a:xfrm>
              <a:off x="1076241" y="4418251"/>
              <a:ext cx="0" cy="291314"/>
            </a:xfrm>
            <a:prstGeom prst="line">
              <a:avLst/>
            </a:prstGeom>
            <a:ln w="76200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AF016A-DFBF-5201-FC19-7F407B9AEE4D}"/>
                </a:ext>
              </a:extLst>
            </p:cNvPr>
            <p:cNvCxnSpPr/>
            <p:nvPr/>
          </p:nvCxnSpPr>
          <p:spPr>
            <a:xfrm>
              <a:off x="7192472" y="4418251"/>
              <a:ext cx="0" cy="291314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036C03-CFAF-89FC-1806-652692884785}"/>
                </a:ext>
              </a:extLst>
            </p:cNvPr>
            <p:cNvSpPr txBox="1"/>
            <p:nvPr/>
          </p:nvSpPr>
          <p:spPr>
            <a:xfrm>
              <a:off x="805974" y="4654372"/>
              <a:ext cx="611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PRE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0C09E10-DFBB-E81A-BAC8-4D6505A106DE}"/>
                </a:ext>
              </a:extLst>
            </p:cNvPr>
            <p:cNvSpPr txBox="1"/>
            <p:nvPr/>
          </p:nvSpPr>
          <p:spPr>
            <a:xfrm>
              <a:off x="6922205" y="4654372"/>
              <a:ext cx="611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ACT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AB07A53-947E-4F69-C3EE-A8987DCDC165}"/>
                </a:ext>
              </a:extLst>
            </p:cNvPr>
            <p:cNvCxnSpPr/>
            <p:nvPr/>
          </p:nvCxnSpPr>
          <p:spPr>
            <a:xfrm>
              <a:off x="1076240" y="4256411"/>
              <a:ext cx="611623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477D2C-C582-C9E1-D0EE-84F7C8723310}"/>
                </a:ext>
              </a:extLst>
            </p:cNvPr>
            <p:cNvSpPr txBox="1"/>
            <p:nvPr/>
          </p:nvSpPr>
          <p:spPr>
            <a:xfrm>
              <a:off x="3000266" y="4047051"/>
              <a:ext cx="28802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Precharge latency: ~14.5ns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B6AD33-CAE9-3569-F1C7-9EAE83AA357B}"/>
                </a:ext>
              </a:extLst>
            </p:cNvPr>
            <p:cNvSpPr txBox="1"/>
            <p:nvPr/>
          </p:nvSpPr>
          <p:spPr>
            <a:xfrm>
              <a:off x="8569254" y="4379242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Cambria" panose="02040503050406030204" pitchFamily="18" charset="0"/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66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8F16-7D33-5C55-8906-A242A49E7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Periodic Refresh Overhead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53C4F-C418-B634-CC58-1184ABFED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439" y="1344037"/>
            <a:ext cx="4286616" cy="832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46185A-2ECD-C7F9-8585-86001F2171E6}"/>
              </a:ext>
            </a:extLst>
          </p:cNvPr>
          <p:cNvSpPr txBox="1"/>
          <p:nvPr/>
        </p:nvSpPr>
        <p:spPr>
          <a:xfrm>
            <a:off x="2017126" y="2789026"/>
            <a:ext cx="2015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Latency of a REF command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E67CD-7E37-4AAC-71B6-4F12CACDD1A6}"/>
              </a:ext>
            </a:extLst>
          </p:cNvPr>
          <p:cNvSpPr txBox="1"/>
          <p:nvPr/>
        </p:nvSpPr>
        <p:spPr>
          <a:xfrm>
            <a:off x="5111263" y="2748765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DRAM Chip </a:t>
            </a:r>
          </a:p>
          <a:p>
            <a:r>
              <a:rPr lang="en-US" dirty="0">
                <a:latin typeface="Cambria" panose="02040503050406030204" pitchFamily="18" charset="0"/>
              </a:rPr>
              <a:t>Capacity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D948C5AD-3980-266A-2D87-C9F04E0CFA09}"/>
              </a:ext>
            </a:extLst>
          </p:cNvPr>
          <p:cNvCxnSpPr>
            <a:cxnSpLocks/>
            <a:stCxn id="8" idx="3"/>
            <a:endCxn id="6" idx="3"/>
          </p:cNvCxnSpPr>
          <p:nvPr/>
        </p:nvCxnSpPr>
        <p:spPr>
          <a:xfrm flipV="1">
            <a:off x="6474137" y="1760149"/>
            <a:ext cx="180918" cy="1311782"/>
          </a:xfrm>
          <a:prstGeom prst="curvedConnector3">
            <a:avLst>
              <a:gd name="adj1" fmla="val 42074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22920DFA-8105-115D-63C0-ADAAE2F107DA}"/>
              </a:ext>
            </a:extLst>
          </p:cNvPr>
          <p:cNvCxnSpPr>
            <a:cxnSpLocks/>
            <a:stCxn id="7" idx="1"/>
            <a:endCxn id="6" idx="1"/>
          </p:cNvCxnSpPr>
          <p:nvPr/>
        </p:nvCxnSpPr>
        <p:spPr>
          <a:xfrm rot="10800000" flipH="1">
            <a:off x="2017125" y="1760150"/>
            <a:ext cx="351313" cy="1352043"/>
          </a:xfrm>
          <a:prstGeom prst="curvedConnector3">
            <a:avLst>
              <a:gd name="adj1" fmla="val -13514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C469D0C-C86F-320B-1A7B-D84B21732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84" y="3745808"/>
            <a:ext cx="7772400" cy="264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9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6F46-2FC0-E0E4-BDEF-1A965FCE0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Overall Latency of Two Refreshes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22E1A-1D24-2005-FE69-5173629F1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Refreshing two rows using nominal timing parameters: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Using HiRA: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35BADC2-F304-4E9B-B941-9D3DB5B29F08}"/>
              </a:ext>
            </a:extLst>
          </p:cNvPr>
          <p:cNvGrpSpPr/>
          <p:nvPr/>
        </p:nvGrpSpPr>
        <p:grpSpPr>
          <a:xfrm>
            <a:off x="351130" y="1289518"/>
            <a:ext cx="7712443" cy="1166430"/>
            <a:chOff x="351130" y="1289518"/>
            <a:chExt cx="7712443" cy="116643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8B29E43-FB1C-0D9A-4CF9-296CE71DFB21}"/>
                </a:ext>
              </a:extLst>
            </p:cNvPr>
            <p:cNvCxnSpPr>
              <a:cxnSpLocks/>
            </p:cNvCxnSpPr>
            <p:nvPr/>
          </p:nvCxnSpPr>
          <p:spPr>
            <a:xfrm>
              <a:off x="351130" y="1953158"/>
              <a:ext cx="7088428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2DCF10-C7F3-7615-704C-4A9CEC52FC64}"/>
                </a:ext>
              </a:extLst>
            </p:cNvPr>
            <p:cNvSpPr txBox="1"/>
            <p:nvPr/>
          </p:nvSpPr>
          <p:spPr>
            <a:xfrm>
              <a:off x="351130" y="2077516"/>
              <a:ext cx="1225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ACT RowA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7FF63D-2C3B-F84F-AA09-0455BC1ED507}"/>
                </a:ext>
              </a:extLst>
            </p:cNvPr>
            <p:cNvSpPr txBox="1"/>
            <p:nvPr/>
          </p:nvSpPr>
          <p:spPr>
            <a:xfrm>
              <a:off x="2968682" y="2077516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C2D09F-DCB2-A0D7-75A1-3FCFBC747E4D}"/>
                </a:ext>
              </a:extLst>
            </p:cNvPr>
            <p:cNvSpPr txBox="1"/>
            <p:nvPr/>
          </p:nvSpPr>
          <p:spPr>
            <a:xfrm>
              <a:off x="3986477" y="2077516"/>
              <a:ext cx="1222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ACT RowB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D5321F-B6BE-4FDC-29A5-37207D66A17E}"/>
                </a:ext>
              </a:extLst>
            </p:cNvPr>
            <p:cNvSpPr txBox="1"/>
            <p:nvPr/>
          </p:nvSpPr>
          <p:spPr>
            <a:xfrm>
              <a:off x="6596316" y="2086616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FCFE16B-B2E6-7D24-1591-ED175A883E7D}"/>
                </a:ext>
              </a:extLst>
            </p:cNvPr>
            <p:cNvCxnSpPr/>
            <p:nvPr/>
          </p:nvCxnSpPr>
          <p:spPr>
            <a:xfrm>
              <a:off x="923691" y="18141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5A5DD8-2FEE-3045-98D5-9B98B8D1226B}"/>
                </a:ext>
              </a:extLst>
            </p:cNvPr>
            <p:cNvCxnSpPr/>
            <p:nvPr/>
          </p:nvCxnSpPr>
          <p:spPr>
            <a:xfrm>
              <a:off x="3225074" y="1821485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6B63CD-4555-48AD-969D-A833E482B081}"/>
                </a:ext>
              </a:extLst>
            </p:cNvPr>
            <p:cNvCxnSpPr/>
            <p:nvPr/>
          </p:nvCxnSpPr>
          <p:spPr>
            <a:xfrm>
              <a:off x="4570417" y="1814170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813E606-C54B-040A-B146-C3C598C32AC6}"/>
                </a:ext>
              </a:extLst>
            </p:cNvPr>
            <p:cNvCxnSpPr/>
            <p:nvPr/>
          </p:nvCxnSpPr>
          <p:spPr>
            <a:xfrm>
              <a:off x="6860023" y="1821485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0773211-FEB9-655B-0CE8-B96E01710FFF}"/>
                </a:ext>
              </a:extLst>
            </p:cNvPr>
            <p:cNvCxnSpPr/>
            <p:nvPr/>
          </p:nvCxnSpPr>
          <p:spPr>
            <a:xfrm>
              <a:off x="923691" y="1638605"/>
              <a:ext cx="2301383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A15AF9-D35A-739F-DA53-6957FBB1B1BF}"/>
                </a:ext>
              </a:extLst>
            </p:cNvPr>
            <p:cNvSpPr txBox="1"/>
            <p:nvPr/>
          </p:nvSpPr>
          <p:spPr>
            <a:xfrm>
              <a:off x="1445940" y="1426550"/>
              <a:ext cx="11265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Cambria" panose="02040503050406030204" pitchFamily="18" charset="0"/>
                </a:rPr>
                <a:t>t</a:t>
              </a:r>
              <a:r>
                <a:rPr lang="en-US" i="1" baseline="-25000" dirty="0" err="1">
                  <a:latin typeface="Cambria" panose="02040503050406030204" pitchFamily="18" charset="0"/>
                </a:rPr>
                <a:t>RAS</a:t>
              </a:r>
              <a:r>
                <a:rPr lang="en-US" i="1" dirty="0">
                  <a:latin typeface="Cambria" panose="02040503050406030204" pitchFamily="18" charset="0"/>
                </a:rPr>
                <a:t>: 32ns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34540DC-DE44-479F-794D-210F88D34C18}"/>
                </a:ext>
              </a:extLst>
            </p:cNvPr>
            <p:cNvCxnSpPr>
              <a:cxnSpLocks/>
            </p:cNvCxnSpPr>
            <p:nvPr/>
          </p:nvCxnSpPr>
          <p:spPr>
            <a:xfrm>
              <a:off x="3214519" y="1644134"/>
              <a:ext cx="1355282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AD1ADC-7D8B-7322-0E36-A0AF214C2261}"/>
                </a:ext>
              </a:extLst>
            </p:cNvPr>
            <p:cNvSpPr txBox="1"/>
            <p:nvPr/>
          </p:nvSpPr>
          <p:spPr>
            <a:xfrm>
              <a:off x="3207121" y="1289518"/>
              <a:ext cx="1348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Cambria" panose="02040503050406030204" pitchFamily="18" charset="0"/>
                </a:rPr>
                <a:t>t</a:t>
              </a:r>
              <a:r>
                <a:rPr lang="en-US" i="1" baseline="-25000" dirty="0" err="1">
                  <a:latin typeface="Cambria" panose="02040503050406030204" pitchFamily="18" charset="0"/>
                </a:rPr>
                <a:t>RP</a:t>
              </a:r>
              <a:r>
                <a:rPr lang="en-US" i="1" dirty="0">
                  <a:latin typeface="Cambria" panose="02040503050406030204" pitchFamily="18" charset="0"/>
                </a:rPr>
                <a:t>: 14.25ns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4584459-0831-9631-3E20-939BC2B31660}"/>
                </a:ext>
              </a:extLst>
            </p:cNvPr>
            <p:cNvCxnSpPr/>
            <p:nvPr/>
          </p:nvCxnSpPr>
          <p:spPr>
            <a:xfrm>
              <a:off x="4569801" y="1645920"/>
              <a:ext cx="2301383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6282FD-3DBD-2068-2D30-D4FFB9CAD266}"/>
                </a:ext>
              </a:extLst>
            </p:cNvPr>
            <p:cNvSpPr txBox="1"/>
            <p:nvPr/>
          </p:nvSpPr>
          <p:spPr>
            <a:xfrm>
              <a:off x="5092050" y="1433865"/>
              <a:ext cx="11265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Cambria" panose="02040503050406030204" pitchFamily="18" charset="0"/>
                </a:rPr>
                <a:t>t</a:t>
              </a:r>
              <a:r>
                <a:rPr lang="en-US" i="1" baseline="-25000" dirty="0" err="1">
                  <a:latin typeface="Cambria" panose="02040503050406030204" pitchFamily="18" charset="0"/>
                </a:rPr>
                <a:t>RAS</a:t>
              </a:r>
              <a:r>
                <a:rPr lang="en-US" i="1" dirty="0">
                  <a:latin typeface="Cambria" panose="02040503050406030204" pitchFamily="18" charset="0"/>
                </a:rPr>
                <a:t>: 32ns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F5AA-D025-B7EE-301C-E63B5CCBD039}"/>
                </a:ext>
              </a:extLst>
            </p:cNvPr>
            <p:cNvSpPr txBox="1"/>
            <p:nvPr/>
          </p:nvSpPr>
          <p:spPr>
            <a:xfrm>
              <a:off x="7431669" y="1768492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F0F68A1-BE81-FB8A-51BE-AE2857CE6716}"/>
              </a:ext>
            </a:extLst>
          </p:cNvPr>
          <p:cNvGrpSpPr/>
          <p:nvPr/>
        </p:nvGrpSpPr>
        <p:grpSpPr>
          <a:xfrm>
            <a:off x="343241" y="3380049"/>
            <a:ext cx="7712443" cy="1155541"/>
            <a:chOff x="343241" y="3380049"/>
            <a:chExt cx="7712443" cy="115554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5E61373-F848-F798-AA0D-5E2056850CEE}"/>
                </a:ext>
              </a:extLst>
            </p:cNvPr>
            <p:cNvCxnSpPr>
              <a:cxnSpLocks/>
            </p:cNvCxnSpPr>
            <p:nvPr/>
          </p:nvCxnSpPr>
          <p:spPr>
            <a:xfrm>
              <a:off x="343241" y="4032800"/>
              <a:ext cx="7088428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0A42F8-760F-AF0B-13A5-A691F3238C6E}"/>
                </a:ext>
              </a:extLst>
            </p:cNvPr>
            <p:cNvSpPr txBox="1"/>
            <p:nvPr/>
          </p:nvSpPr>
          <p:spPr>
            <a:xfrm>
              <a:off x="343241" y="4157158"/>
              <a:ext cx="1225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ACT RowA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C911E99-3B10-1DA8-1655-E4E9B7E7D6E8}"/>
                </a:ext>
              </a:extLst>
            </p:cNvPr>
            <p:cNvSpPr txBox="1"/>
            <p:nvPr/>
          </p:nvSpPr>
          <p:spPr>
            <a:xfrm>
              <a:off x="1516442" y="4157158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CBC8D1-7824-7712-6EEA-4BE3B7E27896}"/>
                </a:ext>
              </a:extLst>
            </p:cNvPr>
            <p:cNvSpPr txBox="1"/>
            <p:nvPr/>
          </p:nvSpPr>
          <p:spPr>
            <a:xfrm>
              <a:off x="2036542" y="4157158"/>
              <a:ext cx="1222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ACT RowB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9F2A86-0347-FDF6-737C-35C5E9AF640A}"/>
                </a:ext>
              </a:extLst>
            </p:cNvPr>
            <p:cNvSpPr txBox="1"/>
            <p:nvPr/>
          </p:nvSpPr>
          <p:spPr>
            <a:xfrm>
              <a:off x="4684051" y="4166258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8C1F4FE-985B-D689-C86F-054FE4EE6688}"/>
                </a:ext>
              </a:extLst>
            </p:cNvPr>
            <p:cNvCxnSpPr/>
            <p:nvPr/>
          </p:nvCxnSpPr>
          <p:spPr>
            <a:xfrm>
              <a:off x="915802" y="3893812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1B23A8B-71E2-10AB-99A7-8EC916DEDFA9}"/>
                </a:ext>
              </a:extLst>
            </p:cNvPr>
            <p:cNvCxnSpPr/>
            <p:nvPr/>
          </p:nvCxnSpPr>
          <p:spPr>
            <a:xfrm>
              <a:off x="1772834" y="3901127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931F7AA-CF46-BD93-3B42-A95F095F4783}"/>
                </a:ext>
              </a:extLst>
            </p:cNvPr>
            <p:cNvCxnSpPr/>
            <p:nvPr/>
          </p:nvCxnSpPr>
          <p:spPr>
            <a:xfrm>
              <a:off x="2620482" y="3893812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B6768ED-5DAB-24D0-2C12-EC0134EB5277}"/>
                </a:ext>
              </a:extLst>
            </p:cNvPr>
            <p:cNvCxnSpPr/>
            <p:nvPr/>
          </p:nvCxnSpPr>
          <p:spPr>
            <a:xfrm>
              <a:off x="4947758" y="3901127"/>
              <a:ext cx="0" cy="263346"/>
            </a:xfrm>
            <a:prstGeom prst="line">
              <a:avLst/>
            </a:prstGeom>
            <a:ln w="38100">
              <a:solidFill>
                <a:srgbClr val="3232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6D416AE-5CF0-4EC2-28DB-BFF5B7DF9022}"/>
                </a:ext>
              </a:extLst>
            </p:cNvPr>
            <p:cNvSpPr txBox="1"/>
            <p:nvPr/>
          </p:nvSpPr>
          <p:spPr>
            <a:xfrm>
              <a:off x="963926" y="3380049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C03A83"/>
                  </a:solidFill>
                  <a:latin typeface="Cambria" panose="02040503050406030204" pitchFamily="18" charset="0"/>
                </a:rPr>
                <a:t>t</a:t>
              </a:r>
              <a:r>
                <a:rPr lang="en-US" i="1" baseline="-25000" dirty="0">
                  <a:solidFill>
                    <a:srgbClr val="C03A83"/>
                  </a:solidFill>
                  <a:latin typeface="Cambria" panose="02040503050406030204" pitchFamily="18" charset="0"/>
                </a:rPr>
                <a:t>1</a:t>
              </a:r>
              <a:r>
                <a:rPr lang="en-US" i="1" dirty="0">
                  <a:solidFill>
                    <a:srgbClr val="C03A83"/>
                  </a:solidFill>
                  <a:latin typeface="Cambria" panose="02040503050406030204" pitchFamily="18" charset="0"/>
                </a:rPr>
                <a:t>: 3ns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736199D-1016-3807-696C-3625DCB5B2E1}"/>
                </a:ext>
              </a:extLst>
            </p:cNvPr>
            <p:cNvCxnSpPr>
              <a:cxnSpLocks/>
            </p:cNvCxnSpPr>
            <p:nvPr/>
          </p:nvCxnSpPr>
          <p:spPr>
            <a:xfrm>
              <a:off x="915802" y="3725562"/>
              <a:ext cx="838725" cy="0"/>
            </a:xfrm>
            <a:prstGeom prst="straightConnector1">
              <a:avLst/>
            </a:prstGeom>
            <a:ln w="38100">
              <a:solidFill>
                <a:srgbClr val="C03A8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E445FBE-7616-C248-EDDB-3168DAE7162D}"/>
                </a:ext>
              </a:extLst>
            </p:cNvPr>
            <p:cNvCxnSpPr/>
            <p:nvPr/>
          </p:nvCxnSpPr>
          <p:spPr>
            <a:xfrm>
              <a:off x="2664342" y="3718247"/>
              <a:ext cx="2301383" cy="0"/>
            </a:xfrm>
            <a:prstGeom prst="straightConnector1">
              <a:avLst/>
            </a:prstGeom>
            <a:ln w="38100">
              <a:solidFill>
                <a:srgbClr val="32323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01CA84-AB24-3227-029D-5C8353165C8B}"/>
                </a:ext>
              </a:extLst>
            </p:cNvPr>
            <p:cNvSpPr txBox="1"/>
            <p:nvPr/>
          </p:nvSpPr>
          <p:spPr>
            <a:xfrm>
              <a:off x="3186591" y="3506192"/>
              <a:ext cx="11265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latin typeface="Cambria" panose="02040503050406030204" pitchFamily="18" charset="0"/>
                </a:rPr>
                <a:t>t</a:t>
              </a:r>
              <a:r>
                <a:rPr lang="en-US" i="1" baseline="-25000" dirty="0" err="1">
                  <a:latin typeface="Cambria" panose="02040503050406030204" pitchFamily="18" charset="0"/>
                </a:rPr>
                <a:t>RAS</a:t>
              </a:r>
              <a:r>
                <a:rPr lang="en-US" i="1" dirty="0">
                  <a:latin typeface="Cambria" panose="02040503050406030204" pitchFamily="18" charset="0"/>
                </a:rPr>
                <a:t>: 32ns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1330E1-CF10-7445-204B-C3B1C463F147}"/>
                </a:ext>
              </a:extLst>
            </p:cNvPr>
            <p:cNvSpPr txBox="1"/>
            <p:nvPr/>
          </p:nvSpPr>
          <p:spPr>
            <a:xfrm>
              <a:off x="7423780" y="3848134"/>
              <a:ext cx="631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time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B058CAD-F26C-F2D8-4CFB-0467CE2C059A}"/>
                </a:ext>
              </a:extLst>
            </p:cNvPr>
            <p:cNvSpPr txBox="1"/>
            <p:nvPr/>
          </p:nvSpPr>
          <p:spPr>
            <a:xfrm>
              <a:off x="1812356" y="3380049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t</a:t>
              </a:r>
              <a:r>
                <a:rPr lang="en-US" i="1" baseline="-250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2</a:t>
              </a:r>
              <a:r>
                <a:rPr lang="en-US" i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: 3ns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844B776-213D-21F8-ED01-F8AE79AD3858}"/>
                </a:ext>
              </a:extLst>
            </p:cNvPr>
            <p:cNvCxnSpPr>
              <a:cxnSpLocks/>
            </p:cNvCxnSpPr>
            <p:nvPr/>
          </p:nvCxnSpPr>
          <p:spPr>
            <a:xfrm>
              <a:off x="1772834" y="3723776"/>
              <a:ext cx="830123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9EC226-9991-35F9-DA27-F926EBC6E337}"/>
              </a:ext>
            </a:extLst>
          </p:cNvPr>
          <p:cNvGrpSpPr/>
          <p:nvPr/>
        </p:nvGrpSpPr>
        <p:grpSpPr>
          <a:xfrm>
            <a:off x="4943390" y="2389518"/>
            <a:ext cx="1927794" cy="1486006"/>
            <a:chOff x="4943390" y="2389518"/>
            <a:chExt cx="1927794" cy="1486006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1CA3071-6C9E-02DC-AF41-71274D504237}"/>
                </a:ext>
              </a:extLst>
            </p:cNvPr>
            <p:cNvCxnSpPr>
              <a:cxnSpLocks/>
            </p:cNvCxnSpPr>
            <p:nvPr/>
          </p:nvCxnSpPr>
          <p:spPr>
            <a:xfrm>
              <a:off x="4965725" y="2999571"/>
              <a:ext cx="190545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88951B-B550-0C92-E683-4A27E63A93A3}"/>
                </a:ext>
              </a:extLst>
            </p:cNvPr>
            <p:cNvSpPr txBox="1"/>
            <p:nvPr/>
          </p:nvSpPr>
          <p:spPr>
            <a:xfrm>
              <a:off x="4958230" y="2955858"/>
              <a:ext cx="19054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51.4% reduction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4F0AEE5-3828-8810-AE50-EA1A5D5A26E9}"/>
                </a:ext>
              </a:extLst>
            </p:cNvPr>
            <p:cNvCxnSpPr>
              <a:cxnSpLocks/>
            </p:cNvCxnSpPr>
            <p:nvPr/>
          </p:nvCxnSpPr>
          <p:spPr>
            <a:xfrm>
              <a:off x="4943390" y="2655418"/>
              <a:ext cx="0" cy="1220106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5F46491-3DD2-24F0-6ADC-1972D2B4672A}"/>
                </a:ext>
              </a:extLst>
            </p:cNvPr>
            <p:cNvCxnSpPr>
              <a:cxnSpLocks/>
            </p:cNvCxnSpPr>
            <p:nvPr/>
          </p:nvCxnSpPr>
          <p:spPr>
            <a:xfrm>
              <a:off x="6871184" y="2389518"/>
              <a:ext cx="0" cy="780268"/>
            </a:xfrm>
            <a:prstGeom prst="line">
              <a:avLst/>
            </a:prstGeom>
            <a:ln w="381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B3EAC89-8AFE-7A8E-2839-CDFECBFC4C12}"/>
              </a:ext>
            </a:extLst>
          </p:cNvPr>
          <p:cNvSpPr txBox="1">
            <a:spLocks/>
          </p:cNvSpPr>
          <p:nvPr/>
        </p:nvSpPr>
        <p:spPr>
          <a:xfrm>
            <a:off x="0" y="4890168"/>
            <a:ext cx="9127566" cy="913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Overall latency </a:t>
            </a:r>
            <a:r>
              <a:rPr lang="en-US" sz="2400" dirty="0"/>
              <a:t>of refreshing two rows reduces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by 51.4%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</a:rPr>
              <a:t>from 78.25ns </a:t>
            </a:r>
            <a:r>
              <a:rPr lang="en-US" sz="2400" dirty="0"/>
              <a:t>down </a:t>
            </a:r>
            <a:r>
              <a:rPr lang="en-US" sz="2400" b="1" dirty="0">
                <a:solidFill>
                  <a:srgbClr val="C03A83"/>
                </a:solidFill>
              </a:rPr>
              <a:t>to 38ns</a:t>
            </a:r>
          </a:p>
        </p:txBody>
      </p:sp>
    </p:spTree>
    <p:extLst>
      <p:ext uri="{BB962C8B-B14F-4D97-AF65-F5344CB8AC3E}">
        <p14:creationId xmlns:p14="http://schemas.microsoft.com/office/powerpoint/2010/main" val="258911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3E78-ECFA-31D9-5FBA-ABE26239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Tested DRAM Chips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23C19-2BD1-25A0-CC3C-5D19168A6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09" y="770467"/>
            <a:ext cx="8596209" cy="2098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091BB6-C01B-F810-457D-C2CD013359E8}"/>
              </a:ext>
            </a:extLst>
          </p:cNvPr>
          <p:cNvSpPr txBox="1"/>
          <p:nvPr/>
        </p:nvSpPr>
        <p:spPr>
          <a:xfrm>
            <a:off x="2585590" y="3639365"/>
            <a:ext cx="397281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hlinkClick r:id="rId4"/>
              </a:rPr>
              <a:t>https://arxiv.org/pdf/2209.10198.pdf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F3BB2-7B39-66B0-5E00-6401F4B211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7" t="2072" r="1886" b="2459"/>
          <a:stretch/>
        </p:blipFill>
        <p:spPr>
          <a:xfrm>
            <a:off x="3773791" y="4109430"/>
            <a:ext cx="1596416" cy="16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960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C51E-3F6F-9DCD-4CDF-8A25DE81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HiRA-MC: HiRA Memory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392C5-03F8-55B8-99C5-D63807957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770468"/>
            <a:ext cx="8987622" cy="3070801"/>
          </a:xfrm>
          <a:ln>
            <a:noFill/>
          </a:ln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Periodic</a:t>
            </a:r>
            <a:r>
              <a:rPr lang="en-US" dirty="0"/>
              <a:t> and </a:t>
            </a:r>
            <a:r>
              <a:rPr lang="en-US" b="1" dirty="0">
                <a:solidFill>
                  <a:srgbClr val="7030A0"/>
                </a:solidFill>
              </a:rPr>
              <a:t>preventive</a:t>
            </a:r>
            <a:r>
              <a:rPr lang="en-US" dirty="0"/>
              <a:t> refresh controllers generate each</a:t>
            </a:r>
            <a:br>
              <a:rPr lang="en-US" dirty="0"/>
            </a:br>
            <a:r>
              <a:rPr lang="en-US" dirty="0"/>
              <a:t>refresh request </a:t>
            </a:r>
            <a:r>
              <a:rPr lang="en-US" b="1" dirty="0">
                <a:solidFill>
                  <a:srgbClr val="C00000"/>
                </a:solidFill>
              </a:rPr>
              <a:t>with a deadline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Refresh Table </a:t>
            </a:r>
            <a:r>
              <a:rPr lang="en-US" dirty="0"/>
              <a:t>buffers a refresh request </a:t>
            </a:r>
            <a:r>
              <a:rPr lang="en-US" b="1" dirty="0">
                <a:solidFill>
                  <a:srgbClr val="C00000"/>
                </a:solidFill>
              </a:rPr>
              <a:t>until its deadline</a:t>
            </a:r>
          </a:p>
          <a:p>
            <a:pPr>
              <a:buClr>
                <a:schemeClr val="tx1"/>
              </a:buClr>
            </a:pPr>
            <a:r>
              <a:rPr lang="en-US" b="1" dirty="0"/>
              <a:t>Concurrent Refresh Finder </a:t>
            </a:r>
            <a:r>
              <a:rPr lang="en-US" dirty="0"/>
              <a:t>finds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/>
              <a:t>if HiRA can refresh a row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Concurrently with </a:t>
            </a:r>
            <a:r>
              <a:rPr lang="en-US" dirty="0"/>
              <a:t>a</a:t>
            </a:r>
            <a:r>
              <a:rPr lang="en-US" b="1" dirty="0">
                <a:solidFill>
                  <a:srgbClr val="00B050"/>
                </a:solidFill>
              </a:rPr>
              <a:t> DRAM access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Concurrently with </a:t>
            </a:r>
            <a:r>
              <a:rPr lang="en-US" dirty="0"/>
              <a:t>another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refresh request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E1B023-A39B-71CB-E381-D46007D57C86}"/>
              </a:ext>
            </a:extLst>
          </p:cNvPr>
          <p:cNvGrpSpPr/>
          <p:nvPr/>
        </p:nvGrpSpPr>
        <p:grpSpPr>
          <a:xfrm>
            <a:off x="332628" y="3702640"/>
            <a:ext cx="2514421" cy="1202457"/>
            <a:chOff x="2651759" y="3977640"/>
            <a:chExt cx="2514421" cy="120245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91A6CA-1FCF-BF59-AA24-3C930D75065F}"/>
                </a:ext>
              </a:extLst>
            </p:cNvPr>
            <p:cNvSpPr/>
            <p:nvPr/>
          </p:nvSpPr>
          <p:spPr>
            <a:xfrm>
              <a:off x="2651759" y="3977640"/>
              <a:ext cx="2514421" cy="1202457"/>
            </a:xfrm>
            <a:prstGeom prst="rect">
              <a:avLst/>
            </a:prstGeom>
            <a:grpFill/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0778A3-4826-9F49-E382-24F32973AAEF}"/>
                </a:ext>
              </a:extLst>
            </p:cNvPr>
            <p:cNvSpPr txBox="1"/>
            <p:nvPr/>
          </p:nvSpPr>
          <p:spPr>
            <a:xfrm>
              <a:off x="2769341" y="4228212"/>
              <a:ext cx="2281560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Periodic Refresh</a:t>
              </a:r>
              <a:b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Controller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97ED9A7-D8B0-5560-5332-4C681CA793EB}"/>
              </a:ext>
            </a:extLst>
          </p:cNvPr>
          <p:cNvGrpSpPr/>
          <p:nvPr/>
        </p:nvGrpSpPr>
        <p:grpSpPr>
          <a:xfrm>
            <a:off x="6319631" y="3661455"/>
            <a:ext cx="2491740" cy="2707536"/>
            <a:chOff x="4709631" y="3888830"/>
            <a:chExt cx="2491740" cy="270753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271C27D-6D06-AD8E-7C53-99727FF9A91C}"/>
                </a:ext>
              </a:extLst>
            </p:cNvPr>
            <p:cNvSpPr/>
            <p:nvPr/>
          </p:nvSpPr>
          <p:spPr>
            <a:xfrm>
              <a:off x="4709631" y="3888830"/>
              <a:ext cx="2491740" cy="1202457"/>
            </a:xfrm>
            <a:prstGeom prst="rect">
              <a:avLst/>
            </a:prstGeom>
            <a:solidFill>
              <a:srgbClr val="7030A0">
                <a:alpha val="14902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044D90-FE2E-12AC-74CD-8BF63759CEA2}"/>
                </a:ext>
              </a:extLst>
            </p:cNvPr>
            <p:cNvSpPr txBox="1"/>
            <p:nvPr/>
          </p:nvSpPr>
          <p:spPr>
            <a:xfrm>
              <a:off x="4865310" y="5580703"/>
              <a:ext cx="218059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RowHammer</a:t>
              </a:r>
            </a:p>
            <a:p>
              <a:pPr algn="ctr"/>
              <a:r>
                <a:rPr lang="en-US" sz="2000" dirty="0">
                  <a:solidFill>
                    <a:srgbClr val="7030A0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Defense Mechanism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B98152-CEEE-6FDD-8360-94939E9DC214}"/>
                </a:ext>
              </a:extLst>
            </p:cNvPr>
            <p:cNvSpPr txBox="1"/>
            <p:nvPr/>
          </p:nvSpPr>
          <p:spPr>
            <a:xfrm>
              <a:off x="4709631" y="4136115"/>
              <a:ext cx="24917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7030A0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Preventive Refresh</a:t>
              </a:r>
              <a:br>
                <a:rPr lang="en-US" sz="2000" b="1" dirty="0">
                  <a:solidFill>
                    <a:srgbClr val="7030A0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</a:br>
              <a:r>
                <a:rPr lang="en-US" sz="2000" b="1" dirty="0">
                  <a:solidFill>
                    <a:srgbClr val="7030A0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Controller</a:t>
              </a:r>
            </a:p>
          </p:txBody>
        </p:sp>
        <p:cxnSp>
          <p:nvCxnSpPr>
            <p:cNvPr id="43" name="Elbow Connector 42">
              <a:extLst>
                <a:ext uri="{FF2B5EF4-FFF2-40B4-BE49-F238E27FC236}">
                  <a16:creationId xmlns:a16="http://schemas.microsoft.com/office/drawing/2014/main" id="{68CAE6A3-E650-AFBF-854A-AF0C9B76397A}"/>
                </a:ext>
              </a:extLst>
            </p:cNvPr>
            <p:cNvCxnSpPr>
              <a:cxnSpLocks/>
              <a:stCxn id="34" idx="0"/>
              <a:endCxn id="29" idx="2"/>
            </p:cNvCxnSpPr>
            <p:nvPr/>
          </p:nvCxnSpPr>
          <p:spPr>
            <a:xfrm rot="16200000" flipV="1">
              <a:off x="5710846" y="5335942"/>
              <a:ext cx="489416" cy="105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1E4C714A-E9B8-069C-7F53-CDD707B6BFB0}"/>
              </a:ext>
            </a:extLst>
          </p:cNvPr>
          <p:cNvSpPr/>
          <p:nvPr/>
        </p:nvSpPr>
        <p:spPr>
          <a:xfrm>
            <a:off x="3556346" y="5253940"/>
            <a:ext cx="2054578" cy="596044"/>
          </a:xfrm>
          <a:prstGeom prst="rect">
            <a:avLst/>
          </a:prstGeom>
          <a:solidFill>
            <a:srgbClr val="EEEEE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Concurrent Refresh Finder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894A43-BB4C-D2DA-6964-27A1CB88CDF4}"/>
              </a:ext>
            </a:extLst>
          </p:cNvPr>
          <p:cNvGrpSpPr/>
          <p:nvPr/>
        </p:nvGrpSpPr>
        <p:grpSpPr>
          <a:xfrm>
            <a:off x="3550407" y="3661456"/>
            <a:ext cx="2060224" cy="1202457"/>
            <a:chOff x="3550407" y="3429000"/>
            <a:chExt cx="2060224" cy="120245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3FD5E31-096C-C4A3-44C3-D75E7F8370E7}"/>
                </a:ext>
              </a:extLst>
            </p:cNvPr>
            <p:cNvSpPr/>
            <p:nvPr/>
          </p:nvSpPr>
          <p:spPr>
            <a:xfrm>
              <a:off x="3556053" y="3429000"/>
              <a:ext cx="2054578" cy="1202457"/>
            </a:xfrm>
            <a:prstGeom prst="rect">
              <a:avLst/>
            </a:prstGeom>
            <a:noFill/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55A11"/>
                </a:solidFill>
                <a:latin typeface="Cambria" panose="02040503050406030204" pitchFamily="18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73A7CA3-EA4B-E52D-D20E-00BEDEC1EC5D}"/>
                </a:ext>
              </a:extLst>
            </p:cNvPr>
            <p:cNvCxnSpPr/>
            <p:nvPr/>
          </p:nvCxnSpPr>
          <p:spPr>
            <a:xfrm>
              <a:off x="3556053" y="3818659"/>
              <a:ext cx="2054578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A7D2AA9-A9D2-E715-51A1-C39A8BDEE4B2}"/>
                </a:ext>
              </a:extLst>
            </p:cNvPr>
            <p:cNvCxnSpPr>
              <a:cxnSpLocks/>
            </p:cNvCxnSpPr>
            <p:nvPr/>
          </p:nvCxnSpPr>
          <p:spPr>
            <a:xfrm>
              <a:off x="4583342" y="4184050"/>
              <a:ext cx="0" cy="294574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9655A0F-2427-93D6-7874-F5DA1AF88D36}"/>
                </a:ext>
              </a:extLst>
            </p:cNvPr>
            <p:cNvSpPr txBox="1"/>
            <p:nvPr/>
          </p:nvSpPr>
          <p:spPr>
            <a:xfrm>
              <a:off x="3556053" y="3436190"/>
              <a:ext cx="2054578" cy="40011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Refresh Table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992E7B9-E405-F2DA-1AE8-8EAA6574EEC5}"/>
                </a:ext>
              </a:extLst>
            </p:cNvPr>
            <p:cNvCxnSpPr>
              <a:cxnSpLocks/>
            </p:cNvCxnSpPr>
            <p:nvPr/>
          </p:nvCxnSpPr>
          <p:spPr>
            <a:xfrm>
              <a:off x="3556053" y="3996362"/>
              <a:ext cx="2054578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DB49407-0FE6-782C-4510-3C8FDB77DF82}"/>
                </a:ext>
              </a:extLst>
            </p:cNvPr>
            <p:cNvCxnSpPr>
              <a:cxnSpLocks/>
            </p:cNvCxnSpPr>
            <p:nvPr/>
          </p:nvCxnSpPr>
          <p:spPr>
            <a:xfrm>
              <a:off x="3550407" y="4160051"/>
              <a:ext cx="2054578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AEA7559-4C80-3585-75AB-0A4A1B714EDA}"/>
                </a:ext>
              </a:extLst>
            </p:cNvPr>
            <p:cNvCxnSpPr>
              <a:cxnSpLocks/>
            </p:cNvCxnSpPr>
            <p:nvPr/>
          </p:nvCxnSpPr>
          <p:spPr>
            <a:xfrm>
              <a:off x="3556050" y="4493075"/>
              <a:ext cx="2054578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3992944C-8CFC-CBF1-0762-BF1361843CAD}"/>
              </a:ext>
            </a:extLst>
          </p:cNvPr>
          <p:cNvCxnSpPr>
            <a:cxnSpLocks/>
            <a:stCxn id="29" idx="1"/>
            <a:endCxn id="54" idx="3"/>
          </p:cNvCxnSpPr>
          <p:nvPr/>
        </p:nvCxnSpPr>
        <p:spPr>
          <a:xfrm rot="10800000" flipV="1">
            <a:off x="5610631" y="4262683"/>
            <a:ext cx="709000" cy="1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E476330F-BF4A-90F7-8725-FB8784E4757D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2847049" y="4262683"/>
            <a:ext cx="709004" cy="2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1ACDDCFA-4AF1-3B5F-1CFC-DC5CD73CF6F3}"/>
              </a:ext>
            </a:extLst>
          </p:cNvPr>
          <p:cNvCxnSpPr>
            <a:cxnSpLocks/>
            <a:stCxn id="29" idx="1"/>
            <a:endCxn id="55" idx="3"/>
          </p:cNvCxnSpPr>
          <p:nvPr/>
        </p:nvCxnSpPr>
        <p:spPr>
          <a:xfrm rot="10800000" flipV="1">
            <a:off x="5610925" y="4262684"/>
            <a:ext cx="708707" cy="128927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70159A4-261D-EF27-ED7F-3D4F6EA7A52A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>
            <a:off x="4583342" y="4863913"/>
            <a:ext cx="293" cy="39002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>
            <a:extLst>
              <a:ext uri="{FF2B5EF4-FFF2-40B4-BE49-F238E27FC236}">
                <a16:creationId xmlns:a16="http://schemas.microsoft.com/office/drawing/2014/main" id="{7A7D11FB-9306-DBBD-2EE9-6A9D46C26AC5}"/>
              </a:ext>
            </a:extLst>
          </p:cNvPr>
          <p:cNvSpPr/>
          <p:nvPr/>
        </p:nvSpPr>
        <p:spPr>
          <a:xfrm>
            <a:off x="2835658" y="6208401"/>
            <a:ext cx="3495262" cy="36925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Helvetica Neue" panose="02000503000000020004" pitchFamily="2" charset="0"/>
                <a:cs typeface="Helvetica Neue" panose="02000503000000020004" pitchFamily="2" charset="0"/>
              </a:rPr>
              <a:t>Memory Request Scheduler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6E79DB4-0323-F713-3413-7C76EC3FAB89}"/>
              </a:ext>
            </a:extLst>
          </p:cNvPr>
          <p:cNvCxnSpPr>
            <a:cxnSpLocks/>
            <a:stCxn id="55" idx="2"/>
            <a:endCxn id="87" idx="0"/>
          </p:cNvCxnSpPr>
          <p:nvPr/>
        </p:nvCxnSpPr>
        <p:spPr>
          <a:xfrm flipH="1">
            <a:off x="4583289" y="5849984"/>
            <a:ext cx="346" cy="35841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7018CBC0-4627-7CA6-5BC6-674534F3E47D}"/>
              </a:ext>
            </a:extLst>
          </p:cNvPr>
          <p:cNvCxnSpPr>
            <a:cxnSpLocks/>
            <a:stCxn id="7" idx="2"/>
            <a:endCxn id="55" idx="1"/>
          </p:cNvCxnSpPr>
          <p:nvPr/>
        </p:nvCxnSpPr>
        <p:spPr>
          <a:xfrm rot="16200000" flipH="1">
            <a:off x="2249660" y="4245275"/>
            <a:ext cx="646865" cy="1966507"/>
          </a:xfrm>
          <a:prstGeom prst="bentConnector2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56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5" grpId="0" animBg="1"/>
      <p:bldP spid="8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4CDA-FD2C-6A25-D8FD-56015F6F4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for Periodic Refreshes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B2C95-0E50-3575-FEF5-5FBCF344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F36D2-AB70-33F7-DF56-249A5349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72" y="1604210"/>
            <a:ext cx="8597057" cy="33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940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118E8-7146-E76D-E0CC-22E9AB700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RowHammer Thresholds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86747-5933-0EB1-DA10-29BD3368B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EA6CD-F77F-14DA-D8B8-9E1ED213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22" y="1490941"/>
            <a:ext cx="9087934" cy="338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660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4CDA-FD2C-6A25-D8FD-56015F6F4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for Preventive Refreshes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B2C95-0E50-3575-FEF5-5FBCF344F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E3C14-E44E-9B15-F363-9786DAA13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3" y="1684421"/>
            <a:ext cx="9096817" cy="32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978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B1C5-2C13-8948-D088-905E2825C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for Periodic Refresh</a:t>
            </a:r>
            <a:br>
              <a:rPr lang="en-US" dirty="0"/>
            </a:br>
            <a:r>
              <a:rPr lang="en-US" sz="2400" dirty="0"/>
              <a:t>Sensitivity to Number of Channels and Ranks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DEDF7D-A4A5-502A-DFC6-2774E96BA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7077" y="770467"/>
            <a:ext cx="7905447" cy="2646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2A90E8-8A2B-DC4F-C055-D5F922BF9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0" y="3416573"/>
            <a:ext cx="7772400" cy="258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887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B1C5-2C13-8948-D088-905E2825C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for Preventive Refresh</a:t>
            </a:r>
            <a:br>
              <a:rPr lang="en-US" dirty="0"/>
            </a:br>
            <a:r>
              <a:rPr lang="en-US" sz="2400" dirty="0"/>
              <a:t>Sensitivity to Number of Channels and Ranks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DEDF7D-A4A5-502A-DFC6-2774E96BA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77" y="777903"/>
            <a:ext cx="7905447" cy="2631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2A90E8-8A2B-DC4F-C055-D5F922BF9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600" y="3520313"/>
            <a:ext cx="7838924" cy="235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02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607E-C67D-0765-52BD-FDAF3DF5B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 Refresh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9B0408C-54C4-5716-DD25-5EF930CA8D57}"/>
              </a:ext>
            </a:extLst>
          </p:cNvPr>
          <p:cNvCxnSpPr>
            <a:cxnSpLocks/>
          </p:cNvCxnSpPr>
          <p:nvPr/>
        </p:nvCxnSpPr>
        <p:spPr>
          <a:xfrm>
            <a:off x="4161692" y="2302601"/>
            <a:ext cx="4674555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835DE1F-9A26-A7EE-822A-E993EBAA7DD2}"/>
              </a:ext>
            </a:extLst>
          </p:cNvPr>
          <p:cNvGrpSpPr/>
          <p:nvPr/>
        </p:nvGrpSpPr>
        <p:grpSpPr>
          <a:xfrm>
            <a:off x="4313315" y="1954609"/>
            <a:ext cx="737804" cy="742317"/>
            <a:chOff x="6890085" y="1744657"/>
            <a:chExt cx="737804" cy="742317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7BDD0C1-9C77-2E98-D781-434BB10E32D2}"/>
                </a:ext>
              </a:extLst>
            </p:cNvPr>
            <p:cNvSpPr/>
            <p:nvPr/>
          </p:nvSpPr>
          <p:spPr>
            <a:xfrm>
              <a:off x="6890086" y="1744657"/>
              <a:ext cx="737803" cy="737803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21BD8DD-8536-1688-EA9A-074357F7B5BF}"/>
                </a:ext>
              </a:extLst>
            </p:cNvPr>
            <p:cNvSpPr/>
            <p:nvPr/>
          </p:nvSpPr>
          <p:spPr>
            <a:xfrm>
              <a:off x="6890085" y="1749171"/>
              <a:ext cx="737803" cy="73780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2A1DEFE-76CF-FC99-A52E-AA9061CB5FB6}"/>
              </a:ext>
            </a:extLst>
          </p:cNvPr>
          <p:cNvGrpSpPr/>
          <p:nvPr/>
        </p:nvGrpSpPr>
        <p:grpSpPr>
          <a:xfrm>
            <a:off x="7596139" y="1954609"/>
            <a:ext cx="739154" cy="742317"/>
            <a:chOff x="6361595" y="1744657"/>
            <a:chExt cx="739154" cy="742317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1EBA694-1F79-334F-A464-35FC384D51B3}"/>
                </a:ext>
              </a:extLst>
            </p:cNvPr>
            <p:cNvSpPr/>
            <p:nvPr/>
          </p:nvSpPr>
          <p:spPr>
            <a:xfrm>
              <a:off x="6362946" y="1744657"/>
              <a:ext cx="737803" cy="737803"/>
            </a:xfrm>
            <a:prstGeom prst="ellipse">
              <a:avLst/>
            </a:prstGeom>
            <a:solidFill>
              <a:srgbClr val="C00000"/>
            </a:solidFill>
            <a:ln w="381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  <p:sp>
          <p:nvSpPr>
            <p:cNvPr id="96" name="Chord 95">
              <a:extLst>
                <a:ext uri="{FF2B5EF4-FFF2-40B4-BE49-F238E27FC236}">
                  <a16:creationId xmlns:a16="http://schemas.microsoft.com/office/drawing/2014/main" id="{733A2DD4-5F6E-76A1-3541-0F57A01E13AC}"/>
                </a:ext>
              </a:extLst>
            </p:cNvPr>
            <p:cNvSpPr/>
            <p:nvPr/>
          </p:nvSpPr>
          <p:spPr>
            <a:xfrm>
              <a:off x="6361595" y="1748898"/>
              <a:ext cx="729320" cy="729320"/>
            </a:xfrm>
            <a:prstGeom prst="chord">
              <a:avLst>
                <a:gd name="adj1" fmla="val 10796900"/>
                <a:gd name="adj2" fmla="val 6015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F08754F-8CFF-9D18-D661-1D384666340F}"/>
                </a:ext>
              </a:extLst>
            </p:cNvPr>
            <p:cNvSpPr/>
            <p:nvPr/>
          </p:nvSpPr>
          <p:spPr>
            <a:xfrm>
              <a:off x="6362945" y="1749171"/>
              <a:ext cx="737803" cy="73780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1B4FEFB5-BA33-028A-C63C-F6327000184B}"/>
              </a:ext>
            </a:extLst>
          </p:cNvPr>
          <p:cNvSpPr txBox="1"/>
          <p:nvPr/>
        </p:nvSpPr>
        <p:spPr>
          <a:xfrm>
            <a:off x="8359588" y="2318041"/>
            <a:ext cx="10549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Quire Sans"/>
              </a:rPr>
              <a:t>time</a:t>
            </a:r>
            <a:endParaRPr lang="en-US" sz="2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4999F8D-0E69-2587-533A-3BCEE3D56F19}"/>
              </a:ext>
            </a:extLst>
          </p:cNvPr>
          <p:cNvGrpSpPr/>
          <p:nvPr/>
        </p:nvGrpSpPr>
        <p:grpSpPr>
          <a:xfrm>
            <a:off x="6002462" y="1954609"/>
            <a:ext cx="737804" cy="742317"/>
            <a:chOff x="6565714" y="1744657"/>
            <a:chExt cx="737804" cy="742317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AEB368E4-2FE9-085E-A99A-68BE78B2280B}"/>
                </a:ext>
              </a:extLst>
            </p:cNvPr>
            <p:cNvSpPr/>
            <p:nvPr/>
          </p:nvSpPr>
          <p:spPr>
            <a:xfrm>
              <a:off x="6565715" y="1744657"/>
              <a:ext cx="737803" cy="737803"/>
            </a:xfrm>
            <a:prstGeom prst="ellipse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  <p:sp>
          <p:nvSpPr>
            <p:cNvPr id="93" name="Chord 92">
              <a:extLst>
                <a:ext uri="{FF2B5EF4-FFF2-40B4-BE49-F238E27FC236}">
                  <a16:creationId xmlns:a16="http://schemas.microsoft.com/office/drawing/2014/main" id="{D8F41948-C498-F237-8C86-5EFA0D61F3BC}"/>
                </a:ext>
              </a:extLst>
            </p:cNvPr>
            <p:cNvSpPr/>
            <p:nvPr/>
          </p:nvSpPr>
          <p:spPr>
            <a:xfrm>
              <a:off x="6574198" y="1749171"/>
              <a:ext cx="729320" cy="729320"/>
            </a:xfrm>
            <a:prstGeom prst="chord">
              <a:avLst>
                <a:gd name="adj1" fmla="val 12216130"/>
                <a:gd name="adj2" fmla="val 20206717"/>
              </a:avLst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9354637-EC1E-6AD8-8612-08B92EB9F3C4}"/>
                </a:ext>
              </a:extLst>
            </p:cNvPr>
            <p:cNvSpPr/>
            <p:nvPr/>
          </p:nvSpPr>
          <p:spPr>
            <a:xfrm>
              <a:off x="6565714" y="1749171"/>
              <a:ext cx="737803" cy="737803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</p:grpSp>
      <p:sp>
        <p:nvSpPr>
          <p:cNvPr id="91" name="Content Placeholder 3">
            <a:extLst>
              <a:ext uri="{FF2B5EF4-FFF2-40B4-BE49-F238E27FC236}">
                <a16:creationId xmlns:a16="http://schemas.microsoft.com/office/drawing/2014/main" id="{5DD6108E-6AAE-AB4A-ACB2-3CFE785C7615}"/>
              </a:ext>
            </a:extLst>
          </p:cNvPr>
          <p:cNvSpPr txBox="1">
            <a:spLocks/>
          </p:cNvSpPr>
          <p:nvPr/>
        </p:nvSpPr>
        <p:spPr>
          <a:xfrm>
            <a:off x="3940769" y="1134530"/>
            <a:ext cx="1557561" cy="770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Fully</a:t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charged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668843D-C654-CA94-D0F8-F7761DEF92F0}"/>
              </a:ext>
            </a:extLst>
          </p:cNvPr>
          <p:cNvGrpSpPr/>
          <p:nvPr/>
        </p:nvGrpSpPr>
        <p:grpSpPr>
          <a:xfrm>
            <a:off x="4407877" y="1765148"/>
            <a:ext cx="2320298" cy="1663197"/>
            <a:chOff x="3354664" y="1739"/>
            <a:chExt cx="2320298" cy="1663197"/>
          </a:xfrm>
        </p:grpSpPr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8C3B5491-C350-9DDC-43ED-D406669202B7}"/>
                </a:ext>
              </a:extLst>
            </p:cNvPr>
            <p:cNvSpPr/>
            <p:nvPr/>
          </p:nvSpPr>
          <p:spPr>
            <a:xfrm>
              <a:off x="3753249" y="1739"/>
              <a:ext cx="1395046" cy="1217978"/>
            </a:xfrm>
            <a:prstGeom prst="arc">
              <a:avLst>
                <a:gd name="adj1" fmla="val 1435516"/>
                <a:gd name="adj2" fmla="val 9262376"/>
              </a:avLst>
            </a:prstGeom>
            <a:ln w="9525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2" name="Content Placeholder 3">
              <a:extLst>
                <a:ext uri="{FF2B5EF4-FFF2-40B4-BE49-F238E27FC236}">
                  <a16:creationId xmlns:a16="http://schemas.microsoft.com/office/drawing/2014/main" id="{2EA917A2-0727-E0D9-C9B2-C428FFC3C4A5}"/>
                </a:ext>
              </a:extLst>
            </p:cNvPr>
            <p:cNvSpPr txBox="1">
              <a:spLocks/>
            </p:cNvSpPr>
            <p:nvPr/>
          </p:nvSpPr>
          <p:spPr>
            <a:xfrm>
              <a:off x="3354664" y="1226143"/>
              <a:ext cx="2320298" cy="4387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1442" indent="-171442" algn="l" defTabSz="685766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1pPr>
              <a:lvl2pPr marL="51432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2pPr>
              <a:lvl3pPr marL="857207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3pPr>
              <a:lvl4pPr marL="1200090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4pPr>
              <a:lvl5pPr marL="1542974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Quire Sans" panose="020B0502040400020003" pitchFamily="34" charset="0"/>
                  <a:ea typeface="Verdana" panose="020B0604030504040204" pitchFamily="34" charset="0"/>
                  <a:cs typeface="Quire Sans" panose="020B0502040400020003" pitchFamily="34" charset="0"/>
                </a:defRPr>
              </a:lvl5pPr>
              <a:lvl6pPr marL="188585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</a:rPr>
                <a:t>DRAM Refresh</a:t>
              </a:r>
            </a:p>
          </p:txBody>
        </p:sp>
      </p:grpSp>
      <p:sp>
        <p:nvSpPr>
          <p:cNvPr id="107" name="Content Placeholder 3">
            <a:extLst>
              <a:ext uri="{FF2B5EF4-FFF2-40B4-BE49-F238E27FC236}">
                <a16:creationId xmlns:a16="http://schemas.microsoft.com/office/drawing/2014/main" id="{75B4F9B3-E8B1-14CB-E783-289B0A68073C}"/>
              </a:ext>
            </a:extLst>
          </p:cNvPr>
          <p:cNvSpPr txBox="1">
            <a:spLocks/>
          </p:cNvSpPr>
          <p:nvPr/>
        </p:nvSpPr>
        <p:spPr>
          <a:xfrm>
            <a:off x="5581809" y="546152"/>
            <a:ext cx="2910807" cy="1106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2400" dirty="0">
                <a:latin typeface="Cambria" panose="02040503050406030204" pitchFamily="18" charset="0"/>
              </a:rPr>
              <a:t>DRAM cells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leak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charge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over time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75AC8CF-14A9-3037-A1D3-413B057A25C9}"/>
              </a:ext>
            </a:extLst>
          </p:cNvPr>
          <p:cNvCxnSpPr>
            <a:cxnSpLocks/>
          </p:cNvCxnSpPr>
          <p:nvPr/>
        </p:nvCxnSpPr>
        <p:spPr>
          <a:xfrm>
            <a:off x="5581809" y="1586631"/>
            <a:ext cx="3305236" cy="0"/>
          </a:xfrm>
          <a:prstGeom prst="straightConnector1">
            <a:avLst/>
          </a:prstGeom>
          <a:ln w="1238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47CB5E6-952A-CDC5-A8CF-4FC6AA9A6DFB}"/>
              </a:ext>
            </a:extLst>
          </p:cNvPr>
          <p:cNvGrpSpPr/>
          <p:nvPr/>
        </p:nvGrpSpPr>
        <p:grpSpPr>
          <a:xfrm>
            <a:off x="0" y="4175434"/>
            <a:ext cx="9144001" cy="913989"/>
            <a:chOff x="-1" y="5309113"/>
            <a:chExt cx="9144001" cy="913989"/>
          </a:xfrm>
        </p:grpSpPr>
        <p:sp>
          <p:nvSpPr>
            <p:cNvPr id="120" name="Content Placeholder 2">
              <a:extLst>
                <a:ext uri="{FF2B5EF4-FFF2-40B4-BE49-F238E27FC236}">
                  <a16:creationId xmlns:a16="http://schemas.microsoft.com/office/drawing/2014/main" id="{F1F14C57-080F-0E0E-5CBB-8D688C78295C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/>
                <a:t>DRAM Refresh </a:t>
              </a:r>
              <a:r>
                <a:rPr lang="en-US" sz="2400" b="1" dirty="0">
                  <a:solidFill>
                    <a:srgbClr val="C00000"/>
                  </a:solidFill>
                </a:rPr>
                <a:t>is the key maintenance operation </a:t>
              </a:r>
              <a:br>
                <a:rPr lang="en-US" sz="2400" b="1" dirty="0"/>
              </a:br>
              <a:r>
                <a:rPr lang="en-US" sz="2400" dirty="0"/>
                <a:t>to </a:t>
              </a:r>
              <a:r>
                <a:rPr lang="en-US" sz="2400" b="1" dirty="0">
                  <a:solidFill>
                    <a:srgbClr val="7030A0"/>
                  </a:solidFill>
                </a:rPr>
                <a:t>avoid bit flips </a:t>
              </a:r>
              <a:r>
                <a:rPr lang="en-US" sz="2400" dirty="0"/>
                <a:t>due to charge leakage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555CDFBA-FC00-80EF-E5D8-8CEE494114ED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D7462CAE-494F-D5B3-A8D4-033D1CE26F02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015F139-C539-46E1-0223-8ED02BD43C63}"/>
              </a:ext>
            </a:extLst>
          </p:cNvPr>
          <p:cNvGrpSpPr/>
          <p:nvPr/>
        </p:nvGrpSpPr>
        <p:grpSpPr>
          <a:xfrm>
            <a:off x="-1" y="5176109"/>
            <a:ext cx="9144001" cy="559834"/>
            <a:chOff x="-1" y="5309113"/>
            <a:chExt cx="9144001" cy="913989"/>
          </a:xfrm>
        </p:grpSpPr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80D9ECB8-0B01-951D-97E8-72E8127CD991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/>
                <a:t>DRAM Refresh </a:t>
              </a:r>
              <a:r>
                <a:rPr lang="en-US" sz="2400" b="1" dirty="0">
                  <a:solidFill>
                    <a:srgbClr val="C00000"/>
                  </a:solidFill>
                </a:rPr>
                <a:t>activates </a:t>
              </a:r>
              <a:r>
                <a:rPr lang="en-US" sz="2400" dirty="0"/>
                <a:t>a row and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</a:rPr>
                <a:t>precharges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dirty="0"/>
                <a:t>the bank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8CD2EE8-C26A-E7AA-810F-E531534DC769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F3CC9E6A-21A0-048B-85ED-9FA6294203C5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Subarray">
            <a:extLst>
              <a:ext uri="{FF2B5EF4-FFF2-40B4-BE49-F238E27FC236}">
                <a16:creationId xmlns:a16="http://schemas.microsoft.com/office/drawing/2014/main" id="{15C798AB-4850-9C4A-EA4B-E7C923619598}"/>
              </a:ext>
            </a:extLst>
          </p:cNvPr>
          <p:cNvSpPr>
            <a:spLocks/>
          </p:cNvSpPr>
          <p:nvPr/>
        </p:nvSpPr>
        <p:spPr>
          <a:xfrm>
            <a:off x="643485" y="1122058"/>
            <a:ext cx="3416045" cy="2994723"/>
          </a:xfrm>
          <a:prstGeom prst="roundRect">
            <a:avLst>
              <a:gd name="adj" fmla="val 544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184" name="Rounded Rectangle 183">
            <a:extLst>
              <a:ext uri="{FF2B5EF4-FFF2-40B4-BE49-F238E27FC236}">
                <a16:creationId xmlns:a16="http://schemas.microsoft.com/office/drawing/2014/main" id="{7D71B938-666C-FB3D-647E-408DC81493F5}"/>
              </a:ext>
            </a:extLst>
          </p:cNvPr>
          <p:cNvSpPr/>
          <p:nvPr/>
        </p:nvSpPr>
        <p:spPr>
          <a:xfrm>
            <a:off x="799014" y="3180453"/>
            <a:ext cx="3021520" cy="8299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5" name="subarray">
            <a:extLst>
              <a:ext uri="{FF2B5EF4-FFF2-40B4-BE49-F238E27FC236}">
                <a16:creationId xmlns:a16="http://schemas.microsoft.com/office/drawing/2014/main" id="{D40F51D7-F989-AA7F-19FF-9503A6D0103B}"/>
              </a:ext>
            </a:extLst>
          </p:cNvPr>
          <p:cNvGrpSpPr/>
          <p:nvPr/>
        </p:nvGrpSpPr>
        <p:grpSpPr>
          <a:xfrm>
            <a:off x="803014" y="1249766"/>
            <a:ext cx="3018944" cy="2701578"/>
            <a:chOff x="5676802" y="1054058"/>
            <a:chExt cx="3018944" cy="2701578"/>
          </a:xfrm>
        </p:grpSpPr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CB74457C-FF27-325C-69F7-90E04D900D23}"/>
                </a:ext>
              </a:extLst>
            </p:cNvPr>
            <p:cNvCxnSpPr>
              <a:endCxn id="196" idx="6"/>
            </p:cNvCxnSpPr>
            <p:nvPr/>
          </p:nvCxnSpPr>
          <p:spPr>
            <a:xfrm flipV="1">
              <a:off x="5676802" y="1427531"/>
              <a:ext cx="3017520" cy="7628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EA2CDAFC-6C62-727B-DECF-4F725A96118F}"/>
                </a:ext>
              </a:extLst>
            </p:cNvPr>
            <p:cNvCxnSpPr/>
            <p:nvPr/>
          </p:nvCxnSpPr>
          <p:spPr>
            <a:xfrm>
              <a:off x="5678225" y="1879429"/>
              <a:ext cx="3017520" cy="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32FB9F32-2D97-1850-5C60-AB718A5D9BDD}"/>
                </a:ext>
              </a:extLst>
            </p:cNvPr>
            <p:cNvCxnSpPr/>
            <p:nvPr/>
          </p:nvCxnSpPr>
          <p:spPr>
            <a:xfrm>
              <a:off x="5678226" y="2323699"/>
              <a:ext cx="3017520" cy="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95847E18-E78C-EDAA-8C17-BCCB9BDBF55A}"/>
                </a:ext>
              </a:extLst>
            </p:cNvPr>
            <p:cNvCxnSpPr>
              <a:endCxn id="199" idx="6"/>
            </p:cNvCxnSpPr>
            <p:nvPr/>
          </p:nvCxnSpPr>
          <p:spPr>
            <a:xfrm flipV="1">
              <a:off x="5678226" y="2760341"/>
              <a:ext cx="3017520" cy="7628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28575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87998088-D92A-C97A-6032-3593608C903F}"/>
                </a:ext>
              </a:extLst>
            </p:cNvPr>
            <p:cNvGrpSpPr/>
            <p:nvPr/>
          </p:nvGrpSpPr>
          <p:grpSpPr>
            <a:xfrm>
              <a:off x="5861105" y="1054058"/>
              <a:ext cx="365760" cy="2701578"/>
              <a:chOff x="5861105" y="1054058"/>
              <a:chExt cx="365760" cy="2701578"/>
            </a:xfrm>
          </p:grpSpPr>
          <p:sp>
            <p:nvSpPr>
              <p:cNvPr id="212" name="Rounded Rectangle 211">
                <a:extLst>
                  <a:ext uri="{FF2B5EF4-FFF2-40B4-BE49-F238E27FC236}">
                    <a16:creationId xmlns:a16="http://schemas.microsoft.com/office/drawing/2014/main" id="{9DAC5711-91DE-0B2F-47E2-63AF6756C170}"/>
                  </a:ext>
                </a:extLst>
              </p:cNvPr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A67ED231-F2D0-3E91-FBC3-5DDDC95CBE84}"/>
                  </a:ext>
                </a:extLst>
              </p:cNvPr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8540100A-68FB-08ED-3DEF-53F65AFAA228}"/>
                  </a:ext>
                </a:extLst>
              </p:cNvPr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BF56B9C8-DF8D-70A5-83FF-9F18F4494BD0}"/>
                  </a:ext>
                </a:extLst>
              </p:cNvPr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8AF1C7FA-CFC0-7886-1A6A-9FEB27BE2728}"/>
                  </a:ext>
                </a:extLst>
              </p:cNvPr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D5DD9329-6E4D-1468-D91E-A9D2C4CE9402}"/>
                  </a:ext>
                </a:extLst>
              </p:cNvPr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46A5E5E3-1DF2-7F20-2E49-B679F8D284B9}"/>
                </a:ext>
              </a:extLst>
            </p:cNvPr>
            <p:cNvGrpSpPr/>
            <p:nvPr/>
          </p:nvGrpSpPr>
          <p:grpSpPr>
            <a:xfrm>
              <a:off x="6603144" y="1054058"/>
              <a:ext cx="365760" cy="2701578"/>
              <a:chOff x="5861105" y="1054058"/>
              <a:chExt cx="365760" cy="2701578"/>
            </a:xfrm>
          </p:grpSpPr>
          <p:sp>
            <p:nvSpPr>
              <p:cNvPr id="206" name="Rounded Rectangle 205">
                <a:extLst>
                  <a:ext uri="{FF2B5EF4-FFF2-40B4-BE49-F238E27FC236}">
                    <a16:creationId xmlns:a16="http://schemas.microsoft.com/office/drawing/2014/main" id="{95BED643-1ADB-9BC2-081E-856735DC401F}"/>
                  </a:ext>
                </a:extLst>
              </p:cNvPr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E0C30489-42C9-A142-7A88-36C2B90C4EC5}"/>
                  </a:ext>
                </a:extLst>
              </p:cNvPr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59C8124F-47FF-ACE3-66FB-19FF873CCDA0}"/>
                  </a:ext>
                </a:extLst>
              </p:cNvPr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0429D5C9-66F5-8069-92F6-4B667D9F1DFC}"/>
                  </a:ext>
                </a:extLst>
              </p:cNvPr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AB69C74F-3D27-E473-8B18-9EBF6268E8B7}"/>
                  </a:ext>
                </a:extLst>
              </p:cNvPr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28F0FAFE-3CFC-108D-8EBD-BB26D1C2F7BD}"/>
                  </a:ext>
                </a:extLst>
              </p:cNvPr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1460CE85-8847-4F03-5F91-552CAD50176F}"/>
                </a:ext>
              </a:extLst>
            </p:cNvPr>
            <p:cNvGrpSpPr/>
            <p:nvPr/>
          </p:nvGrpSpPr>
          <p:grpSpPr>
            <a:xfrm>
              <a:off x="7345183" y="1054058"/>
              <a:ext cx="365760" cy="2701578"/>
              <a:chOff x="5861105" y="1054058"/>
              <a:chExt cx="365760" cy="2701578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3EF8E44C-7C5C-9695-7746-33F074CA41B5}"/>
                  </a:ext>
                </a:extLst>
              </p:cNvPr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0F7FA575-BEE7-A18D-AA11-AE33ACED4D92}"/>
                  </a:ext>
                </a:extLst>
              </p:cNvPr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286FEC84-96BC-3FE7-BBDA-267D58AE9EA6}"/>
                  </a:ext>
                </a:extLst>
              </p:cNvPr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83AFBD26-17FC-6125-3E28-06074419C436}"/>
                  </a:ext>
                </a:extLst>
              </p:cNvPr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184D82C2-EADD-F3A4-C867-1B5D464E6F4B}"/>
                  </a:ext>
                </a:extLst>
              </p:cNvPr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01437C69-BFA5-57BA-5409-24F3E032535B}"/>
                  </a:ext>
                </a:extLst>
              </p:cNvPr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104BC1E5-0E10-BA39-7848-0E56B0D91524}"/>
                </a:ext>
              </a:extLst>
            </p:cNvPr>
            <p:cNvGrpSpPr/>
            <p:nvPr/>
          </p:nvGrpSpPr>
          <p:grpSpPr>
            <a:xfrm>
              <a:off x="8087222" y="1054058"/>
              <a:ext cx="365760" cy="2701578"/>
              <a:chOff x="5861105" y="1054058"/>
              <a:chExt cx="365760" cy="2701578"/>
            </a:xfrm>
          </p:grpSpPr>
          <p:sp>
            <p:nvSpPr>
              <p:cNvPr id="194" name="Rounded Rectangle 193">
                <a:extLst>
                  <a:ext uri="{FF2B5EF4-FFF2-40B4-BE49-F238E27FC236}">
                    <a16:creationId xmlns:a16="http://schemas.microsoft.com/office/drawing/2014/main" id="{F896D3FE-48BA-3E1A-6D71-E621FB0F1AAB}"/>
                  </a:ext>
                </a:extLst>
              </p:cNvPr>
              <p:cNvSpPr/>
              <p:nvPr/>
            </p:nvSpPr>
            <p:spPr>
              <a:xfrm>
                <a:off x="5861105" y="3065738"/>
                <a:ext cx="365760" cy="689898"/>
              </a:xfrm>
              <a:prstGeom prst="roundRect">
                <a:avLst/>
              </a:prstGeom>
              <a:solidFill>
                <a:srgbClr val="1F4E79"/>
              </a:solidFill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8739A53D-65D0-CCDA-CECF-67C984B69EED}"/>
                  </a:ext>
                </a:extLst>
              </p:cNvPr>
              <p:cNvCxnSpPr/>
              <p:nvPr/>
            </p:nvCxnSpPr>
            <p:spPr>
              <a:xfrm>
                <a:off x="6043985" y="1054058"/>
                <a:ext cx="0" cy="2011680"/>
              </a:xfrm>
              <a:prstGeom prst="line">
                <a:avLst/>
              </a:prstGeom>
              <a:solidFill>
                <a:sysClr val="window" lastClr="FFFFFF">
                  <a:lumMod val="85000"/>
                </a:sysClr>
              </a:solidFill>
              <a:ln w="28575" cap="flat" cmpd="sng" algn="ctr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488C0210-A008-2E87-0CA0-B7051112BBA2}"/>
                  </a:ext>
                </a:extLst>
              </p:cNvPr>
              <p:cNvSpPr/>
              <p:nvPr/>
            </p:nvSpPr>
            <p:spPr>
              <a:xfrm>
                <a:off x="5861105" y="124465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D9D9DF8F-50B9-F970-0F13-79A21FF69620}"/>
                  </a:ext>
                </a:extLst>
              </p:cNvPr>
              <p:cNvSpPr/>
              <p:nvPr/>
            </p:nvSpPr>
            <p:spPr>
              <a:xfrm>
                <a:off x="5861105" y="168892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D20A1190-2F30-5C0B-98F1-00EAF96A27FC}"/>
                  </a:ext>
                </a:extLst>
              </p:cNvPr>
              <p:cNvSpPr/>
              <p:nvPr/>
            </p:nvSpPr>
            <p:spPr>
              <a:xfrm>
                <a:off x="5861105" y="213319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515BE6A-0E08-9F32-D4AA-361A958F583A}"/>
                  </a:ext>
                </a:extLst>
              </p:cNvPr>
              <p:cNvSpPr/>
              <p:nvPr/>
            </p:nvSpPr>
            <p:spPr>
              <a:xfrm>
                <a:off x="5861105" y="2577461"/>
                <a:ext cx="365760" cy="36576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p:grpSp>
      </p:grpSp>
      <p:grpSp>
        <p:nvGrpSpPr>
          <p:cNvPr id="218" name="bit_value">
            <a:extLst>
              <a:ext uri="{FF2B5EF4-FFF2-40B4-BE49-F238E27FC236}">
                <a16:creationId xmlns:a16="http://schemas.microsoft.com/office/drawing/2014/main" id="{1D9158AF-584A-7BAB-AA47-C2FB42DB5F4A}"/>
              </a:ext>
            </a:extLst>
          </p:cNvPr>
          <p:cNvGrpSpPr/>
          <p:nvPr/>
        </p:nvGrpSpPr>
        <p:grpSpPr>
          <a:xfrm>
            <a:off x="969651" y="1840892"/>
            <a:ext cx="2619259" cy="470357"/>
            <a:chOff x="704037" y="2226026"/>
            <a:chExt cx="2619259" cy="470357"/>
          </a:xfrm>
        </p:grpSpPr>
        <p:sp>
          <p:nvSpPr>
            <p:cNvPr id="219" name="1">
              <a:extLst>
                <a:ext uri="{FF2B5EF4-FFF2-40B4-BE49-F238E27FC236}">
                  <a16:creationId xmlns:a16="http://schemas.microsoft.com/office/drawing/2014/main" id="{DE815A9B-54CC-A202-077A-25E10B4040E2}"/>
                </a:ext>
              </a:extLst>
            </p:cNvPr>
            <p:cNvSpPr txBox="1"/>
            <p:nvPr/>
          </p:nvSpPr>
          <p:spPr>
            <a:xfrm>
              <a:off x="2933446" y="2226026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220" name="1">
              <a:extLst>
                <a:ext uri="{FF2B5EF4-FFF2-40B4-BE49-F238E27FC236}">
                  <a16:creationId xmlns:a16="http://schemas.microsoft.com/office/drawing/2014/main" id="{F0DD0DD1-D943-CE50-8935-07D09230637D}"/>
                </a:ext>
              </a:extLst>
            </p:cNvPr>
            <p:cNvSpPr txBox="1"/>
            <p:nvPr/>
          </p:nvSpPr>
          <p:spPr>
            <a:xfrm>
              <a:off x="2193733" y="2230314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221" name="1">
              <a:extLst>
                <a:ext uri="{FF2B5EF4-FFF2-40B4-BE49-F238E27FC236}">
                  <a16:creationId xmlns:a16="http://schemas.microsoft.com/office/drawing/2014/main" id="{89D22FFB-82F0-2630-C705-481E8FDD62F8}"/>
                </a:ext>
              </a:extLst>
            </p:cNvPr>
            <p:cNvSpPr txBox="1"/>
            <p:nvPr/>
          </p:nvSpPr>
          <p:spPr>
            <a:xfrm>
              <a:off x="1454024" y="2234718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222" name="1">
              <a:extLst>
                <a:ext uri="{FF2B5EF4-FFF2-40B4-BE49-F238E27FC236}">
                  <a16:creationId xmlns:a16="http://schemas.microsoft.com/office/drawing/2014/main" id="{8AC8B3E3-522A-D596-6B61-4E1A61C2B05D}"/>
                </a:ext>
              </a:extLst>
            </p:cNvPr>
            <p:cNvSpPr txBox="1"/>
            <p:nvPr/>
          </p:nvSpPr>
          <p:spPr>
            <a:xfrm>
              <a:off x="704037" y="222872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cxnSp>
        <p:nvCxnSpPr>
          <p:cNvPr id="223" name="ACT_WL">
            <a:extLst>
              <a:ext uri="{FF2B5EF4-FFF2-40B4-BE49-F238E27FC236}">
                <a16:creationId xmlns:a16="http://schemas.microsoft.com/office/drawing/2014/main" id="{F0702F57-C9C2-EE55-4AFB-43B7717F76EB}"/>
              </a:ext>
            </a:extLst>
          </p:cNvPr>
          <p:cNvCxnSpPr/>
          <p:nvPr/>
        </p:nvCxnSpPr>
        <p:spPr>
          <a:xfrm>
            <a:off x="799014" y="2077721"/>
            <a:ext cx="3124200" cy="0"/>
          </a:xfrm>
          <a:prstGeom prst="line">
            <a:avLst/>
          </a:prstGeom>
          <a:solidFill>
            <a:sysClr val="window" lastClr="FFFFFF">
              <a:lumMod val="85000"/>
            </a:sysClr>
          </a:solidFill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224" name="ACT_BL">
            <a:extLst>
              <a:ext uri="{FF2B5EF4-FFF2-40B4-BE49-F238E27FC236}">
                <a16:creationId xmlns:a16="http://schemas.microsoft.com/office/drawing/2014/main" id="{1150CBDF-A080-EA05-3915-48409649032A}"/>
              </a:ext>
            </a:extLst>
          </p:cNvPr>
          <p:cNvGrpSpPr/>
          <p:nvPr/>
        </p:nvGrpSpPr>
        <p:grpSpPr>
          <a:xfrm>
            <a:off x="1170197" y="1250504"/>
            <a:ext cx="2226117" cy="2011680"/>
            <a:chOff x="904583" y="1273846"/>
            <a:chExt cx="2226117" cy="2011680"/>
          </a:xfrm>
        </p:grpSpPr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0BAE4D1C-4366-6F30-5D00-B93DCF9EA304}"/>
                </a:ext>
              </a:extLst>
            </p:cNvPr>
            <p:cNvCxnSpPr/>
            <p:nvPr/>
          </p:nvCxnSpPr>
          <p:spPr>
            <a:xfrm>
              <a:off x="904583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429B1ABF-932C-7CAC-545B-816AC541498F}"/>
                </a:ext>
              </a:extLst>
            </p:cNvPr>
            <p:cNvCxnSpPr/>
            <p:nvPr/>
          </p:nvCxnSpPr>
          <p:spPr>
            <a:xfrm>
              <a:off x="1646622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7DE667A6-FB91-2D66-40F6-90435710321F}"/>
                </a:ext>
              </a:extLst>
            </p:cNvPr>
            <p:cNvCxnSpPr/>
            <p:nvPr/>
          </p:nvCxnSpPr>
          <p:spPr>
            <a:xfrm>
              <a:off x="2388661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D137F80A-184F-418B-6911-97B23BCFE9DE}"/>
                </a:ext>
              </a:extLst>
            </p:cNvPr>
            <p:cNvCxnSpPr/>
            <p:nvPr/>
          </p:nvCxnSpPr>
          <p:spPr>
            <a:xfrm>
              <a:off x="3130700" y="1273846"/>
              <a:ext cx="0" cy="2011680"/>
            </a:xfrm>
            <a:prstGeom prst="line">
              <a:avLst/>
            </a:prstGeom>
            <a:solidFill>
              <a:sysClr val="window" lastClr="FFFFFF">
                <a:lumMod val="85000"/>
              </a:sysClr>
            </a:solidFill>
            <a:ln w="76200" cap="flat" cmpd="sng" algn="ctr">
              <a:solidFill>
                <a:schemeClr val="accent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9" name="act row buffer">
            <a:extLst>
              <a:ext uri="{FF2B5EF4-FFF2-40B4-BE49-F238E27FC236}">
                <a16:creationId xmlns:a16="http://schemas.microsoft.com/office/drawing/2014/main" id="{18452F11-1B58-567F-438D-D6AF87186AA0}"/>
              </a:ext>
            </a:extLst>
          </p:cNvPr>
          <p:cNvGrpSpPr/>
          <p:nvPr/>
        </p:nvGrpSpPr>
        <p:grpSpPr>
          <a:xfrm>
            <a:off x="936493" y="3259198"/>
            <a:ext cx="2682603" cy="689900"/>
            <a:chOff x="7419799" y="5316086"/>
            <a:chExt cx="2682602" cy="689899"/>
          </a:xfrm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A12EDA16-B571-EAB0-5FD5-DF141F0FA607}"/>
                </a:ext>
              </a:extLst>
            </p:cNvPr>
            <p:cNvSpPr/>
            <p:nvPr/>
          </p:nvSpPr>
          <p:spPr>
            <a:xfrm>
              <a:off x="7419799" y="5318334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08321B46-417B-3C3F-7C16-0A644B5F8827}"/>
                </a:ext>
              </a:extLst>
            </p:cNvPr>
            <p:cNvSpPr/>
            <p:nvPr/>
          </p:nvSpPr>
          <p:spPr>
            <a:xfrm>
              <a:off x="8159098" y="5316086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9FDF81EF-1414-8B57-8528-A8854CCF61ED}"/>
                </a:ext>
              </a:extLst>
            </p:cNvPr>
            <p:cNvSpPr/>
            <p:nvPr/>
          </p:nvSpPr>
          <p:spPr>
            <a:xfrm>
              <a:off x="8897524" y="5318903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E273E4-A8DC-2700-9CC5-2E1D5E465C07}"/>
                </a:ext>
              </a:extLst>
            </p:cNvPr>
            <p:cNvSpPr/>
            <p:nvPr/>
          </p:nvSpPr>
          <p:spPr>
            <a:xfrm>
              <a:off x="9645201" y="5316086"/>
              <a:ext cx="457200" cy="687082"/>
            </a:xfrm>
            <a:prstGeom prst="rect">
              <a:avLst/>
            </a:prstGeom>
            <a:solidFill>
              <a:srgbClr val="FF0000">
                <a:alpha val="49000"/>
              </a:srgbClr>
            </a:solidFill>
            <a:ln w="12700" cap="rnd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:a16="http://schemas.microsoft.com/office/drawing/2014/main" id="{E8167C2E-1C2A-6259-B341-281BF3EEB828}"/>
              </a:ext>
            </a:extLst>
          </p:cNvPr>
          <p:cNvSpPr txBox="1"/>
          <p:nvPr/>
        </p:nvSpPr>
        <p:spPr>
          <a:xfrm rot="16200000">
            <a:off x="-160313" y="3248796"/>
            <a:ext cx="920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Row</a:t>
            </a:r>
          </a:p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Buffer 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6259191B-D572-5C5B-D811-629B67DE9238}"/>
              </a:ext>
            </a:extLst>
          </p:cNvPr>
          <p:cNvSpPr txBox="1"/>
          <p:nvPr/>
        </p:nvSpPr>
        <p:spPr>
          <a:xfrm>
            <a:off x="674045" y="640635"/>
            <a:ext cx="3317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DRAM Subarray</a:t>
            </a: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C00A25EA-B1CD-B849-9726-A66F074F7017}"/>
              </a:ext>
            </a:extLst>
          </p:cNvPr>
          <p:cNvGrpSpPr/>
          <p:nvPr/>
        </p:nvGrpSpPr>
        <p:grpSpPr>
          <a:xfrm>
            <a:off x="-2200" y="5819113"/>
            <a:ext cx="9144001" cy="559834"/>
            <a:chOff x="-1" y="5309113"/>
            <a:chExt cx="9144001" cy="913989"/>
          </a:xfrm>
        </p:grpSpPr>
        <p:sp>
          <p:nvSpPr>
            <p:cNvPr id="237" name="Content Placeholder 2">
              <a:extLst>
                <a:ext uri="{FF2B5EF4-FFF2-40B4-BE49-F238E27FC236}">
                  <a16:creationId xmlns:a16="http://schemas.microsoft.com/office/drawing/2014/main" id="{6A8404D4-F13B-28D3-D6BA-10E50806E71E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rgbClr val="C00000"/>
                  </a:solidFill>
                </a:rPr>
                <a:t>Problem: </a:t>
              </a:r>
              <a:r>
                <a:rPr lang="en-US" sz="2400" dirty="0"/>
                <a:t>DRAM Refresh </a:t>
              </a:r>
              <a:r>
                <a:rPr lang="en-US" sz="2400" b="1" dirty="0">
                  <a:solidFill>
                    <a:srgbClr val="C00000"/>
                  </a:solidFill>
                </a:rPr>
                <a:t>blocks</a:t>
              </a:r>
              <a:r>
                <a:rPr lang="en-US" sz="2400" dirty="0"/>
                <a:t> accesses to the </a:t>
              </a:r>
              <a:r>
                <a:rPr lang="en-US" sz="2400" b="1" dirty="0">
                  <a:solidFill>
                    <a:srgbClr val="C00000"/>
                  </a:solidFill>
                </a:rPr>
                <a:t>whole bank / rank</a:t>
              </a:r>
            </a:p>
          </p:txBody>
        </p: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1C638636-B3B4-04BA-8B1D-0AE4B5F73E66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50F3DB21-AB2F-4744-90F4-B3820BA32CB7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487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AC4B-2D0C-9859-3C06-E73EFB0B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Workload Memory Access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DBBC8-6F91-445D-8015-86F1323C1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125 different 8-core </a:t>
            </a:r>
            <a:r>
              <a:rPr lang="en-US" dirty="0" err="1"/>
              <a:t>multiprogrammed</a:t>
            </a:r>
            <a:r>
              <a:rPr lang="en-US" dirty="0"/>
              <a:t> workloads</a:t>
            </a:r>
          </a:p>
          <a:p>
            <a:endParaRPr lang="en-US" dirty="0"/>
          </a:p>
          <a:p>
            <a:r>
              <a:rPr lang="en-US" dirty="0"/>
              <a:t>Three histograms showing MPKI, RBCPKI, and RBHPKI respectively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60D719-62EB-B6F4-B044-42BF33C91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9" y="3219267"/>
            <a:ext cx="9057984" cy="286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822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974C7-9EA5-D633-0120-F5A34CC4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RowHammer Mitigation across Generations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07CFD-3EDB-CB94-A15D-427481794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0" t="9371" r="9553" b="18975"/>
          <a:stretch/>
        </p:blipFill>
        <p:spPr>
          <a:xfrm>
            <a:off x="1218541" y="1488816"/>
            <a:ext cx="7137584" cy="2184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910DD-374F-31B3-63C2-E01DBD101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57" t="9418" r="9295" b="18927"/>
          <a:stretch/>
        </p:blipFill>
        <p:spPr>
          <a:xfrm>
            <a:off x="1201307" y="1488816"/>
            <a:ext cx="7173209" cy="2184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2A5E4-98FA-4581-D0B3-3801209FB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8" t="9379" r="9625" b="18966"/>
          <a:stretch/>
        </p:blipFill>
        <p:spPr>
          <a:xfrm>
            <a:off x="1211963" y="1488815"/>
            <a:ext cx="7137583" cy="21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726B1-A976-6EAF-CAB6-DBCC2907CF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17" t="8859" r="9714" b="19428"/>
          <a:stretch/>
        </p:blipFill>
        <p:spPr>
          <a:xfrm>
            <a:off x="1199605" y="1474892"/>
            <a:ext cx="7138575" cy="2185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561A5E-179B-99DF-E987-C132DB3E2E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17" t="9196" r="9714" b="19090"/>
          <a:stretch/>
        </p:blipFill>
        <p:spPr>
          <a:xfrm>
            <a:off x="1199605" y="1481199"/>
            <a:ext cx="7138575" cy="2185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74134-2F25-1888-29AC-E8B1FDE3E1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18" t="8477" r="9714" b="19869"/>
          <a:stretch/>
        </p:blipFill>
        <p:spPr>
          <a:xfrm>
            <a:off x="1198836" y="1458261"/>
            <a:ext cx="7138577" cy="2184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FCBCDF-F939-0E34-75F6-EB6B291FC8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161" t="8859" r="9782" b="19428"/>
          <a:stretch/>
        </p:blipFill>
        <p:spPr>
          <a:xfrm>
            <a:off x="1184126" y="1464540"/>
            <a:ext cx="7137583" cy="21858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776BA7-0218-E1A3-3545-385DE55216C0}"/>
              </a:ext>
            </a:extLst>
          </p:cNvPr>
          <p:cNvSpPr txBox="1"/>
          <p:nvPr/>
        </p:nvSpPr>
        <p:spPr>
          <a:xfrm>
            <a:off x="1591452" y="361831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B42B1-A51F-99F3-F8D3-1454357DC992}"/>
              </a:ext>
            </a:extLst>
          </p:cNvPr>
          <p:cNvSpPr txBox="1"/>
          <p:nvPr/>
        </p:nvSpPr>
        <p:spPr>
          <a:xfrm>
            <a:off x="3593904" y="361831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73DCB0-586C-B73A-319E-FC1E704290D8}"/>
              </a:ext>
            </a:extLst>
          </p:cNvPr>
          <p:cNvSpPr txBox="1"/>
          <p:nvPr/>
        </p:nvSpPr>
        <p:spPr>
          <a:xfrm>
            <a:off x="5611608" y="361831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ADBB32-C4A1-EE72-1248-3DBD4EBE4DFE}"/>
              </a:ext>
            </a:extLst>
          </p:cNvPr>
          <p:cNvSpPr txBox="1"/>
          <p:nvPr/>
        </p:nvSpPr>
        <p:spPr>
          <a:xfrm>
            <a:off x="7669942" y="3618310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810EDB-263B-7889-88DF-884B7BE5E124}"/>
              </a:ext>
            </a:extLst>
          </p:cNvPr>
          <p:cNvSpPr txBox="1"/>
          <p:nvPr/>
        </p:nvSpPr>
        <p:spPr>
          <a:xfrm>
            <a:off x="1606078" y="1163212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8B0C9F-41C7-F1A4-C165-7690F653A33D}"/>
              </a:ext>
            </a:extLst>
          </p:cNvPr>
          <p:cNvSpPr txBox="1"/>
          <p:nvPr/>
        </p:nvSpPr>
        <p:spPr>
          <a:xfrm>
            <a:off x="3608530" y="1163212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BDB180-BC2E-82E9-C24C-0B76DAD7F33E}"/>
              </a:ext>
            </a:extLst>
          </p:cNvPr>
          <p:cNvSpPr txBox="1"/>
          <p:nvPr/>
        </p:nvSpPr>
        <p:spPr>
          <a:xfrm>
            <a:off x="5626234" y="1163212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8F8FA3-B930-D537-D36F-3AAA7F3B3CC7}"/>
              </a:ext>
            </a:extLst>
          </p:cNvPr>
          <p:cNvSpPr txBox="1"/>
          <p:nvPr/>
        </p:nvSpPr>
        <p:spPr>
          <a:xfrm>
            <a:off x="7684568" y="1163212"/>
            <a:ext cx="487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</a:rPr>
              <a:t>10</a:t>
            </a:r>
            <a:r>
              <a:rPr lang="en-US" sz="1600" baseline="30000" dirty="0">
                <a:latin typeface="Cambria" panose="02040503050406030204" pitchFamily="18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27D8BE-AE3D-C4E3-A728-E70D2DDB31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6210" y="1163212"/>
            <a:ext cx="7173209" cy="27671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DCAB6C3-708B-B6C9-A753-887596DC5C0C}"/>
              </a:ext>
            </a:extLst>
          </p:cNvPr>
          <p:cNvGrpSpPr/>
          <p:nvPr/>
        </p:nvGrpSpPr>
        <p:grpSpPr>
          <a:xfrm>
            <a:off x="1909287" y="1488815"/>
            <a:ext cx="2648903" cy="2209853"/>
            <a:chOff x="2127003" y="3624503"/>
            <a:chExt cx="2648903" cy="220985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69CC9C4-05D5-D704-E4AE-8A87435E46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3682" y="3636536"/>
              <a:ext cx="0" cy="2141447"/>
            </a:xfrm>
            <a:prstGeom prst="line">
              <a:avLst/>
            </a:prstGeom>
            <a:ln w="19050">
              <a:solidFill>
                <a:srgbClr val="7C52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15C0916-61B9-6416-F69F-E4B1FAD75F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9042" y="3636536"/>
              <a:ext cx="0" cy="2141448"/>
            </a:xfrm>
            <a:prstGeom prst="line">
              <a:avLst/>
            </a:prstGeom>
            <a:ln w="19050">
              <a:solidFill>
                <a:srgbClr val="00B8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5ABC1A9-04F1-6C62-A00E-4B8C2476B5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74594" y="3636535"/>
              <a:ext cx="0" cy="2141448"/>
            </a:xfrm>
            <a:prstGeom prst="line">
              <a:avLst/>
            </a:prstGeom>
            <a:ln w="19050">
              <a:solidFill>
                <a:srgbClr val="0C84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9E076F-4220-990E-6F5D-DB1806C8A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7267" y="3636535"/>
              <a:ext cx="0" cy="2141448"/>
            </a:xfrm>
            <a:prstGeom prst="line">
              <a:avLst/>
            </a:prstGeom>
            <a:ln w="19050">
              <a:solidFill>
                <a:srgbClr val="D73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18DD1B9-B9DA-EE2D-05DA-EAC533E31A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6905" y="3624503"/>
              <a:ext cx="0" cy="2141448"/>
            </a:xfrm>
            <a:prstGeom prst="line">
              <a:avLst/>
            </a:prstGeom>
            <a:ln w="19050">
              <a:solidFill>
                <a:srgbClr val="FECC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06492C6-41FA-0301-3451-39B870F34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9423" y="3636535"/>
              <a:ext cx="0" cy="2141448"/>
            </a:xfrm>
            <a:prstGeom prst="line">
              <a:avLst/>
            </a:prstGeom>
            <a:ln w="19050">
              <a:solidFill>
                <a:srgbClr val="E26F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000073-CAF7-BEC9-DCFB-BDFA842AC4D8}"/>
                </a:ext>
              </a:extLst>
            </p:cNvPr>
            <p:cNvSpPr txBox="1"/>
            <p:nvPr/>
          </p:nvSpPr>
          <p:spPr>
            <a:xfrm rot="16200000">
              <a:off x="1832692" y="5219584"/>
              <a:ext cx="896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7C5294"/>
                  </a:solidFill>
                </a:rPr>
                <a:t>DDR3-old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76E602-FA0A-346C-B3A3-13C8122A0FE0}"/>
                </a:ext>
              </a:extLst>
            </p:cNvPr>
            <p:cNvSpPr txBox="1"/>
            <p:nvPr/>
          </p:nvSpPr>
          <p:spPr>
            <a:xfrm rot="16200000">
              <a:off x="2760332" y="5191840"/>
              <a:ext cx="9772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A93"/>
                  </a:solidFill>
                </a:rPr>
                <a:t>DDR3-new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711298-9277-1BD1-A27D-754FEDCC307A}"/>
                </a:ext>
              </a:extLst>
            </p:cNvPr>
            <p:cNvSpPr txBox="1"/>
            <p:nvPr/>
          </p:nvSpPr>
          <p:spPr>
            <a:xfrm rot="16200000">
              <a:off x="3035208" y="5225082"/>
              <a:ext cx="896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E83E3"/>
                  </a:solidFill>
                </a:rPr>
                <a:t>DDR4-old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94ED55-9729-FF33-E4C0-4ED9CE7BE68F}"/>
                </a:ext>
              </a:extLst>
            </p:cNvPr>
            <p:cNvSpPr txBox="1"/>
            <p:nvPr/>
          </p:nvSpPr>
          <p:spPr>
            <a:xfrm rot="16200000">
              <a:off x="3212066" y="5165766"/>
              <a:ext cx="1003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D8302E"/>
                  </a:solidFill>
                </a:rPr>
                <a:t>LPDDR4-1x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AAF2D2B-7DB7-FA67-55FC-07C9718EFFBB}"/>
                </a:ext>
              </a:extLst>
            </p:cNvPr>
            <p:cNvSpPr txBox="1"/>
            <p:nvPr/>
          </p:nvSpPr>
          <p:spPr>
            <a:xfrm rot="16200000">
              <a:off x="3682706" y="5185572"/>
              <a:ext cx="9772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CC6E"/>
                  </a:solidFill>
                </a:rPr>
                <a:t>DDR4-new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250D5E-6686-4FE0-B944-C0185B349F65}"/>
                </a:ext>
              </a:extLst>
            </p:cNvPr>
            <p:cNvSpPr txBox="1"/>
            <p:nvPr/>
          </p:nvSpPr>
          <p:spPr>
            <a:xfrm rot="16200000">
              <a:off x="4118514" y="5170865"/>
              <a:ext cx="1007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E26F55"/>
                  </a:solidFill>
                </a:rPr>
                <a:t>LPDDR4-1y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795C07E-16C6-AADF-63AD-20D5F88F3274}"/>
              </a:ext>
            </a:extLst>
          </p:cNvPr>
          <p:cNvSpPr txBox="1"/>
          <p:nvPr/>
        </p:nvSpPr>
        <p:spPr>
          <a:xfrm>
            <a:off x="6481895" y="2789585"/>
            <a:ext cx="570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n>
                  <a:solidFill>
                    <a:schemeClr val="tx1"/>
                  </a:solidFill>
                </a:ln>
              </a:rPr>
              <a:t>PARA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2D237C-8E10-F672-FBAF-DA271239A0CF}"/>
              </a:ext>
            </a:extLst>
          </p:cNvPr>
          <p:cNvSpPr txBox="1"/>
          <p:nvPr/>
        </p:nvSpPr>
        <p:spPr>
          <a:xfrm>
            <a:off x="6585831" y="2058335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n>
                  <a:solidFill>
                    <a:srgbClr val="555455"/>
                  </a:solidFill>
                </a:ln>
                <a:solidFill>
                  <a:srgbClr val="555455"/>
                </a:solidFill>
              </a:rPr>
              <a:t>TWiCe</a:t>
            </a:r>
            <a:r>
              <a:rPr lang="en-US" sz="1400" dirty="0">
                <a:ln>
                  <a:solidFill>
                    <a:srgbClr val="555455"/>
                  </a:solidFill>
                </a:ln>
                <a:solidFill>
                  <a:srgbClr val="555455"/>
                </a:solidFill>
              </a:rPr>
              <a:t>-ideal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E23E07-B938-9F63-AF97-51A5F7E5ACAE}"/>
              </a:ext>
            </a:extLst>
          </p:cNvPr>
          <p:cNvSpPr txBox="1"/>
          <p:nvPr/>
        </p:nvSpPr>
        <p:spPr>
          <a:xfrm>
            <a:off x="7804250" y="1546830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n>
                  <a:solidFill>
                    <a:srgbClr val="66A105"/>
                  </a:solidFill>
                </a:ln>
                <a:solidFill>
                  <a:srgbClr val="66A105"/>
                </a:solidFill>
              </a:rPr>
              <a:t>Ideal</a:t>
            </a:r>
            <a:endParaRPr lang="en-US" dirty="0">
              <a:ln>
                <a:solidFill>
                  <a:srgbClr val="66A105"/>
                </a:solidFill>
              </a:ln>
              <a:solidFill>
                <a:srgbClr val="66A105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406335-2D24-517E-1ADD-0BFA2EC16A93}"/>
              </a:ext>
            </a:extLst>
          </p:cNvPr>
          <p:cNvSpPr/>
          <p:nvPr/>
        </p:nvSpPr>
        <p:spPr>
          <a:xfrm>
            <a:off x="7589263" y="1216720"/>
            <a:ext cx="682959" cy="164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0ED0623-8176-F880-D83C-3EFB4D6153D4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9" r="90233"/>
          <a:stretch/>
        </p:blipFill>
        <p:spPr>
          <a:xfrm>
            <a:off x="368214" y="1485120"/>
            <a:ext cx="817522" cy="26952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2925073-89FE-05AF-099E-BFE7DBAEEE91}"/>
              </a:ext>
            </a:extLst>
          </p:cNvPr>
          <p:cNvSpPr txBox="1"/>
          <p:nvPr/>
        </p:nvSpPr>
        <p:spPr>
          <a:xfrm>
            <a:off x="1561403" y="3860861"/>
            <a:ext cx="6301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latin typeface="Cambria" panose="02040503050406030204" pitchFamily="18" charset="0"/>
              </a:rPr>
              <a:t>HC</a:t>
            </a:r>
            <a:r>
              <a:rPr lang="en-US" sz="1600" i="1" baseline="-25000" dirty="0" err="1">
                <a:latin typeface="Cambria" panose="02040503050406030204" pitchFamily="18" charset="0"/>
              </a:rPr>
              <a:t>first</a:t>
            </a:r>
            <a:r>
              <a:rPr lang="en-US" sz="1600" i="1" baseline="-25000" dirty="0">
                <a:latin typeface="Cambria" panose="02040503050406030204" pitchFamily="18" charset="0"/>
              </a:rPr>
              <a:t> </a:t>
            </a:r>
            <a:r>
              <a:rPr lang="en-US" sz="1600" i="1" dirty="0">
                <a:latin typeface="Cambria" panose="02040503050406030204" pitchFamily="18" charset="0"/>
              </a:rPr>
              <a:t>(number of hammers required to induce first </a:t>
            </a:r>
            <a:r>
              <a:rPr lang="en-US" sz="1600" i="1" dirty="0" err="1">
                <a:latin typeface="Cambria" panose="02040503050406030204" pitchFamily="18" charset="0"/>
              </a:rPr>
              <a:t>RowHammer</a:t>
            </a:r>
            <a:r>
              <a:rPr lang="en-US" sz="1600" i="1" dirty="0">
                <a:latin typeface="Cambria" panose="02040503050406030204" pitchFamily="18" charset="0"/>
              </a:rPr>
              <a:t> bit flip)</a:t>
            </a:r>
            <a:endParaRPr lang="en-US" sz="1600" i="1" baseline="-25000" dirty="0">
              <a:latin typeface="Cambria" panose="02040503050406030204" pitchFamily="18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399A845-45CD-9F21-59A8-BED1818AD63F}"/>
              </a:ext>
            </a:extLst>
          </p:cNvPr>
          <p:cNvCxnSpPr/>
          <p:nvPr/>
        </p:nvCxnSpPr>
        <p:spPr>
          <a:xfrm>
            <a:off x="8374516" y="1546830"/>
            <a:ext cx="0" cy="30777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9DB827C-4B03-3100-BC40-A3EF6871A3C1}"/>
              </a:ext>
            </a:extLst>
          </p:cNvPr>
          <p:cNvSpPr txBox="1"/>
          <p:nvPr/>
        </p:nvSpPr>
        <p:spPr>
          <a:xfrm>
            <a:off x="8380412" y="148527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</a:rPr>
              <a:t>14%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90E72D-A43B-399B-49A7-259AC7EB56FB}"/>
              </a:ext>
            </a:extLst>
          </p:cNvPr>
          <p:cNvSpPr txBox="1"/>
          <p:nvPr/>
        </p:nvSpPr>
        <p:spPr>
          <a:xfrm>
            <a:off x="1" y="5528527"/>
            <a:ext cx="888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J. S. Kim, M. Patel, A. G.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Yaglikci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H. Hassan, R. Azizi, L.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Orosa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and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-webkit-standard"/>
              </a:rPr>
              <a:t>O.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-webkit-standard"/>
              </a:rPr>
              <a:t>Mutlu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-webkit-standard"/>
                <a:hlinkClick r:id="rId11"/>
              </a:rPr>
              <a:t>"Revisiting RowHammer: An Experimental Analysis of Modern Devices and Mitigation Techniques,”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en-US" sz="16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in </a:t>
            </a:r>
            <a:r>
              <a:rPr lang="en-US" sz="1600" i="1" u="none" strike="noStrike" dirty="0">
                <a:solidFill>
                  <a:srgbClr val="000000"/>
                </a:solidFill>
                <a:effectLst/>
                <a:latin typeface="-webkit-standard"/>
              </a:rPr>
              <a:t>ISCA</a:t>
            </a:r>
            <a:r>
              <a:rPr lang="en-US" sz="160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2020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US" sz="1600" i="1" baseline="-25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106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>
            <a:extLst>
              <a:ext uri="{FF2B5EF4-FFF2-40B4-BE49-F238E27FC236}">
                <a16:creationId xmlns:a16="http://schemas.microsoft.com/office/drawing/2014/main" id="{F9B2AB2E-B0BC-5681-374D-834CCFB4E5FC}"/>
              </a:ext>
            </a:extLst>
          </p:cNvPr>
          <p:cNvSpPr/>
          <p:nvPr/>
        </p:nvSpPr>
        <p:spPr>
          <a:xfrm>
            <a:off x="0" y="2672862"/>
            <a:ext cx="9144000" cy="2037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7010219-21B0-BF16-B3B4-5FC084345DCF}"/>
              </a:ext>
            </a:extLst>
          </p:cNvPr>
          <p:cNvSpPr/>
          <p:nvPr/>
        </p:nvSpPr>
        <p:spPr>
          <a:xfrm>
            <a:off x="0" y="770467"/>
            <a:ext cx="9144000" cy="19023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8FA21-CDD5-C1C4-E8A3-574F6B595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Refresh Delay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4143D-F10B-DC7C-C60B-330B6B59C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DDRx protocols allow a REF command to be </a:t>
            </a:r>
            <a:r>
              <a:rPr lang="en-US" sz="2200" b="1" dirty="0">
                <a:solidFill>
                  <a:srgbClr val="7030A0"/>
                </a:solidFill>
              </a:rPr>
              <a:t>postponed</a:t>
            </a:r>
            <a:r>
              <a:rPr lang="en-US" sz="2200" dirty="0"/>
              <a:t> for ~70us</a:t>
            </a:r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en-US" sz="2200" dirty="0"/>
          </a:p>
          <a:p>
            <a:r>
              <a:rPr lang="en-US" sz="2200" dirty="0"/>
              <a:t>HiRA-MC’s</a:t>
            </a:r>
            <a:r>
              <a:rPr lang="en-US" sz="2000" dirty="0"/>
              <a:t> current design </a:t>
            </a:r>
            <a:r>
              <a:rPr lang="en-US" sz="2000" b="1" i="1" dirty="0"/>
              <a:t>does not </a:t>
            </a:r>
            <a:r>
              <a:rPr lang="en-US" sz="2000" dirty="0"/>
              <a:t>leverage this flexibility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 </a:t>
            </a:r>
            <a:r>
              <a:rPr lang="en-US" sz="2000" b="1" dirty="0"/>
              <a:t>longer time slack </a:t>
            </a:r>
            <a:r>
              <a:rPr lang="en-US" sz="2000" dirty="0"/>
              <a:t>allows </a:t>
            </a:r>
          </a:p>
          <a:p>
            <a:pPr lvl="1"/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the baseline to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better utilize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DRAM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idle time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to perform refresh operations </a:t>
            </a:r>
          </a:p>
          <a:p>
            <a:pPr lvl="1"/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HiRA to find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more opportunities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to perform a refresh operation </a:t>
            </a:r>
            <a:br>
              <a:rPr lang="en-US" sz="1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concurrently with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 a DRAM access</a:t>
            </a:r>
          </a:p>
          <a:p>
            <a:r>
              <a:rPr lang="en-US" sz="2000" b="1" dirty="0"/>
              <a:t>Future sensitivity study:</a:t>
            </a:r>
            <a:r>
              <a:rPr lang="en-US" sz="2000" dirty="0"/>
              <a:t> the effect of long refresh delays</a:t>
            </a:r>
          </a:p>
          <a:p>
            <a:endParaRPr lang="en-US" sz="2000" dirty="0"/>
          </a:p>
          <a:p>
            <a:endParaRPr lang="en-US" sz="20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FC7EA32-0551-4536-620F-B63B1CEA8D06}"/>
              </a:ext>
            </a:extLst>
          </p:cNvPr>
          <p:cNvCxnSpPr/>
          <p:nvPr/>
        </p:nvCxnSpPr>
        <p:spPr>
          <a:xfrm>
            <a:off x="363415" y="1594346"/>
            <a:ext cx="82882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795B88A-40AE-F99A-65C3-343A89FA9530}"/>
              </a:ext>
            </a:extLst>
          </p:cNvPr>
          <p:cNvGrpSpPr/>
          <p:nvPr/>
        </p:nvGrpSpPr>
        <p:grpSpPr>
          <a:xfrm>
            <a:off x="2773109" y="1169301"/>
            <a:ext cx="635110" cy="553998"/>
            <a:chOff x="2886650" y="2247817"/>
            <a:chExt cx="635110" cy="55399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7140505-2F2B-7AAC-435B-F497E914CBD3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295617-8F6D-C7CD-2CFD-3D8558F8920A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CF056E-3482-F3ED-9172-FEE76161D37A}"/>
              </a:ext>
            </a:extLst>
          </p:cNvPr>
          <p:cNvGrpSpPr/>
          <p:nvPr/>
        </p:nvGrpSpPr>
        <p:grpSpPr>
          <a:xfrm>
            <a:off x="4244329" y="1169301"/>
            <a:ext cx="635110" cy="553998"/>
            <a:chOff x="2886650" y="2247817"/>
            <a:chExt cx="635110" cy="55399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2A937E0-21DA-EBF3-F13D-2E58A5C4C54F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C64BA3-3E7E-BF03-2BE8-9AFDFDC35AEC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2E9466-87FF-8140-A14F-812320BE015C}"/>
              </a:ext>
            </a:extLst>
          </p:cNvPr>
          <p:cNvGrpSpPr/>
          <p:nvPr/>
        </p:nvGrpSpPr>
        <p:grpSpPr>
          <a:xfrm>
            <a:off x="5724092" y="1169301"/>
            <a:ext cx="635110" cy="553998"/>
            <a:chOff x="2886650" y="2247817"/>
            <a:chExt cx="635110" cy="5539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DB724E2-EC8E-61A6-E4C3-5A075F84A2D2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C2463E-180F-574B-E0D9-9C8CDC42FD21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8C0D83-DC77-0141-A24B-EEAA3C62F9CB}"/>
              </a:ext>
            </a:extLst>
          </p:cNvPr>
          <p:cNvGrpSpPr/>
          <p:nvPr/>
        </p:nvGrpSpPr>
        <p:grpSpPr>
          <a:xfrm>
            <a:off x="1293347" y="1169301"/>
            <a:ext cx="635110" cy="553998"/>
            <a:chOff x="2886650" y="2247817"/>
            <a:chExt cx="635110" cy="55399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68DBA41-B6F3-319D-E425-4410B2A4DFC3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459641-5D66-DB3C-8413-FFA376700397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4C9D85-6E75-6D82-A826-B0B4127DDF1E}"/>
              </a:ext>
            </a:extLst>
          </p:cNvPr>
          <p:cNvGrpSpPr/>
          <p:nvPr/>
        </p:nvGrpSpPr>
        <p:grpSpPr>
          <a:xfrm>
            <a:off x="7192133" y="1169301"/>
            <a:ext cx="635110" cy="553998"/>
            <a:chOff x="2886650" y="2247817"/>
            <a:chExt cx="635110" cy="55399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9876BEA-01D7-A9FD-D3E0-166503145B1C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F48666-D95F-6F40-A113-7B448600EE05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1199ECA-62A1-EAB3-6502-8728463B8992}"/>
              </a:ext>
            </a:extLst>
          </p:cNvPr>
          <p:cNvSpPr txBox="1"/>
          <p:nvPr/>
        </p:nvSpPr>
        <p:spPr>
          <a:xfrm>
            <a:off x="4910222" y="124846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7.8us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FFC0A2-223B-7218-7B1C-46244F870F08}"/>
              </a:ext>
            </a:extLst>
          </p:cNvPr>
          <p:cNvSpPr txBox="1"/>
          <p:nvPr/>
        </p:nvSpPr>
        <p:spPr>
          <a:xfrm>
            <a:off x="3473915" y="128072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7.8us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030CC8-5D28-37F4-330C-D20976BDBA7C}"/>
              </a:ext>
            </a:extLst>
          </p:cNvPr>
          <p:cNvSpPr txBox="1"/>
          <p:nvPr/>
        </p:nvSpPr>
        <p:spPr>
          <a:xfrm>
            <a:off x="1957335" y="127100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7.8us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176669-32A6-8347-3F4E-83B8080D15BA}"/>
              </a:ext>
            </a:extLst>
          </p:cNvPr>
          <p:cNvSpPr txBox="1"/>
          <p:nvPr/>
        </p:nvSpPr>
        <p:spPr>
          <a:xfrm>
            <a:off x="6397323" y="127100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7.8us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7BCA365-E3FA-CFFC-E43E-F84F1B58BF2A}"/>
              </a:ext>
            </a:extLst>
          </p:cNvPr>
          <p:cNvCxnSpPr/>
          <p:nvPr/>
        </p:nvCxnSpPr>
        <p:spPr>
          <a:xfrm>
            <a:off x="363415" y="2388723"/>
            <a:ext cx="82882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F4EE9A-1EFE-5755-EECC-D8D3853BF49D}"/>
              </a:ext>
            </a:extLst>
          </p:cNvPr>
          <p:cNvGrpSpPr/>
          <p:nvPr/>
        </p:nvGrpSpPr>
        <p:grpSpPr>
          <a:xfrm>
            <a:off x="5826689" y="1963678"/>
            <a:ext cx="635110" cy="553998"/>
            <a:chOff x="2886650" y="2247817"/>
            <a:chExt cx="635110" cy="55399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AEDFD4F-831C-C112-5560-0527AAB85BC5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F43D1D-6F70-BFFA-92B4-48010AE62CDA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2B8977E-29EB-FDCB-00B8-6E0589F67CB9}"/>
              </a:ext>
            </a:extLst>
          </p:cNvPr>
          <p:cNvGrpSpPr/>
          <p:nvPr/>
        </p:nvGrpSpPr>
        <p:grpSpPr>
          <a:xfrm>
            <a:off x="6295813" y="1963678"/>
            <a:ext cx="635110" cy="553998"/>
            <a:chOff x="2886650" y="2247817"/>
            <a:chExt cx="635110" cy="55399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0C96954-F376-1C84-BA99-05DC2B8C141C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CE11454-0112-B5E4-1A08-262C43B919A4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B313CF-8646-4429-8266-9A28358A0A0F}"/>
              </a:ext>
            </a:extLst>
          </p:cNvPr>
          <p:cNvGrpSpPr/>
          <p:nvPr/>
        </p:nvGrpSpPr>
        <p:grpSpPr>
          <a:xfrm>
            <a:off x="6761983" y="1963678"/>
            <a:ext cx="635110" cy="553998"/>
            <a:chOff x="2886650" y="2247817"/>
            <a:chExt cx="635110" cy="55399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00C2E6-1774-9DE6-9639-F5134097E057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3B8C1A-E385-24B7-11FE-166783407FED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C2110E-3409-ABBE-033E-B9B8EBC0A865}"/>
              </a:ext>
            </a:extLst>
          </p:cNvPr>
          <p:cNvGrpSpPr/>
          <p:nvPr/>
        </p:nvGrpSpPr>
        <p:grpSpPr>
          <a:xfrm>
            <a:off x="1293347" y="1963678"/>
            <a:ext cx="635110" cy="553998"/>
            <a:chOff x="2886650" y="2247817"/>
            <a:chExt cx="635110" cy="55399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A0F6C41-7575-A034-9892-69DD2C20F70E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E13486B-B9EB-461F-3687-46982F1AD8A5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4833449-BA2B-1D25-F4E2-FBD1EF186293}"/>
              </a:ext>
            </a:extLst>
          </p:cNvPr>
          <p:cNvGrpSpPr/>
          <p:nvPr/>
        </p:nvGrpSpPr>
        <p:grpSpPr>
          <a:xfrm>
            <a:off x="7192133" y="1963678"/>
            <a:ext cx="635110" cy="553998"/>
            <a:chOff x="2886650" y="2247817"/>
            <a:chExt cx="635110" cy="553998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A6350AB-5CD1-BDCA-8BFC-B477F7585F9A}"/>
                </a:ext>
              </a:extLst>
            </p:cNvPr>
            <p:cNvCxnSpPr/>
            <p:nvPr/>
          </p:nvCxnSpPr>
          <p:spPr>
            <a:xfrm>
              <a:off x="3165231" y="2543908"/>
              <a:ext cx="0" cy="2579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429F7F-6E66-16CC-655E-9D3F57378439}"/>
                </a:ext>
              </a:extLst>
            </p:cNvPr>
            <p:cNvSpPr txBox="1"/>
            <p:nvPr/>
          </p:nvSpPr>
          <p:spPr>
            <a:xfrm>
              <a:off x="2886650" y="2247817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REF 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F0A8476-616D-6548-1522-663471B3BA92}"/>
              </a:ext>
            </a:extLst>
          </p:cNvPr>
          <p:cNvSpPr txBox="1"/>
          <p:nvPr/>
        </p:nvSpPr>
        <p:spPr>
          <a:xfrm>
            <a:off x="3497636" y="2019390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~70us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E5AF431-D91F-7AF1-C74D-C09F9D6E5FC5}"/>
              </a:ext>
            </a:extLst>
          </p:cNvPr>
          <p:cNvGrpSpPr/>
          <p:nvPr/>
        </p:nvGrpSpPr>
        <p:grpSpPr>
          <a:xfrm>
            <a:off x="363415" y="3007825"/>
            <a:ext cx="8288216" cy="1781608"/>
            <a:chOff x="363415" y="2996102"/>
            <a:chExt cx="8288216" cy="1781608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C6F8326-C425-76A9-27AD-469132310584}"/>
                </a:ext>
              </a:extLst>
            </p:cNvPr>
            <p:cNvCxnSpPr/>
            <p:nvPr/>
          </p:nvCxnSpPr>
          <p:spPr>
            <a:xfrm>
              <a:off x="363415" y="3421147"/>
              <a:ext cx="828821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1E7E398-F6DC-F18F-075C-C4FB88010E5B}"/>
                </a:ext>
              </a:extLst>
            </p:cNvPr>
            <p:cNvGrpSpPr/>
            <p:nvPr/>
          </p:nvGrpSpPr>
          <p:grpSpPr>
            <a:xfrm>
              <a:off x="2773109" y="2996102"/>
              <a:ext cx="635110" cy="553998"/>
              <a:chOff x="2886650" y="2247817"/>
              <a:chExt cx="635110" cy="553998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FA75C98-4AE0-A92C-4190-565D25198809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4D5AC92-DF36-561D-5BFA-68936AF8494E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D0C7FBA-6853-BA5B-A42C-9A5B23508BE9}"/>
                </a:ext>
              </a:extLst>
            </p:cNvPr>
            <p:cNvGrpSpPr/>
            <p:nvPr/>
          </p:nvGrpSpPr>
          <p:grpSpPr>
            <a:xfrm>
              <a:off x="4244329" y="2996102"/>
              <a:ext cx="635110" cy="553998"/>
              <a:chOff x="2886650" y="2247817"/>
              <a:chExt cx="635110" cy="553998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5F67DE5-F7E0-E14F-E578-A5C8FCBFF014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167AA33-1CFD-7151-D762-C8E31F5D85F0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678B5A9-8900-F26F-F806-50C3138E277B}"/>
                </a:ext>
              </a:extLst>
            </p:cNvPr>
            <p:cNvGrpSpPr/>
            <p:nvPr/>
          </p:nvGrpSpPr>
          <p:grpSpPr>
            <a:xfrm>
              <a:off x="5724092" y="2996102"/>
              <a:ext cx="635110" cy="553998"/>
              <a:chOff x="2886650" y="2247817"/>
              <a:chExt cx="635110" cy="553998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C37C41FF-084D-7AE1-9884-3BCED8F16398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216B8AE-2BF5-66B6-8F90-5DA83BBD4D52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31C9517-4E1A-DC1B-E0FB-DE83E73B5204}"/>
                </a:ext>
              </a:extLst>
            </p:cNvPr>
            <p:cNvGrpSpPr/>
            <p:nvPr/>
          </p:nvGrpSpPr>
          <p:grpSpPr>
            <a:xfrm>
              <a:off x="1293347" y="2996102"/>
              <a:ext cx="635110" cy="553998"/>
              <a:chOff x="2886650" y="2247817"/>
              <a:chExt cx="635110" cy="553998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A57BEB24-7D18-968F-4B97-2AF54DDBC92C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EC26A32-5837-E9F3-CE25-B8CB92EB8A83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CA515D2-712A-C0D0-A90E-CDF1456EE6C2}"/>
                </a:ext>
              </a:extLst>
            </p:cNvPr>
            <p:cNvGrpSpPr/>
            <p:nvPr/>
          </p:nvGrpSpPr>
          <p:grpSpPr>
            <a:xfrm>
              <a:off x="7192133" y="2996102"/>
              <a:ext cx="635110" cy="553998"/>
              <a:chOff x="2886650" y="2247817"/>
              <a:chExt cx="635110" cy="553998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0C4333F-A277-730D-83F5-16B93A83AC0F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7FCFB07-0036-3807-DF4D-51AB0D2ADBFD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13CDF2C-B946-8212-935A-D19296C38FF7}"/>
                </a:ext>
              </a:extLst>
            </p:cNvPr>
            <p:cNvSpPr txBox="1"/>
            <p:nvPr/>
          </p:nvSpPr>
          <p:spPr>
            <a:xfrm>
              <a:off x="4910222" y="3075261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6059CD3-B845-2EAD-A6DF-6F1970807400}"/>
                </a:ext>
              </a:extLst>
            </p:cNvPr>
            <p:cNvSpPr txBox="1"/>
            <p:nvPr/>
          </p:nvSpPr>
          <p:spPr>
            <a:xfrm>
              <a:off x="3473915" y="3107527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E32313F-A0E3-55E5-FBDA-4CDC42621434}"/>
                </a:ext>
              </a:extLst>
            </p:cNvPr>
            <p:cNvSpPr txBox="1"/>
            <p:nvPr/>
          </p:nvSpPr>
          <p:spPr>
            <a:xfrm>
              <a:off x="1957335" y="3097807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509203F-4971-30D1-01C4-F97EA014DD51}"/>
                </a:ext>
              </a:extLst>
            </p:cNvPr>
            <p:cNvSpPr txBox="1"/>
            <p:nvPr/>
          </p:nvSpPr>
          <p:spPr>
            <a:xfrm>
              <a:off x="6397323" y="3097807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6EF42FBA-A400-C5C0-57D4-F6E39FF33945}"/>
                </a:ext>
              </a:extLst>
            </p:cNvPr>
            <p:cNvCxnSpPr>
              <a:cxnSpLocks/>
            </p:cNvCxnSpPr>
            <p:nvPr/>
          </p:nvCxnSpPr>
          <p:spPr>
            <a:xfrm>
              <a:off x="363415" y="4169541"/>
              <a:ext cx="828821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91C57E4-8772-6E52-E293-5314054D238F}"/>
                </a:ext>
              </a:extLst>
            </p:cNvPr>
            <p:cNvGrpSpPr/>
            <p:nvPr/>
          </p:nvGrpSpPr>
          <p:grpSpPr>
            <a:xfrm>
              <a:off x="2456364" y="3744496"/>
              <a:ext cx="635110" cy="553998"/>
              <a:chOff x="2886650" y="2247817"/>
              <a:chExt cx="635110" cy="553998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F56B8EE-1DC3-DF72-E133-AF54051B3B8F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15BB2F4-8252-E1A3-0DEE-A9DC0EC28F91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D5BBE94-FF36-0B60-9043-10C2D6CEBFE8}"/>
                </a:ext>
              </a:extLst>
            </p:cNvPr>
            <p:cNvGrpSpPr/>
            <p:nvPr/>
          </p:nvGrpSpPr>
          <p:grpSpPr>
            <a:xfrm>
              <a:off x="3927584" y="3744496"/>
              <a:ext cx="635110" cy="553998"/>
              <a:chOff x="2886650" y="2247817"/>
              <a:chExt cx="635110" cy="553998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1B32BFB-F119-10B0-0C1E-421301894851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D25B253-6D95-9130-0C84-97F4EA136FA6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9F3C2A0-0659-E622-A1AD-87B305B8534F}"/>
                </a:ext>
              </a:extLst>
            </p:cNvPr>
            <p:cNvGrpSpPr/>
            <p:nvPr/>
          </p:nvGrpSpPr>
          <p:grpSpPr>
            <a:xfrm>
              <a:off x="5407347" y="3744496"/>
              <a:ext cx="635110" cy="553998"/>
              <a:chOff x="2886650" y="2247817"/>
              <a:chExt cx="635110" cy="553998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F37F4E6-6CAF-29F6-2469-F2901A99BEE8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1B173E36-DC40-530E-B841-6548B72C0227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C5A3F7F-A6DF-AF2D-7C20-9F0186605252}"/>
                </a:ext>
              </a:extLst>
            </p:cNvPr>
            <p:cNvGrpSpPr/>
            <p:nvPr/>
          </p:nvGrpSpPr>
          <p:grpSpPr>
            <a:xfrm>
              <a:off x="976602" y="3744496"/>
              <a:ext cx="635110" cy="553998"/>
              <a:chOff x="2886650" y="2247817"/>
              <a:chExt cx="635110" cy="553998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9BD13E9-0010-893F-8081-2469A459CA4D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F65217F-F74C-200D-12C5-0D22648C96C6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85109E0-84CE-FA0A-B8DF-5C18DEAA2D2C}"/>
                </a:ext>
              </a:extLst>
            </p:cNvPr>
            <p:cNvGrpSpPr/>
            <p:nvPr/>
          </p:nvGrpSpPr>
          <p:grpSpPr>
            <a:xfrm>
              <a:off x="6875388" y="3744496"/>
              <a:ext cx="635110" cy="553998"/>
              <a:chOff x="2886650" y="2247817"/>
              <a:chExt cx="635110" cy="553998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78878D4-DF40-E4B9-1806-5E1123946F57}"/>
                  </a:ext>
                </a:extLst>
              </p:cNvPr>
              <p:cNvCxnSpPr/>
              <p:nvPr/>
            </p:nvCxnSpPr>
            <p:spPr>
              <a:xfrm>
                <a:off x="3165231" y="2543908"/>
                <a:ext cx="0" cy="25790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CF831FB-FDFD-B8A1-1467-4EA45F851BE5}"/>
                  </a:ext>
                </a:extLst>
              </p:cNvPr>
              <p:cNvSpPr txBox="1"/>
              <p:nvPr/>
            </p:nvSpPr>
            <p:spPr>
              <a:xfrm>
                <a:off x="2886650" y="2247817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</a:rPr>
                  <a:t>REF </a:t>
                </a: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9CE1B3E-0014-4F6C-0712-C100D4656462}"/>
                </a:ext>
              </a:extLst>
            </p:cNvPr>
            <p:cNvSpPr txBox="1"/>
            <p:nvPr/>
          </p:nvSpPr>
          <p:spPr>
            <a:xfrm>
              <a:off x="4593477" y="3823655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5A14795-EC80-32FC-A842-47EBD4FB6635}"/>
                </a:ext>
              </a:extLst>
            </p:cNvPr>
            <p:cNvSpPr txBox="1"/>
            <p:nvPr/>
          </p:nvSpPr>
          <p:spPr>
            <a:xfrm>
              <a:off x="3157170" y="3855921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5BBF2D4-2660-DC9A-0146-6A1157C9F121}"/>
                </a:ext>
              </a:extLst>
            </p:cNvPr>
            <p:cNvSpPr txBox="1"/>
            <p:nvPr/>
          </p:nvSpPr>
          <p:spPr>
            <a:xfrm>
              <a:off x="1640590" y="3846201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09ADC59-B577-48FD-AA22-F8B82D680ECE}"/>
                </a:ext>
              </a:extLst>
            </p:cNvPr>
            <p:cNvSpPr txBox="1"/>
            <p:nvPr/>
          </p:nvSpPr>
          <p:spPr>
            <a:xfrm>
              <a:off x="6080578" y="3846201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7.8us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E440819-7459-5075-3558-CE969AD7546A}"/>
                </a:ext>
              </a:extLst>
            </p:cNvPr>
            <p:cNvCxnSpPr>
              <a:cxnSpLocks/>
            </p:cNvCxnSpPr>
            <p:nvPr/>
          </p:nvCxnSpPr>
          <p:spPr>
            <a:xfrm>
              <a:off x="1571928" y="3550100"/>
              <a:ext cx="0" cy="95156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8016189-12ED-F6FD-C9B9-FB7BB0808097}"/>
                </a:ext>
              </a:extLst>
            </p:cNvPr>
            <p:cNvCxnSpPr>
              <a:cxnSpLocks/>
            </p:cNvCxnSpPr>
            <p:nvPr/>
          </p:nvCxnSpPr>
          <p:spPr>
            <a:xfrm>
              <a:off x="1255183" y="4298494"/>
              <a:ext cx="0" cy="20316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FB1E7BE-7D53-FE6B-9DEB-C2D8CFD292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55183" y="4405244"/>
              <a:ext cx="316745" cy="0"/>
            </a:xfrm>
            <a:prstGeom prst="line">
              <a:avLst/>
            </a:prstGeom>
            <a:ln w="381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312491C-A0DF-E6A6-5C78-66D8BFA161E2}"/>
                </a:ext>
              </a:extLst>
            </p:cNvPr>
            <p:cNvSpPr txBox="1"/>
            <p:nvPr/>
          </p:nvSpPr>
          <p:spPr>
            <a:xfrm>
              <a:off x="876598" y="4408378"/>
              <a:ext cx="1180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time slack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46D04565-B99C-8D04-05CD-8F936CB6D9B0}"/>
              </a:ext>
            </a:extLst>
          </p:cNvPr>
          <p:cNvSpPr txBox="1"/>
          <p:nvPr/>
        </p:nvSpPr>
        <p:spPr>
          <a:xfrm>
            <a:off x="1571927" y="4398196"/>
            <a:ext cx="453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Cambria" panose="02040503050406030204" pitchFamily="18" charset="0"/>
              </a:rPr>
              <a:t>longer time slack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D3A5230-1611-231C-9871-36EFA6019000}"/>
              </a:ext>
            </a:extLst>
          </p:cNvPr>
          <p:cNvCxnSpPr>
            <a:cxnSpLocks/>
          </p:cNvCxnSpPr>
          <p:nvPr/>
        </p:nvCxnSpPr>
        <p:spPr>
          <a:xfrm>
            <a:off x="6121834" y="2400445"/>
            <a:ext cx="0" cy="220432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E38A0EE-7D6D-8E4D-6EDC-6F6FE27CD706}"/>
              </a:ext>
            </a:extLst>
          </p:cNvPr>
          <p:cNvCxnSpPr>
            <a:cxnSpLocks/>
          </p:cNvCxnSpPr>
          <p:nvPr/>
        </p:nvCxnSpPr>
        <p:spPr>
          <a:xfrm flipH="1">
            <a:off x="1571928" y="4419009"/>
            <a:ext cx="4549906" cy="0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20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ED178-CB7B-8B5A-C638-5587EB40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E38EA-6A2A-1AE3-125A-09FC6361E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HiRA </a:t>
            </a:r>
            <a:r>
              <a:rPr lang="en-US" i="1" dirty="0"/>
              <a:t>does not change </a:t>
            </a:r>
            <a:r>
              <a:rPr lang="en-US" dirty="0"/>
              <a:t>the </a:t>
            </a:r>
            <a:r>
              <a:rPr lang="en-US" b="1" dirty="0">
                <a:solidFill>
                  <a:srgbClr val="C00000"/>
                </a:solidFill>
              </a:rPr>
              <a:t>number of refresh operations </a:t>
            </a:r>
            <a:br>
              <a:rPr lang="en-US" dirty="0"/>
            </a:br>
            <a:r>
              <a:rPr lang="en-US" dirty="0"/>
              <a:t>at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 given time window</a:t>
            </a:r>
          </a:p>
          <a:p>
            <a:pPr lvl="1"/>
            <a:r>
              <a:rPr lang="en-US" dirty="0"/>
              <a:t>Overall energy consumed for refresh operations is the same </a:t>
            </a:r>
          </a:p>
          <a:p>
            <a:endParaRPr lang="en-US" dirty="0"/>
          </a:p>
          <a:p>
            <a:r>
              <a:rPr lang="en-US" dirty="0"/>
              <a:t>HiRA </a:t>
            </a:r>
            <a:r>
              <a:rPr lang="en-US" b="1" dirty="0">
                <a:solidFill>
                  <a:srgbClr val="7030A0"/>
                </a:solidFill>
              </a:rPr>
              <a:t>improves system performance</a:t>
            </a:r>
          </a:p>
          <a:p>
            <a:pPr lvl="1"/>
            <a:r>
              <a:rPr lang="en-US" b="1" dirty="0">
                <a:solidFill>
                  <a:srgbClr val="00B050"/>
                </a:solidFill>
              </a:rPr>
              <a:t>Reduces</a:t>
            </a:r>
            <a:r>
              <a:rPr lang="en-US" dirty="0"/>
              <a:t> the background </a:t>
            </a:r>
            <a:r>
              <a:rPr lang="en-US" b="1" dirty="0">
                <a:solidFill>
                  <a:srgbClr val="00B050"/>
                </a:solidFill>
              </a:rPr>
              <a:t>energy consumption</a:t>
            </a:r>
          </a:p>
          <a:p>
            <a:pPr lvl="1"/>
            <a:endParaRPr lang="en-US" dirty="0"/>
          </a:p>
          <a:p>
            <a:r>
              <a:rPr lang="en-US" dirty="0"/>
              <a:t>Evaluation requires an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accurate power model </a:t>
            </a:r>
            <a:r>
              <a:rPr lang="en-US" dirty="0"/>
              <a:t>based on </a:t>
            </a:r>
            <a:r>
              <a:rPr lang="en-US" b="1" dirty="0"/>
              <a:t>real system measurements, </a:t>
            </a:r>
            <a:r>
              <a:rPr lang="en-US" dirty="0"/>
              <a:t>similar to VAMPIRE </a:t>
            </a:r>
            <a:r>
              <a:rPr lang="en-US" sz="1800" dirty="0"/>
              <a:t>[Ghose+ SIGMETRICS’17],</a:t>
            </a:r>
            <a:r>
              <a:rPr lang="en-US" dirty="0"/>
              <a:t> but for HiRA operations</a:t>
            </a:r>
          </a:p>
        </p:txBody>
      </p:sp>
    </p:spTree>
    <p:extLst>
      <p:ext uri="{BB962C8B-B14F-4D97-AF65-F5344CB8AC3E}">
        <p14:creationId xmlns:p14="http://schemas.microsoft.com/office/powerpoint/2010/main" val="28337228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 txBox="1">
            <a:spLocks/>
          </p:cNvSpPr>
          <p:nvPr/>
        </p:nvSpPr>
        <p:spPr>
          <a:xfrm>
            <a:off x="0" y="927"/>
            <a:ext cx="9144000" cy="31946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3195587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i="1" dirty="0">
                <a:solidFill>
                  <a:srgbClr val="FFFFFF"/>
                </a:solidFill>
                <a:latin typeface="Cambria"/>
                <a:cs typeface="Cambria"/>
              </a:rPr>
              <a:t>HiRA: Hidden Row Activation</a:t>
            </a:r>
            <a:r>
              <a:rPr lang="en-US" sz="2000" b="1" i="1" dirty="0">
                <a:solidFill>
                  <a:schemeClr val="bg1"/>
                </a:solidFill>
                <a:latin typeface="Cambria"/>
                <a:cs typeface="Cambria"/>
              </a:rPr>
              <a:t> </a:t>
            </a:r>
            <a:br>
              <a:rPr lang="en-US" sz="3200" b="1" i="1" dirty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n-US" sz="2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/>
                <a:cs typeface="Cambria"/>
              </a:rPr>
              <a:t>for Reducing Refresh Latency of Off-the-Shelf DRAM Chips</a:t>
            </a:r>
            <a:endParaRPr lang="en-US" sz="32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338416"/>
            <a:ext cx="8686800" cy="15302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Cambria"/>
                <a:cs typeface="Cambria"/>
              </a:rPr>
              <a:t>Abdullah </a:t>
            </a:r>
            <a:r>
              <a:rPr lang="en-US" sz="2400" b="1" dirty="0" err="1">
                <a:latin typeface="Cambria"/>
                <a:cs typeface="Cambria"/>
              </a:rPr>
              <a:t>Giray</a:t>
            </a:r>
            <a:r>
              <a:rPr lang="en-US" sz="2400" b="1" dirty="0">
                <a:latin typeface="Cambria"/>
                <a:cs typeface="Cambria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Yağlıkçı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 err="1">
                <a:latin typeface="Cambria"/>
                <a:cs typeface="Cambria"/>
              </a:rPr>
              <a:t>Ataberk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Olgun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Minesh</a:t>
            </a:r>
            <a:r>
              <a:rPr lang="en-US" sz="2400" dirty="0">
                <a:latin typeface="Cambria"/>
                <a:cs typeface="Cambria"/>
              </a:rPr>
              <a:t> Patel    </a:t>
            </a:r>
            <a:r>
              <a:rPr lang="en-US" sz="2400" dirty="0" err="1">
                <a:latin typeface="Cambria"/>
                <a:cs typeface="Cambria"/>
              </a:rPr>
              <a:t>Haocong</a:t>
            </a:r>
            <a:r>
              <a:rPr lang="en-US" sz="2400" dirty="0">
                <a:latin typeface="Cambria"/>
                <a:cs typeface="Cambria"/>
              </a:rPr>
              <a:t> Luo    Hasan Hassan</a:t>
            </a:r>
          </a:p>
          <a:p>
            <a:pPr marL="0" indent="0" algn="ctr">
              <a:buNone/>
            </a:pPr>
            <a:r>
              <a:rPr lang="en-US" sz="2400" dirty="0">
                <a:latin typeface="Cambria"/>
                <a:cs typeface="Cambria"/>
              </a:rPr>
              <a:t>Lois </a:t>
            </a:r>
            <a:r>
              <a:rPr lang="en-US" sz="2400" dirty="0" err="1">
                <a:latin typeface="Cambria"/>
                <a:cs typeface="Cambria"/>
              </a:rPr>
              <a:t>Orosa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</a:t>
            </a:r>
            <a:r>
              <a:rPr lang="en-US" sz="2400" dirty="0" err="1">
                <a:latin typeface="Cambria" panose="02040503050406030204" pitchFamily="18" charset="0"/>
              </a:rPr>
              <a:t>ğ</a:t>
            </a:r>
            <a:r>
              <a:rPr lang="en-US" sz="2400" dirty="0" err="1">
                <a:latin typeface="Cambria"/>
                <a:cs typeface="Cambria"/>
              </a:rPr>
              <a:t>uz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Ergin</a:t>
            </a:r>
            <a:r>
              <a:rPr lang="en-US" sz="2400" dirty="0">
                <a:latin typeface="Cambria"/>
                <a:cs typeface="Cambria"/>
              </a:rPr>
              <a:t>    </a:t>
            </a:r>
            <a:r>
              <a:rPr lang="en-US" sz="2400" dirty="0" err="1">
                <a:latin typeface="Cambria"/>
                <a:cs typeface="Cambria"/>
              </a:rPr>
              <a:t>Onur</a:t>
            </a:r>
            <a:r>
              <a:rPr lang="en-US" sz="2400" dirty="0">
                <a:latin typeface="Cambria"/>
                <a:cs typeface="Cambria"/>
              </a:rPr>
              <a:t> </a:t>
            </a:r>
            <a:r>
              <a:rPr lang="en-US" sz="2400" dirty="0" err="1">
                <a:latin typeface="Cambria"/>
                <a:cs typeface="Cambria"/>
              </a:rPr>
              <a:t>Mutlu</a:t>
            </a:r>
            <a:r>
              <a:rPr lang="en-US" sz="2400" dirty="0">
                <a:latin typeface="Cambria"/>
                <a:cs typeface="Cambria"/>
              </a:rPr>
              <a:t> 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C26073-8D20-48E5-9751-3761552F8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011" y="5084104"/>
            <a:ext cx="2175977" cy="418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93808-1C51-9F45-A6ED-874599368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1820" t="33599" r="12247" b="30996"/>
          <a:stretch/>
        </p:blipFill>
        <p:spPr>
          <a:xfrm>
            <a:off x="228600" y="6136739"/>
            <a:ext cx="2423611" cy="41696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7DDC59-57EB-D794-F2F6-30BE407CC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3197934" y="5981660"/>
            <a:ext cx="2462054" cy="7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8A822FA-2304-B16D-92A2-49C81F37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5711" y="6016272"/>
            <a:ext cx="2724761" cy="7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7030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E266-0CEA-82EB-80B7-19915158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in Off-the-Shelf DRAM Chips: Key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05A0-4BC0-E168-BAA8-A9A80B9C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HiRA works in </a:t>
            </a:r>
            <a:r>
              <a:rPr lang="en-US" b="1" dirty="0">
                <a:solidFill>
                  <a:srgbClr val="C00000"/>
                </a:solidFill>
              </a:rPr>
              <a:t>56 off-the-shelf DRAM chips </a:t>
            </a:r>
            <a:r>
              <a:rPr lang="en-US" dirty="0"/>
              <a:t>from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SK Hynix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821824-77A2-D28F-03E3-9672460E5CB6}"/>
              </a:ext>
            </a:extLst>
          </p:cNvPr>
          <p:cNvSpPr txBox="1">
            <a:spLocks/>
          </p:cNvSpPr>
          <p:nvPr/>
        </p:nvSpPr>
        <p:spPr>
          <a:xfrm>
            <a:off x="75991" y="1500205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C00000"/>
                </a:solidFill>
              </a:rPr>
              <a:t>51.4% reduction </a:t>
            </a:r>
            <a:r>
              <a:rPr lang="en-US" dirty="0"/>
              <a:t>in the time spent for refresh operations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37E016-C002-EC0C-072D-19CF35EB5019}"/>
              </a:ext>
            </a:extLst>
          </p:cNvPr>
          <p:cNvSpPr txBox="1">
            <a:spLocks/>
          </p:cNvSpPr>
          <p:nvPr/>
        </p:nvSpPr>
        <p:spPr>
          <a:xfrm>
            <a:off x="75990" y="2297703"/>
            <a:ext cx="8987622" cy="600346"/>
          </a:xfrm>
          <a:prstGeom prst="rect">
            <a:avLst/>
          </a:prstGeom>
        </p:spPr>
        <p:txBody>
          <a:bodyPr/>
          <a:lstStyle>
            <a:lvl1pPr marL="133350" indent="-133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311150" indent="-133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5334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/>
              <a:t>A given row’s </a:t>
            </a:r>
            <a:r>
              <a:rPr lang="en-US" b="1" dirty="0">
                <a:solidFill>
                  <a:srgbClr val="7030A0"/>
                </a:solidFill>
              </a:rPr>
              <a:t>refresh</a:t>
            </a:r>
            <a:r>
              <a:rPr lang="en-US" dirty="0"/>
              <a:t> can be performed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concurrently with </a:t>
            </a:r>
            <a:br>
              <a:rPr lang="en-US" dirty="0"/>
            </a:br>
            <a:r>
              <a:rPr lang="en-US" dirty="0"/>
              <a:t>the </a:t>
            </a:r>
            <a:r>
              <a:rPr lang="en-US" b="1" dirty="0">
                <a:solidFill>
                  <a:srgbClr val="C00000"/>
                </a:solidFill>
              </a:rPr>
              <a:t>activation</a:t>
            </a:r>
            <a:r>
              <a:rPr lang="en-US" dirty="0"/>
              <a:t> of any of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32% of the rows </a:t>
            </a:r>
            <a:r>
              <a:rPr lang="en-US" dirty="0"/>
              <a:t>in the same bank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59A954-E4DA-76B6-AA0C-EE65DFF0DC6C}"/>
              </a:ext>
            </a:extLst>
          </p:cNvPr>
          <p:cNvSpPr/>
          <p:nvPr/>
        </p:nvSpPr>
        <p:spPr>
          <a:xfrm>
            <a:off x="1120466" y="3400631"/>
            <a:ext cx="1616528" cy="334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</a:rPr>
              <a:t>Refresh RowA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90279B-04B7-A727-1747-7FA7DCB0F8C6}"/>
              </a:ext>
            </a:extLst>
          </p:cNvPr>
          <p:cNvGrpSpPr/>
          <p:nvPr/>
        </p:nvGrpSpPr>
        <p:grpSpPr>
          <a:xfrm>
            <a:off x="3962538" y="3278056"/>
            <a:ext cx="3225901" cy="579887"/>
            <a:chOff x="3962538" y="2529000"/>
            <a:chExt cx="3225901" cy="5798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6B4A74-EB5C-6F69-BB9E-1C5BE3756306}"/>
                </a:ext>
              </a:extLst>
            </p:cNvPr>
            <p:cNvSpPr/>
            <p:nvPr/>
          </p:nvSpPr>
          <p:spPr>
            <a:xfrm>
              <a:off x="6108439" y="2532887"/>
              <a:ext cx="108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32%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4583066C-34AE-7C1A-3AF3-64B911C4BF06}"/>
                </a:ext>
              </a:extLst>
            </p:cNvPr>
            <p:cNvSpPr/>
            <p:nvPr/>
          </p:nvSpPr>
          <p:spPr>
            <a:xfrm>
              <a:off x="5684549" y="2529000"/>
              <a:ext cx="318407" cy="579887"/>
            </a:xfrm>
            <a:prstGeom prst="leftBrac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C8257B-4812-2677-B389-8F6725C05BC2}"/>
                </a:ext>
              </a:extLst>
            </p:cNvPr>
            <p:cNvSpPr/>
            <p:nvPr/>
          </p:nvSpPr>
          <p:spPr>
            <a:xfrm>
              <a:off x="3962538" y="2651575"/>
              <a:ext cx="1616528" cy="3347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 RowB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E2823C-AA94-BE3F-F885-ABBB1930D489}"/>
              </a:ext>
            </a:extLst>
          </p:cNvPr>
          <p:cNvGrpSpPr/>
          <p:nvPr/>
        </p:nvGrpSpPr>
        <p:grpSpPr>
          <a:xfrm>
            <a:off x="5949578" y="3278056"/>
            <a:ext cx="1366080" cy="1847592"/>
            <a:chOff x="5949578" y="2529000"/>
            <a:chExt cx="1366080" cy="18475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BEE1A1-A749-C9C9-1D90-7E0071DA2D7A}"/>
                </a:ext>
              </a:extLst>
            </p:cNvPr>
            <p:cNvSpPr/>
            <p:nvPr/>
          </p:nvSpPr>
          <p:spPr>
            <a:xfrm>
              <a:off x="6108439" y="2529000"/>
              <a:ext cx="1080000" cy="14782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E1803F-2881-71BA-73E9-2B99D8822405}"/>
                </a:ext>
              </a:extLst>
            </p:cNvPr>
            <p:cNvSpPr txBox="1"/>
            <p:nvPr/>
          </p:nvSpPr>
          <p:spPr>
            <a:xfrm>
              <a:off x="5949578" y="4007260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DRAM Bank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5CD91FD-E8E8-3DB5-D93E-C7BBBD1DEB9B}"/>
              </a:ext>
            </a:extLst>
          </p:cNvPr>
          <p:cNvSpPr/>
          <p:nvPr/>
        </p:nvSpPr>
        <p:spPr>
          <a:xfrm>
            <a:off x="2190235" y="4421581"/>
            <a:ext cx="2253997" cy="33473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HiRA(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RowA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RowB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)</a:t>
            </a: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40DD90-BDD9-1AC2-D653-AFA2488B981B}"/>
              </a:ext>
            </a:extLst>
          </p:cNvPr>
          <p:cNvCxnSpPr>
            <a:cxnSpLocks/>
            <a:stCxn id="6" idx="2"/>
            <a:endCxn id="15" idx="1"/>
          </p:cNvCxnSpPr>
          <p:nvPr/>
        </p:nvCxnSpPr>
        <p:spPr>
          <a:xfrm rot="16200000" flipH="1">
            <a:off x="1632691" y="4031404"/>
            <a:ext cx="853583" cy="261505"/>
          </a:xfrm>
          <a:prstGeom prst="bentConnector2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296F36C8-CDAB-D233-B2F7-2AD4BEACA976}"/>
              </a:ext>
            </a:extLst>
          </p:cNvPr>
          <p:cNvCxnSpPr>
            <a:cxnSpLocks/>
            <a:stCxn id="10" idx="2"/>
            <a:endCxn id="15" idx="3"/>
          </p:cNvCxnSpPr>
          <p:nvPr/>
        </p:nvCxnSpPr>
        <p:spPr>
          <a:xfrm rot="5400000">
            <a:off x="4180726" y="3998872"/>
            <a:ext cx="853583" cy="326570"/>
          </a:xfrm>
          <a:prstGeom prst="bent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201EEA-AAC4-E254-B623-1476C507B71B}"/>
              </a:ext>
            </a:extLst>
          </p:cNvPr>
          <p:cNvGrpSpPr/>
          <p:nvPr/>
        </p:nvGrpSpPr>
        <p:grpSpPr>
          <a:xfrm>
            <a:off x="-1" y="5309113"/>
            <a:ext cx="9144001" cy="913989"/>
            <a:chOff x="-1" y="5309113"/>
            <a:chExt cx="9144001" cy="913989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93264DC9-E614-C209-AEDB-28BAF857D202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HiRA </a:t>
              </a:r>
              <a:r>
                <a:rPr lang="en-US" sz="2400" b="1" dirty="0">
                  <a:solidFill>
                    <a:srgbClr val="C00000"/>
                  </a:solidFill>
                </a:rPr>
                <a:t>effectively reduces the time spent </a:t>
              </a:r>
              <a:br>
                <a:rPr lang="en-US" sz="2400" b="1" dirty="0">
                  <a:solidFill>
                    <a:srgbClr val="C00000"/>
                  </a:solidFill>
                </a:rPr>
              </a:b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for </a:t>
              </a:r>
              <a:r>
                <a:rPr lang="en-US" sz="2400" b="1" dirty="0">
                  <a:solidFill>
                    <a:srgbClr val="7030A0"/>
                  </a:solidFill>
                </a:rPr>
                <a:t>refresh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 operations in </a:t>
              </a:r>
              <a:r>
                <a:rPr lang="en-US" sz="2400" b="1" dirty="0">
                  <a:solidFill>
                    <a:srgbClr val="C00000"/>
                  </a:solidFill>
                </a:rPr>
                <a:t>off-the-shelf 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DRAM chips </a:t>
              </a:r>
              <a:endParaRPr lang="en-US" sz="2400" dirty="0">
                <a:solidFill>
                  <a:srgbClr val="C03A83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3876670-4644-1BA5-3F7D-F06A7B228359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71EA1C0-33E2-BF99-9613-4DDF5456C6AF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4325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E266-0CEA-82EB-80B7-19915158A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 in Off-the-Shelf DRAM Chips: Key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605A0-4BC0-E168-BAA8-A9A80B9C4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HiRA works in </a:t>
            </a:r>
            <a:r>
              <a:rPr lang="en-US" b="1" dirty="0">
                <a:solidFill>
                  <a:srgbClr val="C00000"/>
                </a:solidFill>
              </a:rPr>
              <a:t>56 off-the-shelf DRAM chips </a:t>
            </a:r>
            <a:r>
              <a:rPr lang="en-US" dirty="0"/>
              <a:t>from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SK Hynix</a:t>
            </a:r>
          </a:p>
          <a:p>
            <a:pPr>
              <a:buClr>
                <a:schemeClr val="tx1"/>
              </a:buClr>
            </a:pPr>
            <a:endParaRPr lang="en-US" sz="1600" b="1" dirty="0">
              <a:solidFill>
                <a:srgbClr val="C00000"/>
              </a:solidFill>
            </a:endParaRP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C00000"/>
                </a:solidFill>
              </a:rPr>
              <a:t>51.4% reduction </a:t>
            </a:r>
            <a:r>
              <a:rPr lang="en-US" dirty="0"/>
              <a:t>in the time spent for refresh operations</a:t>
            </a:r>
          </a:p>
          <a:p>
            <a:pPr>
              <a:buClr>
                <a:schemeClr val="tx1"/>
              </a:buClr>
            </a:pPr>
            <a:endParaRPr lang="en-US" sz="1600" dirty="0"/>
          </a:p>
          <a:p>
            <a:pPr>
              <a:buClr>
                <a:schemeClr val="tx1"/>
              </a:buClr>
            </a:pPr>
            <a:r>
              <a:rPr lang="en-US" dirty="0"/>
              <a:t>A given row’s </a:t>
            </a:r>
            <a:r>
              <a:rPr lang="en-US" b="1" dirty="0">
                <a:solidFill>
                  <a:srgbClr val="7030A0"/>
                </a:solidFill>
              </a:rPr>
              <a:t>refresh</a:t>
            </a:r>
            <a:r>
              <a:rPr lang="en-US" dirty="0"/>
              <a:t> can be performed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concurrently with </a:t>
            </a:r>
            <a:br>
              <a:rPr lang="en-US" dirty="0"/>
            </a:br>
            <a:r>
              <a:rPr lang="en-US" dirty="0"/>
              <a:t>the </a:t>
            </a:r>
            <a:r>
              <a:rPr lang="en-US" b="1" dirty="0">
                <a:solidFill>
                  <a:srgbClr val="C00000"/>
                </a:solidFill>
              </a:rPr>
              <a:t>activation</a:t>
            </a:r>
            <a:r>
              <a:rPr lang="en-US" dirty="0"/>
              <a:t> of any of the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32% of the rows </a:t>
            </a:r>
            <a:r>
              <a:rPr lang="en-US" dirty="0"/>
              <a:t>in the same bank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651374-52DA-C53A-9D78-52466B167381}"/>
              </a:ext>
            </a:extLst>
          </p:cNvPr>
          <p:cNvSpPr/>
          <p:nvPr/>
        </p:nvSpPr>
        <p:spPr>
          <a:xfrm>
            <a:off x="1120466" y="3400631"/>
            <a:ext cx="1616528" cy="3347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</a:rPr>
              <a:t>Refresh RowA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72EE4F-4F9D-DAFC-08DF-DF873BCC5009}"/>
              </a:ext>
            </a:extLst>
          </p:cNvPr>
          <p:cNvGrpSpPr/>
          <p:nvPr/>
        </p:nvGrpSpPr>
        <p:grpSpPr>
          <a:xfrm>
            <a:off x="3962538" y="3278056"/>
            <a:ext cx="3225901" cy="579887"/>
            <a:chOff x="3962538" y="2529000"/>
            <a:chExt cx="3225901" cy="57988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D44A94-88E3-D035-F53C-942FBE623E33}"/>
                </a:ext>
              </a:extLst>
            </p:cNvPr>
            <p:cNvSpPr/>
            <p:nvPr/>
          </p:nvSpPr>
          <p:spPr>
            <a:xfrm>
              <a:off x="6108439" y="2532887"/>
              <a:ext cx="1080000" cy="576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32%</a:t>
              </a:r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499B770F-9D67-5B88-C811-57B00A1C67D8}"/>
                </a:ext>
              </a:extLst>
            </p:cNvPr>
            <p:cNvSpPr/>
            <p:nvPr/>
          </p:nvSpPr>
          <p:spPr>
            <a:xfrm>
              <a:off x="5684549" y="2529000"/>
              <a:ext cx="318407" cy="579887"/>
            </a:xfrm>
            <a:prstGeom prst="leftBrac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1E53C7-F24D-A944-EBF1-B4EA1CAC4618}"/>
                </a:ext>
              </a:extLst>
            </p:cNvPr>
            <p:cNvSpPr/>
            <p:nvPr/>
          </p:nvSpPr>
          <p:spPr>
            <a:xfrm>
              <a:off x="3962538" y="2651575"/>
              <a:ext cx="1616528" cy="3347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rPr>
                <a:t>ACT RowB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229EF0-E668-FEB6-DD45-8B511D9F7311}"/>
              </a:ext>
            </a:extLst>
          </p:cNvPr>
          <p:cNvGrpSpPr/>
          <p:nvPr/>
        </p:nvGrpSpPr>
        <p:grpSpPr>
          <a:xfrm>
            <a:off x="5949578" y="3278056"/>
            <a:ext cx="1366080" cy="1847592"/>
            <a:chOff x="5949578" y="2529000"/>
            <a:chExt cx="1366080" cy="1847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AA4613-06FC-C707-6490-4E246C2E2649}"/>
                </a:ext>
              </a:extLst>
            </p:cNvPr>
            <p:cNvSpPr/>
            <p:nvPr/>
          </p:nvSpPr>
          <p:spPr>
            <a:xfrm>
              <a:off x="6108439" y="2529000"/>
              <a:ext cx="1080000" cy="14782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48A7CA-79E7-340D-65FE-85DD1E145CB6}"/>
                </a:ext>
              </a:extLst>
            </p:cNvPr>
            <p:cNvSpPr txBox="1"/>
            <p:nvPr/>
          </p:nvSpPr>
          <p:spPr>
            <a:xfrm>
              <a:off x="5949578" y="4007260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DRAM Bank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8662723-6508-FD42-CD3A-28DF85F84430}"/>
              </a:ext>
            </a:extLst>
          </p:cNvPr>
          <p:cNvSpPr/>
          <p:nvPr/>
        </p:nvSpPr>
        <p:spPr>
          <a:xfrm>
            <a:off x="2190235" y="4421581"/>
            <a:ext cx="2253997" cy="33473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HiRA(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</a:rPr>
              <a:t>RowA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,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RowB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)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33B33976-872D-034C-C318-114331D7213C}"/>
              </a:ext>
            </a:extLst>
          </p:cNvPr>
          <p:cNvCxnSpPr>
            <a:cxnSpLocks/>
            <a:stCxn id="7" idx="2"/>
            <a:endCxn id="11" idx="1"/>
          </p:cNvCxnSpPr>
          <p:nvPr/>
        </p:nvCxnSpPr>
        <p:spPr>
          <a:xfrm rot="16200000" flipH="1">
            <a:off x="1632691" y="4031404"/>
            <a:ext cx="853583" cy="261505"/>
          </a:xfrm>
          <a:prstGeom prst="bentConnector2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6BA534AF-A96D-7D9C-EFD0-3038F28DE161}"/>
              </a:ext>
            </a:extLst>
          </p:cNvPr>
          <p:cNvCxnSpPr>
            <a:cxnSpLocks/>
            <a:stCxn id="9" idx="2"/>
            <a:endCxn id="11" idx="3"/>
          </p:cNvCxnSpPr>
          <p:nvPr/>
        </p:nvCxnSpPr>
        <p:spPr>
          <a:xfrm rot="5400000">
            <a:off x="4180726" y="3998872"/>
            <a:ext cx="853583" cy="326570"/>
          </a:xfrm>
          <a:prstGeom prst="bent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0D2C83F-6544-1AE7-2226-FBF02DBDD76E}"/>
              </a:ext>
            </a:extLst>
          </p:cNvPr>
          <p:cNvGrpSpPr/>
          <p:nvPr/>
        </p:nvGrpSpPr>
        <p:grpSpPr>
          <a:xfrm>
            <a:off x="-1" y="5309113"/>
            <a:ext cx="9144001" cy="913989"/>
            <a:chOff x="-1" y="5309113"/>
            <a:chExt cx="9144001" cy="913989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A9665E56-F5F2-6B11-7973-D13786A3006C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HiRA </a:t>
              </a:r>
              <a:r>
                <a:rPr lang="en-US" sz="2400" b="1" dirty="0">
                  <a:solidFill>
                    <a:srgbClr val="C00000"/>
                  </a:solidFill>
                </a:rPr>
                <a:t>effectively reduces the time spent </a:t>
              </a:r>
              <a:br>
                <a:rPr lang="en-US" sz="2400" b="1" dirty="0">
                  <a:solidFill>
                    <a:srgbClr val="C00000"/>
                  </a:solidFill>
                </a:rPr>
              </a:b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for </a:t>
              </a:r>
              <a:r>
                <a:rPr lang="en-US" sz="2400" b="1" dirty="0">
                  <a:solidFill>
                    <a:srgbClr val="7030A0"/>
                  </a:solidFill>
                </a:rPr>
                <a:t>refresh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 operations in </a:t>
              </a:r>
              <a:r>
                <a:rPr lang="en-US" sz="2400" b="1" dirty="0">
                  <a:solidFill>
                    <a:srgbClr val="C00000"/>
                  </a:solidFill>
                </a:rPr>
                <a:t>off-the-shelf </a:t>
              </a:r>
              <a:r>
                <a:rPr lang="en-US" sz="2400" dirty="0">
                  <a:solidFill>
                    <a:schemeClr val="accent5">
                      <a:lumMod val="50000"/>
                    </a:schemeClr>
                  </a:solidFill>
                </a:rPr>
                <a:t>DRAM chips </a:t>
              </a:r>
              <a:endParaRPr lang="en-US" sz="2400" dirty="0">
                <a:solidFill>
                  <a:srgbClr val="C03A83"/>
                </a:solidFill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61A4398-CAB0-F53D-CB8D-5E358958980B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DACCADE-4C4C-52AC-9579-1B7CCFDE10FA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79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56F9BAD4-3CCC-036B-457D-6239630C21C9}"/>
              </a:ext>
            </a:extLst>
          </p:cNvPr>
          <p:cNvGrpSpPr/>
          <p:nvPr/>
        </p:nvGrpSpPr>
        <p:grpSpPr>
          <a:xfrm>
            <a:off x="-2199" y="2688168"/>
            <a:ext cx="9144000" cy="3522132"/>
            <a:chOff x="-2199" y="2688168"/>
            <a:chExt cx="9144000" cy="352213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58183E0-C2B5-401B-C88B-3AA539332777}"/>
                </a:ext>
              </a:extLst>
            </p:cNvPr>
            <p:cNvGrpSpPr/>
            <p:nvPr/>
          </p:nvGrpSpPr>
          <p:grpSpPr>
            <a:xfrm>
              <a:off x="-2199" y="2688168"/>
              <a:ext cx="9144000" cy="3522132"/>
              <a:chOff x="-2199" y="2688168"/>
              <a:chExt cx="9144000" cy="3522132"/>
            </a:xfrm>
          </p:grpSpPr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FA302B34-4C8B-4AF3-1F4D-5729AD01A1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199" y="2688168"/>
                <a:ext cx="9144000" cy="35221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noFill/>
              </a:ln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ambria" panose="02040503050406030204" pitchFamily="18" charset="0"/>
                  <a:buChar char="-"/>
                  <a:defRPr sz="28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sz="2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400" b="1" dirty="0"/>
                  <a:t>	</a:t>
                </a:r>
                <a:endParaRPr lang="en-US" sz="2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B8C83B-2A3A-2883-7705-7AFC899D803A}"/>
                  </a:ext>
                </a:extLst>
              </p:cNvPr>
              <p:cNvSpPr txBox="1"/>
              <p:nvPr/>
            </p:nvSpPr>
            <p:spPr>
              <a:xfrm>
                <a:off x="75991" y="3814402"/>
                <a:ext cx="61106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>
                    <a:latin typeface="Cambria" panose="02040503050406030204" pitchFamily="18" charset="0"/>
                  </a:rPr>
                  <a:t>2</a:t>
                </a:r>
              </a:p>
            </p:txBody>
          </p:sp>
        </p:grpSp>
        <p:pic>
          <p:nvPicPr>
            <p:cNvPr id="43" name="Graphic 42" descr="Shield outline">
              <a:extLst>
                <a:ext uri="{FF2B5EF4-FFF2-40B4-BE49-F238E27FC236}">
                  <a16:creationId xmlns:a16="http://schemas.microsoft.com/office/drawing/2014/main" id="{50452336-1A8D-1CA5-9750-D9B3ADBDB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42348" y="3653373"/>
              <a:ext cx="1604937" cy="1604937"/>
            </a:xfrm>
            <a:prstGeom prst="rect">
              <a:avLst/>
            </a:prstGeom>
          </p:spPr>
        </p:pic>
        <p:pic>
          <p:nvPicPr>
            <p:cNvPr id="33" name="Graphic 32" descr="Hammer with solid fill">
              <a:extLst>
                <a:ext uri="{FF2B5EF4-FFF2-40B4-BE49-F238E27FC236}">
                  <a16:creationId xmlns:a16="http://schemas.microsoft.com/office/drawing/2014/main" id="{15F649C4-F702-1FEF-1012-84D1BF75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97333" y="4040343"/>
              <a:ext cx="830997" cy="83099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8BE49E-3705-5ACD-99D6-33E2966D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Main Types of DRAM Refresh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2CFE52-347B-BA5D-23F2-E4AAD621E16D}"/>
              </a:ext>
            </a:extLst>
          </p:cNvPr>
          <p:cNvGrpSpPr/>
          <p:nvPr/>
        </p:nvGrpSpPr>
        <p:grpSpPr>
          <a:xfrm>
            <a:off x="0" y="770467"/>
            <a:ext cx="9144000" cy="1718733"/>
            <a:chOff x="0" y="770467"/>
            <a:chExt cx="9144000" cy="171873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EB6504E-94B6-C1A7-E37A-E69B3DD2C523}"/>
                </a:ext>
              </a:extLst>
            </p:cNvPr>
            <p:cNvGrpSpPr/>
            <p:nvPr/>
          </p:nvGrpSpPr>
          <p:grpSpPr>
            <a:xfrm>
              <a:off x="0" y="770467"/>
              <a:ext cx="9144000" cy="1718733"/>
              <a:chOff x="0" y="770467"/>
              <a:chExt cx="9144000" cy="1718733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485151AB-66A4-F771-5F39-4587AB7623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770467"/>
                <a:ext cx="9144000" cy="171873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noFill/>
              </a:ln>
            </p:spPr>
            <p:txBody>
              <a:bodyPr anchor="ctr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ambria" panose="02040503050406030204" pitchFamily="18" charset="0"/>
                  <a:buChar char="-"/>
                  <a:defRPr sz="28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  <a:tabLst>
                    <a:tab pos="841375" algn="l"/>
                    <a:tab pos="3325813" algn="l"/>
                  </a:tabLst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	</a:t>
                </a:r>
                <a:r>
                  <a:rPr lang="en-US" sz="2400" b="1" u="sng" dirty="0">
                    <a:solidFill>
                      <a:srgbClr val="7030A0"/>
                    </a:solidFill>
                  </a:rPr>
                  <a:t>Periodic Refresh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: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/>
                  <a:t>Periodically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restores </a:t>
                </a:r>
                <a:r>
                  <a:rPr lang="en-US" sz="2400" dirty="0"/>
                  <a:t>the charge</a:t>
                </a:r>
                <a:br>
                  <a:rPr lang="en-US" sz="2400" dirty="0"/>
                </a:br>
                <a:r>
                  <a:rPr lang="en-US" sz="2400" dirty="0"/>
                  <a:t>		DRAM cells leak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 over time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7ED3B8-87D8-230F-8D97-56D18B0FF599}"/>
                  </a:ext>
                </a:extLst>
              </p:cNvPr>
              <p:cNvSpPr txBox="1"/>
              <p:nvPr/>
            </p:nvSpPr>
            <p:spPr>
              <a:xfrm>
                <a:off x="75991" y="1122001"/>
                <a:ext cx="61106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>
                    <a:latin typeface="Cambria" panose="02040503050406030204" pitchFamily="18" charset="0"/>
                  </a:rPr>
                  <a:t>1</a:t>
                </a:r>
              </a:p>
            </p:txBody>
          </p:sp>
        </p:grpSp>
        <p:pic>
          <p:nvPicPr>
            <p:cNvPr id="12" name="Graphic 11" descr="Stopwatch with solid fill">
              <a:extLst>
                <a:ext uri="{FF2B5EF4-FFF2-40B4-BE49-F238E27FC236}">
                  <a16:creationId xmlns:a16="http://schemas.microsoft.com/office/drawing/2014/main" id="{EB1FC87B-76AB-4D41-565D-48C611F6B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14566" y="899583"/>
              <a:ext cx="1460500" cy="1460500"/>
            </a:xfrm>
            <a:prstGeom prst="rect">
              <a:avLst/>
            </a:prstGeom>
          </p:spPr>
        </p:pic>
      </p:grpSp>
      <p:pic>
        <p:nvPicPr>
          <p:cNvPr id="18" name="Graphic 17" descr="Hammer with solid fill">
            <a:extLst>
              <a:ext uri="{FF2B5EF4-FFF2-40B4-BE49-F238E27FC236}">
                <a16:creationId xmlns:a16="http://schemas.microsoft.com/office/drawing/2014/main" id="{7AF45758-C427-DF85-F3DE-B2F246D03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7491" y="4136705"/>
            <a:ext cx="439618" cy="4320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EED576-F16C-BBF1-0FD6-7D822F428DD4}"/>
              </a:ext>
            </a:extLst>
          </p:cNvPr>
          <p:cNvSpPr/>
          <p:nvPr/>
        </p:nvSpPr>
        <p:spPr>
          <a:xfrm>
            <a:off x="1525104" y="4110859"/>
            <a:ext cx="1230156" cy="3074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</a:rPr>
              <a:t>DRAM Row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6AED5D-8832-5CC5-35F3-670C248CF3C2}"/>
              </a:ext>
            </a:extLst>
          </p:cNvPr>
          <p:cNvSpPr/>
          <p:nvPr/>
        </p:nvSpPr>
        <p:spPr>
          <a:xfrm>
            <a:off x="1525104" y="4438184"/>
            <a:ext cx="1230156" cy="3074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2A3E5F-7535-198A-4CF5-EB0B682CEBCE}"/>
              </a:ext>
            </a:extLst>
          </p:cNvPr>
          <p:cNvSpPr/>
          <p:nvPr/>
        </p:nvSpPr>
        <p:spPr>
          <a:xfrm>
            <a:off x="1525104" y="3783534"/>
            <a:ext cx="1230156" cy="3074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F565B7-BD99-7605-D269-3E91C50CEA2F}"/>
              </a:ext>
            </a:extLst>
          </p:cNvPr>
          <p:cNvGrpSpPr/>
          <p:nvPr/>
        </p:nvGrpSpPr>
        <p:grpSpPr>
          <a:xfrm>
            <a:off x="1629899" y="3783534"/>
            <a:ext cx="1048680" cy="978650"/>
            <a:chOff x="969499" y="1721468"/>
            <a:chExt cx="1048680" cy="978650"/>
          </a:xfrm>
        </p:grpSpPr>
        <p:sp>
          <p:nvSpPr>
            <p:cNvPr id="23" name="Multiply 22">
              <a:extLst>
                <a:ext uri="{FF2B5EF4-FFF2-40B4-BE49-F238E27FC236}">
                  <a16:creationId xmlns:a16="http://schemas.microsoft.com/office/drawing/2014/main" id="{D4C81D2A-C790-AF6D-3E32-9A0BDAFF05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9499" y="1724793"/>
              <a:ext cx="324000" cy="324000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4" name="Multiply 23">
              <a:extLst>
                <a:ext uri="{FF2B5EF4-FFF2-40B4-BE49-F238E27FC236}">
                  <a16:creationId xmlns:a16="http://schemas.microsoft.com/office/drawing/2014/main" id="{7333C980-7B79-669A-B364-3451684700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2179" y="1721468"/>
              <a:ext cx="324000" cy="324000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  <p:sp>
          <p:nvSpPr>
            <p:cNvPr id="25" name="Multiply 24">
              <a:extLst>
                <a:ext uri="{FF2B5EF4-FFF2-40B4-BE49-F238E27FC236}">
                  <a16:creationId xmlns:a16="http://schemas.microsoft.com/office/drawing/2014/main" id="{95F77C0C-4A75-5AF9-4048-93443B91FE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5782" y="2376118"/>
              <a:ext cx="324000" cy="324000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26" name="Multiply 25">
              <a:extLst>
                <a:ext uri="{FF2B5EF4-FFF2-40B4-BE49-F238E27FC236}">
                  <a16:creationId xmlns:a16="http://schemas.microsoft.com/office/drawing/2014/main" id="{B6DBB01A-101A-3EF2-E2CE-3DE9B74548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4179" y="2376118"/>
              <a:ext cx="324000" cy="324000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440E56-6D89-436E-ABA0-9484A1F67018}"/>
              </a:ext>
            </a:extLst>
          </p:cNvPr>
          <p:cNvCxnSpPr>
            <a:cxnSpLocks/>
          </p:cNvCxnSpPr>
          <p:nvPr/>
        </p:nvCxnSpPr>
        <p:spPr>
          <a:xfrm flipH="1">
            <a:off x="2755260" y="4600184"/>
            <a:ext cx="53901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C03351-DA10-67F7-A78C-0CD5121F215E}"/>
              </a:ext>
            </a:extLst>
          </p:cNvPr>
          <p:cNvGrpSpPr/>
          <p:nvPr/>
        </p:nvGrpSpPr>
        <p:grpSpPr>
          <a:xfrm>
            <a:off x="2755260" y="3738202"/>
            <a:ext cx="2755780" cy="369332"/>
            <a:chOff x="2094860" y="1676136"/>
            <a:chExt cx="2755780" cy="369332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E1CC325-5C21-D495-7707-93B719F28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94860" y="1875191"/>
              <a:ext cx="53901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C511571-311E-0107-C4E1-A1BDB1E1536A}"/>
                </a:ext>
              </a:extLst>
            </p:cNvPr>
            <p:cNvSpPr txBox="1"/>
            <p:nvPr/>
          </p:nvSpPr>
          <p:spPr>
            <a:xfrm>
              <a:off x="2709861" y="1676136"/>
              <a:ext cx="2140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</a:rPr>
                <a:t>Preventive Refresh  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29E26B5-0AA9-DC06-AC4C-7E9DD9B9A684}"/>
              </a:ext>
            </a:extLst>
          </p:cNvPr>
          <p:cNvSpPr txBox="1"/>
          <p:nvPr/>
        </p:nvSpPr>
        <p:spPr>
          <a:xfrm>
            <a:off x="3370261" y="4418306"/>
            <a:ext cx="2038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Preventive Refresh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36CC0B-0C6A-1A4A-C2C4-A607F2854FC1}"/>
              </a:ext>
            </a:extLst>
          </p:cNvPr>
          <p:cNvSpPr txBox="1"/>
          <p:nvPr/>
        </p:nvSpPr>
        <p:spPr>
          <a:xfrm>
            <a:off x="851089" y="2903880"/>
            <a:ext cx="8292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  <a:t>RowHammer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</a:rPr>
              <a:t>Repeatedly accessing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a DRAM row can cause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</a:rPr>
              <a:t>		   bit flips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in other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physically nearby rows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13E0C4-C52E-936A-2FAB-8E9156E4DD88}"/>
              </a:ext>
            </a:extLst>
          </p:cNvPr>
          <p:cNvSpPr txBox="1"/>
          <p:nvPr/>
        </p:nvSpPr>
        <p:spPr>
          <a:xfrm>
            <a:off x="851089" y="4974424"/>
            <a:ext cx="8175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  <a:latin typeface="Cambria" panose="02040503050406030204" pitchFamily="18" charset="0"/>
              </a:rPr>
              <a:t>Preventive Refresh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</a:rPr>
              <a:t> Mitigates RowHammer </a:t>
            </a:r>
            <a:b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</a:rPr>
            </a:br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</a:rPr>
              <a:t>		          	 </a:t>
            </a:r>
            <a:r>
              <a:rPr lang="en-US" sz="2400" dirty="0">
                <a:latin typeface="Cambria" panose="02040503050406030204" pitchFamily="18" charset="0"/>
              </a:rPr>
              <a:t>by 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</a:rPr>
              <a:t>refreshing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physically nearby rows </a:t>
            </a:r>
            <a:b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		          	 </a:t>
            </a:r>
            <a:r>
              <a:rPr lang="en-US" sz="2400" dirty="0">
                <a:latin typeface="Cambria" panose="02040503050406030204" pitchFamily="18" charset="0"/>
              </a:rPr>
              <a:t>of a repeatedly accessed row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7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6D67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6D67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E3F3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AE3F3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31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607E-C67D-0765-52BD-FDAF3DF5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0"/>
            <a:ext cx="8987621" cy="105619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Periodic Refresh</a:t>
            </a:r>
            <a:br>
              <a:rPr lang="en-US" dirty="0"/>
            </a:br>
            <a:r>
              <a:rPr lang="en-US" sz="2800" dirty="0"/>
              <a:t>with Increasing DRAM Chip Density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CBF15-DB82-A851-D7DF-9617CF09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1" y="1116418"/>
            <a:ext cx="8987622" cy="5239297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dirty="0"/>
              <a:t>A </a:t>
            </a:r>
            <a:r>
              <a:rPr lang="en-US" b="1" dirty="0">
                <a:solidFill>
                  <a:srgbClr val="C00000"/>
                </a:solidFill>
              </a:rPr>
              <a:t>larger capacity </a:t>
            </a:r>
            <a:r>
              <a:rPr lang="en-US" dirty="0"/>
              <a:t>chip has </a:t>
            </a:r>
            <a:r>
              <a:rPr lang="en-US" b="1" dirty="0">
                <a:solidFill>
                  <a:srgbClr val="C00000"/>
                </a:solidFill>
              </a:rPr>
              <a:t>more rows to be refreshed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r>
              <a:rPr lang="en-US" dirty="0"/>
              <a:t>A </a:t>
            </a:r>
            <a:r>
              <a:rPr lang="en-US" b="1" dirty="0">
                <a:solidFill>
                  <a:srgbClr val="C00000"/>
                </a:solidFill>
              </a:rPr>
              <a:t>smaller</a:t>
            </a:r>
            <a:r>
              <a:rPr lang="en-US" dirty="0"/>
              <a:t> cell stores </a:t>
            </a:r>
            <a:r>
              <a:rPr lang="en-US" b="1" dirty="0">
                <a:solidFill>
                  <a:srgbClr val="C00000"/>
                </a:solidFill>
              </a:rPr>
              <a:t>less charge 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BC37720-0DBC-AE0C-DE61-236CF7424FB3}"/>
              </a:ext>
            </a:extLst>
          </p:cNvPr>
          <p:cNvGrpSpPr/>
          <p:nvPr/>
        </p:nvGrpSpPr>
        <p:grpSpPr>
          <a:xfrm>
            <a:off x="2094860" y="7944319"/>
            <a:ext cx="4667174" cy="1346665"/>
            <a:chOff x="-36388" y="168367"/>
            <a:chExt cx="4667174" cy="898397"/>
          </a:xfrm>
        </p:grpSpPr>
        <p:sp>
          <p:nvSpPr>
            <p:cNvPr id="105" name="Title 1">
              <a:extLst>
                <a:ext uri="{FF2B5EF4-FFF2-40B4-BE49-F238E27FC236}">
                  <a16:creationId xmlns:a16="http://schemas.microsoft.com/office/drawing/2014/main" id="{546DFC86-426F-114C-6398-FCF2E1E85071}"/>
                </a:ext>
              </a:extLst>
            </p:cNvPr>
            <p:cNvSpPr txBox="1">
              <a:spLocks/>
            </p:cNvSpPr>
            <p:nvPr/>
          </p:nvSpPr>
          <p:spPr>
            <a:xfrm>
              <a:off x="-36388" y="510707"/>
              <a:ext cx="4667174" cy="55605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Cambria" panose="02040503050406030204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Quire Sans" panose="020B0502040400020003" pitchFamily="34" charset="0"/>
                  <a:cs typeface="Quire Sans" panose="020B0502040400020003" pitchFamily="34" charset="0"/>
                </a:rPr>
                <a:t>Significant performance and energy overhead</a:t>
              </a:r>
            </a:p>
          </p:txBody>
        </p:sp>
        <p:sp>
          <p:nvSpPr>
            <p:cNvPr id="106" name="Down Arrow 143">
              <a:extLst>
                <a:ext uri="{FF2B5EF4-FFF2-40B4-BE49-F238E27FC236}">
                  <a16:creationId xmlns:a16="http://schemas.microsoft.com/office/drawing/2014/main" id="{BC447611-FC2D-B31E-0D59-0A5DE8716232}"/>
                </a:ext>
              </a:extLst>
            </p:cNvPr>
            <p:cNvSpPr/>
            <p:nvPr/>
          </p:nvSpPr>
          <p:spPr>
            <a:xfrm rot="10800000" flipV="1">
              <a:off x="1975980" y="168367"/>
              <a:ext cx="412848" cy="327533"/>
            </a:xfrm>
            <a:prstGeom prst="downArrow">
              <a:avLst>
                <a:gd name="adj1" fmla="val 50000"/>
                <a:gd name="adj2" fmla="val 61672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E9F99A0-924A-CB35-5ACB-1B4DA25421FA}"/>
              </a:ext>
            </a:extLst>
          </p:cNvPr>
          <p:cNvGrpSpPr/>
          <p:nvPr/>
        </p:nvGrpSpPr>
        <p:grpSpPr>
          <a:xfrm>
            <a:off x="554693" y="3580808"/>
            <a:ext cx="3201569" cy="1136821"/>
            <a:chOff x="2721528" y="3690317"/>
            <a:chExt cx="3201569" cy="113682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649378F-5571-7070-B9AF-98F41F059C1D}"/>
                </a:ext>
              </a:extLst>
            </p:cNvPr>
            <p:cNvGrpSpPr/>
            <p:nvPr/>
          </p:nvGrpSpPr>
          <p:grpSpPr>
            <a:xfrm>
              <a:off x="2721528" y="3690536"/>
              <a:ext cx="1008574" cy="1136602"/>
              <a:chOff x="2195736" y="4205514"/>
              <a:chExt cx="1008574" cy="1599156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D6E0EC7-FE10-F787-E9C7-1946EA0847C4}"/>
                  </a:ext>
                </a:extLst>
              </p:cNvPr>
              <p:cNvCxnSpPr/>
              <p:nvPr/>
            </p:nvCxnSpPr>
            <p:spPr>
              <a:xfrm flipH="1" flipV="1">
                <a:off x="2688123" y="4205514"/>
                <a:ext cx="516187" cy="277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1564735-17F0-658B-AAAF-9129347D01A4}"/>
                  </a:ext>
                </a:extLst>
              </p:cNvPr>
              <p:cNvCxnSpPr/>
              <p:nvPr/>
            </p:nvCxnSpPr>
            <p:spPr>
              <a:xfrm flipV="1">
                <a:off x="2688122" y="4205514"/>
                <a:ext cx="1" cy="24107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F071CCF-6302-0E5F-7815-43098BD299FD}"/>
                  </a:ext>
                </a:extLst>
              </p:cNvPr>
              <p:cNvGrpSpPr/>
              <p:nvPr/>
            </p:nvGrpSpPr>
            <p:grpSpPr>
              <a:xfrm>
                <a:off x="2195736" y="4446586"/>
                <a:ext cx="984772" cy="1358084"/>
                <a:chOff x="1913714" y="2287584"/>
                <a:chExt cx="938478" cy="129381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906CAF3B-001E-19EA-D18A-113E9DDF635E}"/>
                    </a:ext>
                  </a:extLst>
                </p:cNvPr>
                <p:cNvSpPr/>
                <p:nvPr/>
              </p:nvSpPr>
              <p:spPr>
                <a:xfrm>
                  <a:off x="1917669" y="2355236"/>
                  <a:ext cx="933730" cy="122415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83E2F88A-7C0B-5672-EBEB-DF5262C9B220}"/>
                    </a:ext>
                  </a:extLst>
                </p:cNvPr>
                <p:cNvCxnSpPr/>
                <p:nvPr/>
              </p:nvCxnSpPr>
              <p:spPr>
                <a:xfrm flipV="1">
                  <a:off x="1916088" y="2291368"/>
                  <a:ext cx="0" cy="1290032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11D9708A-BCA5-1A74-9BE5-F18E45DF68E6}"/>
                    </a:ext>
                  </a:extLst>
                </p:cNvPr>
                <p:cNvCxnSpPr/>
                <p:nvPr/>
              </p:nvCxnSpPr>
              <p:spPr>
                <a:xfrm flipV="1">
                  <a:off x="2852192" y="2291368"/>
                  <a:ext cx="0" cy="1290032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F662D126-8C8F-976D-BCF0-67AA71CF7AF1}"/>
                    </a:ext>
                  </a:extLst>
                </p:cNvPr>
                <p:cNvCxnSpPr/>
                <p:nvPr/>
              </p:nvCxnSpPr>
              <p:spPr>
                <a:xfrm flipH="1">
                  <a:off x="1916088" y="3581400"/>
                  <a:ext cx="936104" cy="0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8D3BF4C-C225-4CE6-ABD6-21C766C4DCE6}"/>
                    </a:ext>
                  </a:extLst>
                </p:cNvPr>
                <p:cNvCxnSpPr/>
                <p:nvPr/>
              </p:nvCxnSpPr>
              <p:spPr>
                <a:xfrm flipH="1" flipV="1">
                  <a:off x="1913714" y="2287584"/>
                  <a:ext cx="936104" cy="3784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23FC7FD4-A85D-BF88-EB26-A66D3359425A}"/>
                    </a:ext>
                  </a:extLst>
                </p:cNvPr>
                <p:cNvCxnSpPr/>
                <p:nvPr/>
              </p:nvCxnSpPr>
              <p:spPr>
                <a:xfrm flipH="1" flipV="1">
                  <a:off x="1913714" y="2928049"/>
                  <a:ext cx="936104" cy="3784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52A19EB-2E66-8BCF-1626-BC6390410B6C}"/>
                </a:ext>
              </a:extLst>
            </p:cNvPr>
            <p:cNvGrpSpPr/>
            <p:nvPr/>
          </p:nvGrpSpPr>
          <p:grpSpPr>
            <a:xfrm>
              <a:off x="5201316" y="3690317"/>
              <a:ext cx="721781" cy="1135618"/>
              <a:chOff x="5009163" y="4208284"/>
              <a:chExt cx="721781" cy="1597771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80AB74B-E6D8-FCC3-8182-6E31DB1A8FCC}"/>
                  </a:ext>
                </a:extLst>
              </p:cNvPr>
              <p:cNvCxnSpPr/>
              <p:nvPr/>
            </p:nvCxnSpPr>
            <p:spPr>
              <a:xfrm flipH="1">
                <a:off x="5195308" y="4209668"/>
                <a:ext cx="535636" cy="250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01895CA-5385-0ADD-38E6-82297242664F}"/>
                  </a:ext>
                </a:extLst>
              </p:cNvPr>
              <p:cNvCxnSpPr/>
              <p:nvPr/>
            </p:nvCxnSpPr>
            <p:spPr>
              <a:xfrm flipV="1">
                <a:off x="5191922" y="4208284"/>
                <a:ext cx="1" cy="241073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08BC0FE1-1062-1702-FB85-3C21B2580DDD}"/>
                  </a:ext>
                </a:extLst>
              </p:cNvPr>
              <p:cNvGrpSpPr/>
              <p:nvPr/>
            </p:nvGrpSpPr>
            <p:grpSpPr>
              <a:xfrm>
                <a:off x="5009163" y="4445728"/>
                <a:ext cx="365081" cy="1360327"/>
                <a:chOff x="1916088" y="2285447"/>
                <a:chExt cx="528676" cy="1295953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9F8FF92E-C358-21C9-BCCA-2299B63E658C}"/>
                    </a:ext>
                  </a:extLst>
                </p:cNvPr>
                <p:cNvSpPr/>
                <p:nvPr/>
              </p:nvSpPr>
              <p:spPr>
                <a:xfrm>
                  <a:off x="1917669" y="2357242"/>
                  <a:ext cx="512620" cy="122215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E3A7F9EC-FED8-E722-DC0D-11CED6350976}"/>
                    </a:ext>
                  </a:extLst>
                </p:cNvPr>
                <p:cNvCxnSpPr/>
                <p:nvPr/>
              </p:nvCxnSpPr>
              <p:spPr>
                <a:xfrm flipV="1">
                  <a:off x="1916088" y="2291368"/>
                  <a:ext cx="0" cy="1290032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F5FD5A0-E892-FB47-F918-14E19A98F279}"/>
                    </a:ext>
                  </a:extLst>
                </p:cNvPr>
                <p:cNvCxnSpPr/>
                <p:nvPr/>
              </p:nvCxnSpPr>
              <p:spPr>
                <a:xfrm flipV="1">
                  <a:off x="2444764" y="2291367"/>
                  <a:ext cx="0" cy="1290033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6F1EFEDC-C443-25D5-14CE-5C73230D23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16088" y="3581400"/>
                  <a:ext cx="528676" cy="0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A0835ADB-34CE-6B91-0137-FD24F86944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52305" y="2285447"/>
                  <a:ext cx="422181" cy="5920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8C8ED75E-78FA-5F39-EAAE-AE022CECE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952305" y="2925912"/>
                  <a:ext cx="422181" cy="5920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0" name="Right Arrow 69">
              <a:extLst>
                <a:ext uri="{FF2B5EF4-FFF2-40B4-BE49-F238E27FC236}">
                  <a16:creationId xmlns:a16="http://schemas.microsoft.com/office/drawing/2014/main" id="{BBE533EB-A4CB-213B-8D9A-EE9B76960390}"/>
                </a:ext>
              </a:extLst>
            </p:cNvPr>
            <p:cNvSpPr/>
            <p:nvPr/>
          </p:nvSpPr>
          <p:spPr>
            <a:xfrm>
              <a:off x="4037932" y="4159493"/>
              <a:ext cx="736600" cy="388427"/>
            </a:xfrm>
            <a:prstGeom prst="rightArrow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37CE9C2-C6E2-EA9A-8C80-D195712B1DCB}"/>
              </a:ext>
            </a:extLst>
          </p:cNvPr>
          <p:cNvGrpSpPr/>
          <p:nvPr/>
        </p:nvGrpSpPr>
        <p:grpSpPr>
          <a:xfrm>
            <a:off x="554694" y="1690801"/>
            <a:ext cx="3763306" cy="1120198"/>
            <a:chOff x="2321648" y="1819886"/>
            <a:chExt cx="4399189" cy="138532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0DAD0AA-E160-CDCC-9FF1-809DC425F516}"/>
                </a:ext>
              </a:extLst>
            </p:cNvPr>
            <p:cNvGrpSpPr/>
            <p:nvPr/>
          </p:nvGrpSpPr>
          <p:grpSpPr>
            <a:xfrm>
              <a:off x="2321648" y="2117132"/>
              <a:ext cx="579230" cy="506875"/>
              <a:chOff x="1642975" y="2076837"/>
              <a:chExt cx="918189" cy="754911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DE4CED1-916C-2F84-7DFD-2F4DB14D1D72}"/>
                  </a:ext>
                </a:extLst>
              </p:cNvPr>
              <p:cNvSpPr/>
              <p:nvPr/>
            </p:nvSpPr>
            <p:spPr>
              <a:xfrm>
                <a:off x="1642976" y="2076837"/>
                <a:ext cx="903767" cy="754911"/>
              </a:xfrm>
              <a:prstGeom prst="rect">
                <a:avLst/>
              </a:prstGeom>
              <a:noFill/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82FDFA4-750F-9E77-95F2-3E4C2F384C72}"/>
                  </a:ext>
                </a:extLst>
              </p:cNvPr>
              <p:cNvCxnSpPr>
                <a:cxnSpLocks/>
                <a:stCxn id="73" idx="1"/>
                <a:endCxn id="73" idx="3"/>
              </p:cNvCxnSpPr>
              <p:nvPr/>
            </p:nvCxnSpPr>
            <p:spPr>
              <a:xfrm>
                <a:off x="1642976" y="2454293"/>
                <a:ext cx="903767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958A94A-7078-0B09-4D50-52AF05BC567D}"/>
                  </a:ext>
                </a:extLst>
              </p:cNvPr>
              <p:cNvCxnSpPr/>
              <p:nvPr/>
            </p:nvCxnSpPr>
            <p:spPr>
              <a:xfrm>
                <a:off x="1642975" y="2266451"/>
                <a:ext cx="903767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A84C019-47BD-053D-548A-5A2A7EF3DBA1}"/>
                  </a:ext>
                </a:extLst>
              </p:cNvPr>
              <p:cNvCxnSpPr/>
              <p:nvPr/>
            </p:nvCxnSpPr>
            <p:spPr>
              <a:xfrm>
                <a:off x="1657397" y="2649223"/>
                <a:ext cx="903767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DA5318AF-85D0-E203-E65F-722337792609}"/>
                </a:ext>
              </a:extLst>
            </p:cNvPr>
            <p:cNvGrpSpPr/>
            <p:nvPr/>
          </p:nvGrpSpPr>
          <p:grpSpPr>
            <a:xfrm>
              <a:off x="4215767" y="1982988"/>
              <a:ext cx="588695" cy="798474"/>
              <a:chOff x="3537095" y="1942693"/>
              <a:chExt cx="588695" cy="798474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92CEA0E8-8324-544D-3CA3-F598AA29D343}"/>
                  </a:ext>
                </a:extLst>
              </p:cNvPr>
              <p:cNvGrpSpPr/>
              <p:nvPr/>
            </p:nvGrpSpPr>
            <p:grpSpPr>
              <a:xfrm>
                <a:off x="3546560" y="1942693"/>
                <a:ext cx="579230" cy="798474"/>
                <a:chOff x="1642975" y="2076837"/>
                <a:chExt cx="918189" cy="754911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0D4F147A-E1A4-20EC-9364-CBED8DE3CC24}"/>
                    </a:ext>
                  </a:extLst>
                </p:cNvPr>
                <p:cNvSpPr/>
                <p:nvPr/>
              </p:nvSpPr>
              <p:spPr>
                <a:xfrm>
                  <a:off x="1642976" y="2076837"/>
                  <a:ext cx="903767" cy="754911"/>
                </a:xfrm>
                <a:prstGeom prst="rect">
                  <a:avLst/>
                </a:prstGeom>
                <a:noFill/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D2A8D45E-2CF7-2EA6-6848-0AD4D9D9748F}"/>
                    </a:ext>
                  </a:extLst>
                </p:cNvPr>
                <p:cNvCxnSpPr>
                  <a:cxnSpLocks/>
                  <a:stCxn id="80" idx="1"/>
                  <a:endCxn id="80" idx="3"/>
                </p:cNvCxnSpPr>
                <p:nvPr/>
              </p:nvCxnSpPr>
              <p:spPr>
                <a:xfrm>
                  <a:off x="1642976" y="2454293"/>
                  <a:ext cx="903767" cy="0"/>
                </a:xfrm>
                <a:prstGeom prst="line">
                  <a:avLst/>
                </a:prstGeom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608B6967-F63B-21BB-8934-FB88649EAB87}"/>
                    </a:ext>
                  </a:extLst>
                </p:cNvPr>
                <p:cNvCxnSpPr/>
                <p:nvPr/>
              </p:nvCxnSpPr>
              <p:spPr>
                <a:xfrm>
                  <a:off x="1642975" y="2266451"/>
                  <a:ext cx="903767" cy="0"/>
                </a:xfrm>
                <a:prstGeom prst="line">
                  <a:avLst/>
                </a:prstGeom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75636B61-F997-D659-94D8-B4315B87484B}"/>
                    </a:ext>
                  </a:extLst>
                </p:cNvPr>
                <p:cNvCxnSpPr/>
                <p:nvPr/>
              </p:nvCxnSpPr>
              <p:spPr>
                <a:xfrm>
                  <a:off x="1657397" y="2649223"/>
                  <a:ext cx="903767" cy="0"/>
                </a:xfrm>
                <a:prstGeom prst="line">
                  <a:avLst/>
                </a:prstGeom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82D37CE-BC53-EE96-8A9B-335B8D1B54DB}"/>
                  </a:ext>
                </a:extLst>
              </p:cNvPr>
              <p:cNvCxnSpPr/>
              <p:nvPr/>
            </p:nvCxnSpPr>
            <p:spPr>
              <a:xfrm>
                <a:off x="3537095" y="2041063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A27210F8-A71A-0EF7-083D-CC8DB7BC2963}"/>
                  </a:ext>
                </a:extLst>
              </p:cNvPr>
              <p:cNvCxnSpPr/>
              <p:nvPr/>
            </p:nvCxnSpPr>
            <p:spPr>
              <a:xfrm>
                <a:off x="3547728" y="2236050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3D98121-1787-3F37-4ADE-89A21E40FF5B}"/>
                  </a:ext>
                </a:extLst>
              </p:cNvPr>
              <p:cNvCxnSpPr/>
              <p:nvPr/>
            </p:nvCxnSpPr>
            <p:spPr>
              <a:xfrm>
                <a:off x="3555561" y="2439892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5764F5AA-6554-A6D7-C79B-C0EE585FBD89}"/>
                  </a:ext>
                </a:extLst>
              </p:cNvPr>
              <p:cNvCxnSpPr/>
              <p:nvPr/>
            </p:nvCxnSpPr>
            <p:spPr>
              <a:xfrm>
                <a:off x="3546560" y="2647510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D1DE3F4E-2152-36A8-2B0A-F6126DF6941D}"/>
                </a:ext>
              </a:extLst>
            </p:cNvPr>
            <p:cNvGrpSpPr/>
            <p:nvPr/>
          </p:nvGrpSpPr>
          <p:grpSpPr>
            <a:xfrm>
              <a:off x="6127746" y="1819886"/>
              <a:ext cx="593091" cy="1385327"/>
              <a:chOff x="5449074" y="1779591"/>
              <a:chExt cx="593091" cy="1385327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048718CB-7D82-F414-A8B7-AC22D6904596}"/>
                  </a:ext>
                </a:extLst>
              </p:cNvPr>
              <p:cNvGrpSpPr/>
              <p:nvPr/>
            </p:nvGrpSpPr>
            <p:grpSpPr>
              <a:xfrm>
                <a:off x="5450145" y="1779591"/>
                <a:ext cx="579230" cy="1385327"/>
                <a:chOff x="1642975" y="2076837"/>
                <a:chExt cx="918189" cy="754911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2E39F250-8C8A-F13E-4CCF-6FFCED191DFD}"/>
                    </a:ext>
                  </a:extLst>
                </p:cNvPr>
                <p:cNvSpPr/>
                <p:nvPr/>
              </p:nvSpPr>
              <p:spPr>
                <a:xfrm>
                  <a:off x="1642976" y="2076837"/>
                  <a:ext cx="903767" cy="754911"/>
                </a:xfrm>
                <a:prstGeom prst="rect">
                  <a:avLst/>
                </a:prstGeom>
                <a:noFill/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5160957-435D-6353-3B8D-50835B89EF33}"/>
                    </a:ext>
                  </a:extLst>
                </p:cNvPr>
                <p:cNvCxnSpPr>
                  <a:cxnSpLocks/>
                  <a:stCxn id="113" idx="1"/>
                  <a:endCxn id="113" idx="3"/>
                </p:cNvCxnSpPr>
                <p:nvPr/>
              </p:nvCxnSpPr>
              <p:spPr>
                <a:xfrm>
                  <a:off x="1642976" y="2454293"/>
                  <a:ext cx="903767" cy="0"/>
                </a:xfrm>
                <a:prstGeom prst="line">
                  <a:avLst/>
                </a:prstGeom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EA00E62A-B7AD-0427-AF1B-87042B693E13}"/>
                    </a:ext>
                  </a:extLst>
                </p:cNvPr>
                <p:cNvCxnSpPr/>
                <p:nvPr/>
              </p:nvCxnSpPr>
              <p:spPr>
                <a:xfrm>
                  <a:off x="1642975" y="2266451"/>
                  <a:ext cx="903767" cy="0"/>
                </a:xfrm>
                <a:prstGeom prst="line">
                  <a:avLst/>
                </a:prstGeom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A91F6246-8FB1-FAD2-3A9F-56253C32E897}"/>
                    </a:ext>
                  </a:extLst>
                </p:cNvPr>
                <p:cNvCxnSpPr/>
                <p:nvPr/>
              </p:nvCxnSpPr>
              <p:spPr>
                <a:xfrm>
                  <a:off x="1657397" y="2649223"/>
                  <a:ext cx="903767" cy="0"/>
                </a:xfrm>
                <a:prstGeom prst="line">
                  <a:avLst/>
                </a:prstGeom>
                <a:ln w="571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A0F0F4F-0C95-4F0A-9368-19252B7D3939}"/>
                  </a:ext>
                </a:extLst>
              </p:cNvPr>
              <p:cNvCxnSpPr/>
              <p:nvPr/>
            </p:nvCxnSpPr>
            <p:spPr>
              <a:xfrm>
                <a:off x="5459243" y="1897245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E53A6D5B-1376-76C3-72B0-875F78017626}"/>
                  </a:ext>
                </a:extLst>
              </p:cNvPr>
              <p:cNvCxnSpPr/>
              <p:nvPr/>
            </p:nvCxnSpPr>
            <p:spPr>
              <a:xfrm>
                <a:off x="5449074" y="2012692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E4DD5460-4356-1726-0D83-17C272B47D2D}"/>
                  </a:ext>
                </a:extLst>
              </p:cNvPr>
              <p:cNvCxnSpPr/>
              <p:nvPr/>
            </p:nvCxnSpPr>
            <p:spPr>
              <a:xfrm>
                <a:off x="5465039" y="2238967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001B580-5230-9F2B-FDED-B8CDB6DCF2CB}"/>
                  </a:ext>
                </a:extLst>
              </p:cNvPr>
              <p:cNvCxnSpPr/>
              <p:nvPr/>
            </p:nvCxnSpPr>
            <p:spPr>
              <a:xfrm>
                <a:off x="5452249" y="2355592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21AB9AFA-EF6C-C30D-22D1-04AE2C98BA82}"/>
                  </a:ext>
                </a:extLst>
              </p:cNvPr>
              <p:cNvCxnSpPr/>
              <p:nvPr/>
            </p:nvCxnSpPr>
            <p:spPr>
              <a:xfrm>
                <a:off x="5466237" y="2589395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EDDF199-8B4B-DFC4-EA4E-F21FEE6BD4D1}"/>
                  </a:ext>
                </a:extLst>
              </p:cNvPr>
              <p:cNvCxnSpPr/>
              <p:nvPr/>
            </p:nvCxnSpPr>
            <p:spPr>
              <a:xfrm>
                <a:off x="5456068" y="2704842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CCB1A4BB-3FAA-18BA-0AE0-7C455FE489CF}"/>
                  </a:ext>
                </a:extLst>
              </p:cNvPr>
              <p:cNvCxnSpPr/>
              <p:nvPr/>
            </p:nvCxnSpPr>
            <p:spPr>
              <a:xfrm>
                <a:off x="5472033" y="2946992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67E9B3F-8849-E613-0FCA-8382EB26F919}"/>
                  </a:ext>
                </a:extLst>
              </p:cNvPr>
              <p:cNvCxnSpPr/>
              <p:nvPr/>
            </p:nvCxnSpPr>
            <p:spPr>
              <a:xfrm>
                <a:off x="5459243" y="3054092"/>
                <a:ext cx="570132" cy="0"/>
              </a:xfrm>
              <a:prstGeom prst="line">
                <a:avLst/>
              </a:prstGeom>
              <a:ln w="571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5" name="Right Arrow 134">
              <a:extLst>
                <a:ext uri="{FF2B5EF4-FFF2-40B4-BE49-F238E27FC236}">
                  <a16:creationId xmlns:a16="http://schemas.microsoft.com/office/drawing/2014/main" id="{C0035C57-4054-A5E7-9137-B60ED9F252DA}"/>
                </a:ext>
              </a:extLst>
            </p:cNvPr>
            <p:cNvSpPr/>
            <p:nvPr/>
          </p:nvSpPr>
          <p:spPr>
            <a:xfrm>
              <a:off x="3194707" y="2193031"/>
              <a:ext cx="736600" cy="388427"/>
            </a:xfrm>
            <a:prstGeom prst="rightArrow">
              <a:avLst/>
            </a:prstGeom>
            <a:solidFill>
              <a:srgbClr val="333F50"/>
            </a:solidFill>
            <a:ln>
              <a:solidFill>
                <a:srgbClr val="333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ight Arrow 135">
              <a:extLst>
                <a:ext uri="{FF2B5EF4-FFF2-40B4-BE49-F238E27FC236}">
                  <a16:creationId xmlns:a16="http://schemas.microsoft.com/office/drawing/2014/main" id="{C53B8440-44CE-C532-7347-D711840E3FDD}"/>
                </a:ext>
              </a:extLst>
            </p:cNvPr>
            <p:cNvSpPr/>
            <p:nvPr/>
          </p:nvSpPr>
          <p:spPr>
            <a:xfrm>
              <a:off x="5107119" y="2189021"/>
              <a:ext cx="736600" cy="388427"/>
            </a:xfrm>
            <a:prstGeom prst="rightArrow">
              <a:avLst/>
            </a:prstGeom>
            <a:solidFill>
              <a:srgbClr val="333F50"/>
            </a:solidFill>
            <a:ln>
              <a:solidFill>
                <a:srgbClr val="333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40" name="Chart 139">
            <a:extLst>
              <a:ext uri="{FF2B5EF4-FFF2-40B4-BE49-F238E27FC236}">
                <a16:creationId xmlns:a16="http://schemas.microsoft.com/office/drawing/2014/main" id="{6741653B-E5A4-8126-9FE9-FC700E5FFA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3619227"/>
              </p:ext>
            </p:extLst>
          </p:nvPr>
        </p:nvGraphicFramePr>
        <p:xfrm>
          <a:off x="4780892" y="1504237"/>
          <a:ext cx="4238158" cy="3275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DD549EC-4FED-F7CF-F476-E3250BC1D474}"/>
              </a:ext>
            </a:extLst>
          </p:cNvPr>
          <p:cNvGrpSpPr/>
          <p:nvPr/>
        </p:nvGrpSpPr>
        <p:grpSpPr>
          <a:xfrm>
            <a:off x="8391607" y="1934649"/>
            <a:ext cx="369332" cy="1941612"/>
            <a:chOff x="8520560" y="1934649"/>
            <a:chExt cx="369332" cy="1941612"/>
          </a:xfrm>
        </p:grpSpPr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43F6093E-3CA3-143B-DDE0-D0AD7F38B1AD}"/>
                </a:ext>
              </a:extLst>
            </p:cNvPr>
            <p:cNvCxnSpPr/>
            <p:nvPr/>
          </p:nvCxnSpPr>
          <p:spPr>
            <a:xfrm>
              <a:off x="8875643" y="2059901"/>
              <a:ext cx="0" cy="181636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EE782CE-9CF7-FFC1-DBA2-A991E2429D81}"/>
                </a:ext>
              </a:extLst>
            </p:cNvPr>
            <p:cNvSpPr txBox="1"/>
            <p:nvPr/>
          </p:nvSpPr>
          <p:spPr>
            <a:xfrm rot="16200000">
              <a:off x="7841271" y="2613938"/>
              <a:ext cx="1727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mbria" panose="02040503050406030204" pitchFamily="18" charset="0"/>
                </a:rPr>
                <a:t>26% Slowdown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AF6BE4D-6194-8DA3-7465-2ACC78BC0CC2}"/>
              </a:ext>
            </a:extLst>
          </p:cNvPr>
          <p:cNvGrpSpPr/>
          <p:nvPr/>
        </p:nvGrpSpPr>
        <p:grpSpPr>
          <a:xfrm>
            <a:off x="-2200" y="5152016"/>
            <a:ext cx="9144001" cy="913989"/>
            <a:chOff x="-1" y="5309113"/>
            <a:chExt cx="9144001" cy="913989"/>
          </a:xfrm>
        </p:grpSpPr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EDF531DF-D3C0-083A-0ABA-02C3BD482045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rgbClr val="C00000"/>
                  </a:solidFill>
                </a:rPr>
                <a:t>More</a:t>
              </a:r>
              <a:r>
                <a:rPr lang="en-US" sz="2400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>
                  <a:solidFill>
                    <a:srgbClr val="C00000"/>
                  </a:solidFill>
                </a:rPr>
                <a:t>periodic refresh </a:t>
              </a:r>
              <a:r>
                <a:rPr lang="en-US" sz="2400" dirty="0"/>
                <a:t>operations incur </a:t>
              </a:r>
              <a:br>
                <a:rPr lang="en-US" sz="2400" dirty="0"/>
              </a:br>
              <a:r>
                <a:rPr lang="en-US" sz="2400" b="1" dirty="0">
                  <a:solidFill>
                    <a:srgbClr val="C00000"/>
                  </a:solidFill>
                </a:rPr>
                <a:t>larger performance overhead </a:t>
              </a:r>
              <a:r>
                <a:rPr lang="en-US" sz="2400" dirty="0"/>
                <a:t>as DRAM </a:t>
              </a:r>
              <a:r>
                <a:rPr lang="en-US" sz="2400" b="1" dirty="0">
                  <a:solidFill>
                    <a:srgbClr val="7030A0"/>
                  </a:solidFill>
                </a:rPr>
                <a:t>chip density increases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2915A216-EBD0-9FC8-1522-8A7606A94D96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0E34925E-8565-27E7-441D-7323A62DED5B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52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140" grpId="0" uiExpand="1">
        <p:bldSub>
          <a:bldChart bld="series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607E-C67D-0765-52BD-FDAF3DF5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0"/>
            <a:ext cx="8987621" cy="9286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RowHammer and Preventive Refresh</a:t>
            </a:r>
            <a:br>
              <a:rPr lang="en-US" sz="2800" dirty="0"/>
            </a:br>
            <a:r>
              <a:rPr lang="en-US" sz="2800" dirty="0"/>
              <a:t>with Increasing DRAM Chip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CBF15-DB82-A851-D7DF-9617CF09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90" y="993912"/>
            <a:ext cx="9068009" cy="5361803"/>
          </a:xfrm>
        </p:spPr>
        <p:txBody>
          <a:bodyPr/>
          <a:lstStyle/>
          <a:p>
            <a:pPr>
              <a:buClr>
                <a:schemeClr val="tx1"/>
              </a:buClr>
            </a:pPr>
            <a:endParaRPr lang="en-US" sz="2000" b="1" dirty="0">
              <a:solidFill>
                <a:srgbClr val="C00000"/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2000" dirty="0"/>
          </a:p>
          <a:p>
            <a:pPr>
              <a:buClr>
                <a:schemeClr val="tx1"/>
              </a:buClr>
            </a:pPr>
            <a:endParaRPr lang="en-US" sz="2000" dirty="0"/>
          </a:p>
          <a:p>
            <a:pPr>
              <a:buClr>
                <a:schemeClr val="tx1"/>
              </a:buClr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BC37720-0DBC-AE0C-DE61-236CF7424FB3}"/>
              </a:ext>
            </a:extLst>
          </p:cNvPr>
          <p:cNvGrpSpPr/>
          <p:nvPr/>
        </p:nvGrpSpPr>
        <p:grpSpPr>
          <a:xfrm>
            <a:off x="2094860" y="7944319"/>
            <a:ext cx="4667174" cy="1346665"/>
            <a:chOff x="-36388" y="168367"/>
            <a:chExt cx="4667174" cy="898397"/>
          </a:xfrm>
        </p:grpSpPr>
        <p:sp>
          <p:nvSpPr>
            <p:cNvPr id="105" name="Title 1">
              <a:extLst>
                <a:ext uri="{FF2B5EF4-FFF2-40B4-BE49-F238E27FC236}">
                  <a16:creationId xmlns:a16="http://schemas.microsoft.com/office/drawing/2014/main" id="{546DFC86-426F-114C-6398-FCF2E1E85071}"/>
                </a:ext>
              </a:extLst>
            </p:cNvPr>
            <p:cNvSpPr txBox="1">
              <a:spLocks/>
            </p:cNvSpPr>
            <p:nvPr/>
          </p:nvSpPr>
          <p:spPr>
            <a:xfrm>
              <a:off x="-36388" y="510707"/>
              <a:ext cx="4667174" cy="55605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kern="1200">
                  <a:solidFill>
                    <a:schemeClr val="tx1"/>
                  </a:solidFill>
                  <a:latin typeface="Cambria" panose="02040503050406030204" pitchFamily="18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Quire Sans" panose="020B0502040400020003" pitchFamily="34" charset="0"/>
                  <a:cs typeface="Quire Sans" panose="020B0502040400020003" pitchFamily="34" charset="0"/>
                </a:rPr>
                <a:t>Significant performance and energy overhead</a:t>
              </a:r>
            </a:p>
          </p:txBody>
        </p:sp>
        <p:sp>
          <p:nvSpPr>
            <p:cNvPr id="106" name="Down Arrow 143">
              <a:extLst>
                <a:ext uri="{FF2B5EF4-FFF2-40B4-BE49-F238E27FC236}">
                  <a16:creationId xmlns:a16="http://schemas.microsoft.com/office/drawing/2014/main" id="{BC447611-FC2D-B31E-0D59-0A5DE8716232}"/>
                </a:ext>
              </a:extLst>
            </p:cNvPr>
            <p:cNvSpPr/>
            <p:nvPr/>
          </p:nvSpPr>
          <p:spPr>
            <a:xfrm rot="10800000" flipV="1">
              <a:off x="1975980" y="168367"/>
              <a:ext cx="412848" cy="327533"/>
            </a:xfrm>
            <a:prstGeom prst="downArrow">
              <a:avLst>
                <a:gd name="adj1" fmla="val 50000"/>
                <a:gd name="adj2" fmla="val 61672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Quire Sans" panose="020B0502040400020003" pitchFamily="34" charset="0"/>
                <a:cs typeface="Quire Sans" panose="020B0502040400020003" pitchFamily="34" charset="0"/>
              </a:endParaRPr>
            </a:p>
          </p:txBody>
        </p:sp>
      </p:grpSp>
      <p:graphicFrame>
        <p:nvGraphicFramePr>
          <p:cNvPr id="150" name="Chart 149">
            <a:extLst>
              <a:ext uri="{FF2B5EF4-FFF2-40B4-BE49-F238E27FC236}">
                <a16:creationId xmlns:a16="http://schemas.microsoft.com/office/drawing/2014/main" id="{19C3A064-5782-DEDD-84BD-4B30F23B4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308212"/>
              </p:ext>
            </p:extLst>
          </p:nvPr>
        </p:nvGraphicFramePr>
        <p:xfrm>
          <a:off x="-244046" y="2323384"/>
          <a:ext cx="5069500" cy="2593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92080BA-968F-75D3-F926-B3C34C20F6F9}"/>
              </a:ext>
            </a:extLst>
          </p:cNvPr>
          <p:cNvGrpSpPr/>
          <p:nvPr/>
        </p:nvGrpSpPr>
        <p:grpSpPr>
          <a:xfrm>
            <a:off x="-2200" y="5138455"/>
            <a:ext cx="9144001" cy="913989"/>
            <a:chOff x="-1" y="5309113"/>
            <a:chExt cx="9144001" cy="913989"/>
          </a:xfrm>
        </p:grpSpPr>
        <p:sp>
          <p:nvSpPr>
            <p:cNvPr id="152" name="Content Placeholder 2">
              <a:extLst>
                <a:ext uri="{FF2B5EF4-FFF2-40B4-BE49-F238E27FC236}">
                  <a16:creationId xmlns:a16="http://schemas.microsoft.com/office/drawing/2014/main" id="{AB820B1C-2C59-4D2E-9D47-6715959550B4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</a:rPr>
                <a:t>Preventive refresh operations </a:t>
              </a:r>
              <a:r>
                <a:rPr lang="en-US" sz="2400" dirty="0"/>
                <a:t>need to be performed </a:t>
              </a:r>
              <a:br>
                <a:rPr lang="en-US" sz="2400" dirty="0"/>
              </a:br>
              <a:r>
                <a:rPr lang="en-US" sz="2400" b="1" dirty="0">
                  <a:solidFill>
                    <a:srgbClr val="C00000"/>
                  </a:solidFill>
                </a:rPr>
                <a:t>more aggressively </a:t>
              </a:r>
              <a:r>
                <a:rPr lang="en-US" sz="2400" dirty="0"/>
                <a:t>as DRAM </a:t>
              </a:r>
              <a:r>
                <a:rPr lang="en-US" sz="2400" b="1" dirty="0">
                  <a:solidFill>
                    <a:srgbClr val="7030A0"/>
                  </a:solidFill>
                </a:rPr>
                <a:t>chip density increases</a:t>
              </a: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9E40BA9-C165-82E2-A8E8-AFD463C995AE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34320ED6-DD44-5599-BC04-9BA87E39B193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0" name="Chart 159">
            <a:extLst>
              <a:ext uri="{FF2B5EF4-FFF2-40B4-BE49-F238E27FC236}">
                <a16:creationId xmlns:a16="http://schemas.microsoft.com/office/drawing/2014/main" id="{FA4F03AC-46FE-47E0-293B-B27CCEFCCB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107975"/>
              </p:ext>
            </p:extLst>
          </p:nvPr>
        </p:nvGraphicFramePr>
        <p:xfrm>
          <a:off x="4825454" y="2147460"/>
          <a:ext cx="4238158" cy="290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61" name="Group 160">
            <a:extLst>
              <a:ext uri="{FF2B5EF4-FFF2-40B4-BE49-F238E27FC236}">
                <a16:creationId xmlns:a16="http://schemas.microsoft.com/office/drawing/2014/main" id="{2787ADEE-1318-7C32-C974-58A65702B17C}"/>
              </a:ext>
            </a:extLst>
          </p:cNvPr>
          <p:cNvGrpSpPr/>
          <p:nvPr/>
        </p:nvGrpSpPr>
        <p:grpSpPr>
          <a:xfrm>
            <a:off x="8497995" y="2242635"/>
            <a:ext cx="377648" cy="1661004"/>
            <a:chOff x="8497995" y="1960893"/>
            <a:chExt cx="377648" cy="1599686"/>
          </a:xfrm>
        </p:grpSpPr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52C48B17-E982-BB9D-B143-80C424B662AE}"/>
                </a:ext>
              </a:extLst>
            </p:cNvPr>
            <p:cNvCxnSpPr>
              <a:cxnSpLocks/>
            </p:cNvCxnSpPr>
            <p:nvPr/>
          </p:nvCxnSpPr>
          <p:spPr>
            <a:xfrm>
              <a:off x="8875643" y="2038662"/>
              <a:ext cx="0" cy="15219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95A0754-2C27-86E5-C033-DF75E8EC0FD3}"/>
                </a:ext>
              </a:extLst>
            </p:cNvPr>
            <p:cNvSpPr txBox="1"/>
            <p:nvPr/>
          </p:nvSpPr>
          <p:spPr>
            <a:xfrm rot="16200000">
              <a:off x="7917528" y="2541360"/>
              <a:ext cx="14994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mbria" panose="02040503050406030204" pitchFamily="18" charset="0"/>
                </a:rPr>
                <a:t>96% Slowdown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48B7FB5-D3FA-4236-C753-161DE4BA27D6}"/>
              </a:ext>
            </a:extLst>
          </p:cNvPr>
          <p:cNvGrpSpPr/>
          <p:nvPr/>
        </p:nvGrpSpPr>
        <p:grpSpPr>
          <a:xfrm>
            <a:off x="0" y="1128661"/>
            <a:ext cx="9144001" cy="913989"/>
            <a:chOff x="-1" y="5309113"/>
            <a:chExt cx="9144001" cy="91398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C321FE26-1B90-E790-B678-D83C8AA69668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5309113"/>
              <a:ext cx="9144001" cy="913989"/>
            </a:xfrm>
            <a:prstGeom prst="rect">
              <a:avLst/>
            </a:prstGeom>
            <a:grpFill/>
            <a:ln w="38100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mbria" panose="02040503050406030204" pitchFamily="18" charset="0"/>
                <a:buChar char="-"/>
                <a:defRPr sz="28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mbria" panose="020405030504060302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chemeClr val="tx1"/>
                </a:buClr>
                <a:buNone/>
              </a:pPr>
              <a:r>
                <a:rPr lang="en-US" sz="2400" b="1" dirty="0">
                  <a:solidFill>
                    <a:srgbClr val="C00000"/>
                  </a:solidFill>
                </a:rPr>
                <a:t>RowHammer vulnerability worsens </a:t>
              </a:r>
              <a:br>
                <a:rPr lang="en-US" sz="2400" b="1" dirty="0">
                  <a:solidFill>
                    <a:srgbClr val="C00000"/>
                  </a:solidFill>
                </a:rPr>
              </a:br>
              <a:r>
                <a:rPr lang="en-US" sz="2400" dirty="0"/>
                <a:t>as DRAM</a:t>
              </a:r>
              <a:r>
                <a:rPr lang="en-US" sz="2400" b="1" dirty="0"/>
                <a:t> </a:t>
              </a:r>
              <a:r>
                <a:rPr lang="en-US" sz="2400" b="1" dirty="0">
                  <a:solidFill>
                    <a:srgbClr val="7030A0"/>
                  </a:solidFill>
                </a:rPr>
                <a:t>chip density increases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E0BC1FF-A9CE-0D7D-EDD7-A0779C3AA7E3}"/>
                </a:ext>
              </a:extLst>
            </p:cNvPr>
            <p:cNvCxnSpPr/>
            <p:nvPr/>
          </p:nvCxnSpPr>
          <p:spPr>
            <a:xfrm>
              <a:off x="0" y="5309113"/>
              <a:ext cx="914400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5CA63E1-ACEA-59F4-6629-4855EAF735AC}"/>
                </a:ext>
              </a:extLst>
            </p:cNvPr>
            <p:cNvCxnSpPr/>
            <p:nvPr/>
          </p:nvCxnSpPr>
          <p:spPr>
            <a:xfrm>
              <a:off x="-1" y="6223102"/>
              <a:ext cx="914400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30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0" grpId="0">
        <p:bldAsOne/>
      </p:bldGraphic>
      <p:bldGraphic spid="160" grpId="0" uiExpand="1">
        <p:bldSub>
          <a:bldChart bld="series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.9|3|1.4|1.5|1.7|1.3|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29313</TotalTime>
  <Words>6703</Words>
  <Application>Microsoft Macintosh PowerPoint</Application>
  <PresentationFormat>On-screen Show (4:3)</PresentationFormat>
  <Paragraphs>1188</Paragraphs>
  <Slides>66</Slides>
  <Notes>62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8" baseType="lpstr">
      <vt:lpstr>-webkit-standard</vt:lpstr>
      <vt:lpstr>Arial</vt:lpstr>
      <vt:lpstr>Arial Black</vt:lpstr>
      <vt:lpstr>Calibri</vt:lpstr>
      <vt:lpstr>Calibri Light</vt:lpstr>
      <vt:lpstr>Cambria</vt:lpstr>
      <vt:lpstr>Cambria Math</vt:lpstr>
      <vt:lpstr>Helvetica Neue</vt:lpstr>
      <vt:lpstr>HELVETICA NEUE LIGHT</vt:lpstr>
      <vt:lpstr>HELVETICA NEUE LIGHT</vt:lpstr>
      <vt:lpstr>Quire Sans</vt:lpstr>
      <vt:lpstr>Office Theme</vt:lpstr>
      <vt:lpstr>HiRA: Hidden Row Activation  for Reducing Refresh Latency of Off-the-Shelf DRAM Chips</vt:lpstr>
      <vt:lpstr>Executive Summary</vt:lpstr>
      <vt:lpstr>Outline</vt:lpstr>
      <vt:lpstr>DRAM Organization</vt:lpstr>
      <vt:lpstr>DRAM Operations</vt:lpstr>
      <vt:lpstr>DRAM Refresh</vt:lpstr>
      <vt:lpstr>Two Main Types of DRAM Refresh</vt:lpstr>
      <vt:lpstr>Periodic Refresh with Increasing DRAM Chip Density</vt:lpstr>
      <vt:lpstr>RowHammer and Preventive Refresh with Increasing DRAM Chip Density</vt:lpstr>
      <vt:lpstr>Outline</vt:lpstr>
      <vt:lpstr>Our Goal</vt:lpstr>
      <vt:lpstr>Key Idea</vt:lpstr>
      <vt:lpstr>Outline</vt:lpstr>
      <vt:lpstr>HiRA: Hidden Row Activation – Key Insight</vt:lpstr>
      <vt:lpstr>HiRA: Hidden Row Activation – Key Benefit</vt:lpstr>
      <vt:lpstr>HiRA: Hidden Row Activation – Closer Look</vt:lpstr>
      <vt:lpstr>Outline</vt:lpstr>
      <vt:lpstr>DRAM Testing Infrastructure</vt:lpstr>
      <vt:lpstr>HiRA in Off-the-Shelf DRAM Chips: Key Result 1</vt:lpstr>
      <vt:lpstr>HiRA in Off-the-Shelf DRAM Chips: Key Result 2</vt:lpstr>
      <vt:lpstr>HiRA in Off-the-Shelf DRAM Chips: Key Results</vt:lpstr>
      <vt:lpstr>Outline</vt:lpstr>
      <vt:lpstr>HiRA-MC: HiRA Memory Controller</vt:lpstr>
      <vt:lpstr>HiRA-MC: HiRA Memory Controller </vt:lpstr>
      <vt:lpstr>HiRA-MC: HiRA Memory Controller </vt:lpstr>
      <vt:lpstr>Outline</vt:lpstr>
      <vt:lpstr>Performance Evaluation</vt:lpstr>
      <vt:lpstr>HiRA for Periodic Refreshes </vt:lpstr>
      <vt:lpstr>HiRA for Preventive Refreshes </vt:lpstr>
      <vt:lpstr>More in the Full Paper</vt:lpstr>
      <vt:lpstr>More in the Full Paper</vt:lpstr>
      <vt:lpstr>Outline</vt:lpstr>
      <vt:lpstr>Conclusion</vt:lpstr>
      <vt:lpstr>HiRA: Hidden Row Activation  for Reducing Refresh Latency of Off-the-Shelf DRAM Chips</vt:lpstr>
      <vt:lpstr>HiRA: Hidden Row Activation  for Reducing Refresh Latency of Off-the-Shelf DRAM Chips</vt:lpstr>
      <vt:lpstr>The RowHammer Vulnerability</vt:lpstr>
      <vt:lpstr>Preventive Refresh</vt:lpstr>
      <vt:lpstr>Mitigating RowHammer</vt:lpstr>
      <vt:lpstr>RowHammer and Preventive Refresh</vt:lpstr>
      <vt:lpstr>HiRA: Hidden Row Activation</vt:lpstr>
      <vt:lpstr>HiRA: Hidden Row Activation</vt:lpstr>
      <vt:lpstr>HiRA Operation</vt:lpstr>
      <vt:lpstr>HiRA in Off-the-Shelf DRAM Chips: Key Results</vt:lpstr>
      <vt:lpstr>HiRA Support in Off-the-Shelf DRAM Chips</vt:lpstr>
      <vt:lpstr>HiRA’s Second Row Activation</vt:lpstr>
      <vt:lpstr>Variation across DRAM Banks</vt:lpstr>
      <vt:lpstr>HiRA-MC: HiRA Memory Controller</vt:lpstr>
      <vt:lpstr>The Concurrent Refresh Finder</vt:lpstr>
      <vt:lpstr>HiRA-MC Example</vt:lpstr>
      <vt:lpstr>HiRA-MC Hardware Complexity</vt:lpstr>
      <vt:lpstr>Estimating Periodic Refresh Overhead</vt:lpstr>
      <vt:lpstr>Reducing Overall Latency of Two Refreshes</vt:lpstr>
      <vt:lpstr>Tested DRAM Chips</vt:lpstr>
      <vt:lpstr>HiRA-MC: HiRA Memory Controller</vt:lpstr>
      <vt:lpstr>HiRA for Periodic Refreshes</vt:lpstr>
      <vt:lpstr>RowHammer Thresholds</vt:lpstr>
      <vt:lpstr>HiRA for Preventive Refreshes</vt:lpstr>
      <vt:lpstr>HiRA for Periodic Refresh Sensitivity to Number of Channels and Ranks</vt:lpstr>
      <vt:lpstr>HiRA for Preventive Refresh Sensitivity to Number of Channels and Ranks</vt:lpstr>
      <vt:lpstr>Workload Memory Access Characteristics</vt:lpstr>
      <vt:lpstr>RowHammer Mitigation across Generations</vt:lpstr>
      <vt:lpstr>Refresh Delay</vt:lpstr>
      <vt:lpstr>Energy</vt:lpstr>
      <vt:lpstr>HiRA: Hidden Row Activation  for Reducing Refresh Latency of Off-the-Shelf DRAM Chips</vt:lpstr>
      <vt:lpstr>HiRA in Off-the-Shelf DRAM Chips: Key Results</vt:lpstr>
      <vt:lpstr>HiRA in Off-the-Shelf DRAM Chips: Key Results</vt:lpstr>
    </vt:vector>
  </TitlesOfParts>
  <Manager/>
  <Company>Razer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Minesh Patel</dc:creator>
  <cp:keywords/>
  <dc:description/>
  <cp:lastModifiedBy>Abdullah Giray YAĞLIKÇI</cp:lastModifiedBy>
  <cp:revision>155</cp:revision>
  <cp:lastPrinted>2022-10-02T00:10:17Z</cp:lastPrinted>
  <dcterms:created xsi:type="dcterms:W3CDTF">2017-06-05T15:22:10Z</dcterms:created>
  <dcterms:modified xsi:type="dcterms:W3CDTF">2022-11-02T19:21:40Z</dcterms:modified>
  <cp:category/>
</cp:coreProperties>
</file>