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86" r:id="rId2"/>
    <p:sldId id="257" r:id="rId3"/>
    <p:sldId id="287" r:id="rId4"/>
    <p:sldId id="289" r:id="rId5"/>
    <p:sldId id="288" r:id="rId6"/>
    <p:sldId id="306" r:id="rId7"/>
    <p:sldId id="290" r:id="rId8"/>
    <p:sldId id="291" r:id="rId9"/>
    <p:sldId id="307" r:id="rId10"/>
    <p:sldId id="292" r:id="rId11"/>
    <p:sldId id="293" r:id="rId12"/>
    <p:sldId id="305" r:id="rId13"/>
    <p:sldId id="294" r:id="rId14"/>
    <p:sldId id="295" r:id="rId15"/>
    <p:sldId id="308" r:id="rId16"/>
    <p:sldId id="297" r:id="rId17"/>
    <p:sldId id="309" r:id="rId18"/>
    <p:sldId id="296" r:id="rId19"/>
    <p:sldId id="298" r:id="rId20"/>
    <p:sldId id="299" r:id="rId21"/>
    <p:sldId id="300" r:id="rId22"/>
    <p:sldId id="310" r:id="rId23"/>
    <p:sldId id="303" r:id="rId2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00"/>
    <a:srgbClr val="EAEAEA"/>
    <a:srgbClr val="F8F8F8"/>
    <a:srgbClr val="C4442A"/>
    <a:srgbClr val="C2C2C2"/>
    <a:srgbClr val="0960A7"/>
    <a:srgbClr val="990000"/>
    <a:srgbClr val="FFFFFF"/>
    <a:srgbClr val="2639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34" autoAdjust="0"/>
    <p:restoredTop sz="89831" autoAdjust="0"/>
  </p:normalViewPr>
  <p:slideViewPr>
    <p:cSldViewPr>
      <p:cViewPr varScale="1">
        <p:scale>
          <a:sx n="92" d="100"/>
          <a:sy n="92" d="100"/>
        </p:scale>
        <p:origin x="-219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shared\ppts\hipeac2015\sheets\prefetch-dist.csv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shared\ppts\hipeac2015\sheets\prefetch-lifetim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shared\ppts\hipeac2015\sheets\2-core-ws.csv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3370516185477"/>
          <c:y val="0.0363365808087548"/>
          <c:w val="0.868460768061887"/>
          <c:h val="0.68080614923134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'prefetch-dist'!$B$1</c:f>
              <c:strCache>
                <c:ptCount val="1"/>
                <c:pt idx="0">
                  <c:v>Unused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'prefetch-dist'!$A$2:$A$31</c:f>
              <c:strCache>
                <c:ptCount val="30"/>
                <c:pt idx="0">
                  <c:v>milc</c:v>
                </c:pt>
                <c:pt idx="1">
                  <c:v>omnetpp</c:v>
                </c:pt>
                <c:pt idx="2">
                  <c:v>mcf</c:v>
                </c:pt>
                <c:pt idx="3">
                  <c:v>twolf</c:v>
                </c:pt>
                <c:pt idx="4">
                  <c:v>bzip2</c:v>
                </c:pt>
                <c:pt idx="5">
                  <c:v>gcc</c:v>
                </c:pt>
                <c:pt idx="6">
                  <c:v>xalancbmk</c:v>
                </c:pt>
                <c:pt idx="7">
                  <c:v>soplex</c:v>
                </c:pt>
                <c:pt idx="8">
                  <c:v>vpr</c:v>
                </c:pt>
                <c:pt idx="9">
                  <c:v>apache20</c:v>
                </c:pt>
                <c:pt idx="10">
                  <c:v>tpch17</c:v>
                </c:pt>
                <c:pt idx="11">
                  <c:v>art</c:v>
                </c:pt>
                <c:pt idx="12">
                  <c:v>ammp</c:v>
                </c:pt>
                <c:pt idx="13">
                  <c:v>tpcc64</c:v>
                </c:pt>
                <c:pt idx="14">
                  <c:v>tpch2</c:v>
                </c:pt>
                <c:pt idx="15">
                  <c:v>sphinx3</c:v>
                </c:pt>
                <c:pt idx="16">
                  <c:v>astar</c:v>
                </c:pt>
                <c:pt idx="17">
                  <c:v>galgel</c:v>
                </c:pt>
                <c:pt idx="18">
                  <c:v>tpch6</c:v>
                </c:pt>
                <c:pt idx="19">
                  <c:v>GemsFDTD</c:v>
                </c:pt>
                <c:pt idx="20">
                  <c:v>swim</c:v>
                </c:pt>
                <c:pt idx="21">
                  <c:v>facerec</c:v>
                </c:pt>
                <c:pt idx="22">
                  <c:v>zeusmp</c:v>
                </c:pt>
                <c:pt idx="23">
                  <c:v>cactusADM</c:v>
                </c:pt>
                <c:pt idx="24">
                  <c:v>leslie3d</c:v>
                </c:pt>
                <c:pt idx="25">
                  <c:v>equake</c:v>
                </c:pt>
                <c:pt idx="26">
                  <c:v>lbm</c:v>
                </c:pt>
                <c:pt idx="27">
                  <c:v>lucas</c:v>
                </c:pt>
                <c:pt idx="28">
                  <c:v>libquantum</c:v>
                </c:pt>
                <c:pt idx="29">
                  <c:v>bwaves</c:v>
                </c:pt>
              </c:strCache>
            </c:strRef>
          </c:cat>
          <c:val>
            <c:numRef>
              <c:f>'prefetch-dist'!$B$2:$B$31</c:f>
              <c:numCache>
                <c:formatCode>General</c:formatCode>
                <c:ptCount val="30"/>
                <c:pt idx="0">
                  <c:v>0.88</c:v>
                </c:pt>
                <c:pt idx="1">
                  <c:v>0.79</c:v>
                </c:pt>
                <c:pt idx="2">
                  <c:v>0.77</c:v>
                </c:pt>
                <c:pt idx="3">
                  <c:v>0.75</c:v>
                </c:pt>
                <c:pt idx="4">
                  <c:v>0.65</c:v>
                </c:pt>
                <c:pt idx="5">
                  <c:v>0.65</c:v>
                </c:pt>
                <c:pt idx="6">
                  <c:v>0.64</c:v>
                </c:pt>
                <c:pt idx="7">
                  <c:v>0.64</c:v>
                </c:pt>
                <c:pt idx="8">
                  <c:v>0.63</c:v>
                </c:pt>
                <c:pt idx="9">
                  <c:v>0.52</c:v>
                </c:pt>
                <c:pt idx="10">
                  <c:v>0.51</c:v>
                </c:pt>
                <c:pt idx="11">
                  <c:v>0.44</c:v>
                </c:pt>
                <c:pt idx="12">
                  <c:v>0.37</c:v>
                </c:pt>
                <c:pt idx="13">
                  <c:v>0.32</c:v>
                </c:pt>
                <c:pt idx="14">
                  <c:v>0.31</c:v>
                </c:pt>
                <c:pt idx="15">
                  <c:v>0.29</c:v>
                </c:pt>
                <c:pt idx="16">
                  <c:v>0.27</c:v>
                </c:pt>
                <c:pt idx="17">
                  <c:v>0.23</c:v>
                </c:pt>
                <c:pt idx="18">
                  <c:v>0.16</c:v>
                </c:pt>
                <c:pt idx="19">
                  <c:v>0.08</c:v>
                </c:pt>
                <c:pt idx="20">
                  <c:v>0.07</c:v>
                </c:pt>
                <c:pt idx="21">
                  <c:v>0.05</c:v>
                </c:pt>
                <c:pt idx="22">
                  <c:v>0.04</c:v>
                </c:pt>
                <c:pt idx="23">
                  <c:v>0.03</c:v>
                </c:pt>
                <c:pt idx="24">
                  <c:v>0.03</c:v>
                </c:pt>
                <c:pt idx="25">
                  <c:v>0.02</c:v>
                </c:pt>
                <c:pt idx="26">
                  <c:v>0.01</c:v>
                </c:pt>
                <c:pt idx="27">
                  <c:v>0.01</c:v>
                </c:pt>
                <c:pt idx="28">
                  <c:v>0.0</c:v>
                </c:pt>
                <c:pt idx="29">
                  <c:v>0.0</c:v>
                </c:pt>
              </c:numCache>
            </c:numRef>
          </c:val>
        </c:ser>
        <c:ser>
          <c:idx val="1"/>
          <c:order val="1"/>
          <c:tx>
            <c:strRef>
              <c:f>'prefetch-dist'!$C$1</c:f>
              <c:strCache>
                <c:ptCount val="1"/>
                <c:pt idx="0">
                  <c:v>Used Once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'prefetch-dist'!$A$2:$A$31</c:f>
              <c:strCache>
                <c:ptCount val="30"/>
                <c:pt idx="0">
                  <c:v>milc</c:v>
                </c:pt>
                <c:pt idx="1">
                  <c:v>omnetpp</c:v>
                </c:pt>
                <c:pt idx="2">
                  <c:v>mcf</c:v>
                </c:pt>
                <c:pt idx="3">
                  <c:v>twolf</c:v>
                </c:pt>
                <c:pt idx="4">
                  <c:v>bzip2</c:v>
                </c:pt>
                <c:pt idx="5">
                  <c:v>gcc</c:v>
                </c:pt>
                <c:pt idx="6">
                  <c:v>xalancbmk</c:v>
                </c:pt>
                <c:pt idx="7">
                  <c:v>soplex</c:v>
                </c:pt>
                <c:pt idx="8">
                  <c:v>vpr</c:v>
                </c:pt>
                <c:pt idx="9">
                  <c:v>apache20</c:v>
                </c:pt>
                <c:pt idx="10">
                  <c:v>tpch17</c:v>
                </c:pt>
                <c:pt idx="11">
                  <c:v>art</c:v>
                </c:pt>
                <c:pt idx="12">
                  <c:v>ammp</c:v>
                </c:pt>
                <c:pt idx="13">
                  <c:v>tpcc64</c:v>
                </c:pt>
                <c:pt idx="14">
                  <c:v>tpch2</c:v>
                </c:pt>
                <c:pt idx="15">
                  <c:v>sphinx3</c:v>
                </c:pt>
                <c:pt idx="16">
                  <c:v>astar</c:v>
                </c:pt>
                <c:pt idx="17">
                  <c:v>galgel</c:v>
                </c:pt>
                <c:pt idx="18">
                  <c:v>tpch6</c:v>
                </c:pt>
                <c:pt idx="19">
                  <c:v>GemsFDTD</c:v>
                </c:pt>
                <c:pt idx="20">
                  <c:v>swim</c:v>
                </c:pt>
                <c:pt idx="21">
                  <c:v>facerec</c:v>
                </c:pt>
                <c:pt idx="22">
                  <c:v>zeusmp</c:v>
                </c:pt>
                <c:pt idx="23">
                  <c:v>cactusADM</c:v>
                </c:pt>
                <c:pt idx="24">
                  <c:v>leslie3d</c:v>
                </c:pt>
                <c:pt idx="25">
                  <c:v>equake</c:v>
                </c:pt>
                <c:pt idx="26">
                  <c:v>lbm</c:v>
                </c:pt>
                <c:pt idx="27">
                  <c:v>lucas</c:v>
                </c:pt>
                <c:pt idx="28">
                  <c:v>libquantum</c:v>
                </c:pt>
                <c:pt idx="29">
                  <c:v>bwaves</c:v>
                </c:pt>
              </c:strCache>
            </c:strRef>
          </c:cat>
          <c:val>
            <c:numRef>
              <c:f>'prefetch-dist'!$C$2:$C$31</c:f>
              <c:numCache>
                <c:formatCode>General</c:formatCode>
                <c:ptCount val="30"/>
                <c:pt idx="0">
                  <c:v>0.12</c:v>
                </c:pt>
                <c:pt idx="1">
                  <c:v>0.2</c:v>
                </c:pt>
                <c:pt idx="2">
                  <c:v>0.21</c:v>
                </c:pt>
                <c:pt idx="3">
                  <c:v>0.1</c:v>
                </c:pt>
                <c:pt idx="4">
                  <c:v>0.2</c:v>
                </c:pt>
                <c:pt idx="5">
                  <c:v>0.35</c:v>
                </c:pt>
                <c:pt idx="6">
                  <c:v>0.35</c:v>
                </c:pt>
                <c:pt idx="7">
                  <c:v>0.32</c:v>
                </c:pt>
                <c:pt idx="8">
                  <c:v>0.26</c:v>
                </c:pt>
                <c:pt idx="9">
                  <c:v>0.43</c:v>
                </c:pt>
                <c:pt idx="10">
                  <c:v>0.48</c:v>
                </c:pt>
                <c:pt idx="11">
                  <c:v>0.51</c:v>
                </c:pt>
                <c:pt idx="12">
                  <c:v>0.53</c:v>
                </c:pt>
                <c:pt idx="13">
                  <c:v>0.53</c:v>
                </c:pt>
                <c:pt idx="14">
                  <c:v>0.66</c:v>
                </c:pt>
                <c:pt idx="15">
                  <c:v>0.71</c:v>
                </c:pt>
                <c:pt idx="16">
                  <c:v>0.72</c:v>
                </c:pt>
                <c:pt idx="17">
                  <c:v>0.77</c:v>
                </c:pt>
                <c:pt idx="18">
                  <c:v>0.69</c:v>
                </c:pt>
                <c:pt idx="19">
                  <c:v>0.92</c:v>
                </c:pt>
                <c:pt idx="20">
                  <c:v>0.83</c:v>
                </c:pt>
                <c:pt idx="21">
                  <c:v>0.88</c:v>
                </c:pt>
                <c:pt idx="22">
                  <c:v>0.89</c:v>
                </c:pt>
                <c:pt idx="23">
                  <c:v>0.97</c:v>
                </c:pt>
                <c:pt idx="24">
                  <c:v>0.92</c:v>
                </c:pt>
                <c:pt idx="25">
                  <c:v>0.97</c:v>
                </c:pt>
                <c:pt idx="26">
                  <c:v>0.99</c:v>
                </c:pt>
                <c:pt idx="27">
                  <c:v>0.99</c:v>
                </c:pt>
                <c:pt idx="28">
                  <c:v>1.0</c:v>
                </c:pt>
                <c:pt idx="29">
                  <c:v>1.0</c:v>
                </c:pt>
              </c:numCache>
            </c:numRef>
          </c:val>
        </c:ser>
        <c:ser>
          <c:idx val="2"/>
          <c:order val="2"/>
          <c:tx>
            <c:strRef>
              <c:f>'prefetch-dist'!$D$1</c:f>
              <c:strCache>
                <c:ptCount val="1"/>
                <c:pt idx="0">
                  <c:v>Used &gt; Once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strRef>
              <c:f>'prefetch-dist'!$A$2:$A$31</c:f>
              <c:strCache>
                <c:ptCount val="30"/>
                <c:pt idx="0">
                  <c:v>milc</c:v>
                </c:pt>
                <c:pt idx="1">
                  <c:v>omnetpp</c:v>
                </c:pt>
                <c:pt idx="2">
                  <c:v>mcf</c:v>
                </c:pt>
                <c:pt idx="3">
                  <c:v>twolf</c:v>
                </c:pt>
                <c:pt idx="4">
                  <c:v>bzip2</c:v>
                </c:pt>
                <c:pt idx="5">
                  <c:v>gcc</c:v>
                </c:pt>
                <c:pt idx="6">
                  <c:v>xalancbmk</c:v>
                </c:pt>
                <c:pt idx="7">
                  <c:v>soplex</c:v>
                </c:pt>
                <c:pt idx="8">
                  <c:v>vpr</c:v>
                </c:pt>
                <c:pt idx="9">
                  <c:v>apache20</c:v>
                </c:pt>
                <c:pt idx="10">
                  <c:v>tpch17</c:v>
                </c:pt>
                <c:pt idx="11">
                  <c:v>art</c:v>
                </c:pt>
                <c:pt idx="12">
                  <c:v>ammp</c:v>
                </c:pt>
                <c:pt idx="13">
                  <c:v>tpcc64</c:v>
                </c:pt>
                <c:pt idx="14">
                  <c:v>tpch2</c:v>
                </c:pt>
                <c:pt idx="15">
                  <c:v>sphinx3</c:v>
                </c:pt>
                <c:pt idx="16">
                  <c:v>astar</c:v>
                </c:pt>
                <c:pt idx="17">
                  <c:v>galgel</c:v>
                </c:pt>
                <c:pt idx="18">
                  <c:v>tpch6</c:v>
                </c:pt>
                <c:pt idx="19">
                  <c:v>GemsFDTD</c:v>
                </c:pt>
                <c:pt idx="20">
                  <c:v>swim</c:v>
                </c:pt>
                <c:pt idx="21">
                  <c:v>facerec</c:v>
                </c:pt>
                <c:pt idx="22">
                  <c:v>zeusmp</c:v>
                </c:pt>
                <c:pt idx="23">
                  <c:v>cactusADM</c:v>
                </c:pt>
                <c:pt idx="24">
                  <c:v>leslie3d</c:v>
                </c:pt>
                <c:pt idx="25">
                  <c:v>equake</c:v>
                </c:pt>
                <c:pt idx="26">
                  <c:v>lbm</c:v>
                </c:pt>
                <c:pt idx="27">
                  <c:v>lucas</c:v>
                </c:pt>
                <c:pt idx="28">
                  <c:v>libquantum</c:v>
                </c:pt>
                <c:pt idx="29">
                  <c:v>bwaves</c:v>
                </c:pt>
              </c:strCache>
            </c:strRef>
          </c:cat>
          <c:val>
            <c:numRef>
              <c:f>'prefetch-dist'!$D$2:$D$31</c:f>
              <c:numCache>
                <c:formatCode>General</c:formatCode>
                <c:ptCount val="30"/>
                <c:pt idx="0">
                  <c:v>0.0</c:v>
                </c:pt>
                <c:pt idx="1">
                  <c:v>0.01</c:v>
                </c:pt>
                <c:pt idx="2">
                  <c:v>0.02</c:v>
                </c:pt>
                <c:pt idx="3">
                  <c:v>0.15</c:v>
                </c:pt>
                <c:pt idx="4">
                  <c:v>0.15</c:v>
                </c:pt>
                <c:pt idx="5">
                  <c:v>0.0</c:v>
                </c:pt>
                <c:pt idx="6">
                  <c:v>0.01</c:v>
                </c:pt>
                <c:pt idx="7">
                  <c:v>0.04</c:v>
                </c:pt>
                <c:pt idx="8">
                  <c:v>0.11</c:v>
                </c:pt>
                <c:pt idx="9">
                  <c:v>0.05</c:v>
                </c:pt>
                <c:pt idx="10">
                  <c:v>0.01</c:v>
                </c:pt>
                <c:pt idx="11">
                  <c:v>0.05</c:v>
                </c:pt>
                <c:pt idx="12">
                  <c:v>0.1</c:v>
                </c:pt>
                <c:pt idx="13">
                  <c:v>0.15</c:v>
                </c:pt>
                <c:pt idx="14">
                  <c:v>0.03</c:v>
                </c:pt>
                <c:pt idx="15">
                  <c:v>0.0</c:v>
                </c:pt>
                <c:pt idx="16">
                  <c:v>0.01</c:v>
                </c:pt>
                <c:pt idx="17">
                  <c:v>0.0</c:v>
                </c:pt>
                <c:pt idx="18">
                  <c:v>0.15</c:v>
                </c:pt>
                <c:pt idx="19">
                  <c:v>0.0</c:v>
                </c:pt>
                <c:pt idx="20">
                  <c:v>0.1</c:v>
                </c:pt>
                <c:pt idx="21">
                  <c:v>0.07</c:v>
                </c:pt>
                <c:pt idx="22">
                  <c:v>0.07</c:v>
                </c:pt>
                <c:pt idx="23">
                  <c:v>0.0</c:v>
                </c:pt>
                <c:pt idx="24">
                  <c:v>0.05</c:v>
                </c:pt>
                <c:pt idx="25">
                  <c:v>0.01</c:v>
                </c:pt>
                <c:pt idx="26">
                  <c:v>0.0</c:v>
                </c:pt>
                <c:pt idx="27">
                  <c:v>0.0</c:v>
                </c:pt>
                <c:pt idx="28">
                  <c:v>0.0</c:v>
                </c:pt>
                <c:pt idx="29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057401208"/>
        <c:axId val="-1973476120"/>
      </c:barChart>
      <c:catAx>
        <c:axId val="-20574012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pPr>
            <a:endParaRPr lang="en-US"/>
          </a:p>
        </c:txPr>
        <c:crossAx val="-1973476120"/>
        <c:crosses val="autoZero"/>
        <c:auto val="1"/>
        <c:lblAlgn val="ctr"/>
        <c:lblOffset val="100"/>
        <c:noMultiLvlLbl val="0"/>
      </c:catAx>
      <c:valAx>
        <c:axId val="-19734761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 b="1"/>
                </a:pPr>
                <a:r>
                  <a:rPr lang="en-US" sz="2000" b="1" dirty="0" smtClean="0"/>
                  <a:t>Fraction of Prefetched Blocks</a:t>
                </a:r>
                <a:endParaRPr lang="en-US" sz="2000" b="1" dirty="0"/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</a:defRPr>
            </a:pPr>
            <a:endParaRPr lang="en-US"/>
          </a:p>
        </c:txPr>
        <c:crossAx val="-20574012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051162338260349"/>
          <c:y val="0.862976111036968"/>
          <c:w val="0.921059883961873"/>
          <c:h val="0.112341113610799"/>
        </c:manualLayout>
      </c:layout>
      <c:overlay val="0"/>
      <c:txPr>
        <a:bodyPr/>
        <a:lstStyle/>
        <a:p>
          <a:pPr>
            <a:defRPr sz="24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538171858952"/>
          <c:y val="0.200306452519058"/>
          <c:w val="0.87130993951843"/>
          <c:h val="0.6808957514220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'prefetch-lifetime'!$B$1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chemeClr val="tx1">
                <a:lumMod val="85000"/>
                <a:lumOff val="15000"/>
              </a:schemeClr>
            </a:solidFill>
          </c:spPr>
          <c:invertIfNegative val="0"/>
          <c:cat>
            <c:strRef>
              <c:f>'prefetch-lifetime'!$A$2:$A$5</c:f>
              <c:strCache>
                <c:ptCount val="4"/>
                <c:pt idx="0">
                  <c:v>libquantum</c:v>
                </c:pt>
                <c:pt idx="1">
                  <c:v>omnetpp</c:v>
                </c:pt>
                <c:pt idx="2">
                  <c:v>art</c:v>
                </c:pt>
                <c:pt idx="3">
                  <c:v>gmean</c:v>
                </c:pt>
              </c:strCache>
            </c:strRef>
          </c:cat>
          <c:val>
            <c:numRef>
              <c:f>'prefetch-lifetime'!$B$2:$B$5</c:f>
              <c:numCache>
                <c:formatCode>General</c:formatCode>
                <c:ptCount val="4"/>
                <c:pt idx="0">
                  <c:v>16.0</c:v>
                </c:pt>
                <c:pt idx="1">
                  <c:v>15.49</c:v>
                </c:pt>
                <c:pt idx="2">
                  <c:v>16.0</c:v>
                </c:pt>
                <c:pt idx="3">
                  <c:v>13.81</c:v>
                </c:pt>
              </c:numCache>
            </c:numRef>
          </c:val>
        </c:ser>
        <c:ser>
          <c:idx val="2"/>
          <c:order val="1"/>
          <c:tx>
            <c:strRef>
              <c:f>'prefetch-lifetime'!$C$1</c:f>
              <c:strCache>
                <c:ptCount val="1"/>
                <c:pt idx="0">
                  <c:v>PACMan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strRef>
              <c:f>'prefetch-lifetime'!$A$2:$A$5</c:f>
              <c:strCache>
                <c:ptCount val="4"/>
                <c:pt idx="0">
                  <c:v>libquantum</c:v>
                </c:pt>
                <c:pt idx="1">
                  <c:v>omnetpp</c:v>
                </c:pt>
                <c:pt idx="2">
                  <c:v>art</c:v>
                </c:pt>
                <c:pt idx="3">
                  <c:v>gmean</c:v>
                </c:pt>
              </c:strCache>
            </c:strRef>
          </c:cat>
          <c:val>
            <c:numRef>
              <c:f>'prefetch-lifetime'!$C$2:$C$5</c:f>
              <c:numCache>
                <c:formatCode>General</c:formatCode>
                <c:ptCount val="4"/>
                <c:pt idx="0">
                  <c:v>15.99</c:v>
                </c:pt>
                <c:pt idx="1">
                  <c:v>4.99</c:v>
                </c:pt>
                <c:pt idx="2">
                  <c:v>14.97</c:v>
                </c:pt>
                <c:pt idx="3">
                  <c:v>10.74</c:v>
                </c:pt>
              </c:numCache>
            </c:numRef>
          </c:val>
        </c:ser>
        <c:ser>
          <c:idx val="3"/>
          <c:order val="2"/>
          <c:tx>
            <c:strRef>
              <c:f>'prefetch-lifetime'!$D$1</c:f>
              <c:strCache>
                <c:ptCount val="1"/>
                <c:pt idx="0">
                  <c:v>ICP-D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'prefetch-lifetime'!$A$2:$A$5</c:f>
              <c:strCache>
                <c:ptCount val="4"/>
                <c:pt idx="0">
                  <c:v>libquantum</c:v>
                </c:pt>
                <c:pt idx="1">
                  <c:v>omnetpp</c:v>
                </c:pt>
                <c:pt idx="2">
                  <c:v>art</c:v>
                </c:pt>
                <c:pt idx="3">
                  <c:v>gmean</c:v>
                </c:pt>
              </c:strCache>
            </c:strRef>
          </c:cat>
          <c:val>
            <c:numRef>
              <c:f>'prefetch-lifetime'!$D$2:$D$5</c:f>
              <c:numCache>
                <c:formatCode>General</c:formatCode>
                <c:ptCount val="4"/>
                <c:pt idx="0">
                  <c:v>1.0</c:v>
                </c:pt>
                <c:pt idx="1">
                  <c:v>12.5</c:v>
                </c:pt>
                <c:pt idx="2">
                  <c:v>8.120000000000001</c:v>
                </c:pt>
                <c:pt idx="3">
                  <c:v>4.6</c:v>
                </c:pt>
              </c:numCache>
            </c:numRef>
          </c:val>
        </c:ser>
        <c:ser>
          <c:idx val="4"/>
          <c:order val="3"/>
          <c:tx>
            <c:strRef>
              <c:f>'prefetch-lifetime'!$E$1</c:f>
              <c:strCache>
                <c:ptCount val="1"/>
                <c:pt idx="0">
                  <c:v>ICP-AP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'prefetch-lifetime'!$A$2:$A$5</c:f>
              <c:strCache>
                <c:ptCount val="4"/>
                <c:pt idx="0">
                  <c:v>libquantum</c:v>
                </c:pt>
                <c:pt idx="1">
                  <c:v>omnetpp</c:v>
                </c:pt>
                <c:pt idx="2">
                  <c:v>art</c:v>
                </c:pt>
                <c:pt idx="3">
                  <c:v>gmean</c:v>
                </c:pt>
              </c:strCache>
            </c:strRef>
          </c:cat>
          <c:val>
            <c:numRef>
              <c:f>'prefetch-lifetime'!$E$2:$E$5</c:f>
              <c:numCache>
                <c:formatCode>General</c:formatCode>
                <c:ptCount val="4"/>
                <c:pt idx="0">
                  <c:v>15.97</c:v>
                </c:pt>
                <c:pt idx="1">
                  <c:v>4.42</c:v>
                </c:pt>
                <c:pt idx="2">
                  <c:v>11.61</c:v>
                </c:pt>
                <c:pt idx="3">
                  <c:v>7.74</c:v>
                </c:pt>
              </c:numCache>
            </c:numRef>
          </c:val>
        </c:ser>
        <c:ser>
          <c:idx val="5"/>
          <c:order val="4"/>
          <c:tx>
            <c:strRef>
              <c:f>'prefetch-lifetime'!$F$1</c:f>
              <c:strCache>
                <c:ptCount val="1"/>
                <c:pt idx="0">
                  <c:v>ICP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strRef>
              <c:f>'prefetch-lifetime'!$A$2:$A$5</c:f>
              <c:strCache>
                <c:ptCount val="4"/>
                <c:pt idx="0">
                  <c:v>libquantum</c:v>
                </c:pt>
                <c:pt idx="1">
                  <c:v>omnetpp</c:v>
                </c:pt>
                <c:pt idx="2">
                  <c:v>art</c:v>
                </c:pt>
                <c:pt idx="3">
                  <c:v>gmean</c:v>
                </c:pt>
              </c:strCache>
            </c:strRef>
          </c:cat>
          <c:val>
            <c:numRef>
              <c:f>'prefetch-lifetime'!$F$2:$F$5</c:f>
              <c:numCache>
                <c:formatCode>General</c:formatCode>
                <c:ptCount val="4"/>
                <c:pt idx="0">
                  <c:v>1.0</c:v>
                </c:pt>
                <c:pt idx="1">
                  <c:v>2.08</c:v>
                </c:pt>
                <c:pt idx="2">
                  <c:v>4.73</c:v>
                </c:pt>
                <c:pt idx="3">
                  <c:v>2.06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977180456"/>
        <c:axId val="-1977190008"/>
      </c:barChart>
      <c:catAx>
        <c:axId val="-19771804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en-US"/>
          </a:p>
        </c:txPr>
        <c:crossAx val="-1977190008"/>
        <c:crosses val="autoZero"/>
        <c:auto val="1"/>
        <c:lblAlgn val="ctr"/>
        <c:lblOffset val="100"/>
        <c:noMultiLvlLbl val="0"/>
      </c:catAx>
      <c:valAx>
        <c:axId val="-1977190008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 dirty="0" smtClean="0"/>
                  <a:t>Prefetch Lifetime (Number of misses)</a:t>
                </a:r>
                <a:endParaRPr lang="en-US" sz="2000" dirty="0"/>
              </a:p>
            </c:rich>
          </c:tx>
          <c:layout>
            <c:manualLayout>
              <c:xMode val="edge"/>
              <c:yMode val="edge"/>
              <c:x val="0.00513340180303549"/>
              <c:y val="0.15452444136749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-19771804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0250465014651514"/>
          <c:y val="0.0316665844744355"/>
          <c:w val="0.961334159072812"/>
          <c:h val="0.120898994753284"/>
        </c:manualLayout>
      </c:layout>
      <c:overlay val="0"/>
      <c:txPr>
        <a:bodyPr/>
        <a:lstStyle/>
        <a:p>
          <a:pPr>
            <a:defRPr sz="2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430914885639"/>
          <c:y val="0.136363636363636"/>
          <c:w val="0.856165869891263"/>
          <c:h val="0.7427191203372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'2-core-ws'!$B$1</c:f>
              <c:strCache>
                <c:ptCount val="1"/>
                <c:pt idx="0">
                  <c:v>PACMan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cat>
            <c:strRef>
              <c:f>'2-core-ws'!$A$2:$A$7</c:f>
              <c:strCache>
                <c:ptCount val="6"/>
                <c:pt idx="0">
                  <c:v>Type-1</c:v>
                </c:pt>
                <c:pt idx="1">
                  <c:v>Type-2</c:v>
                </c:pt>
                <c:pt idx="2">
                  <c:v>Type-3</c:v>
                </c:pt>
                <c:pt idx="3">
                  <c:v>Type-4</c:v>
                </c:pt>
                <c:pt idx="4">
                  <c:v>Type-5</c:v>
                </c:pt>
                <c:pt idx="5">
                  <c:v>All</c:v>
                </c:pt>
              </c:strCache>
            </c:strRef>
          </c:cat>
          <c:val>
            <c:numRef>
              <c:f>'2-core-ws'!$B$2:$B$7</c:f>
              <c:numCache>
                <c:formatCode>General</c:formatCode>
                <c:ptCount val="6"/>
                <c:pt idx="0">
                  <c:v>0.2</c:v>
                </c:pt>
                <c:pt idx="1">
                  <c:v>0.2</c:v>
                </c:pt>
                <c:pt idx="2">
                  <c:v>0.2</c:v>
                </c:pt>
                <c:pt idx="3">
                  <c:v>1.0</c:v>
                </c:pt>
                <c:pt idx="4">
                  <c:v>1.0</c:v>
                </c:pt>
                <c:pt idx="5">
                  <c:v>0.5</c:v>
                </c:pt>
              </c:numCache>
            </c:numRef>
          </c:val>
        </c:ser>
        <c:ser>
          <c:idx val="2"/>
          <c:order val="1"/>
          <c:tx>
            <c:strRef>
              <c:f>'2-core-ws'!$C$1</c:f>
              <c:strCache>
                <c:ptCount val="1"/>
                <c:pt idx="0">
                  <c:v>ICP-D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'2-core-ws'!$A$2:$A$7</c:f>
              <c:strCache>
                <c:ptCount val="6"/>
                <c:pt idx="0">
                  <c:v>Type-1</c:v>
                </c:pt>
                <c:pt idx="1">
                  <c:v>Type-2</c:v>
                </c:pt>
                <c:pt idx="2">
                  <c:v>Type-3</c:v>
                </c:pt>
                <c:pt idx="3">
                  <c:v>Type-4</c:v>
                </c:pt>
                <c:pt idx="4">
                  <c:v>Type-5</c:v>
                </c:pt>
                <c:pt idx="5">
                  <c:v>All</c:v>
                </c:pt>
              </c:strCache>
            </c:strRef>
          </c:cat>
          <c:val>
            <c:numRef>
              <c:f>'2-core-ws'!$C$2:$C$7</c:f>
              <c:numCache>
                <c:formatCode>General</c:formatCode>
                <c:ptCount val="6"/>
                <c:pt idx="0">
                  <c:v>0.2</c:v>
                </c:pt>
                <c:pt idx="1">
                  <c:v>10.0</c:v>
                </c:pt>
                <c:pt idx="2">
                  <c:v>7.0</c:v>
                </c:pt>
                <c:pt idx="3">
                  <c:v>6.0</c:v>
                </c:pt>
                <c:pt idx="4">
                  <c:v>1.0</c:v>
                </c:pt>
                <c:pt idx="5">
                  <c:v>5.0</c:v>
                </c:pt>
              </c:numCache>
            </c:numRef>
          </c:val>
        </c:ser>
        <c:ser>
          <c:idx val="3"/>
          <c:order val="2"/>
          <c:tx>
            <c:strRef>
              <c:f>'2-core-ws'!$D$1</c:f>
              <c:strCache>
                <c:ptCount val="1"/>
                <c:pt idx="0">
                  <c:v>ICP-AP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'2-core-ws'!$A$2:$A$7</c:f>
              <c:strCache>
                <c:ptCount val="6"/>
                <c:pt idx="0">
                  <c:v>Type-1</c:v>
                </c:pt>
                <c:pt idx="1">
                  <c:v>Type-2</c:v>
                </c:pt>
                <c:pt idx="2">
                  <c:v>Type-3</c:v>
                </c:pt>
                <c:pt idx="3">
                  <c:v>Type-4</c:v>
                </c:pt>
                <c:pt idx="4">
                  <c:v>Type-5</c:v>
                </c:pt>
                <c:pt idx="5">
                  <c:v>All</c:v>
                </c:pt>
              </c:strCache>
            </c:strRef>
          </c:cat>
          <c:val>
            <c:numRef>
              <c:f>'2-core-ws'!$D$2:$D$7</c:f>
              <c:numCache>
                <c:formatCode>General</c:formatCode>
                <c:ptCount val="6"/>
                <c:pt idx="0">
                  <c:v>0.2</c:v>
                </c:pt>
                <c:pt idx="1">
                  <c:v>0.2</c:v>
                </c:pt>
                <c:pt idx="2">
                  <c:v>0.0</c:v>
                </c:pt>
                <c:pt idx="3">
                  <c:v>2.0</c:v>
                </c:pt>
                <c:pt idx="4">
                  <c:v>2.0</c:v>
                </c:pt>
                <c:pt idx="5">
                  <c:v>1.0</c:v>
                </c:pt>
              </c:numCache>
            </c:numRef>
          </c:val>
        </c:ser>
        <c:ser>
          <c:idx val="4"/>
          <c:order val="3"/>
          <c:tx>
            <c:strRef>
              <c:f>'2-core-ws'!$E$1</c:f>
              <c:strCache>
                <c:ptCount val="1"/>
                <c:pt idx="0">
                  <c:v>ICP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strRef>
              <c:f>'2-core-ws'!$A$2:$A$7</c:f>
              <c:strCache>
                <c:ptCount val="6"/>
                <c:pt idx="0">
                  <c:v>Type-1</c:v>
                </c:pt>
                <c:pt idx="1">
                  <c:v>Type-2</c:v>
                </c:pt>
                <c:pt idx="2">
                  <c:v>Type-3</c:v>
                </c:pt>
                <c:pt idx="3">
                  <c:v>Type-4</c:v>
                </c:pt>
                <c:pt idx="4">
                  <c:v>Type-5</c:v>
                </c:pt>
                <c:pt idx="5">
                  <c:v>All</c:v>
                </c:pt>
              </c:strCache>
            </c:strRef>
          </c:cat>
          <c:val>
            <c:numRef>
              <c:f>'2-core-ws'!$E$2:$E$7</c:f>
              <c:numCache>
                <c:formatCode>General</c:formatCode>
                <c:ptCount val="6"/>
                <c:pt idx="0">
                  <c:v>1.0</c:v>
                </c:pt>
                <c:pt idx="1">
                  <c:v>10.0</c:v>
                </c:pt>
                <c:pt idx="2">
                  <c:v>7.0</c:v>
                </c:pt>
                <c:pt idx="3">
                  <c:v>8.0</c:v>
                </c:pt>
                <c:pt idx="4">
                  <c:v>2.0</c:v>
                </c:pt>
                <c:pt idx="5">
                  <c:v>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977279752"/>
        <c:axId val="-1977360920"/>
      </c:barChart>
      <c:catAx>
        <c:axId val="-19772797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en-US"/>
          </a:p>
        </c:txPr>
        <c:crossAx val="-1977360920"/>
        <c:crosses val="autoZero"/>
        <c:auto val="1"/>
        <c:lblAlgn val="ctr"/>
        <c:lblOffset val="10"/>
        <c:noMultiLvlLbl val="0"/>
      </c:catAx>
      <c:valAx>
        <c:axId val="-1977360920"/>
        <c:scaling>
          <c:orientation val="minMax"/>
          <c:max val="10.0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 dirty="0" smtClean="0"/>
                  <a:t>Weighted Speedup Improvement</a:t>
                </a:r>
                <a:endParaRPr lang="en-US" sz="2000" dirty="0"/>
              </a:p>
            </c:rich>
          </c:tx>
          <c:layout/>
          <c:overlay val="0"/>
        </c:title>
        <c:numFmt formatCode="#,##0\%" sourceLinked="0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-19772797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0365848800149982"/>
          <c:y val="0.0165079933190169"/>
          <c:w val="0.935141310461192"/>
          <c:h val="0.0907213870993398"/>
        </c:manualLayout>
      </c:layout>
      <c:overlay val="0"/>
      <c:txPr>
        <a:bodyPr/>
        <a:lstStyle/>
        <a:p>
          <a:pPr>
            <a:defRPr sz="28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23A59-81AB-48C8-B5F4-A6993FCC1DC5}" type="datetimeFigureOut">
              <a:rPr lang="en-US" smtClean="0"/>
              <a:t>1/20/15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C37E5-799D-4568-B58D-400865E3D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8099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9CF07D-15B8-49EA-B14C-717DB73EB6B3}" type="datetimeFigureOut">
              <a:rPr lang="en-US" smtClean="0"/>
              <a:t>1/20/15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FF5352-3050-4C84-9977-514D8A13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215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5352-3050-4C84-9977-514D8A13AE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00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F5352-3050-4C84-9977-514D8A13AED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00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 lIns="914400" rIns="914400"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 lIns="914400" rIns="914400"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68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054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933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0" y="6553200"/>
            <a:ext cx="4572000" cy="304800"/>
          </a:xfrm>
        </p:spPr>
        <p:txBody>
          <a:bodyPr/>
          <a:lstStyle>
            <a:lvl1pPr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650CCC6F-3220-49CD-89DB-71B165F2F9D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0" y="6553200"/>
            <a:ext cx="45720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89663" y="6553200"/>
            <a:ext cx="35532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Informed</a:t>
            </a:r>
            <a:r>
              <a:rPr lang="en-US" sz="1600" b="1" baseline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Caching Policies for Prefetched Blocks</a:t>
            </a:r>
            <a:endParaRPr lang="en-US" sz="16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073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673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72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02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42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414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329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1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lIns="36576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371600"/>
            <a:ext cx="8610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fld id="{650CCC6F-3220-49CD-89DB-71B165F2F9D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959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752600"/>
            <a:ext cx="9144000" cy="1470025"/>
          </a:xfrm>
        </p:spPr>
        <p:txBody>
          <a:bodyPr lIns="365760" rIns="365760">
            <a:noAutofit/>
          </a:bodyPr>
          <a:lstStyle/>
          <a:p>
            <a:r>
              <a:rPr lang="en-US" sz="3200" dirty="0" smtClean="0"/>
              <a:t>Mitigating </a:t>
            </a:r>
            <a:r>
              <a:rPr lang="en-US" sz="3200" dirty="0" err="1" smtClean="0"/>
              <a:t>Prefetcher</a:t>
            </a:r>
            <a:r>
              <a:rPr lang="en-US" sz="3200" dirty="0"/>
              <a:t>-</a:t>
            </a:r>
            <a:r>
              <a:rPr lang="en-US" sz="3200" dirty="0" smtClean="0"/>
              <a:t>Caused Pollution Using Informed Caching Policies for Prefetched Blocks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505200"/>
            <a:ext cx="9144000" cy="1828800"/>
          </a:xfrm>
        </p:spPr>
        <p:txBody>
          <a:bodyPr lIns="0" rIns="0"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>
                <a:solidFill>
                  <a:srgbClr val="990000"/>
                </a:solidFill>
              </a:rPr>
              <a:t>Vivek Seshadri</a:t>
            </a:r>
            <a:endParaRPr lang="en-US" dirty="0">
              <a:solidFill>
                <a:srgbClr val="99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dirty="0" err="1" smtClean="0">
                <a:solidFill>
                  <a:srgbClr val="990000"/>
                </a:solidFill>
              </a:rPr>
              <a:t>Samihan</a:t>
            </a:r>
            <a:r>
              <a:rPr lang="en-US" sz="2800" dirty="0" smtClean="0">
                <a:solidFill>
                  <a:srgbClr val="990000"/>
                </a:solidFill>
              </a:rPr>
              <a:t> </a:t>
            </a:r>
            <a:r>
              <a:rPr lang="en-US" sz="2800" dirty="0" err="1" smtClean="0">
                <a:solidFill>
                  <a:srgbClr val="990000"/>
                </a:solidFill>
              </a:rPr>
              <a:t>Yedkar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∙</a:t>
            </a:r>
            <a:r>
              <a:rPr lang="en-US" sz="2800" dirty="0">
                <a:solidFill>
                  <a:srgbClr val="990000"/>
                </a:solidFill>
              </a:rPr>
              <a:t> </a:t>
            </a:r>
            <a:r>
              <a:rPr lang="en-US" sz="2800" dirty="0" err="1" smtClean="0">
                <a:solidFill>
                  <a:srgbClr val="990000"/>
                </a:solidFill>
              </a:rPr>
              <a:t>Hongyi</a:t>
            </a:r>
            <a:r>
              <a:rPr lang="en-US" sz="2800" dirty="0" smtClean="0">
                <a:solidFill>
                  <a:srgbClr val="990000"/>
                </a:solidFill>
              </a:rPr>
              <a:t> </a:t>
            </a:r>
            <a:r>
              <a:rPr lang="en-US" sz="2800" dirty="0" err="1" smtClean="0">
                <a:solidFill>
                  <a:srgbClr val="990000"/>
                </a:solidFill>
              </a:rPr>
              <a:t>Xin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∙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en-US" sz="2800" dirty="0">
                <a:solidFill>
                  <a:srgbClr val="990000"/>
                </a:solidFill>
              </a:rPr>
              <a:t>Onur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en-US" sz="2800" dirty="0">
                <a:solidFill>
                  <a:srgbClr val="990000"/>
                </a:solidFill>
              </a:rPr>
              <a:t>Mutlu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2800" dirty="0" smtClean="0">
                <a:solidFill>
                  <a:srgbClr val="0960A7"/>
                </a:solidFill>
                <a:latin typeface="+mj-lt"/>
              </a:rPr>
              <a:t>Phillip B. Gibbons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∙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>
                <a:solidFill>
                  <a:srgbClr val="0960A7"/>
                </a:solidFill>
                <a:latin typeface="+mj-lt"/>
              </a:rPr>
              <a:t>Michael A. Kozuch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∙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>
                <a:solidFill>
                  <a:srgbClr val="990000"/>
                </a:solidFill>
              </a:rPr>
              <a:t>Todd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en-US" sz="2800" dirty="0">
                <a:solidFill>
                  <a:srgbClr val="990000"/>
                </a:solidFill>
              </a:rPr>
              <a:t>C.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en-US" sz="2800" dirty="0">
                <a:solidFill>
                  <a:srgbClr val="990000"/>
                </a:solidFill>
              </a:rPr>
              <a:t>Mowry</a:t>
            </a:r>
          </a:p>
        </p:txBody>
      </p:sp>
      <p:pic>
        <p:nvPicPr>
          <p:cNvPr id="4" name="Picture 3" descr="Intel-logo.jpg"/>
          <p:cNvPicPr>
            <a:picLocks noChangeAspect="1"/>
          </p:cNvPicPr>
          <p:nvPr/>
        </p:nvPicPr>
        <p:blipFill>
          <a:blip r:embed="rId2" cstate="print"/>
          <a:srcRect t="8000" b="16000"/>
          <a:stretch>
            <a:fillRect/>
          </a:stretch>
        </p:blipFill>
        <p:spPr>
          <a:xfrm>
            <a:off x="7227570" y="5684520"/>
            <a:ext cx="1230630" cy="868680"/>
          </a:xfrm>
          <a:prstGeom prst="rect">
            <a:avLst/>
          </a:prstGeom>
        </p:spPr>
      </p:pic>
      <p:pic>
        <p:nvPicPr>
          <p:cNvPr id="5" name="Picture 4" descr="cmu.jpg"/>
          <p:cNvPicPr>
            <a:picLocks noChangeAspect="1"/>
          </p:cNvPicPr>
          <p:nvPr/>
        </p:nvPicPr>
        <p:blipFill>
          <a:blip r:embed="rId3" cstate="print"/>
          <a:srcRect t="21333" b="21333"/>
          <a:stretch>
            <a:fillRect/>
          </a:stretch>
        </p:blipFill>
        <p:spPr>
          <a:xfrm>
            <a:off x="3205108" y="5802103"/>
            <a:ext cx="3576692" cy="740197"/>
          </a:xfrm>
          <a:prstGeom prst="rect">
            <a:avLst/>
          </a:prstGeom>
        </p:spPr>
      </p:pic>
      <p:pic>
        <p:nvPicPr>
          <p:cNvPr id="6" name="Picture 4" descr="safari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5867400"/>
            <a:ext cx="1917700" cy="554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15225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Cache Insertion Policy for Prefetched Blocks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94022" y="4673025"/>
            <a:ext cx="8545178" cy="1727775"/>
            <a:chOff x="294022" y="4673025"/>
            <a:chExt cx="8545178" cy="1727775"/>
          </a:xfrm>
        </p:grpSpPr>
        <p:sp>
          <p:nvSpPr>
            <p:cNvPr id="6" name="Rounded Rectangle 5"/>
            <p:cNvSpPr/>
            <p:nvPr/>
          </p:nvSpPr>
          <p:spPr>
            <a:xfrm>
              <a:off x="1198750" y="4673025"/>
              <a:ext cx="6826548" cy="1066800"/>
            </a:xfrm>
            <a:prstGeom prst="roundRect">
              <a:avLst>
                <a:gd name="adj" fmla="val 9810"/>
              </a:avLst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3196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1578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9960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38342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6724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55106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63488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71870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737508" y="5816025"/>
              <a:ext cx="154459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Cache Set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94022" y="4914037"/>
              <a:ext cx="8435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MRU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101498" y="4914037"/>
              <a:ext cx="7377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LRU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505200" y="2580382"/>
            <a:ext cx="253652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</a:rPr>
              <a:t>Prefetch Miss: </a:t>
            </a:r>
          </a:p>
          <a:p>
            <a:pPr algn="ctr"/>
            <a:r>
              <a:rPr lang="en-US" sz="3200" b="1" dirty="0" smtClean="0">
                <a:solidFill>
                  <a:schemeClr val="tx2"/>
                </a:solidFill>
              </a:rPr>
              <a:t>Insertion Policy?</a:t>
            </a:r>
          </a:p>
        </p:txBody>
      </p:sp>
      <p:cxnSp>
        <p:nvCxnSpPr>
          <p:cNvPr id="19" name="Curved Connector 18"/>
          <p:cNvCxnSpPr>
            <a:stCxn id="18" idx="1"/>
            <a:endCxn id="7" idx="0"/>
          </p:cNvCxnSpPr>
          <p:nvPr/>
        </p:nvCxnSpPr>
        <p:spPr>
          <a:xfrm rot="10800000" flipV="1">
            <a:off x="1700698" y="3118991"/>
            <a:ext cx="1804502" cy="1630234"/>
          </a:xfrm>
          <a:prstGeom prst="curvedConnector2">
            <a:avLst/>
          </a:prstGeom>
          <a:ln w="28575">
            <a:solidFill>
              <a:schemeClr val="accent2"/>
            </a:solidFill>
            <a:prstDash val="dash"/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urved Connector 19"/>
          <p:cNvCxnSpPr>
            <a:stCxn id="18" idx="3"/>
            <a:endCxn id="14" idx="0"/>
          </p:cNvCxnSpPr>
          <p:nvPr/>
        </p:nvCxnSpPr>
        <p:spPr>
          <a:xfrm>
            <a:off x="6041728" y="3118991"/>
            <a:ext cx="1526370" cy="1630234"/>
          </a:xfrm>
          <a:prstGeom prst="curvedConnector2">
            <a:avLst/>
          </a:prstGeom>
          <a:ln w="28575">
            <a:solidFill>
              <a:schemeClr val="accent2"/>
            </a:solidFill>
            <a:prstDash val="dash"/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6200" y="1437382"/>
            <a:ext cx="39464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Good (Accurate prefetch)</a:t>
            </a:r>
          </a:p>
          <a:p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Bad (Inaccurate prefetch)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811097" y="1437382"/>
            <a:ext cx="418050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Good (Inaccurate prefetch)</a:t>
            </a:r>
          </a:p>
          <a:p>
            <a:pPr algn="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Bad (accurate prefetch)</a:t>
            </a:r>
          </a:p>
        </p:txBody>
      </p:sp>
    </p:spTree>
    <p:extLst>
      <p:ext uri="{BB962C8B-B14F-4D97-AF65-F5344CB8AC3E}">
        <p14:creationId xmlns:p14="http://schemas.microsoft.com/office/powerpoint/2010/main" val="3673369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Predicting Usefulness of Prefetch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94022" y="4673025"/>
            <a:ext cx="8545178" cy="1727775"/>
            <a:chOff x="294022" y="4673025"/>
            <a:chExt cx="8545178" cy="1727775"/>
          </a:xfrm>
        </p:grpSpPr>
        <p:sp>
          <p:nvSpPr>
            <p:cNvPr id="6" name="Rounded Rectangle 5"/>
            <p:cNvSpPr/>
            <p:nvPr/>
          </p:nvSpPr>
          <p:spPr>
            <a:xfrm>
              <a:off x="1198750" y="4673025"/>
              <a:ext cx="6826548" cy="1066800"/>
            </a:xfrm>
            <a:prstGeom prst="roundRect">
              <a:avLst>
                <a:gd name="adj" fmla="val 9810"/>
              </a:avLst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3196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1578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9960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38342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6724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55106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63488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71870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737508" y="5816025"/>
              <a:ext cx="154459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Cache Set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94022" y="4914037"/>
              <a:ext cx="8435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MRU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101498" y="4914037"/>
              <a:ext cx="7377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LRU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374460" y="2580382"/>
            <a:ext cx="279800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</a:rPr>
              <a:t>Prefetch Miss </a:t>
            </a:r>
          </a:p>
          <a:p>
            <a:pPr algn="ctr"/>
            <a:r>
              <a:rPr lang="en-US" sz="3200" b="1" dirty="0" smtClean="0">
                <a:solidFill>
                  <a:schemeClr val="accent2"/>
                </a:solidFill>
              </a:rPr>
              <a:t>Predict Usefulness</a:t>
            </a:r>
          </a:p>
          <a:p>
            <a:pPr algn="ctr"/>
            <a:r>
              <a:rPr lang="en-US" sz="3200" b="1" dirty="0" smtClean="0">
                <a:solidFill>
                  <a:schemeClr val="accent2"/>
                </a:solidFill>
              </a:rPr>
              <a:t>of Prefetch</a:t>
            </a:r>
          </a:p>
        </p:txBody>
      </p:sp>
      <p:cxnSp>
        <p:nvCxnSpPr>
          <p:cNvPr id="19" name="Curved Connector 18"/>
          <p:cNvCxnSpPr>
            <a:stCxn id="18" idx="1"/>
            <a:endCxn id="7" idx="0"/>
          </p:cNvCxnSpPr>
          <p:nvPr/>
        </p:nvCxnSpPr>
        <p:spPr>
          <a:xfrm rot="10800000" flipV="1">
            <a:off x="1700698" y="3365211"/>
            <a:ext cx="1673762" cy="1384013"/>
          </a:xfrm>
          <a:prstGeom prst="curvedConnector2">
            <a:avLst/>
          </a:prstGeom>
          <a:ln w="28575">
            <a:solidFill>
              <a:schemeClr val="accent2"/>
            </a:solidFill>
            <a:prstDash val="dash"/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urved Connector 19"/>
          <p:cNvCxnSpPr>
            <a:stCxn id="18" idx="3"/>
            <a:endCxn id="14" idx="0"/>
          </p:cNvCxnSpPr>
          <p:nvPr/>
        </p:nvCxnSpPr>
        <p:spPr>
          <a:xfrm>
            <a:off x="6172469" y="3365212"/>
            <a:ext cx="1395629" cy="1384013"/>
          </a:xfrm>
          <a:prstGeom prst="curvedConnector2">
            <a:avLst/>
          </a:prstGeom>
          <a:ln w="28575">
            <a:solidFill>
              <a:schemeClr val="accent2"/>
            </a:solidFill>
            <a:prstDash val="dash"/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14400" y="3225225"/>
            <a:ext cx="14121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Accurate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998132" y="3225225"/>
            <a:ext cx="16886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Inaccurate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3950293" y="1524000"/>
            <a:ext cx="4431707" cy="609600"/>
          </a:xfrm>
          <a:prstGeom prst="round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+mj-lt"/>
              </a:rPr>
              <a:t>Fraction of Useful Prefetches</a:t>
            </a:r>
          </a:p>
        </p:txBody>
      </p:sp>
      <p:sp>
        <p:nvSpPr>
          <p:cNvPr id="28" name="Oval 27"/>
          <p:cNvSpPr/>
          <p:nvPr/>
        </p:nvSpPr>
        <p:spPr>
          <a:xfrm>
            <a:off x="2966775" y="2949731"/>
            <a:ext cx="3463348" cy="1241269"/>
          </a:xfrm>
          <a:prstGeom prst="ellipse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  <p:cxnSp>
        <p:nvCxnSpPr>
          <p:cNvPr id="30" name="Curved Connector 29"/>
          <p:cNvCxnSpPr>
            <a:stCxn id="28" idx="1"/>
            <a:endCxn id="27" idx="1"/>
          </p:cNvCxnSpPr>
          <p:nvPr/>
        </p:nvCxnSpPr>
        <p:spPr>
          <a:xfrm rot="5400000" flipH="1" flipV="1">
            <a:off x="3060777" y="2241995"/>
            <a:ext cx="1302711" cy="476322"/>
          </a:xfrm>
          <a:prstGeom prst="curvedConnector2">
            <a:avLst/>
          </a:prstGeom>
          <a:ln w="28575">
            <a:solidFill>
              <a:schemeClr val="accent2"/>
            </a:solidFill>
            <a:prstDash val="solid"/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0914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7" grpId="0" animBg="1"/>
      <p:bldP spid="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Shortcoming of “Fraction of Useful Prefetches”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94022" y="4673025"/>
            <a:ext cx="8545178" cy="1727775"/>
            <a:chOff x="294022" y="4673025"/>
            <a:chExt cx="8545178" cy="1727775"/>
          </a:xfrm>
        </p:grpSpPr>
        <p:sp>
          <p:nvSpPr>
            <p:cNvPr id="6" name="Rounded Rectangle 5"/>
            <p:cNvSpPr/>
            <p:nvPr/>
          </p:nvSpPr>
          <p:spPr>
            <a:xfrm>
              <a:off x="1198750" y="4673025"/>
              <a:ext cx="6826548" cy="1066800"/>
            </a:xfrm>
            <a:prstGeom prst="roundRect">
              <a:avLst>
                <a:gd name="adj" fmla="val 9810"/>
              </a:avLst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3196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1578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9960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38342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6724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55106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63488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71870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737508" y="5816025"/>
              <a:ext cx="154459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Cache Set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94022" y="4914037"/>
              <a:ext cx="8435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MRU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101498" y="4914037"/>
              <a:ext cx="7377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LRU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594167" y="3048000"/>
            <a:ext cx="23585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</a:rPr>
              <a:t>Prefetch Miss </a:t>
            </a:r>
          </a:p>
        </p:txBody>
      </p:sp>
      <p:cxnSp>
        <p:nvCxnSpPr>
          <p:cNvPr id="19" name="Curved Connector 18"/>
          <p:cNvCxnSpPr>
            <a:stCxn id="18" idx="1"/>
            <a:endCxn id="7" idx="0"/>
          </p:cNvCxnSpPr>
          <p:nvPr/>
        </p:nvCxnSpPr>
        <p:spPr>
          <a:xfrm rot="10800000" flipV="1">
            <a:off x="1700699" y="3340387"/>
            <a:ext cx="1893469" cy="1408837"/>
          </a:xfrm>
          <a:prstGeom prst="curvedConnector2">
            <a:avLst/>
          </a:prstGeom>
          <a:ln w="28575">
            <a:solidFill>
              <a:schemeClr val="accent2"/>
            </a:solidFill>
            <a:prstDash val="dash"/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urved Connector 19"/>
          <p:cNvCxnSpPr>
            <a:stCxn id="18" idx="3"/>
            <a:endCxn id="14" idx="0"/>
          </p:cNvCxnSpPr>
          <p:nvPr/>
        </p:nvCxnSpPr>
        <p:spPr>
          <a:xfrm>
            <a:off x="5952762" y="3340388"/>
            <a:ext cx="1615336" cy="1408837"/>
          </a:xfrm>
          <a:prstGeom prst="curvedConnector2">
            <a:avLst/>
          </a:prstGeom>
          <a:ln w="28575">
            <a:solidFill>
              <a:schemeClr val="accent2"/>
            </a:solidFill>
            <a:prstDash val="dash"/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14400" y="3225225"/>
            <a:ext cx="14121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Accurate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998132" y="3225225"/>
            <a:ext cx="16886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Inaccurate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3950293" y="1524000"/>
            <a:ext cx="4431707" cy="609600"/>
          </a:xfrm>
          <a:prstGeom prst="round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latin typeface="+mj-lt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002196" y="1563624"/>
            <a:ext cx="1179404" cy="533400"/>
            <a:chOff x="4002196" y="1563624"/>
            <a:chExt cx="1179404" cy="533400"/>
          </a:xfrm>
        </p:grpSpPr>
        <p:sp>
          <p:nvSpPr>
            <p:cNvPr id="3" name="Rounded Rectangle 2"/>
            <p:cNvSpPr/>
            <p:nvPr/>
          </p:nvSpPr>
          <p:spPr>
            <a:xfrm>
              <a:off x="4002196" y="1563624"/>
              <a:ext cx="265004" cy="533400"/>
            </a:xfrm>
            <a:prstGeom prst="round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4306996" y="1563624"/>
              <a:ext cx="265004" cy="533400"/>
            </a:xfrm>
            <a:prstGeom prst="round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latin typeface="+mj-lt"/>
                </a:rPr>
                <a:t>b</a:t>
              </a: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4611796" y="1563624"/>
              <a:ext cx="265004" cy="533400"/>
            </a:xfrm>
            <a:prstGeom prst="round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4916596" y="1563624"/>
              <a:ext cx="265004" cy="533400"/>
            </a:xfrm>
            <a:prstGeom prst="round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latin typeface="+mj-lt"/>
                </a:rPr>
                <a:t>b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221396" y="1563624"/>
            <a:ext cx="2398604" cy="533400"/>
            <a:chOff x="5221396" y="1563624"/>
            <a:chExt cx="2398604" cy="533400"/>
          </a:xfrm>
        </p:grpSpPr>
        <p:sp>
          <p:nvSpPr>
            <p:cNvPr id="32" name="Rounded Rectangle 31"/>
            <p:cNvSpPr/>
            <p:nvPr/>
          </p:nvSpPr>
          <p:spPr>
            <a:xfrm>
              <a:off x="5221396" y="1563624"/>
              <a:ext cx="265004" cy="533400"/>
            </a:xfrm>
            <a:prstGeom prst="round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5526196" y="1563624"/>
              <a:ext cx="265004" cy="533400"/>
            </a:xfrm>
            <a:prstGeom prst="round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latin typeface="+mj-lt"/>
                </a:rPr>
                <a:t>b</a:t>
              </a: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5830996" y="1563624"/>
              <a:ext cx="265004" cy="533400"/>
            </a:xfrm>
            <a:prstGeom prst="round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6135796" y="1563624"/>
              <a:ext cx="265004" cy="533400"/>
            </a:xfrm>
            <a:prstGeom prst="round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latin typeface="+mj-lt"/>
                </a:rPr>
                <a:t>b</a:t>
              </a: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6440596" y="1563624"/>
              <a:ext cx="265004" cy="533400"/>
            </a:xfrm>
            <a:prstGeom prst="round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6745396" y="1563624"/>
              <a:ext cx="265004" cy="533400"/>
            </a:xfrm>
            <a:prstGeom prst="round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latin typeface="+mj-lt"/>
                </a:rPr>
                <a:t>b</a:t>
              </a: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7050196" y="1563624"/>
              <a:ext cx="265004" cy="533400"/>
            </a:xfrm>
            <a:prstGeom prst="round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7354996" y="1563624"/>
              <a:ext cx="265004" cy="533400"/>
            </a:xfrm>
            <a:prstGeom prst="round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latin typeface="+mj-lt"/>
                </a:rPr>
                <a:t>b</a:t>
              </a:r>
            </a:p>
          </p:txBody>
        </p:sp>
      </p:grpSp>
      <p:cxnSp>
        <p:nvCxnSpPr>
          <p:cNvPr id="44" name="Straight Connector 43"/>
          <p:cNvCxnSpPr/>
          <p:nvPr/>
        </p:nvCxnSpPr>
        <p:spPr>
          <a:xfrm>
            <a:off x="6400800" y="1371600"/>
            <a:ext cx="0" cy="914400"/>
          </a:xfrm>
          <a:prstGeom prst="line">
            <a:avLst/>
          </a:prstGeom>
          <a:ln w="5715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177220" y="2234625"/>
            <a:ext cx="15951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Threshold</a:t>
            </a:r>
          </a:p>
        </p:txBody>
      </p:sp>
      <p:sp>
        <p:nvSpPr>
          <p:cNvPr id="48" name="Rounded Rectangle 47"/>
          <p:cNvSpPr/>
          <p:nvPr/>
        </p:nvSpPr>
        <p:spPr>
          <a:xfrm rot="21424154">
            <a:off x="221997" y="2720255"/>
            <a:ext cx="3614177" cy="1760501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The predictor may get stuck in a state where all prefetches are predicted to be inaccurate!</a:t>
            </a:r>
          </a:p>
        </p:txBody>
      </p:sp>
      <p:sp>
        <p:nvSpPr>
          <p:cNvPr id="40" name="Rounded Rectangle 39"/>
          <p:cNvSpPr/>
          <p:nvPr/>
        </p:nvSpPr>
        <p:spPr>
          <a:xfrm rot="21424154">
            <a:off x="260889" y="1230564"/>
            <a:ext cx="3459750" cy="1351517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Accurate prefetches predicted as inaccurate and evicted before use</a:t>
            </a:r>
          </a:p>
        </p:txBody>
      </p:sp>
    </p:spTree>
    <p:extLst>
      <p:ext uri="{BB962C8B-B14F-4D97-AF65-F5344CB8AC3E}">
        <p14:creationId xmlns:p14="http://schemas.microsoft.com/office/powerpoint/2010/main" val="238956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5" grpId="0"/>
      <p:bldP spid="25" grpId="1"/>
      <p:bldP spid="25" grpId="2"/>
      <p:bldP spid="48" grpId="0" animBg="1"/>
      <p:bldP spid="4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ICP Accuracy Prediction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28600" y="2570864"/>
            <a:ext cx="5769111" cy="705736"/>
            <a:chOff x="203039" y="4673025"/>
            <a:chExt cx="8720676" cy="1066800"/>
          </a:xfrm>
        </p:grpSpPr>
        <p:sp>
          <p:nvSpPr>
            <p:cNvPr id="6" name="Rounded Rectangle 5"/>
            <p:cNvSpPr/>
            <p:nvPr/>
          </p:nvSpPr>
          <p:spPr>
            <a:xfrm>
              <a:off x="1198750" y="4673025"/>
              <a:ext cx="6826548" cy="1066800"/>
            </a:xfrm>
            <a:prstGeom prst="roundRect">
              <a:avLst>
                <a:gd name="adj" fmla="val 9810"/>
              </a:avLst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3196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1578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9960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38342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6724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55106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63488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71870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03039" y="4914037"/>
              <a:ext cx="1025466" cy="6978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MRU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016983" y="4914037"/>
              <a:ext cx="906732" cy="6978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LRU</a:t>
              </a:r>
            </a:p>
          </p:txBody>
        </p:sp>
      </p:grpSp>
      <p:sp>
        <p:nvSpPr>
          <p:cNvPr id="18" name="Rounded Rectangle 17"/>
          <p:cNvSpPr/>
          <p:nvPr/>
        </p:nvSpPr>
        <p:spPr>
          <a:xfrm>
            <a:off x="6934200" y="3276600"/>
            <a:ext cx="1752600" cy="2209800"/>
          </a:xfrm>
          <a:prstGeom prst="round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+mj-lt"/>
              </a:rPr>
              <a:t>Evicted Prefetch Filter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627584" y="1097340"/>
            <a:ext cx="326570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Recently-evicted </a:t>
            </a:r>
          </a:p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Predicted-inaccurate</a:t>
            </a:r>
          </a:p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Prefetched Blocks</a:t>
            </a:r>
          </a:p>
        </p:txBody>
      </p:sp>
      <p:cxnSp>
        <p:nvCxnSpPr>
          <p:cNvPr id="21" name="Curved Connector 20"/>
          <p:cNvCxnSpPr>
            <a:stCxn id="19" idx="2"/>
            <a:endCxn id="18" idx="0"/>
          </p:cNvCxnSpPr>
          <p:nvPr/>
        </p:nvCxnSpPr>
        <p:spPr>
          <a:xfrm rot="16200000" flipH="1">
            <a:off x="7138335" y="2604434"/>
            <a:ext cx="794265" cy="550065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2"/>
            </a:solidFill>
            <a:prstDash val="dash"/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4852488" y="2625973"/>
            <a:ext cx="504097" cy="604917"/>
          </a:xfrm>
          <a:prstGeom prst="round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+mj-lt"/>
              </a:rPr>
              <a:t>P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828800" y="4343400"/>
            <a:ext cx="26103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Demand Request</a:t>
            </a:r>
          </a:p>
        </p:txBody>
      </p:sp>
      <p:cxnSp>
        <p:nvCxnSpPr>
          <p:cNvPr id="25" name="Straight Arrow Connector 24"/>
          <p:cNvCxnSpPr>
            <a:stCxn id="23" idx="0"/>
            <a:endCxn id="6" idx="2"/>
          </p:cNvCxnSpPr>
          <p:nvPr/>
        </p:nvCxnSpPr>
        <p:spPr>
          <a:xfrm flipV="1">
            <a:off x="3133998" y="3276600"/>
            <a:ext cx="11340" cy="106680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23" idx="3"/>
            <a:endCxn id="18" idx="1"/>
          </p:cNvCxnSpPr>
          <p:nvPr/>
        </p:nvCxnSpPr>
        <p:spPr>
          <a:xfrm flipV="1">
            <a:off x="4439195" y="4381500"/>
            <a:ext cx="2495005" cy="254288"/>
          </a:xfrm>
          <a:prstGeom prst="curvedConnector3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200400" y="3352800"/>
            <a:ext cx="8034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Miss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242126" y="4520625"/>
            <a:ext cx="6158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Hit</a:t>
            </a:r>
          </a:p>
        </p:txBody>
      </p:sp>
      <p:sp>
        <p:nvSpPr>
          <p:cNvPr id="33" name="Oval 32"/>
          <p:cNvSpPr/>
          <p:nvPr/>
        </p:nvSpPr>
        <p:spPr>
          <a:xfrm>
            <a:off x="1600200" y="4267200"/>
            <a:ext cx="3024580" cy="762000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3918" y="5715000"/>
            <a:ext cx="65512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Accurate prefetch </a:t>
            </a:r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mispredicted</a:t>
            </a: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as inaccurate</a:t>
            </a:r>
          </a:p>
        </p:txBody>
      </p:sp>
      <p:cxnSp>
        <p:nvCxnSpPr>
          <p:cNvPr id="37" name="Straight Arrow Connector 36"/>
          <p:cNvCxnSpPr>
            <a:stCxn id="33" idx="4"/>
            <a:endCxn id="35" idx="0"/>
          </p:cNvCxnSpPr>
          <p:nvPr/>
        </p:nvCxnSpPr>
        <p:spPr>
          <a:xfrm>
            <a:off x="3112490" y="5029200"/>
            <a:ext cx="927069" cy="685800"/>
          </a:xfrm>
          <a:prstGeom prst="straightConnector1">
            <a:avLst/>
          </a:prstGeom>
          <a:ln w="28575">
            <a:solidFill>
              <a:schemeClr val="accent2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 rot="21424154">
            <a:off x="568761" y="2867623"/>
            <a:ext cx="7888224" cy="15849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Self-tuning Accuracy Predictor. </a:t>
            </a:r>
          </a:p>
          <a:p>
            <a:pPr algn="ctr"/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Reduces error in prediction from 25% to 14%!</a:t>
            </a:r>
          </a:p>
        </p:txBody>
      </p:sp>
    </p:spTree>
    <p:extLst>
      <p:ext uri="{BB962C8B-B14F-4D97-AF65-F5344CB8AC3E}">
        <p14:creationId xmlns:p14="http://schemas.microsoft.com/office/powerpoint/2010/main" val="873650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.25 E" pathEditMode="relative" ptsTypes="">
                                      <p:cBhvr>
                                        <p:cTn id="22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50"/>
                            </p:stCondLst>
                            <p:childTnLst>
                              <p:par>
                                <p:cTn id="24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61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3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64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67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9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0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3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5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6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8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9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1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82" dur="indefinite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4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85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7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88" dur="indefinite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0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91" dur="indefinite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3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94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9" grpId="0"/>
      <p:bldP spid="19" grpId="1"/>
      <p:bldP spid="22" grpId="0" animBg="1"/>
      <p:bldP spid="22" grpId="1" animBg="1"/>
      <p:bldP spid="22" grpId="2" animBg="1"/>
      <p:bldP spid="23" grpId="0"/>
      <p:bldP spid="23" grpId="1"/>
      <p:bldP spid="30" grpId="0"/>
      <p:bldP spid="30" grpId="1"/>
      <p:bldP spid="31" grpId="0"/>
      <p:bldP spid="31" grpId="1"/>
      <p:bldP spid="33" grpId="0" animBg="1"/>
      <p:bldP spid="33" grpId="1" animBg="1"/>
      <p:bldP spid="35" grpId="0"/>
      <p:bldP spid="35" grpId="1"/>
      <p:bldP spid="3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ICP –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ICP Demotion (ICP-D)</a:t>
            </a:r>
          </a:p>
          <a:p>
            <a:pPr lvl="1"/>
            <a:r>
              <a:rPr lang="en-US" dirty="0" smtClean="0"/>
              <a:t>Track prefetched blocks in the cache</a:t>
            </a:r>
          </a:p>
          <a:p>
            <a:pPr lvl="1"/>
            <a:r>
              <a:rPr lang="en-US" dirty="0" smtClean="0"/>
              <a:t>Demote prefetched block to LRU on cache hit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ICP Accuracy Prediction (ICP-AP)</a:t>
            </a:r>
          </a:p>
          <a:p>
            <a:pPr lvl="1"/>
            <a:r>
              <a:rPr lang="en-US" dirty="0" smtClean="0"/>
              <a:t>Maintain accuracy counter for each prefetcher entry</a:t>
            </a:r>
          </a:p>
          <a:p>
            <a:pPr lvl="1"/>
            <a:r>
              <a:rPr lang="en-US" dirty="0" smtClean="0"/>
              <a:t>Evicted Prefetch Filter (EPF): tracks recently-evicted predicted-inaccurate prefetches</a:t>
            </a:r>
          </a:p>
          <a:p>
            <a:pPr lvl="1"/>
            <a:r>
              <a:rPr lang="en-US" dirty="0" smtClean="0"/>
              <a:t>Bump up accuracy counter on cache miss + EPF hit</a:t>
            </a:r>
          </a:p>
          <a:p>
            <a:r>
              <a:rPr lang="en-US" dirty="0" smtClean="0"/>
              <a:t>Hardware Cost: only 12KB for a 1MB cache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538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Introduction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ICP – Mechanism </a:t>
            </a:r>
          </a:p>
          <a:p>
            <a:pPr lvl="1"/>
            <a:r>
              <a:rPr lang="en-US" dirty="0" smtClean="0"/>
              <a:t>ICP promotion policy</a:t>
            </a:r>
          </a:p>
          <a:p>
            <a:pPr lvl="1"/>
            <a:r>
              <a:rPr lang="en-US" dirty="0" smtClean="0"/>
              <a:t>ICP insertion policy</a:t>
            </a:r>
          </a:p>
          <a:p>
            <a:r>
              <a:rPr lang="en-US" dirty="0" smtClean="0"/>
              <a:t>Prior Works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28600" y="3581400"/>
            <a:ext cx="8382000" cy="53340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12525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8392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Feedback Directed Prefetching (FDP) 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Srinath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+ HPCA-07)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en-US" dirty="0" smtClean="0"/>
              <a:t>Use pollution filter to determine degree of prefetch pollution</a:t>
            </a:r>
          </a:p>
          <a:p>
            <a:pPr lvl="1"/>
            <a:r>
              <a:rPr lang="en-US" dirty="0" smtClean="0"/>
              <a:t>Insert all prefetches at LRU if pollution is high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Can insert accurate prefetches at LRU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Prefetch-Aware Cache Management (</a:t>
            </a:r>
            <a:r>
              <a:rPr lang="en-US" dirty="0" err="1" smtClean="0"/>
              <a:t>PACMan</a:t>
            </a:r>
            <a:r>
              <a:rPr lang="en-US" dirty="0" smtClean="0"/>
              <a:t>) 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(Wu+ MICRO-11)</a:t>
            </a:r>
            <a:endParaRPr lang="en-US" dirty="0" smtClean="0"/>
          </a:p>
          <a:p>
            <a:pPr lvl="1"/>
            <a:r>
              <a:rPr lang="en-US" dirty="0" smtClean="0"/>
              <a:t>Insert prefetches both into L2 and L3</a:t>
            </a:r>
          </a:p>
          <a:p>
            <a:pPr lvl="1"/>
            <a:r>
              <a:rPr lang="en-US" dirty="0" smtClean="0"/>
              <a:t>Accesses to L3 filtered by L2 (directly insert at LRU in L3)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Does not mitigate pollution at L2!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724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Introduction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ICP – Mechanism </a:t>
            </a:r>
          </a:p>
          <a:p>
            <a:pPr lvl="1"/>
            <a:r>
              <a:rPr lang="en-US" dirty="0" smtClean="0"/>
              <a:t>ICP promotion policy</a:t>
            </a:r>
          </a:p>
          <a:p>
            <a:pPr lvl="1"/>
            <a:r>
              <a:rPr lang="en-US" dirty="0" smtClean="0"/>
              <a:t>ICP insertion policy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Prior Works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28600" y="4191000"/>
            <a:ext cx="8382000" cy="53340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12525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Simulator </a:t>
            </a:r>
            <a:r>
              <a:rPr lang="en-US" sz="2600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sz="2600" dirty="0">
                <a:solidFill>
                  <a:schemeClr val="bg1">
                    <a:lumMod val="50000"/>
                  </a:schemeClr>
                </a:solidFill>
              </a:rPr>
              <a:t>r</a:t>
            </a:r>
            <a:r>
              <a:rPr lang="en-US" sz="2600" dirty="0" smtClean="0">
                <a:solidFill>
                  <a:schemeClr val="bg1">
                    <a:lumMod val="50000"/>
                  </a:schemeClr>
                </a:solidFill>
              </a:rPr>
              <a:t>eleased publicly) http://www.ece.cmu.edu/~safari/tools/memsim.tar.gz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dirty="0" smtClean="0"/>
              <a:t>1-8 cores, 4Ghz, In-order/Out-of-order</a:t>
            </a:r>
          </a:p>
          <a:p>
            <a:pPr lvl="1"/>
            <a:r>
              <a:rPr lang="en-US" dirty="0" smtClean="0"/>
              <a:t>32KB private L1 cache, 256KB private L2 cache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Aggressive stream prefetcher (16-entries/core)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Shared L3 cache (1MB/core)</a:t>
            </a:r>
          </a:p>
          <a:p>
            <a:pPr lvl="1"/>
            <a:r>
              <a:rPr lang="en-US" dirty="0" smtClean="0"/>
              <a:t>DDR3 DRAM Memory</a:t>
            </a:r>
          </a:p>
          <a:p>
            <a:r>
              <a:rPr lang="en-US" dirty="0" smtClean="0"/>
              <a:t>Workloads</a:t>
            </a:r>
          </a:p>
          <a:p>
            <a:pPr lvl="1"/>
            <a:r>
              <a:rPr lang="en-US" dirty="0" smtClean="0"/>
              <a:t>SPEC CPU2006, TPCC, TPCH, Apache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157 2-core</a:t>
            </a:r>
            <a:r>
              <a:rPr lang="en-US" dirty="0" smtClean="0"/>
              <a:t>, 20 4-core, and 20 8-core workloads</a:t>
            </a:r>
          </a:p>
          <a:p>
            <a:r>
              <a:rPr lang="en-US" dirty="0" smtClean="0"/>
              <a:t>Metrics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Prefetch lifetime</a:t>
            </a:r>
            <a:r>
              <a:rPr lang="en-US" dirty="0" smtClean="0"/>
              <a:t> (measure of prefetch pollution)</a:t>
            </a:r>
          </a:p>
          <a:p>
            <a:pPr lvl="1"/>
            <a:r>
              <a:rPr lang="en-US" dirty="0" smtClean="0"/>
              <a:t>IPC, Weighted Speedup, Harmonic Speedup, Maximum Slowdown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160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Core – Prefetch Lifetime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19</a:t>
            </a:fld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4399779"/>
              </p:ext>
            </p:extLst>
          </p:nvPr>
        </p:nvGraphicFramePr>
        <p:xfrm>
          <a:off x="228600" y="1147762"/>
          <a:ext cx="8763000" cy="5176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Oval 5"/>
          <p:cNvSpPr/>
          <p:nvPr/>
        </p:nvSpPr>
        <p:spPr>
          <a:xfrm>
            <a:off x="1981199" y="5257800"/>
            <a:ext cx="1143001" cy="620635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  <p:sp>
        <p:nvSpPr>
          <p:cNvPr id="7" name="Oval 6"/>
          <p:cNvSpPr/>
          <p:nvPr/>
        </p:nvSpPr>
        <p:spPr>
          <a:xfrm>
            <a:off x="3385185" y="4572000"/>
            <a:ext cx="1383031" cy="1230235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  <p:sp>
        <p:nvSpPr>
          <p:cNvPr id="8" name="Oval 7"/>
          <p:cNvSpPr/>
          <p:nvPr/>
        </p:nvSpPr>
        <p:spPr>
          <a:xfrm>
            <a:off x="6388608" y="4648200"/>
            <a:ext cx="457200" cy="1154035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66902" y="2006025"/>
            <a:ext cx="628698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0%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38600" y="2006025"/>
            <a:ext cx="628698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7%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80036" y="2006025"/>
            <a:ext cx="803426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24%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18338" y="2006025"/>
            <a:ext cx="628698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3%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133600" y="1447800"/>
            <a:ext cx="6313436" cy="56997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2"/>
                </a:solidFill>
                <a:latin typeface="+mj-lt"/>
              </a:rPr>
              <a:t>Performance Improvement of ICP over Baseline</a:t>
            </a:r>
          </a:p>
        </p:txBody>
      </p:sp>
      <p:sp>
        <p:nvSpPr>
          <p:cNvPr id="14" name="Rounded Rectangle 13"/>
          <p:cNvSpPr/>
          <p:nvPr/>
        </p:nvSpPr>
        <p:spPr>
          <a:xfrm rot="21424154">
            <a:off x="568761" y="3015017"/>
            <a:ext cx="7888224" cy="15849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ICP significantly reduces prefetch pollution without losing the benefit of prefetching!</a:t>
            </a:r>
          </a:p>
        </p:txBody>
      </p:sp>
    </p:spTree>
    <p:extLst>
      <p:ext uri="{BB962C8B-B14F-4D97-AF65-F5344CB8AC3E}">
        <p14:creationId xmlns:p14="http://schemas.microsoft.com/office/powerpoint/2010/main" val="1636881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8" dur="indefinite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9" dur="indefinite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1" dur="indefinite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82" dur="indefinite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4" dur="indefinite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85" dur="indefinite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7" dur="indefinite"/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88" dur="indefinite"/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0" dur="indefinite"/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91" dur="indefinite"/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3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94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6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97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9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00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2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03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5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06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category"/>
        </p:bldSub>
      </p:bldGraphic>
      <p:bldGraphic spid="5" grpId="1" uiExpand="1">
        <p:bldSub>
          <a:bldChart bld="category"/>
        </p:bldSub>
      </p:bldGraphic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18616"/>
            <a:ext cx="8839200" cy="5410200"/>
          </a:xfrm>
        </p:spPr>
        <p:txBody>
          <a:bodyPr>
            <a:noAutofit/>
          </a:bodyPr>
          <a:lstStyle/>
          <a:p>
            <a:r>
              <a:rPr lang="en-US" sz="2400" dirty="0" smtClean="0"/>
              <a:t>Existing caching policies for prefetched blocks result in cache pollution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400" dirty="0" smtClean="0">
                <a:solidFill>
                  <a:schemeClr val="tx1"/>
                </a:solidFill>
              </a:rPr>
              <a:t>Accurate Prefetches (ICP Demotion)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95% of useful prefetched blocks are used only once!</a:t>
            </a:r>
          </a:p>
          <a:p>
            <a:pPr lvl="1"/>
            <a:r>
              <a:rPr lang="en-US" sz="2400" dirty="0" smtClean="0"/>
              <a:t>Track prefetched blocks in the cache</a:t>
            </a:r>
          </a:p>
          <a:p>
            <a:pPr lvl="1"/>
            <a:r>
              <a:rPr lang="en-US" sz="2400" dirty="0" smtClean="0">
                <a:solidFill>
                  <a:schemeClr val="tx2"/>
                </a:solidFill>
              </a:rPr>
              <a:t>Demote prefetched block on cache hit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400" dirty="0" smtClean="0"/>
              <a:t>Inaccurate Prefetches (ICP Accuracy Prediction)</a:t>
            </a:r>
          </a:p>
          <a:p>
            <a:pPr lvl="1" indent="-342900"/>
            <a:r>
              <a:rPr lang="en-US" sz="2000" dirty="0" smtClean="0"/>
              <a:t>Existing accuracy prediction mechanisms get stuck in positive feedback</a:t>
            </a:r>
          </a:p>
          <a:p>
            <a:pPr lvl="1" indent="-342900"/>
            <a:r>
              <a:rPr lang="en-US" sz="2000" dirty="0" smtClean="0">
                <a:solidFill>
                  <a:schemeClr val="tx2"/>
                </a:solidFill>
              </a:rPr>
              <a:t>Self-tuning Accuracy Predictor</a:t>
            </a:r>
          </a:p>
          <a:p>
            <a:r>
              <a:rPr lang="en-US" sz="2400" dirty="0" smtClean="0"/>
              <a:t>ICP (combines both mechanisms)</a:t>
            </a:r>
          </a:p>
          <a:p>
            <a:pPr lvl="1"/>
            <a:r>
              <a:rPr lang="en-US" sz="2400" dirty="0" smtClean="0"/>
              <a:t>Significantly reduces prefetch pollution</a:t>
            </a:r>
          </a:p>
          <a:p>
            <a:pPr lvl="1"/>
            <a:r>
              <a:rPr lang="en-US" sz="2400" dirty="0" smtClean="0"/>
              <a:t>6% performance improvement over 157 2-core workloads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696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2-Core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20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3674196"/>
              </p:ext>
            </p:extLst>
          </p:nvPr>
        </p:nvGraphicFramePr>
        <p:xfrm>
          <a:off x="304800" y="1295400"/>
          <a:ext cx="85344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Oval 6"/>
          <p:cNvSpPr/>
          <p:nvPr/>
        </p:nvSpPr>
        <p:spPr>
          <a:xfrm>
            <a:off x="1295400" y="5791200"/>
            <a:ext cx="1143001" cy="512922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218373" y="3810000"/>
            <a:ext cx="1660255" cy="9144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2"/>
                </a:solidFill>
                <a:sym typeface="Wingdings"/>
              </a:rPr>
              <a:t>Inaccurate</a:t>
            </a:r>
            <a:endParaRPr lang="en-US" sz="1600" b="1" dirty="0" smtClean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590799" y="5791200"/>
            <a:ext cx="2209801" cy="512922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5029200" y="5791200"/>
            <a:ext cx="1104900" cy="512922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800600" y="3810000"/>
            <a:ext cx="1752600" cy="9144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2"/>
                </a:solidFill>
                <a:sym typeface="Wingdings"/>
              </a:rPr>
              <a:t>Inaccurate &amp; Accurate</a:t>
            </a:r>
            <a:endParaRPr lang="en-US" sz="1600" b="1" dirty="0" smtClean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667000" y="3810000"/>
            <a:ext cx="2209800" cy="9144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2"/>
                </a:solidFill>
                <a:sym typeface="Wingdings"/>
              </a:rPr>
              <a:t>Accurate</a:t>
            </a:r>
            <a:endParaRPr lang="en-US" sz="1600" b="1" dirty="0" smtClean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143000" y="3810000"/>
            <a:ext cx="1660255" cy="9144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2"/>
                </a:solidFill>
                <a:sym typeface="Wingdings"/>
              </a:rPr>
              <a:t>No Pollution</a:t>
            </a:r>
            <a:endParaRPr lang="en-US" sz="1600" b="1" dirty="0" smtClean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6248400" y="5791200"/>
            <a:ext cx="1104900" cy="512922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  <p:sp>
        <p:nvSpPr>
          <p:cNvPr id="17" name="Rounded Rectangle 16"/>
          <p:cNvSpPr/>
          <p:nvPr/>
        </p:nvSpPr>
        <p:spPr>
          <a:xfrm rot="21424154">
            <a:off x="416204" y="1425934"/>
            <a:ext cx="8127245" cy="15849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ICP significantly improves system performance!</a:t>
            </a:r>
          </a:p>
          <a:p>
            <a:pPr algn="ctr"/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6% across 157 2-core workloads</a:t>
            </a:r>
          </a:p>
        </p:txBody>
      </p:sp>
    </p:spTree>
    <p:extLst>
      <p:ext uri="{BB962C8B-B14F-4D97-AF65-F5344CB8AC3E}">
        <p14:creationId xmlns:p14="http://schemas.microsoft.com/office/powerpoint/2010/main" val="2955122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7" dur="indefinite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08" dur="indefinite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0" dur="indefinite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11" dur="indefinite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3" dur="indefinite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14" dur="indefinite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6" dur="indefinite"/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17" dur="indefinite"/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9" dur="indefinite"/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20" dur="indefinite"/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2" dur="indefinite"/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23" dur="indefinite"/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5" dur="indefinite"/>
                                        <p:tgtEl>
                                          <p:spTgt spid="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26" dur="indefinite"/>
                                        <p:tgtEl>
                                          <p:spTgt spid="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category"/>
        </p:bldSub>
      </p:bldGraphic>
      <p:bldGraphic spid="6" grpId="1" uiExpand="1">
        <p:bldSub>
          <a:bldChart bld="category"/>
        </p:bldSub>
      </p:bldGraphic>
      <p:bldP spid="7" grpId="0" animBg="1"/>
      <p:bldP spid="7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Results in the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Sensitivity to cache size and memory latency</a:t>
            </a:r>
          </a:p>
          <a:p>
            <a:r>
              <a:rPr lang="en-US" dirty="0"/>
              <a:t>Sensitivity to number of </a:t>
            </a:r>
            <a:r>
              <a:rPr lang="en-US" dirty="0" smtClean="0"/>
              <a:t>cores</a:t>
            </a:r>
          </a:p>
          <a:p>
            <a:r>
              <a:rPr lang="en-US" dirty="0"/>
              <a:t>Sensitivity to cache replacement policy (LRU, DRRIP</a:t>
            </a:r>
            <a:r>
              <a:rPr lang="en-US" dirty="0" smtClean="0"/>
              <a:t>)</a:t>
            </a:r>
          </a:p>
          <a:p>
            <a:r>
              <a:rPr lang="en-US" dirty="0" smtClean="0"/>
              <a:t>Performance with out-of-order cores</a:t>
            </a:r>
          </a:p>
          <a:p>
            <a:r>
              <a:rPr lang="en-US" dirty="0" smtClean="0"/>
              <a:t>Benefits with stride prefetching</a:t>
            </a:r>
          </a:p>
          <a:p>
            <a:r>
              <a:rPr lang="en-US" dirty="0" smtClean="0"/>
              <a:t>Comparison to other prefetcher configurations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122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18616"/>
            <a:ext cx="8839200" cy="5410200"/>
          </a:xfrm>
        </p:spPr>
        <p:txBody>
          <a:bodyPr>
            <a:noAutofit/>
          </a:bodyPr>
          <a:lstStyle/>
          <a:p>
            <a:r>
              <a:rPr lang="en-US" sz="2400" dirty="0" smtClean="0"/>
              <a:t>Existing caching policies for prefetched blocks result in cache pollution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400" dirty="0" smtClean="0">
                <a:solidFill>
                  <a:schemeClr val="tx1"/>
                </a:solidFill>
              </a:rPr>
              <a:t>Accurate Prefetches (ICP Demotion)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95% of useful prefetched blocks are used only once!</a:t>
            </a:r>
          </a:p>
          <a:p>
            <a:pPr lvl="1"/>
            <a:r>
              <a:rPr lang="en-US" sz="2400" dirty="0" smtClean="0"/>
              <a:t>Track prefetched blocks in the cache</a:t>
            </a:r>
          </a:p>
          <a:p>
            <a:pPr lvl="1"/>
            <a:r>
              <a:rPr lang="en-US" sz="2400" dirty="0" smtClean="0">
                <a:solidFill>
                  <a:schemeClr val="tx2"/>
                </a:solidFill>
              </a:rPr>
              <a:t>Demote prefetched block on cache hit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400" dirty="0" smtClean="0"/>
              <a:t>Inaccurate Prefetches (ICP Accuracy Prediction)</a:t>
            </a:r>
          </a:p>
          <a:p>
            <a:pPr lvl="1" indent="-342900"/>
            <a:r>
              <a:rPr lang="en-US" sz="2000" dirty="0" smtClean="0"/>
              <a:t>Existing accuracy prediction mechanisms get stuck in positive feedback</a:t>
            </a:r>
          </a:p>
          <a:p>
            <a:pPr lvl="1" indent="-342900"/>
            <a:r>
              <a:rPr lang="en-US" sz="2000" dirty="0" smtClean="0">
                <a:solidFill>
                  <a:schemeClr val="tx2"/>
                </a:solidFill>
              </a:rPr>
              <a:t>Self-tuning Accuracy Predictor</a:t>
            </a:r>
          </a:p>
          <a:p>
            <a:r>
              <a:rPr lang="en-US" sz="2400" dirty="0" smtClean="0"/>
              <a:t>ICP (combines both mechanisms)</a:t>
            </a:r>
          </a:p>
          <a:p>
            <a:pPr lvl="1"/>
            <a:r>
              <a:rPr lang="en-US" sz="2400" dirty="0" smtClean="0"/>
              <a:t>Significantly reduces prefetch pollution</a:t>
            </a:r>
          </a:p>
          <a:p>
            <a:pPr lvl="1"/>
            <a:r>
              <a:rPr lang="en-US" sz="2400" dirty="0" smtClean="0"/>
              <a:t>6% performance improvement over 157 2-core workloads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607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752600"/>
            <a:ext cx="9144000" cy="1470025"/>
          </a:xfrm>
        </p:spPr>
        <p:txBody>
          <a:bodyPr lIns="365760" rIns="365760">
            <a:noAutofit/>
          </a:bodyPr>
          <a:lstStyle/>
          <a:p>
            <a:r>
              <a:rPr lang="en-US" sz="3200" dirty="0" smtClean="0"/>
              <a:t>Mitigating </a:t>
            </a:r>
            <a:r>
              <a:rPr lang="en-US" sz="3200" dirty="0" err="1" smtClean="0"/>
              <a:t>Prefetcher</a:t>
            </a:r>
            <a:r>
              <a:rPr lang="en-US" sz="3200" dirty="0"/>
              <a:t>-</a:t>
            </a:r>
            <a:r>
              <a:rPr lang="en-US" sz="3200" dirty="0" smtClean="0"/>
              <a:t>Caused Pollution Using Informed Caching Policies for Prefetched Blocks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505200"/>
            <a:ext cx="9144000" cy="1828800"/>
          </a:xfrm>
        </p:spPr>
        <p:txBody>
          <a:bodyPr lIns="0" rIns="0"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>
                <a:solidFill>
                  <a:srgbClr val="990000"/>
                </a:solidFill>
              </a:rPr>
              <a:t>Vivek Seshadri</a:t>
            </a:r>
            <a:endParaRPr lang="en-US" dirty="0">
              <a:solidFill>
                <a:srgbClr val="99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dirty="0" err="1" smtClean="0">
                <a:solidFill>
                  <a:srgbClr val="990000"/>
                </a:solidFill>
              </a:rPr>
              <a:t>Samihan</a:t>
            </a:r>
            <a:r>
              <a:rPr lang="en-US" sz="2800" dirty="0" smtClean="0">
                <a:solidFill>
                  <a:srgbClr val="990000"/>
                </a:solidFill>
              </a:rPr>
              <a:t> </a:t>
            </a:r>
            <a:r>
              <a:rPr lang="en-US" sz="2800" dirty="0" err="1" smtClean="0">
                <a:solidFill>
                  <a:srgbClr val="990000"/>
                </a:solidFill>
              </a:rPr>
              <a:t>Yedkar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∙</a:t>
            </a:r>
            <a:r>
              <a:rPr lang="en-US" sz="2800" dirty="0">
                <a:solidFill>
                  <a:srgbClr val="990000"/>
                </a:solidFill>
              </a:rPr>
              <a:t> </a:t>
            </a:r>
            <a:r>
              <a:rPr lang="en-US" sz="2800" dirty="0" err="1" smtClean="0">
                <a:solidFill>
                  <a:srgbClr val="990000"/>
                </a:solidFill>
              </a:rPr>
              <a:t>Hongyi</a:t>
            </a:r>
            <a:r>
              <a:rPr lang="en-US" sz="2800" dirty="0" smtClean="0">
                <a:solidFill>
                  <a:srgbClr val="990000"/>
                </a:solidFill>
              </a:rPr>
              <a:t> </a:t>
            </a:r>
            <a:r>
              <a:rPr lang="en-US" sz="2800" dirty="0" err="1" smtClean="0">
                <a:solidFill>
                  <a:srgbClr val="990000"/>
                </a:solidFill>
              </a:rPr>
              <a:t>Xin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∙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en-US" sz="2800" dirty="0">
                <a:solidFill>
                  <a:srgbClr val="990000"/>
                </a:solidFill>
              </a:rPr>
              <a:t>Onur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en-US" sz="2800" dirty="0">
                <a:solidFill>
                  <a:srgbClr val="990000"/>
                </a:solidFill>
              </a:rPr>
              <a:t>Mutlu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2800" dirty="0" smtClean="0">
                <a:solidFill>
                  <a:srgbClr val="0960A7"/>
                </a:solidFill>
                <a:latin typeface="+mj-lt"/>
              </a:rPr>
              <a:t>Phillip B. Gibbons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∙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>
                <a:solidFill>
                  <a:srgbClr val="0960A7"/>
                </a:solidFill>
                <a:latin typeface="+mj-lt"/>
              </a:rPr>
              <a:t>Michael A. Kozuch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∙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>
                <a:solidFill>
                  <a:srgbClr val="990000"/>
                </a:solidFill>
              </a:rPr>
              <a:t>Todd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en-US" sz="2800" dirty="0">
                <a:solidFill>
                  <a:srgbClr val="990000"/>
                </a:solidFill>
              </a:rPr>
              <a:t>C.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en-US" sz="2800" dirty="0">
                <a:solidFill>
                  <a:srgbClr val="990000"/>
                </a:solidFill>
              </a:rPr>
              <a:t>Mowry</a:t>
            </a:r>
          </a:p>
        </p:txBody>
      </p:sp>
      <p:pic>
        <p:nvPicPr>
          <p:cNvPr id="4" name="Picture 3" descr="Intel-logo.jpg"/>
          <p:cNvPicPr>
            <a:picLocks noChangeAspect="1"/>
          </p:cNvPicPr>
          <p:nvPr/>
        </p:nvPicPr>
        <p:blipFill>
          <a:blip r:embed="rId2" cstate="print"/>
          <a:srcRect t="8000" b="16000"/>
          <a:stretch>
            <a:fillRect/>
          </a:stretch>
        </p:blipFill>
        <p:spPr>
          <a:xfrm>
            <a:off x="7227570" y="5684520"/>
            <a:ext cx="1230630" cy="868680"/>
          </a:xfrm>
          <a:prstGeom prst="rect">
            <a:avLst/>
          </a:prstGeom>
        </p:spPr>
      </p:pic>
      <p:pic>
        <p:nvPicPr>
          <p:cNvPr id="5" name="Picture 4" descr="cmu.jpg"/>
          <p:cNvPicPr>
            <a:picLocks noChangeAspect="1"/>
          </p:cNvPicPr>
          <p:nvPr/>
        </p:nvPicPr>
        <p:blipFill>
          <a:blip r:embed="rId3" cstate="print"/>
          <a:srcRect t="21333" b="21333"/>
          <a:stretch>
            <a:fillRect/>
          </a:stretch>
        </p:blipFill>
        <p:spPr>
          <a:xfrm>
            <a:off x="3205108" y="5802103"/>
            <a:ext cx="3576692" cy="740197"/>
          </a:xfrm>
          <a:prstGeom prst="rect">
            <a:avLst/>
          </a:prstGeom>
        </p:spPr>
      </p:pic>
      <p:pic>
        <p:nvPicPr>
          <p:cNvPr id="6" name="Picture 4" descr="safari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5867400"/>
            <a:ext cx="1917700" cy="554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8462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en-US" dirty="0" smtClean="0"/>
              <a:t>Caching Policies for Prefetched Blocks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219200"/>
            <a:ext cx="83801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2"/>
                </a:solidFill>
              </a:rPr>
              <a:t>Problem: </a:t>
            </a: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Existing caching policies for prefetched blocks result in significant cache pollution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294022" y="4673025"/>
            <a:ext cx="8545178" cy="1727775"/>
            <a:chOff x="294022" y="4673025"/>
            <a:chExt cx="8545178" cy="1727775"/>
          </a:xfrm>
        </p:grpSpPr>
        <p:sp>
          <p:nvSpPr>
            <p:cNvPr id="6" name="Rounded Rectangle 5"/>
            <p:cNvSpPr/>
            <p:nvPr/>
          </p:nvSpPr>
          <p:spPr>
            <a:xfrm>
              <a:off x="1198750" y="4673025"/>
              <a:ext cx="6826548" cy="1066800"/>
            </a:xfrm>
            <a:prstGeom prst="roundRect">
              <a:avLst>
                <a:gd name="adj" fmla="val 9810"/>
              </a:avLst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3196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21578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29960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38342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46724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55106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63488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7187098" y="4749225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737508" y="5816025"/>
              <a:ext cx="154459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Cache Set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4022" y="4914037"/>
              <a:ext cx="8435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MRU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101498" y="4914037"/>
              <a:ext cx="7377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LRU</a:t>
              </a: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2743200" y="2590800"/>
            <a:ext cx="239867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Cache Miss: </a:t>
            </a:r>
          </a:p>
          <a:p>
            <a:r>
              <a:rPr lang="en-US" sz="3200" b="1" dirty="0" smtClean="0">
                <a:solidFill>
                  <a:schemeClr val="tx2"/>
                </a:solidFill>
              </a:rPr>
              <a:t>Insertion Policy</a:t>
            </a:r>
          </a:p>
        </p:txBody>
      </p:sp>
      <p:cxnSp>
        <p:nvCxnSpPr>
          <p:cNvPr id="27" name="Curved Connector 26"/>
          <p:cNvCxnSpPr>
            <a:stCxn id="25" idx="1"/>
            <a:endCxn id="7" idx="0"/>
          </p:cNvCxnSpPr>
          <p:nvPr/>
        </p:nvCxnSpPr>
        <p:spPr>
          <a:xfrm rot="10800000" flipV="1">
            <a:off x="1700698" y="3129409"/>
            <a:ext cx="1042502" cy="1619816"/>
          </a:xfrm>
          <a:prstGeom prst="curvedConnector2">
            <a:avLst/>
          </a:prstGeom>
          <a:ln w="28575">
            <a:solidFill>
              <a:schemeClr val="accent2"/>
            </a:solidFill>
            <a:prstDash val="dash"/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4672584" y="4748784"/>
            <a:ext cx="762000" cy="914400"/>
          </a:xfrm>
          <a:prstGeom prst="round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018889" y="3570982"/>
            <a:ext cx="261565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Cache Hit: </a:t>
            </a:r>
          </a:p>
          <a:p>
            <a:r>
              <a:rPr lang="en-US" sz="3200" b="1" dirty="0" smtClean="0">
                <a:solidFill>
                  <a:schemeClr val="tx2"/>
                </a:solidFill>
              </a:rPr>
              <a:t>Promotion Policy</a:t>
            </a:r>
          </a:p>
        </p:txBody>
      </p:sp>
      <p:cxnSp>
        <p:nvCxnSpPr>
          <p:cNvPr id="33" name="Curved Connector 32"/>
          <p:cNvCxnSpPr>
            <a:stCxn id="31" idx="0"/>
            <a:endCxn id="7" idx="0"/>
          </p:cNvCxnSpPr>
          <p:nvPr/>
        </p:nvCxnSpPr>
        <p:spPr>
          <a:xfrm rot="16200000" flipH="1" flipV="1">
            <a:off x="3376920" y="3072561"/>
            <a:ext cx="441" cy="3352886"/>
          </a:xfrm>
          <a:prstGeom prst="curvedConnector3">
            <a:avLst>
              <a:gd name="adj1" fmla="val -159657143"/>
            </a:avLst>
          </a:prstGeom>
          <a:ln w="28575">
            <a:solidFill>
              <a:schemeClr val="accent2"/>
            </a:solidFill>
            <a:prstDash val="dash"/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 rot="21368367">
            <a:off x="654007" y="3006953"/>
            <a:ext cx="7888224" cy="15849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Are these insertion and promotion policies good for prefetched blocks?</a:t>
            </a:r>
          </a:p>
        </p:txBody>
      </p:sp>
    </p:spTree>
    <p:extLst>
      <p:ext uri="{BB962C8B-B14F-4D97-AF65-F5344CB8AC3E}">
        <p14:creationId xmlns:p14="http://schemas.microsoft.com/office/powerpoint/2010/main" val="4090367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31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34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37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0" dur="indefinite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3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6" dur="indefinite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9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5" grpId="0"/>
      <p:bldP spid="25" grpId="1"/>
      <p:bldP spid="31" grpId="0" animBg="1"/>
      <p:bldP spid="31" grpId="1" animBg="1"/>
      <p:bldP spid="32" grpId="0"/>
      <p:bldP spid="32" grpId="1"/>
      <p:bldP spid="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Prefetch Usage Experiment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81000" y="2286000"/>
            <a:ext cx="914400" cy="1371600"/>
          </a:xfrm>
          <a:prstGeom prst="roundRect">
            <a:avLst/>
          </a:prstGeom>
          <a:solidFill>
            <a:schemeClr val="accent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+mj-lt"/>
              </a:rPr>
              <a:t>CPU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427988" y="2286000"/>
            <a:ext cx="553212" cy="1371600"/>
          </a:xfrm>
          <a:prstGeom prst="roundRect">
            <a:avLst/>
          </a:prstGeom>
          <a:solidFill>
            <a:schemeClr val="accent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+mj-lt"/>
              </a:rPr>
              <a:t>L1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113788" y="2286000"/>
            <a:ext cx="1010412" cy="1371600"/>
          </a:xfrm>
          <a:prstGeom prst="roundRect">
            <a:avLst/>
          </a:prstGeom>
          <a:solidFill>
            <a:schemeClr val="accent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+mj-lt"/>
              </a:rPr>
              <a:t>L2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314188" y="2286000"/>
            <a:ext cx="1924812" cy="1371600"/>
          </a:xfrm>
          <a:prstGeom prst="roundRect">
            <a:avLst/>
          </a:prstGeom>
          <a:solidFill>
            <a:schemeClr val="accent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+mj-lt"/>
              </a:rPr>
              <a:t>L3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256788" y="2819400"/>
            <a:ext cx="1924812" cy="838200"/>
          </a:xfrm>
          <a:prstGeom prst="round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+mj-lt"/>
              </a:rPr>
              <a:t>Prefetcher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43394" y="2057400"/>
            <a:ext cx="14958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Off-Chip Memory</a:t>
            </a:r>
          </a:p>
        </p:txBody>
      </p:sp>
      <p:cxnSp>
        <p:nvCxnSpPr>
          <p:cNvPr id="12" name="Straight Arrow Connector 11"/>
          <p:cNvCxnSpPr>
            <a:stCxn id="8" idx="3"/>
          </p:cNvCxnSpPr>
          <p:nvPr/>
        </p:nvCxnSpPr>
        <p:spPr>
          <a:xfrm>
            <a:off x="7239000" y="2971800"/>
            <a:ext cx="1447800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urved Connector 14"/>
          <p:cNvCxnSpPr/>
          <p:nvPr/>
        </p:nvCxnSpPr>
        <p:spPr>
          <a:xfrm rot="16200000" flipH="1">
            <a:off x="3001427" y="1951573"/>
            <a:ext cx="533400" cy="1202254"/>
          </a:xfrm>
          <a:prstGeom prst="curvedConnector3">
            <a:avLst>
              <a:gd name="adj1" fmla="val -88571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urved Connector 23"/>
          <p:cNvCxnSpPr>
            <a:stCxn id="9" idx="0"/>
            <a:endCxn id="8" idx="0"/>
          </p:cNvCxnSpPr>
          <p:nvPr/>
        </p:nvCxnSpPr>
        <p:spPr>
          <a:xfrm rot="5400000" flipH="1" flipV="1">
            <a:off x="4981194" y="1779823"/>
            <a:ext cx="533400" cy="1545755"/>
          </a:xfrm>
          <a:prstGeom prst="curvedConnector3">
            <a:avLst>
              <a:gd name="adj1" fmla="val 181714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914400" y="1295400"/>
            <a:ext cx="24154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Monitor L2 misses</a:t>
            </a:r>
            <a:endParaRPr lang="en-US" sz="3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080075" y="1295400"/>
            <a:ext cx="21589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Prefetch into L3</a:t>
            </a:r>
            <a:endParaRPr lang="en-US" sz="3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8600" y="4191000"/>
            <a:ext cx="7182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Classify prefetched blocks into three categories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70776" y="4749225"/>
            <a:ext cx="345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  Blocks that are unused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70776" y="5206425"/>
            <a:ext cx="8163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 Blocks that are used exactly once before evicted from cache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70776" y="5663625"/>
            <a:ext cx="8602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  Blocks that are used more than once before evicted from cache</a:t>
            </a:r>
          </a:p>
        </p:txBody>
      </p:sp>
    </p:spTree>
    <p:extLst>
      <p:ext uri="{BB962C8B-B14F-4D97-AF65-F5344CB8AC3E}">
        <p14:creationId xmlns:p14="http://schemas.microsoft.com/office/powerpoint/2010/main" val="108802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Usage Distribution of Prefetched Blocks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133571"/>
              </p:ext>
            </p:extLst>
          </p:nvPr>
        </p:nvGraphicFramePr>
        <p:xfrm>
          <a:off x="76200" y="1524000"/>
          <a:ext cx="88392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1941576" y="1624584"/>
            <a:ext cx="5590032" cy="557784"/>
            <a:chOff x="1941576" y="1624584"/>
            <a:chExt cx="5590032" cy="557784"/>
          </a:xfrm>
        </p:grpSpPr>
        <p:sp>
          <p:nvSpPr>
            <p:cNvPr id="7" name="Oval 6"/>
            <p:cNvSpPr/>
            <p:nvPr/>
          </p:nvSpPr>
          <p:spPr>
            <a:xfrm>
              <a:off x="1941576" y="1624584"/>
              <a:ext cx="228600" cy="533400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2197608" y="1627632"/>
              <a:ext cx="228600" cy="533400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212592" y="1642141"/>
              <a:ext cx="228600" cy="400751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4242816" y="1652016"/>
              <a:ext cx="228600" cy="400751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495800" y="1646651"/>
              <a:ext cx="228600" cy="533400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5779008" y="1648968"/>
              <a:ext cx="228600" cy="533400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6284976" y="1639093"/>
              <a:ext cx="228600" cy="400751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6541008" y="1663716"/>
              <a:ext cx="228600" cy="273718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6797040" y="1652016"/>
              <a:ext cx="228600" cy="273718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7303008" y="1662775"/>
              <a:ext cx="228600" cy="205649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3986784" y="1653925"/>
              <a:ext cx="228600" cy="226214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3480816" y="1654402"/>
              <a:ext cx="228600" cy="226214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2959608" y="1658842"/>
              <a:ext cx="228600" cy="169958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4748784" y="1658842"/>
              <a:ext cx="228600" cy="169958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latin typeface="+mj-lt"/>
              </a:endParaRPr>
            </a:p>
          </p:txBody>
        </p:sp>
      </p:grpSp>
      <p:sp>
        <p:nvSpPr>
          <p:cNvPr id="24" name="Rounded Rectangle 23"/>
          <p:cNvSpPr/>
          <p:nvPr/>
        </p:nvSpPr>
        <p:spPr>
          <a:xfrm rot="21424154">
            <a:off x="1119550" y="4242333"/>
            <a:ext cx="4943293" cy="142342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Many applications have a significant fraction of inaccurate prefetches.</a:t>
            </a:r>
          </a:p>
        </p:txBody>
      </p:sp>
      <p:sp>
        <p:nvSpPr>
          <p:cNvPr id="25" name="Rounded Rectangle 24"/>
          <p:cNvSpPr/>
          <p:nvPr/>
        </p:nvSpPr>
        <p:spPr>
          <a:xfrm rot="21424154">
            <a:off x="864637" y="2487273"/>
            <a:ext cx="3989913" cy="1336673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95% of the useful prefetched blocks are used only once!</a:t>
            </a:r>
          </a:p>
        </p:txBody>
      </p:sp>
      <p:sp>
        <p:nvSpPr>
          <p:cNvPr id="22" name="Rounded Rectangle 21"/>
          <p:cNvSpPr/>
          <p:nvPr/>
        </p:nvSpPr>
        <p:spPr>
          <a:xfrm rot="21424154">
            <a:off x="4896851" y="1933005"/>
            <a:ext cx="4022951" cy="193698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Typically, large data structures benefit repeatedly from prefetching. Blocks of such data structures are </a:t>
            </a:r>
            <a:r>
              <a:rPr lang="en-US" sz="20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unlikely</a:t>
            </a: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to be 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pPr algn="ctr"/>
            <a:r>
              <a:rPr lang="en-US" sz="20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used </a:t>
            </a:r>
            <a:r>
              <a:rPr lang="en-US" sz="20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more than once</a:t>
            </a: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799844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series"/>
        </p:bldSub>
      </p:bldGraphic>
      <p:bldP spid="24" grpId="0" animBg="1"/>
      <p:bldP spid="25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Introduction</a:t>
            </a:r>
          </a:p>
          <a:p>
            <a:r>
              <a:rPr lang="en-US" dirty="0" smtClean="0"/>
              <a:t>ICP – Mechanism </a:t>
            </a:r>
          </a:p>
          <a:p>
            <a:pPr lvl="1"/>
            <a:r>
              <a:rPr lang="en-US" dirty="0" smtClean="0"/>
              <a:t>ICP promotion policy</a:t>
            </a:r>
          </a:p>
          <a:p>
            <a:pPr lvl="1"/>
            <a:r>
              <a:rPr lang="en-US" dirty="0" smtClean="0"/>
              <a:t>ICP insertion policy</a:t>
            </a:r>
          </a:p>
          <a:p>
            <a:r>
              <a:rPr lang="en-US" dirty="0" smtClean="0"/>
              <a:t>Prior Works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28600" y="1981200"/>
            <a:ext cx="8382000" cy="53340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97853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Shortcoming of Traditional Promotion Policy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198750" y="4191000"/>
            <a:ext cx="6826548" cy="1066800"/>
          </a:xfrm>
          <a:prstGeom prst="roundRect">
            <a:avLst>
              <a:gd name="adj" fmla="val 981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319698" y="4267200"/>
            <a:ext cx="3276600" cy="914400"/>
            <a:chOff x="1319698" y="4267200"/>
            <a:chExt cx="3276600" cy="914400"/>
          </a:xfrm>
        </p:grpSpPr>
        <p:sp>
          <p:nvSpPr>
            <p:cNvPr id="7" name="Rounded Rectangle 6"/>
            <p:cNvSpPr/>
            <p:nvPr/>
          </p:nvSpPr>
          <p:spPr>
            <a:xfrm>
              <a:off x="1319698" y="4267200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D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157898" y="4267200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D</a:t>
              </a: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996098" y="4267200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D</a:t>
              </a: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3834298" y="4267200"/>
              <a:ext cx="762000" cy="914400"/>
            </a:xfrm>
            <a:prstGeom prst="roundRect">
              <a:avLst/>
            </a:prstGeom>
            <a:solidFill>
              <a:schemeClr val="tx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+mj-lt"/>
                </a:rPr>
                <a:t>P</a:t>
              </a:r>
              <a:endParaRPr lang="en-US" sz="2800" b="1" dirty="0" smtClean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11" name="Rounded Rectangle 10"/>
          <p:cNvSpPr/>
          <p:nvPr/>
        </p:nvSpPr>
        <p:spPr>
          <a:xfrm>
            <a:off x="4672498" y="4267200"/>
            <a:ext cx="762000" cy="914400"/>
          </a:xfrm>
          <a:prstGeom prst="round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P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510698" y="4267200"/>
            <a:ext cx="762000" cy="914400"/>
          </a:xfrm>
          <a:prstGeom prst="round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D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348898" y="4267200"/>
            <a:ext cx="762000" cy="914400"/>
          </a:xfrm>
          <a:prstGeom prst="round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P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7187098" y="4267200"/>
            <a:ext cx="762000" cy="914400"/>
          </a:xfrm>
          <a:prstGeom prst="round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37508" y="5334000"/>
            <a:ext cx="15445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Cache Set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4022" y="4432012"/>
            <a:ext cx="8435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MRU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101498" y="4432012"/>
            <a:ext cx="7377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LRU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4672584" y="4267200"/>
            <a:ext cx="762000" cy="914400"/>
          </a:xfrm>
          <a:prstGeom prst="round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P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916661" y="2133600"/>
            <a:ext cx="19319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Cache Hit!</a:t>
            </a:r>
          </a:p>
        </p:txBody>
      </p:sp>
      <p:cxnSp>
        <p:nvCxnSpPr>
          <p:cNvPr id="25" name="Curved Connector 24"/>
          <p:cNvCxnSpPr>
            <a:stCxn id="23" idx="1"/>
            <a:endCxn id="21" idx="0"/>
          </p:cNvCxnSpPr>
          <p:nvPr/>
        </p:nvCxnSpPr>
        <p:spPr>
          <a:xfrm rot="10800000" flipV="1">
            <a:off x="5053585" y="2425988"/>
            <a:ext cx="863077" cy="1841212"/>
          </a:xfrm>
          <a:prstGeom prst="curvedConnector2">
            <a:avLst/>
          </a:prstGeom>
          <a:ln w="28575">
            <a:solidFill>
              <a:schemeClr val="accent2"/>
            </a:solidFill>
            <a:prstDash val="dash"/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60556" y="1447800"/>
            <a:ext cx="25120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Promote to MRU</a:t>
            </a:r>
          </a:p>
        </p:txBody>
      </p:sp>
      <p:cxnSp>
        <p:nvCxnSpPr>
          <p:cNvPr id="27" name="Curved Connector 26"/>
          <p:cNvCxnSpPr>
            <a:stCxn id="26" idx="2"/>
            <a:endCxn id="7" idx="0"/>
          </p:cNvCxnSpPr>
          <p:nvPr/>
        </p:nvCxnSpPr>
        <p:spPr>
          <a:xfrm rot="5400000">
            <a:off x="791340" y="2941934"/>
            <a:ext cx="2234625" cy="415907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2"/>
            </a:solidFill>
            <a:prstDash val="dash"/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 rot="21424154">
            <a:off x="2355992" y="2136313"/>
            <a:ext cx="6103922" cy="142472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This is a </a:t>
            </a:r>
            <a:r>
              <a:rPr lang="en-US" sz="3200" b="1" dirty="0" smtClean="0">
                <a:solidFill>
                  <a:schemeClr val="accent2"/>
                </a:solidFill>
                <a:latin typeface="+mj-lt"/>
              </a:rPr>
              <a:t>bad</a:t>
            </a: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policy. The block is unlikely to be reused in the cache.</a:t>
            </a:r>
          </a:p>
        </p:txBody>
      </p:sp>
      <p:sp>
        <p:nvSpPr>
          <p:cNvPr id="31" name="Rounded Rectangle 30"/>
          <p:cNvSpPr/>
          <p:nvPr/>
        </p:nvSpPr>
        <p:spPr>
          <a:xfrm rot="21424154">
            <a:off x="534488" y="4000660"/>
            <a:ext cx="8082141" cy="15849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This problem exists with state-of-the-art</a:t>
            </a:r>
          </a:p>
          <a:p>
            <a:pPr algn="ctr"/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replacement policies (e.g., DRRIP, DIP)</a:t>
            </a:r>
          </a:p>
        </p:txBody>
      </p:sp>
    </p:spTree>
    <p:extLst>
      <p:ext uri="{BB962C8B-B14F-4D97-AF65-F5344CB8AC3E}">
        <p14:creationId xmlns:p14="http://schemas.microsoft.com/office/powerpoint/2010/main" val="3797405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61887E-6 L -0.09913 -0.09898 C -0.11996 -0.12141 -0.15086 -0.13321 -0.18316 -0.13321 C -0.22013 -0.13321 -0.24965 -0.12141 -0.27048 -0.09898 L -0.36927 -1.61887E-6 " pathEditMode="relative" rAng="0" ptsTypes="FffFF">
                                      <p:cBhvr>
                                        <p:cTn id="20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72" y="-666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61887E-6 L 0.09323 -1.61887E-6 " pathEditMode="relative" rAng="0" ptsTypes="AA">
                                      <p:cBhvr>
                                        <p:cTn id="22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3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mph" presetSubtype="0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4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7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9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50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2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53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5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56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8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59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1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62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4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65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7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68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0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1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3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4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7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9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80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/>
      <p:bldP spid="17" grpId="0"/>
      <p:bldP spid="21" grpId="0" animBg="1"/>
      <p:bldP spid="21" grpId="1" animBg="1"/>
      <p:bldP spid="21" grpId="2" animBg="1"/>
      <p:bldP spid="23" grpId="0"/>
      <p:bldP spid="23" grpId="1"/>
      <p:bldP spid="23" grpId="2"/>
      <p:bldP spid="26" grpId="0"/>
      <p:bldP spid="26" grpId="1"/>
      <p:bldP spid="30" grpId="0" animBg="1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ICP Demotion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198750" y="4191000"/>
            <a:ext cx="6826548" cy="1066800"/>
          </a:xfrm>
          <a:prstGeom prst="roundRect">
            <a:avLst>
              <a:gd name="adj" fmla="val 981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319698" y="4267200"/>
            <a:ext cx="3276600" cy="914400"/>
            <a:chOff x="1319698" y="4267200"/>
            <a:chExt cx="3276600" cy="914400"/>
          </a:xfrm>
        </p:grpSpPr>
        <p:sp>
          <p:nvSpPr>
            <p:cNvPr id="7" name="Rounded Rectangle 6"/>
            <p:cNvSpPr/>
            <p:nvPr/>
          </p:nvSpPr>
          <p:spPr>
            <a:xfrm>
              <a:off x="1319698" y="4267200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D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157898" y="4267200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D</a:t>
              </a: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996098" y="4267200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D</a:t>
              </a: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3834298" y="4267200"/>
              <a:ext cx="762000" cy="914400"/>
            </a:xfrm>
            <a:prstGeom prst="roundRect">
              <a:avLst/>
            </a:prstGeom>
            <a:solidFill>
              <a:schemeClr val="tx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+mj-lt"/>
                </a:rPr>
                <a:t>P</a:t>
              </a:r>
              <a:endParaRPr lang="en-US" sz="2800" b="1" dirty="0" smtClean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11" name="Rounded Rectangle 10"/>
          <p:cNvSpPr/>
          <p:nvPr/>
        </p:nvSpPr>
        <p:spPr>
          <a:xfrm>
            <a:off x="4672498" y="4267200"/>
            <a:ext cx="762000" cy="914400"/>
          </a:xfrm>
          <a:prstGeom prst="round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P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510698" y="4267200"/>
            <a:ext cx="2438400" cy="914400"/>
            <a:chOff x="5510698" y="4267200"/>
            <a:chExt cx="2438400" cy="914400"/>
          </a:xfrm>
        </p:grpSpPr>
        <p:sp>
          <p:nvSpPr>
            <p:cNvPr id="12" name="Rounded Rectangle 11"/>
            <p:cNvSpPr/>
            <p:nvPr/>
          </p:nvSpPr>
          <p:spPr>
            <a:xfrm>
              <a:off x="5510698" y="4267200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D</a:t>
              </a: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6348898" y="4267200"/>
              <a:ext cx="762000" cy="914400"/>
            </a:xfrm>
            <a:prstGeom prst="roundRect">
              <a:avLst/>
            </a:prstGeom>
            <a:solidFill>
              <a:schemeClr val="tx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bg1"/>
                  </a:solidFill>
                  <a:latin typeface="+mj-lt"/>
                </a:rPr>
                <a:t>P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7187098" y="4267200"/>
              <a:ext cx="762000" cy="914400"/>
            </a:xfrm>
            <a:prstGeom prst="round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D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737508" y="5334000"/>
            <a:ext cx="15445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Cache Set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4022" y="4432012"/>
            <a:ext cx="8435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MRU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101498" y="4432012"/>
            <a:ext cx="7377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LRU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4672584" y="4267200"/>
            <a:ext cx="762000" cy="914400"/>
          </a:xfrm>
          <a:prstGeom prst="round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P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133600" y="2133600"/>
            <a:ext cx="16065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Cache Hit!</a:t>
            </a:r>
          </a:p>
        </p:txBody>
      </p:sp>
      <p:cxnSp>
        <p:nvCxnSpPr>
          <p:cNvPr id="25" name="Curved Connector 24"/>
          <p:cNvCxnSpPr>
            <a:stCxn id="23" idx="3"/>
            <a:endCxn id="21" idx="0"/>
          </p:cNvCxnSpPr>
          <p:nvPr/>
        </p:nvCxnSpPr>
        <p:spPr>
          <a:xfrm>
            <a:off x="3740194" y="2425988"/>
            <a:ext cx="1313390" cy="1841212"/>
          </a:xfrm>
          <a:prstGeom prst="curvedConnector2">
            <a:avLst/>
          </a:prstGeom>
          <a:ln w="28575">
            <a:solidFill>
              <a:schemeClr val="accent2"/>
            </a:solidFill>
            <a:prstDash val="dash"/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431970" y="1447800"/>
            <a:ext cx="22973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Demote to LRU</a:t>
            </a:r>
          </a:p>
        </p:txBody>
      </p:sp>
      <p:cxnSp>
        <p:nvCxnSpPr>
          <p:cNvPr id="27" name="Curved Connector 26"/>
          <p:cNvCxnSpPr>
            <a:stCxn id="26" idx="2"/>
            <a:endCxn id="14" idx="0"/>
          </p:cNvCxnSpPr>
          <p:nvPr/>
        </p:nvCxnSpPr>
        <p:spPr>
          <a:xfrm rot="5400000">
            <a:off x="6457062" y="3143611"/>
            <a:ext cx="2234625" cy="12552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2"/>
            </a:solidFill>
            <a:prstDash val="dash"/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 rot="21424154">
            <a:off x="285455" y="2286593"/>
            <a:ext cx="6729657" cy="121979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Ensures that the block is evicted from </a:t>
            </a:r>
          </a:p>
          <a:p>
            <a:pPr algn="ctr"/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the cache quickly after it is used!</a:t>
            </a:r>
          </a:p>
        </p:txBody>
      </p:sp>
      <p:sp>
        <p:nvSpPr>
          <p:cNvPr id="29" name="Rounded Rectangle 28"/>
          <p:cNvSpPr/>
          <p:nvPr/>
        </p:nvSpPr>
        <p:spPr>
          <a:xfrm rot="21424154">
            <a:off x="539246" y="4039272"/>
            <a:ext cx="8081762" cy="139884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Only requires the cache to distinguish between</a:t>
            </a:r>
          </a:p>
          <a:p>
            <a:pPr algn="ctr"/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prefetched blocks and demand-fetched blocks.</a:t>
            </a:r>
          </a:p>
        </p:txBody>
      </p:sp>
    </p:spTree>
    <p:extLst>
      <p:ext uri="{BB962C8B-B14F-4D97-AF65-F5344CB8AC3E}">
        <p14:creationId xmlns:p14="http://schemas.microsoft.com/office/powerpoint/2010/main" val="4114381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45143E-6 L 0.07309 -0.10754 C 0.08837 -0.13182 0.11129 -0.14431 0.13507 -0.14431 C 0.16233 -0.14431 0.18403 -0.13182 0.19948 -0.10754 L 0.2724 -2.45143E-6 " pathEditMode="relative" rAng="0" ptsTypes="FffFF">
                                      <p:cBhvr>
                                        <p:cTn id="20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11" y="-7216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61887E-6 L -0.09427 -1.61887E-6 " pathEditMode="relative" rAng="0" ptsTypes="AA">
                                      <p:cBhvr>
                                        <p:cTn id="34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2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mph" presetSubtype="0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4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7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9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50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2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53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5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56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8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59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1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62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4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65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7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68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0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1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3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4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5" grpId="0"/>
      <p:bldP spid="16" grpId="0"/>
      <p:bldP spid="17" grpId="0"/>
      <p:bldP spid="21" grpId="0" animBg="1"/>
      <p:bldP spid="21" grpId="1" animBg="1"/>
      <p:bldP spid="21" grpId="2" animBg="1"/>
      <p:bldP spid="23" grpId="0"/>
      <p:bldP spid="23" grpId="1"/>
      <p:bldP spid="23" grpId="2"/>
      <p:bldP spid="26" grpId="0"/>
      <p:bldP spid="26" grpId="1"/>
      <p:bldP spid="28" grpId="0" animBg="1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Introduction</a:t>
            </a:r>
          </a:p>
          <a:p>
            <a:r>
              <a:rPr lang="en-US" dirty="0" smtClean="0"/>
              <a:t>ICP – Mechanism </a:t>
            </a:r>
          </a:p>
          <a:p>
            <a:pPr lvl="1"/>
            <a:r>
              <a:rPr lang="en-US" dirty="0" smtClean="0"/>
              <a:t>ICP promotion policy</a:t>
            </a:r>
          </a:p>
          <a:p>
            <a:pPr lvl="1"/>
            <a:r>
              <a:rPr lang="en-US" dirty="0" smtClean="0"/>
              <a:t>ICP insertion policy</a:t>
            </a:r>
          </a:p>
          <a:p>
            <a:r>
              <a:rPr lang="en-US" dirty="0" smtClean="0"/>
              <a:t>Prior Works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CC6F-3220-49CD-89DB-71B165F2F9D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28600" y="3048000"/>
            <a:ext cx="8382000" cy="53340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12525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Sesha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8E595"/>
      </a:accent1>
      <a:accent2>
        <a:srgbClr val="C00000"/>
      </a:accent2>
      <a:accent3>
        <a:srgbClr val="40627C"/>
      </a:accent3>
      <a:accent4>
        <a:srgbClr val="26393D"/>
      </a:accent4>
      <a:accent5>
        <a:srgbClr val="FFFAE4"/>
      </a:accent5>
      <a:accent6>
        <a:srgbClr val="5A5A5A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/>
        </a:solidFill>
        <a:ln w="12700">
          <a:noFill/>
        </a:ln>
      </a:spPr>
      <a:bodyPr rtlCol="0" anchor="ctr"/>
      <a:lstStyle>
        <a:defPPr algn="ctr">
          <a:defRPr sz="2800" b="1" dirty="0" smtClean="0"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>
              <a:lumMod val="65000"/>
              <a:lumOff val="35000"/>
            </a:schemeClr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ctr">
          <a:defRPr sz="3200" b="1" dirty="0" smtClean="0">
            <a:solidFill>
              <a:schemeClr val="tx1">
                <a:lumMod val="75000"/>
                <a:lumOff val="25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43195</TotalTime>
  <Words>1104</Words>
  <Application>Microsoft Macintosh PowerPoint</Application>
  <PresentationFormat>On-screen Show (4:3)</PresentationFormat>
  <Paragraphs>258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Sesha</vt:lpstr>
      <vt:lpstr>Mitigating Prefetcher-Caused Pollution Using Informed Caching Policies for Prefetched Blocks</vt:lpstr>
      <vt:lpstr>Summary</vt:lpstr>
      <vt:lpstr>Caching Policies for Prefetched Blocks</vt:lpstr>
      <vt:lpstr>Prefetch Usage Experiment</vt:lpstr>
      <vt:lpstr>Usage Distribution of Prefetched Blocks</vt:lpstr>
      <vt:lpstr>Outline</vt:lpstr>
      <vt:lpstr>Shortcoming of Traditional Promotion Policy</vt:lpstr>
      <vt:lpstr>ICP Demotion</vt:lpstr>
      <vt:lpstr>Outline</vt:lpstr>
      <vt:lpstr>Cache Insertion Policy for Prefetched Blocks</vt:lpstr>
      <vt:lpstr>Predicting Usefulness of Prefetch</vt:lpstr>
      <vt:lpstr>Shortcoming of “Fraction of Useful Prefetches”</vt:lpstr>
      <vt:lpstr>ICP Accuracy Prediction</vt:lpstr>
      <vt:lpstr>ICP – Summary</vt:lpstr>
      <vt:lpstr>Outline</vt:lpstr>
      <vt:lpstr>Prior Works</vt:lpstr>
      <vt:lpstr>Outline</vt:lpstr>
      <vt:lpstr>Methodology</vt:lpstr>
      <vt:lpstr>Single Core – Prefetch Lifetime</vt:lpstr>
      <vt:lpstr>2-Core Performance</vt:lpstr>
      <vt:lpstr>Other Results in the Paper</vt:lpstr>
      <vt:lpstr>Conclusion</vt:lpstr>
      <vt:lpstr>Mitigating Prefetcher-Caused Pollution Using Informed Caching Policies for Prefetched Blocks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Vivek Seshadri</dc:creator>
  <cp:lastModifiedBy>Onur Mutlu</cp:lastModifiedBy>
  <cp:revision>796</cp:revision>
  <cp:lastPrinted>2014-04-03T14:15:30Z</cp:lastPrinted>
  <dcterms:created xsi:type="dcterms:W3CDTF">2014-02-27T04:09:43Z</dcterms:created>
  <dcterms:modified xsi:type="dcterms:W3CDTF">2015-01-20T22:50:50Z</dcterms:modified>
</cp:coreProperties>
</file>