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77" r:id="rId7"/>
    <p:sldId id="278" r:id="rId8"/>
    <p:sldId id="264" r:id="rId9"/>
    <p:sldId id="281" r:id="rId10"/>
    <p:sldId id="286" r:id="rId11"/>
    <p:sldId id="287" r:id="rId12"/>
    <p:sldId id="289" r:id="rId13"/>
    <p:sldId id="282" r:id="rId14"/>
    <p:sldId id="279" r:id="rId15"/>
    <p:sldId id="262" r:id="rId16"/>
    <p:sldId id="263" r:id="rId17"/>
    <p:sldId id="266" r:id="rId18"/>
    <p:sldId id="275" r:id="rId19"/>
    <p:sldId id="291" r:id="rId20"/>
    <p:sldId id="267" r:id="rId21"/>
    <p:sldId id="269" r:id="rId22"/>
    <p:sldId id="268" r:id="rId23"/>
    <p:sldId id="290" r:id="rId24"/>
    <p:sldId id="276" r:id="rId25"/>
    <p:sldId id="274" r:id="rId26"/>
    <p:sldId id="272" r:id="rId27"/>
    <p:sldId id="265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EvBijPDXdoETxxQISeorSQ" hashData="ieGb4DT4E5LhDcy7D8iqhCnCdiY" cryptProvider="" algIdExt="0" algIdExtSource="" cryptProviderTypeExt="0" cryptProviderTypeExtSource="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971" autoAdjust="0"/>
    <p:restoredTop sz="94660"/>
  </p:normalViewPr>
  <p:slideViewPr>
    <p:cSldViewPr>
      <p:cViewPr varScale="1">
        <p:scale>
          <a:sx n="107" d="100"/>
          <a:sy n="107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2568" y="-108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ipek\Desktop\ITRS07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ipek\Desktop\ISCA08_DATA\Performance_Quad_Cor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ipek\Desktop\ITRS07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ipek\Desktop\ISCA08_DATA\Potential_Scalparc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ipek\Desktop\ISCA08_DATA\Potential_Scalparc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ipek\Desktop\ISCA08_DATA\Potential_Scalparc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ipek\Desktop\ISCA08_DATA\Family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ipek\Desktop\ISCA08_DATA\FQ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ipek\Desktop\ISCA08_DATA\Family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nipek\Desktop\ISCA08_DATA\Performance_Quad_Cor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Sheet1!$G$14</c:f>
              <c:strCache>
                <c:ptCount val="1"/>
                <c:pt idx="0">
                  <c:v>Cost Performance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pPr>
              <a:solidFill>
                <a:schemeClr val="accent2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Sheet1!$F$15:$F$30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xVal>
          <c:yVal>
            <c:numRef>
              <c:f>Sheet1!$G$15:$G$30</c:f>
              <c:numCache>
                <c:formatCode>General</c:formatCode>
                <c:ptCount val="16"/>
                <c:pt idx="0">
                  <c:v>2140</c:v>
                </c:pt>
                <c:pt idx="1">
                  <c:v>2400</c:v>
                </c:pt>
                <c:pt idx="2">
                  <c:v>2601</c:v>
                </c:pt>
                <c:pt idx="3">
                  <c:v>2783</c:v>
                </c:pt>
                <c:pt idx="4">
                  <c:v>3061</c:v>
                </c:pt>
                <c:pt idx="5">
                  <c:v>3367</c:v>
                </c:pt>
                <c:pt idx="6">
                  <c:v>3704</c:v>
                </c:pt>
                <c:pt idx="7">
                  <c:v>4075</c:v>
                </c:pt>
                <c:pt idx="8">
                  <c:v>4482</c:v>
                </c:pt>
                <c:pt idx="9">
                  <c:v>4930</c:v>
                </c:pt>
                <c:pt idx="10">
                  <c:v>5423</c:v>
                </c:pt>
                <c:pt idx="11">
                  <c:v>5966</c:v>
                </c:pt>
                <c:pt idx="12">
                  <c:v>6562</c:v>
                </c:pt>
                <c:pt idx="13">
                  <c:v>7218</c:v>
                </c:pt>
                <c:pt idx="14">
                  <c:v>7940</c:v>
                </c:pt>
                <c:pt idx="15">
                  <c:v>8337</c:v>
                </c:pt>
              </c:numCache>
            </c:numRef>
          </c:yVal>
        </c:ser>
        <c:axId val="40711296"/>
        <c:axId val="40713600"/>
      </c:scatterChart>
      <c:valAx>
        <c:axId val="40711296"/>
        <c:scaling>
          <c:orientation val="minMax"/>
          <c:max val="2022"/>
          <c:min val="2007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40713600"/>
        <c:crosses val="autoZero"/>
        <c:crossBetween val="midCat"/>
      </c:valAx>
      <c:valAx>
        <c:axId val="40713600"/>
        <c:scaling>
          <c:orientation val="minMax"/>
          <c:max val="30000"/>
          <c:min val="0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# of Pins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40711296"/>
        <c:crosses val="autoZero"/>
        <c:crossBetween val="midCat"/>
      </c:valAx>
    </c:plotArea>
    <c:plotVisOnly val="1"/>
  </c:chart>
  <c:spPr>
    <a:ln>
      <a:noFill/>
    </a:ln>
  </c:sp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plotArea>
      <c:layout/>
      <c:barChart>
        <c:barDir val="col"/>
        <c:grouping val="clustered"/>
        <c:ser>
          <c:idx val="0"/>
          <c:order val="0"/>
          <c:tx>
            <c:strRef>
              <c:f>'Bandwidth Utilization'!$E$31</c:f>
              <c:strCache>
                <c:ptCount val="1"/>
                <c:pt idx="0">
                  <c:v>In-Order</c:v>
                </c:pt>
              </c:strCache>
            </c:strRef>
          </c:tx>
          <c:dLbls>
            <c:dLbl>
              <c:idx val="0"/>
              <c:layout>
                <c:manualLayout>
                  <c:x val="-4.3261948166599265E-3"/>
                  <c:y val="1.0025060018797665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4.3261948166599265E-3"/>
                  <c:y val="1.0025060018797665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5.1914337799919413E-3"/>
                  <c:y val="2.0050120037595279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5.1914337799919413E-3"/>
                  <c:y val="1.670843336466293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4.3261948166599265E-3"/>
                  <c:y val="1.3366746691730201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6.0566727433239544E-3"/>
                  <c:y val="1.3366746691730201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6.9219117066559224E-3"/>
                  <c:y val="1.3366746691730201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5.1914337799919413E-3"/>
                  <c:y val="1.3366746691730201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4.3261948166599265E-3"/>
                  <c:y val="1.670843336466293E-2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3.4609558533279881E-3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'Bandwidth Utilization'!$D$32:$D$41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MEAN</c:v>
                </c:pt>
              </c:strCache>
            </c:strRef>
          </c:cat>
          <c:val>
            <c:numRef>
              <c:f>'Bandwidth Utilization'!$E$32:$E$41</c:f>
              <c:numCache>
                <c:formatCode>0.00</c:formatCode>
                <c:ptCount val="10"/>
                <c:pt idx="0">
                  <c:v>0.29293617796558291</c:v>
                </c:pt>
                <c:pt idx="1">
                  <c:v>0.28086326711205473</c:v>
                </c:pt>
                <c:pt idx="2">
                  <c:v>0.23570643495651541</c:v>
                </c:pt>
                <c:pt idx="3">
                  <c:v>0.24341433223436837</c:v>
                </c:pt>
                <c:pt idx="4">
                  <c:v>0.29221652645321872</c:v>
                </c:pt>
                <c:pt idx="5">
                  <c:v>0.25873870382967168</c:v>
                </c:pt>
                <c:pt idx="6">
                  <c:v>0.16848952049495586</c:v>
                </c:pt>
                <c:pt idx="7">
                  <c:v>0.27646269855211131</c:v>
                </c:pt>
                <c:pt idx="8">
                  <c:v>0.28918669287081628</c:v>
                </c:pt>
                <c:pt idx="9">
                  <c:v>0.2597793727188088</c:v>
                </c:pt>
              </c:numCache>
            </c:numRef>
          </c:val>
        </c:ser>
        <c:ser>
          <c:idx val="1"/>
          <c:order val="1"/>
          <c:tx>
            <c:strRef>
              <c:f>'Bandwidth Utilization'!$F$31</c:f>
              <c:strCache>
                <c:ptCount val="1"/>
                <c:pt idx="0">
                  <c:v>FR-FCFS</c:v>
                </c:pt>
              </c:strCache>
            </c:strRef>
          </c:tx>
          <c:dLbls>
            <c:dLbl>
              <c:idx val="0"/>
              <c:layout>
                <c:manualLayout>
                  <c:x val="-4.3261948166599265E-3"/>
                  <c:y val="1.670843336466293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5.1914337799919413E-3"/>
                  <c:y val="1.6708433364662992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5.1914337799919413E-3"/>
                  <c:y val="1.0025060018797665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4.3261948166599265E-3"/>
                  <c:y val="2.0050120037595279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4.3261948166599265E-3"/>
                  <c:y val="2.0050120037595279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3.4609558533279881E-3"/>
                  <c:y val="2.0050120037595279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5.1914337799919413E-3"/>
                  <c:y val="1.0025060018797665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6.056672743324009E-3"/>
                  <c:y val="1.670843336466293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5.1914337799919413E-3"/>
                  <c:y val="1.0025060018797665E-2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6.056672743324009E-3"/>
                  <c:y val="3.3416866729325759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'Bandwidth Utilization'!$D$32:$D$41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MEAN</c:v>
                </c:pt>
              </c:strCache>
            </c:strRef>
          </c:cat>
          <c:val>
            <c:numRef>
              <c:f>'Bandwidth Utilization'!$F$32:$F$41</c:f>
              <c:numCache>
                <c:formatCode>0.00</c:formatCode>
                <c:ptCount val="10"/>
                <c:pt idx="0">
                  <c:v>0.63202037585890869</c:v>
                </c:pt>
                <c:pt idx="1">
                  <c:v>0.44270386508310289</c:v>
                </c:pt>
                <c:pt idx="2">
                  <c:v>0.30546901835282497</c:v>
                </c:pt>
                <c:pt idx="3">
                  <c:v>0.48175651707902534</c:v>
                </c:pt>
                <c:pt idx="4">
                  <c:v>0.49011712370639121</c:v>
                </c:pt>
                <c:pt idx="5">
                  <c:v>0.54878046934275326</c:v>
                </c:pt>
                <c:pt idx="6">
                  <c:v>0.23672244684556396</c:v>
                </c:pt>
                <c:pt idx="7">
                  <c:v>0.46469606667696545</c:v>
                </c:pt>
                <c:pt idx="8">
                  <c:v>0.58059976764031107</c:v>
                </c:pt>
                <c:pt idx="9">
                  <c:v>0.46476285006509327</c:v>
                </c:pt>
              </c:numCache>
            </c:numRef>
          </c:val>
        </c:ser>
        <c:ser>
          <c:idx val="2"/>
          <c:order val="2"/>
          <c:tx>
            <c:strRef>
              <c:f>'Bandwidth Utilization'!$G$31</c:f>
              <c:strCache>
                <c:ptCount val="1"/>
                <c:pt idx="0">
                  <c:v>RL</c:v>
                </c:pt>
              </c:strCache>
            </c:strRef>
          </c:tx>
          <c:dLbls>
            <c:dLbl>
              <c:idx val="0"/>
              <c:layout>
                <c:manualLayout>
                  <c:x val="-5.1914337799919413E-3"/>
                  <c:y val="1.0025060018797665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4.3261948166599265E-3"/>
                  <c:y val="-6.6833733458651554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3.4609558533279881E-3"/>
                  <c:y val="-3.0075180056392942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2.5957168899959802E-3"/>
                  <c:y val="-1.670843336466293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5.1914337799919413E-3"/>
                  <c:y val="1.0025060018797665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4.3261948166599265E-3"/>
                  <c:y val="1.0025060018797665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5.1914337799919413E-3"/>
                  <c:y val="-2.3391806710527846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4.3261948166599265E-3"/>
                  <c:y val="1.0025060018797665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6.056672743324009E-3"/>
                  <c:y val="1.0025060018797665E-2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6.056672743324009E-3"/>
                  <c:y val="-3.3416866729325759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'Bandwidth Utilization'!$D$32:$D$41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MEAN</c:v>
                </c:pt>
              </c:strCache>
            </c:strRef>
          </c:cat>
          <c:val>
            <c:numRef>
              <c:f>'Bandwidth Utilization'!$G$32:$G$41</c:f>
              <c:numCache>
                <c:formatCode>0.00</c:formatCode>
                <c:ptCount val="10"/>
                <c:pt idx="0">
                  <c:v>0.77147970167400015</c:v>
                </c:pt>
                <c:pt idx="1">
                  <c:v>0.49347048275673</c:v>
                </c:pt>
                <c:pt idx="2">
                  <c:v>0.33388579042029343</c:v>
                </c:pt>
                <c:pt idx="3">
                  <c:v>0.51465716590979316</c:v>
                </c:pt>
                <c:pt idx="4">
                  <c:v>0.6370614366195162</c:v>
                </c:pt>
                <c:pt idx="5">
                  <c:v>0.69715281878477664</c:v>
                </c:pt>
                <c:pt idx="6">
                  <c:v>0.2609437819051873</c:v>
                </c:pt>
                <c:pt idx="7">
                  <c:v>0.61638384486216358</c:v>
                </c:pt>
                <c:pt idx="8">
                  <c:v>0.69793164303224142</c:v>
                </c:pt>
                <c:pt idx="9">
                  <c:v>0.55810740732941289</c:v>
                </c:pt>
              </c:numCache>
            </c:numRef>
          </c:val>
        </c:ser>
        <c:ser>
          <c:idx val="3"/>
          <c:order val="3"/>
          <c:tx>
            <c:strRef>
              <c:f>'Bandwidth Utilization'!$H$31</c:f>
              <c:strCache>
                <c:ptCount val="1"/>
                <c:pt idx="0">
                  <c:v>Optimistic</c:v>
                </c:pt>
              </c:strCache>
            </c:strRef>
          </c:tx>
          <c:dLbls>
            <c:dLbl>
              <c:idx val="0"/>
              <c:layout>
                <c:manualLayout>
                  <c:x val="-2.5957168899959611E-3"/>
                  <c:y val="0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5.1914337799919413E-3"/>
                  <c:y val="6.6833733458651554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0"/>
                  <c:y val="1.670843336466293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4.3261948166599265E-3"/>
                  <c:y val="1.0025060018797665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'Bandwidth Utilization'!$D$32:$D$41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MEAN</c:v>
                </c:pt>
              </c:strCache>
            </c:strRef>
          </c:cat>
          <c:val>
            <c:numRef>
              <c:f>'Bandwidth Utilization'!$H$32:$H$41</c:f>
              <c:numCache>
                <c:formatCode>0.00</c:formatCode>
                <c:ptCount val="10"/>
                <c:pt idx="0">
                  <c:v>0.97833906250000491</c:v>
                </c:pt>
                <c:pt idx="1">
                  <c:v>0.98185468749999993</c:v>
                </c:pt>
                <c:pt idx="2">
                  <c:v>0.45507343749999996</c:v>
                </c:pt>
                <c:pt idx="3">
                  <c:v>0.80665312499999997</c:v>
                </c:pt>
                <c:pt idx="4">
                  <c:v>0.90048906250000005</c:v>
                </c:pt>
                <c:pt idx="5">
                  <c:v>0.92385625000000005</c:v>
                </c:pt>
                <c:pt idx="6">
                  <c:v>0.33497187500000486</c:v>
                </c:pt>
                <c:pt idx="7">
                  <c:v>0.84891093750000446</c:v>
                </c:pt>
                <c:pt idx="8">
                  <c:v>0.98342187499999989</c:v>
                </c:pt>
                <c:pt idx="9">
                  <c:v>0.80150781250000525</c:v>
                </c:pt>
              </c:numCache>
            </c:numRef>
          </c:val>
        </c:ser>
        <c:axId val="51359104"/>
        <c:axId val="51459200"/>
      </c:barChart>
      <c:catAx>
        <c:axId val="5135910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1459200"/>
        <c:crosses val="autoZero"/>
        <c:auto val="1"/>
        <c:lblAlgn val="ctr"/>
        <c:lblOffset val="100"/>
      </c:catAx>
      <c:valAx>
        <c:axId val="514592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Data Bus Utilization</a:t>
                </a:r>
              </a:p>
            </c:rich>
          </c:tx>
        </c:title>
        <c:numFmt formatCode="0.00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1359104"/>
        <c:crosses val="autoZero"/>
        <c:crossBetween val="between"/>
      </c:valAx>
    </c:plotArea>
    <c:legend>
      <c:legendPos val="r"/>
      <c:txPr>
        <a:bodyPr/>
        <a:lstStyle/>
        <a:p>
          <a:pPr>
            <a:defRPr sz="120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scatterChart>
        <c:scatterStyle val="lineMarker"/>
        <c:ser>
          <c:idx val="0"/>
          <c:order val="0"/>
          <c:tx>
            <c:strRef>
              <c:f>Sheet1!$J$14</c:f>
              <c:strCache>
                <c:ptCount val="1"/>
                <c:pt idx="0">
                  <c:v>Transistor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</c:spPr>
          </c:marker>
          <c:xVal>
            <c:numRef>
              <c:f>Sheet1!$I$15:$I$30</c:f>
              <c:numCache>
                <c:formatCode>General</c:formatCode>
                <c:ptCount val="16"/>
                <c:pt idx="0">
                  <c:v>2007</c:v>
                </c:pt>
                <c:pt idx="1">
                  <c:v>2008</c:v>
                </c:pt>
                <c:pt idx="2">
                  <c:v>2009</c:v>
                </c:pt>
                <c:pt idx="3">
                  <c:v>2010</c:v>
                </c:pt>
                <c:pt idx="4">
                  <c:v>2011</c:v>
                </c:pt>
                <c:pt idx="5">
                  <c:v>2012</c:v>
                </c:pt>
                <c:pt idx="6">
                  <c:v>2013</c:v>
                </c:pt>
                <c:pt idx="7">
                  <c:v>2014</c:v>
                </c:pt>
                <c:pt idx="8">
                  <c:v>2015</c:v>
                </c:pt>
                <c:pt idx="9">
                  <c:v>2016</c:v>
                </c:pt>
                <c:pt idx="10">
                  <c:v>2017</c:v>
                </c:pt>
                <c:pt idx="11">
                  <c:v>2018</c:v>
                </c:pt>
                <c:pt idx="12">
                  <c:v>2019</c:v>
                </c:pt>
                <c:pt idx="13">
                  <c:v>2020</c:v>
                </c:pt>
                <c:pt idx="14">
                  <c:v>2021</c:v>
                </c:pt>
                <c:pt idx="15">
                  <c:v>2022</c:v>
                </c:pt>
              </c:numCache>
            </c:numRef>
          </c:xVal>
          <c:yVal>
            <c:numRef>
              <c:f>Sheet1!$J$15:$J$30</c:f>
              <c:numCache>
                <c:formatCode>General</c:formatCode>
                <c:ptCount val="16"/>
                <c:pt idx="0">
                  <c:v>773</c:v>
                </c:pt>
                <c:pt idx="1">
                  <c:v>773</c:v>
                </c:pt>
                <c:pt idx="2">
                  <c:v>1546</c:v>
                </c:pt>
                <c:pt idx="3">
                  <c:v>1546</c:v>
                </c:pt>
                <c:pt idx="4">
                  <c:v>1546</c:v>
                </c:pt>
                <c:pt idx="5">
                  <c:v>3092</c:v>
                </c:pt>
                <c:pt idx="6">
                  <c:v>3092</c:v>
                </c:pt>
                <c:pt idx="7">
                  <c:v>3092</c:v>
                </c:pt>
                <c:pt idx="8">
                  <c:v>6184</c:v>
                </c:pt>
                <c:pt idx="9">
                  <c:v>6184</c:v>
                </c:pt>
                <c:pt idx="10">
                  <c:v>6184</c:v>
                </c:pt>
                <c:pt idx="11">
                  <c:v>12368</c:v>
                </c:pt>
                <c:pt idx="12">
                  <c:v>12368</c:v>
                </c:pt>
                <c:pt idx="13">
                  <c:v>12368</c:v>
                </c:pt>
                <c:pt idx="14">
                  <c:v>24736</c:v>
                </c:pt>
                <c:pt idx="15">
                  <c:v>24736</c:v>
                </c:pt>
              </c:numCache>
            </c:numRef>
          </c:yVal>
        </c:ser>
        <c:axId val="41426944"/>
        <c:axId val="41429248"/>
      </c:scatterChart>
      <c:valAx>
        <c:axId val="41426944"/>
        <c:scaling>
          <c:orientation val="minMax"/>
          <c:max val="2022"/>
          <c:min val="2007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41429248"/>
        <c:crosses val="autoZero"/>
        <c:crossBetween val="midCat"/>
      </c:valAx>
      <c:valAx>
        <c:axId val="4142924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 dirty="0"/>
                  <a:t>#</a:t>
                </a:r>
                <a:r>
                  <a:rPr lang="en-US" sz="1400" baseline="0" dirty="0"/>
                  <a:t> of Transistors (Millions)</a:t>
                </a:r>
                <a:endParaRPr lang="en-US" sz="1400" dirty="0"/>
              </a:p>
            </c:rich>
          </c:tx>
          <c:layout/>
        </c:title>
        <c:numFmt formatCode="General" sourceLinked="1"/>
        <c:majorTickMark val="none"/>
        <c:tickLblPos val="nextTo"/>
        <c:crossAx val="41426944"/>
        <c:crosses val="autoZero"/>
        <c:crossBetween val="midCat"/>
      </c:valAx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Sheet1!$B$4</c:f>
              <c:strCache>
                <c:ptCount val="1"/>
                <c:pt idx="0">
                  <c:v>FR-FCFS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dLblPos val="outEnd"/>
            <c:showVal val="1"/>
          </c:dLbls>
          <c:cat>
            <c:strRef>
              <c:f>Sheet1!$C$3</c:f>
              <c:strCache>
                <c:ptCount val="1"/>
                <c:pt idx="0">
                  <c:v>Data Bus Utilization</c:v>
                </c:pt>
              </c:strCache>
            </c:strRef>
          </c:cat>
          <c:val>
            <c:numRef>
              <c:f>Sheet1!$C$4</c:f>
              <c:numCache>
                <c:formatCode>General</c:formatCode>
                <c:ptCount val="1"/>
                <c:pt idx="0">
                  <c:v>0.46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Optimistic</c:v>
                </c:pt>
              </c:strCache>
            </c:strRef>
          </c:tx>
          <c:dLbls>
            <c:dLbl>
              <c:idx val="0"/>
              <c:layout>
                <c:manualLayout>
                  <c:x val="-1.1111111111111061E-2"/>
                  <c:y val="8.2556089157587251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dLblPos val="outEnd"/>
            <c:showVal val="1"/>
          </c:dLbls>
          <c:cat>
            <c:strRef>
              <c:f>Sheet1!$C$3</c:f>
              <c:strCache>
                <c:ptCount val="1"/>
                <c:pt idx="0">
                  <c:v>Data Bus Utilization</c:v>
                </c:pt>
              </c:strCache>
            </c:strRef>
          </c:cat>
          <c:val>
            <c:numRef>
              <c:f>Sheet1!$C$5</c:f>
              <c:numCache>
                <c:formatCode>General</c:formatCode>
                <c:ptCount val="1"/>
                <c:pt idx="0">
                  <c:v>0.85000000000000064</c:v>
                </c:pt>
              </c:numCache>
            </c:numRef>
          </c:val>
        </c:ser>
        <c:axId val="49697536"/>
        <c:axId val="49699072"/>
      </c:barChart>
      <c:catAx>
        <c:axId val="49697536"/>
        <c:scaling>
          <c:orientation val="minMax"/>
        </c:scaling>
        <c:delete val="1"/>
        <c:axPos val="b"/>
        <c:majorTickMark val="none"/>
        <c:tickLblPos val="nextTo"/>
        <c:crossAx val="49699072"/>
        <c:crosses val="autoZero"/>
        <c:auto val="1"/>
        <c:lblAlgn val="ctr"/>
        <c:lblOffset val="100"/>
      </c:catAx>
      <c:valAx>
        <c:axId val="49699072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 baseline="0" dirty="0"/>
                  <a:t>Data Bus Utilization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49697536"/>
        <c:crosses val="autoZero"/>
        <c:crossBetween val="between"/>
      </c:valAx>
    </c:plotArea>
    <c:plotVisOnly val="1"/>
  </c:chart>
  <c:spPr>
    <a:ln>
      <a:noFill/>
    </a:ln>
  </c:sp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Sheet1!$B$4</c:f>
              <c:strCache>
                <c:ptCount val="1"/>
                <c:pt idx="0">
                  <c:v>FR-FCFS</c:v>
                </c:pt>
              </c:strCache>
            </c:strRef>
          </c:tx>
          <c:dLbls>
            <c:dLbl>
              <c:idx val="0"/>
              <c:layout>
                <c:manualLayout>
                  <c:x val="-8.4967320261439081E-3"/>
                  <c:y val="2.0639834881321279E-2"/>
                </c:manualLayout>
              </c:layout>
              <c:spPr/>
              <c:txPr>
                <a:bodyPr/>
                <a:lstStyle/>
                <a:p>
                  <a:pPr>
                    <a:defRPr sz="1000"/>
                  </a:pPr>
                  <a:endParaRPr lang="en-US"/>
                </a:p>
              </c:txPr>
              <c:dLblPos val="outEnd"/>
              <c:showVal val="1"/>
            </c:dLbl>
            <c:dLblPos val="outEnd"/>
            <c:showVal val="1"/>
          </c:dLbls>
          <c:cat>
            <c:strRef>
              <c:f>Sheet1!$I$3</c:f>
              <c:strCache>
                <c:ptCount val="1"/>
                <c:pt idx="0">
                  <c:v>L2 Load Miss Penalty</c:v>
                </c:pt>
              </c:strCache>
            </c:strRef>
          </c:cat>
          <c:val>
            <c:numRef>
              <c:f>Sheet1!$I$4</c:f>
              <c:numCache>
                <c:formatCode>General</c:formatCode>
                <c:ptCount val="1"/>
                <c:pt idx="0">
                  <c:v>801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Optimistic</c:v>
                </c:pt>
              </c:strCache>
            </c:strRef>
          </c:tx>
          <c:dLbls>
            <c:dLbl>
              <c:idx val="0"/>
              <c:layout>
                <c:manualLayout>
                  <c:x val="-5.8823529411764714E-3"/>
                  <c:y val="8.2556089157587251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000"/>
                </a:pPr>
                <a:endParaRPr lang="en-US"/>
              </a:p>
            </c:txPr>
            <c:dLblPos val="outEnd"/>
            <c:showVal val="1"/>
          </c:dLbls>
          <c:cat>
            <c:strRef>
              <c:f>Sheet1!$I$3</c:f>
              <c:strCache>
                <c:ptCount val="1"/>
                <c:pt idx="0">
                  <c:v>L2 Load Miss Penalty</c:v>
                </c:pt>
              </c:strCache>
            </c:strRef>
          </c:cat>
          <c:val>
            <c:numRef>
              <c:f>Sheet1!$I$5</c:f>
              <c:numCache>
                <c:formatCode>General</c:formatCode>
                <c:ptCount val="1"/>
                <c:pt idx="0">
                  <c:v>482</c:v>
                </c:pt>
              </c:numCache>
            </c:numRef>
          </c:val>
        </c:ser>
        <c:axId val="49724800"/>
        <c:axId val="49751168"/>
      </c:barChart>
      <c:catAx>
        <c:axId val="49724800"/>
        <c:scaling>
          <c:orientation val="minMax"/>
        </c:scaling>
        <c:delete val="1"/>
        <c:axPos val="b"/>
        <c:majorTickMark val="none"/>
        <c:tickLblPos val="nextTo"/>
        <c:crossAx val="49751168"/>
        <c:crosses val="autoZero"/>
        <c:auto val="1"/>
        <c:lblAlgn val="ctr"/>
        <c:lblOffset val="100"/>
      </c:catAx>
      <c:valAx>
        <c:axId val="497511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1100"/>
                </a:pPr>
                <a:r>
                  <a:rPr lang="en-US" sz="1100" dirty="0"/>
                  <a:t>L2 LD Miss Penalty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4972480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Sheet1!$B$4</c:f>
              <c:strCache>
                <c:ptCount val="1"/>
                <c:pt idx="0">
                  <c:v>FR-FCFS</c:v>
                </c:pt>
              </c:strCache>
            </c:strRef>
          </c:tx>
          <c:dLbls>
            <c:dLbl>
              <c:idx val="0"/>
              <c:layout>
                <c:manualLayout>
                  <c:x val="-1.1111111111111125E-2"/>
                  <c:y val="-4.1279669762641765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dLblPos val="outEnd"/>
            <c:showVal val="1"/>
          </c:dLbls>
          <c:cat>
            <c:strRef>
              <c:f>Sheet1!$N$3</c:f>
              <c:strCache>
                <c:ptCount val="1"/>
                <c:pt idx="0">
                  <c:v>Speedup</c:v>
                </c:pt>
              </c:strCache>
            </c:strRef>
          </c:cat>
          <c:val>
            <c:numRef>
              <c:f>Sheet1!$N$4</c:f>
              <c:numCache>
                <c:formatCode>General</c:formatCode>
                <c:ptCount val="1"/>
                <c:pt idx="0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Sheet1!$B$5</c:f>
              <c:strCache>
                <c:ptCount val="1"/>
                <c:pt idx="0">
                  <c:v>Optimistic</c:v>
                </c:pt>
              </c:strCache>
            </c:strRef>
          </c:tx>
          <c:dLbls>
            <c:dLbl>
              <c:idx val="0"/>
              <c:layout>
                <c:manualLayout>
                  <c:x val="-2.7777777777778382E-3"/>
                  <c:y val="3.3023410773343802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1000" baseline="0"/>
                </a:pPr>
                <a:endParaRPr lang="en-US"/>
              </a:p>
            </c:txPr>
            <c:dLblPos val="outEnd"/>
            <c:showVal val="1"/>
          </c:dLbls>
          <c:cat>
            <c:strRef>
              <c:f>Sheet1!$N$3</c:f>
              <c:strCache>
                <c:ptCount val="1"/>
                <c:pt idx="0">
                  <c:v>Speedup</c:v>
                </c:pt>
              </c:strCache>
            </c:strRef>
          </c:cat>
          <c:val>
            <c:numRef>
              <c:f>Sheet1!$N$5</c:f>
              <c:numCache>
                <c:formatCode>General</c:formatCode>
                <c:ptCount val="1"/>
                <c:pt idx="0">
                  <c:v>1.82</c:v>
                </c:pt>
              </c:numCache>
            </c:numRef>
          </c:val>
        </c:ser>
        <c:axId val="49764224"/>
        <c:axId val="49765760"/>
      </c:barChart>
      <c:catAx>
        <c:axId val="49764224"/>
        <c:scaling>
          <c:orientation val="minMax"/>
        </c:scaling>
        <c:delete val="1"/>
        <c:axPos val="b"/>
        <c:majorTickMark val="none"/>
        <c:tickLblPos val="nextTo"/>
        <c:crossAx val="49765760"/>
        <c:crosses val="autoZero"/>
        <c:auto val="1"/>
        <c:lblAlgn val="ctr"/>
        <c:lblOffset val="100"/>
      </c:catAx>
      <c:valAx>
        <c:axId val="4976576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2200"/>
                </a:pPr>
                <a:r>
                  <a:rPr lang="en-US" sz="1100" baseline="0" dirty="0"/>
                  <a:t>Speedup</a:t>
                </a:r>
              </a:p>
            </c:rich>
          </c:tx>
          <c:layout/>
        </c:title>
        <c:numFmt formatCode="General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49764224"/>
        <c:crosses val="autoZero"/>
        <c:crossBetween val="between"/>
      </c:valAx>
    </c:plotArea>
    <c:legend>
      <c:legendPos val="r"/>
      <c:layout/>
      <c:txPr>
        <a:bodyPr/>
        <a:lstStyle/>
        <a:p>
          <a:pPr>
            <a:defRPr sz="1100" baseline="0"/>
          </a:pPr>
          <a:endParaRPr lang="en-US"/>
        </a:p>
      </c:txPr>
    </c:legend>
    <c:plotVisOnly val="1"/>
  </c:chart>
  <c:spPr>
    <a:ln>
      <a:noFill/>
    </a:ln>
  </c:sp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Sheet1!$C$45</c:f>
              <c:strCache>
                <c:ptCount val="1"/>
                <c:pt idx="0">
                  <c:v>FR-FCFS</c:v>
                </c:pt>
              </c:strCache>
            </c:strRef>
          </c:tx>
          <c:dLbls>
            <c:dLbl>
              <c:idx val="0"/>
              <c:layout>
                <c:manualLayout>
                  <c:x val="-4.9937574754813424E-3"/>
                  <c:y val="6.313131313131313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3.3291716503208732E-3"/>
                  <c:y val="0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4.9937574754813424E-3"/>
                  <c:y val="0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6809649588029135E-3"/>
                  <c:y val="3.2520325203252032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4.4682749313380964E-3"/>
                  <c:y val="0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3.5746199450704852E-3"/>
                  <c:y val="9.7560975609756566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3.5746199450704852E-3"/>
                  <c:y val="6.5040650406504074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5.3619299176057142E-3"/>
                  <c:y val="3.2520325203252032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1.7873099725352441E-3"/>
                  <c:y val="6.504065040650407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Sheet1!$B$46:$B$55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GEO-MEAN</c:v>
                </c:pt>
              </c:strCache>
            </c:strRef>
          </c:cat>
          <c:val>
            <c:numRef>
              <c:f>Sheet1!$C$46:$C$55</c:f>
              <c:numCache>
                <c:formatCode>0.00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Sheet1!$D$45</c:f>
              <c:strCache>
                <c:ptCount val="1"/>
                <c:pt idx="0">
                  <c:v>Family-BEST</c:v>
                </c:pt>
              </c:strCache>
            </c:strRef>
          </c:tx>
          <c:dLbls>
            <c:dLbl>
              <c:idx val="0"/>
              <c:layout>
                <c:manualLayout>
                  <c:x val="-2.6809649588029135E-3"/>
                  <c:y val="3.2520325203252032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2.6809649588029135E-3"/>
                  <c:y val="-6.5040650406504074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6809649588029135E-3"/>
                  <c:y val="6.5040650406504074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3.5746199450704852E-3"/>
                  <c:y val="3.2520325203252032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2.6809649588029135E-3"/>
                  <c:y val="0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2.6809649588029135E-3"/>
                  <c:y val="6.5040650406504074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3.5746199450704852E-3"/>
                  <c:y val="9.7560975609756566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3.5746199450704852E-3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Sheet1!$B$46:$B$55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GEO-MEAN</c:v>
                </c:pt>
              </c:strCache>
            </c:strRef>
          </c:cat>
          <c:val>
            <c:numRef>
              <c:f>Sheet1!$D$46:$D$55</c:f>
              <c:numCache>
                <c:formatCode>0.00</c:formatCode>
                <c:ptCount val="10"/>
                <c:pt idx="0">
                  <c:v>1.03277</c:v>
                </c:pt>
                <c:pt idx="1">
                  <c:v>1.0378999999999874</c:v>
                </c:pt>
                <c:pt idx="2">
                  <c:v>1.0103059999999999</c:v>
                </c:pt>
                <c:pt idx="3">
                  <c:v>0.99111899999999509</c:v>
                </c:pt>
                <c:pt idx="4">
                  <c:v>1.0447599999999999</c:v>
                </c:pt>
                <c:pt idx="5">
                  <c:v>1.0965199999999999</c:v>
                </c:pt>
                <c:pt idx="6">
                  <c:v>1.0483499999999999</c:v>
                </c:pt>
                <c:pt idx="7">
                  <c:v>1.1311199999999999</c:v>
                </c:pt>
                <c:pt idx="8">
                  <c:v>1.04291</c:v>
                </c:pt>
                <c:pt idx="9">
                  <c:v>1.0476732684843213</c:v>
                </c:pt>
              </c:numCache>
            </c:numRef>
          </c:val>
        </c:ser>
        <c:ser>
          <c:idx val="2"/>
          <c:order val="2"/>
          <c:tx>
            <c:strRef>
              <c:f>Sheet1!$E$45</c:f>
              <c:strCache>
                <c:ptCount val="1"/>
                <c:pt idx="0">
                  <c:v>RL</c:v>
                </c:pt>
              </c:strCache>
            </c:strRef>
          </c:tx>
          <c:dLbls>
            <c:dLbl>
              <c:idx val="0"/>
              <c:layout>
                <c:manualLayout>
                  <c:x val="-8.9365498626764862E-4"/>
                  <c:y val="-1.6260162601626021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9.7560975609756566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9.7560975609756566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8.9365498626763583E-4"/>
                  <c:y val="-1.3008130081300823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Sheet1!$B$46:$B$55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GEO-MEAN</c:v>
                </c:pt>
              </c:strCache>
            </c:strRef>
          </c:cat>
          <c:val>
            <c:numRef>
              <c:f>Sheet1!$E$46:$E$55</c:f>
              <c:numCache>
                <c:formatCode>0.00</c:formatCode>
                <c:ptCount val="10"/>
                <c:pt idx="0">
                  <c:v>1.236</c:v>
                </c:pt>
                <c:pt idx="1">
                  <c:v>1.1158999999999903</c:v>
                </c:pt>
                <c:pt idx="2">
                  <c:v>1.093</c:v>
                </c:pt>
                <c:pt idx="3">
                  <c:v>1.069</c:v>
                </c:pt>
                <c:pt idx="4">
                  <c:v>1.298</c:v>
                </c:pt>
                <c:pt idx="5">
                  <c:v>1.2669999999999904</c:v>
                </c:pt>
                <c:pt idx="6">
                  <c:v>1.101</c:v>
                </c:pt>
                <c:pt idx="7">
                  <c:v>1.33</c:v>
                </c:pt>
                <c:pt idx="8">
                  <c:v>1.202</c:v>
                </c:pt>
                <c:pt idx="9">
                  <c:v>1.1866295251650962</c:v>
                </c:pt>
              </c:numCache>
            </c:numRef>
          </c:val>
        </c:ser>
        <c:axId val="49257856"/>
        <c:axId val="49374336"/>
      </c:barChart>
      <c:catAx>
        <c:axId val="49257856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49374336"/>
        <c:crosses val="autoZero"/>
        <c:auto val="1"/>
        <c:lblAlgn val="ctr"/>
        <c:lblOffset val="100"/>
      </c:catAx>
      <c:valAx>
        <c:axId val="49374336"/>
        <c:scaling>
          <c:orientation val="minMax"/>
          <c:min val="0.95000000000000062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Speedup over FR-FCFS</a:t>
                </a:r>
              </a:p>
            </c:rich>
          </c:tx>
          <c:layout>
            <c:manualLayout>
              <c:xMode val="edge"/>
              <c:yMode val="edge"/>
              <c:x val="1.030398272473435E-2"/>
              <c:y val="7.8521477498239553E-2"/>
            </c:manualLayout>
          </c:layout>
        </c:title>
        <c:numFmt formatCode="0.00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49257856"/>
        <c:crosses val="autoZero"/>
        <c:crossBetween val="between"/>
      </c:valAx>
    </c:plotArea>
    <c:legend>
      <c:legendPos val="r"/>
      <c:txPr>
        <a:bodyPr/>
        <a:lstStyle/>
        <a:p>
          <a:pPr>
            <a:defRPr sz="12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Sheet1!$J$3</c:f>
              <c:strCache>
                <c:ptCount val="1"/>
                <c:pt idx="0">
                  <c:v>FR-FCFS</c:v>
                </c:pt>
              </c:strCache>
            </c:strRef>
          </c:tx>
          <c:dLbls>
            <c:dLbl>
              <c:idx val="1"/>
              <c:layout>
                <c:manualLayout>
                  <c:x val="-2.7081922816520497E-3"/>
                  <c:y val="6.9264050376234704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3.6109230422027463E-3"/>
                  <c:y val="6.9264050376234704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3.6109230422027142E-3"/>
                  <c:y val="-1.0389607556435202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8.1245768449560024E-3"/>
                  <c:y val="1.0389607556435202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6.3191153238546923E-3"/>
                  <c:y val="2.4242417631682139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3.6109230422026505E-3"/>
                  <c:y val="-1.0389607556435202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6.3191153238546923E-3"/>
                  <c:y val="1.0389607556435202E-2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8.1245768449560024E-3"/>
                  <c:y val="1.0389607556435202E-2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7.2218460844054025E-3"/>
                  <c:y val="2.1916890774955646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Sheet1!$I$4:$I$13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GEOMEAN</c:v>
                </c:pt>
              </c:strCache>
            </c:strRef>
          </c:cat>
          <c:val>
            <c:numRef>
              <c:f>Sheet1!$J$4:$J$13</c:f>
              <c:numCache>
                <c:formatCode>0.00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Sheet1!$K$3</c:f>
              <c:strCache>
                <c:ptCount val="1"/>
                <c:pt idx="0">
                  <c:v>FQ</c:v>
                </c:pt>
              </c:strCache>
            </c:strRef>
          </c:tx>
          <c:dLbls>
            <c:dLbl>
              <c:idx val="1"/>
              <c:layout>
                <c:manualLayout>
                  <c:x val="-4.5136538027533918E-3"/>
                  <c:y val="0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3.6109230422027463E-3"/>
                  <c:y val="0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7081922816520497E-3"/>
                  <c:y val="0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9.0273076055066728E-4"/>
                  <c:y val="1.1527377521613903E-2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3.6109230422027142E-3"/>
                  <c:y val="0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2.708192281652054E-3"/>
                  <c:y val="7.684918347742555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2.708192281652054E-3"/>
                  <c:y val="1.1527377521613841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Sheet1!$I$4:$I$13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GEOMEAN</c:v>
                </c:pt>
              </c:strCache>
            </c:strRef>
          </c:cat>
          <c:val>
            <c:numRef>
              <c:f>Sheet1!$K$4:$K$13</c:f>
              <c:numCache>
                <c:formatCode>0.00</c:formatCode>
                <c:ptCount val="10"/>
                <c:pt idx="0">
                  <c:v>0.98827199999999948</c:v>
                </c:pt>
                <c:pt idx="1">
                  <c:v>1.0203100000000001</c:v>
                </c:pt>
                <c:pt idx="2">
                  <c:v>1.02457</c:v>
                </c:pt>
                <c:pt idx="3">
                  <c:v>0.99016699999999336</c:v>
                </c:pt>
                <c:pt idx="4">
                  <c:v>1.0132999999999897</c:v>
                </c:pt>
                <c:pt idx="5">
                  <c:v>1.0124500000000001</c:v>
                </c:pt>
                <c:pt idx="6">
                  <c:v>0.98016099999999451</c:v>
                </c:pt>
                <c:pt idx="7">
                  <c:v>1.1003400000000001</c:v>
                </c:pt>
                <c:pt idx="8">
                  <c:v>1.06717</c:v>
                </c:pt>
                <c:pt idx="9">
                  <c:v>1.0212081037240237</c:v>
                </c:pt>
              </c:numCache>
            </c:numRef>
          </c:val>
        </c:ser>
        <c:ser>
          <c:idx val="2"/>
          <c:order val="2"/>
          <c:tx>
            <c:strRef>
              <c:f>Sheet1!$L$3</c:f>
              <c:strCache>
                <c:ptCount val="1"/>
                <c:pt idx="0">
                  <c:v>RL</c:v>
                </c:pt>
              </c:strCache>
            </c:strRef>
          </c:tx>
          <c:dLbls>
            <c:dLbl>
              <c:idx val="0"/>
              <c:layout>
                <c:manualLayout>
                  <c:x val="1.6549872757887295E-17"/>
                  <c:y val="-1.1527377521613841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0"/>
                  <c:y val="1.3852810075246937E-2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0"/>
                  <c:y val="1.1527377521613841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1.1527377521613841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6.6199491031549293E-17"/>
                  <c:y val="1.5369836695485284E-2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0"/>
                  <c:y val="1.1527377521613841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Sheet1!$I$4:$I$13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GEOMEAN</c:v>
                </c:pt>
              </c:strCache>
            </c:strRef>
          </c:cat>
          <c:val>
            <c:numRef>
              <c:f>Sheet1!$L$4:$L$13</c:f>
              <c:numCache>
                <c:formatCode>0.00</c:formatCode>
                <c:ptCount val="10"/>
                <c:pt idx="0">
                  <c:v>1.236</c:v>
                </c:pt>
                <c:pt idx="1">
                  <c:v>1.1158999999999908</c:v>
                </c:pt>
                <c:pt idx="2">
                  <c:v>1.093</c:v>
                </c:pt>
                <c:pt idx="3">
                  <c:v>1.069</c:v>
                </c:pt>
                <c:pt idx="4">
                  <c:v>1.298</c:v>
                </c:pt>
                <c:pt idx="5">
                  <c:v>1.2669999999999908</c:v>
                </c:pt>
                <c:pt idx="6">
                  <c:v>1.101</c:v>
                </c:pt>
                <c:pt idx="7">
                  <c:v>1.33</c:v>
                </c:pt>
                <c:pt idx="8">
                  <c:v>1.202</c:v>
                </c:pt>
                <c:pt idx="9">
                  <c:v>1.1866295251650962</c:v>
                </c:pt>
              </c:numCache>
            </c:numRef>
          </c:val>
        </c:ser>
        <c:axId val="50188288"/>
        <c:axId val="50189824"/>
      </c:barChart>
      <c:catAx>
        <c:axId val="50188288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0189824"/>
        <c:crosses val="autoZero"/>
        <c:auto val="1"/>
        <c:lblAlgn val="ctr"/>
        <c:lblOffset val="100"/>
      </c:catAx>
      <c:valAx>
        <c:axId val="50189824"/>
        <c:scaling>
          <c:orientation val="minMax"/>
          <c:min val="0.95000000000000062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Speedup over FR-FCFS</a:t>
                </a:r>
              </a:p>
            </c:rich>
          </c:tx>
        </c:title>
        <c:numFmt formatCode="0.00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0188288"/>
        <c:crosses val="autoZero"/>
        <c:crossBetween val="between"/>
      </c:valAx>
    </c:plotArea>
    <c:legend>
      <c:legendPos val="r"/>
      <c:txPr>
        <a:bodyPr/>
        <a:lstStyle/>
        <a:p>
          <a:pPr>
            <a:defRPr sz="12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Sheet1!$O$45</c:f>
              <c:strCache>
                <c:ptCount val="1"/>
                <c:pt idx="0">
                  <c:v>FR-FCFS</c:v>
                </c:pt>
              </c:strCache>
            </c:strRef>
          </c:tx>
          <c:dLbls>
            <c:dLbl>
              <c:idx val="0"/>
              <c:layout>
                <c:manualLayout>
                  <c:x val="-5.6777852405302046E-3"/>
                  <c:y val="1.3008130081300823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4.7314877004419062E-3"/>
                  <c:y val="9.7560975609756566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4.7314877004419062E-3"/>
                  <c:y val="1.6260162601626021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8.5166778607953207E-3"/>
                  <c:y val="3.2520325203252032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6809649588029135E-3"/>
                  <c:y val="3.2520325203252032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4.4682749313380964E-3"/>
                  <c:y val="0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3.5746199450704852E-3"/>
                  <c:y val="9.7560975609756566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3.5746199450704852E-3"/>
                  <c:y val="6.5040650406504074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5.3619299176057142E-3"/>
                  <c:y val="3.2520325203252032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1.7873099725352441E-3"/>
                  <c:y val="6.5040650406504074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Sheet1!$B$46:$B$55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GEO-MEAN</c:v>
                </c:pt>
              </c:strCache>
            </c:strRef>
          </c:cat>
          <c:val>
            <c:numRef>
              <c:f>Sheet1!$O$46:$O$55</c:f>
              <c:numCache>
                <c:formatCode>0.00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1"/>
          <c:order val="1"/>
          <c:tx>
            <c:strRef>
              <c:f>Sheet1!$P$45</c:f>
              <c:strCache>
                <c:ptCount val="1"/>
                <c:pt idx="0">
                  <c:v>Offline RL</c:v>
                </c:pt>
              </c:strCache>
            </c:strRef>
          </c:tx>
          <c:dLbls>
            <c:dLbl>
              <c:idx val="0"/>
              <c:layout>
                <c:manualLayout>
                  <c:x val="-3.6272255316143506E-3"/>
                  <c:y val="1.3008130081300823E-2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5.5198206117910925E-3"/>
                  <c:y val="3.2520325203252032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2.8388926202651027E-3"/>
                  <c:y val="6.5040650406504074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5.6777852405302046E-3"/>
                  <c:y val="-3.2520325203252036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2.6809649588029135E-3"/>
                  <c:y val="6.5040650406504074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3.5746199450704852E-3"/>
                  <c:y val="3.2520325203252032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2.6809649588029135E-3"/>
                  <c:y val="0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2.6809649588029135E-3"/>
                  <c:y val="6.5040650406504074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3.5746199450704852E-3"/>
                  <c:y val="9.7560975609756566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3.5746199450704852E-3"/>
                  <c:y val="0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Sheet1!$B$46:$B$55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GEO-MEAN</c:v>
                </c:pt>
              </c:strCache>
            </c:strRef>
          </c:cat>
          <c:val>
            <c:numRef>
              <c:f>Sheet1!$P$46:$P$55</c:f>
              <c:numCache>
                <c:formatCode>0.00</c:formatCode>
                <c:ptCount val="10"/>
                <c:pt idx="0">
                  <c:v>1.0286599999999999</c:v>
                </c:pt>
                <c:pt idx="1">
                  <c:v>1.0179499999999908</c:v>
                </c:pt>
                <c:pt idx="2">
                  <c:v>1.02461</c:v>
                </c:pt>
                <c:pt idx="3">
                  <c:v>1.0027899999999998</c:v>
                </c:pt>
                <c:pt idx="4">
                  <c:v>1.03423</c:v>
                </c:pt>
                <c:pt idx="5">
                  <c:v>1.1526099999999999</c:v>
                </c:pt>
                <c:pt idx="6">
                  <c:v>1.09761</c:v>
                </c:pt>
                <c:pt idx="7">
                  <c:v>1.2289999999999897</c:v>
                </c:pt>
                <c:pt idx="8">
                  <c:v>1.1287700000000001</c:v>
                </c:pt>
                <c:pt idx="9">
                  <c:v>1.0772012930562378</c:v>
                </c:pt>
              </c:numCache>
            </c:numRef>
          </c:val>
        </c:ser>
        <c:ser>
          <c:idx val="2"/>
          <c:order val="2"/>
          <c:tx>
            <c:strRef>
              <c:f>Sheet1!$Q$45</c:f>
              <c:strCache>
                <c:ptCount val="1"/>
                <c:pt idx="0">
                  <c:v>Online RL</c:v>
                </c:pt>
              </c:strCache>
            </c:strRef>
          </c:tx>
          <c:dLbls>
            <c:dLbl>
              <c:idx val="0"/>
              <c:layout>
                <c:manualLayout>
                  <c:x val="-8.9365498626764862E-4"/>
                  <c:y val="-1.6260162601626021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9.7560975609756566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0"/>
                  <c:y val="9.7560975609756566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8.9365498626763583E-4"/>
                  <c:y val="-1.3008130081300823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Sheet1!$B$46:$B$55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GEO-MEAN</c:v>
                </c:pt>
              </c:strCache>
            </c:strRef>
          </c:cat>
          <c:val>
            <c:numRef>
              <c:f>Sheet1!$Q$46:$Q$55</c:f>
              <c:numCache>
                <c:formatCode>0.00</c:formatCode>
                <c:ptCount val="10"/>
                <c:pt idx="0">
                  <c:v>1.236</c:v>
                </c:pt>
                <c:pt idx="1">
                  <c:v>1.1158999999999908</c:v>
                </c:pt>
                <c:pt idx="2">
                  <c:v>1.093</c:v>
                </c:pt>
                <c:pt idx="3">
                  <c:v>1.069</c:v>
                </c:pt>
                <c:pt idx="4">
                  <c:v>1.298</c:v>
                </c:pt>
                <c:pt idx="5">
                  <c:v>1.2669999999999908</c:v>
                </c:pt>
                <c:pt idx="6">
                  <c:v>1.101</c:v>
                </c:pt>
                <c:pt idx="7">
                  <c:v>1.33</c:v>
                </c:pt>
                <c:pt idx="8">
                  <c:v>1.202</c:v>
                </c:pt>
                <c:pt idx="9">
                  <c:v>1.1866295251650962</c:v>
                </c:pt>
              </c:numCache>
            </c:numRef>
          </c:val>
        </c:ser>
        <c:axId val="50749824"/>
        <c:axId val="50751360"/>
      </c:barChart>
      <c:catAx>
        <c:axId val="50749824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0751360"/>
        <c:crosses val="autoZero"/>
        <c:auto val="1"/>
        <c:lblAlgn val="ctr"/>
        <c:lblOffset val="100"/>
      </c:catAx>
      <c:valAx>
        <c:axId val="50751360"/>
        <c:scaling>
          <c:orientation val="minMax"/>
          <c:min val="0.95000000000000062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Speedup over FR-FCFS</a:t>
                </a:r>
              </a:p>
            </c:rich>
          </c:tx>
          <c:layout>
            <c:manualLayout>
              <c:xMode val="edge"/>
              <c:yMode val="edge"/>
              <c:x val="1.030398272473435E-2"/>
              <c:y val="8.8277575059215227E-2"/>
            </c:manualLayout>
          </c:layout>
        </c:title>
        <c:numFmt formatCode="0.00" sourceLinked="1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0749824"/>
        <c:crosses val="autoZero"/>
        <c:crossBetween val="between"/>
      </c:valAx>
    </c:plotArea>
    <c:legend>
      <c:legendPos val="r"/>
      <c:txPr>
        <a:bodyPr/>
        <a:lstStyle/>
        <a:p>
          <a:pPr>
            <a:defRPr sz="1200"/>
          </a:pPr>
          <a:endParaRPr lang="en-US"/>
        </a:p>
      </c:txPr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1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Performance!$F$24</c:f>
              <c:strCache>
                <c:ptCount val="1"/>
                <c:pt idx="0">
                  <c:v>In-Order</c:v>
                </c:pt>
              </c:strCache>
            </c:strRef>
          </c:tx>
          <c:dLbls>
            <c:dLbl>
              <c:idx val="0"/>
              <c:layout>
                <c:manualLayout>
                  <c:x val="-4.4863114665525923E-3"/>
                  <c:y val="9.4784265597958155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3.5890764780195763E-3"/>
                  <c:y val="6.3191168959502823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5.3835797004002824E-3"/>
                  <c:y val="4.9109883364027006E-3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2.6917732275428255E-3"/>
                  <c:y val="9.4786753439254027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4.4863164170002414E-3"/>
                  <c:y val="7.3664825046042045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2.6917732275428255E-3"/>
                  <c:y val="9.4786753439254027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5.3835797004002824E-3"/>
                  <c:y val="7.3664825046039824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2.6917732275428255E-3"/>
                  <c:y val="4.9109987214984024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5.3835464550855893E-3"/>
                  <c:y val="6.3191168959502823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5.3835464550855893E-3"/>
                  <c:y val="9.4786753439254027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Performance!$E$25:$E$34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GEO-MEAN</c:v>
                </c:pt>
              </c:strCache>
            </c:strRef>
          </c:cat>
          <c:val>
            <c:numRef>
              <c:f>Performance!$F$25:$F$34</c:f>
              <c:numCache>
                <c:formatCode>0.00</c:formatCode>
                <c:ptCount val="10"/>
                <c:pt idx="0">
                  <c:v>0.47349529495868936</c:v>
                </c:pt>
                <c:pt idx="1">
                  <c:v>0.63441579504488665</c:v>
                </c:pt>
                <c:pt idx="2">
                  <c:v>0.77131428516414835</c:v>
                </c:pt>
                <c:pt idx="3">
                  <c:v>0.50544658732660019</c:v>
                </c:pt>
                <c:pt idx="4">
                  <c:v>0.5996585717965015</c:v>
                </c:pt>
                <c:pt idx="5">
                  <c:v>0.47109211563174708</c:v>
                </c:pt>
                <c:pt idx="6">
                  <c:v>0.71268429196929661</c:v>
                </c:pt>
                <c:pt idx="7">
                  <c:v>0.59459947209148223</c:v>
                </c:pt>
                <c:pt idx="8">
                  <c:v>0.49804088773388716</c:v>
                </c:pt>
                <c:pt idx="9">
                  <c:v>0.5760280788138834</c:v>
                </c:pt>
              </c:numCache>
            </c:numRef>
          </c:val>
        </c:ser>
        <c:ser>
          <c:idx val="1"/>
          <c:order val="1"/>
          <c:tx>
            <c:strRef>
              <c:f>Performance!$G$24</c:f>
              <c:strCache>
                <c:ptCount val="1"/>
                <c:pt idx="0">
                  <c:v>FR-FCFS</c:v>
                </c:pt>
              </c:strCache>
            </c:strRef>
          </c:tx>
          <c:dLbls>
            <c:dLbl>
              <c:idx val="0"/>
              <c:layout>
                <c:manualLayout>
                  <c:x val="-4.4863114665525923E-3"/>
                  <c:y val="9.4784265597958155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4.4863164170002414E-3"/>
                  <c:y val="7.3664825046041004E-3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4.4256265985667311E-3"/>
                  <c:y val="1.8957101903721039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6.2808497055624607E-3"/>
                  <c:y val="1.2637985007770773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5.2015601130719138E-3"/>
                  <c:y val="6.3188681118205728E-3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7.1781062672003427E-3"/>
                  <c:y val="0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5.3835797004002824E-3"/>
                  <c:y val="9.8219766728054048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6.068486798583783E-3"/>
                  <c:y val="0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4.3346334275598504E-3"/>
                  <c:y val="9.4784265597958155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5.3835464550855893E-3"/>
                  <c:y val="6.3188681118205728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Performance!$E$25:$E$34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GEO-MEAN</c:v>
                </c:pt>
              </c:strCache>
            </c:strRef>
          </c:cat>
          <c:val>
            <c:numRef>
              <c:f>Performance!$G$25:$G$34</c:f>
              <c:numCache>
                <c:formatCode>0.00</c:formatCode>
                <c:ptCount val="1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</c:ser>
        <c:ser>
          <c:idx val="2"/>
          <c:order val="2"/>
          <c:tx>
            <c:strRef>
              <c:f>Performance!$H$24</c:f>
              <c:strCache>
                <c:ptCount val="1"/>
                <c:pt idx="0">
                  <c:v>RL</c:v>
                </c:pt>
              </c:strCache>
            </c:strRef>
          </c:tx>
          <c:dLbls>
            <c:dLbl>
              <c:idx val="0"/>
              <c:layout>
                <c:manualLayout>
                  <c:x val="-5.3835464550855893E-3"/>
                  <c:y val="9.4786753439254027E-3"/>
                </c:manualLayout>
              </c:layout>
              <c:dLblPos val="outEnd"/>
              <c:showVal val="1"/>
            </c:dLbl>
            <c:dLbl>
              <c:idx val="1"/>
              <c:layout>
                <c:manualLayout>
                  <c:x val="-6.2808429838004118E-3"/>
                  <c:y val="0"/>
                </c:manualLayout>
              </c:layout>
              <c:dLblPos val="outEnd"/>
              <c:showVal val="1"/>
            </c:dLbl>
            <c:dLbl>
              <c:idx val="2"/>
              <c:layout>
                <c:manualLayout>
                  <c:x val="-6.1594799695906524E-3"/>
                  <c:y val="1.5797543455745962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-3.5890764780195741E-3"/>
                  <c:y val="-6.3191168959502103E-3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4.3346334275598504E-3"/>
                  <c:y val="1.8957350687850805E-2"/>
                </c:manualLayout>
              </c:layout>
              <c:dLblPos val="outEnd"/>
              <c:showVal val="1"/>
            </c:dLbl>
            <c:dLbl>
              <c:idx val="5"/>
              <c:layout>
                <c:manualLayout>
                  <c:x val="-5.201560113071959E-3"/>
                  <c:y val="6.3191168959502823E-3"/>
                </c:manualLayout>
              </c:layout>
              <c:dLblPos val="outEnd"/>
              <c:showVal val="1"/>
            </c:dLbl>
            <c:dLbl>
              <c:idx val="6"/>
              <c:layout>
                <c:manualLayout>
                  <c:x val="-3.5890764780195763E-3"/>
                  <c:y val="6.3191168959502823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-5.3835464550855893E-3"/>
                  <c:y val="9.4786753439254027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3.5890764780195763E-3"/>
                  <c:y val="9.4786753439254703E-3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-4.6076812025242454E-3"/>
                  <c:y val="9.4786753439254027E-3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Performance!$E$25:$E$34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GEO-MEAN</c:v>
                </c:pt>
              </c:strCache>
            </c:strRef>
          </c:cat>
          <c:val>
            <c:numRef>
              <c:f>Performance!$H$25:$H$34</c:f>
              <c:numCache>
                <c:formatCode>0.00</c:formatCode>
                <c:ptCount val="10"/>
                <c:pt idx="0">
                  <c:v>1.2369674846278791</c:v>
                </c:pt>
                <c:pt idx="1">
                  <c:v>1.1158077932070198</c:v>
                </c:pt>
                <c:pt idx="2">
                  <c:v>1.0931815478952764</c:v>
                </c:pt>
                <c:pt idx="3">
                  <c:v>1.0688845195858643</c:v>
                </c:pt>
                <c:pt idx="4">
                  <c:v>1.2981572033847601</c:v>
                </c:pt>
                <c:pt idx="5">
                  <c:v>1.2654817781583598</c:v>
                </c:pt>
                <c:pt idx="6">
                  <c:v>1.1012206658650874</c:v>
                </c:pt>
                <c:pt idx="7">
                  <c:v>1.3325676577927339</c:v>
                </c:pt>
                <c:pt idx="8">
                  <c:v>1.2021917598112071</c:v>
                </c:pt>
                <c:pt idx="9">
                  <c:v>1.1865623266574381</c:v>
                </c:pt>
              </c:numCache>
            </c:numRef>
          </c:val>
        </c:ser>
        <c:ser>
          <c:idx val="3"/>
          <c:order val="3"/>
          <c:tx>
            <c:strRef>
              <c:f>Performance!$I$24</c:f>
              <c:strCache>
                <c:ptCount val="1"/>
                <c:pt idx="0">
                  <c:v>Optimistic</c:v>
                </c:pt>
              </c:strCache>
            </c:strRef>
          </c:tx>
          <c:dLbls>
            <c:dLbl>
              <c:idx val="2"/>
              <c:layout>
                <c:manualLayout>
                  <c:x val="0"/>
                  <c:y val="1.5797792239875666E-2"/>
                </c:manualLayout>
              </c:layout>
              <c:dLblPos val="outEnd"/>
              <c:showVal val="1"/>
            </c:dLbl>
            <c:dLbl>
              <c:idx val="3"/>
              <c:layout>
                <c:manualLayout>
                  <c:x val="0"/>
                  <c:y val="1.5797792239875666E-2"/>
                </c:manualLayout>
              </c:layout>
              <c:dLblPos val="outEnd"/>
              <c:showVal val="1"/>
            </c:dLbl>
            <c:dLbl>
              <c:idx val="4"/>
              <c:layout>
                <c:manualLayout>
                  <c:x val="-8.6692668551198459E-4"/>
                  <c:y val="9.4786753439254027E-3"/>
                </c:manualLayout>
              </c:layout>
              <c:dLblPos val="outEnd"/>
              <c:showVal val="1"/>
            </c:dLbl>
            <c:dLbl>
              <c:idx val="7"/>
              <c:layout>
                <c:manualLayout>
                  <c:x val="8.6692668551198459E-4"/>
                  <c:y val="9.4786753439254027E-3"/>
                </c:manualLayout>
              </c:layout>
              <c:dLblPos val="outEnd"/>
              <c:showVal val="1"/>
            </c:dLbl>
            <c:dLbl>
              <c:idx val="8"/>
              <c:layout>
                <c:manualLayout>
                  <c:x val="-8.6692668551198459E-4"/>
                  <c:y val="1.8957350687850805E-2"/>
                </c:manualLayout>
              </c:layout>
              <c:dLblPos val="outEnd"/>
              <c:showVal val="1"/>
            </c:dLbl>
            <c:dLbl>
              <c:idx val="9"/>
              <c:layout>
                <c:manualLayout>
                  <c:x val="1.2714777838644089E-16"/>
                  <c:y val="1.8957350687850805E-2"/>
                </c:manualLayout>
              </c:layout>
              <c:dLblPos val="outEnd"/>
              <c:showVal val="1"/>
            </c:dLbl>
            <c:txPr>
              <a:bodyPr/>
              <a:lstStyle/>
              <a:p>
                <a:pPr>
                  <a:defRPr sz="800"/>
                </a:pPr>
                <a:endParaRPr lang="en-US"/>
              </a:p>
            </c:txPr>
            <c:dLblPos val="outEnd"/>
            <c:showVal val="1"/>
          </c:dLbls>
          <c:cat>
            <c:strRef>
              <c:f>Performance!$E$25:$E$34</c:f>
              <c:strCache>
                <c:ptCount val="10"/>
                <c:pt idx="0">
                  <c:v>ART</c:v>
                </c:pt>
                <c:pt idx="1">
                  <c:v>CG</c:v>
                </c:pt>
                <c:pt idx="2">
                  <c:v>EQUAKE</c:v>
                </c:pt>
                <c:pt idx="3">
                  <c:v>FFT</c:v>
                </c:pt>
                <c:pt idx="4">
                  <c:v>MG</c:v>
                </c:pt>
                <c:pt idx="5">
                  <c:v>OCEAN</c:v>
                </c:pt>
                <c:pt idx="6">
                  <c:v>RADIX</c:v>
                </c:pt>
                <c:pt idx="7">
                  <c:v>SCALPARC</c:v>
                </c:pt>
                <c:pt idx="8">
                  <c:v>SWIM</c:v>
                </c:pt>
                <c:pt idx="9">
                  <c:v>GEO-MEAN</c:v>
                </c:pt>
              </c:strCache>
            </c:strRef>
          </c:cat>
          <c:val>
            <c:numRef>
              <c:f>Performance!$I$25:$I$34</c:f>
              <c:numCache>
                <c:formatCode>0.00</c:formatCode>
                <c:ptCount val="10"/>
                <c:pt idx="0">
                  <c:v>1.5679285904468019</c:v>
                </c:pt>
                <c:pt idx="1">
                  <c:v>2.2178128848678007</c:v>
                </c:pt>
                <c:pt idx="2">
                  <c:v>1.4851562995988175</c:v>
                </c:pt>
                <c:pt idx="3">
                  <c:v>1.674921160382782</c:v>
                </c:pt>
                <c:pt idx="4">
                  <c:v>1.8439959228003473</c:v>
                </c:pt>
                <c:pt idx="5">
                  <c:v>1.6682860355359841</c:v>
                </c:pt>
                <c:pt idx="6">
                  <c:v>1.4170383455841224</c:v>
                </c:pt>
                <c:pt idx="7">
                  <c:v>1.824136806844147</c:v>
                </c:pt>
                <c:pt idx="8">
                  <c:v>1.6938304312987194</c:v>
                </c:pt>
                <c:pt idx="9">
                  <c:v>1.6966616206231147</c:v>
                </c:pt>
              </c:numCache>
            </c:numRef>
          </c:val>
        </c:ser>
        <c:axId val="51394432"/>
        <c:axId val="51395968"/>
      </c:barChart>
      <c:catAx>
        <c:axId val="51394432"/>
        <c:scaling>
          <c:orientation val="minMax"/>
        </c:scaling>
        <c:axPos val="b"/>
        <c:maj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1395968"/>
        <c:crosses val="autoZero"/>
        <c:auto val="1"/>
        <c:lblAlgn val="ctr"/>
        <c:lblOffset val="100"/>
      </c:catAx>
      <c:valAx>
        <c:axId val="51395968"/>
        <c:scaling>
          <c:orientation val="minMax"/>
          <c:min val="0.4"/>
        </c:scaling>
        <c:axPos val="l"/>
        <c:majorGridlines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 dirty="0"/>
                  <a:t>Speedup over FR-FCFS</a:t>
                </a:r>
              </a:p>
            </c:rich>
          </c:tx>
        </c:title>
        <c:numFmt formatCode="0.00" sourceLinked="1"/>
        <c:tickLblPos val="nextTo"/>
        <c:crossAx val="51394432"/>
        <c:crosses val="autoZero"/>
        <c:crossBetween val="between"/>
      </c:valAx>
    </c:plotArea>
    <c:legend>
      <c:legendPos val="r"/>
      <c:txPr>
        <a:bodyPr/>
        <a:lstStyle/>
        <a:p>
          <a:pPr>
            <a:defRPr sz="1200"/>
          </a:pPr>
          <a:endParaRPr lang="en-US"/>
        </a:p>
      </c:txPr>
    </c:legend>
    <c:plotVisOnly val="1"/>
  </c:chart>
  <c:txPr>
    <a:bodyPr/>
    <a:lstStyle/>
    <a:p>
      <a:pPr>
        <a:defRPr sz="10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BC85A9-E70A-402B-B503-420C608F95B7}" type="doc">
      <dgm:prSet loTypeId="urn:microsoft.com/office/officeart/2005/8/layout/balance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D2E6AEE-7C0A-41E9-AFE1-B11262B159EA}">
      <dgm:prSet phldrT="[Text]"/>
      <dgm:spPr/>
      <dgm:t>
        <a:bodyPr/>
        <a:lstStyle/>
        <a:p>
          <a:r>
            <a:rPr lang="en-US" dirty="0" smtClean="0"/>
            <a:t>Fine-Grain</a:t>
          </a:r>
        </a:p>
        <a:p>
          <a:r>
            <a:rPr lang="en-US" dirty="0" smtClean="0"/>
            <a:t>Quantization</a:t>
          </a:r>
          <a:endParaRPr lang="en-US" dirty="0"/>
        </a:p>
      </dgm:t>
    </dgm:pt>
    <dgm:pt modelId="{18123928-5CA0-4AE9-97A7-E5FDE24BE536}" type="parTrans" cxnId="{CF8B1477-737F-42E2-86E7-6678B4B4CB38}">
      <dgm:prSet/>
      <dgm:spPr/>
      <dgm:t>
        <a:bodyPr/>
        <a:lstStyle/>
        <a:p>
          <a:endParaRPr lang="en-US"/>
        </a:p>
      </dgm:t>
    </dgm:pt>
    <dgm:pt modelId="{1F4EEFF7-C284-41B2-894A-A8D756B411D6}" type="sibTrans" cxnId="{CF8B1477-737F-42E2-86E7-6678B4B4CB38}">
      <dgm:prSet/>
      <dgm:spPr/>
      <dgm:t>
        <a:bodyPr/>
        <a:lstStyle/>
        <a:p>
          <a:endParaRPr lang="en-US"/>
        </a:p>
      </dgm:t>
    </dgm:pt>
    <dgm:pt modelId="{8A6CFE85-9B1D-4E08-9BA7-3502E4E8C18D}">
      <dgm:prSet phldrT="[Text]"/>
      <dgm:spPr/>
      <dgm:t>
        <a:bodyPr/>
        <a:lstStyle/>
        <a:p>
          <a:r>
            <a:rPr lang="en-US" dirty="0" smtClean="0"/>
            <a:t>Resolution</a:t>
          </a:r>
          <a:endParaRPr lang="en-US" dirty="0"/>
        </a:p>
      </dgm:t>
    </dgm:pt>
    <dgm:pt modelId="{81686B0B-63F9-4B79-880A-DB02AA746245}" type="parTrans" cxnId="{415C1822-4F57-4586-AB35-60CC14138042}">
      <dgm:prSet/>
      <dgm:spPr/>
      <dgm:t>
        <a:bodyPr/>
        <a:lstStyle/>
        <a:p>
          <a:endParaRPr lang="en-US"/>
        </a:p>
      </dgm:t>
    </dgm:pt>
    <dgm:pt modelId="{F592B1A1-D187-4706-90D6-F287D4BA994B}" type="sibTrans" cxnId="{415C1822-4F57-4586-AB35-60CC14138042}">
      <dgm:prSet/>
      <dgm:spPr/>
      <dgm:t>
        <a:bodyPr/>
        <a:lstStyle/>
        <a:p>
          <a:endParaRPr lang="en-US"/>
        </a:p>
      </dgm:t>
    </dgm:pt>
    <dgm:pt modelId="{9D622CC1-BAF6-4B4C-AFF4-BA42F2A96DB9}">
      <dgm:prSet phldrT="[Text]"/>
      <dgm:spPr/>
      <dgm:t>
        <a:bodyPr/>
        <a:lstStyle/>
        <a:p>
          <a:r>
            <a:rPr lang="en-US" dirty="0" smtClean="0"/>
            <a:t>Coarse-Grain</a:t>
          </a:r>
        </a:p>
        <a:p>
          <a:r>
            <a:rPr lang="en-US" dirty="0" smtClean="0"/>
            <a:t>Quantization</a:t>
          </a:r>
          <a:endParaRPr lang="en-US" dirty="0"/>
        </a:p>
      </dgm:t>
    </dgm:pt>
    <dgm:pt modelId="{50608719-7293-4BA5-B451-22A6C2CF27C1}" type="parTrans" cxnId="{12F021E5-6B3B-43FB-B062-67330B208B77}">
      <dgm:prSet/>
      <dgm:spPr/>
      <dgm:t>
        <a:bodyPr/>
        <a:lstStyle/>
        <a:p>
          <a:endParaRPr lang="en-US"/>
        </a:p>
      </dgm:t>
    </dgm:pt>
    <dgm:pt modelId="{78F53756-99FF-4A57-89CE-5398EECDF791}" type="sibTrans" cxnId="{12F021E5-6B3B-43FB-B062-67330B208B77}">
      <dgm:prSet/>
      <dgm:spPr/>
      <dgm:t>
        <a:bodyPr/>
        <a:lstStyle/>
        <a:p>
          <a:endParaRPr lang="en-US"/>
        </a:p>
      </dgm:t>
    </dgm:pt>
    <dgm:pt modelId="{27EDD8EA-2E7A-4DBF-B503-16759AA7D6AC}">
      <dgm:prSet phldrT="[Text]"/>
      <dgm:spPr/>
      <dgm:t>
        <a:bodyPr/>
        <a:lstStyle/>
        <a:p>
          <a:r>
            <a:rPr lang="en-US" dirty="0" smtClean="0"/>
            <a:t>Generalization</a:t>
          </a:r>
          <a:endParaRPr lang="en-US" dirty="0"/>
        </a:p>
      </dgm:t>
    </dgm:pt>
    <dgm:pt modelId="{80B9CE98-FFC4-4B1B-9D39-3A671C56E61A}" type="parTrans" cxnId="{A50176CC-CFD9-4039-AAE0-9382681800AD}">
      <dgm:prSet/>
      <dgm:spPr/>
      <dgm:t>
        <a:bodyPr/>
        <a:lstStyle/>
        <a:p>
          <a:endParaRPr lang="en-US"/>
        </a:p>
      </dgm:t>
    </dgm:pt>
    <dgm:pt modelId="{F26C6526-9559-46A2-B4F5-5C031AB754C6}" type="sibTrans" cxnId="{A50176CC-CFD9-4039-AAE0-9382681800AD}">
      <dgm:prSet/>
      <dgm:spPr/>
      <dgm:t>
        <a:bodyPr/>
        <a:lstStyle/>
        <a:p>
          <a:endParaRPr lang="en-US"/>
        </a:p>
      </dgm:t>
    </dgm:pt>
    <dgm:pt modelId="{BB90FD06-BAAC-4C79-B20C-FC623ED2022D}">
      <dgm:prSet phldrT="[Text]"/>
      <dgm:spPr/>
      <dgm:t>
        <a:bodyPr/>
        <a:lstStyle/>
        <a:p>
          <a:r>
            <a:rPr lang="en-US" dirty="0" smtClean="0"/>
            <a:t>Less Storage </a:t>
          </a:r>
        </a:p>
        <a:p>
          <a:r>
            <a:rPr lang="en-US" dirty="0" smtClean="0"/>
            <a:t>Overhead</a:t>
          </a:r>
          <a:endParaRPr lang="en-US" dirty="0"/>
        </a:p>
      </dgm:t>
    </dgm:pt>
    <dgm:pt modelId="{451BE960-764A-4D9F-9E87-B06E7EBAFE8D}" type="parTrans" cxnId="{CCAEB34E-F027-499D-8F3B-E2810AAE0F5F}">
      <dgm:prSet/>
      <dgm:spPr/>
      <dgm:t>
        <a:bodyPr/>
        <a:lstStyle/>
        <a:p>
          <a:endParaRPr lang="en-US"/>
        </a:p>
      </dgm:t>
    </dgm:pt>
    <dgm:pt modelId="{488328C9-8E11-4C1F-AA85-CAB91970CB89}" type="sibTrans" cxnId="{CCAEB34E-F027-499D-8F3B-E2810AAE0F5F}">
      <dgm:prSet/>
      <dgm:spPr/>
      <dgm:t>
        <a:bodyPr/>
        <a:lstStyle/>
        <a:p>
          <a:endParaRPr lang="en-US"/>
        </a:p>
      </dgm:t>
    </dgm:pt>
    <dgm:pt modelId="{26F043F1-5A2E-4F7A-9B4C-C3C51633A9B3}">
      <dgm:prSet phldrT="[Text]"/>
      <dgm:spPr/>
      <dgm:t>
        <a:bodyPr/>
        <a:lstStyle/>
        <a:p>
          <a:r>
            <a:rPr lang="en-US" dirty="0" smtClean="0"/>
            <a:t>Lower Access </a:t>
          </a:r>
        </a:p>
        <a:p>
          <a:r>
            <a:rPr lang="en-US" dirty="0" smtClean="0"/>
            <a:t>Latency</a:t>
          </a:r>
          <a:endParaRPr lang="en-US" dirty="0"/>
        </a:p>
      </dgm:t>
    </dgm:pt>
    <dgm:pt modelId="{1D277FB6-893F-4131-BF10-1BF02D044F0C}" type="parTrans" cxnId="{14C5D0CD-2002-41E9-A54A-D4DF0FC23CD3}">
      <dgm:prSet/>
      <dgm:spPr/>
      <dgm:t>
        <a:bodyPr/>
        <a:lstStyle/>
        <a:p>
          <a:endParaRPr lang="en-US"/>
        </a:p>
      </dgm:t>
    </dgm:pt>
    <dgm:pt modelId="{00F4D1D3-2836-4978-80FF-2AFCE7740758}" type="sibTrans" cxnId="{14C5D0CD-2002-41E9-A54A-D4DF0FC23CD3}">
      <dgm:prSet/>
      <dgm:spPr/>
      <dgm:t>
        <a:bodyPr/>
        <a:lstStyle/>
        <a:p>
          <a:endParaRPr lang="en-US"/>
        </a:p>
      </dgm:t>
    </dgm:pt>
    <dgm:pt modelId="{762DEE57-BF53-46A5-8EAD-D8380CD8D208}" type="pres">
      <dgm:prSet presAssocID="{27BC85A9-E70A-402B-B503-420C608F95B7}" presName="outerComposite" presStyleCnt="0">
        <dgm:presLayoutVars>
          <dgm:chMax val="2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73F75BD-08D0-4B16-8830-4640E08E9532}" type="pres">
      <dgm:prSet presAssocID="{27BC85A9-E70A-402B-B503-420C608F95B7}" presName="dummyMaxCanvas" presStyleCnt="0"/>
      <dgm:spPr/>
    </dgm:pt>
    <dgm:pt modelId="{6C244A88-44F2-4200-986C-95239F00C528}" type="pres">
      <dgm:prSet presAssocID="{27BC85A9-E70A-402B-B503-420C608F95B7}" presName="parentComposite" presStyleCnt="0"/>
      <dgm:spPr/>
    </dgm:pt>
    <dgm:pt modelId="{D8091BD0-F400-467B-A6E2-929A0E285BA1}" type="pres">
      <dgm:prSet presAssocID="{27BC85A9-E70A-402B-B503-420C608F95B7}" presName="parent1" presStyleLbl="alignAccFollowNode1" presStyleIdx="0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1AF952CD-6873-4BBD-B280-F538DBDE179B}" type="pres">
      <dgm:prSet presAssocID="{27BC85A9-E70A-402B-B503-420C608F95B7}" presName="parent2" presStyleLbl="alignAccFollowNode1" presStyleIdx="1" presStyleCnt="4">
        <dgm:presLayoutVars>
          <dgm:chMax val="4"/>
        </dgm:presLayoutVars>
      </dgm:prSet>
      <dgm:spPr/>
      <dgm:t>
        <a:bodyPr/>
        <a:lstStyle/>
        <a:p>
          <a:endParaRPr lang="en-US"/>
        </a:p>
      </dgm:t>
    </dgm:pt>
    <dgm:pt modelId="{7C277B3D-CC0C-45BC-87E2-1DA6EC6135A5}" type="pres">
      <dgm:prSet presAssocID="{27BC85A9-E70A-402B-B503-420C608F95B7}" presName="childrenComposite" presStyleCnt="0"/>
      <dgm:spPr/>
    </dgm:pt>
    <dgm:pt modelId="{50FA6F2B-63FD-445D-A435-5E3A85933241}" type="pres">
      <dgm:prSet presAssocID="{27BC85A9-E70A-402B-B503-420C608F95B7}" presName="dummyMaxCanvas_ChildArea" presStyleCnt="0"/>
      <dgm:spPr/>
    </dgm:pt>
    <dgm:pt modelId="{F029AC4A-F67C-45CC-8302-840BDCBDDF83}" type="pres">
      <dgm:prSet presAssocID="{27BC85A9-E70A-402B-B503-420C608F95B7}" presName="fulcrum" presStyleLbl="alignAccFollowNode1" presStyleIdx="2" presStyleCnt="4"/>
      <dgm:spPr/>
    </dgm:pt>
    <dgm:pt modelId="{5CE679A7-2CE9-4B58-85AC-942784567503}" type="pres">
      <dgm:prSet presAssocID="{27BC85A9-E70A-402B-B503-420C608F95B7}" presName="balance_13" presStyleLbl="alignAccFollowNode1" presStyleIdx="3" presStyleCnt="4">
        <dgm:presLayoutVars>
          <dgm:bulletEnabled val="1"/>
        </dgm:presLayoutVars>
      </dgm:prSet>
      <dgm:spPr/>
    </dgm:pt>
    <dgm:pt modelId="{BF78C3C1-C625-4EBE-BD8F-2F0419A4B649}" type="pres">
      <dgm:prSet presAssocID="{27BC85A9-E70A-402B-B503-420C608F95B7}" presName="right_13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307502-CA1E-42A4-8844-3CA538108A1D}" type="pres">
      <dgm:prSet presAssocID="{27BC85A9-E70A-402B-B503-420C608F95B7}" presName="right_13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E7830E-CE19-4674-8147-B07970CF0CFB}" type="pres">
      <dgm:prSet presAssocID="{27BC85A9-E70A-402B-B503-420C608F95B7}" presName="right_13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B35717-2F1C-47C1-85E2-B3F3AB7930E4}" type="pres">
      <dgm:prSet presAssocID="{27BC85A9-E70A-402B-B503-420C608F95B7}" presName="left_13_1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48A066-CA84-4E05-A58E-797A68438248}" type="presOf" srcId="{9D622CC1-BAF6-4B4C-AFF4-BA42F2A96DB9}" destId="{1AF952CD-6873-4BBD-B280-F538DBDE179B}" srcOrd="0" destOrd="0" presId="urn:microsoft.com/office/officeart/2005/8/layout/balance1"/>
    <dgm:cxn modelId="{12F021E5-6B3B-43FB-B062-67330B208B77}" srcId="{27BC85A9-E70A-402B-B503-420C608F95B7}" destId="{9D622CC1-BAF6-4B4C-AFF4-BA42F2A96DB9}" srcOrd="1" destOrd="0" parTransId="{50608719-7293-4BA5-B451-22A6C2CF27C1}" sibTransId="{78F53756-99FF-4A57-89CE-5398EECDF791}"/>
    <dgm:cxn modelId="{14C5D0CD-2002-41E9-A54A-D4DF0FC23CD3}" srcId="{9D622CC1-BAF6-4B4C-AFF4-BA42F2A96DB9}" destId="{26F043F1-5A2E-4F7A-9B4C-C3C51633A9B3}" srcOrd="2" destOrd="0" parTransId="{1D277FB6-893F-4131-BF10-1BF02D044F0C}" sibTransId="{00F4D1D3-2836-4978-80FF-2AFCE7740758}"/>
    <dgm:cxn modelId="{A6C17773-A092-4174-AB36-BB2ADEA55E44}" type="presOf" srcId="{8A6CFE85-9B1D-4E08-9BA7-3502E4E8C18D}" destId="{9AB35717-2F1C-47C1-85E2-B3F3AB7930E4}" srcOrd="0" destOrd="0" presId="urn:microsoft.com/office/officeart/2005/8/layout/balance1"/>
    <dgm:cxn modelId="{415C1822-4F57-4586-AB35-60CC14138042}" srcId="{FD2E6AEE-7C0A-41E9-AFE1-B11262B159EA}" destId="{8A6CFE85-9B1D-4E08-9BA7-3502E4E8C18D}" srcOrd="0" destOrd="0" parTransId="{81686B0B-63F9-4B79-880A-DB02AA746245}" sibTransId="{F592B1A1-D187-4706-90D6-F287D4BA994B}"/>
    <dgm:cxn modelId="{CCAEB34E-F027-499D-8F3B-E2810AAE0F5F}" srcId="{9D622CC1-BAF6-4B4C-AFF4-BA42F2A96DB9}" destId="{BB90FD06-BAAC-4C79-B20C-FC623ED2022D}" srcOrd="1" destOrd="0" parTransId="{451BE960-764A-4D9F-9E87-B06E7EBAFE8D}" sibTransId="{488328C9-8E11-4C1F-AA85-CAB91970CB89}"/>
    <dgm:cxn modelId="{CF8B1477-737F-42E2-86E7-6678B4B4CB38}" srcId="{27BC85A9-E70A-402B-B503-420C608F95B7}" destId="{FD2E6AEE-7C0A-41E9-AFE1-B11262B159EA}" srcOrd="0" destOrd="0" parTransId="{18123928-5CA0-4AE9-97A7-E5FDE24BE536}" sibTransId="{1F4EEFF7-C284-41B2-894A-A8D756B411D6}"/>
    <dgm:cxn modelId="{A50176CC-CFD9-4039-AAE0-9382681800AD}" srcId="{9D622CC1-BAF6-4B4C-AFF4-BA42F2A96DB9}" destId="{27EDD8EA-2E7A-4DBF-B503-16759AA7D6AC}" srcOrd="0" destOrd="0" parTransId="{80B9CE98-FFC4-4B1B-9D39-3A671C56E61A}" sibTransId="{F26C6526-9559-46A2-B4F5-5C031AB754C6}"/>
    <dgm:cxn modelId="{72525E5D-E417-409F-BF3C-B447A351A0B5}" type="presOf" srcId="{FD2E6AEE-7C0A-41E9-AFE1-B11262B159EA}" destId="{D8091BD0-F400-467B-A6E2-929A0E285BA1}" srcOrd="0" destOrd="0" presId="urn:microsoft.com/office/officeart/2005/8/layout/balance1"/>
    <dgm:cxn modelId="{9E6E7DAF-5AA2-4D20-9420-FF30F958CB88}" type="presOf" srcId="{BB90FD06-BAAC-4C79-B20C-FC623ED2022D}" destId="{69307502-CA1E-42A4-8844-3CA538108A1D}" srcOrd="0" destOrd="0" presId="urn:microsoft.com/office/officeart/2005/8/layout/balance1"/>
    <dgm:cxn modelId="{8836E463-303C-4963-ADB0-E757B97FF508}" type="presOf" srcId="{27BC85A9-E70A-402B-B503-420C608F95B7}" destId="{762DEE57-BF53-46A5-8EAD-D8380CD8D208}" srcOrd="0" destOrd="0" presId="urn:microsoft.com/office/officeart/2005/8/layout/balance1"/>
    <dgm:cxn modelId="{7F3EE55B-1412-414C-99DD-2CE3A2246959}" type="presOf" srcId="{26F043F1-5A2E-4F7A-9B4C-C3C51633A9B3}" destId="{6BE7830E-CE19-4674-8147-B07970CF0CFB}" srcOrd="0" destOrd="0" presId="urn:microsoft.com/office/officeart/2005/8/layout/balance1"/>
    <dgm:cxn modelId="{3460260B-AC85-4C6A-AEE1-B9A92D7965F7}" type="presOf" srcId="{27EDD8EA-2E7A-4DBF-B503-16759AA7D6AC}" destId="{BF78C3C1-C625-4EBE-BD8F-2F0419A4B649}" srcOrd="0" destOrd="0" presId="urn:microsoft.com/office/officeart/2005/8/layout/balance1"/>
    <dgm:cxn modelId="{DE2E77B8-0807-433F-857C-17E9F86A1656}" type="presParOf" srcId="{762DEE57-BF53-46A5-8EAD-D8380CD8D208}" destId="{D73F75BD-08D0-4B16-8830-4640E08E9532}" srcOrd="0" destOrd="0" presId="urn:microsoft.com/office/officeart/2005/8/layout/balance1"/>
    <dgm:cxn modelId="{15219F6F-3D40-419F-95CE-684767DA9DCA}" type="presParOf" srcId="{762DEE57-BF53-46A5-8EAD-D8380CD8D208}" destId="{6C244A88-44F2-4200-986C-95239F00C528}" srcOrd="1" destOrd="0" presId="urn:microsoft.com/office/officeart/2005/8/layout/balance1"/>
    <dgm:cxn modelId="{883901C1-DF7B-4296-8990-7FFD9D9F600D}" type="presParOf" srcId="{6C244A88-44F2-4200-986C-95239F00C528}" destId="{D8091BD0-F400-467B-A6E2-929A0E285BA1}" srcOrd="0" destOrd="0" presId="urn:microsoft.com/office/officeart/2005/8/layout/balance1"/>
    <dgm:cxn modelId="{AF471847-91F7-4877-BA48-FAC3BA128F28}" type="presParOf" srcId="{6C244A88-44F2-4200-986C-95239F00C528}" destId="{1AF952CD-6873-4BBD-B280-F538DBDE179B}" srcOrd="1" destOrd="0" presId="urn:microsoft.com/office/officeart/2005/8/layout/balance1"/>
    <dgm:cxn modelId="{5D5436C4-7605-4296-B5F2-6B2E4350645E}" type="presParOf" srcId="{762DEE57-BF53-46A5-8EAD-D8380CD8D208}" destId="{7C277B3D-CC0C-45BC-87E2-1DA6EC6135A5}" srcOrd="2" destOrd="0" presId="urn:microsoft.com/office/officeart/2005/8/layout/balance1"/>
    <dgm:cxn modelId="{96418E49-00AD-4966-B880-BC9606A3AA4F}" type="presParOf" srcId="{7C277B3D-CC0C-45BC-87E2-1DA6EC6135A5}" destId="{50FA6F2B-63FD-445D-A435-5E3A85933241}" srcOrd="0" destOrd="0" presId="urn:microsoft.com/office/officeart/2005/8/layout/balance1"/>
    <dgm:cxn modelId="{412D8C6A-EEA1-4717-BFA9-0D87C25170D9}" type="presParOf" srcId="{7C277B3D-CC0C-45BC-87E2-1DA6EC6135A5}" destId="{F029AC4A-F67C-45CC-8302-840BDCBDDF83}" srcOrd="1" destOrd="0" presId="urn:microsoft.com/office/officeart/2005/8/layout/balance1"/>
    <dgm:cxn modelId="{AEA0F28C-BE3E-4C3A-8E1F-281D94EF8082}" type="presParOf" srcId="{7C277B3D-CC0C-45BC-87E2-1DA6EC6135A5}" destId="{5CE679A7-2CE9-4B58-85AC-942784567503}" srcOrd="2" destOrd="0" presId="urn:microsoft.com/office/officeart/2005/8/layout/balance1"/>
    <dgm:cxn modelId="{9064F4CD-F7E6-4648-AD0C-675DD2105342}" type="presParOf" srcId="{7C277B3D-CC0C-45BC-87E2-1DA6EC6135A5}" destId="{BF78C3C1-C625-4EBE-BD8F-2F0419A4B649}" srcOrd="3" destOrd="0" presId="urn:microsoft.com/office/officeart/2005/8/layout/balance1"/>
    <dgm:cxn modelId="{29B1B57C-BFB0-4B90-8D61-D31B67013243}" type="presParOf" srcId="{7C277B3D-CC0C-45BC-87E2-1DA6EC6135A5}" destId="{69307502-CA1E-42A4-8844-3CA538108A1D}" srcOrd="4" destOrd="0" presId="urn:microsoft.com/office/officeart/2005/8/layout/balance1"/>
    <dgm:cxn modelId="{DF2831FC-A956-4535-8D3D-04F13E50921D}" type="presParOf" srcId="{7C277B3D-CC0C-45BC-87E2-1DA6EC6135A5}" destId="{6BE7830E-CE19-4674-8147-B07970CF0CFB}" srcOrd="5" destOrd="0" presId="urn:microsoft.com/office/officeart/2005/8/layout/balance1"/>
    <dgm:cxn modelId="{078A177E-9E4C-4793-B878-CEF84C3BF350}" type="presParOf" srcId="{7C277B3D-CC0C-45BC-87E2-1DA6EC6135A5}" destId="{9AB35717-2F1C-47C1-85E2-B3F3AB7930E4}" srcOrd="6" destOrd="0" presId="urn:microsoft.com/office/officeart/2005/8/layout/balance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alance1">
  <dgm:title val=""/>
  <dgm:desc val=""/>
  <dgm:catLst>
    <dgm:cat type="relationship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25" srcId="2" destId="23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2"/>
        <dgm:pt modelId="21"/>
        <dgm:pt modelId="22"/>
        <dgm:pt modelId="23"/>
      </dgm:ptLst>
      <dgm:cxnLst>
        <dgm:cxn modelId="4" srcId="0" destId="1" srcOrd="0" destOrd="0"/>
        <dgm:cxn modelId="5" srcId="0" destId="2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25" srcId="2" destId="21" srcOrd="0" destOrd="0"/>
        <dgm:cxn modelId="26" srcId="2" destId="22" srcOrd="0" destOrd="0"/>
        <dgm:cxn modelId="27" srcId="2" destId="23" srcOrd="0" destOrd="0"/>
      </dgm:cxnLst>
      <dgm:bg/>
      <dgm:whole/>
    </dgm:dataModel>
  </dgm:clrData>
  <dgm:layoutNode name="outerComposite">
    <dgm:varLst>
      <dgm:chMax val="2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>
      <dgm:constr type="h" for="ch" forName="parentComposite" refType="h" refFor="ch" refForName="dummyMaxCanvas" op="equ" fact="0.2"/>
      <dgm:constr type="t" for="ch" forName="parentComposite"/>
      <dgm:constr type="h" for="ch" forName="childrenComposite" refType="h" refFor="ch" refForName="dummyMaxCanvas" op="equ" fact="0.8"/>
      <dgm:constr type="t" for="ch" forName="childrenComposite" refType="h" refFor="ch" refForName="dummyMaxCanvas" fact="0.2"/>
    </dgm:constrLst>
    <dgm:ruleLst/>
    <dgm:layoutNode name="dummyMaxCanvas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parentComposite">
      <dgm:alg type="composite"/>
      <dgm:shape xmlns:r="http://schemas.openxmlformats.org/officeDocument/2006/relationships" r:blip="">
        <dgm:adjLst/>
      </dgm:shape>
      <dgm:presOf/>
      <dgm:constrLst>
        <dgm:constr type="w" for="ch" forName="parent1" refType="w" fact="0.36"/>
        <dgm:constr type="ctrX" for="ch" forName="parent1" refType="w" fact="0.24"/>
        <dgm:constr type="w" for="ch" forName="parent2" refType="w" fact="0.36"/>
        <dgm:constr type="ctrX" for="ch" forName="parent2" refType="w" fact="0.76"/>
        <dgm:constr type="primFontSz" for="ch" ptType="node" op="equ"/>
      </dgm:constrLst>
      <dgm:ruleLst/>
      <dgm:layoutNode name="parent1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arent2" styleLbl="alignAccFollowNode1">
        <dgm:varLst>
          <dgm:chMax val="4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ch" ptType="node" st="2" cnt="1"/>
        <dgm:constrLst>
          <dgm:constr type="primFontSz" val="65"/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</dgm:layoutNode>
    <dgm:layoutNode name="childrenComposite">
      <dgm:alg type="composite"/>
      <dgm:shape xmlns:r="http://schemas.openxmlformats.org/officeDocument/2006/relationships" r:blip="">
        <dgm:adjLst/>
      </dgm:shape>
      <dgm:presOf/>
      <dgm:constrLst>
        <dgm:constr type="primFontSz" for="ch" ptType="node" op="equ" val="65"/>
        <dgm:constr type="w" for="ch" forName="fulcrum" refType="w" fact="0.15"/>
        <dgm:constr type="h" for="ch" forName="fulcrum" refType="w" refFor="ch" refForName="fulcrum"/>
        <dgm:constr type="b" for="ch" forName="fulcrum" refType="h"/>
        <dgm:constr type="ctrX" for="ch" forName="fulcrum" refType="w" fact="0.5"/>
        <dgm:constr type="w" for="ch" forName="balance_00" refType="w" fact="0.9"/>
        <dgm:constr type="h" for="ch" forName="balance_00" refType="h" fact="0.076"/>
        <dgm:constr type="b" for="ch" forName="balance_00" refType="h" fact="0.81"/>
        <dgm:constr type="ctrX" for="ch" forName="balance_00" refType="w" fact="0.5"/>
        <dgm:constr type="w" for="ch" forName="balance_01" refType="w"/>
        <dgm:constr type="h" for="ch" forName="balance_01" refType="h" fact="0.157"/>
        <dgm:constr type="b" for="ch" forName="balance_01" refType="h" fact="0.85"/>
        <dgm:constr type="ctrX" for="ch" forName="balance_01" refType="w" fact="0.5"/>
        <dgm:constr type="w" for="ch" forName="balance_02" refType="w"/>
        <dgm:constr type="h" for="ch" forName="balance_02" refType="h" fact="0.157"/>
        <dgm:constr type="b" for="ch" forName="balance_02" refType="h" fact="0.85"/>
        <dgm:constr type="ctrX" for="ch" forName="balance_02" refType="w" fact="0.5"/>
        <dgm:constr type="w" for="ch" forName="balance_03" refType="w"/>
        <dgm:constr type="h" for="ch" forName="balance_03" refType="h" fact="0.157"/>
        <dgm:constr type="b" for="ch" forName="balance_03" refType="h" fact="0.85"/>
        <dgm:constr type="ctrX" for="ch" forName="balance_03" refType="w" fact="0.5"/>
        <dgm:constr type="w" for="ch" forName="balance_04" refType="w"/>
        <dgm:constr type="h" for="ch" forName="balance_04" refType="h" fact="0.157"/>
        <dgm:constr type="b" for="ch" forName="balance_04" refType="h" fact="0.85"/>
        <dgm:constr type="ctrX" for="ch" forName="balance_04" refType="w" fact="0.5"/>
        <dgm:constr type="w" for="ch" forName="balance_10" refType="w"/>
        <dgm:constr type="h" for="ch" forName="balance_10" refType="h" fact="0.157"/>
        <dgm:constr type="b" for="ch" forName="balance_10" refType="h" fact="0.85"/>
        <dgm:constr type="ctrX" for="ch" forName="balance_10" refType="w" fact="0.5"/>
        <dgm:constr type="w" for="ch" forName="balance_11" refType="w" fact="0.9"/>
        <dgm:constr type="h" for="ch" forName="balance_11" refType="h" fact="0.076"/>
        <dgm:constr type="b" for="ch" forName="balance_11" refType="h" fact="0.81"/>
        <dgm:constr type="ctrX" for="ch" forName="balance_11" refType="w" fact="0.5"/>
        <dgm:constr type="w" for="ch" forName="balance_12" refType="w"/>
        <dgm:constr type="h" for="ch" forName="balance_12" refType="h" fact="0.157"/>
        <dgm:constr type="b" for="ch" forName="balance_12" refType="h" fact="0.85"/>
        <dgm:constr type="ctrX" for="ch" forName="balance_12" refType="w" fact="0.5"/>
        <dgm:constr type="w" for="ch" forName="balance_13" refType="w"/>
        <dgm:constr type="h" for="ch" forName="balance_13" refType="h" fact="0.157"/>
        <dgm:constr type="b" for="ch" forName="balance_13" refType="h" fact="0.85"/>
        <dgm:constr type="ctrX" for="ch" forName="balance_13" refType="w" fact="0.5"/>
        <dgm:constr type="w" for="ch" forName="balance_14" refType="w"/>
        <dgm:constr type="h" for="ch" forName="balance_14" refType="h" fact="0.157"/>
        <dgm:constr type="b" for="ch" forName="balance_14" refType="h" fact="0.85"/>
        <dgm:constr type="ctrX" for="ch" forName="balance_14" refType="w" fact="0.5"/>
        <dgm:constr type="w" for="ch" forName="balance_20" refType="w"/>
        <dgm:constr type="h" for="ch" forName="balance_20" refType="h" fact="0.157"/>
        <dgm:constr type="b" for="ch" forName="balance_20" refType="h" fact="0.85"/>
        <dgm:constr type="ctrX" for="ch" forName="balance_20" refType="w" fact="0.5"/>
        <dgm:constr type="w" for="ch" forName="balance_21" refType="w"/>
        <dgm:constr type="h" for="ch" forName="balance_21" refType="h" fact="0.157"/>
        <dgm:constr type="b" for="ch" forName="balance_21" refType="h" fact="0.85"/>
        <dgm:constr type="ctrX" for="ch" forName="balance_21" refType="w" fact="0.5"/>
        <dgm:constr type="w" for="ch" forName="balance_22" refType="w" fact="0.9"/>
        <dgm:constr type="h" for="ch" forName="balance_22" refType="h" fact="0.076"/>
        <dgm:constr type="b" for="ch" forName="balance_22" refType="h" fact="0.81"/>
        <dgm:constr type="ctrX" for="ch" forName="balance_22" refType="w" fact="0.5"/>
        <dgm:constr type="w" for="ch" forName="balance_23" refType="w"/>
        <dgm:constr type="h" for="ch" forName="balance_23" refType="h" fact="0.157"/>
        <dgm:constr type="b" for="ch" forName="balance_23" refType="h" fact="0.85"/>
        <dgm:constr type="ctrX" for="ch" forName="balance_23" refType="w" fact="0.5"/>
        <dgm:constr type="w" for="ch" forName="balance_24" refType="w"/>
        <dgm:constr type="h" for="ch" forName="balance_24" refType="h" fact="0.157"/>
        <dgm:constr type="b" for="ch" forName="balance_24" refType="h" fact="0.85"/>
        <dgm:constr type="ctrX" for="ch" forName="balance_24" refType="w" fact="0.5"/>
        <dgm:constr type="w" for="ch" forName="balance_30" refType="w"/>
        <dgm:constr type="h" for="ch" forName="balance_30" refType="h" fact="0.157"/>
        <dgm:constr type="b" for="ch" forName="balance_30" refType="h" fact="0.85"/>
        <dgm:constr type="ctrX" for="ch" forName="balance_30" refType="w" fact="0.5"/>
        <dgm:constr type="w" for="ch" forName="balance_31" refType="w"/>
        <dgm:constr type="h" for="ch" forName="balance_31" refType="h" fact="0.157"/>
        <dgm:constr type="b" for="ch" forName="balance_31" refType="h" fact="0.85"/>
        <dgm:constr type="ctrX" for="ch" forName="balance_31" refType="w" fact="0.5"/>
        <dgm:constr type="w" for="ch" forName="balance_32" refType="w"/>
        <dgm:constr type="h" for="ch" forName="balance_32" refType="h" fact="0.157"/>
        <dgm:constr type="b" for="ch" forName="balance_32" refType="h" fact="0.85"/>
        <dgm:constr type="ctrX" for="ch" forName="balance_32" refType="w" fact="0.5"/>
        <dgm:constr type="w" for="ch" forName="balance_33" refType="w" fact="0.9"/>
        <dgm:constr type="h" for="ch" forName="balance_33" refType="h" fact="0.076"/>
        <dgm:constr type="b" for="ch" forName="balance_33" refType="h" fact="0.81"/>
        <dgm:constr type="ctrX" for="ch" forName="balance_33" refType="w" fact="0.5"/>
        <dgm:constr type="w" for="ch" forName="balance_34" refType="w"/>
        <dgm:constr type="h" for="ch" forName="balance_34" refType="h" fact="0.157"/>
        <dgm:constr type="b" for="ch" forName="balance_34" refType="h" fact="0.85"/>
        <dgm:constr type="ctrX" for="ch" forName="balance_34" refType="w" fact="0.5"/>
        <dgm:constr type="w" for="ch" forName="balance_40" refType="w"/>
        <dgm:constr type="h" for="ch" forName="balance_40" refType="h" fact="0.157"/>
        <dgm:constr type="b" for="ch" forName="balance_40" refType="h" fact="0.85"/>
        <dgm:constr type="ctrX" for="ch" forName="balance_40" refType="w" fact="0.5"/>
        <dgm:constr type="w" for="ch" forName="balance_41" refType="w"/>
        <dgm:constr type="h" for="ch" forName="balance_41" refType="h" fact="0.157"/>
        <dgm:constr type="b" for="ch" forName="balance_41" refType="h" fact="0.85"/>
        <dgm:constr type="ctrX" for="ch" forName="balance_41" refType="w" fact="0.5"/>
        <dgm:constr type="w" for="ch" forName="balance_42" refType="w"/>
        <dgm:constr type="h" for="ch" forName="balance_42" refType="h" fact="0.157"/>
        <dgm:constr type="b" for="ch" forName="balance_42" refType="h" fact="0.85"/>
        <dgm:constr type="ctrX" for="ch" forName="balance_42" refType="w" fact="0.5"/>
        <dgm:constr type="w" for="ch" forName="balance_43" refType="w"/>
        <dgm:constr type="h" for="ch" forName="balance_43" refType="h" fact="0.157"/>
        <dgm:constr type="b" for="ch" forName="balance_43" refType="h" fact="0.85"/>
        <dgm:constr type="ctrX" for="ch" forName="balance_43" refType="w" fact="0.5"/>
        <dgm:constr type="w" for="ch" forName="balance_44" refType="w" fact="0.9"/>
        <dgm:constr type="h" for="ch" forName="balance_44" refType="h" fact="0.076"/>
        <dgm:constr type="b" for="ch" forName="balance_44" refType="h" fact="0.81"/>
        <dgm:constr type="ctrX" for="ch" forName="balance_44" refType="w" fact="0.5"/>
        <dgm:constr type="w" for="ch" forName="right_01_1" refType="w" fact="0.4"/>
        <dgm:constr type="h" for="ch" forName="right_01_1" refType="h" fact="0.7"/>
        <dgm:constr type="b" for="ch" forName="right_01_1" refType="h" fact="0.76"/>
        <dgm:constr type="ctrX" for="ch" forName="right_01_1" refType="w" fact="0.78"/>
        <dgm:constr type="w" for="ch" forName="left_10_1" refType="w" fact="0.4"/>
        <dgm:constr type="h" for="ch" forName="left_10_1" refType="h" fact="0.7"/>
        <dgm:constr type="b" for="ch" forName="left_10_1" refType="h" fact="0.76"/>
        <dgm:constr type="ctrX" for="ch" forName="left_10_1" refType="w" fact="0.22"/>
        <dgm:constr type="w" for="ch" forName="right_11_1" refType="w" fact="0.36"/>
        <dgm:constr type="h" for="ch" forName="right_11_1" refType="h" fact="0.67"/>
        <dgm:constr type="b" for="ch" forName="right_11_1" refType="h" fact="0.725"/>
        <dgm:constr type="ctrX" for="ch" forName="right_11_1" refType="w" fact="0.76"/>
        <dgm:constr type="w" for="ch" forName="left_11_1" refType="w" fact="0.36"/>
        <dgm:constr type="h" for="ch" forName="left_11_1" refType="h" fact="0.67"/>
        <dgm:constr type="b" for="ch" forName="left_11_1" refType="h" fact="0.725"/>
        <dgm:constr type="ctrX" for="ch" forName="left_11_1" refType="w" fact="0.24"/>
        <dgm:constr type="w" for="ch" forName="right_02_1" refType="w" fact="0.388"/>
        <dgm:constr type="h" for="ch" forName="right_02_1" refType="h" fact="0.36"/>
        <dgm:constr type="b" for="ch" forName="right_02_1" refType="h" fact="0.76"/>
        <dgm:constr type="ctrX" for="ch" forName="right_02_1" refType="w" fact="0.77"/>
        <dgm:constr type="w" for="ch" forName="right_02_2" refType="w" fact="0.388"/>
        <dgm:constr type="h" for="ch" forName="right_02_2" refType="h" fact="0.36"/>
        <dgm:constr type="b" for="ch" forName="right_02_2" refType="h" fact="0.42"/>
        <dgm:constr type="ctrX" for="ch" forName="right_02_2" refType="w" fact="0.79"/>
        <dgm:constr type="w" for="ch" forName="left_20_1" refType="w" fact="0.388"/>
        <dgm:constr type="h" for="ch" forName="left_20_1" refType="h" fact="0.36"/>
        <dgm:constr type="b" for="ch" forName="left_20_1" refType="h" fact="0.76"/>
        <dgm:constr type="ctrX" for="ch" forName="left_20_1" refType="w" fact="0.23"/>
        <dgm:constr type="w" for="ch" forName="left_20_2" refType="w" fact="0.388"/>
        <dgm:constr type="h" for="ch" forName="left_20_2" refType="h" fact="0.36"/>
        <dgm:constr type="b" for="ch" forName="left_20_2" refType="h" fact="0.42"/>
        <dgm:constr type="ctrX" for="ch" forName="left_20_2" refType="w" fact="0.21"/>
        <dgm:constr type="w" for="ch" forName="right_12_1" refType="w" fact="0.388"/>
        <dgm:constr type="h" for="ch" forName="right_12_1" refType="h" fact="0.36"/>
        <dgm:constr type="b" for="ch" forName="right_12_1" refType="h" fact="0.76"/>
        <dgm:constr type="ctrX" for="ch" forName="right_12_1" refType="w" fact="0.77"/>
        <dgm:constr type="w" for="ch" forName="right_12_2" refType="w" fact="0.388"/>
        <dgm:constr type="h" for="ch" forName="right_12_2" refType="h" fact="0.36"/>
        <dgm:constr type="b" for="ch" forName="right_12_2" refType="h" fact="0.42"/>
        <dgm:constr type="ctrX" for="ch" forName="right_12_2" refType="w" fact="0.79"/>
        <dgm:constr type="w" for="ch" forName="left_12_1" refType="w" fact="0.388"/>
        <dgm:constr type="h" for="ch" forName="left_12_1" refType="h" fact="0.36"/>
        <dgm:constr type="b" for="ch" forName="left_12_1" refType="h" fact="0.715"/>
        <dgm:constr type="ctrX" for="ch" forName="left_12_1" refType="w" fact="0.255"/>
        <dgm:constr type="w" for="ch" forName="right_22_1" refType="w" fact="0.36"/>
        <dgm:constr type="h" for="ch" forName="right_22_1" refType="h" fact="0.32"/>
        <dgm:constr type="b" for="ch" forName="right_22_1" refType="h" fact="0.725"/>
        <dgm:constr type="ctrX" for="ch" forName="right_22_1" refType="w" fact="0.76"/>
        <dgm:constr type="w" for="ch" forName="right_22_2" refType="w" fact="0.36"/>
        <dgm:constr type="h" for="ch" forName="right_22_2" refType="h" fact="0.32"/>
        <dgm:constr type="b" for="ch" forName="right_22_2" refType="h" fact="0.39"/>
        <dgm:constr type="ctrX" for="ch" forName="right_22_2" refType="w" fact="0.76"/>
        <dgm:constr type="w" for="ch" forName="left_22_1" refType="w" fact="0.36"/>
        <dgm:constr type="h" for="ch" forName="left_22_1" refType="h" fact="0.32"/>
        <dgm:constr type="b" for="ch" forName="left_22_1" refType="h" fact="0.725"/>
        <dgm:constr type="ctrX" for="ch" forName="left_22_1" refType="w" fact="0.24"/>
        <dgm:constr type="w" for="ch" forName="left_22_2" refType="w" fact="0.36"/>
        <dgm:constr type="h" for="ch" forName="left_22_2" refType="h" fact="0.32"/>
        <dgm:constr type="b" for="ch" forName="left_22_2" refType="h" fact="0.39"/>
        <dgm:constr type="ctrX" for="ch" forName="left_22_2" refType="w" fact="0.24"/>
        <dgm:constr type="w" for="ch" forName="left_21_1" refType="w" fact="0.388"/>
        <dgm:constr type="h" for="ch" forName="left_21_1" refType="h" fact="0.36"/>
        <dgm:constr type="b" for="ch" forName="left_21_1" refType="h" fact="0.76"/>
        <dgm:constr type="ctrX" for="ch" forName="left_21_1" refType="w" fact="0.23"/>
        <dgm:constr type="w" for="ch" forName="left_21_2" refType="w" fact="0.388"/>
        <dgm:constr type="h" for="ch" forName="left_21_2" refType="h" fact="0.36"/>
        <dgm:constr type="b" for="ch" forName="left_21_2" refType="h" fact="0.42"/>
        <dgm:constr type="ctrX" for="ch" forName="left_21_2" refType="w" fact="0.21"/>
        <dgm:constr type="w" for="ch" forName="right_21_1" refType="w" fact="0.388"/>
        <dgm:constr type="h" for="ch" forName="right_21_1" refType="h" fact="0.36"/>
        <dgm:constr type="b" for="ch" forName="right_21_1" refType="h" fact="0.715"/>
        <dgm:constr type="ctrX" for="ch" forName="right_21_1" refType="w" fact="0.745"/>
        <dgm:constr type="w" for="ch" forName="right_03_1" refType="w" fact="0.37"/>
        <dgm:constr type="h" for="ch" forName="right_03_1" refType="h" fact="0.24"/>
        <dgm:constr type="b" for="ch" forName="right_03_1" refType="h" fact="0.76"/>
        <dgm:constr type="ctrX" for="ch" forName="right_03_1" refType="w" fact="0.77"/>
        <dgm:constr type="w" for="ch" forName="right_03_2" refType="w" fact="0.37"/>
        <dgm:constr type="h" for="ch" forName="right_03_2" refType="h" fact="0.24"/>
        <dgm:constr type="b" for="ch" forName="right_03_2" refType="h" fact="0.535"/>
        <dgm:constr type="ctrX" for="ch" forName="right_03_2" refType="w" fact="0.783"/>
        <dgm:constr type="w" for="ch" forName="right_03_3" refType="w" fact="0.37"/>
        <dgm:constr type="h" for="ch" forName="right_03_3" refType="h" fact="0.24"/>
        <dgm:constr type="b" for="ch" forName="right_03_3" refType="h" fact="0.315"/>
        <dgm:constr type="ctrX" for="ch" forName="right_03_3" refType="w" fact="0.796"/>
        <dgm:constr type="w" for="ch" forName="left_30_1" refType="w" fact="0.37"/>
        <dgm:constr type="h" for="ch" forName="left_30_1" refType="h" fact="0.24"/>
        <dgm:constr type="b" for="ch" forName="left_30_1" refType="h" fact="0.76"/>
        <dgm:constr type="ctrX" for="ch" forName="left_30_1" refType="w" fact="0.23"/>
        <dgm:constr type="w" for="ch" forName="left_30_2" refType="w" fact="0.37"/>
        <dgm:constr type="h" for="ch" forName="left_30_2" refType="h" fact="0.24"/>
        <dgm:constr type="b" for="ch" forName="left_30_2" refType="h" fact="0.535"/>
        <dgm:constr type="ctrX" for="ch" forName="left_30_2" refType="w" fact="0.217"/>
        <dgm:constr type="w" for="ch" forName="left_30_3" refType="w" fact="0.37"/>
        <dgm:constr type="h" for="ch" forName="left_30_3" refType="h" fact="0.24"/>
        <dgm:constr type="b" for="ch" forName="left_30_3" refType="h" fact="0.315"/>
        <dgm:constr type="ctrX" for="ch" forName="left_30_3" refType="w" fact="0.204"/>
        <dgm:constr type="w" for="ch" forName="right_13_1" refType="w" fact="0.37"/>
        <dgm:constr type="h" for="ch" forName="right_13_1" refType="h" fact="0.24"/>
        <dgm:constr type="b" for="ch" forName="right_13_1" refType="h" fact="0.76"/>
        <dgm:constr type="ctrX" for="ch" forName="right_13_1" refType="w" fact="0.77"/>
        <dgm:constr type="w" for="ch" forName="right_13_2" refType="w" fact="0.37"/>
        <dgm:constr type="h" for="ch" forName="right_13_2" refType="h" fact="0.24"/>
        <dgm:constr type="b" for="ch" forName="right_13_2" refType="h" fact="0.535"/>
        <dgm:constr type="ctrX" for="ch" forName="right_13_2" refType="w" fact="0.783"/>
        <dgm:constr type="w" for="ch" forName="right_13_3" refType="w" fact="0.37"/>
        <dgm:constr type="h" for="ch" forName="right_13_3" refType="h" fact="0.24"/>
        <dgm:constr type="b" for="ch" forName="right_13_3" refType="h" fact="0.315"/>
        <dgm:constr type="ctrX" for="ch" forName="right_13_3" refType="w" fact="0.796"/>
        <dgm:constr type="w" for="ch" forName="left_13_1" refType="w" fact="0.37"/>
        <dgm:constr type="h" for="ch" forName="left_13_1" refType="h" fact="0.24"/>
        <dgm:constr type="b" for="ch" forName="left_13_1" refType="h" fact="0.715"/>
        <dgm:constr type="ctrX" for="ch" forName="left_13_1" refType="w" fact="0.255"/>
        <dgm:constr type="w" for="ch" forName="left_31_1" refType="w" fact="0.37"/>
        <dgm:constr type="h" for="ch" forName="left_31_1" refType="h" fact="0.24"/>
        <dgm:constr type="b" for="ch" forName="left_31_1" refType="h" fact="0.76"/>
        <dgm:constr type="ctrX" for="ch" forName="left_31_1" refType="w" fact="0.23"/>
        <dgm:constr type="w" for="ch" forName="left_31_2" refType="w" fact="0.37"/>
        <dgm:constr type="h" for="ch" forName="left_31_2" refType="h" fact="0.24"/>
        <dgm:constr type="b" for="ch" forName="left_31_2" refType="h" fact="0.535"/>
        <dgm:constr type="ctrX" for="ch" forName="left_31_2" refType="w" fact="0.217"/>
        <dgm:constr type="w" for="ch" forName="left_31_3" refType="w" fact="0.37"/>
        <dgm:constr type="h" for="ch" forName="left_31_3" refType="h" fact="0.24"/>
        <dgm:constr type="b" for="ch" forName="left_31_3" refType="h" fact="0.315"/>
        <dgm:constr type="ctrX" for="ch" forName="left_31_3" refType="w" fact="0.204"/>
        <dgm:constr type="w" for="ch" forName="right_31_1" refType="w" fact="0.37"/>
        <dgm:constr type="h" for="ch" forName="right_31_1" refType="h" fact="0.24"/>
        <dgm:constr type="b" for="ch" forName="right_31_1" refType="h" fact="0.715"/>
        <dgm:constr type="ctrX" for="ch" forName="right_31_1" refType="w" fact="0.745"/>
        <dgm:constr type="w" for="ch" forName="right_23_1" refType="w" fact="0.37"/>
        <dgm:constr type="h" for="ch" forName="right_23_1" refType="h" fact="0.24"/>
        <dgm:constr type="b" for="ch" forName="right_23_1" refType="h" fact="0.76"/>
        <dgm:constr type="ctrX" for="ch" forName="right_23_1" refType="w" fact="0.77"/>
        <dgm:constr type="w" for="ch" forName="right_23_2" refType="w" fact="0.37"/>
        <dgm:constr type="h" for="ch" forName="right_23_2" refType="h" fact="0.24"/>
        <dgm:constr type="b" for="ch" forName="right_23_2" refType="h" fact="0.535"/>
        <dgm:constr type="ctrX" for="ch" forName="right_23_2" refType="w" fact="0.783"/>
        <dgm:constr type="w" for="ch" forName="right_23_3" refType="w" fact="0.37"/>
        <dgm:constr type="h" for="ch" forName="right_23_3" refType="h" fact="0.24"/>
        <dgm:constr type="b" for="ch" forName="right_23_3" refType="h" fact="0.315"/>
        <dgm:constr type="ctrX" for="ch" forName="right_23_3" refType="w" fact="0.796"/>
        <dgm:constr type="w" for="ch" forName="left_23_1" refType="w" fact="0.37"/>
        <dgm:constr type="h" for="ch" forName="left_23_1" refType="h" fact="0.24"/>
        <dgm:constr type="b" for="ch" forName="left_23_1" refType="h" fact="0.715"/>
        <dgm:constr type="ctrX" for="ch" forName="left_23_1" refType="w" fact="0.255"/>
        <dgm:constr type="w" for="ch" forName="left_23_2" refType="w" fact="0.37"/>
        <dgm:constr type="h" for="ch" forName="left_23_2" refType="h" fact="0.24"/>
        <dgm:constr type="b" for="ch" forName="left_23_2" refType="h" fact="0.49"/>
        <dgm:constr type="ctrX" for="ch" forName="left_23_2" refType="w" fact="0.268"/>
        <dgm:constr type="w" for="ch" forName="left_32_1" refType="w" fact="0.37"/>
        <dgm:constr type="h" for="ch" forName="left_32_1" refType="h" fact="0.24"/>
        <dgm:constr type="b" for="ch" forName="left_32_1" refType="h" fact="0.76"/>
        <dgm:constr type="ctrX" for="ch" forName="left_32_1" refType="w" fact="0.23"/>
        <dgm:constr type="w" for="ch" forName="left_32_2" refType="w" fact="0.37"/>
        <dgm:constr type="h" for="ch" forName="left_32_2" refType="h" fact="0.24"/>
        <dgm:constr type="b" for="ch" forName="left_32_2" refType="h" fact="0.535"/>
        <dgm:constr type="ctrX" for="ch" forName="left_32_2" refType="w" fact="0.217"/>
        <dgm:constr type="w" for="ch" forName="left_32_3" refType="w" fact="0.37"/>
        <dgm:constr type="h" for="ch" forName="left_32_3" refType="h" fact="0.24"/>
        <dgm:constr type="b" for="ch" forName="left_32_3" refType="h" fact="0.315"/>
        <dgm:constr type="ctrX" for="ch" forName="left_32_3" refType="w" fact="0.204"/>
        <dgm:constr type="w" for="ch" forName="right_32_1" refType="w" fact="0.37"/>
        <dgm:constr type="h" for="ch" forName="right_32_1" refType="h" fact="0.24"/>
        <dgm:constr type="b" for="ch" forName="right_32_1" refType="h" fact="0.715"/>
        <dgm:constr type="ctrX" for="ch" forName="right_32_1" refType="w" fact="0.745"/>
        <dgm:constr type="w" for="ch" forName="right_32_2" refType="w" fact="0.37"/>
        <dgm:constr type="h" for="ch" forName="right_32_2" refType="h" fact="0.24"/>
        <dgm:constr type="b" for="ch" forName="right_32_2" refType="h" fact="0.49"/>
        <dgm:constr type="ctrX" for="ch" forName="right_32_2" refType="w" fact="0.732"/>
        <dgm:constr type="w" for="ch" forName="right_33_1" refType="w" fact="0.36"/>
        <dgm:constr type="h" for="ch" forName="right_33_1" refType="h" fact="0.21"/>
        <dgm:constr type="b" for="ch" forName="right_33_1" refType="h" fact="0.725"/>
        <dgm:constr type="ctrX" for="ch" forName="right_33_1" refType="w" fact="0.76"/>
        <dgm:constr type="w" for="ch" forName="right_33_2" refType="w" fact="0.36"/>
        <dgm:constr type="h" for="ch" forName="right_33_2" refType="h" fact="0.21"/>
        <dgm:constr type="b" for="ch" forName="right_33_2" refType="h" fact="0.5"/>
        <dgm:constr type="ctrX" for="ch" forName="right_33_2" refType="w" fact="0.76"/>
        <dgm:constr type="w" for="ch" forName="right_33_3" refType="w" fact="0.36"/>
        <dgm:constr type="h" for="ch" forName="right_33_3" refType="h" fact="0.21"/>
        <dgm:constr type="b" for="ch" forName="right_33_3" refType="h" fact="0.275"/>
        <dgm:constr type="ctrX" for="ch" forName="right_33_3" refType="w" fact="0.76"/>
        <dgm:constr type="w" for="ch" forName="left_33_1" refType="w" fact="0.36"/>
        <dgm:constr type="h" for="ch" forName="left_33_1" refType="h" fact="0.21"/>
        <dgm:constr type="b" for="ch" forName="left_33_1" refType="h" fact="0.725"/>
        <dgm:constr type="ctrX" for="ch" forName="left_33_1" refType="w" fact="0.24"/>
        <dgm:constr type="w" for="ch" forName="left_33_2" refType="w" fact="0.36"/>
        <dgm:constr type="h" for="ch" forName="left_33_2" refType="h" fact="0.21"/>
        <dgm:constr type="b" for="ch" forName="left_33_2" refType="h" fact="0.5"/>
        <dgm:constr type="ctrX" for="ch" forName="left_33_2" refType="w" fact="0.24"/>
        <dgm:constr type="w" for="ch" forName="left_33_3" refType="w" fact="0.36"/>
        <dgm:constr type="h" for="ch" forName="left_33_3" refType="h" fact="0.21"/>
        <dgm:constr type="b" for="ch" forName="left_33_3" refType="h" fact="0.275"/>
        <dgm:constr type="ctrX" for="ch" forName="left_33_3" refType="w" fact="0.24"/>
        <dgm:constr type="w" for="ch" forName="right_04_1" refType="w" fact="0.365"/>
        <dgm:constr type="h" for="ch" forName="right_04_1" refType="h" fact="0.185"/>
        <dgm:constr type="b" for="ch" forName="right_04_1" refType="h" fact="0.76"/>
        <dgm:constr type="ctrX" for="ch" forName="right_04_1" refType="w" fact="0.77"/>
        <dgm:constr type="w" for="ch" forName="right_04_2" refType="w" fact="0.365"/>
        <dgm:constr type="h" for="ch" forName="right_04_2" refType="h" fact="0.185"/>
        <dgm:constr type="b" for="ch" forName="right_04_2" refType="h" fact="0.595"/>
        <dgm:constr type="ctrX" for="ch" forName="right_04_2" refType="w" fact="0.78"/>
        <dgm:constr type="w" for="ch" forName="right_04_3" refType="w" fact="0.365"/>
        <dgm:constr type="h" for="ch" forName="right_04_3" refType="h" fact="0.185"/>
        <dgm:constr type="b" for="ch" forName="right_04_3" refType="h" fact="0.43"/>
        <dgm:constr type="ctrX" for="ch" forName="right_04_3" refType="w" fact="0.79"/>
        <dgm:constr type="w" for="ch" forName="right_04_4" refType="w" fact="0.365"/>
        <dgm:constr type="h" for="ch" forName="right_04_4" refType="h" fact="0.185"/>
        <dgm:constr type="b" for="ch" forName="right_04_4" refType="h" fact="0.265"/>
        <dgm:constr type="ctrX" for="ch" forName="right_04_4" refType="w" fact="0.8"/>
        <dgm:constr type="w" for="ch" forName="left_40_1" refType="w" fact="0.365"/>
        <dgm:constr type="h" for="ch" forName="left_40_1" refType="h" fact="0.185"/>
        <dgm:constr type="b" for="ch" forName="left_40_1" refType="h" fact="0.76"/>
        <dgm:constr type="ctrX" for="ch" forName="left_40_1" refType="w" fact="0.23"/>
        <dgm:constr type="w" for="ch" forName="left_40_2" refType="w" fact="0.365"/>
        <dgm:constr type="h" for="ch" forName="left_40_2" refType="h" fact="0.185"/>
        <dgm:constr type="b" for="ch" forName="left_40_2" refType="h" fact="0.595"/>
        <dgm:constr type="ctrX" for="ch" forName="left_40_2" refType="w" fact="0.22"/>
        <dgm:constr type="w" for="ch" forName="left_40_3" refType="w" fact="0.365"/>
        <dgm:constr type="h" for="ch" forName="left_40_3" refType="h" fact="0.185"/>
        <dgm:constr type="b" for="ch" forName="left_40_3" refType="h" fact="0.43"/>
        <dgm:constr type="ctrX" for="ch" forName="left_40_3" refType="w" fact="0.21"/>
        <dgm:constr type="w" for="ch" forName="left_40_4" refType="w" fact="0.365"/>
        <dgm:constr type="h" for="ch" forName="left_40_4" refType="h" fact="0.185"/>
        <dgm:constr type="b" for="ch" forName="left_40_4" refType="h" fact="0.265"/>
        <dgm:constr type="ctrX" for="ch" forName="left_40_4" refType="w" fact="0.2"/>
        <dgm:constr type="w" for="ch" forName="right_14_1" refType="w" fact="0.365"/>
        <dgm:constr type="h" for="ch" forName="right_14_1" refType="h" fact="0.185"/>
        <dgm:constr type="b" for="ch" forName="right_14_1" refType="h" fact="0.76"/>
        <dgm:constr type="ctrX" for="ch" forName="right_14_1" refType="w" fact="0.77"/>
        <dgm:constr type="w" for="ch" forName="right_14_2" refType="w" fact="0.365"/>
        <dgm:constr type="h" for="ch" forName="right_14_2" refType="h" fact="0.185"/>
        <dgm:constr type="b" for="ch" forName="right_14_2" refType="h" fact="0.595"/>
        <dgm:constr type="ctrX" for="ch" forName="right_14_2" refType="w" fact="0.78"/>
        <dgm:constr type="w" for="ch" forName="right_14_3" refType="w" fact="0.365"/>
        <dgm:constr type="h" for="ch" forName="right_14_3" refType="h" fact="0.185"/>
        <dgm:constr type="b" for="ch" forName="right_14_3" refType="h" fact="0.43"/>
        <dgm:constr type="ctrX" for="ch" forName="right_14_3" refType="w" fact="0.79"/>
        <dgm:constr type="w" for="ch" forName="right_14_4" refType="w" fact="0.365"/>
        <dgm:constr type="h" for="ch" forName="right_14_4" refType="h" fact="0.185"/>
        <dgm:constr type="b" for="ch" forName="right_14_4" refType="h" fact="0.265"/>
        <dgm:constr type="ctrX" for="ch" forName="right_14_4" refType="w" fact="0.8"/>
        <dgm:constr type="w" for="ch" forName="left_14_1" refType="w" fact="0.365"/>
        <dgm:constr type="h" for="ch" forName="left_14_1" refType="h" fact="0.185"/>
        <dgm:constr type="b" for="ch" forName="left_14_1" refType="h" fact="0.715"/>
        <dgm:constr type="ctrX" for="ch" forName="left_14_1" refType="w" fact="0.25"/>
        <dgm:constr type="w" for="ch" forName="left_41_1" refType="w" fact="0.365"/>
        <dgm:constr type="h" for="ch" forName="left_41_1" refType="h" fact="0.185"/>
        <dgm:constr type="b" for="ch" forName="left_41_1" refType="h" fact="0.76"/>
        <dgm:constr type="ctrX" for="ch" forName="left_41_1" refType="w" fact="0.23"/>
        <dgm:constr type="w" for="ch" forName="left_41_2" refType="w" fact="0.365"/>
        <dgm:constr type="h" for="ch" forName="left_41_2" refType="h" fact="0.185"/>
        <dgm:constr type="b" for="ch" forName="left_41_2" refType="h" fact="0.595"/>
        <dgm:constr type="ctrX" for="ch" forName="left_41_2" refType="w" fact="0.22"/>
        <dgm:constr type="w" for="ch" forName="left_41_3" refType="w" fact="0.365"/>
        <dgm:constr type="h" for="ch" forName="left_41_3" refType="h" fact="0.185"/>
        <dgm:constr type="b" for="ch" forName="left_41_3" refType="h" fact="0.43"/>
        <dgm:constr type="ctrX" for="ch" forName="left_41_3" refType="w" fact="0.21"/>
        <dgm:constr type="w" for="ch" forName="left_41_4" refType="w" fact="0.365"/>
        <dgm:constr type="h" for="ch" forName="left_41_4" refType="h" fact="0.185"/>
        <dgm:constr type="b" for="ch" forName="left_41_4" refType="h" fact="0.265"/>
        <dgm:constr type="ctrX" for="ch" forName="left_41_4" refType="w" fact="0.2"/>
        <dgm:constr type="w" for="ch" forName="right_41_1" refType="w" fact="0.365"/>
        <dgm:constr type="h" for="ch" forName="right_41_1" refType="h" fact="0.185"/>
        <dgm:constr type="b" for="ch" forName="right_41_1" refType="h" fact="0.715"/>
        <dgm:constr type="ctrX" for="ch" forName="right_41_1" refType="w" fact="0.75"/>
        <dgm:constr type="w" for="ch" forName="right_24_1" refType="w" fact="0.365"/>
        <dgm:constr type="h" for="ch" forName="right_24_1" refType="h" fact="0.185"/>
        <dgm:constr type="b" for="ch" forName="right_24_1" refType="h" fact="0.76"/>
        <dgm:constr type="ctrX" for="ch" forName="right_24_1" refType="w" fact="0.77"/>
        <dgm:constr type="w" for="ch" forName="right_24_2" refType="w" fact="0.365"/>
        <dgm:constr type="h" for="ch" forName="right_24_2" refType="h" fact="0.185"/>
        <dgm:constr type="b" for="ch" forName="right_24_2" refType="h" fact="0.595"/>
        <dgm:constr type="ctrX" for="ch" forName="right_24_2" refType="w" fact="0.78"/>
        <dgm:constr type="w" for="ch" forName="right_24_3" refType="w" fact="0.365"/>
        <dgm:constr type="h" for="ch" forName="right_24_3" refType="h" fact="0.185"/>
        <dgm:constr type="b" for="ch" forName="right_24_3" refType="h" fact="0.43"/>
        <dgm:constr type="ctrX" for="ch" forName="right_24_3" refType="w" fact="0.79"/>
        <dgm:constr type="w" for="ch" forName="right_24_4" refType="w" fact="0.365"/>
        <dgm:constr type="h" for="ch" forName="right_24_4" refType="h" fact="0.185"/>
        <dgm:constr type="b" for="ch" forName="right_24_4" refType="h" fact="0.265"/>
        <dgm:constr type="ctrX" for="ch" forName="right_24_4" refType="w" fact="0.8"/>
        <dgm:constr type="w" for="ch" forName="left_24_1" refType="w" fact="0.365"/>
        <dgm:constr type="h" for="ch" forName="left_24_1" refType="h" fact="0.185"/>
        <dgm:constr type="b" for="ch" forName="left_24_1" refType="h" fact="0.715"/>
        <dgm:constr type="ctrX" for="ch" forName="left_24_1" refType="w" fact="0.25"/>
        <dgm:constr type="w" for="ch" forName="left_24_2" refType="w" fact="0.365"/>
        <dgm:constr type="h" for="ch" forName="left_24_2" refType="h" fact="0.185"/>
        <dgm:constr type="b" for="ch" forName="left_24_2" refType="h" fact="0.55"/>
        <dgm:constr type="ctrX" for="ch" forName="left_24_2" refType="w" fact="0.26"/>
        <dgm:constr type="w" for="ch" forName="left_42_1" refType="w" fact="0.365"/>
        <dgm:constr type="h" for="ch" forName="left_42_1" refType="h" fact="0.185"/>
        <dgm:constr type="b" for="ch" forName="left_42_1" refType="h" fact="0.76"/>
        <dgm:constr type="ctrX" for="ch" forName="left_42_1" refType="w" fact="0.23"/>
        <dgm:constr type="w" for="ch" forName="left_42_2" refType="w" fact="0.365"/>
        <dgm:constr type="h" for="ch" forName="left_42_2" refType="h" fact="0.185"/>
        <dgm:constr type="b" for="ch" forName="left_42_2" refType="h" fact="0.595"/>
        <dgm:constr type="ctrX" for="ch" forName="left_42_2" refType="w" fact="0.22"/>
        <dgm:constr type="w" for="ch" forName="left_42_3" refType="w" fact="0.365"/>
        <dgm:constr type="h" for="ch" forName="left_42_3" refType="h" fact="0.185"/>
        <dgm:constr type="b" for="ch" forName="left_42_3" refType="h" fact="0.43"/>
        <dgm:constr type="ctrX" for="ch" forName="left_42_3" refType="w" fact="0.21"/>
        <dgm:constr type="w" for="ch" forName="left_42_4" refType="w" fact="0.365"/>
        <dgm:constr type="h" for="ch" forName="left_42_4" refType="h" fact="0.185"/>
        <dgm:constr type="b" for="ch" forName="left_42_4" refType="h" fact="0.265"/>
        <dgm:constr type="ctrX" for="ch" forName="left_42_4" refType="w" fact="0.2"/>
        <dgm:constr type="w" for="ch" forName="right_42_1" refType="w" fact="0.365"/>
        <dgm:constr type="h" for="ch" forName="right_42_1" refType="h" fact="0.185"/>
        <dgm:constr type="b" for="ch" forName="right_42_1" refType="h" fact="0.715"/>
        <dgm:constr type="ctrX" for="ch" forName="right_42_1" refType="w" fact="0.75"/>
        <dgm:constr type="w" for="ch" forName="right_42_2" refType="w" fact="0.365"/>
        <dgm:constr type="h" for="ch" forName="right_42_2" refType="h" fact="0.185"/>
        <dgm:constr type="b" for="ch" forName="right_42_2" refType="h" fact="0.55"/>
        <dgm:constr type="ctrX" for="ch" forName="right_42_2" refType="w" fact="0.74"/>
        <dgm:constr type="w" for="ch" forName="right_34_1" refType="w" fact="0.365"/>
        <dgm:constr type="h" for="ch" forName="right_34_1" refType="h" fact="0.185"/>
        <dgm:constr type="b" for="ch" forName="right_34_1" refType="h" fact="0.76"/>
        <dgm:constr type="ctrX" for="ch" forName="right_34_1" refType="w" fact="0.77"/>
        <dgm:constr type="w" for="ch" forName="right_34_2" refType="w" fact="0.365"/>
        <dgm:constr type="h" for="ch" forName="right_34_2" refType="h" fact="0.185"/>
        <dgm:constr type="b" for="ch" forName="right_34_2" refType="h" fact="0.595"/>
        <dgm:constr type="ctrX" for="ch" forName="right_34_2" refType="w" fact="0.78"/>
        <dgm:constr type="w" for="ch" forName="right_34_3" refType="w" fact="0.365"/>
        <dgm:constr type="h" for="ch" forName="right_34_3" refType="h" fact="0.185"/>
        <dgm:constr type="b" for="ch" forName="right_34_3" refType="h" fact="0.43"/>
        <dgm:constr type="ctrX" for="ch" forName="right_34_3" refType="w" fact="0.79"/>
        <dgm:constr type="w" for="ch" forName="right_34_4" refType="w" fact="0.365"/>
        <dgm:constr type="h" for="ch" forName="right_34_4" refType="h" fact="0.185"/>
        <dgm:constr type="b" for="ch" forName="right_34_4" refType="h" fact="0.265"/>
        <dgm:constr type="ctrX" for="ch" forName="right_34_4" refType="w" fact="0.8"/>
        <dgm:constr type="w" for="ch" forName="left_34_1" refType="w" fact="0.365"/>
        <dgm:constr type="h" for="ch" forName="left_34_1" refType="h" fact="0.185"/>
        <dgm:constr type="b" for="ch" forName="left_34_1" refType="h" fact="0.715"/>
        <dgm:constr type="ctrX" for="ch" forName="left_34_1" refType="w" fact="0.25"/>
        <dgm:constr type="w" for="ch" forName="left_34_2" refType="w" fact="0.365"/>
        <dgm:constr type="h" for="ch" forName="left_34_2" refType="h" fact="0.185"/>
        <dgm:constr type="b" for="ch" forName="left_34_2" refType="h" fact="0.55"/>
        <dgm:constr type="ctrX" for="ch" forName="left_34_2" refType="w" fact="0.26"/>
        <dgm:constr type="w" for="ch" forName="left_34_3" refType="w" fact="0.365"/>
        <dgm:constr type="h" for="ch" forName="left_34_3" refType="h" fact="0.185"/>
        <dgm:constr type="b" for="ch" forName="left_34_3" refType="h" fact="0.385"/>
        <dgm:constr type="ctrX" for="ch" forName="left_34_3" refType="w" fact="0.27"/>
        <dgm:constr type="w" for="ch" forName="left_43_1" refType="w" fact="0.365"/>
        <dgm:constr type="h" for="ch" forName="left_43_1" refType="h" fact="0.185"/>
        <dgm:constr type="b" for="ch" forName="left_43_1" refType="h" fact="0.76"/>
        <dgm:constr type="ctrX" for="ch" forName="left_43_1" refType="w" fact="0.23"/>
        <dgm:constr type="w" for="ch" forName="left_43_2" refType="w" fact="0.365"/>
        <dgm:constr type="h" for="ch" forName="left_43_2" refType="h" fact="0.185"/>
        <dgm:constr type="b" for="ch" forName="left_43_2" refType="h" fact="0.595"/>
        <dgm:constr type="ctrX" for="ch" forName="left_43_2" refType="w" fact="0.22"/>
        <dgm:constr type="w" for="ch" forName="left_43_3" refType="w" fact="0.365"/>
        <dgm:constr type="h" for="ch" forName="left_43_3" refType="h" fact="0.185"/>
        <dgm:constr type="b" for="ch" forName="left_43_3" refType="h" fact="0.43"/>
        <dgm:constr type="ctrX" for="ch" forName="left_43_3" refType="w" fact="0.21"/>
        <dgm:constr type="w" for="ch" forName="left_43_4" refType="w" fact="0.365"/>
        <dgm:constr type="h" for="ch" forName="left_43_4" refType="h" fact="0.185"/>
        <dgm:constr type="b" for="ch" forName="left_43_4" refType="h" fact="0.265"/>
        <dgm:constr type="ctrX" for="ch" forName="left_43_4" refType="w" fact="0.2"/>
        <dgm:constr type="w" for="ch" forName="right_43_1" refType="w" fact="0.365"/>
        <dgm:constr type="h" for="ch" forName="right_43_1" refType="h" fact="0.185"/>
        <dgm:constr type="b" for="ch" forName="right_43_1" refType="h" fact="0.715"/>
        <dgm:constr type="ctrX" for="ch" forName="right_43_1" refType="w" fact="0.75"/>
        <dgm:constr type="w" for="ch" forName="right_43_2" refType="w" fact="0.365"/>
        <dgm:constr type="h" for="ch" forName="right_43_2" refType="h" fact="0.185"/>
        <dgm:constr type="b" for="ch" forName="right_43_2" refType="h" fact="0.55"/>
        <dgm:constr type="ctrX" for="ch" forName="right_43_2" refType="w" fact="0.74"/>
        <dgm:constr type="w" for="ch" forName="right_43_3" refType="w" fact="0.365"/>
        <dgm:constr type="h" for="ch" forName="right_43_3" refType="h" fact="0.185"/>
        <dgm:constr type="b" for="ch" forName="right_43_3" refType="h" fact="0.385"/>
        <dgm:constr type="ctrX" for="ch" forName="right_43_3" refType="w" fact="0.73"/>
        <dgm:constr type="w" for="ch" forName="right_44_1" refType="w" fact="0.36"/>
        <dgm:constr type="h" for="ch" forName="right_44_1" refType="h" fact="0.154"/>
        <dgm:constr type="b" for="ch" forName="right_44_1" refType="h" fact="0.725"/>
        <dgm:constr type="ctrX" for="ch" forName="right_44_1" refType="w" fact="0.76"/>
        <dgm:constr type="w" for="ch" forName="right_44_2" refType="w" fact="0.36"/>
        <dgm:constr type="h" for="ch" forName="right_44_2" refType="h" fact="0.154"/>
        <dgm:constr type="b" for="ch" forName="right_44_2" refType="h" fact="0.559"/>
        <dgm:constr type="ctrX" for="ch" forName="right_44_2" refType="w" fact="0.76"/>
        <dgm:constr type="w" for="ch" forName="right_44_3" refType="w" fact="0.36"/>
        <dgm:constr type="h" for="ch" forName="right_44_3" refType="h" fact="0.154"/>
        <dgm:constr type="b" for="ch" forName="right_44_3" refType="h" fact="0.393"/>
        <dgm:constr type="ctrX" for="ch" forName="right_44_3" refType="w" fact="0.76"/>
        <dgm:constr type="w" for="ch" forName="right_44_4" refType="w" fact="0.36"/>
        <dgm:constr type="h" for="ch" forName="right_44_4" refType="h" fact="0.154"/>
        <dgm:constr type="b" for="ch" forName="right_44_4" refType="h" fact="0.224"/>
        <dgm:constr type="ctrX" for="ch" forName="right_44_4" refType="w" fact="0.76"/>
        <dgm:constr type="w" for="ch" forName="left_44_1" refType="w" fact="0.36"/>
        <dgm:constr type="h" for="ch" forName="left_44_1" refType="h" fact="0.154"/>
        <dgm:constr type="b" for="ch" forName="left_44_1" refType="h" fact="0.725"/>
        <dgm:constr type="ctrX" for="ch" forName="left_44_1" refType="w" fact="0.24"/>
        <dgm:constr type="w" for="ch" forName="left_44_2" refType="w" fact="0.36"/>
        <dgm:constr type="h" for="ch" forName="left_44_2" refType="h" fact="0.154"/>
        <dgm:constr type="b" for="ch" forName="left_44_2" refType="h" fact="0.559"/>
        <dgm:constr type="ctrX" for="ch" forName="left_44_2" refType="w" fact="0.24"/>
        <dgm:constr type="w" for="ch" forName="left_44_3" refType="w" fact="0.36"/>
        <dgm:constr type="h" for="ch" forName="left_44_3" refType="h" fact="0.154"/>
        <dgm:constr type="b" for="ch" forName="left_44_3" refType="h" fact="0.393"/>
        <dgm:constr type="ctrX" for="ch" forName="left_44_3" refType="w" fact="0.24"/>
        <dgm:constr type="w" for="ch" forName="left_44_4" refType="w" fact="0.36"/>
        <dgm:constr type="h" for="ch" forName="left_44_4" refType="h" fact="0.154"/>
        <dgm:constr type="b" for="ch" forName="left_44_4" refType="h" fact="0.224"/>
        <dgm:constr type="ctrX" for="ch" forName="left_44_4" refType="w" fact="0.24"/>
      </dgm:constrLst>
      <dgm:ruleLst/>
      <dgm:layoutNode name="dummyMaxCanvas_ChildArea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fulcrum" styleLbl="alignAccFollowNode1">
        <dgm:alg type="sp"/>
        <dgm:shape xmlns:r="http://schemas.openxmlformats.org/officeDocument/2006/relationships" type="triangle" r:blip="">
          <dgm:adjLst/>
        </dgm:shape>
        <dgm:presOf/>
        <dgm:constrLst/>
        <dgm:ruleLst/>
      </dgm:layoutNode>
      <dgm:choose name="Name0">
        <dgm:if name="Name1" axis="ch ch" ptType="node node" st="1 1" cnt="1 0" func="cnt" op="equ" val="0">
          <dgm:choose name="Name2">
            <dgm:if name="Name3" axis="ch ch" ptType="node node" st="2 1" cnt="1 0" func="cnt" op="equ" val="0">
              <dgm:layoutNode name="balance_00" styleLbl="alignAccFollowNode1">
                <dgm:varLst>
                  <dgm:bulletEnabled val="1"/>
                </dgm:varLst>
                <dgm:alg type="sp"/>
                <dgm:shape xmlns:r="http://schemas.openxmlformats.org/officeDocument/2006/relationships" type="rect" r:blip="">
                  <dgm:adjLst/>
                </dgm:shape>
                <dgm:presOf/>
                <dgm:constrLst/>
                <dgm:ruleLst/>
              </dgm:layoutNode>
            </dgm:if>
            <dgm:else name="Name4">
              <dgm:choose name="Name5">
                <dgm:if name="Name6" axis="ch ch" ptType="node node" st="2 1" cnt="1 0" func="cnt" op="equ" val="1">
                  <dgm:layoutNode name="balance_01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4" type="rect" r:blip="">
                      <dgm:adjLst/>
                    </dgm:shape>
                    <dgm:presOf/>
                    <dgm:constrLst/>
                    <dgm:ruleLst/>
                  </dgm:layoutNode>
                  <dgm:layoutNode name="right_01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4" type="roundRect" r:blip="">
                      <dgm:adjLst/>
                    </dgm:shape>
                    <dgm:presOf axis="ch ch desOrSelf" ptType="node node node" st="2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7">
                  <dgm:choose name="Name8">
                    <dgm:if name="Name9" axis="ch ch" ptType="node node" st="2 1" cnt="1 0" func="cnt" op="equ" val="2">
                      <dgm:layoutNode name="balance_02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right_02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02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4" type="roundRect" r:blip="">
                          <dgm:adjLst/>
                        </dgm:shape>
                        <dgm:presOf axis="ch ch desOrSelf" ptType="node node node" st="2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10">
                      <dgm:choose name="Name11">
                        <dgm:if name="Name12" axis="ch ch" ptType="node node" st="2 1" cnt="1 0" func="cnt" op="equ" val="3">
                          <dgm:layoutNode name="balance_03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03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03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13">
                          <dgm:choose name="Name14">
                            <dgm:if name="Name15" axis="ch ch" ptType="node node" st="2 1" cnt="1 0" func="cnt" op="gte" val="4">
                              <dgm:layoutNode name="balance_04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04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04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16"/>
                          </dgm:choose>
                        </dgm:else>
                      </dgm:choose>
                    </dgm:else>
                  </dgm:choose>
                </dgm:else>
              </dgm:choose>
            </dgm:else>
          </dgm:choose>
        </dgm:if>
        <dgm:else name="Name17">
          <dgm:choose name="Name18">
            <dgm:if name="Name19" axis="ch ch" ptType="node node" st="1 1" cnt="1 0" func="cnt" op="equ" val="1">
              <dgm:choose name="Name20">
                <dgm:if name="Name21" axis="ch ch" ptType="node node" st="2 1" cnt="1 0" func="cnt" op="equ" val="0">
                  <dgm:layoutNode name="balance_10" styleLbl="alignAccFollowNode1">
                    <dgm:varLst>
                      <dgm:bulletEnabled val="1"/>
                    </dgm:varLst>
                    <dgm:alg type="sp"/>
                    <dgm:shape xmlns:r="http://schemas.openxmlformats.org/officeDocument/2006/relationships" rot="-4" type="rect" r:blip="">
                      <dgm:adjLst/>
                    </dgm:shape>
                    <dgm:presOf/>
                    <dgm:constrLst/>
                    <dgm:ruleLst/>
                  </dgm:layoutNode>
                  <dgm:layoutNode name="left_10_1" styleLbl="node1">
                    <dgm:varLst>
                      <dgm:bulletEnabled val="1"/>
                    </dgm:varLst>
                    <dgm:alg type="tx"/>
                    <dgm:shape xmlns:r="http://schemas.openxmlformats.org/officeDocument/2006/relationships" rot="-4" type="roundRect" r:blip="">
                      <dgm:adjLst/>
                    </dgm:shape>
                    <dgm:presOf axis="ch ch desOrSelf" ptType="node node node" st="1 1 1" cnt="1 1 0"/>
                    <dgm:constrLst>
                      <dgm:constr type="lMarg" refType="primFontSz" fact="0.3"/>
                      <dgm:constr type="rMarg" refType="primFontSz" fact="0.3"/>
                      <dgm:constr type="tMarg" refType="primFontSz" fact="0.3"/>
                      <dgm:constr type="bMarg" refType="primFontSz" fact="0.3"/>
                    </dgm:constrLst>
                    <dgm:ruleLst>
                      <dgm:rule type="primFontSz" val="5" fact="NaN" max="NaN"/>
                    </dgm:ruleLst>
                  </dgm:layoutNode>
                </dgm:if>
                <dgm:else name="Name22">
                  <dgm:choose name="Name23">
                    <dgm:if name="Name24" axis="ch ch" ptType="node node" st="2 1" cnt="1 0" func="cnt" op="equ" val="1">
                      <dgm:layoutNode name="balance_11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right_11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ch ch desOrSelf" ptType="node node node" st="2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25">
                      <dgm:choose name="Name26">
                        <dgm:if name="Name27" axis="ch ch" ptType="node node" st="2 1" cnt="1 0" func="cnt" op="equ" val="2">
                          <dgm:layoutNode name="balance_12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righ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12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2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12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28">
                          <dgm:choose name="Name29">
                            <dgm:if name="Name30" axis="ch ch" ptType="node node" st="2 1" cnt="1 0" func="cnt" op="equ" val="3">
                              <dgm:layoutNode name="balance_13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13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2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13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31">
                              <dgm:choose name="Name32">
                                <dgm:if name="Name33" axis="ch ch" ptType="node node" st="2 1" cnt="1 0" func="cnt" op="gte" val="4">
                                  <dgm:layoutNode name="balance_14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14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14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34"/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else>
              </dgm:choose>
            </dgm:if>
            <dgm:else name="Name35">
              <dgm:choose name="Name36">
                <dgm:if name="Name37" axis="ch ch" ptType="node node" st="1 1" cnt="1 0" func="cnt" op="equ" val="2">
                  <dgm:choose name="Name38">
                    <dgm:if name="Name39" axis="ch ch" ptType="node node" st="2 1" cnt="1 0" func="cnt" op="equ" val="0">
                      <dgm:layoutNode name="balance_20" styleLbl="alignAccFollowNode1">
                        <dgm:varLst>
                          <dgm:bulletEnabled val="1"/>
                        </dgm:varLst>
                        <dgm:alg type="sp"/>
                        <dgm:shape xmlns:r="http://schemas.openxmlformats.org/officeDocument/2006/relationships" rot="-4" type="rect" r:blip="">
                          <dgm:adjLst/>
                        </dgm:shape>
                        <dgm:presOf/>
                        <dgm:constrLst/>
                        <dgm:ruleLst/>
                      </dgm:layoutNode>
                      <dgm:layoutNode name="left_20_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1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left_20_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rot="-4" type="roundRect" r:blip="">
                          <dgm:adjLst/>
                        </dgm:shape>
                        <dgm:presOf axis="ch ch desOrSelf" ptType="node node node" st="1 2 1" cnt="1 1 0"/>
                        <dgm:constrLst>
                          <dgm:constr type="lMarg" refType="primFontSz" fact="0.3"/>
                          <dgm:constr type="rMarg" refType="primFontSz" fact="0.3"/>
                          <dgm:constr type="tMarg" refType="primFontSz" fact="0.3"/>
                          <dgm:constr type="b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</dgm:if>
                    <dgm:else name="Name40">
                      <dgm:choose name="Name41">
                        <dgm:if name="Name42" axis="ch ch" ptType="node node" st="2 1" cnt="1 0" func="cnt" op="equ" val="1">
                          <dgm:layoutNode name="balance_21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21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right_21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2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43">
                          <dgm:choose name="Name44">
                            <dgm:if name="Name45" axis="ch ch" ptType="node node" st="2 1" cnt="1 0" func="cnt" op="equ" val="2">
                              <dgm:layoutNode name="balance_22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righ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2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22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46">
                              <dgm:choose name="Name47">
                                <dgm:if name="Name48" axis="ch ch" ptType="node node" st="2 1" cnt="1 0" func="cnt" op="equ" val="3">
                                  <dgm:layoutNode name="balance_23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righ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23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2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23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49">
                                  <dgm:choose name="Name50">
                                    <dgm:if name="Name51" axis="ch ch" ptType="node node" st="2 1" cnt="1 0" func="cnt" op="gte" val="4">
                                      <dgm:layoutNode name="balance_24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24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2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24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52"/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else>
                  </dgm:choose>
                </dgm:if>
                <dgm:else name="Name53">
                  <dgm:choose name="Name54">
                    <dgm:if name="Name55" axis="ch ch" ptType="node node" st="1 1" cnt="1 0" func="cnt" op="equ" val="3">
                      <dgm:choose name="Name56">
                        <dgm:if name="Name57" axis="ch ch" ptType="node node" st="2 1" cnt="1 0" func="cnt" op="equ" val="0">
                          <dgm:layoutNode name="balance_30" styleLbl="alignAccFollowNode1">
                            <dgm:varLst>
                              <dgm:bulletEnabled val="1"/>
                            </dgm:varLst>
                            <dgm:alg type="sp"/>
                            <dgm:shape xmlns:r="http://schemas.openxmlformats.org/officeDocument/2006/relationships" rot="-4" type="rect" r:blip="">
                              <dgm:adjLst/>
                            </dgm:shape>
                            <dgm:presOf/>
                            <dgm:constrLst/>
                            <dgm:ruleLst/>
                          </dgm:layoutNode>
                          <dgm:layoutNode name="left_30_1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1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2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2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layoutNode name="left_30_3" styleLbl="node1">
                            <dgm:varLst>
                              <dgm:bulletEnabled val="1"/>
                            </dgm:varLst>
                            <dgm:alg type="tx"/>
                            <dgm:shape xmlns:r="http://schemas.openxmlformats.org/officeDocument/2006/relationships" rot="-4" type="roundRect" r:blip="">
                              <dgm:adjLst/>
                            </dgm:shape>
                            <dgm:presOf axis="ch ch desOrSelf" ptType="node node node" st="1 3 1" cnt="1 1 0"/>
                            <dgm:constrLst>
                              <dgm:constr type="lMarg" refType="primFontSz" fact="0.3"/>
                              <dgm:constr type="rMarg" refType="primFontSz" fact="0.3"/>
                              <dgm:constr type="tMarg" refType="primFontSz" fact="0.3"/>
                              <dgm:constr type="b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if>
                        <dgm:else name="Name58">
                          <dgm:choose name="Name59">
                            <dgm:if name="Name60" axis="ch ch" ptType="node node" st="2 1" cnt="1 0" func="cnt" op="equ" val="1">
                              <dgm:layoutNode name="balance_31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31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right_31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2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61">
                              <dgm:choose name="Name62">
                                <dgm:if name="Name63" axis="ch ch" ptType="node node" st="2 1" cnt="1 0" func="cnt" op="equ" val="2">
                                  <dgm:layoutNode name="balance_32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32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32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64">
                                  <dgm:choose name="Name65">
                                    <dgm:if name="Name66" axis="ch ch" ptType="node node" st="2 1" cnt="1 0" func="cnt" op="equ" val="3">
                                      <dgm:layoutNode name="balance_33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righ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2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33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67">
                                      <dgm:choose name="Name68">
                                        <dgm:if name="Name69" axis="ch ch" ptType="node node" st="2 1" cnt="1 0" func="cnt" op="gte" val="4">
                                          <dgm:layoutNode name="balance_34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righ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34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2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34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70"/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71">
                      <dgm:choose name="Name72">
                        <dgm:if name="Name73" axis="ch ch" ptType="node node" st="1 1" cnt="1 0" func="cnt" op="gte" val="4">
                          <dgm:choose name="Name74">
                            <dgm:if name="Name75" axis="ch ch" ptType="node node" st="2 1" cnt="1 0" func="cnt" op="equ" val="0">
                              <dgm:layoutNode name="balance_40" styleLbl="alignAccFollowNode1">
                                <dgm:varLst>
                                  <dgm:bulletEnabled val="1"/>
                                </dgm:varLst>
                                <dgm:alg type="sp"/>
                                <dgm:shape xmlns:r="http://schemas.openxmlformats.org/officeDocument/2006/relationships" rot="-4" type="rect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  <dgm:layoutNode name="left_40_1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1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2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2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3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3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  <dgm:layoutNode name="left_40_4" styleLbl="node1">
                                <dgm:varLst>
                                  <dgm:bulletEnabled val="1"/>
                                </dgm:varLst>
                                <dgm:alg type="tx"/>
                                <dgm:shape xmlns:r="http://schemas.openxmlformats.org/officeDocument/2006/relationships" rot="-4" type="roundRect" r:blip="">
                                  <dgm:adjLst/>
                                </dgm:shape>
                                <dgm:presOf axis="ch ch desOrSelf" ptType="node node node" st="1 4 1" cnt="1 1 0"/>
                                <dgm:constrLst>
                                  <dgm:constr type="lMarg" refType="primFontSz" fact="0.3"/>
                                  <dgm:constr type="rMarg" refType="primFontSz" fact="0.3"/>
                                  <dgm:constr type="tMarg" refType="primFontSz" fact="0.3"/>
                                  <dgm:constr type="bMarg" refType="primFontSz" fact="0.3"/>
                                </dgm:constrLst>
                                <dgm:ruleLst>
                                  <dgm:rule type="primFontSz" val="5" fact="NaN" max="NaN"/>
                                </dgm:ruleLst>
                              </dgm:layoutNode>
                            </dgm:if>
                            <dgm:else name="Name76">
                              <dgm:choose name="Name77">
                                <dgm:if name="Name78" axis="ch ch" ptType="node node" st="2 1" cnt="1 0" func="cnt" op="equ" val="1">
                                  <dgm:layoutNode name="balance_41" styleLbl="alignAccFollowNode1">
                                    <dgm:varLst>
                                      <dgm:bulletEnabled val="1"/>
                                    </dgm:varLst>
                                    <dgm:alg type="sp"/>
                                    <dgm:shape xmlns:r="http://schemas.openxmlformats.org/officeDocument/2006/relationships" rot="-4" type="rect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</dgm:layoutNode>
                                  <dgm:layoutNode name="lef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2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2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3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3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left_41_4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1 4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  <dgm:layoutNode name="right_41_1" styleLbl="node1">
                                    <dgm:varLst>
                                      <dgm:bulletEnabled val="1"/>
                                    </dgm:varLst>
                                    <dgm:alg type="tx"/>
                                    <dgm:shape xmlns:r="http://schemas.openxmlformats.org/officeDocument/2006/relationships" rot="-4" type="roundRect" r:blip="">
                                      <dgm:adjLst/>
                                    </dgm:shape>
                                    <dgm:presOf axis="ch ch desOrSelf" ptType="node node node" st="2 1 1" cnt="1 1 0"/>
                                    <dgm:constrLst>
                                      <dgm:constr type="lMarg" refType="primFontSz" fact="0.3"/>
                                      <dgm:constr type="rMarg" refType="primFontSz" fact="0.3"/>
                                      <dgm:constr type="tMarg" refType="primFontSz" fact="0.3"/>
                                      <dgm:constr type="bMarg" refType="primFontSz" fact="0.3"/>
                                    </dgm:constrLst>
                                    <dgm:ruleLst>
                                      <dgm:rule type="primFontSz" val="5" fact="NaN" max="NaN"/>
                                    </dgm:ruleLst>
                                  </dgm:layoutNode>
                                </dgm:if>
                                <dgm:else name="Name79">
                                  <dgm:choose name="Name80">
                                    <dgm:if name="Name81" axis="ch ch" ptType="node node" st="2 1" cnt="1 0" func="cnt" op="equ" val="2">
                                      <dgm:layoutNode name="balance_42" styleLbl="alignAccFollowNode1">
                                        <dgm:varLst>
                                          <dgm:bulletEnabled val="1"/>
                                        </dgm:varLst>
                                        <dgm:alg type="sp"/>
                                        <dgm:shape xmlns:r="http://schemas.openxmlformats.org/officeDocument/2006/relationships" rot="-4" type="rect" r:blip="">
                                          <dgm:adjLst/>
                                        </dgm:shape>
                                        <dgm:presOf/>
                                        <dgm:constrLst/>
                                        <dgm:ruleLst/>
                                      </dgm:layoutNode>
                                      <dgm:layoutNode name="lef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3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3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left_42_4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1 4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1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1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  <dgm:layoutNode name="right_42_2" styleLbl="node1">
                                        <dgm:varLst>
                                          <dgm:bulletEnabled val="1"/>
                                        </dgm:varLst>
                                        <dgm:alg type="tx"/>
                                        <dgm:shape xmlns:r="http://schemas.openxmlformats.org/officeDocument/2006/relationships" rot="-4" type="roundRect" r:blip="">
                                          <dgm:adjLst/>
                                        </dgm:shape>
                                        <dgm:presOf axis="ch ch desOrSelf" ptType="node node node" st="2 2 1" cnt="1 1 0"/>
                                        <dgm:constrLst>
                                          <dgm:constr type="lMarg" refType="primFontSz" fact="0.3"/>
                                          <dgm:constr type="rMarg" refType="primFontSz" fact="0.3"/>
                                          <dgm:constr type="tMarg" refType="primFontSz" fact="0.3"/>
                                          <dgm:constr type="bMarg" refType="primFontSz" fact="0.3"/>
                                        </dgm:constrLst>
                                        <dgm:ruleLst>
                                          <dgm:rule type="primFontSz" val="5" fact="NaN" max="NaN"/>
                                        </dgm:ruleLst>
                                      </dgm:layoutNode>
                                    </dgm:if>
                                    <dgm:else name="Name82">
                                      <dgm:choose name="Name83">
                                        <dgm:if name="Name84" axis="ch ch" ptType="node node" st="2 1" cnt="1 0" func="cnt" op="equ" val="3">
                                          <dgm:layoutNode name="balance_43" styleLbl="alignAccFollowNode1">
                                            <dgm:varLst>
                                              <dgm:bulletEnabled val="1"/>
                                            </dgm:varLst>
                                            <dgm:alg type="sp"/>
                                            <dgm:shape xmlns:r="http://schemas.openxmlformats.org/officeDocument/2006/relationships" rot="-4" type="rect" r:blip="">
                                              <dgm:adjLst/>
                                            </dgm:shape>
                                            <dgm:presOf/>
                                            <dgm:constrLst/>
                                            <dgm:ruleLst/>
                                          </dgm:layoutNode>
                                          <dgm:layoutNode name="lef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left_43_4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1 4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1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1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2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2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  <dgm:layoutNode name="right_43_3" styleLbl="node1">
                                            <dgm:varLst>
                                              <dgm:bulletEnabled val="1"/>
                                            </dgm:varLst>
                                            <dgm:alg type="tx"/>
                                            <dgm:shape xmlns:r="http://schemas.openxmlformats.org/officeDocument/2006/relationships" rot="-4" type="roundRect" r:blip="">
                                              <dgm:adjLst/>
                                            </dgm:shape>
                                            <dgm:presOf axis="ch ch desOrSelf" ptType="node node node" st="2 3 1" cnt="1 1 0"/>
                                            <dgm:constrLst>
                                              <dgm:constr type="lMarg" refType="primFontSz" fact="0.3"/>
                                              <dgm:constr type="rMarg" refType="primFontSz" fact="0.3"/>
                                              <dgm:constr type="tMarg" refType="primFontSz" fact="0.3"/>
                                              <dgm:constr type="bMarg" refType="primFontSz" fact="0.3"/>
                                            </dgm:constrLst>
                                            <dgm:ruleLst>
                                              <dgm:rule type="primFontSz" val="5" fact="NaN" max="NaN"/>
                                            </dgm:ruleLst>
                                          </dgm:layoutNode>
                                        </dgm:if>
                                        <dgm:else name="Name85">
                                          <dgm:choose name="Name86">
                                            <dgm:if name="Name87" axis="ch ch" ptType="node node" st="2 1" cnt="1 0" func="cnt" op="gte" val="4">
                                              <dgm:layoutNode name="balance_44" styleLbl="alignAccFollowNode1">
                                                <dgm:varLst>
                                                  <dgm:bulletEnabled val="1"/>
                                                </dgm:varLst>
                                                <dgm:alg type="sp"/>
                                                <dgm:shape xmlns:r="http://schemas.openxmlformats.org/officeDocument/2006/relationships" type="rect" r:blip="">
                                                  <dgm:adjLst/>
                                                </dgm:shape>
                                                <dgm:presOf/>
                                                <dgm:constrLst/>
                                                <dgm:ruleLst/>
                                              </dgm:layoutNode>
                                              <dgm:layoutNode name="righ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righ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2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1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1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2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2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3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3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  <dgm:layoutNode name="left_44_4" styleLbl="node1">
                                                <dgm:varLst>
                                                  <dgm:bulletEnabled val="1"/>
                                                </dgm:varLst>
                                                <dgm:alg type="tx"/>
                                                <dgm:shape xmlns:r="http://schemas.openxmlformats.org/officeDocument/2006/relationships" type="roundRect" r:blip="">
                                                  <dgm:adjLst/>
                                                </dgm:shape>
                                                <dgm:presOf axis="ch ch desOrSelf" ptType="node node node" st="1 4 1" cnt="1 1 0"/>
                                                <dgm:constrLst>
                                                  <dgm:constr type="lMarg" refType="primFontSz" fact="0.3"/>
                                                  <dgm:constr type="rMarg" refType="primFontSz" fact="0.3"/>
                                                  <dgm:constr type="tMarg" refType="primFontSz" fact="0.3"/>
                                                  <dgm:constr type="bMarg" refType="primFontSz" fact="0.3"/>
                                                </dgm:constrLst>
                                                <dgm:ruleLst>
                                                  <dgm:rule type="primFontSz" val="5" fact="NaN" max="NaN"/>
                                                </dgm:ruleLst>
                                              </dgm:layoutNode>
                                            </dgm:if>
                                            <dgm:else name="Name88"/>
                                          </dgm:choose>
                                        </dgm:else>
                                      </dgm:choose>
                                    </dgm:else>
                                  </dgm:choose>
                                </dgm:else>
                              </dgm:choose>
                            </dgm:else>
                          </dgm:choose>
                        </dgm:if>
                        <dgm:else name="Name89"/>
                      </dgm:choose>
                    </dgm:else>
                  </dgm:choose>
                </dgm:else>
              </dgm:choose>
            </dgm:else>
          </dgm:choose>
        </dgm:else>
      </dgm:choose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9F978D-4C9A-4322-AC7B-B44EFBB2E379}" type="datetimeFigureOut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4B166-7CBD-4C3C-8A64-B9C90876C92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4B166-7CBD-4C3C-8A64-B9C90876C92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4B166-7CBD-4C3C-8A64-B9C90876C92F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4B166-7CBD-4C3C-8A64-B9C90876C92F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64B166-7CBD-4C3C-8A64-B9C90876C92F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7133A9B-9207-4459-AB06-AB4EF1F38CDA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en-US" dirty="0" smtClean="0"/>
              <a:t>1</a:t>
            </a:r>
            <a:endParaRPr lang="en-US" sz="1800" dirty="0">
              <a:solidFill>
                <a:schemeClr val="bg1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664E4-1627-4E12-B476-A400EB792E88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9C2D79C0-E042-4137-99CB-D640F181C2D7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4DF3-CCE6-4F24-BD65-5BB6B605C9F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6885-F66F-4EEE-9AD3-7E676456BF27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B0AE612-961E-4588-B553-5DB907F9F246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pPr algn="l" eaLnBrk="1" latinLnBrk="0" hangingPunct="1"/>
            <a:fld id="{E0CF0705-90C4-4992-8767-648BEBDC524E}" type="datetime1">
              <a:rPr lang="en-US" smtClean="0"/>
              <a:pPr algn="l" eaLnBrk="1" latinLnBrk="0" hangingPunct="1"/>
              <a:t>7/14/2008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2B67-E8CD-4836-8A21-E404D5509878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7CF50-2B76-40F6-A615-49D28CAAB4CB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574-28E4-4754-BF00-BAE18363614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D9B8D1-8783-4C1D-8D87-97627C6D497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fld id="{E75575B3-236C-463C-97CB-4BE7851ADF68}" type="datetime1">
              <a:rPr lang="en-US" smtClean="0"/>
              <a:pPr algn="l" eaLnBrk="1" latinLnBrk="0" hangingPunct="1"/>
              <a:t>7/14/2008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sz="800" dirty="0" smtClean="0"/>
              <a:t>Ipek</a:t>
            </a:r>
            <a:endParaRPr lang="en-US" sz="800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‹#›</a:t>
            </a:fld>
            <a:endParaRPr kumimoji="0" lang="en-US" sz="1800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6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8.xml"/><Relationship Id="rId4" Type="http://schemas.openxmlformats.org/officeDocument/2006/relationships/chart" Target="../charts/char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body" sz="half" idx="2"/>
          </p:nvPr>
        </p:nvSpPr>
        <p:spPr>
          <a:xfrm>
            <a:off x="1600200" y="4648200"/>
            <a:ext cx="7543800" cy="685800"/>
          </a:xfrm>
        </p:spPr>
        <p:txBody>
          <a:bodyPr>
            <a:noAutofit/>
          </a:bodyPr>
          <a:lstStyle/>
          <a:p>
            <a:r>
              <a:rPr lang="en-US" sz="2400" u="sng" dirty="0" smtClean="0">
                <a:solidFill>
                  <a:schemeClr val="bg1"/>
                </a:solidFill>
              </a:rPr>
              <a:t>Engin Ipek</a:t>
            </a:r>
            <a:r>
              <a:rPr lang="en-US" sz="2400" baseline="30000" dirty="0" smtClean="0">
                <a:solidFill>
                  <a:schemeClr val="bg1"/>
                </a:solidFill>
              </a:rPr>
              <a:t>1</a:t>
            </a:r>
            <a:r>
              <a:rPr lang="en-US" sz="2400" dirty="0" smtClean="0">
                <a:solidFill>
                  <a:schemeClr val="bg1"/>
                </a:solidFill>
              </a:rPr>
              <a:t>, Onur Mutlu</a:t>
            </a:r>
            <a:r>
              <a:rPr lang="en-US" sz="2400" baseline="30000" dirty="0" smtClean="0">
                <a:solidFill>
                  <a:schemeClr val="bg1"/>
                </a:solidFill>
              </a:rPr>
              <a:t>1</a:t>
            </a:r>
            <a:r>
              <a:rPr lang="en-US" sz="2400" dirty="0" smtClean="0">
                <a:solidFill>
                  <a:schemeClr val="bg1"/>
                </a:solidFill>
              </a:rPr>
              <a:t>, Jose F. Martinez</a:t>
            </a:r>
            <a:r>
              <a:rPr lang="en-US" sz="2400" baseline="30000" dirty="0" smtClean="0">
                <a:solidFill>
                  <a:schemeClr val="bg1"/>
                </a:solidFill>
              </a:rPr>
              <a:t>2</a:t>
            </a:r>
            <a:r>
              <a:rPr lang="en-US" sz="2400" dirty="0" smtClean="0">
                <a:solidFill>
                  <a:schemeClr val="bg1"/>
                </a:solidFill>
              </a:rPr>
              <a:t>, Rich Caruana</a:t>
            </a:r>
            <a:r>
              <a:rPr lang="en-US" sz="2400" baseline="30000" dirty="0" smtClean="0">
                <a:solidFill>
                  <a:schemeClr val="bg1"/>
                </a:solidFill>
              </a:rPr>
              <a:t>2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1981200"/>
            <a:ext cx="7543800" cy="1524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Self-Optimizing Memory Controllers: </a:t>
            </a:r>
            <a:br>
              <a:rPr lang="en-US" sz="3800" dirty="0" smtClean="0"/>
            </a:br>
            <a:r>
              <a:rPr lang="en-US" sz="3800" smtClean="0"/>
              <a:t>A </a:t>
            </a:r>
            <a:r>
              <a:rPr lang="en-US" sz="3800" smtClean="0"/>
              <a:t>Reinforcement </a:t>
            </a:r>
            <a:r>
              <a:rPr lang="en-US" sz="3800" dirty="0" smtClean="0"/>
              <a:t>Learning Approach</a:t>
            </a:r>
            <a:endParaRPr lang="en-US" sz="3800" dirty="0"/>
          </a:p>
        </p:txBody>
      </p:sp>
      <p:sp>
        <p:nvSpPr>
          <p:cNvPr id="11" name="Subtitle 6"/>
          <p:cNvSpPr txBox="1">
            <a:spLocks/>
          </p:cNvSpPr>
          <p:nvPr/>
        </p:nvSpPr>
        <p:spPr>
          <a:xfrm>
            <a:off x="1600200" y="5867400"/>
            <a:ext cx="3429000" cy="68580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lang="en-US" sz="3400" dirty="0" smtClean="0">
                <a:solidFill>
                  <a:schemeClr val="bg1"/>
                </a:solidFill>
              </a:rPr>
              <a:t>1. Microsoft Research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   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itle 6"/>
          <p:cNvSpPr txBox="1">
            <a:spLocks/>
          </p:cNvSpPr>
          <p:nvPr/>
        </p:nvSpPr>
        <p:spPr>
          <a:xfrm>
            <a:off x="5562600" y="5867400"/>
            <a:ext cx="3429000" cy="685800"/>
          </a:xfrm>
          <a:prstGeom prst="rect">
            <a:avLst/>
          </a:prstGeom>
        </p:spPr>
        <p:txBody>
          <a:bodyPr vert="horz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lang="en-US" sz="3400" dirty="0" smtClean="0">
                <a:solidFill>
                  <a:schemeClr val="bg1"/>
                </a:solidFill>
              </a:rPr>
              <a:t>2. Cornell University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   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1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RL-Based DRAM Scheduling Algorithm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4DF3-CCE6-4F24-BD65-5BB6B605C9F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10</a:t>
            </a:fld>
            <a:endParaRPr kumimoji="0"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2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en-US" dirty="0" smtClean="0"/>
              <a:t>Keep an estimate of long-term reward values Q(</a:t>
            </a:r>
            <a:r>
              <a:rPr lang="en-US" dirty="0" err="1" smtClean="0"/>
              <a:t>s,a</a:t>
            </a:r>
            <a:r>
              <a:rPr lang="en-US" dirty="0" smtClean="0"/>
              <a:t>) in a table.</a:t>
            </a:r>
          </a:p>
          <a:p>
            <a:r>
              <a:rPr lang="en-US" dirty="0" smtClean="0"/>
              <a:t>Iteratively approximate Q(</a:t>
            </a:r>
            <a:r>
              <a:rPr lang="en-US" dirty="0" err="1" smtClean="0"/>
              <a:t>s,a</a:t>
            </a:r>
            <a:r>
              <a:rPr lang="en-US" dirty="0" smtClean="0"/>
              <a:t>) based on experience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 smtClean="0"/>
              <a:t>At the end of each DRAM cycle:</a:t>
            </a:r>
          </a:p>
          <a:p>
            <a:pPr lvl="1"/>
            <a:r>
              <a:rPr lang="en-US" sz="1900" dirty="0" smtClean="0"/>
              <a:t>Take selected action </a:t>
            </a:r>
            <a:r>
              <a:rPr lang="en-US" sz="1900" i="1" dirty="0" smtClean="0"/>
              <a:t>a </a:t>
            </a:r>
            <a:r>
              <a:rPr lang="en-US" sz="1900" dirty="0" smtClean="0"/>
              <a:t>in current state </a:t>
            </a:r>
            <a:r>
              <a:rPr lang="en-US" sz="1900" i="1" dirty="0" smtClean="0"/>
              <a:t>s</a:t>
            </a:r>
            <a:endParaRPr lang="en-US" sz="1900" dirty="0" smtClean="0"/>
          </a:p>
          <a:p>
            <a:pPr lvl="1"/>
            <a:r>
              <a:rPr lang="en-US" sz="1900" dirty="0" smtClean="0"/>
              <a:t>Observe reward </a:t>
            </a:r>
            <a:r>
              <a:rPr lang="en-US" sz="1900" i="1" dirty="0" smtClean="0"/>
              <a:t>r, </a:t>
            </a:r>
            <a:r>
              <a:rPr lang="en-US" sz="1900" dirty="0" smtClean="0"/>
              <a:t>transition to state </a:t>
            </a:r>
            <a:r>
              <a:rPr lang="en-US" sz="1900" i="1" dirty="0" smtClean="0"/>
              <a:t>s’</a:t>
            </a:r>
          </a:p>
          <a:p>
            <a:r>
              <a:rPr lang="en-US" sz="2200" dirty="0" smtClean="0"/>
              <a:t>On the next cycle:</a:t>
            </a:r>
          </a:p>
          <a:p>
            <a:pPr lvl="1"/>
            <a:r>
              <a:rPr lang="en-US" sz="1900" dirty="0" smtClean="0"/>
              <a:t>Select action </a:t>
            </a:r>
            <a:r>
              <a:rPr lang="en-US" sz="1900" i="1" dirty="0" smtClean="0"/>
              <a:t>a’</a:t>
            </a:r>
            <a:endParaRPr lang="en-US" sz="1900" dirty="0" smtClean="0"/>
          </a:p>
          <a:p>
            <a:pPr lvl="2"/>
            <a:r>
              <a:rPr lang="en-US" sz="1600" dirty="0" smtClean="0"/>
              <a:t>Schedule random (but legal) command with small probability </a:t>
            </a:r>
            <a:r>
              <a:rPr lang="en-US" sz="1600" dirty="0" smtClean="0">
                <a:sym typeface="Symbol"/>
              </a:rPr>
              <a:t></a:t>
            </a:r>
          </a:p>
          <a:p>
            <a:pPr lvl="2"/>
            <a:r>
              <a:rPr lang="en-US" sz="1600" dirty="0" smtClean="0">
                <a:sym typeface="Symbol"/>
              </a:rPr>
              <a:t>Schedule command with highest Q-value, otherwise</a:t>
            </a:r>
          </a:p>
          <a:p>
            <a:pPr lvl="1"/>
            <a:r>
              <a:rPr lang="en-US" sz="1900" dirty="0" smtClean="0">
                <a:sym typeface="Symbol"/>
              </a:rPr>
              <a:t>Update Q(</a:t>
            </a:r>
            <a:r>
              <a:rPr lang="en-US" sz="1900" i="1" dirty="0" err="1" smtClean="0">
                <a:sym typeface="Symbol"/>
              </a:rPr>
              <a:t>s,a</a:t>
            </a:r>
            <a:r>
              <a:rPr lang="en-US" sz="1900" dirty="0" smtClean="0">
                <a:sym typeface="Symbol"/>
              </a:rPr>
              <a:t>) [Sutton &amp; </a:t>
            </a:r>
            <a:r>
              <a:rPr lang="en-US" sz="1900" dirty="0" err="1" smtClean="0">
                <a:sym typeface="Symbol"/>
              </a:rPr>
              <a:t>Barto</a:t>
            </a:r>
            <a:r>
              <a:rPr lang="en-US" sz="1900" dirty="0" smtClean="0">
                <a:sym typeface="Symbol"/>
              </a:rPr>
              <a:t>]</a:t>
            </a:r>
          </a:p>
          <a:p>
            <a:pPr lvl="1">
              <a:buNone/>
            </a:pPr>
            <a:r>
              <a:rPr lang="en-US" sz="1900" dirty="0" smtClean="0">
                <a:sym typeface="Symbol"/>
              </a:rPr>
              <a:t>		      Q(</a:t>
            </a:r>
            <a:r>
              <a:rPr lang="en-US" sz="1900" dirty="0" err="1" smtClean="0">
                <a:sym typeface="Symbol"/>
              </a:rPr>
              <a:t>s,a</a:t>
            </a:r>
            <a:r>
              <a:rPr lang="en-US" sz="1900" dirty="0" smtClean="0">
                <a:sym typeface="Symbol"/>
              </a:rPr>
              <a:t>)  (1-</a:t>
            </a:r>
            <a:r>
              <a:rPr lang="en-US" sz="1900" dirty="0" smtClean="0">
                <a:latin typeface="Symbol" pitchFamily="18" charset="2"/>
                <a:sym typeface="Symbol"/>
              </a:rPr>
              <a:t> a</a:t>
            </a:r>
            <a:r>
              <a:rPr lang="en-US" sz="1900" dirty="0" smtClean="0">
                <a:sym typeface="Symbol"/>
              </a:rPr>
              <a:t>) Q(</a:t>
            </a:r>
            <a:r>
              <a:rPr lang="en-US" sz="1900" dirty="0" err="1" smtClean="0">
                <a:sym typeface="Symbol"/>
              </a:rPr>
              <a:t>s,a</a:t>
            </a:r>
            <a:r>
              <a:rPr lang="en-US" sz="1900" dirty="0" smtClean="0">
                <a:sym typeface="Symbol"/>
              </a:rPr>
              <a:t>) + </a:t>
            </a:r>
            <a:r>
              <a:rPr lang="en-US" sz="1900" dirty="0" smtClean="0">
                <a:latin typeface="Symbol" pitchFamily="18" charset="2"/>
                <a:sym typeface="Symbol"/>
              </a:rPr>
              <a:t>a</a:t>
            </a:r>
            <a:r>
              <a:rPr lang="en-US" sz="1900" dirty="0" smtClean="0">
                <a:sym typeface="Symbol"/>
              </a:rPr>
              <a:t>(r+</a:t>
            </a:r>
            <a:r>
              <a:rPr lang="en-US" sz="1900" dirty="0" smtClean="0">
                <a:latin typeface="Symbol" pitchFamily="18" charset="2"/>
                <a:sym typeface="Symbol"/>
              </a:rPr>
              <a:t> g </a:t>
            </a:r>
            <a:r>
              <a:rPr lang="en-US" sz="1900" dirty="0" smtClean="0">
                <a:sym typeface="Symbol"/>
              </a:rPr>
              <a:t>Q(</a:t>
            </a:r>
            <a:r>
              <a:rPr lang="en-US" sz="1900" dirty="0" err="1" smtClean="0">
                <a:sym typeface="Symbol"/>
              </a:rPr>
              <a:t>s’,a</a:t>
            </a:r>
            <a:r>
              <a:rPr lang="en-US" sz="1900" dirty="0" smtClean="0">
                <a:sym typeface="Symbol"/>
              </a:rPr>
              <a:t>’))</a:t>
            </a:r>
          </a:p>
          <a:p>
            <a:pPr lvl="1">
              <a:buNone/>
            </a:pPr>
            <a:endParaRPr lang="en-US" sz="1900" i="1" dirty="0" smtClean="0">
              <a:sym typeface="Symbol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3276600" y="5144869"/>
            <a:ext cx="4226757" cy="1027331"/>
            <a:chOff x="3352800" y="4876800"/>
            <a:chExt cx="4226757" cy="1027331"/>
          </a:xfrm>
        </p:grpSpPr>
        <p:cxnSp>
          <p:nvCxnSpPr>
            <p:cNvPr id="33" name="Straight Arrow Connector 32"/>
            <p:cNvCxnSpPr/>
            <p:nvPr/>
          </p:nvCxnSpPr>
          <p:spPr>
            <a:xfrm rot="5400000" flipH="1" flipV="1">
              <a:off x="3733800" y="4953000"/>
              <a:ext cx="3048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3352800" y="5257800"/>
              <a:ext cx="9348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New </a:t>
              </a:r>
            </a:p>
            <a:p>
              <a:r>
                <a:rPr lang="en-US" dirty="0" smtClean="0"/>
                <a:t>Estimate</a:t>
              </a:r>
              <a:endParaRPr lang="en-US" dirty="0"/>
            </a:p>
          </p:txBody>
        </p:sp>
        <p:cxnSp>
          <p:nvCxnSpPr>
            <p:cNvPr id="36" name="Straight Arrow Connector 35"/>
            <p:cNvCxnSpPr/>
            <p:nvPr/>
          </p:nvCxnSpPr>
          <p:spPr>
            <a:xfrm rot="5400000" flipH="1" flipV="1">
              <a:off x="5410200" y="5029200"/>
              <a:ext cx="30480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/>
            <p:cNvSpPr txBox="1"/>
            <p:nvPr/>
          </p:nvSpPr>
          <p:spPr>
            <a:xfrm>
              <a:off x="5181600" y="5257800"/>
              <a:ext cx="93487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Old</a:t>
              </a:r>
            </a:p>
            <a:p>
              <a:r>
                <a:rPr lang="en-US" dirty="0" smtClean="0"/>
                <a:t>Estimate</a:t>
              </a:r>
              <a:endParaRPr lang="en-US" dirty="0"/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rot="16200000" flipV="1">
              <a:off x="6705600" y="4953000"/>
              <a:ext cx="3048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/>
            <p:cNvSpPr txBox="1"/>
            <p:nvPr/>
          </p:nvSpPr>
          <p:spPr>
            <a:xfrm>
              <a:off x="6705600" y="5257800"/>
              <a:ext cx="8739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New</a:t>
              </a:r>
            </a:p>
            <a:p>
              <a:r>
                <a:rPr lang="en-US" dirty="0" smtClean="0"/>
                <a:t>Sample</a:t>
              </a:r>
              <a:endParaRPr lang="en-US" dirty="0"/>
            </a:p>
          </p:txBody>
        </p:sp>
      </p:grpSp>
      <p:sp>
        <p:nvSpPr>
          <p:cNvPr id="43" name="Rectangle 42"/>
          <p:cNvSpPr/>
          <p:nvPr/>
        </p:nvSpPr>
        <p:spPr>
          <a:xfrm>
            <a:off x="3611850" y="4671113"/>
            <a:ext cx="4161588" cy="3847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ym typeface="Symbol"/>
              </a:rPr>
              <a:t> </a:t>
            </a:r>
            <a:r>
              <a:rPr lang="en-US" sz="1900" dirty="0" smtClean="0">
                <a:sym typeface="Symbol"/>
              </a:rPr>
              <a:t>Q(</a:t>
            </a:r>
            <a:r>
              <a:rPr lang="en-US" sz="1900" dirty="0" err="1" smtClean="0">
                <a:sym typeface="Symbol"/>
              </a:rPr>
              <a:t>s,a</a:t>
            </a:r>
            <a:r>
              <a:rPr lang="en-US" sz="1900" dirty="0" smtClean="0">
                <a:sym typeface="Symbol"/>
              </a:rPr>
              <a:t>)  </a:t>
            </a:r>
            <a:r>
              <a:rPr lang="en-US" sz="1900" dirty="0" smtClean="0">
                <a:solidFill>
                  <a:srgbClr val="FF0000"/>
                </a:solidFill>
                <a:sym typeface="Symbol"/>
              </a:rPr>
              <a:t>(1-</a:t>
            </a:r>
            <a:r>
              <a:rPr lang="en-US" sz="1900" dirty="0" smtClean="0">
                <a:solidFill>
                  <a:srgbClr val="FF0000"/>
                </a:solidFill>
                <a:latin typeface="Symbol" pitchFamily="18" charset="2"/>
                <a:sym typeface="Symbol"/>
              </a:rPr>
              <a:t> a</a:t>
            </a:r>
            <a:r>
              <a:rPr lang="en-US" sz="1900" dirty="0" smtClean="0">
                <a:solidFill>
                  <a:srgbClr val="FF0000"/>
                </a:solidFill>
                <a:sym typeface="Symbol"/>
              </a:rPr>
              <a:t>) </a:t>
            </a:r>
            <a:r>
              <a:rPr lang="en-US" sz="1900" dirty="0" smtClean="0">
                <a:sym typeface="Symbol"/>
              </a:rPr>
              <a:t>Q(</a:t>
            </a:r>
            <a:r>
              <a:rPr lang="en-US" sz="1900" dirty="0" err="1" smtClean="0">
                <a:sym typeface="Symbol"/>
              </a:rPr>
              <a:t>s,a</a:t>
            </a:r>
            <a:r>
              <a:rPr lang="en-US" sz="1900" dirty="0" smtClean="0">
                <a:sym typeface="Symbol"/>
              </a:rPr>
              <a:t>) + </a:t>
            </a:r>
            <a:r>
              <a:rPr lang="en-US" sz="1900" dirty="0" smtClean="0">
                <a:solidFill>
                  <a:srgbClr val="FF0000"/>
                </a:solidFill>
                <a:latin typeface="Symbol" pitchFamily="18" charset="2"/>
                <a:sym typeface="Symbol"/>
              </a:rPr>
              <a:t>a</a:t>
            </a:r>
            <a:r>
              <a:rPr lang="en-US" sz="1900" dirty="0" smtClean="0">
                <a:sym typeface="Symbol"/>
              </a:rPr>
              <a:t>(r+</a:t>
            </a:r>
            <a:r>
              <a:rPr lang="en-US" sz="1900" dirty="0" smtClean="0">
                <a:latin typeface="Symbol" pitchFamily="18" charset="2"/>
                <a:sym typeface="Symbol"/>
              </a:rPr>
              <a:t> g </a:t>
            </a:r>
            <a:r>
              <a:rPr lang="en-US" sz="1900" dirty="0" smtClean="0">
                <a:sym typeface="Symbol"/>
              </a:rPr>
              <a:t>Q(</a:t>
            </a:r>
            <a:r>
              <a:rPr lang="en-US" sz="1900" dirty="0" err="1" smtClean="0">
                <a:sym typeface="Symbol"/>
              </a:rPr>
              <a:t>s’,a</a:t>
            </a:r>
            <a:r>
              <a:rPr lang="en-US" sz="1900" dirty="0" smtClean="0">
                <a:sym typeface="Symbol"/>
              </a:rPr>
              <a:t>’))</a:t>
            </a:r>
            <a:endParaRPr lang="en-US" sz="1900" dirty="0"/>
          </a:p>
        </p:txBody>
      </p:sp>
      <p:sp>
        <p:nvSpPr>
          <p:cNvPr id="45" name="Oval 44"/>
          <p:cNvSpPr>
            <a:spLocks noChangeAspect="1"/>
          </p:cNvSpPr>
          <p:nvPr/>
        </p:nvSpPr>
        <p:spPr>
          <a:xfrm>
            <a:off x="1066800" y="2590800"/>
            <a:ext cx="512064" cy="51206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/>
              <a:t>s</a:t>
            </a:r>
            <a:endParaRPr lang="en-US" sz="1600" i="1" baseline="-25000" dirty="0"/>
          </a:p>
        </p:txBody>
      </p:sp>
      <p:sp>
        <p:nvSpPr>
          <p:cNvPr id="46" name="Oval 45"/>
          <p:cNvSpPr>
            <a:spLocks noChangeAspect="1"/>
          </p:cNvSpPr>
          <p:nvPr/>
        </p:nvSpPr>
        <p:spPr>
          <a:xfrm>
            <a:off x="1066800" y="3983736"/>
            <a:ext cx="512064" cy="51206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i="1" dirty="0" smtClean="0"/>
              <a:t>s’</a:t>
            </a:r>
            <a:endParaRPr lang="en-US" sz="1600" i="1" baseline="-25000" dirty="0"/>
          </a:p>
        </p:txBody>
      </p:sp>
      <p:sp>
        <p:nvSpPr>
          <p:cNvPr id="47" name="Oval 46"/>
          <p:cNvSpPr>
            <a:spLocks noChangeAspect="1"/>
          </p:cNvSpPr>
          <p:nvPr/>
        </p:nvSpPr>
        <p:spPr>
          <a:xfrm>
            <a:off x="1249180" y="3352800"/>
            <a:ext cx="146304" cy="14630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369863" y="3269105"/>
            <a:ext cx="2840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</a:t>
            </a:r>
            <a:endParaRPr lang="en-US" sz="1400" i="1" baseline="-25000" dirty="0"/>
          </a:p>
        </p:txBody>
      </p:sp>
      <p:cxnSp>
        <p:nvCxnSpPr>
          <p:cNvPr id="49" name="Straight Connector 48"/>
          <p:cNvCxnSpPr>
            <a:stCxn id="45" idx="4"/>
            <a:endCxn id="47" idx="0"/>
          </p:cNvCxnSpPr>
          <p:nvPr/>
        </p:nvCxnSpPr>
        <p:spPr>
          <a:xfrm rot="5400000">
            <a:off x="1197614" y="3227582"/>
            <a:ext cx="249936" cy="5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47" idx="4"/>
            <a:endCxn id="46" idx="0"/>
          </p:cNvCxnSpPr>
          <p:nvPr/>
        </p:nvCxnSpPr>
        <p:spPr>
          <a:xfrm rot="16200000" flipH="1">
            <a:off x="1080266" y="3741170"/>
            <a:ext cx="484632" cy="500"/>
          </a:xfrm>
          <a:prstGeom prst="straightConnector1">
            <a:avLst/>
          </a:prstGeom>
          <a:ln w="12700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1087548" y="3581400"/>
            <a:ext cx="2439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r</a:t>
            </a:r>
            <a:endParaRPr lang="en-US" sz="1400" i="1" baseline="-25000" dirty="0"/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250917" y="4745736"/>
            <a:ext cx="146304" cy="146304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1371600" y="4662041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a’</a:t>
            </a:r>
            <a:endParaRPr lang="en-US" sz="1400" i="1" baseline="-25000" dirty="0"/>
          </a:p>
        </p:txBody>
      </p:sp>
      <p:cxnSp>
        <p:nvCxnSpPr>
          <p:cNvPr id="54" name="Straight Connector 53"/>
          <p:cNvCxnSpPr>
            <a:endCxn id="52" idx="0"/>
          </p:cNvCxnSpPr>
          <p:nvPr/>
        </p:nvCxnSpPr>
        <p:spPr>
          <a:xfrm rot="5400000">
            <a:off x="1199351" y="4620518"/>
            <a:ext cx="249936" cy="5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rot="16200000" flipH="1">
            <a:off x="1083314" y="5148847"/>
            <a:ext cx="484632" cy="500"/>
          </a:xfrm>
          <a:prstGeom prst="straightConnector1">
            <a:avLst/>
          </a:prstGeom>
          <a:ln w="12700">
            <a:solidFill>
              <a:schemeClr val="tx2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 flipH="1">
            <a:off x="1084064" y="2340739"/>
            <a:ext cx="484632" cy="500"/>
          </a:xfrm>
          <a:prstGeom prst="straightConnector1">
            <a:avLst/>
          </a:prstGeom>
          <a:ln w="12700">
            <a:solidFill>
              <a:schemeClr val="tx2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C230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2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C230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4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30C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30C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5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0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30C"/>
                                      </p:to>
                                    </p:animClr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C230C"/>
                                      </p:to>
                                    </p:animClr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5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7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5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515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5" dur="5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1515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87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C230C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7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8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9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0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0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 animBg="1"/>
      <p:bldP spid="43" grpId="0"/>
      <p:bldP spid="45" grpId="0" animBg="1"/>
      <p:bldP spid="46" grpId="0" animBg="1"/>
      <p:bldP spid="47" grpId="0" animBg="1"/>
      <p:bldP spid="48" grpId="0"/>
      <p:bldP spid="51" grpId="0"/>
      <p:bldP spid="52" grpId="0" animBg="1"/>
      <p:bldP spid="5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Generalization vs. Resolution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E4AC574-28E4-4754-BF00-BAE18363614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11</a:t>
            </a:fld>
            <a:endParaRPr kumimoji="0"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kumimoji="0" lang="en-US" smtClean="0"/>
              <a:t>Ipek</a:t>
            </a:r>
            <a:endParaRPr kumimoji="0" lang="en-US" dirty="0"/>
          </a:p>
        </p:txBody>
      </p:sp>
      <p:graphicFrame>
        <p:nvGraphicFramePr>
          <p:cNvPr id="11" name="Content Placeholder 6"/>
          <p:cNvGraphicFramePr>
            <a:graphicFrameLocks noGrp="1"/>
          </p:cNvGraphicFramePr>
          <p:nvPr>
            <p:ph sz="quarter" idx="2"/>
          </p:nvPr>
        </p:nvGraphicFramePr>
        <p:xfrm>
          <a:off x="609600" y="1589088"/>
          <a:ext cx="38862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07" name="Content Placeholder 106"/>
          <p:cNvGrpSpPr>
            <a:grpSpLocks noGrp="1"/>
          </p:cNvGrpSpPr>
          <p:nvPr>
            <p:ph sz="quarter" idx="1"/>
          </p:nvPr>
        </p:nvGrpSpPr>
        <p:grpSpPr>
          <a:xfrm>
            <a:off x="5943600" y="1624013"/>
            <a:ext cx="2011363" cy="4471987"/>
            <a:chOff x="5105399" y="1876139"/>
            <a:chExt cx="1955102" cy="4067461"/>
          </a:xfrm>
        </p:grpSpPr>
        <p:pic>
          <p:nvPicPr>
            <p:cNvPr id="108" name="Picture 2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105406" y="1876139"/>
              <a:ext cx="1939385" cy="1857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9" name="Picture 3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105399" y="4089082"/>
              <a:ext cx="1955102" cy="1854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CMAC [Sutton, NIPS’96]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BE4AC574-28E4-4754-BF00-BAE18363614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12</a:t>
            </a:fld>
            <a:endParaRPr kumimoji="0"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kumimoji="0" lang="en-US" smtClean="0"/>
              <a:t>Ipek</a:t>
            </a:r>
            <a:endParaRPr kumimoji="0" lang="en-US" dirty="0"/>
          </a:p>
        </p:txBody>
      </p:sp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680" y="2200275"/>
            <a:ext cx="472372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Content Placeholder 106"/>
          <p:cNvGrpSpPr>
            <a:grpSpLocks noGrp="1"/>
          </p:cNvGrpSpPr>
          <p:nvPr>
            <p:ph sz="quarter" idx="1"/>
          </p:nvPr>
        </p:nvGrpSpPr>
        <p:grpSpPr>
          <a:xfrm>
            <a:off x="5943600" y="1624013"/>
            <a:ext cx="2011363" cy="4471987"/>
            <a:chOff x="5105399" y="1876139"/>
            <a:chExt cx="1955102" cy="4067461"/>
          </a:xfrm>
        </p:grpSpPr>
        <p:pic>
          <p:nvPicPr>
            <p:cNvPr id="108" name="Picture 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5105406" y="1876139"/>
              <a:ext cx="1939385" cy="18576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9" name="Picture 3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5105399" y="4089082"/>
              <a:ext cx="1955102" cy="1854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Ensuring Correct Operation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574-28E4-4754-BF00-BAE18363614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Ipek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13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Data integrity</a:t>
            </a:r>
          </a:p>
          <a:p>
            <a:pPr lvl="1"/>
            <a:r>
              <a:rPr lang="en-US" dirty="0" smtClean="0"/>
              <a:t>Restrict scheduling decisions to legal commands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Forward progress</a:t>
            </a:r>
          </a:p>
          <a:p>
            <a:pPr lvl="1"/>
            <a:r>
              <a:rPr lang="en-US" dirty="0" smtClean="0"/>
              <a:t>NOPs not allowed when other legal commands exist</a:t>
            </a:r>
          </a:p>
          <a:p>
            <a:pPr lvl="1"/>
            <a:r>
              <a:rPr lang="en-US" dirty="0" smtClean="0"/>
              <a:t>Rows activated due to pending requests only</a:t>
            </a:r>
          </a:p>
          <a:p>
            <a:pPr lvl="1"/>
            <a:r>
              <a:rPr lang="en-US" dirty="0" smtClean="0"/>
              <a:t>Must issue ≥ 1 read/write to row before it can be precharged</a:t>
            </a:r>
          </a:p>
          <a:p>
            <a:pPr lvl="1"/>
            <a:r>
              <a:rPr lang="en-US" dirty="0" smtClean="0"/>
              <a:t>Waiting time ≥ 10K cycles: timeout policy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Implementation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574-28E4-4754-BF00-BAE18363614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smtClean="0"/>
              <a:t>Ipek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14</a:t>
            </a:fld>
            <a:endParaRPr kumimoji="0"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Storage overhead  = 32kB</a:t>
            </a:r>
            <a:endParaRPr lang="en-US" dirty="0"/>
          </a:p>
        </p:txBody>
      </p:sp>
      <p:pic>
        <p:nvPicPr>
          <p:cNvPr id="33795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425375" y="1752600"/>
            <a:ext cx="4274449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574-28E4-4754-BF00-BAE18363614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15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6885-F66F-4EEE-9AD3-7E676456BF27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sz="quarter" idx="1"/>
          </p:nvPr>
        </p:nvGraphicFramePr>
        <p:xfrm>
          <a:off x="612774" y="1600200"/>
          <a:ext cx="3578226" cy="4206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7491"/>
                <a:gridCol w="1790735"/>
              </a:tblGrid>
              <a:tr h="351692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Frequency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4GHz</a:t>
                      </a:r>
                      <a:endParaRPr lang="en-US" sz="1200" dirty="0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 of cores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4, 8, 16</a:t>
                      </a:r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 of SMT contexts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 per</a:t>
                      </a:r>
                      <a:r>
                        <a:rPr lang="en-US" sz="1200" baseline="0" dirty="0" smtClean="0"/>
                        <a:t> core</a:t>
                      </a:r>
                      <a:endParaRPr lang="en-US" sz="1200" dirty="0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Fetch/issue/commit</a:t>
                      </a:r>
                      <a:r>
                        <a:rPr lang="en-US" sz="1200" baseline="0" dirty="0" smtClean="0"/>
                        <a:t> width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4/4/4</a:t>
                      </a:r>
                      <a:endParaRPr lang="en-US" sz="1200" dirty="0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Int/FP/Ld/St/Br</a:t>
                      </a:r>
                      <a:r>
                        <a:rPr lang="en-US" sz="1200" baseline="0" dirty="0" smtClean="0"/>
                        <a:t> Units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2/2/2/2/1</a:t>
                      </a:r>
                      <a:endParaRPr lang="en-US" sz="1200" dirty="0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Int/FP Issue Queue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32/32 entries</a:t>
                      </a:r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 entries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96</a:t>
                      </a:r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Int/FP registers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96/96</a:t>
                      </a:r>
                      <a:endParaRPr lang="en-US" sz="1200" dirty="0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Ld/St Queue entries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24/24</a:t>
                      </a:r>
                      <a:endParaRPr lang="en-US" sz="1200" dirty="0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Branch</a:t>
                      </a:r>
                      <a:r>
                        <a:rPr lang="en-US" sz="1200" baseline="0" dirty="0" smtClean="0"/>
                        <a:t> Predictor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A21264</a:t>
                      </a:r>
                      <a:endParaRPr lang="en-US" sz="1200" dirty="0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L1 I-Cache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32KB, 32B, DM, 2-cycle</a:t>
                      </a:r>
                      <a:endParaRPr lang="en-US" sz="1200" dirty="0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L1 D-Cache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32KB, 32B, 2-way, 2-cycle</a:t>
                      </a:r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Coherence Protocol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MESI</a:t>
                      </a:r>
                      <a:endParaRPr lang="en-US" sz="1200" dirty="0"/>
                    </a:p>
                  </a:txBody>
                  <a:tcPr/>
                </a:tc>
              </a:tr>
              <a:tr h="26376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Consistency Model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Release Consistency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Content Placeholder 16"/>
          <p:cNvGraphicFramePr>
            <a:graphicFrameLocks/>
          </p:cNvGraphicFramePr>
          <p:nvPr/>
        </p:nvGraphicFramePr>
        <p:xfrm>
          <a:off x="4267200" y="1600200"/>
          <a:ext cx="40386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7469"/>
                <a:gridCol w="2021131"/>
              </a:tblGrid>
              <a:tr h="372534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Value</a:t>
                      </a:r>
                      <a:endParaRPr lang="en-US" dirty="0"/>
                    </a:p>
                  </a:txBody>
                  <a:tcPr/>
                </a:tc>
              </a:tr>
              <a:tr h="4656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Shared L2 Cache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4MB, 64B, 8-way,</a:t>
                      </a:r>
                      <a:r>
                        <a:rPr lang="en-US" sz="1200" baseline="0" dirty="0" smtClean="0"/>
                        <a:t> 32 cycles (uncontended)</a:t>
                      </a:r>
                      <a:endParaRPr lang="en-US" sz="1200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Write Buffer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64 entries</a:t>
                      </a:r>
                      <a:endParaRPr lang="en-US" sz="1200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Transaction Queue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64 entries</a:t>
                      </a:r>
                      <a:endParaRPr lang="en-US" sz="1200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Peak Data Rate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6.4, 12.8, 25.6 GB/s</a:t>
                      </a:r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DRAM bus frequency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400MHz  (DDR2-800)</a:t>
                      </a:r>
                      <a:endParaRPr lang="en-US" sz="1200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 of channels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1, 2, 4</a:t>
                      </a:r>
                      <a:endParaRPr lang="en-US" sz="1200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Number of chips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 per</a:t>
                      </a:r>
                      <a:r>
                        <a:rPr lang="en-US" sz="1200" baseline="0" dirty="0" smtClean="0"/>
                        <a:t> DIMM</a:t>
                      </a:r>
                      <a:endParaRPr lang="en-US" sz="1200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Number of banks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4 per DRAM chip</a:t>
                      </a:r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Row Buffer Size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2KB</a:t>
                      </a:r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tRCD/tCL/tCCD/tWTR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5/5/4/3 DRAM cycles</a:t>
                      </a:r>
                      <a:endParaRPr lang="en-US" sz="1200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tWR/tRTP/tRP/tRRD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6/3/5/3 DRAM cycles</a:t>
                      </a:r>
                      <a:endParaRPr lang="en-US" sz="1200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tRP/tRRD/tRAS/tRC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5/3/18/22 DRAM cycles</a:t>
                      </a:r>
                      <a:endParaRPr lang="en-US" sz="1200" dirty="0"/>
                    </a:p>
                  </a:txBody>
                  <a:tcPr/>
                </a:tc>
              </a:tr>
              <a:tr h="27940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Burst Length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16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Setup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6885-F66F-4EEE-9AD3-7E676456BF27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17</a:t>
            </a:fld>
            <a:endParaRPr kumimoji="0" lang="en-US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378824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94706"/>
                <a:gridCol w="1712119"/>
                <a:gridCol w="2209800"/>
                <a:gridCol w="23621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Benchmark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Suite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Problem Size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ScalParC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NU-</a:t>
                      </a:r>
                      <a:r>
                        <a:rPr lang="en-US" sz="1600" dirty="0" err="1" smtClean="0"/>
                        <a:t>MineBench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Decision Tree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125k pts, 32 attributes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Nas-OpenMP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Multigrid Solver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Class A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Nas-OpenMP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Conjugate Gradient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Class A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Swim-OMP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SPEC-OpenMP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Shallow Water Model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MinneSpec-Large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Equake-OMP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SPEC-OpenMP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Earthquake Model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MinneSpec-Large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Art-OMP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SPEC-OpenMP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Self-Organizing Map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MinneSpec-Large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Ocean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Splash-2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Ocean Movements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514x514 ocean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Splash-2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Fast Fourier Transform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1M points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Radix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Splash-2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Integer Radix Sort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2M integers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2B67-E8CD-4836-8A21-E404D5509878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18</a:t>
            </a:fld>
            <a:endParaRPr kumimoji="0" lang="en-US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6719" y="2743200"/>
            <a:ext cx="8784881" cy="183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Results (See Paper)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4DF3-CCE6-4F24-BD65-5BB6B605C9F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Ipek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19</a:t>
            </a:fld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Comparisons against other schedulers</a:t>
            </a:r>
          </a:p>
          <a:p>
            <a:pPr lvl="1"/>
            <a:r>
              <a:rPr lang="en-US" dirty="0" smtClean="0"/>
              <a:t>Extended versions of FR-FCFS</a:t>
            </a:r>
          </a:p>
          <a:p>
            <a:pPr lvl="1"/>
            <a:r>
              <a:rPr lang="en-US" dirty="0" smtClean="0"/>
              <a:t>Fair queuing [Nesbit et al., Micro’06]</a:t>
            </a:r>
          </a:p>
          <a:p>
            <a:r>
              <a:rPr lang="en-US" dirty="0" smtClean="0"/>
              <a:t>Impact of selected attributes</a:t>
            </a:r>
          </a:p>
          <a:p>
            <a:r>
              <a:rPr lang="en-US" dirty="0" smtClean="0"/>
              <a:t>Impact of runtime adaptation</a:t>
            </a:r>
          </a:p>
          <a:p>
            <a:r>
              <a:rPr lang="en-US" dirty="0" smtClean="0"/>
              <a:t>Multi-agent interactions</a:t>
            </a:r>
          </a:p>
          <a:p>
            <a:r>
              <a:rPr lang="en-US" smtClean="0"/>
              <a:t>Sensitivity studies</a:t>
            </a:r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Riding Moore’s Law with CMPs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038600" cy="4572000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sz="2400" dirty="0" smtClean="0"/>
          </a:p>
          <a:p>
            <a:r>
              <a:rPr lang="en-US" sz="2400" dirty="0" smtClean="0"/>
              <a:t>Goals</a:t>
            </a:r>
          </a:p>
          <a:p>
            <a:pPr lvl="1"/>
            <a:r>
              <a:rPr lang="en-US" sz="2000" dirty="0" smtClean="0"/>
              <a:t>High performance</a:t>
            </a:r>
          </a:p>
          <a:p>
            <a:pPr lvl="1"/>
            <a:r>
              <a:rPr lang="en-US" sz="2000" dirty="0" smtClean="0"/>
              <a:t>Low power</a:t>
            </a:r>
          </a:p>
          <a:p>
            <a:pPr lvl="1"/>
            <a:r>
              <a:rPr lang="en-US" sz="2000" dirty="0" smtClean="0"/>
              <a:t>Manageable HW complexity</a:t>
            </a:r>
          </a:p>
          <a:p>
            <a:pPr lvl="1"/>
            <a:r>
              <a:rPr lang="en-US" sz="2000" dirty="0" smtClean="0"/>
              <a:t>Low cost</a:t>
            </a:r>
          </a:p>
          <a:p>
            <a:pPr lvl="1">
              <a:buNone/>
            </a:pPr>
            <a:endParaRPr lang="en-US" sz="2000" dirty="0" smtClean="0"/>
          </a:p>
          <a:p>
            <a:pPr lvl="1">
              <a:buNone/>
            </a:pPr>
            <a:endParaRPr lang="en-US" sz="2000" dirty="0" smtClean="0"/>
          </a:p>
        </p:txBody>
      </p:sp>
      <p:sp>
        <p:nvSpPr>
          <p:cNvPr id="143" name="Slide Number Placeholder 142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2</a:t>
            </a:fld>
            <a:endParaRPr kumimoji="0" lang="en-US" dirty="0"/>
          </a:p>
        </p:txBody>
      </p:sp>
      <p:grpSp>
        <p:nvGrpSpPr>
          <p:cNvPr id="158" name="Group 157"/>
          <p:cNvGrpSpPr/>
          <p:nvPr/>
        </p:nvGrpSpPr>
        <p:grpSpPr>
          <a:xfrm>
            <a:off x="4724400" y="2286000"/>
            <a:ext cx="4023360" cy="3124200"/>
            <a:chOff x="4815840" y="1219200"/>
            <a:chExt cx="4023360" cy="3124200"/>
          </a:xfrm>
        </p:grpSpPr>
        <p:grpSp>
          <p:nvGrpSpPr>
            <p:cNvPr id="141" name="Group 140"/>
            <p:cNvGrpSpPr/>
            <p:nvPr/>
          </p:nvGrpSpPr>
          <p:grpSpPr>
            <a:xfrm>
              <a:off x="5029200" y="3611880"/>
              <a:ext cx="3627120" cy="731520"/>
              <a:chOff x="5029200" y="3124200"/>
              <a:chExt cx="3627120" cy="731520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7924800" y="3124200"/>
                <a:ext cx="731520" cy="731520"/>
                <a:chOff x="6553200" y="3810000"/>
                <a:chExt cx="1425815" cy="1447550"/>
              </a:xfrm>
            </p:grpSpPr>
            <p:sp>
              <p:nvSpPr>
                <p:cNvPr id="23" name="Rectangle 22"/>
                <p:cNvSpPr/>
                <p:nvPr/>
              </p:nvSpPr>
              <p:spPr>
                <a:xfrm>
                  <a:off x="6553200" y="381000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6553200" y="399313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6553200" y="417526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6553200" y="435089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6736830" y="381000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6736830" y="399313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6736830" y="417526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6736830" y="435089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6902970" y="381000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6902970" y="399313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6902970" y="417526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6902970" y="435089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7086600" y="381000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7086600" y="399313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7086600" y="417526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8" name="Rectangle 37"/>
                <p:cNvSpPr/>
                <p:nvPr/>
              </p:nvSpPr>
              <p:spPr>
                <a:xfrm>
                  <a:off x="7086600" y="435089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39" name="Rectangle 38"/>
                <p:cNvSpPr/>
                <p:nvPr/>
              </p:nvSpPr>
              <p:spPr>
                <a:xfrm>
                  <a:off x="7270230" y="381000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0" name="Rectangle 39"/>
                <p:cNvSpPr/>
                <p:nvPr/>
              </p:nvSpPr>
              <p:spPr>
                <a:xfrm>
                  <a:off x="7270230" y="399313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1" name="Rectangle 40"/>
                <p:cNvSpPr/>
                <p:nvPr/>
              </p:nvSpPr>
              <p:spPr>
                <a:xfrm>
                  <a:off x="7270230" y="417526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2" name="Rectangle 41"/>
                <p:cNvSpPr/>
                <p:nvPr/>
              </p:nvSpPr>
              <p:spPr>
                <a:xfrm>
                  <a:off x="7270230" y="435089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3" name="Rectangle 42"/>
                <p:cNvSpPr/>
                <p:nvPr/>
              </p:nvSpPr>
              <p:spPr>
                <a:xfrm>
                  <a:off x="7446365" y="381000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4" name="Rectangle 43"/>
                <p:cNvSpPr/>
                <p:nvPr/>
              </p:nvSpPr>
              <p:spPr>
                <a:xfrm>
                  <a:off x="7446365" y="399313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5" name="Rectangle 44"/>
                <p:cNvSpPr/>
                <p:nvPr/>
              </p:nvSpPr>
              <p:spPr>
                <a:xfrm>
                  <a:off x="7446365" y="417526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6" name="Rectangle 45"/>
                <p:cNvSpPr/>
                <p:nvPr/>
              </p:nvSpPr>
              <p:spPr>
                <a:xfrm>
                  <a:off x="7446365" y="435089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7612505" y="381000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7612505" y="399313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7612505" y="417526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7612505" y="435089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7796135" y="381000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7796135" y="399313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7796135" y="417526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54" name="Rectangle 53"/>
                <p:cNvSpPr/>
                <p:nvPr/>
              </p:nvSpPr>
              <p:spPr>
                <a:xfrm>
                  <a:off x="7796135" y="435089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7" name="Rectangle 86"/>
                <p:cNvSpPr/>
                <p:nvPr/>
              </p:nvSpPr>
              <p:spPr>
                <a:xfrm>
                  <a:off x="6553200" y="453377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87"/>
                <p:cNvSpPr/>
                <p:nvPr/>
              </p:nvSpPr>
              <p:spPr>
                <a:xfrm>
                  <a:off x="6553200" y="471690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88"/>
                <p:cNvSpPr/>
                <p:nvPr/>
              </p:nvSpPr>
              <p:spPr>
                <a:xfrm>
                  <a:off x="6553200" y="489903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0" name="Rectangle 89"/>
                <p:cNvSpPr/>
                <p:nvPr/>
              </p:nvSpPr>
              <p:spPr>
                <a:xfrm>
                  <a:off x="6553200" y="507467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2" name="Rectangle 91"/>
                <p:cNvSpPr/>
                <p:nvPr/>
              </p:nvSpPr>
              <p:spPr>
                <a:xfrm>
                  <a:off x="6736830" y="453377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3" name="Rectangle 92"/>
                <p:cNvSpPr/>
                <p:nvPr/>
              </p:nvSpPr>
              <p:spPr>
                <a:xfrm>
                  <a:off x="6736830" y="471690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4" name="Rectangle 93"/>
                <p:cNvSpPr/>
                <p:nvPr/>
              </p:nvSpPr>
              <p:spPr>
                <a:xfrm>
                  <a:off x="6736830" y="489903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5" name="Rectangle 94"/>
                <p:cNvSpPr/>
                <p:nvPr/>
              </p:nvSpPr>
              <p:spPr>
                <a:xfrm>
                  <a:off x="6736830" y="507467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6" name="Rectangle 95"/>
                <p:cNvSpPr/>
                <p:nvPr/>
              </p:nvSpPr>
              <p:spPr>
                <a:xfrm>
                  <a:off x="6902970" y="453377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7" name="Rectangle 96"/>
                <p:cNvSpPr/>
                <p:nvPr/>
              </p:nvSpPr>
              <p:spPr>
                <a:xfrm>
                  <a:off x="6902970" y="471690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8" name="Rectangle 97"/>
                <p:cNvSpPr/>
                <p:nvPr/>
              </p:nvSpPr>
              <p:spPr>
                <a:xfrm>
                  <a:off x="6902970" y="489903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99" name="Rectangle 98"/>
                <p:cNvSpPr/>
                <p:nvPr/>
              </p:nvSpPr>
              <p:spPr>
                <a:xfrm>
                  <a:off x="6902970" y="507467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0" name="Rectangle 99"/>
                <p:cNvSpPr/>
                <p:nvPr/>
              </p:nvSpPr>
              <p:spPr>
                <a:xfrm>
                  <a:off x="7086600" y="453377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1" name="Rectangle 100"/>
                <p:cNvSpPr/>
                <p:nvPr/>
              </p:nvSpPr>
              <p:spPr>
                <a:xfrm>
                  <a:off x="7086600" y="471690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5" name="Rectangle 104"/>
                <p:cNvSpPr/>
                <p:nvPr/>
              </p:nvSpPr>
              <p:spPr>
                <a:xfrm>
                  <a:off x="7086600" y="489903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6" name="Rectangle 105"/>
                <p:cNvSpPr/>
                <p:nvPr/>
              </p:nvSpPr>
              <p:spPr>
                <a:xfrm>
                  <a:off x="7086600" y="507467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7" name="Rectangle 106"/>
                <p:cNvSpPr/>
                <p:nvPr/>
              </p:nvSpPr>
              <p:spPr>
                <a:xfrm>
                  <a:off x="7270230" y="453377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7270230" y="471690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7270230" y="489903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0" name="Rectangle 109"/>
                <p:cNvSpPr/>
                <p:nvPr/>
              </p:nvSpPr>
              <p:spPr>
                <a:xfrm>
                  <a:off x="7270230" y="507467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7446365" y="453377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7446365" y="471690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3" name="Rectangle 112"/>
                <p:cNvSpPr/>
                <p:nvPr/>
              </p:nvSpPr>
              <p:spPr>
                <a:xfrm>
                  <a:off x="7446365" y="489903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7446365" y="507467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114"/>
                <p:cNvSpPr/>
                <p:nvPr/>
              </p:nvSpPr>
              <p:spPr>
                <a:xfrm>
                  <a:off x="7612505" y="453377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115"/>
                <p:cNvSpPr/>
                <p:nvPr/>
              </p:nvSpPr>
              <p:spPr>
                <a:xfrm>
                  <a:off x="7612505" y="471690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116"/>
                <p:cNvSpPr/>
                <p:nvPr/>
              </p:nvSpPr>
              <p:spPr>
                <a:xfrm>
                  <a:off x="7612505" y="489903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8" name="Rectangle 117"/>
                <p:cNvSpPr/>
                <p:nvPr/>
              </p:nvSpPr>
              <p:spPr>
                <a:xfrm>
                  <a:off x="7612505" y="507467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9" name="Rectangle 118"/>
                <p:cNvSpPr/>
                <p:nvPr/>
              </p:nvSpPr>
              <p:spPr>
                <a:xfrm>
                  <a:off x="7796135" y="453377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0" name="Rectangle 119"/>
                <p:cNvSpPr/>
                <p:nvPr/>
              </p:nvSpPr>
              <p:spPr>
                <a:xfrm>
                  <a:off x="7796135" y="471690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1" name="Rectangle 120"/>
                <p:cNvSpPr/>
                <p:nvPr/>
              </p:nvSpPr>
              <p:spPr>
                <a:xfrm>
                  <a:off x="7796135" y="4899035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22" name="Rectangle 121"/>
                <p:cNvSpPr/>
                <p:nvPr/>
              </p:nvSpPr>
              <p:spPr>
                <a:xfrm>
                  <a:off x="7796135" y="5074670"/>
                  <a:ext cx="182880" cy="18288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25" name="Group 124"/>
              <p:cNvGrpSpPr/>
              <p:nvPr/>
            </p:nvGrpSpPr>
            <p:grpSpPr>
              <a:xfrm>
                <a:off x="6477000" y="3124200"/>
                <a:ext cx="731520" cy="731520"/>
                <a:chOff x="6477000" y="2667000"/>
                <a:chExt cx="914400" cy="914400"/>
              </a:xfrm>
            </p:grpSpPr>
            <p:sp>
              <p:nvSpPr>
                <p:cNvPr id="19" name="Rectangle 18"/>
                <p:cNvSpPr/>
                <p:nvPr/>
              </p:nvSpPr>
              <p:spPr>
                <a:xfrm>
                  <a:off x="6477000" y="2667000"/>
                  <a:ext cx="457200" cy="45720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0" name="Rectangle 19"/>
                <p:cNvSpPr/>
                <p:nvPr/>
              </p:nvSpPr>
              <p:spPr>
                <a:xfrm>
                  <a:off x="6477000" y="3124200"/>
                  <a:ext cx="457200" cy="45720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1" name="Rectangle 20"/>
                <p:cNvSpPr/>
                <p:nvPr/>
              </p:nvSpPr>
              <p:spPr>
                <a:xfrm>
                  <a:off x="6934200" y="2667000"/>
                  <a:ext cx="457200" cy="45720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22" name="Rectangle 21"/>
                <p:cNvSpPr/>
                <p:nvPr/>
              </p:nvSpPr>
              <p:spPr>
                <a:xfrm>
                  <a:off x="6934200" y="3124200"/>
                  <a:ext cx="457200" cy="457200"/>
                </a:xfrm>
                <a:prstGeom prst="rect">
                  <a:avLst/>
                </a:prstGeom>
                <a:ln>
                  <a:solidFill>
                    <a:schemeClr val="bg1"/>
                  </a:solidFill>
                </a:ln>
                <a:scene3d>
                  <a:camera prst="orthographicFront"/>
                  <a:lightRig rig="threePt" dir="t"/>
                </a:scene3d>
                <a:sp3d contourW="12700">
                  <a:bevelT w="0" h="0"/>
                  <a:contourClr>
                    <a:schemeClr val="accent1"/>
                  </a:contourClr>
                </a:sp3d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7" name="Rectangle 16"/>
              <p:cNvSpPr/>
              <p:nvPr/>
            </p:nvSpPr>
            <p:spPr>
              <a:xfrm>
                <a:off x="5029200" y="3124200"/>
                <a:ext cx="365760" cy="73152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12700">
                <a:bevelT w="0" h="0"/>
                <a:contourClr>
                  <a:schemeClr val="accent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Rectangle 17"/>
              <p:cNvSpPr/>
              <p:nvPr/>
            </p:nvSpPr>
            <p:spPr>
              <a:xfrm>
                <a:off x="5394960" y="3124200"/>
                <a:ext cx="365760" cy="731520"/>
              </a:xfrm>
              <a:prstGeom prst="rect">
                <a:avLst/>
              </a:prstGeom>
              <a:ln>
                <a:solidFill>
                  <a:schemeClr val="bg1"/>
                </a:solidFill>
              </a:ln>
              <a:scene3d>
                <a:camera prst="orthographicFront"/>
                <a:lightRig rig="threePt" dir="t"/>
              </a:scene3d>
              <a:sp3d contourW="12700">
                <a:bevelT w="0" h="0"/>
                <a:contourClr>
                  <a:schemeClr val="accent1"/>
                </a:contourClr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cxnSp>
          <p:nvCxnSpPr>
            <p:cNvPr id="139" name="Straight Arrow Connector 138"/>
            <p:cNvCxnSpPr/>
            <p:nvPr/>
          </p:nvCxnSpPr>
          <p:spPr>
            <a:xfrm>
              <a:off x="4815840" y="3078491"/>
              <a:ext cx="4023360" cy="16"/>
            </a:xfrm>
            <a:prstGeom prst="straightConnector1">
              <a:avLst/>
            </a:prstGeom>
            <a:ln w="25400"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6" name="Straight Connector 145"/>
            <p:cNvCxnSpPr/>
            <p:nvPr/>
          </p:nvCxnSpPr>
          <p:spPr>
            <a:xfrm rot="5400000">
              <a:off x="5265126" y="3077061"/>
              <a:ext cx="228600" cy="1588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 rot="5400000">
              <a:off x="6722009" y="3085806"/>
              <a:ext cx="228600" cy="1588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Straight Connector 147"/>
            <p:cNvCxnSpPr/>
            <p:nvPr/>
          </p:nvCxnSpPr>
          <p:spPr>
            <a:xfrm rot="5400000">
              <a:off x="8138579" y="3099546"/>
              <a:ext cx="228600" cy="1588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9" name="TextBox 148"/>
            <p:cNvSpPr txBox="1"/>
            <p:nvPr/>
          </p:nvSpPr>
          <p:spPr>
            <a:xfrm>
              <a:off x="5087819" y="3247120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2005</a:t>
              </a:r>
              <a:endParaRPr lang="en-US" sz="1400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6543114" y="3230880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2007</a:t>
              </a:r>
              <a:endParaRPr lang="en-US" sz="14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7962275" y="3230880"/>
              <a:ext cx="58221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2011</a:t>
              </a:r>
              <a:endParaRPr lang="en-US" sz="1400" dirty="0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4892040" y="1219200"/>
              <a:ext cx="909223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      </a:t>
              </a:r>
              <a:r>
                <a:rPr lang="en-US" sz="1400" dirty="0" smtClean="0"/>
                <a:t>Intel </a:t>
              </a:r>
            </a:p>
            <a:p>
              <a:r>
                <a:rPr lang="en-US" sz="1400" dirty="0" smtClean="0"/>
                <a:t>  Pentium</a:t>
              </a:r>
            </a:p>
            <a:p>
              <a:r>
                <a:rPr lang="en-US" sz="1400" dirty="0" smtClean="0"/>
                <a:t>Dual Core</a:t>
              </a:r>
              <a:endParaRPr lang="en-US" sz="1400" dirty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945308" y="2195746"/>
              <a:ext cx="877163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   AMD</a:t>
              </a:r>
            </a:p>
            <a:p>
              <a:r>
                <a:rPr lang="en-US" sz="1400" dirty="0" smtClean="0"/>
                <a:t>Athlon 64</a:t>
              </a:r>
            </a:p>
            <a:p>
              <a:r>
                <a:rPr lang="en-US" sz="1400" dirty="0" smtClean="0"/>
                <a:t>     X2</a:t>
              </a:r>
              <a:endParaRPr lang="en-US" sz="1400" dirty="0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6375352" y="1242536"/>
              <a:ext cx="1007007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    </a:t>
              </a:r>
              <a:r>
                <a:rPr lang="en-US" sz="1400" dirty="0" smtClean="0"/>
                <a:t>Intel </a:t>
              </a:r>
            </a:p>
            <a:p>
              <a:r>
                <a:rPr lang="en-US" sz="1400" dirty="0" smtClean="0"/>
                <a:t>Quad-Core</a:t>
              </a:r>
            </a:p>
            <a:p>
              <a:r>
                <a:rPr lang="en-US" sz="1400" dirty="0" smtClean="0"/>
                <a:t>“Yorkfield”</a:t>
              </a:r>
              <a:endParaRPr lang="en-US" sz="1400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6307031" y="2133600"/>
              <a:ext cx="1037463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    AMD</a:t>
              </a:r>
            </a:p>
            <a:p>
              <a:r>
                <a:rPr lang="en-US" sz="1400" dirty="0" smtClean="0"/>
                <a:t>Quad-Core</a:t>
              </a:r>
            </a:p>
            <a:p>
              <a:r>
                <a:rPr lang="en-US" sz="1400" dirty="0" smtClean="0"/>
                <a:t>“Barcelona”</a:t>
              </a:r>
              <a:endParaRPr lang="en-US" sz="14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7682818" y="2133600"/>
              <a:ext cx="1127232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  </a:t>
              </a:r>
              <a:r>
                <a:rPr lang="en-US" sz="1400" dirty="0" smtClean="0"/>
                <a:t>Proposed</a:t>
              </a:r>
            </a:p>
            <a:p>
              <a:r>
                <a:rPr lang="en-US" sz="1400" dirty="0" smtClean="0"/>
                <a:t>      Intel</a:t>
              </a:r>
            </a:p>
            <a:p>
              <a:r>
                <a:rPr lang="en-US" sz="1400" dirty="0" smtClean="0"/>
                <a:t>80-core Chip</a:t>
              </a:r>
              <a:endParaRPr lang="en-US" sz="1400" dirty="0"/>
            </a:p>
          </p:txBody>
        </p:sp>
      </p:grpSp>
      <p:sp>
        <p:nvSpPr>
          <p:cNvPr id="246" name="Date Placeholder 245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DFE6DC2A-6236-475D-889D-D96395C991DD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247" name="Footer Placeholder 246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574-28E4-4754-BF00-BAE18363614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>
            <a:normAutofit/>
          </a:bodyPr>
          <a:lstStyle/>
          <a:p>
            <a:fld id="{96652B35-718D-4E28-AFEB-B694A3B357E8}" type="slidenum">
              <a:rPr kumimoji="0" lang="en-US" smtClean="0"/>
              <a:pPr/>
              <a:t>20</a:t>
            </a:fld>
            <a:endParaRPr kumimoji="0"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and Findings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116885-F66F-4EEE-9AD3-7E676456BF27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21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226552" cy="4495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New approach to designing adaptive memory controllers</a:t>
            </a:r>
          </a:p>
          <a:p>
            <a:pPr lvl="1"/>
            <a:r>
              <a:rPr lang="en-US" dirty="0" smtClean="0"/>
              <a:t>Is based on runtime interaction with real system, not designer assumptions</a:t>
            </a:r>
          </a:p>
          <a:p>
            <a:pPr lvl="1"/>
            <a:r>
              <a:rPr lang="en-US" dirty="0" smtClean="0"/>
              <a:t>Adapts to dynamically changing workload demands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Yields higher-performing schedulers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19% average speedup over state-of-the-art scheduler (up to 33%)</a:t>
            </a:r>
          </a:p>
          <a:p>
            <a:pPr lvl="1"/>
            <a:r>
              <a:rPr lang="en-US" dirty="0" smtClean="0"/>
              <a:t>Delivers half the speedups achievable by a more expensive, over-provisioned memory system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Additional 14% improvement when applied to over-provisioned system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Eliminates much of the guesswork and human design effort</a:t>
            </a:r>
          </a:p>
          <a:p>
            <a:pPr lvl="1"/>
            <a:r>
              <a:rPr lang="en-US" dirty="0" smtClean="0"/>
              <a:t>Designer specifies</a:t>
            </a:r>
          </a:p>
          <a:p>
            <a:pPr lvl="2"/>
            <a:r>
              <a:rPr lang="en-US" dirty="0" smtClean="0"/>
              <a:t>What system variables </a:t>
            </a:r>
            <a:r>
              <a:rPr lang="en-US" u="sng" dirty="0" smtClean="0"/>
              <a:t>might</a:t>
            </a:r>
            <a:r>
              <a:rPr lang="en-US" dirty="0" smtClean="0"/>
              <a:t> be useful</a:t>
            </a:r>
          </a:p>
          <a:p>
            <a:pPr lvl="2"/>
            <a:r>
              <a:rPr lang="en-US" u="sng" dirty="0" smtClean="0"/>
              <a:t>What</a:t>
            </a:r>
            <a:r>
              <a:rPr lang="en-US" dirty="0" smtClean="0"/>
              <a:t> performance target to optimize, but not </a:t>
            </a:r>
            <a:r>
              <a:rPr lang="en-US" u="sng" dirty="0" smtClean="0"/>
              <a:t>how</a:t>
            </a:r>
            <a:r>
              <a:rPr lang="en-US" dirty="0" smtClean="0"/>
              <a:t> to do it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btitle 6"/>
          <p:cNvSpPr>
            <a:spLocks noGrp="1"/>
          </p:cNvSpPr>
          <p:nvPr>
            <p:ph type="body" sz="half" idx="2"/>
          </p:nvPr>
        </p:nvSpPr>
        <p:spPr>
          <a:xfrm>
            <a:off x="1600200" y="4648200"/>
            <a:ext cx="7315200" cy="685800"/>
          </a:xfrm>
        </p:spPr>
        <p:txBody>
          <a:bodyPr>
            <a:noAutofit/>
          </a:bodyPr>
          <a:lstStyle/>
          <a:p>
            <a:r>
              <a:rPr lang="en-US" sz="2200" u="sng" dirty="0" smtClean="0">
                <a:solidFill>
                  <a:schemeClr val="bg1"/>
                </a:solidFill>
              </a:rPr>
              <a:t>Engin Ipek</a:t>
            </a:r>
            <a:r>
              <a:rPr lang="en-US" sz="2200" baseline="30000" dirty="0" smtClean="0">
                <a:solidFill>
                  <a:schemeClr val="bg1"/>
                </a:solidFill>
              </a:rPr>
              <a:t>1</a:t>
            </a:r>
            <a:r>
              <a:rPr lang="en-US" sz="2200" dirty="0" smtClean="0">
                <a:solidFill>
                  <a:schemeClr val="bg1"/>
                </a:solidFill>
              </a:rPr>
              <a:t>, Onur Mutlu</a:t>
            </a:r>
            <a:r>
              <a:rPr lang="en-US" sz="2200" baseline="30000" dirty="0" smtClean="0">
                <a:solidFill>
                  <a:schemeClr val="bg1"/>
                </a:solidFill>
              </a:rPr>
              <a:t>1</a:t>
            </a:r>
            <a:r>
              <a:rPr lang="en-US" sz="2200" dirty="0" smtClean="0">
                <a:solidFill>
                  <a:schemeClr val="bg1"/>
                </a:solidFill>
              </a:rPr>
              <a:t>, Jose F. Martinez</a:t>
            </a:r>
            <a:r>
              <a:rPr lang="en-US" sz="2200" baseline="30000" dirty="0" smtClean="0">
                <a:solidFill>
                  <a:schemeClr val="bg1"/>
                </a:solidFill>
              </a:rPr>
              <a:t>2</a:t>
            </a:r>
            <a:r>
              <a:rPr lang="en-US" sz="2200" dirty="0" smtClean="0">
                <a:solidFill>
                  <a:schemeClr val="bg1"/>
                </a:solidFill>
              </a:rPr>
              <a:t>, Rich Caruana</a:t>
            </a:r>
            <a:r>
              <a:rPr lang="en-US" sz="2200" baseline="30000" dirty="0" smtClean="0">
                <a:solidFill>
                  <a:schemeClr val="bg1"/>
                </a:solidFill>
              </a:rPr>
              <a:t>2</a:t>
            </a:r>
            <a:endParaRPr lang="en-US" sz="2200" dirty="0">
              <a:solidFill>
                <a:schemeClr val="bg1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600200" y="1981200"/>
            <a:ext cx="7315200" cy="1524000"/>
          </a:xfrm>
        </p:spPr>
        <p:txBody>
          <a:bodyPr>
            <a:noAutofit/>
          </a:bodyPr>
          <a:lstStyle/>
          <a:p>
            <a:r>
              <a:rPr lang="en-US" sz="3800" dirty="0" smtClean="0"/>
              <a:t>Self-Optimizing Memory Controllers: </a:t>
            </a:r>
            <a:br>
              <a:rPr lang="en-US" sz="3800" dirty="0" smtClean="0"/>
            </a:br>
            <a:r>
              <a:rPr lang="en-US" sz="3800" dirty="0" smtClean="0"/>
              <a:t>A Reinforcement Learning Approach</a:t>
            </a:r>
            <a:endParaRPr lang="en-US" sz="3800" dirty="0"/>
          </a:p>
        </p:txBody>
      </p:sp>
      <p:sp>
        <p:nvSpPr>
          <p:cNvPr id="11" name="Subtitle 6"/>
          <p:cNvSpPr txBox="1">
            <a:spLocks/>
          </p:cNvSpPr>
          <p:nvPr/>
        </p:nvSpPr>
        <p:spPr>
          <a:xfrm>
            <a:off x="1600200" y="5867400"/>
            <a:ext cx="3429000" cy="6858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1. Microsoft Research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    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Subtitle 6"/>
          <p:cNvSpPr txBox="1">
            <a:spLocks/>
          </p:cNvSpPr>
          <p:nvPr/>
        </p:nvSpPr>
        <p:spPr>
          <a:xfrm>
            <a:off x="5562600" y="5867400"/>
            <a:ext cx="3429000" cy="6858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Tx/>
              <a:buNone/>
              <a:tabLst/>
              <a:defRPr/>
            </a:pPr>
            <a:r>
              <a:rPr lang="en-US" sz="2200" dirty="0" smtClean="0">
                <a:solidFill>
                  <a:schemeClr val="bg1"/>
                </a:solidFill>
              </a:rPr>
              <a:t>2. </a:t>
            </a:r>
            <a:r>
              <a:rPr lang="en-US" sz="2200" smtClean="0">
                <a:solidFill>
                  <a:schemeClr val="bg1"/>
                </a:solidFill>
              </a:rPr>
              <a:t>Cornell University</a:t>
            </a:r>
            <a:endParaRPr lang="en-US" sz="2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Impact of Selected Attributes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2B67-E8CD-4836-8A21-E404D5509878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23</a:t>
            </a:fld>
            <a:endParaRPr kumimoji="0" lang="en-US" dirty="0"/>
          </a:p>
        </p:txBody>
      </p:sp>
      <p:graphicFrame>
        <p:nvGraphicFramePr>
          <p:cNvPr id="6" name="Chart 5"/>
          <p:cNvGraphicFramePr>
            <a:graphicFrameLocks/>
          </p:cNvGraphicFramePr>
          <p:nvPr/>
        </p:nvGraphicFramePr>
        <p:xfrm>
          <a:off x="182880" y="2514599"/>
          <a:ext cx="8778240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Comparison to QoS-Aware Memory Controllers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2B67-E8CD-4836-8A21-E404D5509878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24</a:t>
            </a:fld>
            <a:endParaRPr kumimoji="0"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82880" y="2514600"/>
          <a:ext cx="8778240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 of Runtime Adaptation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C52B67-E8CD-4836-8A21-E404D5509878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25</a:t>
            </a:fld>
            <a:endParaRPr kumimoji="0" lang="en-US" dirty="0"/>
          </a:p>
        </p:txBody>
      </p:sp>
      <p:graphicFrame>
        <p:nvGraphicFramePr>
          <p:cNvPr id="6" name="Chart 5"/>
          <p:cNvGraphicFramePr/>
          <p:nvPr/>
        </p:nvGraphicFramePr>
        <p:xfrm>
          <a:off x="182880" y="2514600"/>
          <a:ext cx="8778240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4DF3-CCE6-4F24-BD65-5BB6B605C9F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26</a:t>
            </a:fld>
            <a:endParaRPr kumimoji="0" lang="en-US" dirty="0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182879" y="2514600"/>
          <a:ext cx="8778240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Bus Utilization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4DF3-CCE6-4F24-BD65-5BB6B605C9F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27</a:t>
            </a:fld>
            <a:endParaRPr kumimoji="0" lang="en-US" dirty="0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182879" y="2514600"/>
          <a:ext cx="8778240" cy="2468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Off-Chip Memory Bandwidth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3</a:t>
            </a:fld>
            <a:endParaRPr kumimoji="0"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Pin Count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en-US" dirty="0" smtClean="0"/>
              <a:t>Transistor Count</a:t>
            </a:r>
            <a:endParaRPr lang="en-US" dirty="0"/>
          </a:p>
        </p:txBody>
      </p:sp>
      <p:graphicFrame>
        <p:nvGraphicFramePr>
          <p:cNvPr id="17" name="Content Placeholder 16"/>
          <p:cNvGraphicFramePr>
            <a:graphicFrameLocks noGrp="1"/>
          </p:cNvGraphicFramePr>
          <p:nvPr>
            <p:ph sz="quarter" idx="2"/>
          </p:nvPr>
        </p:nvGraphicFramePr>
        <p:xfrm>
          <a:off x="609600" y="2438400"/>
          <a:ext cx="3886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8" name="Content Placeholder 17"/>
          <p:cNvGraphicFramePr>
            <a:graphicFrameLocks noGrp="1"/>
          </p:cNvGraphicFramePr>
          <p:nvPr>
            <p:ph sz="quarter" idx="4"/>
          </p:nvPr>
        </p:nvGraphicFramePr>
        <p:xfrm>
          <a:off x="4800600" y="2438400"/>
          <a:ext cx="3886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276600" y="5802868"/>
            <a:ext cx="29518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2"/>
                </a:solidFill>
              </a:rPr>
              <a:t>ITRS 2007 Executive Summary</a:t>
            </a:r>
            <a:endParaRPr lang="en-US" i="1" dirty="0">
              <a:solidFill>
                <a:schemeClr val="tx2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828800" y="4114800"/>
            <a:ext cx="1219200" cy="523220"/>
          </a:xfrm>
          <a:prstGeom prst="rect">
            <a:avLst/>
          </a:prstGeom>
          <a:solidFill>
            <a:schemeClr val="accent2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10% annual growth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943600" y="3591580"/>
            <a:ext cx="1219200" cy="52322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25% annual growth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algn="l" eaLnBrk="1" latinLnBrk="0" hangingPunct="1"/>
            <a:fld id="{F90FFCDE-A1CF-4A27-833D-E9635136EAD2}" type="datetime1">
              <a:rPr lang="en-US" smtClean="0"/>
              <a:pPr algn="l" eaLnBrk="1" latinLnBrk="0" hangingPunct="1"/>
              <a:t>7/14/2008</a:t>
            </a:fld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Problem: Off-Chip Memory Bandwidth</a:t>
            </a:r>
            <a:endParaRPr lang="en-US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D5A1B-E098-40BF-9A45-7F070FF6FE1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 algn="r" eaLnBrk="1" latinLnBrk="0" hangingPunct="1"/>
            <a:fld id="{96652B35-718D-4E28-AFEB-B694A3B357E8}" type="slidenum">
              <a:rPr kumimoji="0" lang="en-US" smtClean="0"/>
              <a:pPr algn="r" eaLnBrk="1" latinLnBrk="0" hangingPunct="1"/>
              <a:t>4</a:t>
            </a:fld>
            <a:endParaRPr kumimoji="0" lang="en-US" dirty="0"/>
          </a:p>
        </p:txBody>
      </p:sp>
      <p:sp>
        <p:nvSpPr>
          <p:cNvPr id="21" name="Content Placeholder 20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Higher </a:t>
            </a:r>
            <a:r>
              <a:rPr lang="en-US" dirty="0" smtClean="0">
                <a:sym typeface="Symbol"/>
              </a:rPr>
              <a:t>pressure on off-chip interface with each new technology generation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Important to utilize available memory bandwidth efficiently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Need for carefully scheduling memory accesses increases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DRAM Scheduling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4DF3-CCE6-4F24-BD65-5BB6B605C9F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5</a:t>
            </a:fld>
            <a:endParaRPr kumimoji="0" lang="en-US" dirty="0"/>
          </a:p>
        </p:txBody>
      </p:sp>
      <p:sp>
        <p:nvSpPr>
          <p:cNvPr id="1298" name="Text Placeholder 1297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en-US" dirty="0" smtClean="0"/>
              <a:t>Activate</a:t>
            </a:r>
          </a:p>
          <a:p>
            <a:r>
              <a:rPr lang="en-US" dirty="0" smtClean="0"/>
              <a:t>Read</a:t>
            </a:r>
          </a:p>
          <a:p>
            <a:r>
              <a:rPr lang="en-US" dirty="0" smtClean="0"/>
              <a:t>Write</a:t>
            </a:r>
          </a:p>
          <a:p>
            <a:r>
              <a:rPr lang="en-US" dirty="0" smtClean="0"/>
              <a:t>Precharge</a:t>
            </a:r>
          </a:p>
          <a:p>
            <a:endParaRPr lang="en-US" dirty="0"/>
          </a:p>
        </p:txBody>
      </p:sp>
      <p:grpSp>
        <p:nvGrpSpPr>
          <p:cNvPr id="1528" name="Group 152"/>
          <p:cNvGrpSpPr/>
          <p:nvPr/>
        </p:nvGrpSpPr>
        <p:grpSpPr>
          <a:xfrm rot="16200000">
            <a:off x="3056994" y="1896006"/>
            <a:ext cx="1104960" cy="1122947"/>
            <a:chOff x="2819400" y="2057400"/>
            <a:chExt cx="1143000" cy="1066800"/>
          </a:xfrm>
        </p:grpSpPr>
        <p:grpSp>
          <p:nvGrpSpPr>
            <p:cNvPr id="1530" name="Group 80"/>
            <p:cNvGrpSpPr/>
            <p:nvPr/>
          </p:nvGrpSpPr>
          <p:grpSpPr>
            <a:xfrm>
              <a:off x="3048000" y="2209800"/>
              <a:ext cx="914400" cy="914400"/>
              <a:chOff x="1981200" y="1752600"/>
              <a:chExt cx="3657600" cy="3657600"/>
            </a:xfrm>
          </p:grpSpPr>
          <p:grpSp>
            <p:nvGrpSpPr>
              <p:cNvPr id="1533" name="Group 27"/>
              <p:cNvGrpSpPr/>
              <p:nvPr/>
            </p:nvGrpSpPr>
            <p:grpSpPr>
              <a:xfrm>
                <a:off x="1981200" y="17526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585" name="Rectangle 1584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86" name="Rectangle 1585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87" name="Rectangle 1586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88" name="Rectangle 1587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89" name="Rectangle 1588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90" name="Rectangle 1589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91" name="Rectangle 1590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92" name="Rectangle 1591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93" name="Rectangle 1592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94" name="Rectangle 1593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95" name="Rectangle 1594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96" name="Rectangle 1595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97" name="Rectangle 1596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98" name="Rectangle 1597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99" name="Rectangle 1598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600" name="Rectangle 1599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34" name="Group 28"/>
              <p:cNvGrpSpPr/>
              <p:nvPr/>
            </p:nvGrpSpPr>
            <p:grpSpPr>
              <a:xfrm>
                <a:off x="3810000" y="17526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569" name="Rectangle 1568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0" name="Rectangle 1569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1" name="Rectangle 1570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2" name="Rectangle 1571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3" name="Rectangle 1572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4" name="Rectangle 1573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5" name="Rectangle 1574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6" name="Rectangle 1575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7" name="Rectangle 1576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8" name="Rectangle 1577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79" name="Rectangle 1578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80" name="Rectangle 1579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81" name="Rectangle 1580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82" name="Rectangle 1581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83" name="Rectangle 1582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84" name="Rectangle 1583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35" name="Group 45"/>
              <p:cNvGrpSpPr/>
              <p:nvPr/>
            </p:nvGrpSpPr>
            <p:grpSpPr>
              <a:xfrm>
                <a:off x="1981200" y="35814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553" name="Rectangle 1552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54" name="Rectangle 1553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55" name="Rectangle 1554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56" name="Rectangle 1555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57" name="Rectangle 1556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58" name="Rectangle 1557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59" name="Rectangle 1558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60" name="Rectangle 1559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61" name="Rectangle 1560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62" name="Rectangle 1561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63" name="Rectangle 1562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64" name="Rectangle 1563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65" name="Rectangle 1564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66" name="Rectangle 1565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67" name="Rectangle 1566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68" name="Rectangle 1567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536" name="Group 62"/>
              <p:cNvGrpSpPr/>
              <p:nvPr/>
            </p:nvGrpSpPr>
            <p:grpSpPr>
              <a:xfrm>
                <a:off x="3810000" y="35814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537" name="Rectangle 1536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38" name="Rectangle 1537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39" name="Rectangle 1538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40" name="Rectangle 1539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41" name="Rectangle 1540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42" name="Rectangle 1541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43" name="Rectangle 1542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44" name="Rectangle 1543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45" name="Rectangle 1544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46" name="Rectangle 1545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47" name="Rectangle 1546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48" name="Rectangle 1547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49" name="Rectangle 1548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50" name="Rectangle 1549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51" name="Rectangle 1550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552" name="Rectangle 1551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531" name="Rectangle 1530"/>
            <p:cNvSpPr/>
            <p:nvPr/>
          </p:nvSpPr>
          <p:spPr>
            <a:xfrm>
              <a:off x="2819400" y="2209800"/>
              <a:ext cx="114300" cy="9144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2" name="Trapezoid 1531"/>
            <p:cNvSpPr/>
            <p:nvPr/>
          </p:nvSpPr>
          <p:spPr>
            <a:xfrm>
              <a:off x="3048000" y="2057400"/>
              <a:ext cx="914400" cy="76200"/>
            </a:xfrm>
            <a:prstGeom prst="trapezoid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529" name="Trapezoid 1528"/>
          <p:cNvSpPr/>
          <p:nvPr/>
        </p:nvSpPr>
        <p:spPr>
          <a:xfrm rot="10800000">
            <a:off x="3235158" y="3115194"/>
            <a:ext cx="898358" cy="78925"/>
          </a:xfrm>
          <a:prstGeom prst="trapezoi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01" name="Left-Right Arrow 1300"/>
          <p:cNvSpPr/>
          <p:nvPr/>
        </p:nvSpPr>
        <p:spPr>
          <a:xfrm rot="16200000">
            <a:off x="3426063" y="3283952"/>
            <a:ext cx="460400" cy="280737"/>
          </a:xfrm>
          <a:prstGeom prst="left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2" name="Rectangle 1511"/>
          <p:cNvSpPr/>
          <p:nvPr/>
        </p:nvSpPr>
        <p:spPr>
          <a:xfrm rot="16200000">
            <a:off x="4617016" y="2673562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3" name="Rectangle 1512"/>
          <p:cNvSpPr/>
          <p:nvPr/>
        </p:nvSpPr>
        <p:spPr>
          <a:xfrm rot="16200000">
            <a:off x="4737332" y="2673562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4" name="Rectangle 1513"/>
          <p:cNvSpPr/>
          <p:nvPr/>
        </p:nvSpPr>
        <p:spPr>
          <a:xfrm rot="16200000">
            <a:off x="4857648" y="2673562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5" name="Rectangle 1514"/>
          <p:cNvSpPr/>
          <p:nvPr/>
        </p:nvSpPr>
        <p:spPr>
          <a:xfrm rot="16200000">
            <a:off x="4977964" y="2673562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6" name="Rectangle 1515"/>
          <p:cNvSpPr/>
          <p:nvPr/>
        </p:nvSpPr>
        <p:spPr>
          <a:xfrm rot="16200000">
            <a:off x="4617016" y="2563066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7" name="Rectangle 1516"/>
          <p:cNvSpPr/>
          <p:nvPr/>
        </p:nvSpPr>
        <p:spPr>
          <a:xfrm rot="16200000">
            <a:off x="4737332" y="2563066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8" name="Rectangle 1517"/>
          <p:cNvSpPr/>
          <p:nvPr/>
        </p:nvSpPr>
        <p:spPr>
          <a:xfrm rot="16200000">
            <a:off x="4857648" y="2563066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9" name="Rectangle 1518"/>
          <p:cNvSpPr/>
          <p:nvPr/>
        </p:nvSpPr>
        <p:spPr>
          <a:xfrm rot="16200000">
            <a:off x="4977964" y="2563066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0" name="Rectangle 1519"/>
          <p:cNvSpPr/>
          <p:nvPr/>
        </p:nvSpPr>
        <p:spPr>
          <a:xfrm rot="16200000">
            <a:off x="4617016" y="2452570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1" name="Rectangle 1520"/>
          <p:cNvSpPr/>
          <p:nvPr/>
        </p:nvSpPr>
        <p:spPr>
          <a:xfrm rot="16200000">
            <a:off x="4737332" y="2452570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2" name="Rectangle 1521"/>
          <p:cNvSpPr/>
          <p:nvPr/>
        </p:nvSpPr>
        <p:spPr>
          <a:xfrm rot="16200000">
            <a:off x="4857648" y="2452570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3" name="Rectangle 1522"/>
          <p:cNvSpPr/>
          <p:nvPr/>
        </p:nvSpPr>
        <p:spPr>
          <a:xfrm rot="16200000">
            <a:off x="4977964" y="2452570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4" name="Rectangle 1523"/>
          <p:cNvSpPr/>
          <p:nvPr/>
        </p:nvSpPr>
        <p:spPr>
          <a:xfrm rot="16200000">
            <a:off x="4617016" y="2342074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5" name="Rectangle 1524"/>
          <p:cNvSpPr/>
          <p:nvPr/>
        </p:nvSpPr>
        <p:spPr>
          <a:xfrm rot="16200000">
            <a:off x="4737332" y="2342074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6" name="Rectangle 1525"/>
          <p:cNvSpPr/>
          <p:nvPr/>
        </p:nvSpPr>
        <p:spPr>
          <a:xfrm rot="16200000">
            <a:off x="4857648" y="2342074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27" name="Rectangle 1526"/>
          <p:cNvSpPr/>
          <p:nvPr/>
        </p:nvSpPr>
        <p:spPr>
          <a:xfrm rot="16200000">
            <a:off x="4977964" y="2342074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0" name="Rectangle 1499"/>
          <p:cNvSpPr/>
          <p:nvPr/>
        </p:nvSpPr>
        <p:spPr>
          <a:xfrm rot="16200000">
            <a:off x="4617016" y="2121082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1" name="Rectangle 1500"/>
          <p:cNvSpPr/>
          <p:nvPr/>
        </p:nvSpPr>
        <p:spPr>
          <a:xfrm rot="16200000">
            <a:off x="4737332" y="2121082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2" name="Rectangle 1501"/>
          <p:cNvSpPr/>
          <p:nvPr/>
        </p:nvSpPr>
        <p:spPr>
          <a:xfrm rot="16200000">
            <a:off x="4857648" y="2121082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3" name="Rectangle 1502"/>
          <p:cNvSpPr/>
          <p:nvPr/>
        </p:nvSpPr>
        <p:spPr>
          <a:xfrm rot="16200000">
            <a:off x="4977964" y="2121082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4" name="Rectangle 1503"/>
          <p:cNvSpPr/>
          <p:nvPr/>
        </p:nvSpPr>
        <p:spPr>
          <a:xfrm rot="16200000">
            <a:off x="4617016" y="2010586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5" name="Rectangle 1504"/>
          <p:cNvSpPr/>
          <p:nvPr/>
        </p:nvSpPr>
        <p:spPr>
          <a:xfrm rot="16200000">
            <a:off x="4737332" y="2010586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6" name="Rectangle 1505"/>
          <p:cNvSpPr/>
          <p:nvPr/>
        </p:nvSpPr>
        <p:spPr>
          <a:xfrm rot="16200000">
            <a:off x="4857648" y="2010586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7" name="Rectangle 1506"/>
          <p:cNvSpPr/>
          <p:nvPr/>
        </p:nvSpPr>
        <p:spPr>
          <a:xfrm rot="16200000">
            <a:off x="4977964" y="2010586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8" name="Rectangle 1507"/>
          <p:cNvSpPr/>
          <p:nvPr/>
        </p:nvSpPr>
        <p:spPr>
          <a:xfrm rot="16200000">
            <a:off x="4617016" y="1900090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09" name="Rectangle 1508"/>
          <p:cNvSpPr/>
          <p:nvPr/>
        </p:nvSpPr>
        <p:spPr>
          <a:xfrm rot="16200000">
            <a:off x="4737332" y="1900090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0" name="Rectangle 1509"/>
          <p:cNvSpPr/>
          <p:nvPr/>
        </p:nvSpPr>
        <p:spPr>
          <a:xfrm rot="16200000">
            <a:off x="4857648" y="1900090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11" name="Rectangle 1510"/>
          <p:cNvSpPr/>
          <p:nvPr/>
        </p:nvSpPr>
        <p:spPr>
          <a:xfrm rot="16200000">
            <a:off x="4977964" y="1900090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0" name="Rectangle 1479"/>
          <p:cNvSpPr/>
          <p:nvPr/>
        </p:nvSpPr>
        <p:spPr>
          <a:xfrm rot="16200000">
            <a:off x="5098279" y="2673561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1" name="Rectangle 1480"/>
          <p:cNvSpPr/>
          <p:nvPr/>
        </p:nvSpPr>
        <p:spPr>
          <a:xfrm rot="16200000">
            <a:off x="5218595" y="2673561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2" name="Rectangle 1481"/>
          <p:cNvSpPr/>
          <p:nvPr/>
        </p:nvSpPr>
        <p:spPr>
          <a:xfrm rot="16200000">
            <a:off x="5338911" y="2673561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3" name="Rectangle 1482"/>
          <p:cNvSpPr/>
          <p:nvPr/>
        </p:nvSpPr>
        <p:spPr>
          <a:xfrm rot="16200000">
            <a:off x="5459227" y="2673561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4" name="Rectangle 1483"/>
          <p:cNvSpPr/>
          <p:nvPr/>
        </p:nvSpPr>
        <p:spPr>
          <a:xfrm rot="16200000">
            <a:off x="5098279" y="2563065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5" name="Rectangle 1484"/>
          <p:cNvSpPr/>
          <p:nvPr/>
        </p:nvSpPr>
        <p:spPr>
          <a:xfrm rot="16200000">
            <a:off x="5218595" y="2563065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6" name="Rectangle 1485"/>
          <p:cNvSpPr/>
          <p:nvPr/>
        </p:nvSpPr>
        <p:spPr>
          <a:xfrm rot="16200000">
            <a:off x="5338911" y="2563065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7" name="Rectangle 1486"/>
          <p:cNvSpPr/>
          <p:nvPr/>
        </p:nvSpPr>
        <p:spPr>
          <a:xfrm rot="16200000">
            <a:off x="5459227" y="2563065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8" name="Rectangle 1487"/>
          <p:cNvSpPr/>
          <p:nvPr/>
        </p:nvSpPr>
        <p:spPr>
          <a:xfrm rot="16200000">
            <a:off x="5098279" y="2452569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89" name="Rectangle 1488"/>
          <p:cNvSpPr/>
          <p:nvPr/>
        </p:nvSpPr>
        <p:spPr>
          <a:xfrm rot="16200000">
            <a:off x="5218595" y="2452569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0" name="Rectangle 1489"/>
          <p:cNvSpPr/>
          <p:nvPr/>
        </p:nvSpPr>
        <p:spPr>
          <a:xfrm rot="16200000">
            <a:off x="5338911" y="2452569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1" name="Rectangle 1490"/>
          <p:cNvSpPr/>
          <p:nvPr/>
        </p:nvSpPr>
        <p:spPr>
          <a:xfrm rot="16200000">
            <a:off x="5459227" y="2452569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2" name="Rectangle 1491"/>
          <p:cNvSpPr/>
          <p:nvPr/>
        </p:nvSpPr>
        <p:spPr>
          <a:xfrm rot="16200000">
            <a:off x="5098279" y="2342073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3" name="Rectangle 1492"/>
          <p:cNvSpPr/>
          <p:nvPr/>
        </p:nvSpPr>
        <p:spPr>
          <a:xfrm rot="16200000">
            <a:off x="5218595" y="2342073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4" name="Rectangle 1493"/>
          <p:cNvSpPr/>
          <p:nvPr/>
        </p:nvSpPr>
        <p:spPr>
          <a:xfrm rot="16200000">
            <a:off x="5338911" y="2342073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5" name="Rectangle 1494"/>
          <p:cNvSpPr/>
          <p:nvPr/>
        </p:nvSpPr>
        <p:spPr>
          <a:xfrm rot="16200000">
            <a:off x="5459227" y="2342073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6" name="Rectangle 1495"/>
          <p:cNvSpPr/>
          <p:nvPr/>
        </p:nvSpPr>
        <p:spPr>
          <a:xfrm rot="16200000">
            <a:off x="4617016" y="2231578"/>
            <a:ext cx="110496" cy="12031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7" name="Rectangle 1496"/>
          <p:cNvSpPr/>
          <p:nvPr/>
        </p:nvSpPr>
        <p:spPr>
          <a:xfrm rot="16200000">
            <a:off x="4737332" y="2231578"/>
            <a:ext cx="110496" cy="12031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8" name="Rectangle 1497"/>
          <p:cNvSpPr/>
          <p:nvPr/>
        </p:nvSpPr>
        <p:spPr>
          <a:xfrm rot="16200000">
            <a:off x="4857648" y="2231578"/>
            <a:ext cx="110496" cy="12031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99" name="Rectangle 1498"/>
          <p:cNvSpPr/>
          <p:nvPr/>
        </p:nvSpPr>
        <p:spPr>
          <a:xfrm rot="16200000">
            <a:off x="4977964" y="2231578"/>
            <a:ext cx="110496" cy="12031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4" name="Rectangle 1463"/>
          <p:cNvSpPr/>
          <p:nvPr/>
        </p:nvSpPr>
        <p:spPr>
          <a:xfrm rot="16200000">
            <a:off x="5098279" y="2231577"/>
            <a:ext cx="110496" cy="12031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5" name="Rectangle 1464"/>
          <p:cNvSpPr/>
          <p:nvPr/>
        </p:nvSpPr>
        <p:spPr>
          <a:xfrm rot="16200000">
            <a:off x="5218595" y="2231577"/>
            <a:ext cx="110496" cy="12031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6" name="Rectangle 1465"/>
          <p:cNvSpPr/>
          <p:nvPr/>
        </p:nvSpPr>
        <p:spPr>
          <a:xfrm rot="16200000">
            <a:off x="5338911" y="2231577"/>
            <a:ext cx="110496" cy="12031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7" name="Rectangle 1466"/>
          <p:cNvSpPr/>
          <p:nvPr/>
        </p:nvSpPr>
        <p:spPr>
          <a:xfrm rot="16200000">
            <a:off x="5459227" y="2231577"/>
            <a:ext cx="110496" cy="120316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8" name="Rectangle 1467"/>
          <p:cNvSpPr/>
          <p:nvPr/>
        </p:nvSpPr>
        <p:spPr>
          <a:xfrm rot="16200000">
            <a:off x="5098279" y="2121081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69" name="Rectangle 1468"/>
          <p:cNvSpPr/>
          <p:nvPr/>
        </p:nvSpPr>
        <p:spPr>
          <a:xfrm rot="16200000">
            <a:off x="5218595" y="2121081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0" name="Rectangle 1469"/>
          <p:cNvSpPr/>
          <p:nvPr/>
        </p:nvSpPr>
        <p:spPr>
          <a:xfrm rot="16200000">
            <a:off x="5338911" y="2121081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1" name="Rectangle 1470"/>
          <p:cNvSpPr/>
          <p:nvPr/>
        </p:nvSpPr>
        <p:spPr>
          <a:xfrm rot="16200000">
            <a:off x="5459227" y="2121081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2" name="Rectangle 1471"/>
          <p:cNvSpPr/>
          <p:nvPr/>
        </p:nvSpPr>
        <p:spPr>
          <a:xfrm rot="16200000">
            <a:off x="5098279" y="2010585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3" name="Rectangle 1472"/>
          <p:cNvSpPr/>
          <p:nvPr/>
        </p:nvSpPr>
        <p:spPr>
          <a:xfrm rot="16200000">
            <a:off x="5218595" y="2010585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4" name="Rectangle 1473"/>
          <p:cNvSpPr/>
          <p:nvPr/>
        </p:nvSpPr>
        <p:spPr>
          <a:xfrm rot="16200000">
            <a:off x="5338911" y="2010585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5" name="Rectangle 1474"/>
          <p:cNvSpPr/>
          <p:nvPr/>
        </p:nvSpPr>
        <p:spPr>
          <a:xfrm rot="16200000">
            <a:off x="5459227" y="2010585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6" name="Rectangle 1475"/>
          <p:cNvSpPr/>
          <p:nvPr/>
        </p:nvSpPr>
        <p:spPr>
          <a:xfrm rot="16200000">
            <a:off x="5098279" y="1900089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7" name="Rectangle 1476"/>
          <p:cNvSpPr/>
          <p:nvPr/>
        </p:nvSpPr>
        <p:spPr>
          <a:xfrm rot="16200000">
            <a:off x="5218595" y="1900089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8" name="Rectangle 1477"/>
          <p:cNvSpPr/>
          <p:nvPr/>
        </p:nvSpPr>
        <p:spPr>
          <a:xfrm rot="16200000">
            <a:off x="5338911" y="1900089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79" name="Rectangle 1478"/>
          <p:cNvSpPr/>
          <p:nvPr/>
        </p:nvSpPr>
        <p:spPr>
          <a:xfrm rot="16200000">
            <a:off x="5459227" y="1900089"/>
            <a:ext cx="110496" cy="12031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8" name="Rectangle 1457"/>
          <p:cNvSpPr/>
          <p:nvPr/>
        </p:nvSpPr>
        <p:spPr>
          <a:xfrm rot="16200000">
            <a:off x="5038121" y="2473448"/>
            <a:ext cx="110496" cy="962526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59" name="Trapezoid 1458"/>
          <p:cNvSpPr/>
          <p:nvPr/>
        </p:nvSpPr>
        <p:spPr>
          <a:xfrm rot="16200000">
            <a:off x="4049806" y="2306878"/>
            <a:ext cx="883968" cy="80211"/>
          </a:xfrm>
          <a:prstGeom prst="trapezoi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456" name="Trapezoid 1455"/>
          <p:cNvSpPr/>
          <p:nvPr/>
        </p:nvSpPr>
        <p:spPr>
          <a:xfrm rot="10800000">
            <a:off x="4638842" y="3115194"/>
            <a:ext cx="898358" cy="78925"/>
          </a:xfrm>
          <a:prstGeom prst="trapezoi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03" name="Left-Right Arrow 1302"/>
          <p:cNvSpPr/>
          <p:nvPr/>
        </p:nvSpPr>
        <p:spPr>
          <a:xfrm rot="16200000">
            <a:off x="4829747" y="3283952"/>
            <a:ext cx="460400" cy="280737"/>
          </a:xfrm>
          <a:prstGeom prst="left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82" name="Group 152"/>
          <p:cNvGrpSpPr/>
          <p:nvPr/>
        </p:nvGrpSpPr>
        <p:grpSpPr>
          <a:xfrm rot="16200000">
            <a:off x="5864362" y="1896006"/>
            <a:ext cx="1104960" cy="1122947"/>
            <a:chOff x="2819400" y="2057400"/>
            <a:chExt cx="1143000" cy="1066800"/>
          </a:xfrm>
        </p:grpSpPr>
        <p:grpSp>
          <p:nvGrpSpPr>
            <p:cNvPr id="1384" name="Group 80"/>
            <p:cNvGrpSpPr/>
            <p:nvPr/>
          </p:nvGrpSpPr>
          <p:grpSpPr>
            <a:xfrm>
              <a:off x="3048000" y="2209800"/>
              <a:ext cx="914400" cy="914400"/>
              <a:chOff x="1981200" y="1752600"/>
              <a:chExt cx="3657600" cy="3657600"/>
            </a:xfrm>
          </p:grpSpPr>
          <p:grpSp>
            <p:nvGrpSpPr>
              <p:cNvPr id="1387" name="Group 27"/>
              <p:cNvGrpSpPr/>
              <p:nvPr/>
            </p:nvGrpSpPr>
            <p:grpSpPr>
              <a:xfrm>
                <a:off x="1981200" y="17526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439" name="Rectangle 1438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0" name="Rectangle 1439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1" name="Rectangle 1440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2" name="Rectangle 1441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3" name="Rectangle 1442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4" name="Rectangle 1443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5" name="Rectangle 1444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6" name="Rectangle 1445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7" name="Rectangle 1446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8" name="Rectangle 1447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49" name="Rectangle 1448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50" name="Rectangle 1449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51" name="Rectangle 1450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52" name="Rectangle 1451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53" name="Rectangle 1452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54" name="Rectangle 1453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88" name="Group 28"/>
              <p:cNvGrpSpPr/>
              <p:nvPr/>
            </p:nvGrpSpPr>
            <p:grpSpPr>
              <a:xfrm>
                <a:off x="3810000" y="17526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423" name="Rectangle 1422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4" name="Rectangle 1423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5" name="Rectangle 1424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6" name="Rectangle 1425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7" name="Rectangle 1426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8" name="Rectangle 1427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9" name="Rectangle 1428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0" name="Rectangle 1429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1" name="Rectangle 1430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2" name="Rectangle 1431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3" name="Rectangle 1432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4" name="Rectangle 1433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5" name="Rectangle 1434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6" name="Rectangle 1435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7" name="Rectangle 1436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38" name="Rectangle 1437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89" name="Group 45"/>
              <p:cNvGrpSpPr/>
              <p:nvPr/>
            </p:nvGrpSpPr>
            <p:grpSpPr>
              <a:xfrm>
                <a:off x="1981200" y="35814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407" name="Rectangle 1406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08" name="Rectangle 1407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09" name="Rectangle 1408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0" name="Rectangle 1409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1" name="Rectangle 1410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2" name="Rectangle 1411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3" name="Rectangle 1412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4" name="Rectangle 1413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5" name="Rectangle 1414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6" name="Rectangle 1415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7" name="Rectangle 1416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8" name="Rectangle 1417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19" name="Rectangle 1418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0" name="Rectangle 1419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1" name="Rectangle 1420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22" name="Rectangle 1421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90" name="Group 62"/>
              <p:cNvGrpSpPr/>
              <p:nvPr/>
            </p:nvGrpSpPr>
            <p:grpSpPr>
              <a:xfrm>
                <a:off x="3810000" y="35814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391" name="Rectangle 1390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2" name="Rectangle 1391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3" name="Rectangle 1392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4" name="Rectangle 1393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5" name="Rectangle 1394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6" name="Rectangle 1395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7" name="Rectangle 1396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8" name="Rectangle 1397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99" name="Rectangle 1398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00" name="Rectangle 1399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01" name="Rectangle 1400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02" name="Rectangle 1401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03" name="Rectangle 1402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04" name="Rectangle 1403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05" name="Rectangle 1404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406" name="Rectangle 1405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385" name="Rectangle 1384"/>
            <p:cNvSpPr/>
            <p:nvPr/>
          </p:nvSpPr>
          <p:spPr>
            <a:xfrm>
              <a:off x="2819400" y="2209800"/>
              <a:ext cx="114300" cy="9144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6" name="Trapezoid 1385"/>
            <p:cNvSpPr/>
            <p:nvPr/>
          </p:nvSpPr>
          <p:spPr>
            <a:xfrm>
              <a:off x="3048000" y="2057400"/>
              <a:ext cx="914400" cy="76200"/>
            </a:xfrm>
            <a:prstGeom prst="trapezoid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383" name="Trapezoid 1382"/>
          <p:cNvSpPr/>
          <p:nvPr/>
        </p:nvSpPr>
        <p:spPr>
          <a:xfrm rot="10800000">
            <a:off x="6042526" y="3115194"/>
            <a:ext cx="898358" cy="78925"/>
          </a:xfrm>
          <a:prstGeom prst="trapezoi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05" name="Left-Right Arrow 1304"/>
          <p:cNvSpPr/>
          <p:nvPr/>
        </p:nvSpPr>
        <p:spPr>
          <a:xfrm rot="16200000">
            <a:off x="6233432" y="3283952"/>
            <a:ext cx="460400" cy="280737"/>
          </a:xfrm>
          <a:prstGeom prst="left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09" name="Group 152"/>
          <p:cNvGrpSpPr/>
          <p:nvPr/>
        </p:nvGrpSpPr>
        <p:grpSpPr>
          <a:xfrm rot="16200000">
            <a:off x="7268046" y="1896006"/>
            <a:ext cx="1104960" cy="1122947"/>
            <a:chOff x="2819400" y="2057400"/>
            <a:chExt cx="1143000" cy="1066800"/>
          </a:xfrm>
        </p:grpSpPr>
        <p:grpSp>
          <p:nvGrpSpPr>
            <p:cNvPr id="1311" name="Group 80"/>
            <p:cNvGrpSpPr/>
            <p:nvPr/>
          </p:nvGrpSpPr>
          <p:grpSpPr>
            <a:xfrm>
              <a:off x="3048000" y="2209800"/>
              <a:ext cx="914400" cy="914400"/>
              <a:chOff x="1981200" y="1752600"/>
              <a:chExt cx="3657600" cy="3657600"/>
            </a:xfrm>
          </p:grpSpPr>
          <p:grpSp>
            <p:nvGrpSpPr>
              <p:cNvPr id="1314" name="Group 27"/>
              <p:cNvGrpSpPr/>
              <p:nvPr/>
            </p:nvGrpSpPr>
            <p:grpSpPr>
              <a:xfrm>
                <a:off x="1981200" y="17526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366" name="Rectangle 1365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67" name="Rectangle 1366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68" name="Rectangle 1367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69" name="Rectangle 1368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0" name="Rectangle 1369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1" name="Rectangle 1370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2" name="Rectangle 1371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3" name="Rectangle 1372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4" name="Rectangle 1373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5" name="Rectangle 1374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6" name="Rectangle 1375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7" name="Rectangle 1376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8" name="Rectangle 1377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79" name="Rectangle 1378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80" name="Rectangle 1379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81" name="Rectangle 1380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15" name="Group 28"/>
              <p:cNvGrpSpPr/>
              <p:nvPr/>
            </p:nvGrpSpPr>
            <p:grpSpPr>
              <a:xfrm>
                <a:off x="3810000" y="17526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350" name="Rectangle 1349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1" name="Rectangle 1350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2" name="Rectangle 1351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3" name="Rectangle 1352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4" name="Rectangle 1353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5" name="Rectangle 1354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6" name="Rectangle 1355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7" name="Rectangle 1356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8" name="Rectangle 1357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59" name="Rectangle 1358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60" name="Rectangle 1359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61" name="Rectangle 1360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62" name="Rectangle 1361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63" name="Rectangle 1362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64" name="Rectangle 1363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65" name="Rectangle 1364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16" name="Group 45"/>
              <p:cNvGrpSpPr/>
              <p:nvPr/>
            </p:nvGrpSpPr>
            <p:grpSpPr>
              <a:xfrm>
                <a:off x="1981200" y="35814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334" name="Rectangle 1333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5" name="Rectangle 1334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6" name="Rectangle 1335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7" name="Rectangle 1336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8" name="Rectangle 1337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9" name="Rectangle 1338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0" name="Rectangle 1339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1" name="Rectangle 1340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2" name="Rectangle 1341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3" name="Rectangle 1342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4" name="Rectangle 1343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5" name="Rectangle 1344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6" name="Rectangle 1345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7" name="Rectangle 1346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8" name="Rectangle 1347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49" name="Rectangle 1348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317" name="Group 62"/>
              <p:cNvGrpSpPr/>
              <p:nvPr/>
            </p:nvGrpSpPr>
            <p:grpSpPr>
              <a:xfrm>
                <a:off x="3810000" y="3581400"/>
                <a:ext cx="1828800" cy="1828800"/>
                <a:chOff x="4191000" y="1981200"/>
                <a:chExt cx="1828800" cy="1828800"/>
              </a:xfrm>
            </p:grpSpPr>
            <p:sp>
              <p:nvSpPr>
                <p:cNvPr id="1318" name="Rectangle 1317"/>
                <p:cNvSpPr/>
                <p:nvPr/>
              </p:nvSpPr>
              <p:spPr>
                <a:xfrm>
                  <a:off x="41910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19" name="Rectangle 1318"/>
                <p:cNvSpPr/>
                <p:nvPr/>
              </p:nvSpPr>
              <p:spPr>
                <a:xfrm>
                  <a:off x="41910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0" name="Rectangle 1319"/>
                <p:cNvSpPr/>
                <p:nvPr/>
              </p:nvSpPr>
              <p:spPr>
                <a:xfrm>
                  <a:off x="41910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1" name="Rectangle 1320"/>
                <p:cNvSpPr/>
                <p:nvPr/>
              </p:nvSpPr>
              <p:spPr>
                <a:xfrm>
                  <a:off x="41910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2" name="Rectangle 1321"/>
                <p:cNvSpPr/>
                <p:nvPr/>
              </p:nvSpPr>
              <p:spPr>
                <a:xfrm>
                  <a:off x="46482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3" name="Rectangle 1322"/>
                <p:cNvSpPr/>
                <p:nvPr/>
              </p:nvSpPr>
              <p:spPr>
                <a:xfrm>
                  <a:off x="46482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4" name="Rectangle 1323"/>
                <p:cNvSpPr/>
                <p:nvPr/>
              </p:nvSpPr>
              <p:spPr>
                <a:xfrm>
                  <a:off x="46482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5" name="Rectangle 1324"/>
                <p:cNvSpPr/>
                <p:nvPr/>
              </p:nvSpPr>
              <p:spPr>
                <a:xfrm>
                  <a:off x="46482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6" name="Rectangle 1325"/>
                <p:cNvSpPr/>
                <p:nvPr/>
              </p:nvSpPr>
              <p:spPr>
                <a:xfrm>
                  <a:off x="51054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7" name="Rectangle 1326"/>
                <p:cNvSpPr/>
                <p:nvPr/>
              </p:nvSpPr>
              <p:spPr>
                <a:xfrm>
                  <a:off x="51054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8" name="Rectangle 1327"/>
                <p:cNvSpPr/>
                <p:nvPr/>
              </p:nvSpPr>
              <p:spPr>
                <a:xfrm>
                  <a:off x="51054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29" name="Rectangle 1328"/>
                <p:cNvSpPr/>
                <p:nvPr/>
              </p:nvSpPr>
              <p:spPr>
                <a:xfrm>
                  <a:off x="51054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0" name="Rectangle 1329"/>
                <p:cNvSpPr/>
                <p:nvPr/>
              </p:nvSpPr>
              <p:spPr>
                <a:xfrm>
                  <a:off x="5562600" y="19812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1" name="Rectangle 1330"/>
                <p:cNvSpPr/>
                <p:nvPr/>
              </p:nvSpPr>
              <p:spPr>
                <a:xfrm>
                  <a:off x="5562600" y="24384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2" name="Rectangle 1331"/>
                <p:cNvSpPr/>
                <p:nvPr/>
              </p:nvSpPr>
              <p:spPr>
                <a:xfrm>
                  <a:off x="5562600" y="28956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333" name="Rectangle 1332"/>
                <p:cNvSpPr/>
                <p:nvPr/>
              </p:nvSpPr>
              <p:spPr>
                <a:xfrm>
                  <a:off x="5562600" y="3352800"/>
                  <a:ext cx="457200" cy="457200"/>
                </a:xfrm>
                <a:prstGeom prst="rect">
                  <a:avLst/>
                </a:prstGeom>
                <a:noFill/>
                <a:ln>
                  <a:solidFill>
                    <a:schemeClr val="tx2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</p:grpSp>
        <p:sp>
          <p:nvSpPr>
            <p:cNvPr id="1312" name="Rectangle 1311"/>
            <p:cNvSpPr/>
            <p:nvPr/>
          </p:nvSpPr>
          <p:spPr>
            <a:xfrm>
              <a:off x="2819400" y="2209800"/>
              <a:ext cx="114300" cy="914400"/>
            </a:xfrm>
            <a:prstGeom prst="rect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13" name="Trapezoid 1312"/>
            <p:cNvSpPr/>
            <p:nvPr/>
          </p:nvSpPr>
          <p:spPr>
            <a:xfrm>
              <a:off x="3048000" y="2057400"/>
              <a:ext cx="914400" cy="76200"/>
            </a:xfrm>
            <a:prstGeom prst="trapezoid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/>
            </a:p>
          </p:txBody>
        </p:sp>
      </p:grpSp>
      <p:sp>
        <p:nvSpPr>
          <p:cNvPr id="1310" name="Trapezoid 1309"/>
          <p:cNvSpPr/>
          <p:nvPr/>
        </p:nvSpPr>
        <p:spPr>
          <a:xfrm rot="10800000">
            <a:off x="7446210" y="3115194"/>
            <a:ext cx="898358" cy="78925"/>
          </a:xfrm>
          <a:prstGeom prst="trapezoid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1307" name="Left-Right Arrow 1306"/>
          <p:cNvSpPr/>
          <p:nvPr/>
        </p:nvSpPr>
        <p:spPr>
          <a:xfrm rot="16200000">
            <a:off x="7637116" y="3283952"/>
            <a:ext cx="460400" cy="280737"/>
          </a:xfrm>
          <a:prstGeom prst="leftRightArrow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08" name="Rectangle 1307"/>
          <p:cNvSpPr/>
          <p:nvPr/>
        </p:nvSpPr>
        <p:spPr>
          <a:xfrm rot="16200000">
            <a:off x="5707061" y="1135061"/>
            <a:ext cx="155479" cy="519439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 rot="16200000">
            <a:off x="5152302" y="2813688"/>
            <a:ext cx="110496" cy="2743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7" name="Text Placeholder 1297"/>
          <p:cNvSpPr txBox="1">
            <a:spLocks/>
          </p:cNvSpPr>
          <p:nvPr/>
        </p:nvSpPr>
        <p:spPr>
          <a:xfrm>
            <a:off x="609600" y="1752600"/>
            <a:ext cx="1600200" cy="4343400"/>
          </a:xfrm>
          <a:prstGeom prst="rect">
            <a:avLst/>
          </a:prstGeom>
          <a:solidFill>
            <a:schemeClr val="accent2"/>
          </a:solidFill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txBody>
          <a:bodyPr vert="horz" lIns="137160" tIns="182880" rIns="137160" bIns="91440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Command schedule must obey large set of timing constraints.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Must order commands to maximize throughput and minimize latency.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1000"/>
              </a:spcAft>
              <a:buClr>
                <a:schemeClr val="accent2"/>
              </a:buClr>
              <a:buSzPct val="60000"/>
              <a:buFont typeface="Wingdings"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08" name="TextBox 307"/>
          <p:cNvSpPr txBox="1"/>
          <p:nvPr/>
        </p:nvSpPr>
        <p:spPr>
          <a:xfrm>
            <a:off x="2286000" y="5029200"/>
            <a:ext cx="662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Constraints: tRCD, tCL, tWL, tCCD, tWTR, tWR, tRTP, tRP, tRRD, tRAS, tRC, tFAW …</a:t>
            </a:r>
          </a:p>
          <a:p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grpSp>
        <p:nvGrpSpPr>
          <p:cNvPr id="309" name="Group 308"/>
          <p:cNvGrpSpPr/>
          <p:nvPr/>
        </p:nvGrpSpPr>
        <p:grpSpPr>
          <a:xfrm>
            <a:off x="2209800" y="2602468"/>
            <a:ext cx="6934200" cy="2121932"/>
            <a:chOff x="2209800" y="2590800"/>
            <a:chExt cx="6934200" cy="2121932"/>
          </a:xfrm>
        </p:grpSpPr>
        <p:graphicFrame>
          <p:nvGraphicFramePr>
            <p:cNvPr id="310" name="Chart 309"/>
            <p:cNvGraphicFramePr>
              <a:graphicFrameLocks noChangeAspect="1"/>
            </p:cNvGraphicFramePr>
            <p:nvPr/>
          </p:nvGraphicFramePr>
          <p:xfrm>
            <a:off x="2209800" y="2590800"/>
            <a:ext cx="1928125" cy="1752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graphicFrame>
          <p:nvGraphicFramePr>
            <p:cNvPr id="311" name="Chart 310"/>
            <p:cNvGraphicFramePr>
              <a:graphicFrameLocks noChangeAspect="1"/>
            </p:cNvGraphicFramePr>
            <p:nvPr/>
          </p:nvGraphicFramePr>
          <p:xfrm>
            <a:off x="4419600" y="2590800"/>
            <a:ext cx="1905000" cy="173158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graphicFrame>
          <p:nvGraphicFramePr>
            <p:cNvPr id="312" name="Chart 311"/>
            <p:cNvGraphicFramePr>
              <a:graphicFrameLocks noChangeAspect="1"/>
            </p:cNvGraphicFramePr>
            <p:nvPr/>
          </p:nvGraphicFramePr>
          <p:xfrm>
            <a:off x="6553200" y="2590800"/>
            <a:ext cx="2590800" cy="17526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313" name="TextBox 312"/>
            <p:cNvSpPr txBox="1"/>
            <p:nvPr/>
          </p:nvSpPr>
          <p:spPr>
            <a:xfrm>
              <a:off x="4419600" y="4343400"/>
              <a:ext cx="254928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smtClean="0">
                  <a:solidFill>
                    <a:schemeClr val="tx2"/>
                  </a:solidFill>
                </a:rPr>
                <a:t>ScalParC – NU-</a:t>
              </a:r>
              <a:r>
                <a:rPr lang="en-US" i="1" dirty="0" err="1" smtClean="0">
                  <a:solidFill>
                    <a:schemeClr val="tx2"/>
                  </a:solidFill>
                </a:rPr>
                <a:t>MineBench</a:t>
              </a:r>
              <a:endParaRPr lang="en-US" i="1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14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14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4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500" fill="hold"/>
                                        <p:tgtEl>
                                          <p:spTgt spid="14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4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14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500" fill="hold"/>
                                        <p:tgtEl>
                                          <p:spTgt spid="14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4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4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8" dur="500" fill="hold"/>
                                        <p:tgtEl>
                                          <p:spTgt spid="14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4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14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2" dur="500" fill="hold"/>
                                        <p:tgtEl>
                                          <p:spTgt spid="14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4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14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6" dur="500" fill="hold"/>
                                        <p:tgtEl>
                                          <p:spTgt spid="1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1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14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0" dur="500" fill="hold"/>
                                        <p:tgtEl>
                                          <p:spTgt spid="14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14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14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4" dur="500" fill="hold"/>
                                        <p:tgtEl>
                                          <p:spTgt spid="1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500" fill="hold"/>
                                        <p:tgtEl>
                                          <p:spTgt spid="1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14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2" dur="500" fill="hold"/>
                                        <p:tgtEl>
                                          <p:spTgt spid="14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14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14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500" fill="hold"/>
                                        <p:tgtEl>
                                          <p:spTgt spid="14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14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14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500" fill="hold"/>
                                        <p:tgtEl>
                                          <p:spTgt spid="14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14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4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" dur="500" fill="hold"/>
                                        <p:tgtEl>
                                          <p:spTgt spid="14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14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14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8" dur="500" fill="hold"/>
                                        <p:tgtEl>
                                          <p:spTgt spid="14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14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500" fill="hold"/>
                                        <p:tgtEl>
                                          <p:spTgt spid="14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2" dur="500" fill="hold"/>
                                        <p:tgtEl>
                                          <p:spTgt spid="1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3" dur="500" fill="hold"/>
                                        <p:tgtEl>
                                          <p:spTgt spid="1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14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6" dur="500" fill="hold"/>
                                        <p:tgtEl>
                                          <p:spTgt spid="14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14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8" dur="500" fill="hold"/>
                                        <p:tgtEl>
                                          <p:spTgt spid="14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0" dur="500" fill="hold"/>
                                        <p:tgtEl>
                                          <p:spTgt spid="1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1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14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74" dur="500" fill="hold"/>
                                        <p:tgtEl>
                                          <p:spTgt spid="14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5" dur="500" fill="hold"/>
                                        <p:tgtEl>
                                          <p:spTgt spid="14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6" dur="500" fill="hold"/>
                                        <p:tgtEl>
                                          <p:spTgt spid="14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0" dur="500" fill="hold"/>
                                        <p:tgtEl>
                                          <p:spTgt spid="14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1" dur="500" fill="hold"/>
                                        <p:tgtEl>
                                          <p:spTgt spid="14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2" dur="500" fill="hold"/>
                                        <p:tgtEl>
                                          <p:spTgt spid="14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88" dur="500" fill="hold"/>
                                        <p:tgtEl>
                                          <p:spTgt spid="1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9" dur="500" fill="hold"/>
                                        <p:tgtEl>
                                          <p:spTgt spid="1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0" dur="500" fill="hold"/>
                                        <p:tgtEl>
                                          <p:spTgt spid="13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2" dur="500" fill="hold"/>
                                        <p:tgtEl>
                                          <p:spTgt spid="1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500" fill="hold"/>
                                        <p:tgtEl>
                                          <p:spTgt spid="13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6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8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4" dur="500" fill="hold"/>
                                        <p:tgtEl>
                                          <p:spTgt spid="13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5" dur="500" fill="hold"/>
                                        <p:tgtEl>
                                          <p:spTgt spid="13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30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8" dur="500" fill="hold"/>
                                        <p:tgtEl>
                                          <p:spTgt spid="13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09" dur="500" fill="hold"/>
                                        <p:tgtEl>
                                          <p:spTgt spid="13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0" dur="500" fill="hold"/>
                                        <p:tgtEl>
                                          <p:spTgt spid="130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4" dur="500" fill="hold"/>
                                        <p:tgtEl>
                                          <p:spTgt spid="14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5" dur="500" fill="hold"/>
                                        <p:tgtEl>
                                          <p:spTgt spid="14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6" dur="500" fill="hold"/>
                                        <p:tgtEl>
                                          <p:spTgt spid="14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8" dur="500" fill="hold"/>
                                        <p:tgtEl>
                                          <p:spTgt spid="14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9" dur="500" fill="hold"/>
                                        <p:tgtEl>
                                          <p:spTgt spid="14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4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2" dur="500" fill="hold"/>
                                        <p:tgtEl>
                                          <p:spTgt spid="14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3" dur="500" fill="hold"/>
                                        <p:tgtEl>
                                          <p:spTgt spid="14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500" fill="hold"/>
                                        <p:tgtEl>
                                          <p:spTgt spid="14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26" dur="500" fill="hold"/>
                                        <p:tgtEl>
                                          <p:spTgt spid="14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4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4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0" dur="500" fill="hold"/>
                                        <p:tgtEl>
                                          <p:spTgt spid="149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1" dur="500" fill="hold"/>
                                        <p:tgtEl>
                                          <p:spTgt spid="149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500" fill="hold"/>
                                        <p:tgtEl>
                                          <p:spTgt spid="149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4" dur="500" fill="hold"/>
                                        <p:tgtEl>
                                          <p:spTgt spid="149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149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500" fill="hold"/>
                                        <p:tgtEl>
                                          <p:spTgt spid="149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38" dur="500" fill="hold"/>
                                        <p:tgtEl>
                                          <p:spTgt spid="149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9" dur="500" fill="hold"/>
                                        <p:tgtEl>
                                          <p:spTgt spid="149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500" fill="hold"/>
                                        <p:tgtEl>
                                          <p:spTgt spid="149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2" dur="500" fill="hold"/>
                                        <p:tgtEl>
                                          <p:spTgt spid="14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3" dur="500" fill="hold"/>
                                        <p:tgtEl>
                                          <p:spTgt spid="14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500" fill="hold"/>
                                        <p:tgtEl>
                                          <p:spTgt spid="149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xit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9" grpId="0" animBg="1"/>
      <p:bldP spid="1301" grpId="0" animBg="1"/>
      <p:bldP spid="1512" grpId="0" animBg="1"/>
      <p:bldP spid="1513" grpId="0" animBg="1"/>
      <p:bldP spid="1514" grpId="0" animBg="1"/>
      <p:bldP spid="1515" grpId="0" animBg="1"/>
      <p:bldP spid="1516" grpId="0" animBg="1"/>
      <p:bldP spid="1517" grpId="0" animBg="1"/>
      <p:bldP spid="1518" grpId="0" animBg="1"/>
      <p:bldP spid="1519" grpId="0" animBg="1"/>
      <p:bldP spid="1520" grpId="0" animBg="1"/>
      <p:bldP spid="1521" grpId="0" animBg="1"/>
      <p:bldP spid="1522" grpId="0" animBg="1"/>
      <p:bldP spid="1523" grpId="0" animBg="1"/>
      <p:bldP spid="1524" grpId="0" animBg="1"/>
      <p:bldP spid="1525" grpId="0" animBg="1"/>
      <p:bldP spid="1526" grpId="0" animBg="1"/>
      <p:bldP spid="1527" grpId="0" animBg="1"/>
      <p:bldP spid="1500" grpId="0" animBg="1"/>
      <p:bldP spid="1501" grpId="0" animBg="1"/>
      <p:bldP spid="1502" grpId="0" animBg="1"/>
      <p:bldP spid="1503" grpId="0" animBg="1"/>
      <p:bldP spid="1504" grpId="0" animBg="1"/>
      <p:bldP spid="1505" grpId="0" animBg="1"/>
      <p:bldP spid="1506" grpId="0" animBg="1"/>
      <p:bldP spid="1507" grpId="0" animBg="1"/>
      <p:bldP spid="1508" grpId="0" animBg="1"/>
      <p:bldP spid="1509" grpId="0" animBg="1"/>
      <p:bldP spid="1510" grpId="0" animBg="1"/>
      <p:bldP spid="1511" grpId="0" animBg="1"/>
      <p:bldP spid="1480" grpId="0" animBg="1"/>
      <p:bldP spid="1481" grpId="0" animBg="1"/>
      <p:bldP spid="1482" grpId="0" animBg="1"/>
      <p:bldP spid="1483" grpId="0" animBg="1"/>
      <p:bldP spid="1484" grpId="0" animBg="1"/>
      <p:bldP spid="1485" grpId="0" animBg="1"/>
      <p:bldP spid="1486" grpId="0" animBg="1"/>
      <p:bldP spid="1487" grpId="0" animBg="1"/>
      <p:bldP spid="1488" grpId="0" animBg="1"/>
      <p:bldP spid="1489" grpId="0" animBg="1"/>
      <p:bldP spid="1490" grpId="0" animBg="1"/>
      <p:bldP spid="1491" grpId="0" animBg="1"/>
      <p:bldP spid="1492" grpId="0" animBg="1"/>
      <p:bldP spid="1493" grpId="0" animBg="1"/>
      <p:bldP spid="1494" grpId="0" animBg="1"/>
      <p:bldP spid="1495" grpId="0" animBg="1"/>
      <p:bldP spid="1496" grpId="0" animBg="1"/>
      <p:bldP spid="1497" grpId="0" animBg="1"/>
      <p:bldP spid="1498" grpId="0" animBg="1"/>
      <p:bldP spid="1499" grpId="0" animBg="1"/>
      <p:bldP spid="1464" grpId="0" animBg="1"/>
      <p:bldP spid="1465" grpId="0" animBg="1"/>
      <p:bldP spid="1466" grpId="0" animBg="1"/>
      <p:bldP spid="1467" grpId="0" animBg="1"/>
      <p:bldP spid="1468" grpId="0" animBg="1"/>
      <p:bldP spid="1469" grpId="0" animBg="1"/>
      <p:bldP spid="1470" grpId="0" animBg="1"/>
      <p:bldP spid="1471" grpId="0" animBg="1"/>
      <p:bldP spid="1472" grpId="0" animBg="1"/>
      <p:bldP spid="1473" grpId="0" animBg="1"/>
      <p:bldP spid="1474" grpId="0" animBg="1"/>
      <p:bldP spid="1475" grpId="0" animBg="1"/>
      <p:bldP spid="1476" grpId="0" animBg="1"/>
      <p:bldP spid="1477" grpId="0" animBg="1"/>
      <p:bldP spid="1478" grpId="0" animBg="1"/>
      <p:bldP spid="1479" grpId="0" animBg="1"/>
      <p:bldP spid="1458" grpId="0" animBg="1"/>
      <p:bldP spid="1459" grpId="0" animBg="1"/>
      <p:bldP spid="1456" grpId="0" animBg="1"/>
      <p:bldP spid="1303" grpId="0" animBg="1"/>
      <p:bldP spid="1383" grpId="0" animBg="1"/>
      <p:bldP spid="1305" grpId="0" animBg="1"/>
      <p:bldP spid="1310" grpId="0" animBg="1"/>
      <p:bldP spid="1307" grpId="0" animBg="1"/>
      <p:bldP spid="1308" grpId="0" animBg="1"/>
      <p:bldP spid="321" grpId="0"/>
      <p:bldP spid="307" grpId="0" animBg="1"/>
      <p:bldP spid="30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Memory Controllers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AC574-28E4-4754-BF00-BAE18363614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6</a:t>
            </a:fld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4495800"/>
          </a:xfrm>
        </p:spPr>
        <p:txBody>
          <a:bodyPr/>
          <a:lstStyle/>
          <a:p>
            <a:r>
              <a:rPr lang="en-US" dirty="0" smtClean="0"/>
              <a:t>Based on relatively simple, fixed scheduling policies</a:t>
            </a:r>
          </a:p>
          <a:p>
            <a:pPr lvl="1"/>
            <a:r>
              <a:rPr lang="en-US" dirty="0" smtClean="0"/>
              <a:t>Older vs. younger requests, loads vs. stores</a:t>
            </a:r>
            <a:r>
              <a:rPr lang="en-US" smtClean="0"/>
              <a:t>, most </a:t>
            </a:r>
            <a:r>
              <a:rPr lang="en-US" dirty="0" smtClean="0"/>
              <a:t>pending …</a:t>
            </a:r>
          </a:p>
          <a:p>
            <a:pPr lvl="1"/>
            <a:r>
              <a:rPr lang="en-US" dirty="0" smtClean="0"/>
              <a:t>Best performer on average: FR-FCFS [Rixner et al, ISCA’00]</a:t>
            </a:r>
          </a:p>
          <a:p>
            <a:pPr lvl="2"/>
            <a:r>
              <a:rPr lang="en-US" dirty="0" smtClean="0"/>
              <a:t>Ready commands over commands that are not ready</a:t>
            </a:r>
          </a:p>
          <a:p>
            <a:pPr lvl="2"/>
            <a:r>
              <a:rPr lang="en-US" dirty="0" smtClean="0"/>
              <a:t>Column commands over row commands</a:t>
            </a:r>
          </a:p>
          <a:p>
            <a:pPr lvl="2"/>
            <a:r>
              <a:rPr lang="en-US" dirty="0" smtClean="0"/>
              <a:t>Older commands over younger commands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Potential shortcomings</a:t>
            </a:r>
          </a:p>
          <a:p>
            <a:pPr lvl="1"/>
            <a:r>
              <a:rPr lang="en-US" dirty="0" smtClean="0"/>
              <a:t>Design relies heavily on expert intuition</a:t>
            </a:r>
          </a:p>
          <a:p>
            <a:pPr lvl="1"/>
            <a:r>
              <a:rPr lang="en-US" dirty="0" smtClean="0"/>
              <a:t>Based on simple rule prioritization – limited sophistication</a:t>
            </a:r>
          </a:p>
          <a:p>
            <a:pPr lvl="1"/>
            <a:r>
              <a:rPr lang="en-US" dirty="0" smtClean="0"/>
              <a:t>Policies are hard-coded – cannot improve by learning new policies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Our Approach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4DF3-CCE6-4F24-BD65-5BB6B605C9F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Ipek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7</a:t>
            </a:fld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02752" cy="990600"/>
          </a:xfrm>
        </p:spPr>
        <p:txBody>
          <a:bodyPr/>
          <a:lstStyle/>
          <a:p>
            <a:r>
              <a:rPr lang="en-US" dirty="0" smtClean="0"/>
              <a:t>Formulate memory access scheduling as a </a:t>
            </a:r>
            <a:r>
              <a:rPr lang="en-US" i="1" dirty="0" smtClean="0"/>
              <a:t>reinforcement learning</a:t>
            </a:r>
            <a:r>
              <a:rPr lang="en-US" dirty="0" smtClean="0"/>
              <a:t> problem</a:t>
            </a:r>
          </a:p>
        </p:txBody>
      </p:sp>
      <p:grpSp>
        <p:nvGrpSpPr>
          <p:cNvPr id="133" name="Group 132"/>
          <p:cNvGrpSpPr>
            <a:grpSpLocks noChangeAspect="1"/>
          </p:cNvGrpSpPr>
          <p:nvPr/>
        </p:nvGrpSpPr>
        <p:grpSpPr>
          <a:xfrm>
            <a:off x="533404" y="2971808"/>
            <a:ext cx="3581395" cy="1701203"/>
            <a:chOff x="2332454" y="2971800"/>
            <a:chExt cx="4476743" cy="2126504"/>
          </a:xfrm>
        </p:grpSpPr>
        <p:sp>
          <p:nvSpPr>
            <p:cNvPr id="12" name="Rectangle 11"/>
            <p:cNvSpPr>
              <a:spLocks noChangeAspect="1"/>
            </p:cNvSpPr>
            <p:nvPr/>
          </p:nvSpPr>
          <p:spPr>
            <a:xfrm>
              <a:off x="3429000" y="2971800"/>
              <a:ext cx="21336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Environment</a:t>
              </a:r>
              <a:endParaRPr lang="en-US" sz="1400" dirty="0"/>
            </a:p>
          </p:txBody>
        </p:sp>
        <p:cxnSp>
          <p:nvCxnSpPr>
            <p:cNvPr id="95" name="Elbow Connector 94"/>
            <p:cNvCxnSpPr>
              <a:stCxn id="12" idx="3"/>
              <a:endCxn id="125" idx="6"/>
            </p:cNvCxnSpPr>
            <p:nvPr/>
          </p:nvCxnSpPr>
          <p:spPr>
            <a:xfrm flipH="1">
              <a:off x="5105400" y="3276600"/>
              <a:ext cx="457200" cy="1409700"/>
            </a:xfrm>
            <a:prstGeom prst="bentConnector3">
              <a:avLst>
                <a:gd name="adj1" fmla="val -270492"/>
              </a:avLst>
            </a:prstGeom>
            <a:ln w="50800" cmpd="sng">
              <a:solidFill>
                <a:schemeClr val="accent2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Elbow Connector 98"/>
            <p:cNvCxnSpPr>
              <a:stCxn id="125" idx="2"/>
              <a:endCxn id="12" idx="1"/>
            </p:cNvCxnSpPr>
            <p:nvPr/>
          </p:nvCxnSpPr>
          <p:spPr>
            <a:xfrm rot="10800000">
              <a:off x="3429000" y="3276600"/>
              <a:ext cx="457200" cy="1409700"/>
            </a:xfrm>
            <a:prstGeom prst="bentConnector3">
              <a:avLst>
                <a:gd name="adj1" fmla="val 367624"/>
              </a:avLst>
            </a:prstGeom>
            <a:ln w="50800">
              <a:solidFill>
                <a:schemeClr val="accent2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6" name="TextBox 115"/>
            <p:cNvSpPr txBox="1"/>
            <p:nvPr/>
          </p:nvSpPr>
          <p:spPr>
            <a:xfrm>
              <a:off x="5562598" y="4267200"/>
              <a:ext cx="1246599" cy="3847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State s(t)</a:t>
              </a:r>
              <a:endParaRPr lang="en-US" sz="1400" dirty="0"/>
            </a:p>
          </p:txBody>
        </p:sp>
        <p:sp>
          <p:nvSpPr>
            <p:cNvPr id="117" name="TextBox 116"/>
            <p:cNvSpPr txBox="1"/>
            <p:nvPr/>
          </p:nvSpPr>
          <p:spPr>
            <a:xfrm>
              <a:off x="5562599" y="4713583"/>
              <a:ext cx="1224615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Reward r(t)</a:t>
              </a:r>
              <a:endParaRPr lang="en-US" sz="1400" dirty="0"/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332454" y="4709410"/>
              <a:ext cx="1415051" cy="3847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Action a(t+1)</a:t>
              </a:r>
              <a:endParaRPr lang="en-US" sz="1400" dirty="0"/>
            </a:p>
          </p:txBody>
        </p:sp>
        <p:sp>
          <p:nvSpPr>
            <p:cNvPr id="125" name="Oval 124"/>
            <p:cNvSpPr/>
            <p:nvPr/>
          </p:nvSpPr>
          <p:spPr>
            <a:xfrm>
              <a:off x="3886200" y="4343400"/>
              <a:ext cx="1219200" cy="685800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Agent</a:t>
              </a:r>
              <a:endParaRPr lang="en-US" sz="1400" dirty="0"/>
            </a:p>
          </p:txBody>
        </p:sp>
      </p:grpSp>
      <p:sp>
        <p:nvSpPr>
          <p:cNvPr id="132" name="TextBox 131"/>
          <p:cNvSpPr txBox="1"/>
          <p:nvPr/>
        </p:nvSpPr>
        <p:spPr>
          <a:xfrm>
            <a:off x="1295400" y="55626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Goal: Learn to choose actions to maximize r</a:t>
            </a:r>
            <a:r>
              <a:rPr lang="en-US" baseline="-25000" dirty="0" smtClean="0"/>
              <a:t>0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</a:t>
            </a:r>
            <a:r>
              <a:rPr lang="en-US" dirty="0" smtClean="0"/>
              <a:t>r</a:t>
            </a:r>
            <a:r>
              <a:rPr lang="en-US" baseline="-25000" dirty="0" smtClean="0"/>
              <a:t>1</a:t>
            </a:r>
            <a:r>
              <a:rPr lang="en-US" dirty="0" smtClean="0"/>
              <a:t> + </a:t>
            </a:r>
            <a:r>
              <a:rPr lang="en-US" dirty="0" smtClean="0">
                <a:sym typeface="Symbol"/>
              </a:rPr>
              <a:t>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/>
              <a:t>r</a:t>
            </a:r>
            <a:r>
              <a:rPr lang="en-US" baseline="-25000" dirty="0" smtClean="0"/>
              <a:t>2</a:t>
            </a:r>
            <a:r>
              <a:rPr lang="en-US" dirty="0" smtClean="0"/>
              <a:t> +… (0≤</a:t>
            </a:r>
            <a:r>
              <a:rPr lang="en-US" dirty="0" smtClean="0">
                <a:sym typeface="Symbol"/>
              </a:rPr>
              <a:t>&lt;1) </a:t>
            </a:r>
            <a:endParaRPr lang="en-US" dirty="0"/>
          </a:p>
        </p:txBody>
      </p:sp>
      <p:grpSp>
        <p:nvGrpSpPr>
          <p:cNvPr id="51" name="Group 50"/>
          <p:cNvGrpSpPr>
            <a:grpSpLocks noChangeAspect="1"/>
          </p:cNvGrpSpPr>
          <p:nvPr/>
        </p:nvGrpSpPr>
        <p:grpSpPr>
          <a:xfrm>
            <a:off x="5005637" y="2971800"/>
            <a:ext cx="3757363" cy="1919990"/>
            <a:chOff x="2332454" y="2971800"/>
            <a:chExt cx="4696702" cy="2399988"/>
          </a:xfrm>
        </p:grpSpPr>
        <p:sp>
          <p:nvSpPr>
            <p:cNvPr id="52" name="Rectangle 51"/>
            <p:cNvSpPr>
              <a:spLocks noChangeAspect="1"/>
            </p:cNvSpPr>
            <p:nvPr/>
          </p:nvSpPr>
          <p:spPr>
            <a:xfrm>
              <a:off x="3429000" y="2971800"/>
              <a:ext cx="2133600" cy="6096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System</a:t>
              </a:r>
              <a:endParaRPr lang="en-US" sz="1400" dirty="0"/>
            </a:p>
          </p:txBody>
        </p:sp>
        <p:cxnSp>
          <p:nvCxnSpPr>
            <p:cNvPr id="53" name="Elbow Connector 52"/>
            <p:cNvCxnSpPr>
              <a:stCxn id="52" idx="3"/>
              <a:endCxn id="58" idx="6"/>
            </p:cNvCxnSpPr>
            <p:nvPr/>
          </p:nvCxnSpPr>
          <p:spPr>
            <a:xfrm flipH="1">
              <a:off x="5380453" y="3276600"/>
              <a:ext cx="182146" cy="1409700"/>
            </a:xfrm>
            <a:prstGeom prst="bentConnector3">
              <a:avLst>
                <a:gd name="adj1" fmla="val -732961"/>
              </a:avLst>
            </a:prstGeom>
            <a:ln w="50800" cmpd="sng">
              <a:solidFill>
                <a:schemeClr val="accent2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Elbow Connector 53"/>
            <p:cNvCxnSpPr>
              <a:stCxn id="58" idx="2"/>
              <a:endCxn id="52" idx="1"/>
            </p:cNvCxnSpPr>
            <p:nvPr/>
          </p:nvCxnSpPr>
          <p:spPr>
            <a:xfrm rot="10800000">
              <a:off x="3429001" y="3276600"/>
              <a:ext cx="236954" cy="1409700"/>
            </a:xfrm>
            <a:prstGeom prst="bentConnector3">
              <a:avLst>
                <a:gd name="adj1" fmla="val 600165"/>
              </a:avLst>
            </a:prstGeom>
            <a:ln w="50800">
              <a:solidFill>
                <a:schemeClr val="accent2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5657854" y="4019550"/>
              <a:ext cx="1246598" cy="6540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State attributes(t)</a:t>
              </a:r>
              <a:endParaRPr lang="en-US" sz="14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666203" y="4717763"/>
              <a:ext cx="1362953" cy="6540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Data bus</a:t>
              </a:r>
            </a:p>
            <a:p>
              <a:r>
                <a:rPr lang="en-US" sz="1400" dirty="0" smtClean="0"/>
                <a:t>Utilization (t)</a:t>
              </a:r>
              <a:endParaRPr lang="en-US" sz="14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332454" y="4709410"/>
              <a:ext cx="1643480" cy="65402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Scheduled </a:t>
              </a:r>
            </a:p>
            <a:p>
              <a:r>
                <a:rPr lang="en-US" sz="1400" dirty="0" smtClean="0"/>
                <a:t>Command (t+1)</a:t>
              </a:r>
              <a:endParaRPr lang="en-US" sz="1400" dirty="0"/>
            </a:p>
          </p:txBody>
        </p:sp>
        <p:sp>
          <p:nvSpPr>
            <p:cNvPr id="58" name="Oval 57"/>
            <p:cNvSpPr/>
            <p:nvPr/>
          </p:nvSpPr>
          <p:spPr>
            <a:xfrm>
              <a:off x="3665953" y="4343400"/>
              <a:ext cx="1714499" cy="685800"/>
            </a:xfrm>
            <a:prstGeom prst="ellipse">
              <a:avLst/>
            </a:prstGeom>
            <a:ln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Scheduler</a:t>
              </a:r>
              <a:endParaRPr lang="en-US" sz="14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914400" y="5105400"/>
            <a:ext cx="731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 Associate system states &amp; scheduling decisions with long-term reward values</a:t>
            </a:r>
          </a:p>
          <a:p>
            <a:endParaRPr lang="en-US" dirty="0" smtClean="0"/>
          </a:p>
        </p:txBody>
      </p:sp>
      <p:sp>
        <p:nvSpPr>
          <p:cNvPr id="60" name="TextBox 59"/>
          <p:cNvSpPr txBox="1"/>
          <p:nvPr/>
        </p:nvSpPr>
        <p:spPr>
          <a:xfrm>
            <a:off x="914400" y="5421868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 Schedule the command estimated to yield highest long-term reward in each state</a:t>
            </a:r>
            <a:endParaRPr lang="en-US" dirty="0"/>
          </a:p>
        </p:txBody>
      </p:sp>
      <p:sp>
        <p:nvSpPr>
          <p:cNvPr id="61" name="TextBox 60"/>
          <p:cNvSpPr txBox="1"/>
          <p:nvPr/>
        </p:nvSpPr>
        <p:spPr>
          <a:xfrm>
            <a:off x="914400" y="5802868"/>
            <a:ext cx="762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dirty="0" smtClean="0"/>
              <a:t> Continuously update long-term reward values based on feedback from system</a:t>
            </a:r>
            <a:endParaRPr lang="en-US" dirty="0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2438400" y="5562600"/>
          <a:ext cx="3582988" cy="612775"/>
        </p:xfrm>
        <a:graphic>
          <a:graphicData uri="http://schemas.openxmlformats.org/presentationml/2006/ole">
            <p:oleObj spid="_x0000_s1027" name="Equation" r:id="rId3" imgW="237456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59" grpId="0"/>
      <p:bldP spid="60" grpId="0"/>
      <p:bldP spid="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Structure, Operation, and Implementation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RL-Based DRAM Schedulers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C4DF3-CCE6-4F24-BD65-5BB6B605C9F2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Ipek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8</a:t>
            </a:fld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Formulation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Precharge	</a:t>
            </a:r>
          </a:p>
          <a:p>
            <a:pPr lvl="1"/>
            <a:r>
              <a:rPr lang="en-US" dirty="0" smtClean="0"/>
              <a:t>Activate</a:t>
            </a:r>
          </a:p>
          <a:p>
            <a:pPr lvl="1"/>
            <a:r>
              <a:rPr lang="en-US" dirty="0" smtClean="0"/>
              <a:t>Read – load miss</a:t>
            </a:r>
          </a:p>
          <a:p>
            <a:pPr lvl="1"/>
            <a:r>
              <a:rPr lang="en-US" dirty="0" smtClean="0"/>
              <a:t>Read – store miss	</a:t>
            </a:r>
          </a:p>
          <a:p>
            <a:pPr lvl="1"/>
            <a:r>
              <a:rPr lang="en-US" dirty="0" smtClean="0"/>
              <a:t>Write</a:t>
            </a:r>
          </a:p>
          <a:p>
            <a:pPr lvl="1"/>
            <a:r>
              <a:rPr lang="en-US" dirty="0" err="1" smtClean="0"/>
              <a:t>Nop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39116885-F66F-4EEE-9AD3-7E676456BF27}" type="datetime1">
              <a:rPr lang="en-US" smtClean="0"/>
              <a:pPr/>
              <a:t>7/14/2008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6"/>
          </p:nvPr>
        </p:nvSpPr>
        <p:spPr/>
        <p:txBody>
          <a:bodyPr>
            <a:normAutofit fontScale="85000" lnSpcReduction="20000"/>
          </a:bodyPr>
          <a:lstStyle/>
          <a:p>
            <a:fld id="{96652B35-718D-4E28-AFEB-B694A3B357E8}" type="slidenum">
              <a:rPr kumimoji="0" lang="en-US" smtClean="0"/>
              <a:pPr/>
              <a:t>9</a:t>
            </a:fld>
            <a:endParaRPr kumimoji="0"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kumimoji="0" lang="en-US" dirty="0" smtClean="0"/>
              <a:t>Ipek</a:t>
            </a:r>
            <a:endParaRPr kumimoji="0" lang="en-US" dirty="0"/>
          </a:p>
        </p:txBody>
      </p:sp>
      <p:pic>
        <p:nvPicPr>
          <p:cNvPr id="12" name="Picture 2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845050" y="2672013"/>
            <a:ext cx="3886200" cy="182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Content Placeholder 7"/>
          <p:cNvSpPr txBox="1">
            <a:spLocks/>
          </p:cNvSpPr>
          <p:nvPr/>
        </p:nvSpPr>
        <p:spPr>
          <a:xfrm>
            <a:off x="609600" y="1583084"/>
            <a:ext cx="3886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Immediate rewards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+1 when issuing reads/writes	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 at all other times</a:t>
            </a:r>
          </a:p>
        </p:txBody>
      </p:sp>
      <p:sp>
        <p:nvSpPr>
          <p:cNvPr id="14" name="Content Placeholder 7"/>
          <p:cNvSpPr txBox="1">
            <a:spLocks/>
          </p:cNvSpPr>
          <p:nvPr/>
        </p:nvSpPr>
        <p:spPr>
          <a:xfrm>
            <a:off x="609600" y="1583084"/>
            <a:ext cx="38862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/>
              <a:buChar char="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State attributes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reads in TQ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writes in TQ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load misses in TQ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Relative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order* among load misses </a:t>
            </a:r>
            <a:r>
              <a:rPr lang="en-US" sz="2000" dirty="0" smtClean="0"/>
              <a:t> from a core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Number of pending writes for referenced row</a:t>
            </a:r>
          </a:p>
          <a:p>
            <a:pPr marL="640080" marR="0" lvl="1" indent="-274320" algn="l" defTabSz="914400" rtl="0" eaLnBrk="1" fontAlgn="auto" latinLnBrk="0" hangingPunct="1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 2"/>
              <a:buChar char=""/>
              <a:tabLst/>
              <a:defRPr/>
            </a:pPr>
            <a:r>
              <a:rPr lang="en-US" sz="2000" dirty="0" smtClean="0"/>
              <a:t>Number of “oldest”* loads for each core that are</a:t>
            </a:r>
            <a:r>
              <a:rPr kumimoji="0" lang="en-U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pending for referenced row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48000" y="5650468"/>
            <a:ext cx="3630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tx2"/>
                </a:solidFill>
              </a:rPr>
              <a:t>*Estimated based on sequence numbers</a:t>
            </a:r>
            <a:endParaRPr lang="en-US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10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3" grpId="0"/>
      <p:bldP spid="13" grpId="1"/>
      <p:bldP spid="14" grpId="0"/>
      <p:bldP spid="1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4683</TotalTime>
  <Words>1111</Words>
  <Application>Microsoft Office PowerPoint</Application>
  <PresentationFormat>On-screen Show (4:3)</PresentationFormat>
  <Paragraphs>388</Paragraphs>
  <Slides>27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Median</vt:lpstr>
      <vt:lpstr>Equation</vt:lpstr>
      <vt:lpstr>Self-Optimizing Memory Controllers:  A Reinforcement Learning Approach</vt:lpstr>
      <vt:lpstr>Riding Moore’s Law with CMPs</vt:lpstr>
      <vt:lpstr>Problem: Off-Chip Memory Bandwidth</vt:lpstr>
      <vt:lpstr>Problem: Off-Chip Memory Bandwidth</vt:lpstr>
      <vt:lpstr>DRAM Scheduling</vt:lpstr>
      <vt:lpstr>Existing Memory Controllers</vt:lpstr>
      <vt:lpstr>Our Approach</vt:lpstr>
      <vt:lpstr>RL-Based DRAM Schedulers</vt:lpstr>
      <vt:lpstr>Problem Formulation</vt:lpstr>
      <vt:lpstr>RL-Based DRAM Scheduling Algorithm</vt:lpstr>
      <vt:lpstr>Generalization vs. Resolution</vt:lpstr>
      <vt:lpstr>CMAC [Sutton, NIPS’96]</vt:lpstr>
      <vt:lpstr>Ensuring Correct Operation</vt:lpstr>
      <vt:lpstr>Hardware Implementation</vt:lpstr>
      <vt:lpstr>Evaluation</vt:lpstr>
      <vt:lpstr>Experimental Setup</vt:lpstr>
      <vt:lpstr>Experimental Setup</vt:lpstr>
      <vt:lpstr>Performance</vt:lpstr>
      <vt:lpstr>Other Results (See Paper)</vt:lpstr>
      <vt:lpstr>Conclusions</vt:lpstr>
      <vt:lpstr>Contributions and Findings</vt:lpstr>
      <vt:lpstr>Self-Optimizing Memory Controllers:  A Reinforcement Learning Approach</vt:lpstr>
      <vt:lpstr>Impact of Selected Attributes</vt:lpstr>
      <vt:lpstr>Comparison to QoS-Aware Memory Controllers</vt:lpstr>
      <vt:lpstr>Impact of Runtime Adaptation</vt:lpstr>
      <vt:lpstr>Performance</vt:lpstr>
      <vt:lpstr>Data Bus Utilization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Self-Optimizing Memory Controllers:  A Reinforcement Learning Approach</dc:title>
  <dc:creator>Engin Ipek</dc:creator>
  <cp:lastModifiedBy>Onur Mutlu</cp:lastModifiedBy>
  <cp:revision>532</cp:revision>
  <dcterms:created xsi:type="dcterms:W3CDTF">2008-02-17T02:53:37Z</dcterms:created>
  <dcterms:modified xsi:type="dcterms:W3CDTF">2008-07-14T17:04:29Z</dcterms:modified>
</cp:coreProperties>
</file>