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697" r:id="rId2"/>
    <p:sldId id="673" r:id="rId3"/>
    <p:sldId id="650" r:id="rId4"/>
    <p:sldId id="648" r:id="rId5"/>
    <p:sldId id="698" r:id="rId6"/>
    <p:sldId id="653" r:id="rId7"/>
    <p:sldId id="644" r:id="rId8"/>
    <p:sldId id="647" r:id="rId9"/>
    <p:sldId id="665" r:id="rId10"/>
    <p:sldId id="669" r:id="rId11"/>
    <p:sldId id="637" r:id="rId12"/>
    <p:sldId id="731" r:id="rId13"/>
    <p:sldId id="707" r:id="rId14"/>
    <p:sldId id="657" r:id="rId15"/>
    <p:sldId id="725" r:id="rId16"/>
    <p:sldId id="732" r:id="rId17"/>
    <p:sldId id="708" r:id="rId18"/>
    <p:sldId id="642" r:id="rId1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e Joa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00FF"/>
    <a:srgbClr val="9900CC"/>
    <a:srgbClr val="FFABAB"/>
    <a:srgbClr val="FF0000"/>
    <a:srgbClr val="006600"/>
    <a:srgbClr val="FFE7E7"/>
    <a:srgbClr val="FFD5D5"/>
    <a:srgbClr val="99CC00"/>
    <a:srgbClr val="33CC33"/>
    <a:srgbClr val="00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209" autoAdjust="0"/>
    <p:restoredTop sz="67167" autoAdjust="0"/>
  </p:normalViewPr>
  <p:slideViewPr>
    <p:cSldViewPr>
      <p:cViewPr varScale="1">
        <p:scale>
          <a:sx n="61" d="100"/>
          <a:sy n="61" d="100"/>
        </p:scale>
        <p:origin x="-16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0" d="100"/>
        <a:sy n="8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39" d="100"/>
          <a:sy n="39" d="100"/>
        </p:scale>
        <p:origin x="-1546" y="-86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-jojoao\Desktop\results\figs\java_mpki.dat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jose\Desktop\figs\figs\power_energy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Jose\Desktop\figs\figs\comp_size-ipc2.xlsx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jose\Desktop\figs\figs\indi_outcomes-ovr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078416987273386"/>
          <c:y val="2.4837856019633502E-2"/>
          <c:w val="0.8801740515835228"/>
          <c:h val="0.76774753469725165"/>
        </c:manualLayout>
      </c:layout>
      <c:barChart>
        <c:barDir val="col"/>
        <c:grouping val="stacked"/>
        <c:ser>
          <c:idx val="0"/>
          <c:order val="0"/>
          <c:tx>
            <c:strRef>
              <c:f>java_mpki!$A$3</c:f>
              <c:strCache>
                <c:ptCount val="1"/>
                <c:pt idx="0">
                  <c:v>indirect</c:v>
                </c:pt>
              </c:strCache>
            </c:strRef>
          </c:tx>
          <c:spPr>
            <a:solidFill>
              <a:schemeClr val="accent2"/>
            </a:solidFill>
          </c:spPr>
          <c:cat>
            <c:strRef>
              <c:f>java_mpki!$B$2:$P$2</c:f>
              <c:strCache>
                <c:ptCount val="15"/>
                <c:pt idx="0">
                  <c:v>antlr</c:v>
                </c:pt>
                <c:pt idx="1">
                  <c:v>bloat</c:v>
                </c:pt>
                <c:pt idx="2">
                  <c:v>chart</c:v>
                </c:pt>
                <c:pt idx="3">
                  <c:v>eclipse</c:v>
                </c:pt>
                <c:pt idx="4">
                  <c:v>fop</c:v>
                </c:pt>
                <c:pt idx="5">
                  <c:v>hqlpdb</c:v>
                </c:pt>
                <c:pt idx="6">
                  <c:v>jython</c:v>
                </c:pt>
                <c:pt idx="7">
                  <c:v>lusearch</c:v>
                </c:pt>
                <c:pt idx="8">
                  <c:v>luindex</c:v>
                </c:pt>
                <c:pt idx="9">
                  <c:v>pmd</c:v>
                </c:pt>
                <c:pt idx="10">
                  <c:v>xalan</c:v>
                </c:pt>
                <c:pt idx="11">
                  <c:v>matlab</c:v>
                </c:pt>
                <c:pt idx="12">
                  <c:v>firefox</c:v>
                </c:pt>
                <c:pt idx="13">
                  <c:v>m5</c:v>
                </c:pt>
                <c:pt idx="14">
                  <c:v>AVG</c:v>
                </c:pt>
              </c:strCache>
            </c:strRef>
          </c:cat>
          <c:val>
            <c:numRef>
              <c:f>java_mpki!$B$3:$P$3</c:f>
              <c:numCache>
                <c:formatCode>General</c:formatCode>
                <c:ptCount val="15"/>
                <c:pt idx="0">
                  <c:v>4.59</c:v>
                </c:pt>
                <c:pt idx="1">
                  <c:v>3.84</c:v>
                </c:pt>
                <c:pt idx="2">
                  <c:v>2.67</c:v>
                </c:pt>
                <c:pt idx="3">
                  <c:v>4.88</c:v>
                </c:pt>
                <c:pt idx="4">
                  <c:v>6</c:v>
                </c:pt>
                <c:pt idx="5">
                  <c:v>3.8099999999999987</c:v>
                </c:pt>
                <c:pt idx="6">
                  <c:v>1.59</c:v>
                </c:pt>
                <c:pt idx="7">
                  <c:v>3.12</c:v>
                </c:pt>
                <c:pt idx="8">
                  <c:v>4.53</c:v>
                </c:pt>
                <c:pt idx="9">
                  <c:v>5.21</c:v>
                </c:pt>
                <c:pt idx="10">
                  <c:v>5.26</c:v>
                </c:pt>
                <c:pt idx="11">
                  <c:v>2.72</c:v>
                </c:pt>
                <c:pt idx="12">
                  <c:v>3.15</c:v>
                </c:pt>
                <c:pt idx="13">
                  <c:v>2.9</c:v>
                </c:pt>
                <c:pt idx="14">
                  <c:v>3.88</c:v>
                </c:pt>
              </c:numCache>
            </c:numRef>
          </c:val>
        </c:ser>
        <c:ser>
          <c:idx val="1"/>
          <c:order val="1"/>
          <c:tx>
            <c:strRef>
              <c:f>java_mpki!$A$4</c:f>
              <c:strCache>
                <c:ptCount val="1"/>
                <c:pt idx="0">
                  <c:v>direct</c:v>
                </c:pt>
              </c:strCache>
            </c:strRef>
          </c:tx>
          <c:spPr>
            <a:solidFill>
              <a:srgbClr val="0000FF"/>
            </a:solidFill>
          </c:spPr>
          <c:cat>
            <c:strRef>
              <c:f>java_mpki!$B$2:$P$2</c:f>
              <c:strCache>
                <c:ptCount val="15"/>
                <c:pt idx="0">
                  <c:v>antlr</c:v>
                </c:pt>
                <c:pt idx="1">
                  <c:v>bloat</c:v>
                </c:pt>
                <c:pt idx="2">
                  <c:v>chart</c:v>
                </c:pt>
                <c:pt idx="3">
                  <c:v>eclipse</c:v>
                </c:pt>
                <c:pt idx="4">
                  <c:v>fop</c:v>
                </c:pt>
                <c:pt idx="5">
                  <c:v>hqlpdb</c:v>
                </c:pt>
                <c:pt idx="6">
                  <c:v>jython</c:v>
                </c:pt>
                <c:pt idx="7">
                  <c:v>lusearch</c:v>
                </c:pt>
                <c:pt idx="8">
                  <c:v>luindex</c:v>
                </c:pt>
                <c:pt idx="9">
                  <c:v>pmd</c:v>
                </c:pt>
                <c:pt idx="10">
                  <c:v>xalan</c:v>
                </c:pt>
                <c:pt idx="11">
                  <c:v>matlab</c:v>
                </c:pt>
                <c:pt idx="12">
                  <c:v>firefox</c:v>
                </c:pt>
                <c:pt idx="13">
                  <c:v>m5</c:v>
                </c:pt>
                <c:pt idx="14">
                  <c:v>AVG</c:v>
                </c:pt>
              </c:strCache>
            </c:strRef>
          </c:cat>
          <c:val>
            <c:numRef>
              <c:f>java_mpki!$B$4:$P$4</c:f>
              <c:numCache>
                <c:formatCode>General</c:formatCode>
                <c:ptCount val="15"/>
                <c:pt idx="0">
                  <c:v>5.51</c:v>
                </c:pt>
                <c:pt idx="1">
                  <c:v>5.54</c:v>
                </c:pt>
                <c:pt idx="2">
                  <c:v>4.05</c:v>
                </c:pt>
                <c:pt idx="3">
                  <c:v>10.08</c:v>
                </c:pt>
                <c:pt idx="4">
                  <c:v>6.63</c:v>
                </c:pt>
                <c:pt idx="5">
                  <c:v>4.24</c:v>
                </c:pt>
                <c:pt idx="6">
                  <c:v>3.36</c:v>
                </c:pt>
                <c:pt idx="7">
                  <c:v>4.29</c:v>
                </c:pt>
                <c:pt idx="8">
                  <c:v>8.81</c:v>
                </c:pt>
                <c:pt idx="9">
                  <c:v>8.59</c:v>
                </c:pt>
                <c:pt idx="10">
                  <c:v>6.67</c:v>
                </c:pt>
                <c:pt idx="11">
                  <c:v>5.07</c:v>
                </c:pt>
                <c:pt idx="12">
                  <c:v>2.62</c:v>
                </c:pt>
                <c:pt idx="13">
                  <c:v>3.16</c:v>
                </c:pt>
                <c:pt idx="14">
                  <c:v>5.6199999999999966</c:v>
                </c:pt>
              </c:numCache>
            </c:numRef>
          </c:val>
        </c:ser>
        <c:overlap val="100"/>
        <c:axId val="43276544"/>
        <c:axId val="43377792"/>
      </c:barChart>
      <c:catAx>
        <c:axId val="43276544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500" baseline="0"/>
            </a:pPr>
            <a:endParaRPr lang="en-US"/>
          </a:p>
        </c:txPr>
        <c:crossAx val="43377792"/>
        <c:crosses val="autoZero"/>
        <c:auto val="1"/>
        <c:lblAlgn val="ctr"/>
        <c:lblOffset val="100"/>
      </c:catAx>
      <c:valAx>
        <c:axId val="4337779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 err="1"/>
                  <a:t>Mispredictions</a:t>
                </a:r>
                <a:r>
                  <a:rPr lang="en-US" sz="1400" dirty="0"/>
                  <a:t> per Kilo </a:t>
                </a:r>
                <a:r>
                  <a:rPr lang="en-US" sz="1400" dirty="0" smtClean="0"/>
                  <a:t>Instructions </a:t>
                </a:r>
                <a:r>
                  <a:rPr lang="en-US" sz="1400" dirty="0"/>
                  <a:t>(MPKI)</a:t>
                </a:r>
              </a:p>
            </c:rich>
          </c:tx>
          <c:layout>
            <c:manualLayout>
              <c:xMode val="edge"/>
              <c:yMode val="edge"/>
              <c:x val="9.1376361846555593E-3"/>
              <c:y val="5.9982446354044587E-2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432765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001256643789997"/>
          <c:y val="0.12621256781211021"/>
          <c:w val="0.13900388131570604"/>
          <c:h val="0.15249628362245185"/>
        </c:manualLayout>
      </c:layout>
      <c:spPr>
        <a:solidFill>
          <a:schemeClr val="bg1"/>
        </a:solidFill>
        <a:ln w="19050">
          <a:solidFill>
            <a:schemeClr val="accent1"/>
          </a:solidFill>
        </a:ln>
      </c:spPr>
      <c:txPr>
        <a:bodyPr/>
        <a:lstStyle/>
        <a:p>
          <a:pPr>
            <a:defRPr sz="1500" baseline="0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737167142032975"/>
          <c:y val="3.6652978186339287E-2"/>
          <c:w val="0.87903592829198263"/>
          <c:h val="0.7303574402597266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DIP (3.6KB)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Sheet1!$B$1:$E$1</c:f>
              <c:strCache>
                <c:ptCount val="4"/>
                <c:pt idx="0">
                  <c:v>IPC delta (%)</c:v>
                </c:pt>
                <c:pt idx="1">
                  <c:v>Max power delta (%)</c:v>
                </c:pt>
                <c:pt idx="2">
                  <c:v>Energy delta (%)</c:v>
                </c:pt>
                <c:pt idx="3">
                  <c:v>EDP delta (%)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37.800000000000004</c:v>
                </c:pt>
                <c:pt idx="1">
                  <c:v>2.27</c:v>
                </c:pt>
                <c:pt idx="2">
                  <c:v>-24.8</c:v>
                </c:pt>
                <c:pt idx="3">
                  <c:v>-45.5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TTC (12.4KB)</c:v>
                </c:pt>
              </c:strCache>
            </c:strRef>
          </c:tx>
          <c:spPr>
            <a:solidFill>
              <a:schemeClr val="accent2"/>
            </a:solidFill>
          </c:spPr>
          <c:cat>
            <c:strRef>
              <c:f>Sheet1!$B$1:$E$1</c:f>
              <c:strCache>
                <c:ptCount val="4"/>
                <c:pt idx="0">
                  <c:v>IPC delta (%)</c:v>
                </c:pt>
                <c:pt idx="1">
                  <c:v>Max power delta (%)</c:v>
                </c:pt>
                <c:pt idx="2">
                  <c:v>Energy delta (%)</c:v>
                </c:pt>
                <c:pt idx="3">
                  <c:v>EDP delta (%)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33.800000000000004</c:v>
                </c:pt>
                <c:pt idx="1">
                  <c:v>1.06</c:v>
                </c:pt>
                <c:pt idx="2">
                  <c:v>-21</c:v>
                </c:pt>
                <c:pt idx="3">
                  <c:v>-38.9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VPC</c:v>
                </c:pt>
              </c:strCache>
            </c:strRef>
          </c:tx>
          <c:spPr>
            <a:solidFill>
              <a:srgbClr val="99CC00"/>
            </a:solidFill>
          </c:spPr>
          <c:cat>
            <c:strRef>
              <c:f>Sheet1!$B$1:$E$1</c:f>
              <c:strCache>
                <c:ptCount val="4"/>
                <c:pt idx="0">
                  <c:v>IPC delta (%)</c:v>
                </c:pt>
                <c:pt idx="1">
                  <c:v>Max power delta (%)</c:v>
                </c:pt>
                <c:pt idx="2">
                  <c:v>Energy delta (%)</c:v>
                </c:pt>
                <c:pt idx="3">
                  <c:v>EDP delta (%)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26</c:v>
                </c:pt>
                <c:pt idx="1">
                  <c:v>0.87000000000000122</c:v>
                </c:pt>
                <c:pt idx="2">
                  <c:v>-19.600000000000001</c:v>
                </c:pt>
                <c:pt idx="3">
                  <c:v>-40.800000000000004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CASC (11.3KB)</c:v>
                </c:pt>
              </c:strCache>
            </c:strRef>
          </c:tx>
          <c:cat>
            <c:strRef>
              <c:f>Sheet1!$B$1:$E$1</c:f>
              <c:strCache>
                <c:ptCount val="4"/>
                <c:pt idx="0">
                  <c:v>IPC delta (%)</c:v>
                </c:pt>
                <c:pt idx="1">
                  <c:v>Max power delta (%)</c:v>
                </c:pt>
                <c:pt idx="2">
                  <c:v>Energy delta (%)</c:v>
                </c:pt>
                <c:pt idx="3">
                  <c:v>EDP delta (%)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34.800000000000004</c:v>
                </c:pt>
                <c:pt idx="1">
                  <c:v>1.0900000000000001</c:v>
                </c:pt>
                <c:pt idx="2">
                  <c:v>-21.7</c:v>
                </c:pt>
                <c:pt idx="3">
                  <c:v>-39.9</c:v>
                </c:pt>
              </c:numCache>
            </c:numRef>
          </c:val>
        </c:ser>
        <c:axId val="44087552"/>
        <c:axId val="44093440"/>
      </c:barChart>
      <c:catAx>
        <c:axId val="44087552"/>
        <c:scaling>
          <c:orientation val="minMax"/>
        </c:scaling>
        <c:axPos val="b"/>
        <c:majorTickMark val="none"/>
        <c:tickLblPos val="none"/>
        <c:crossAx val="44093440"/>
        <c:crossesAt val="0"/>
        <c:auto val="1"/>
        <c:lblAlgn val="ctr"/>
        <c:lblOffset val="100"/>
      </c:catAx>
      <c:valAx>
        <c:axId val="4409344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Deltas (%)</a:t>
                </a:r>
              </a:p>
            </c:rich>
          </c:tx>
          <c:layout/>
        </c:title>
        <c:numFmt formatCode="General" sourceLinked="1"/>
        <c:tickLblPos val="nextTo"/>
        <c:crossAx val="440875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45720135768351"/>
          <c:y val="5.4310159628622984E-2"/>
          <c:w val="0.23863846862074181"/>
          <c:h val="0.20783104958855231"/>
        </c:manualLayout>
      </c:layout>
      <c:spPr>
        <a:solidFill>
          <a:schemeClr val="bg1"/>
        </a:solidFill>
        <a:ln>
          <a:solidFill>
            <a:sysClr val="windowText" lastClr="000000"/>
          </a:solidFill>
        </a:ln>
      </c:spPr>
    </c:legend>
    <c:plotVisOnly val="1"/>
  </c:chart>
  <c:txPr>
    <a:bodyPr/>
    <a:lstStyle/>
    <a:p>
      <a:pPr>
        <a:defRPr sz="1500"/>
      </a:pPr>
      <a:endParaRPr lang="en-US"/>
    </a:p>
  </c:txPr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9.4821348982321418E-2"/>
          <c:y val="3.3463263900523212E-2"/>
          <c:w val="0.87903592829198263"/>
          <c:h val="0.7303574402597266"/>
        </c:manualLayout>
      </c:layout>
      <c:barChart>
        <c:barDir val="col"/>
        <c:grouping val="clustered"/>
        <c:ser>
          <c:idx val="0"/>
          <c:order val="0"/>
          <c:tx>
            <c:strRef>
              <c:f>'comp_size-ipc'!$A$4</c:f>
              <c:strCache>
                <c:ptCount val="1"/>
                <c:pt idx="0">
                  <c:v>2T-DIP (3.6KB)</c:v>
                </c:pt>
              </c:strCache>
            </c:strRef>
          </c:tx>
          <c:spPr>
            <a:solidFill>
              <a:srgbClr val="F79646"/>
            </a:solidFill>
          </c:spPr>
          <c:cat>
            <c:strRef>
              <c:f>'comp_size-ipc'!$B$3:$Q$3</c:f>
              <c:strCache>
                <c:ptCount val="16"/>
                <c:pt idx="0">
                  <c:v>antlr</c:v>
                </c:pt>
                <c:pt idx="1">
                  <c:v>bloat</c:v>
                </c:pt>
                <c:pt idx="2">
                  <c:v>chart</c:v>
                </c:pt>
                <c:pt idx="3">
                  <c:v>eclipse</c:v>
                </c:pt>
                <c:pt idx="4">
                  <c:v>fop</c:v>
                </c:pt>
                <c:pt idx="5">
                  <c:v>hsqldb</c:v>
                </c:pt>
                <c:pt idx="6">
                  <c:v>jython</c:v>
                </c:pt>
                <c:pt idx="7">
                  <c:v>luindex</c:v>
                </c:pt>
                <c:pt idx="8">
                  <c:v>lusearch</c:v>
                </c:pt>
                <c:pt idx="9">
                  <c:v>pmd</c:v>
                </c:pt>
                <c:pt idx="10">
                  <c:v>xalan</c:v>
                </c:pt>
                <c:pt idx="11">
                  <c:v>m5</c:v>
                </c:pt>
                <c:pt idx="12">
                  <c:v>matlab</c:v>
                </c:pt>
                <c:pt idx="13">
                  <c:v>perlbench</c:v>
                </c:pt>
                <c:pt idx="14">
                  <c:v>perlbmk</c:v>
                </c:pt>
                <c:pt idx="15">
                  <c:v>hmean</c:v>
                </c:pt>
              </c:strCache>
            </c:strRef>
          </c:cat>
          <c:val>
            <c:numRef>
              <c:f>'comp_size-ipc'!$B$4:$Q$4</c:f>
              <c:numCache>
                <c:formatCode>General</c:formatCode>
                <c:ptCount val="16"/>
                <c:pt idx="0">
                  <c:v>45.89</c:v>
                </c:pt>
                <c:pt idx="1">
                  <c:v>43.92</c:v>
                </c:pt>
                <c:pt idx="2">
                  <c:v>36.67</c:v>
                </c:pt>
                <c:pt idx="3">
                  <c:v>32.56</c:v>
                </c:pt>
                <c:pt idx="4">
                  <c:v>47.05</c:v>
                </c:pt>
                <c:pt idx="5">
                  <c:v>38.25</c:v>
                </c:pt>
                <c:pt idx="6">
                  <c:v>31.22</c:v>
                </c:pt>
                <c:pt idx="7">
                  <c:v>31.53</c:v>
                </c:pt>
                <c:pt idx="8">
                  <c:v>40.220000000000013</c:v>
                </c:pt>
                <c:pt idx="9">
                  <c:v>35.410000000000004</c:v>
                </c:pt>
                <c:pt idx="10">
                  <c:v>21.650000000000031</c:v>
                </c:pt>
                <c:pt idx="11">
                  <c:v>23.89</c:v>
                </c:pt>
                <c:pt idx="12">
                  <c:v>6.6</c:v>
                </c:pt>
                <c:pt idx="13">
                  <c:v>71.77</c:v>
                </c:pt>
                <c:pt idx="14">
                  <c:v>76.510000000000005</c:v>
                </c:pt>
                <c:pt idx="15">
                  <c:v>37.81</c:v>
                </c:pt>
              </c:numCache>
            </c:numRef>
          </c:val>
        </c:ser>
        <c:ser>
          <c:idx val="2"/>
          <c:order val="1"/>
          <c:tx>
            <c:strRef>
              <c:f>'comp_size-ipc'!$A$5</c:f>
              <c:strCache>
                <c:ptCount val="1"/>
                <c:pt idx="0">
                  <c:v>TTC (24.8KB)</c:v>
                </c:pt>
              </c:strCache>
            </c:strRef>
          </c:tx>
          <c:spPr>
            <a:solidFill>
              <a:srgbClr val="0070C0"/>
            </a:solidFill>
          </c:spPr>
          <c:cat>
            <c:strRef>
              <c:f>'comp_size-ipc'!$B$3:$Q$3</c:f>
              <c:strCache>
                <c:ptCount val="16"/>
                <c:pt idx="0">
                  <c:v>antlr</c:v>
                </c:pt>
                <c:pt idx="1">
                  <c:v>bloat</c:v>
                </c:pt>
                <c:pt idx="2">
                  <c:v>chart</c:v>
                </c:pt>
                <c:pt idx="3">
                  <c:v>eclipse</c:v>
                </c:pt>
                <c:pt idx="4">
                  <c:v>fop</c:v>
                </c:pt>
                <c:pt idx="5">
                  <c:v>hsqldb</c:v>
                </c:pt>
                <c:pt idx="6">
                  <c:v>jython</c:v>
                </c:pt>
                <c:pt idx="7">
                  <c:v>luindex</c:v>
                </c:pt>
                <c:pt idx="8">
                  <c:v>lusearch</c:v>
                </c:pt>
                <c:pt idx="9">
                  <c:v>pmd</c:v>
                </c:pt>
                <c:pt idx="10">
                  <c:v>xalan</c:v>
                </c:pt>
                <c:pt idx="11">
                  <c:v>m5</c:v>
                </c:pt>
                <c:pt idx="12">
                  <c:v>matlab</c:v>
                </c:pt>
                <c:pt idx="13">
                  <c:v>perlbench</c:v>
                </c:pt>
                <c:pt idx="14">
                  <c:v>perlbmk</c:v>
                </c:pt>
                <c:pt idx="15">
                  <c:v>hmean</c:v>
                </c:pt>
              </c:strCache>
            </c:strRef>
          </c:cat>
          <c:val>
            <c:numRef>
              <c:f>'comp_size-ipc'!$B$5:$Q$5</c:f>
              <c:numCache>
                <c:formatCode>General</c:formatCode>
                <c:ptCount val="16"/>
                <c:pt idx="0">
                  <c:v>41.03</c:v>
                </c:pt>
                <c:pt idx="1">
                  <c:v>50.99</c:v>
                </c:pt>
                <c:pt idx="2">
                  <c:v>32.590000000000003</c:v>
                </c:pt>
                <c:pt idx="3">
                  <c:v>33.630000000000003</c:v>
                </c:pt>
                <c:pt idx="4">
                  <c:v>55.01</c:v>
                </c:pt>
                <c:pt idx="5">
                  <c:v>36</c:v>
                </c:pt>
                <c:pt idx="6">
                  <c:v>33.39</c:v>
                </c:pt>
                <c:pt idx="7">
                  <c:v>35.290000000000013</c:v>
                </c:pt>
                <c:pt idx="8">
                  <c:v>40.270000000000003</c:v>
                </c:pt>
                <c:pt idx="9">
                  <c:v>41.18</c:v>
                </c:pt>
                <c:pt idx="10">
                  <c:v>14.5</c:v>
                </c:pt>
                <c:pt idx="11">
                  <c:v>33.61</c:v>
                </c:pt>
                <c:pt idx="12">
                  <c:v>12</c:v>
                </c:pt>
                <c:pt idx="13">
                  <c:v>78.92</c:v>
                </c:pt>
                <c:pt idx="14">
                  <c:v>84.649999999999991</c:v>
                </c:pt>
                <c:pt idx="15">
                  <c:v>39.630000000000003</c:v>
                </c:pt>
              </c:numCache>
            </c:numRef>
          </c:val>
        </c:ser>
        <c:ser>
          <c:idx val="3"/>
          <c:order val="2"/>
          <c:tx>
            <c:strRef>
              <c:f>'comp_size-ipc'!$A$6</c:f>
              <c:strCache>
                <c:ptCount val="1"/>
                <c:pt idx="0">
                  <c:v>VPC (12-iter)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'comp_size-ipc'!$B$3:$Q$3</c:f>
              <c:strCache>
                <c:ptCount val="16"/>
                <c:pt idx="0">
                  <c:v>antlr</c:v>
                </c:pt>
                <c:pt idx="1">
                  <c:v>bloat</c:v>
                </c:pt>
                <c:pt idx="2">
                  <c:v>chart</c:v>
                </c:pt>
                <c:pt idx="3">
                  <c:v>eclipse</c:v>
                </c:pt>
                <c:pt idx="4">
                  <c:v>fop</c:v>
                </c:pt>
                <c:pt idx="5">
                  <c:v>hsqldb</c:v>
                </c:pt>
                <c:pt idx="6">
                  <c:v>jython</c:v>
                </c:pt>
                <c:pt idx="7">
                  <c:v>luindex</c:v>
                </c:pt>
                <c:pt idx="8">
                  <c:v>lusearch</c:v>
                </c:pt>
                <c:pt idx="9">
                  <c:v>pmd</c:v>
                </c:pt>
                <c:pt idx="10">
                  <c:v>xalan</c:v>
                </c:pt>
                <c:pt idx="11">
                  <c:v>m5</c:v>
                </c:pt>
                <c:pt idx="12">
                  <c:v>matlab</c:v>
                </c:pt>
                <c:pt idx="13">
                  <c:v>perlbench</c:v>
                </c:pt>
                <c:pt idx="14">
                  <c:v>perlbmk</c:v>
                </c:pt>
                <c:pt idx="15">
                  <c:v>hmean</c:v>
                </c:pt>
              </c:strCache>
            </c:strRef>
          </c:cat>
          <c:val>
            <c:numRef>
              <c:f>'comp_size-ipc'!$B$6:$Q$6</c:f>
              <c:numCache>
                <c:formatCode>General</c:formatCode>
                <c:ptCount val="16"/>
                <c:pt idx="0">
                  <c:v>29.84</c:v>
                </c:pt>
                <c:pt idx="1">
                  <c:v>36.270000000000003</c:v>
                </c:pt>
                <c:pt idx="2">
                  <c:v>23.36</c:v>
                </c:pt>
                <c:pt idx="3">
                  <c:v>22.03</c:v>
                </c:pt>
                <c:pt idx="4">
                  <c:v>38.51</c:v>
                </c:pt>
                <c:pt idx="5">
                  <c:v>26.310000000000031</c:v>
                </c:pt>
                <c:pt idx="6">
                  <c:v>22.89</c:v>
                </c:pt>
                <c:pt idx="7">
                  <c:v>23.27</c:v>
                </c:pt>
                <c:pt idx="8">
                  <c:v>28.47</c:v>
                </c:pt>
                <c:pt idx="9">
                  <c:v>25.459999999999987</c:v>
                </c:pt>
                <c:pt idx="10">
                  <c:v>9.84</c:v>
                </c:pt>
                <c:pt idx="11">
                  <c:v>23.32</c:v>
                </c:pt>
                <c:pt idx="12">
                  <c:v>1.48</c:v>
                </c:pt>
                <c:pt idx="13">
                  <c:v>31.86</c:v>
                </c:pt>
                <c:pt idx="14">
                  <c:v>52.98</c:v>
                </c:pt>
                <c:pt idx="15">
                  <c:v>25.59</c:v>
                </c:pt>
              </c:numCache>
            </c:numRef>
          </c:val>
        </c:ser>
        <c:ser>
          <c:idx val="5"/>
          <c:order val="3"/>
          <c:tx>
            <c:strRef>
              <c:f>'comp_size-ipc'!$A$7</c:f>
              <c:strCache>
                <c:ptCount val="1"/>
                <c:pt idx="0">
                  <c:v>CASC (22.6KB)</c:v>
                </c:pt>
              </c:strCache>
            </c:strRef>
          </c:tx>
          <c:spPr>
            <a:solidFill>
              <a:srgbClr val="C0504D"/>
            </a:solidFill>
          </c:spPr>
          <c:cat>
            <c:strRef>
              <c:f>'comp_size-ipc'!$B$3:$Q$3</c:f>
              <c:strCache>
                <c:ptCount val="16"/>
                <c:pt idx="0">
                  <c:v>antlr</c:v>
                </c:pt>
                <c:pt idx="1">
                  <c:v>bloat</c:v>
                </c:pt>
                <c:pt idx="2">
                  <c:v>chart</c:v>
                </c:pt>
                <c:pt idx="3">
                  <c:v>eclipse</c:v>
                </c:pt>
                <c:pt idx="4">
                  <c:v>fop</c:v>
                </c:pt>
                <c:pt idx="5">
                  <c:v>hsqldb</c:v>
                </c:pt>
                <c:pt idx="6">
                  <c:v>jython</c:v>
                </c:pt>
                <c:pt idx="7">
                  <c:v>luindex</c:v>
                </c:pt>
                <c:pt idx="8">
                  <c:v>lusearch</c:v>
                </c:pt>
                <c:pt idx="9">
                  <c:v>pmd</c:v>
                </c:pt>
                <c:pt idx="10">
                  <c:v>xalan</c:v>
                </c:pt>
                <c:pt idx="11">
                  <c:v>m5</c:v>
                </c:pt>
                <c:pt idx="12">
                  <c:v>matlab</c:v>
                </c:pt>
                <c:pt idx="13">
                  <c:v>perlbench</c:v>
                </c:pt>
                <c:pt idx="14">
                  <c:v>perlbmk</c:v>
                </c:pt>
                <c:pt idx="15">
                  <c:v>hmean</c:v>
                </c:pt>
              </c:strCache>
            </c:strRef>
          </c:cat>
          <c:val>
            <c:numRef>
              <c:f>'comp_size-ipc'!$B$7:$Q$7</c:f>
              <c:numCache>
                <c:formatCode>General</c:formatCode>
                <c:ptCount val="16"/>
                <c:pt idx="0">
                  <c:v>42.63</c:v>
                </c:pt>
                <c:pt idx="1">
                  <c:v>50.25</c:v>
                </c:pt>
                <c:pt idx="2">
                  <c:v>32.910000000000004</c:v>
                </c:pt>
                <c:pt idx="3">
                  <c:v>35.61</c:v>
                </c:pt>
                <c:pt idx="4">
                  <c:v>54.28</c:v>
                </c:pt>
                <c:pt idx="5">
                  <c:v>32.690000000000012</c:v>
                </c:pt>
                <c:pt idx="6">
                  <c:v>32.220000000000013</c:v>
                </c:pt>
                <c:pt idx="7">
                  <c:v>36.480000000000004</c:v>
                </c:pt>
                <c:pt idx="8">
                  <c:v>43.220000000000013</c:v>
                </c:pt>
                <c:pt idx="9">
                  <c:v>44.05</c:v>
                </c:pt>
                <c:pt idx="10">
                  <c:v>22.14</c:v>
                </c:pt>
                <c:pt idx="11">
                  <c:v>29.49</c:v>
                </c:pt>
                <c:pt idx="12">
                  <c:v>13.05</c:v>
                </c:pt>
                <c:pt idx="13">
                  <c:v>68.48</c:v>
                </c:pt>
                <c:pt idx="14">
                  <c:v>83.740000000000023</c:v>
                </c:pt>
                <c:pt idx="15">
                  <c:v>40.190000000000012</c:v>
                </c:pt>
              </c:numCache>
            </c:numRef>
          </c:val>
        </c:ser>
        <c:axId val="44314624"/>
        <c:axId val="44316160"/>
      </c:barChart>
      <c:catAx>
        <c:axId val="44314624"/>
        <c:scaling>
          <c:orientation val="minMax"/>
        </c:scaling>
        <c:axPos val="b"/>
        <c:tickLblPos val="nextTo"/>
        <c:crossAx val="44316160"/>
        <c:crosses val="autoZero"/>
        <c:auto val="1"/>
        <c:lblAlgn val="ctr"/>
        <c:lblOffset val="100"/>
      </c:catAx>
      <c:valAx>
        <c:axId val="4431616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IPC</a:t>
                </a:r>
                <a:r>
                  <a:rPr lang="en-US" baseline="0"/>
                  <a:t> delta (%)</a:t>
                </a:r>
                <a:endParaRPr lang="en-US"/>
              </a:p>
            </c:rich>
          </c:tx>
          <c:layout/>
        </c:title>
        <c:numFmt formatCode="General" sourceLinked="1"/>
        <c:tickLblPos val="nextTo"/>
        <c:crossAx val="44314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1116192811227936"/>
          <c:y val="5.2232112290311529E-2"/>
          <c:w val="0.24374658556902029"/>
          <c:h val="0.22689394803910384"/>
        </c:manualLayout>
      </c:layout>
      <c:spPr>
        <a:solidFill>
          <a:schemeClr val="bg1"/>
        </a:solidFill>
        <a:ln>
          <a:solidFill>
            <a:sysClr val="windowText" lastClr="000000"/>
          </a:solidFill>
        </a:ln>
      </c:spPr>
    </c:legend>
    <c:plotVisOnly val="1"/>
  </c:chart>
  <c:txPr>
    <a:bodyPr/>
    <a:lstStyle/>
    <a:p>
      <a:pPr>
        <a:defRPr sz="1500"/>
      </a:pPr>
      <a:endParaRPr lang="en-US"/>
    </a:p>
  </c:txPr>
  <c:externalData r:id="rId2"/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078416987273386"/>
          <c:y val="2.4837856019633384E-2"/>
          <c:w val="0.88017405158351814"/>
          <c:h val="0.76774753469725165"/>
        </c:manualLayout>
      </c:layout>
      <c:barChart>
        <c:barDir val="col"/>
        <c:grouping val="stacked"/>
        <c:ser>
          <c:idx val="0"/>
          <c:order val="0"/>
          <c:tx>
            <c:strRef>
              <c:f>'indi_outcomes-ovr'!$A$3</c:f>
              <c:strCache>
                <c:ptCount val="1"/>
                <c:pt idx="0">
                  <c:v>Correctly predicted</c:v>
                </c:pt>
              </c:strCache>
            </c:strRef>
          </c:tx>
          <c:spPr>
            <a:solidFill>
              <a:srgbClr val="0000FF"/>
            </a:solidFill>
          </c:spPr>
          <c:cat>
            <c:strRef>
              <c:f>'indi_outcomes-ovr'!$B$2:$Q$2</c:f>
              <c:strCache>
                <c:ptCount val="16"/>
                <c:pt idx="0">
                  <c:v>antlr</c:v>
                </c:pt>
                <c:pt idx="1">
                  <c:v>bloat</c:v>
                </c:pt>
                <c:pt idx="2">
                  <c:v>chart</c:v>
                </c:pt>
                <c:pt idx="3">
                  <c:v>eclipse</c:v>
                </c:pt>
                <c:pt idx="4">
                  <c:v>fop</c:v>
                </c:pt>
                <c:pt idx="5">
                  <c:v>hsqldb</c:v>
                </c:pt>
                <c:pt idx="6">
                  <c:v>jython</c:v>
                </c:pt>
                <c:pt idx="7">
                  <c:v>luindex</c:v>
                </c:pt>
                <c:pt idx="8">
                  <c:v>lusearch</c:v>
                </c:pt>
                <c:pt idx="9">
                  <c:v>pmd</c:v>
                </c:pt>
                <c:pt idx="10">
                  <c:v>xalan</c:v>
                </c:pt>
                <c:pt idx="11">
                  <c:v>m5</c:v>
                </c:pt>
                <c:pt idx="12">
                  <c:v>matlab</c:v>
                </c:pt>
                <c:pt idx="13">
                  <c:v>perlbench</c:v>
                </c:pt>
                <c:pt idx="14">
                  <c:v>perlbmk</c:v>
                </c:pt>
                <c:pt idx="15">
                  <c:v>amean</c:v>
                </c:pt>
              </c:strCache>
            </c:strRef>
          </c:cat>
          <c:val>
            <c:numRef>
              <c:f>'indi_outcomes-ovr'!$B$3:$Q$3</c:f>
              <c:numCache>
                <c:formatCode>General</c:formatCode>
                <c:ptCount val="16"/>
                <c:pt idx="0">
                  <c:v>47.53</c:v>
                </c:pt>
                <c:pt idx="1">
                  <c:v>51.35</c:v>
                </c:pt>
                <c:pt idx="2">
                  <c:v>50.02</c:v>
                </c:pt>
                <c:pt idx="3">
                  <c:v>52.27</c:v>
                </c:pt>
                <c:pt idx="4">
                  <c:v>41.9</c:v>
                </c:pt>
                <c:pt idx="5">
                  <c:v>63.190000000000012</c:v>
                </c:pt>
                <c:pt idx="6">
                  <c:v>51.98</c:v>
                </c:pt>
                <c:pt idx="7">
                  <c:v>51.34</c:v>
                </c:pt>
                <c:pt idx="8">
                  <c:v>51.86</c:v>
                </c:pt>
                <c:pt idx="9">
                  <c:v>48.120000000000012</c:v>
                </c:pt>
                <c:pt idx="10">
                  <c:v>43.24</c:v>
                </c:pt>
                <c:pt idx="11">
                  <c:v>54.44</c:v>
                </c:pt>
                <c:pt idx="12">
                  <c:v>45.18</c:v>
                </c:pt>
                <c:pt idx="13">
                  <c:v>18.610000000000031</c:v>
                </c:pt>
                <c:pt idx="14">
                  <c:v>30.39</c:v>
                </c:pt>
                <c:pt idx="15">
                  <c:v>46.760000000000012</c:v>
                </c:pt>
              </c:numCache>
            </c:numRef>
          </c:val>
        </c:ser>
        <c:ser>
          <c:idx val="1"/>
          <c:order val="1"/>
          <c:tx>
            <c:strRef>
              <c:f>'indi_outcomes-ovr'!$A$4</c:f>
              <c:strCache>
                <c:ptCount val="1"/>
                <c:pt idx="0">
                  <c:v>Useful (Mispredicted, Correct DIP Target)</c:v>
                </c:pt>
              </c:strCache>
            </c:strRef>
          </c:tx>
          <c:spPr>
            <a:solidFill>
              <a:srgbClr val="FF3300"/>
            </a:solidFill>
          </c:spPr>
          <c:cat>
            <c:strRef>
              <c:f>'indi_outcomes-ovr'!$B$2:$Q$2</c:f>
              <c:strCache>
                <c:ptCount val="16"/>
                <c:pt idx="0">
                  <c:v>antlr</c:v>
                </c:pt>
                <c:pt idx="1">
                  <c:v>bloat</c:v>
                </c:pt>
                <c:pt idx="2">
                  <c:v>chart</c:v>
                </c:pt>
                <c:pt idx="3">
                  <c:v>eclipse</c:v>
                </c:pt>
                <c:pt idx="4">
                  <c:v>fop</c:v>
                </c:pt>
                <c:pt idx="5">
                  <c:v>hsqldb</c:v>
                </c:pt>
                <c:pt idx="6">
                  <c:v>jython</c:v>
                </c:pt>
                <c:pt idx="7">
                  <c:v>luindex</c:v>
                </c:pt>
                <c:pt idx="8">
                  <c:v>lusearch</c:v>
                </c:pt>
                <c:pt idx="9">
                  <c:v>pmd</c:v>
                </c:pt>
                <c:pt idx="10">
                  <c:v>xalan</c:v>
                </c:pt>
                <c:pt idx="11">
                  <c:v>m5</c:v>
                </c:pt>
                <c:pt idx="12">
                  <c:v>matlab</c:v>
                </c:pt>
                <c:pt idx="13">
                  <c:v>perlbench</c:v>
                </c:pt>
                <c:pt idx="14">
                  <c:v>perlbmk</c:v>
                </c:pt>
                <c:pt idx="15">
                  <c:v>amean</c:v>
                </c:pt>
              </c:strCache>
            </c:strRef>
          </c:cat>
          <c:val>
            <c:numRef>
              <c:f>'indi_outcomes-ovr'!$B$4:$Q$4</c:f>
              <c:numCache>
                <c:formatCode>General</c:formatCode>
                <c:ptCount val="16"/>
                <c:pt idx="0">
                  <c:v>33.700000000000003</c:v>
                </c:pt>
                <c:pt idx="1">
                  <c:v>34.97</c:v>
                </c:pt>
                <c:pt idx="2">
                  <c:v>35.6</c:v>
                </c:pt>
                <c:pt idx="3">
                  <c:v>32.51</c:v>
                </c:pt>
                <c:pt idx="4">
                  <c:v>33.94</c:v>
                </c:pt>
                <c:pt idx="5">
                  <c:v>26.93</c:v>
                </c:pt>
                <c:pt idx="6">
                  <c:v>31.57</c:v>
                </c:pt>
                <c:pt idx="7">
                  <c:v>31.67</c:v>
                </c:pt>
                <c:pt idx="8">
                  <c:v>35.120000000000012</c:v>
                </c:pt>
                <c:pt idx="9">
                  <c:v>33.61</c:v>
                </c:pt>
                <c:pt idx="10">
                  <c:v>20.97</c:v>
                </c:pt>
                <c:pt idx="11">
                  <c:v>31.53</c:v>
                </c:pt>
                <c:pt idx="12">
                  <c:v>18.09</c:v>
                </c:pt>
                <c:pt idx="13">
                  <c:v>70.48</c:v>
                </c:pt>
                <c:pt idx="14">
                  <c:v>61.13</c:v>
                </c:pt>
                <c:pt idx="15">
                  <c:v>35.46</c:v>
                </c:pt>
              </c:numCache>
            </c:numRef>
          </c:val>
        </c:ser>
        <c:ser>
          <c:idx val="2"/>
          <c:order val="2"/>
          <c:tx>
            <c:strRef>
              <c:f>'indi_outcomes-ovr'!$A$5</c:f>
              <c:strCache>
                <c:ptCount val="1"/>
                <c:pt idx="0">
                  <c:v>Mod. Harmful (Correct Prediction, Correct DIP Target)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'indi_outcomes-ovr'!$B$2:$Q$2</c:f>
              <c:strCache>
                <c:ptCount val="16"/>
                <c:pt idx="0">
                  <c:v>antlr</c:v>
                </c:pt>
                <c:pt idx="1">
                  <c:v>bloat</c:v>
                </c:pt>
                <c:pt idx="2">
                  <c:v>chart</c:v>
                </c:pt>
                <c:pt idx="3">
                  <c:v>eclipse</c:v>
                </c:pt>
                <c:pt idx="4">
                  <c:v>fop</c:v>
                </c:pt>
                <c:pt idx="5">
                  <c:v>hsqldb</c:v>
                </c:pt>
                <c:pt idx="6">
                  <c:v>jython</c:v>
                </c:pt>
                <c:pt idx="7">
                  <c:v>luindex</c:v>
                </c:pt>
                <c:pt idx="8">
                  <c:v>lusearch</c:v>
                </c:pt>
                <c:pt idx="9">
                  <c:v>pmd</c:v>
                </c:pt>
                <c:pt idx="10">
                  <c:v>xalan</c:v>
                </c:pt>
                <c:pt idx="11">
                  <c:v>m5</c:v>
                </c:pt>
                <c:pt idx="12">
                  <c:v>matlab</c:v>
                </c:pt>
                <c:pt idx="13">
                  <c:v>perlbench</c:v>
                </c:pt>
                <c:pt idx="14">
                  <c:v>perlbmk</c:v>
                </c:pt>
                <c:pt idx="15">
                  <c:v>amean</c:v>
                </c:pt>
              </c:strCache>
            </c:strRef>
          </c:cat>
          <c:val>
            <c:numRef>
              <c:f>'indi_outcomes-ovr'!$B$5:$Q$5</c:f>
              <c:numCache>
                <c:formatCode>General</c:formatCode>
                <c:ptCount val="16"/>
                <c:pt idx="0">
                  <c:v>1.52</c:v>
                </c:pt>
                <c:pt idx="1">
                  <c:v>1.7</c:v>
                </c:pt>
                <c:pt idx="2">
                  <c:v>1.23</c:v>
                </c:pt>
                <c:pt idx="3">
                  <c:v>1.04</c:v>
                </c:pt>
                <c:pt idx="4">
                  <c:v>1</c:v>
                </c:pt>
                <c:pt idx="5">
                  <c:v>0.91</c:v>
                </c:pt>
                <c:pt idx="6">
                  <c:v>1.05</c:v>
                </c:pt>
                <c:pt idx="7">
                  <c:v>0.99</c:v>
                </c:pt>
                <c:pt idx="8">
                  <c:v>0.98</c:v>
                </c:pt>
                <c:pt idx="9">
                  <c:v>1.0900000000000001</c:v>
                </c:pt>
                <c:pt idx="10">
                  <c:v>1.01</c:v>
                </c:pt>
                <c:pt idx="11">
                  <c:v>1.21</c:v>
                </c:pt>
                <c:pt idx="12">
                  <c:v>0.59</c:v>
                </c:pt>
                <c:pt idx="13">
                  <c:v>0.44</c:v>
                </c:pt>
                <c:pt idx="14">
                  <c:v>0.89</c:v>
                </c:pt>
                <c:pt idx="15">
                  <c:v>1.04</c:v>
                </c:pt>
              </c:numCache>
            </c:numRef>
          </c:val>
        </c:ser>
        <c:ser>
          <c:idx val="3"/>
          <c:order val="3"/>
          <c:tx>
            <c:strRef>
              <c:f>'indi_outcomes-ovr'!$A$6</c:f>
              <c:strCache>
                <c:ptCount val="1"/>
                <c:pt idx="0">
                  <c:v>Neutral (Mispredicted, Incorrect DIP Target)</c:v>
                </c:pt>
              </c:strCache>
            </c:strRef>
          </c:tx>
          <c:spPr>
            <a:solidFill>
              <a:srgbClr val="9900CC"/>
            </a:solidFill>
          </c:spPr>
          <c:cat>
            <c:strRef>
              <c:f>'indi_outcomes-ovr'!$B$2:$Q$2</c:f>
              <c:strCache>
                <c:ptCount val="16"/>
                <c:pt idx="0">
                  <c:v>antlr</c:v>
                </c:pt>
                <c:pt idx="1">
                  <c:v>bloat</c:v>
                </c:pt>
                <c:pt idx="2">
                  <c:v>chart</c:v>
                </c:pt>
                <c:pt idx="3">
                  <c:v>eclipse</c:v>
                </c:pt>
                <c:pt idx="4">
                  <c:v>fop</c:v>
                </c:pt>
                <c:pt idx="5">
                  <c:v>hsqldb</c:v>
                </c:pt>
                <c:pt idx="6">
                  <c:v>jython</c:v>
                </c:pt>
                <c:pt idx="7">
                  <c:v>luindex</c:v>
                </c:pt>
                <c:pt idx="8">
                  <c:v>lusearch</c:v>
                </c:pt>
                <c:pt idx="9">
                  <c:v>pmd</c:v>
                </c:pt>
                <c:pt idx="10">
                  <c:v>xalan</c:v>
                </c:pt>
                <c:pt idx="11">
                  <c:v>m5</c:v>
                </c:pt>
                <c:pt idx="12">
                  <c:v>matlab</c:v>
                </c:pt>
                <c:pt idx="13">
                  <c:v>perlbench</c:v>
                </c:pt>
                <c:pt idx="14">
                  <c:v>perlbmk</c:v>
                </c:pt>
                <c:pt idx="15">
                  <c:v>amean</c:v>
                </c:pt>
              </c:strCache>
            </c:strRef>
          </c:cat>
          <c:val>
            <c:numRef>
              <c:f>'indi_outcomes-ovr'!$B$6:$Q$6</c:f>
              <c:numCache>
                <c:formatCode>General</c:formatCode>
                <c:ptCount val="16"/>
                <c:pt idx="0">
                  <c:v>2.2000000000000002</c:v>
                </c:pt>
                <c:pt idx="1">
                  <c:v>2.23</c:v>
                </c:pt>
                <c:pt idx="2">
                  <c:v>2.38</c:v>
                </c:pt>
                <c:pt idx="3">
                  <c:v>1.43</c:v>
                </c:pt>
                <c:pt idx="4">
                  <c:v>2.9499999999999997</c:v>
                </c:pt>
                <c:pt idx="5">
                  <c:v>0.85000000000000064</c:v>
                </c:pt>
                <c:pt idx="6">
                  <c:v>1.5</c:v>
                </c:pt>
                <c:pt idx="7">
                  <c:v>1.53</c:v>
                </c:pt>
                <c:pt idx="8">
                  <c:v>1.2</c:v>
                </c:pt>
                <c:pt idx="9">
                  <c:v>1.7</c:v>
                </c:pt>
                <c:pt idx="10">
                  <c:v>3.52</c:v>
                </c:pt>
                <c:pt idx="11">
                  <c:v>3.86</c:v>
                </c:pt>
                <c:pt idx="12">
                  <c:v>2.67</c:v>
                </c:pt>
                <c:pt idx="13">
                  <c:v>1.26</c:v>
                </c:pt>
                <c:pt idx="14">
                  <c:v>1.43</c:v>
                </c:pt>
                <c:pt idx="15">
                  <c:v>2.0499999999999998</c:v>
                </c:pt>
              </c:numCache>
            </c:numRef>
          </c:val>
        </c:ser>
        <c:ser>
          <c:idx val="4"/>
          <c:order val="4"/>
          <c:tx>
            <c:strRef>
              <c:f>'indi_outcomes-ovr'!$A$7</c:f>
              <c:strCache>
                <c:ptCount val="1"/>
                <c:pt idx="0">
                  <c:v>Harmful (Correct Prediction, Incorrect DIP Target)</c:v>
                </c:pt>
              </c:strCache>
            </c:strRef>
          </c:tx>
          <c:spPr>
            <a:solidFill>
              <a:srgbClr val="000000"/>
            </a:solidFill>
          </c:spPr>
          <c:cat>
            <c:strRef>
              <c:f>'indi_outcomes-ovr'!$B$2:$Q$2</c:f>
              <c:strCache>
                <c:ptCount val="16"/>
                <c:pt idx="0">
                  <c:v>antlr</c:v>
                </c:pt>
                <c:pt idx="1">
                  <c:v>bloat</c:v>
                </c:pt>
                <c:pt idx="2">
                  <c:v>chart</c:v>
                </c:pt>
                <c:pt idx="3">
                  <c:v>eclipse</c:v>
                </c:pt>
                <c:pt idx="4">
                  <c:v>fop</c:v>
                </c:pt>
                <c:pt idx="5">
                  <c:v>hsqldb</c:v>
                </c:pt>
                <c:pt idx="6">
                  <c:v>jython</c:v>
                </c:pt>
                <c:pt idx="7">
                  <c:v>luindex</c:v>
                </c:pt>
                <c:pt idx="8">
                  <c:v>lusearch</c:v>
                </c:pt>
                <c:pt idx="9">
                  <c:v>pmd</c:v>
                </c:pt>
                <c:pt idx="10">
                  <c:v>xalan</c:v>
                </c:pt>
                <c:pt idx="11">
                  <c:v>m5</c:v>
                </c:pt>
                <c:pt idx="12">
                  <c:v>matlab</c:v>
                </c:pt>
                <c:pt idx="13">
                  <c:v>perlbench</c:v>
                </c:pt>
                <c:pt idx="14">
                  <c:v>perlbmk</c:v>
                </c:pt>
                <c:pt idx="15">
                  <c:v>amean</c:v>
                </c:pt>
              </c:strCache>
            </c:strRef>
          </c:cat>
          <c:val>
            <c:numRef>
              <c:f>'indi_outcomes-ovr'!$B$7:$Q$7</c:f>
              <c:numCache>
                <c:formatCode>General</c:formatCode>
                <c:ptCount val="16"/>
                <c:pt idx="0">
                  <c:v>0.46</c:v>
                </c:pt>
                <c:pt idx="1">
                  <c:v>0.54</c:v>
                </c:pt>
                <c:pt idx="2">
                  <c:v>0.51</c:v>
                </c:pt>
                <c:pt idx="3">
                  <c:v>0.33000000000000113</c:v>
                </c:pt>
                <c:pt idx="4">
                  <c:v>0.51</c:v>
                </c:pt>
                <c:pt idx="5">
                  <c:v>0.22</c:v>
                </c:pt>
                <c:pt idx="6">
                  <c:v>0.35000000000000031</c:v>
                </c:pt>
                <c:pt idx="7">
                  <c:v>0.36000000000000032</c:v>
                </c:pt>
                <c:pt idx="8">
                  <c:v>0.25</c:v>
                </c:pt>
                <c:pt idx="9">
                  <c:v>0.43000000000000038</c:v>
                </c:pt>
                <c:pt idx="10">
                  <c:v>0.68</c:v>
                </c:pt>
                <c:pt idx="11">
                  <c:v>0.56999999999999995</c:v>
                </c:pt>
                <c:pt idx="12">
                  <c:v>0.44</c:v>
                </c:pt>
                <c:pt idx="13">
                  <c:v>3.0000000000000002E-2</c:v>
                </c:pt>
                <c:pt idx="14">
                  <c:v>0.18000000000000024</c:v>
                </c:pt>
                <c:pt idx="15">
                  <c:v>0.39000000000000101</c:v>
                </c:pt>
              </c:numCache>
            </c:numRef>
          </c:val>
        </c:ser>
        <c:ser>
          <c:idx val="5"/>
          <c:order val="5"/>
          <c:tx>
            <c:strRef>
              <c:f>'indi_outcomes-ovr'!$A$8</c:f>
              <c:strCache>
                <c:ptCount val="1"/>
                <c:pt idx="0">
                  <c:v>Mispredicted, no DIP action</c:v>
                </c:pt>
              </c:strCache>
            </c:strRef>
          </c:tx>
          <c:spPr>
            <a:solidFill>
              <a:srgbClr val="9BBB59"/>
            </a:solidFill>
          </c:spPr>
          <c:cat>
            <c:strRef>
              <c:f>'indi_outcomes-ovr'!$B$2:$Q$2</c:f>
              <c:strCache>
                <c:ptCount val="16"/>
                <c:pt idx="0">
                  <c:v>antlr</c:v>
                </c:pt>
                <c:pt idx="1">
                  <c:v>bloat</c:v>
                </c:pt>
                <c:pt idx="2">
                  <c:v>chart</c:v>
                </c:pt>
                <c:pt idx="3">
                  <c:v>eclipse</c:v>
                </c:pt>
                <c:pt idx="4">
                  <c:v>fop</c:v>
                </c:pt>
                <c:pt idx="5">
                  <c:v>hsqldb</c:v>
                </c:pt>
                <c:pt idx="6">
                  <c:v>jython</c:v>
                </c:pt>
                <c:pt idx="7">
                  <c:v>luindex</c:v>
                </c:pt>
                <c:pt idx="8">
                  <c:v>lusearch</c:v>
                </c:pt>
                <c:pt idx="9">
                  <c:v>pmd</c:v>
                </c:pt>
                <c:pt idx="10">
                  <c:v>xalan</c:v>
                </c:pt>
                <c:pt idx="11">
                  <c:v>m5</c:v>
                </c:pt>
                <c:pt idx="12">
                  <c:v>matlab</c:v>
                </c:pt>
                <c:pt idx="13">
                  <c:v>perlbench</c:v>
                </c:pt>
                <c:pt idx="14">
                  <c:v>perlbmk</c:v>
                </c:pt>
                <c:pt idx="15">
                  <c:v>amean</c:v>
                </c:pt>
              </c:strCache>
            </c:strRef>
          </c:cat>
          <c:val>
            <c:numRef>
              <c:f>'indi_outcomes-ovr'!$B$8:$Q$8</c:f>
              <c:numCache>
                <c:formatCode>General</c:formatCode>
                <c:ptCount val="16"/>
                <c:pt idx="0">
                  <c:v>14.59</c:v>
                </c:pt>
                <c:pt idx="1">
                  <c:v>9.2100000000000009</c:v>
                </c:pt>
                <c:pt idx="2">
                  <c:v>10.25</c:v>
                </c:pt>
                <c:pt idx="3">
                  <c:v>12.43</c:v>
                </c:pt>
                <c:pt idx="4">
                  <c:v>19.690000000000001</c:v>
                </c:pt>
                <c:pt idx="5">
                  <c:v>7.9</c:v>
                </c:pt>
                <c:pt idx="6">
                  <c:v>13.56</c:v>
                </c:pt>
                <c:pt idx="7">
                  <c:v>14.1</c:v>
                </c:pt>
                <c:pt idx="8">
                  <c:v>10.59</c:v>
                </c:pt>
                <c:pt idx="9">
                  <c:v>15.04</c:v>
                </c:pt>
                <c:pt idx="10">
                  <c:v>30.59</c:v>
                </c:pt>
                <c:pt idx="11">
                  <c:v>8.39</c:v>
                </c:pt>
                <c:pt idx="12">
                  <c:v>33.03</c:v>
                </c:pt>
                <c:pt idx="13">
                  <c:v>9.19</c:v>
                </c:pt>
                <c:pt idx="14">
                  <c:v>5.98</c:v>
                </c:pt>
                <c:pt idx="15">
                  <c:v>14.3</c:v>
                </c:pt>
              </c:numCache>
            </c:numRef>
          </c:val>
        </c:ser>
        <c:overlap val="100"/>
        <c:axId val="44443520"/>
        <c:axId val="44445056"/>
      </c:barChart>
      <c:catAx>
        <c:axId val="44443520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500" baseline="0"/>
            </a:pPr>
            <a:endParaRPr lang="en-US"/>
          </a:p>
        </c:txPr>
        <c:crossAx val="44445056"/>
        <c:crosses val="autoZero"/>
        <c:auto val="1"/>
        <c:lblAlgn val="ctr"/>
        <c:lblOffset val="100"/>
      </c:catAx>
      <c:valAx>
        <c:axId val="44445056"/>
        <c:scaling>
          <c:orientation val="minMax"/>
          <c:max val="1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/>
                  <a:t>Percent of Executed Indirect Jumps (%)</a:t>
                </a:r>
              </a:p>
            </c:rich>
          </c:tx>
          <c:layout>
            <c:manualLayout>
              <c:xMode val="edge"/>
              <c:yMode val="edge"/>
              <c:x val="2.1992678546760611E-2"/>
              <c:y val="9.9558182693821849E-3"/>
            </c:manualLayout>
          </c:layout>
        </c:title>
        <c:numFmt formatCode="General" sourceLinked="1"/>
        <c:tickLblPos val="nextTo"/>
        <c:crossAx val="44443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5692855827232202"/>
          <c:y val="0.49402865590375783"/>
          <c:w val="0.64841541188930363"/>
          <c:h val="0.28043233809357715"/>
        </c:manualLayout>
      </c:layout>
      <c:spPr>
        <a:solidFill>
          <a:schemeClr val="bg1"/>
        </a:solidFill>
        <a:ln w="12700">
          <a:solidFill>
            <a:sysClr val="windowText" lastClr="000000"/>
          </a:solidFill>
        </a:ln>
      </c:spPr>
      <c:txPr>
        <a:bodyPr/>
        <a:lstStyle/>
        <a:p>
          <a:pPr>
            <a:defRPr sz="1500" baseline="0"/>
          </a:pPr>
          <a:endParaRPr lang="en-US"/>
        </a:p>
      </c:txPr>
    </c:legend>
    <c:plotVisOnly val="1"/>
  </c:chart>
  <c:externalData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0.12229</cdr:x>
      <cdr:y>0.77033</cdr:y>
    </cdr:from>
    <cdr:to>
      <cdr:x>0.2709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2475" y="32099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0.14087</cdr:x>
      <cdr:y>0.77033</cdr:y>
    </cdr:from>
    <cdr:to>
      <cdr:x>0.28947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66775" y="33909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0.09907</cdr:x>
      <cdr:y>0.76316</cdr:y>
    </cdr:from>
    <cdr:to>
      <cdr:x>0.32972</cdr:x>
      <cdr:y>0.86842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09599" y="3038474"/>
          <a:ext cx="1419225" cy="4191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en-US" sz="1400"/>
            <a:t>IPC</a:t>
          </a:r>
        </a:p>
        <a:p xmlns:a="http://schemas.openxmlformats.org/drawingml/2006/main">
          <a:pPr algn="ctr"/>
          <a:r>
            <a:rPr lang="en-US" sz="1400"/>
            <a:t>delta (%)</a:t>
          </a:r>
        </a:p>
      </cdr:txBody>
    </cdr:sp>
  </cdr:relSizeAnchor>
  <cdr:relSizeAnchor xmlns:cdr="http://schemas.openxmlformats.org/drawingml/2006/chartDrawing">
    <cdr:from>
      <cdr:x>0.32508</cdr:x>
      <cdr:y>0.76794</cdr:y>
    </cdr:from>
    <cdr:to>
      <cdr:x>0.55573</cdr:x>
      <cdr:y>0.87321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000250" y="3057525"/>
          <a:ext cx="1419225" cy="4191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/>
            <a:t>Max</a:t>
          </a:r>
          <a:r>
            <a:rPr lang="en-US" sz="1400" baseline="0"/>
            <a:t> power</a:t>
          </a:r>
        </a:p>
        <a:p xmlns:a="http://schemas.openxmlformats.org/drawingml/2006/main">
          <a:pPr algn="ctr"/>
          <a:r>
            <a:rPr lang="en-US" sz="1400"/>
            <a:t>delta (%)</a:t>
          </a:r>
        </a:p>
      </cdr:txBody>
    </cdr:sp>
  </cdr:relSizeAnchor>
  <cdr:relSizeAnchor xmlns:cdr="http://schemas.openxmlformats.org/drawingml/2006/chartDrawing">
    <cdr:from>
      <cdr:x>0.54025</cdr:x>
      <cdr:y>0.76794</cdr:y>
    </cdr:from>
    <cdr:to>
      <cdr:x>0.7709</cdr:x>
      <cdr:y>0.87321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324225" y="3057525"/>
          <a:ext cx="1419225" cy="4191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aseline="0"/>
            <a:t>Energy</a:t>
          </a:r>
        </a:p>
        <a:p xmlns:a="http://schemas.openxmlformats.org/drawingml/2006/main">
          <a:pPr algn="ctr"/>
          <a:r>
            <a:rPr lang="en-US" sz="1400"/>
            <a:t> delta (%)</a:t>
          </a:r>
        </a:p>
      </cdr:txBody>
    </cdr:sp>
  </cdr:relSizeAnchor>
  <cdr:relSizeAnchor xmlns:cdr="http://schemas.openxmlformats.org/drawingml/2006/chartDrawing">
    <cdr:from>
      <cdr:x>0.7678</cdr:x>
      <cdr:y>0.76794</cdr:y>
    </cdr:from>
    <cdr:to>
      <cdr:x>0.99845</cdr:x>
      <cdr:y>0.87321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4724400" y="3057525"/>
          <a:ext cx="1419225" cy="4191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baseline="0"/>
            <a:t>EDP</a:t>
          </a:r>
        </a:p>
        <a:p xmlns:a="http://schemas.openxmlformats.org/drawingml/2006/main">
          <a:pPr algn="ctr"/>
          <a:r>
            <a:rPr lang="en-US" sz="1400"/>
            <a:t> delta (%)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0.50778</cdr:x>
      <cdr:y>0.17391</cdr:y>
    </cdr:from>
    <cdr:to>
      <cdr:x>0.61317</cdr:x>
      <cdr:y>0.21739</cdr:y>
    </cdr:to>
    <cdr:sp macro="" textlink="">
      <cdr:nvSpPr>
        <cdr:cNvPr id="2" name="Rectangle 1"/>
        <cdr:cNvSpPr/>
      </cdr:nvSpPr>
      <cdr:spPr>
        <a:xfrm xmlns:a="http://schemas.openxmlformats.org/drawingml/2006/main">
          <a:off x="4038600" y="914400"/>
          <a:ext cx="838200" cy="2286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0.4503</cdr:x>
      <cdr:y>0.05797</cdr:y>
    </cdr:from>
    <cdr:to>
      <cdr:x>0.64192</cdr:x>
      <cdr:y>0.10145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3581400" y="304800"/>
          <a:ext cx="1524000" cy="2286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absSizeAnchor xmlns:cdr="http://schemas.openxmlformats.org/drawingml/2006/chartDrawing">
    <cdr:from>
      <cdr:x>0.44072</cdr:x>
      <cdr:y>0.04348</cdr:y>
    </cdr:from>
    <cdr:ext cx="1295398" cy="381000"/>
    <cdr:sp macro="" textlink="">
      <cdr:nvSpPr>
        <cdr:cNvPr id="3" name="TextBox 2"/>
        <cdr:cNvSpPr txBox="1"/>
      </cdr:nvSpPr>
      <cdr:spPr>
        <a:xfrm xmlns:a="http://schemas.openxmlformats.org/drawingml/2006/main">
          <a:off x="3505200" y="228600"/>
          <a:ext cx="1295398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 anchor="ctr"/>
        <a:lstStyle xmlns:a="http://schemas.openxmlformats.org/drawingml/2006/main"/>
        <a:p xmlns:a="http://schemas.openxmlformats.org/drawingml/2006/main">
          <a:r>
            <a:rPr lang="en-US" sz="1500" dirty="0" smtClean="0"/>
            <a:t>DIP (3.6KB)</a:t>
          </a:r>
          <a:endParaRPr lang="en-US" sz="1500" dirty="0"/>
        </a:p>
      </cdr:txBody>
    </cdr:sp>
  </cdr:abs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7300">
              <a:defRPr sz="1200"/>
            </a:lvl1pPr>
          </a:lstStyle>
          <a:p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843" y="0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7300">
              <a:defRPr sz="1200"/>
            </a:lvl1pPr>
          </a:lstStyle>
          <a:p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96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7300">
              <a:defRPr sz="1200"/>
            </a:lvl1pPr>
          </a:lstStyle>
          <a:p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843" y="9119496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7300">
              <a:defRPr sz="1200"/>
            </a:lvl1pPr>
          </a:lstStyle>
          <a:p>
            <a:fld id="{44D92324-5EEE-403D-87C8-2E880740732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7300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843" y="0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7300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53" y="4560570"/>
            <a:ext cx="5851496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96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7300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843" y="9119496"/>
            <a:ext cx="316969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7300">
              <a:defRPr sz="1200"/>
            </a:lvl1pPr>
          </a:lstStyle>
          <a:p>
            <a:fld id="{FEBF1FA1-3F35-4BB1-8FAD-8D70CF9B9A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38FB77-FCA0-4A15-B80C-F9708E0D1BF2}" type="slidenum">
              <a:rPr lang="en-US"/>
              <a:pPr/>
              <a:t>1</a:t>
            </a:fld>
            <a:endParaRPr lang="en-US"/>
          </a:p>
        </p:txBody>
      </p:sp>
      <p:sp>
        <p:nvSpPr>
          <p:cNvPr id="82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803" y="4560570"/>
            <a:ext cx="5363595" cy="4320540"/>
          </a:xfrm>
        </p:spPr>
        <p:txBody>
          <a:bodyPr/>
          <a:lstStyle/>
          <a:p>
            <a:endParaRPr lang="en-US" sz="1400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BF1FA1-3F35-4BB1-8FAD-8D70CF9B9A5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1DF9F1-FAA3-47D4-9D1B-B7B88AC99847}" type="slidenum">
              <a:rPr lang="en-US"/>
              <a:pPr/>
              <a:t>11</a:t>
            </a:fld>
            <a:endParaRPr lang="en-US"/>
          </a:p>
        </p:txBody>
      </p:sp>
      <p:sp>
        <p:nvSpPr>
          <p:cNvPr id="85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1DF9F1-FAA3-47D4-9D1B-B7B88AC99847}" type="slidenum">
              <a:rPr lang="en-US"/>
              <a:pPr/>
              <a:t>12</a:t>
            </a:fld>
            <a:endParaRPr lang="en-US"/>
          </a:p>
        </p:txBody>
      </p:sp>
      <p:sp>
        <p:nvSpPr>
          <p:cNvPr id="85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B345AC-7CA4-4ECD-8D48-6F7E314479ED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50793"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BF1FA1-3F35-4BB1-8FAD-8D70CF9B9A5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168897-F087-4826-A323-F0BD4136E1EE}" type="slidenum">
              <a:rPr lang="en-US"/>
              <a:pPr/>
              <a:t>15</a:t>
            </a:fld>
            <a:endParaRPr lang="en-US"/>
          </a:p>
        </p:txBody>
      </p:sp>
      <p:sp>
        <p:nvSpPr>
          <p:cNvPr id="85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C07770-4639-42DF-9C08-C1FEDD72B046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C07770-4639-42DF-9C08-C1FEDD72B04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49E57F-A2EB-4417-928C-B1DB3F65A127}" type="slidenum">
              <a:rPr lang="en-US"/>
              <a:pPr/>
              <a:t>18</a:t>
            </a:fld>
            <a:endParaRPr lang="en-US"/>
          </a:p>
        </p:txBody>
      </p:sp>
      <p:sp>
        <p:nvSpPr>
          <p:cNvPr id="86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BF1FA1-3F35-4BB1-8FAD-8D70CF9B9A5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BF1FA1-3F35-4BB1-8FAD-8D70CF9B9A5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94FA62-EFAD-4FD6-BE38-00BB5DAD90C3}" type="slidenum">
              <a:rPr lang="en-US"/>
              <a:pPr/>
              <a:t>4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C5FFA-2884-458E-9943-1ABDF77425A8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C2C89D-A905-4DBF-95CB-D88CC4F56D77}" type="slidenum">
              <a:rPr lang="en-US"/>
              <a:pPr/>
              <a:t>6</a:t>
            </a:fld>
            <a:endParaRPr lang="en-US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B8EF5A-C1DB-438E-A4ED-30BEB0C129D5}" type="slidenum">
              <a:rPr lang="en-US"/>
              <a:pPr/>
              <a:t>7</a:t>
            </a:fld>
            <a:endParaRPr lang="en-US"/>
          </a:p>
        </p:txBody>
      </p:sp>
      <p:sp>
        <p:nvSpPr>
          <p:cNvPr id="87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5803" y="4560570"/>
            <a:ext cx="5363595" cy="4320540"/>
          </a:xfrm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82C0F1-AD2E-4735-877E-28E4310594AD}" type="slidenum">
              <a:rPr lang="en-US"/>
              <a:pPr/>
              <a:t>8</a:t>
            </a:fld>
            <a:endParaRPr lang="en-US"/>
          </a:p>
        </p:txBody>
      </p:sp>
      <p:sp>
        <p:nvSpPr>
          <p:cNvPr id="87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BF1FA1-3F35-4BB1-8FAD-8D70CF9B9A5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-104775"/>
            <a:ext cx="7772400" cy="1600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660650"/>
            <a:ext cx="7010400" cy="236855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34D82C2-0C3D-413B-B885-2AE61B800DA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685800" y="19367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CCF7E2-CD22-42AA-A8EF-999ED5C5BD4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0C372D-DD99-4738-92D3-1C74912E536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7086600" y="6477000"/>
            <a:ext cx="1676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B66D3C-76B1-4FF3-9121-F5B48D69697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B701B8-400B-48D8-9B09-04C79ED5162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7086600" y="6477000"/>
            <a:ext cx="1676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447800"/>
            <a:ext cx="8001000" cy="48768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/>
            </a:lvl1pPr>
          </a:lstStyle>
          <a:p>
            <a:fld id="{05273230-BC93-4BFC-89A2-97C45FA34B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553200"/>
            <a:ext cx="1981200" cy="168275"/>
          </a:xfrm>
        </p:spPr>
        <p:txBody>
          <a:bodyPr/>
          <a:lstStyle>
            <a:lvl1pPr>
              <a:defRPr/>
            </a:lvl1pPr>
          </a:lstStyle>
          <a:p>
            <a:fld id="{D2FB11E5-A3FF-401D-8849-489DA594494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7086600" y="6477000"/>
            <a:ext cx="1676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33518B-2AB3-4644-8B3E-9DB39F7DC2E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44ED0E-1AFA-4F3C-A97C-2F31EA5520A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7086600" y="6477000"/>
            <a:ext cx="1676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B4DAD43-2F8C-4A3A-BB61-A9D420DA250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C1CB67-4901-482B-AD00-60EE715720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7086600" y="6477000"/>
            <a:ext cx="1676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447800"/>
            <a:ext cx="39243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447800"/>
            <a:ext cx="39243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02F18A-E90B-423A-BFBD-A92040FF7FF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5282B0-0FF0-4CE8-8808-DBA5652A29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086600" y="6477000"/>
            <a:ext cx="1676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45983D-A24E-4A68-8AF5-A9F01D5B31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6F9473-D435-4CCD-80C2-751747E301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7086600" y="6477000"/>
            <a:ext cx="1676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02E304-4AED-46BE-B728-2718422F2F4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F484B7-93CC-4D85-9CC9-4891C22DA19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7086600" y="6477000"/>
            <a:ext cx="1676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E529D20-73B0-4079-ADA2-29907083D2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A84D22-59DA-47C0-AB24-225EF6DEAE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7086600" y="6477000"/>
            <a:ext cx="1676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983AE48-647B-4B80-A9E5-7DA2C88B3CA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C9FC604-7247-40DB-8C3D-A38569CE34B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086600" y="6477000"/>
            <a:ext cx="1676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84FFD4-2BA5-4BB7-8384-2D502A236A8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AE9758-1FEF-46EB-9197-0D111AAA80E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086600" y="6477000"/>
            <a:ext cx="16764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447800"/>
            <a:ext cx="8001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609600" y="1219200"/>
            <a:ext cx="7958138" cy="109538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V="1">
            <a:off x="609600" y="64008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fld id="{1E2DF065-3317-4033-98B0-E96DC1B7FAA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4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19812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698FD523-1204-42ED-9058-A2CDC92941D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 sz="1200"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99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9900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9900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9900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9900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9900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9900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9900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9900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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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228600"/>
            <a:ext cx="8258175" cy="1631950"/>
          </a:xfrm>
        </p:spPr>
        <p:txBody>
          <a:bodyPr/>
          <a:lstStyle/>
          <a:p>
            <a:r>
              <a:rPr lang="en-US" sz="3200" dirty="0" smtClean="0"/>
              <a:t>Improving the Performance of</a:t>
            </a:r>
            <a:br>
              <a:rPr lang="en-US" sz="3200" dirty="0" smtClean="0"/>
            </a:br>
            <a:r>
              <a:rPr lang="en-US" sz="3200" dirty="0" smtClean="0"/>
              <a:t>Object-Oriented Languages with </a:t>
            </a:r>
            <a:r>
              <a:rPr lang="en-US" sz="3200" dirty="0"/>
              <a:t>Dynamic </a:t>
            </a:r>
            <a:r>
              <a:rPr lang="en-US" sz="3200" dirty="0" smtClean="0"/>
              <a:t>Predication of Indirect Jumps</a:t>
            </a:r>
            <a:endParaRPr lang="en-US" sz="3200" dirty="0"/>
          </a:p>
        </p:txBody>
      </p:sp>
      <p:sp>
        <p:nvSpPr>
          <p:cNvPr id="822275" name="Text Box 3"/>
          <p:cNvSpPr txBox="1">
            <a:spLocks noChangeArrowheads="1"/>
          </p:cNvSpPr>
          <p:nvPr/>
        </p:nvSpPr>
        <p:spPr bwMode="auto">
          <a:xfrm>
            <a:off x="520700" y="2616875"/>
            <a:ext cx="81026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lnSpc>
                <a:spcPct val="90000"/>
              </a:lnSpc>
            </a:pPr>
            <a:r>
              <a:rPr lang="en-US" altLang="ko-KR" sz="2800" dirty="0" smtClean="0">
                <a:solidFill>
                  <a:srgbClr val="0000FF"/>
                </a:solidFill>
                <a:latin typeface="Verdana" pitchFamily="34" charset="0"/>
                <a:ea typeface="굴림" pitchFamily="34" charset="-127"/>
              </a:rPr>
              <a:t>José A. Joao</a:t>
            </a:r>
            <a:r>
              <a:rPr lang="en-US" altLang="ko-KR" sz="2800" baseline="30000" dirty="0" smtClean="0">
                <a:latin typeface="Verdana" pitchFamily="34" charset="0"/>
                <a:ea typeface="굴림" pitchFamily="34" charset="-127"/>
              </a:rPr>
              <a:t>*‡</a:t>
            </a:r>
            <a:endParaRPr lang="en-US" altLang="ko-KR" sz="2800" dirty="0" smtClean="0">
              <a:solidFill>
                <a:srgbClr val="0000FF"/>
              </a:solidFill>
              <a:latin typeface="Verdana" pitchFamily="34" charset="0"/>
              <a:ea typeface="굴림" pitchFamily="34" charset="-127"/>
            </a:endParaRPr>
          </a:p>
          <a:p>
            <a:pPr marL="609600" indent="-609600" algn="ctr">
              <a:lnSpc>
                <a:spcPct val="90000"/>
              </a:lnSpc>
            </a:pPr>
            <a:r>
              <a:rPr lang="en-US" altLang="ko-KR" sz="2800" dirty="0" err="1" smtClean="0">
                <a:latin typeface="Verdana" pitchFamily="34" charset="0"/>
                <a:ea typeface="굴림" pitchFamily="34" charset="-127"/>
              </a:rPr>
              <a:t>Onur</a:t>
            </a:r>
            <a:r>
              <a:rPr lang="en-US" altLang="ko-KR" sz="2800" dirty="0" smtClean="0">
                <a:latin typeface="Verdana" pitchFamily="34" charset="0"/>
                <a:ea typeface="굴림" pitchFamily="34" charset="-127"/>
              </a:rPr>
              <a:t> </a:t>
            </a:r>
            <a:r>
              <a:rPr lang="en-US" altLang="ko-KR" sz="2800" dirty="0" err="1" smtClean="0">
                <a:latin typeface="Verdana" pitchFamily="34" charset="0"/>
                <a:ea typeface="굴림" pitchFamily="34" charset="-127"/>
              </a:rPr>
              <a:t>Mutlu</a:t>
            </a:r>
            <a:r>
              <a:rPr lang="en-US" altLang="ko-KR" sz="2800" baseline="30000" dirty="0" smtClean="0">
                <a:latin typeface="Verdana" pitchFamily="34" charset="0"/>
                <a:ea typeface="굴림" pitchFamily="34" charset="-127"/>
              </a:rPr>
              <a:t>‡*</a:t>
            </a:r>
            <a:endParaRPr lang="en-US" altLang="ko-KR" sz="2800" dirty="0" smtClean="0">
              <a:latin typeface="Verdana" pitchFamily="34" charset="0"/>
              <a:ea typeface="굴림" pitchFamily="34" charset="-127"/>
            </a:endParaRPr>
          </a:p>
          <a:p>
            <a:pPr marL="609600" indent="-609600" algn="ctr">
              <a:lnSpc>
                <a:spcPct val="90000"/>
              </a:lnSpc>
            </a:pPr>
            <a:r>
              <a:rPr lang="en-US" sz="2800" dirty="0" err="1" smtClean="0">
                <a:latin typeface="Verdana" pitchFamily="34" charset="0"/>
              </a:rPr>
              <a:t>Hyesoon</a:t>
            </a:r>
            <a:r>
              <a:rPr lang="en-US" sz="2800" dirty="0" smtClean="0">
                <a:latin typeface="Verdana" pitchFamily="34" charset="0"/>
              </a:rPr>
              <a:t> Kim</a:t>
            </a:r>
            <a:r>
              <a:rPr lang="en-US" sz="2800" baseline="30000" dirty="0" smtClean="0">
                <a:latin typeface="Verdana" pitchFamily="34" charset="0"/>
              </a:rPr>
              <a:t>§</a:t>
            </a:r>
            <a:endParaRPr lang="en-US" sz="2800" dirty="0" smtClean="0">
              <a:solidFill>
                <a:srgbClr val="0000CC"/>
              </a:solidFill>
              <a:latin typeface="Verdana" pitchFamily="34" charset="0"/>
            </a:endParaRPr>
          </a:p>
          <a:p>
            <a:pPr marL="609600" indent="-609600" algn="ctr">
              <a:lnSpc>
                <a:spcPct val="90000"/>
              </a:lnSpc>
            </a:pPr>
            <a:r>
              <a:rPr lang="en-US" altLang="ko-KR" sz="2800" dirty="0" err="1" smtClean="0">
                <a:latin typeface="Verdana" pitchFamily="34" charset="0"/>
                <a:ea typeface="굴림" pitchFamily="34" charset="-127"/>
              </a:rPr>
              <a:t>Rishi</a:t>
            </a:r>
            <a:r>
              <a:rPr lang="en-US" altLang="ko-KR" sz="2800" dirty="0" smtClean="0">
                <a:latin typeface="Verdana" pitchFamily="34" charset="0"/>
                <a:ea typeface="굴림" pitchFamily="34" charset="-127"/>
              </a:rPr>
              <a:t> </a:t>
            </a:r>
            <a:r>
              <a:rPr lang="en-US" altLang="ko-KR" sz="2800" dirty="0" err="1" smtClean="0">
                <a:latin typeface="Verdana" pitchFamily="34" charset="0"/>
                <a:ea typeface="굴림" pitchFamily="34" charset="-127"/>
              </a:rPr>
              <a:t>Agarwal</a:t>
            </a:r>
            <a:r>
              <a:rPr lang="en-US" altLang="ko-KR" sz="2800" baseline="30000" dirty="0" smtClean="0">
                <a:latin typeface="Verdana" pitchFamily="34" charset="0"/>
                <a:ea typeface="굴림" pitchFamily="34" charset="-127"/>
              </a:rPr>
              <a:t>†‡</a:t>
            </a:r>
            <a:endParaRPr lang="en-US" altLang="ko-KR" sz="2800" dirty="0">
              <a:latin typeface="Verdana" pitchFamily="34" charset="0"/>
              <a:ea typeface="굴림" pitchFamily="34" charset="-127"/>
            </a:endParaRPr>
          </a:p>
          <a:p>
            <a:pPr marL="609600" indent="-609600" algn="ctr">
              <a:lnSpc>
                <a:spcPct val="90000"/>
              </a:lnSpc>
            </a:pPr>
            <a:r>
              <a:rPr lang="en-US" altLang="ko-KR" sz="2800" dirty="0">
                <a:latin typeface="Verdana" pitchFamily="34" charset="0"/>
                <a:ea typeface="굴림" pitchFamily="34" charset="-127"/>
              </a:rPr>
              <a:t>Yale N. </a:t>
            </a:r>
            <a:r>
              <a:rPr lang="en-US" altLang="ko-KR" sz="2800" dirty="0" err="1" smtClean="0">
                <a:latin typeface="Verdana" pitchFamily="34" charset="0"/>
                <a:ea typeface="굴림" pitchFamily="34" charset="-127"/>
              </a:rPr>
              <a:t>Patt</a:t>
            </a:r>
            <a:r>
              <a:rPr lang="en-US" altLang="ko-KR" sz="2800" baseline="30000" dirty="0" smtClean="0">
                <a:latin typeface="Verdana" pitchFamily="34" charset="0"/>
                <a:ea typeface="굴림" pitchFamily="34" charset="-127"/>
              </a:rPr>
              <a:t>*</a:t>
            </a:r>
            <a:endParaRPr lang="en-US" altLang="ko-KR" sz="2400" dirty="0">
              <a:latin typeface="Verdana" pitchFamily="34" charset="0"/>
              <a:ea typeface="굴림" pitchFamily="34" charset="-127"/>
            </a:endParaRPr>
          </a:p>
        </p:txBody>
      </p:sp>
      <p:sp>
        <p:nvSpPr>
          <p:cNvPr id="822278" name="Rectangle 6"/>
          <p:cNvSpPr>
            <a:spLocks noChangeArrowheads="1"/>
          </p:cNvSpPr>
          <p:nvPr/>
        </p:nvSpPr>
        <p:spPr bwMode="auto">
          <a:xfrm>
            <a:off x="533400" y="5149850"/>
            <a:ext cx="35814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ko-KR" sz="1600" b="1" dirty="0" smtClean="0">
                <a:ea typeface="굴림" pitchFamily="34" charset="-127"/>
              </a:rPr>
              <a:t>* HPS </a:t>
            </a:r>
            <a:r>
              <a:rPr lang="en-US" altLang="ko-KR" sz="1600" b="1" dirty="0">
                <a:ea typeface="굴림" pitchFamily="34" charset="-127"/>
              </a:rPr>
              <a:t>Research Group                     </a:t>
            </a:r>
            <a:r>
              <a:rPr lang="en-US" altLang="ko-KR" b="1" dirty="0">
                <a:ea typeface="굴림" pitchFamily="34" charset="-127"/>
              </a:rPr>
              <a:t>University of Texas at Austin</a:t>
            </a:r>
            <a:endParaRPr lang="en-US" altLang="ko-KR" b="1" dirty="0">
              <a:latin typeface="Verdana" pitchFamily="34" charset="0"/>
              <a:ea typeface="굴림" pitchFamily="34" charset="-127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724400" y="5149850"/>
            <a:ext cx="35814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ko-KR" sz="1600" b="1" dirty="0" smtClean="0">
                <a:latin typeface="Arial" pitchFamily="34" charset="0"/>
                <a:ea typeface="굴림" pitchFamily="34" charset="-127"/>
                <a:cs typeface="Arial" pitchFamily="34" charset="0"/>
              </a:rPr>
              <a:t>‡ Computer Architecture Group</a:t>
            </a:r>
          </a:p>
          <a:p>
            <a:pPr algn="ctr"/>
            <a:r>
              <a:rPr lang="en-US" altLang="ko-KR" b="1" dirty="0" smtClean="0">
                <a:latin typeface="Arial" pitchFamily="34" charset="0"/>
                <a:ea typeface="굴림" pitchFamily="34" charset="-127"/>
                <a:cs typeface="Arial" pitchFamily="34" charset="0"/>
              </a:rPr>
              <a:t>Microsoft Research</a:t>
            </a:r>
            <a:endParaRPr lang="en-US" altLang="ko-KR" b="1" dirty="0">
              <a:latin typeface="Arial" pitchFamily="34" charset="0"/>
              <a:ea typeface="굴림" pitchFamily="34" charset="-127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57200" y="5937647"/>
            <a:ext cx="37338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ea typeface="굴림" pitchFamily="34" charset="-127"/>
              </a:rPr>
              <a:t>§ College of Computing</a:t>
            </a:r>
          </a:p>
          <a:p>
            <a:pPr algn="ctr"/>
            <a:r>
              <a:rPr lang="en-US" altLang="ko-KR" b="1" dirty="0" smtClean="0">
                <a:ea typeface="굴림" pitchFamily="34" charset="-127"/>
              </a:rPr>
              <a:t>Georgia Institute of Technology</a:t>
            </a:r>
            <a:endParaRPr lang="en-US" altLang="ko-KR" b="1" dirty="0">
              <a:latin typeface="Verdana" pitchFamily="34" charset="0"/>
              <a:ea typeface="굴림" pitchFamily="34" charset="-127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4572000" y="5937647"/>
            <a:ext cx="38862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ea typeface="굴림" pitchFamily="34" charset="-127"/>
              </a:rPr>
              <a:t>† Dept. of Computer Science and Eng.</a:t>
            </a:r>
          </a:p>
          <a:p>
            <a:pPr algn="ctr"/>
            <a:r>
              <a:rPr lang="en-US" altLang="ko-KR" b="1" dirty="0" smtClean="0">
                <a:ea typeface="굴림" pitchFamily="34" charset="-127"/>
              </a:rPr>
              <a:t>IIT Kanpur</a:t>
            </a:r>
            <a:endParaRPr lang="en-US" altLang="ko-KR" b="1" dirty="0">
              <a:latin typeface="Verdana" pitchFamily="34" charset="0"/>
              <a:ea typeface="굴림" pitchFamily="34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4" y="304800"/>
            <a:ext cx="8188325" cy="838200"/>
          </a:xfrm>
        </p:spPr>
        <p:txBody>
          <a:bodyPr/>
          <a:lstStyle/>
          <a:p>
            <a:r>
              <a:rPr lang="en-US" dirty="0" smtClean="0"/>
              <a:t>Additional DIP Entry/Exit Policies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3602E304-4AED-46BE-B728-2718422F2F4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3400" y="1447800"/>
            <a:ext cx="8305800" cy="4876800"/>
          </a:xfrm>
          <a:prstGeom prst="rect">
            <a:avLst/>
          </a:prstGeom>
        </p:spPr>
        <p:txBody>
          <a:bodyPr/>
          <a:lstStyle/>
          <a:p>
            <a:pPr marL="469900" lvl="0" indent="-469900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n-US" altLang="ko-KR" sz="2400" kern="0" dirty="0" smtClean="0">
                <a:ea typeface="굴림" pitchFamily="34" charset="-127"/>
              </a:rPr>
              <a:t>Single predominant target in the TST</a:t>
            </a:r>
          </a:p>
          <a:p>
            <a:pPr marL="908050" lvl="1" indent="-436563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n-US" altLang="ko-KR" sz="2000" kern="0" dirty="0" smtClean="0">
                <a:ea typeface="굴림" pitchFamily="34" charset="-127"/>
              </a:rPr>
              <a:t>TST has more accurate information</a:t>
            </a:r>
          </a:p>
          <a:p>
            <a:pPr marL="908050" lvl="1" indent="-436563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ko-KR" sz="2000" kern="0" dirty="0" smtClean="0">
                <a:ea typeface="굴림" pitchFamily="34" charset="-127"/>
                <a:sym typeface="Wingdings" pitchFamily="2" charset="2"/>
              </a:rPr>
              <a:t>	 </a:t>
            </a:r>
            <a:r>
              <a:rPr lang="en-US" altLang="ko-KR" sz="2000" kern="0" dirty="0" smtClean="0">
                <a:ea typeface="굴림" pitchFamily="34" charset="-127"/>
              </a:rPr>
              <a:t>Override the target prediction</a:t>
            </a:r>
          </a:p>
          <a:p>
            <a:pPr marL="908050" lvl="1" indent="-436563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endParaRPr lang="en-US" altLang="ko-KR" sz="1000" kern="0" dirty="0" smtClean="0">
              <a:ea typeface="굴림" pitchFamily="34" charset="-127"/>
            </a:endParaRPr>
          </a:p>
          <a:p>
            <a:pPr marL="469900" lvl="0" indent="-469900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n-US" altLang="ko-KR" sz="2400" kern="0" dirty="0" smtClean="0">
                <a:ea typeface="굴림" pitchFamily="34" charset="-127"/>
              </a:rPr>
              <a:t>Nested low confidence DIP-jumps</a:t>
            </a:r>
            <a:endParaRPr lang="en-US" altLang="ko-KR" sz="2800" kern="0" dirty="0" smtClean="0">
              <a:ea typeface="굴림" pitchFamily="34" charset="-127"/>
            </a:endParaRPr>
          </a:p>
          <a:p>
            <a:pPr marL="908050" lvl="1" indent="-436563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r>
              <a:rPr lang="en-US" altLang="ko-KR" sz="2000" kern="0" dirty="0" smtClean="0">
                <a:ea typeface="굴림" pitchFamily="34" charset="-127"/>
                <a:sym typeface="Wingdings" pitchFamily="2" charset="2"/>
              </a:rPr>
              <a:t>	 </a:t>
            </a:r>
            <a:r>
              <a:rPr lang="en-US" altLang="ko-KR" sz="2000" kern="0" dirty="0" smtClean="0">
                <a:ea typeface="굴림" pitchFamily="34" charset="-127"/>
              </a:rPr>
              <a:t>Exit dynamic predication for the earlier jump</a:t>
            </a:r>
            <a:br>
              <a:rPr lang="en-US" altLang="ko-KR" sz="2000" kern="0" dirty="0" smtClean="0">
                <a:ea typeface="굴림" pitchFamily="34" charset="-127"/>
              </a:rPr>
            </a:br>
            <a:r>
              <a:rPr lang="en-US" altLang="ko-KR" sz="2000" kern="0" dirty="0" smtClean="0">
                <a:ea typeface="굴림" pitchFamily="34" charset="-127"/>
              </a:rPr>
              <a:t>     and re-enter for the later one</a:t>
            </a:r>
          </a:p>
          <a:p>
            <a:pPr marL="469900" marR="0" lvl="0" indent="-469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o"/>
              <a:tabLst/>
              <a:defRPr/>
            </a:pPr>
            <a:endParaRPr kumimoji="0" lang="en-US" altLang="ko-KR" sz="1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pitchFamily="34" charset="-127"/>
              <a:cs typeface="+mn-cs"/>
            </a:endParaRPr>
          </a:p>
          <a:p>
            <a:pPr marL="469900" marR="0" lvl="0" indent="-469900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en-US" altLang="ko-K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굴림" pitchFamily="34" charset="-127"/>
                <a:cs typeface="Arial" pitchFamily="34" charset="0"/>
              </a:rPr>
              <a:t>Return instructions inside switch statements</a:t>
            </a:r>
          </a:p>
          <a:p>
            <a:pPr marL="908050" marR="0" lvl="1" indent="-436563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Char char="o"/>
              <a:tabLst/>
              <a:defRPr/>
            </a:pPr>
            <a:r>
              <a:rPr lang="en-US" altLang="ko-KR" sz="2000" kern="0" dirty="0" smtClean="0">
                <a:latin typeface="Arial" pitchFamily="34" charset="0"/>
                <a:ea typeface="굴림" pitchFamily="34" charset="-127"/>
                <a:cs typeface="Arial" pitchFamily="34" charset="0"/>
                <a:sym typeface="Wingdings" pitchFamily="2" charset="2"/>
              </a:rPr>
              <a:t>Merging address varies with calling site</a:t>
            </a:r>
          </a:p>
          <a:p>
            <a:pPr marL="908050" marR="0" lvl="1" indent="-436563" algn="l" defTabSz="914400" rtl="0" eaLnBrk="1" fontAlgn="base" latinLnBrk="0" hangingPunct="1">
              <a:lnSpc>
                <a:spcPct val="13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r>
              <a:rPr lang="en-US" altLang="ko-KR" sz="2000" kern="0" dirty="0" smtClean="0">
                <a:latin typeface="Arial" pitchFamily="34" charset="0"/>
                <a:ea typeface="굴림" pitchFamily="34" charset="-127"/>
                <a:cs typeface="Arial" pitchFamily="34" charset="0"/>
                <a:sym typeface="Wingdings" pitchFamily="2" charset="2"/>
              </a:rPr>
              <a:t>	 Return CFM points</a:t>
            </a:r>
            <a:endParaRPr lang="en-US" altLang="ko-KR" sz="2000" kern="0" dirty="0" smtClean="0">
              <a:latin typeface="Arial" pitchFamily="34" charset="0"/>
              <a:ea typeface="굴림" pitchFamily="34" charset="-127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Methodology</a:t>
            </a:r>
          </a:p>
        </p:txBody>
      </p:sp>
      <p:sp>
        <p:nvSpPr>
          <p:cNvPr id="8509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577262" cy="4876800"/>
          </a:xfrm>
        </p:spPr>
        <p:txBody>
          <a:bodyPr/>
          <a:lstStyle/>
          <a:p>
            <a:r>
              <a:rPr lang="en-US" altLang="ko-KR" sz="2000" dirty="0" smtClean="0">
                <a:ea typeface="굴림" pitchFamily="34" charset="-127"/>
              </a:rPr>
              <a:t>Dynamic profiling tool for DIP-jump and CFM point selection</a:t>
            </a:r>
            <a:endParaRPr lang="en-US" altLang="ko-KR" sz="2000" dirty="0">
              <a:ea typeface="굴림" pitchFamily="34" charset="-127"/>
            </a:endParaRPr>
          </a:p>
          <a:p>
            <a:endParaRPr lang="en-US" altLang="ko-KR" sz="800" dirty="0">
              <a:ea typeface="굴림" pitchFamily="34" charset="-127"/>
            </a:endParaRPr>
          </a:p>
          <a:p>
            <a:r>
              <a:rPr lang="en-US" altLang="ko-KR" sz="2000" dirty="0" smtClean="0">
                <a:ea typeface="굴림" pitchFamily="34" charset="-127"/>
              </a:rPr>
              <a:t>Cycle-accurate x86 simulator:</a:t>
            </a:r>
            <a:endParaRPr lang="en-US" altLang="ko-KR" sz="2000" dirty="0">
              <a:ea typeface="굴림" pitchFamily="34" charset="-127"/>
            </a:endParaRPr>
          </a:p>
          <a:p>
            <a:pPr lvl="1"/>
            <a:r>
              <a:rPr lang="en-US" altLang="ko-KR" sz="2100" dirty="0" smtClean="0">
                <a:ea typeface="굴림" pitchFamily="34" charset="-127"/>
              </a:rPr>
              <a:t>Processor </a:t>
            </a:r>
            <a:r>
              <a:rPr lang="en-US" altLang="ko-KR" sz="2100" dirty="0">
                <a:ea typeface="굴림" pitchFamily="34" charset="-127"/>
              </a:rPr>
              <a:t>configuration</a:t>
            </a:r>
          </a:p>
          <a:p>
            <a:pPr lvl="2"/>
            <a:r>
              <a:rPr lang="en-US" sz="1800" dirty="0" smtClean="0"/>
              <a:t>64KB </a:t>
            </a:r>
            <a:r>
              <a:rPr lang="en-US" sz="1800" dirty="0" err="1"/>
              <a:t>perceptron</a:t>
            </a:r>
            <a:r>
              <a:rPr lang="en-US" sz="1800" dirty="0"/>
              <a:t> predictor </a:t>
            </a:r>
            <a:endParaRPr lang="en-US" sz="1800" dirty="0" smtClean="0"/>
          </a:p>
          <a:p>
            <a:pPr lvl="2"/>
            <a:r>
              <a:rPr lang="en-US" altLang="ko-KR" sz="1800" dirty="0" smtClean="0">
                <a:ea typeface="굴림" pitchFamily="34" charset="-127"/>
              </a:rPr>
              <a:t>4K-entry, 4-way BTB (baseline indirect jump predictor)</a:t>
            </a:r>
            <a:endParaRPr lang="en-US" altLang="ko-KR" sz="1800" dirty="0">
              <a:ea typeface="굴림" pitchFamily="34" charset="-127"/>
            </a:endParaRPr>
          </a:p>
          <a:p>
            <a:pPr lvl="2"/>
            <a:r>
              <a:rPr lang="en-US" sz="1800" dirty="0"/>
              <a:t>Minimum </a:t>
            </a:r>
            <a:r>
              <a:rPr lang="en-US" sz="1800" dirty="0" smtClean="0"/>
              <a:t>30-cycle </a:t>
            </a:r>
            <a:r>
              <a:rPr lang="en-US" sz="1800" dirty="0"/>
              <a:t>branch </a:t>
            </a:r>
            <a:r>
              <a:rPr lang="en-US" sz="1800" dirty="0" err="1"/>
              <a:t>misprediction</a:t>
            </a:r>
            <a:r>
              <a:rPr lang="en-US" sz="1800" dirty="0"/>
              <a:t> penalty</a:t>
            </a:r>
          </a:p>
          <a:p>
            <a:pPr lvl="2"/>
            <a:r>
              <a:rPr lang="en-US" sz="1800" dirty="0"/>
              <a:t>8-wide</a:t>
            </a:r>
            <a:r>
              <a:rPr lang="en-US" altLang="ko-KR" sz="1800" dirty="0">
                <a:ea typeface="굴림" pitchFamily="34" charset="-127"/>
              </a:rPr>
              <a:t>, 512-entry instruction </a:t>
            </a:r>
            <a:r>
              <a:rPr lang="en-US" altLang="ko-KR" sz="1800" dirty="0" smtClean="0">
                <a:ea typeface="굴림" pitchFamily="34" charset="-127"/>
              </a:rPr>
              <a:t>window</a:t>
            </a:r>
          </a:p>
          <a:p>
            <a:pPr lvl="2"/>
            <a:r>
              <a:rPr lang="en-US" sz="1800" dirty="0" smtClean="0">
                <a:ea typeface="굴림" pitchFamily="34" charset="-127"/>
              </a:rPr>
              <a:t>300-cycle minimum memory latency</a:t>
            </a:r>
            <a:endParaRPr lang="en-US" sz="1800" dirty="0"/>
          </a:p>
          <a:p>
            <a:pPr lvl="2"/>
            <a:r>
              <a:rPr lang="en-US" altLang="ko-KR" sz="1800" dirty="0">
                <a:ea typeface="굴림" pitchFamily="34" charset="-127"/>
              </a:rPr>
              <a:t>2KB 12-bit history enhanced JRS confidence estimator</a:t>
            </a:r>
          </a:p>
          <a:p>
            <a:pPr lvl="2"/>
            <a:r>
              <a:rPr lang="en-US" altLang="ko-KR" sz="1800" dirty="0">
                <a:ea typeface="굴림" pitchFamily="34" charset="-127"/>
              </a:rPr>
              <a:t>32 predicate registers, </a:t>
            </a:r>
            <a:r>
              <a:rPr lang="en-US" altLang="ko-KR" sz="1800" dirty="0" smtClean="0">
                <a:ea typeface="굴림" pitchFamily="34" charset="-127"/>
              </a:rPr>
              <a:t>1 </a:t>
            </a:r>
            <a:r>
              <a:rPr lang="en-US" altLang="ko-KR" sz="1800" dirty="0">
                <a:ea typeface="굴림" pitchFamily="34" charset="-127"/>
              </a:rPr>
              <a:t>CFM </a:t>
            </a:r>
            <a:r>
              <a:rPr lang="en-US" altLang="ko-KR" sz="1800" dirty="0" smtClean="0">
                <a:ea typeface="굴림" pitchFamily="34" charset="-127"/>
              </a:rPr>
              <a:t>register</a:t>
            </a:r>
          </a:p>
          <a:p>
            <a:pPr lvl="1"/>
            <a:r>
              <a:rPr lang="en-US" altLang="ko-KR" sz="2100" dirty="0" smtClean="0">
                <a:ea typeface="굴림" pitchFamily="34" charset="-127"/>
              </a:rPr>
              <a:t>Also less aggressive processor (in paper)</a:t>
            </a:r>
          </a:p>
          <a:p>
            <a:endParaRPr lang="en-US" altLang="ko-KR" sz="800" dirty="0" smtClean="0">
              <a:ea typeface="굴림" pitchFamily="34" charset="-127"/>
            </a:endParaRPr>
          </a:p>
          <a:p>
            <a:r>
              <a:rPr lang="en-US" altLang="ko-KR" sz="2000" dirty="0" smtClean="0">
                <a:ea typeface="굴림" pitchFamily="34" charset="-127"/>
              </a:rPr>
              <a:t>Benchmarks: </a:t>
            </a:r>
            <a:r>
              <a:rPr lang="en-US" altLang="ko-KR" sz="2000" dirty="0" err="1" smtClean="0">
                <a:ea typeface="굴림" pitchFamily="34" charset="-127"/>
              </a:rPr>
              <a:t>DaCapo</a:t>
            </a:r>
            <a:r>
              <a:rPr lang="en-US" altLang="ko-KR" sz="2000" dirty="0" smtClean="0">
                <a:ea typeface="굴림" pitchFamily="34" charset="-127"/>
              </a:rPr>
              <a:t> suite (Java), </a:t>
            </a:r>
            <a:r>
              <a:rPr lang="en-US" altLang="ko-KR" sz="2000" dirty="0" err="1" smtClean="0">
                <a:ea typeface="굴림" pitchFamily="34" charset="-127"/>
              </a:rPr>
              <a:t>matlab</a:t>
            </a:r>
            <a:r>
              <a:rPr lang="en-US" altLang="ko-KR" sz="2000" dirty="0" smtClean="0">
                <a:ea typeface="굴림" pitchFamily="34" charset="-127"/>
              </a:rPr>
              <a:t>, m5, </a:t>
            </a:r>
            <a:r>
              <a:rPr lang="en-US" altLang="ko-KR" sz="2000" dirty="0" err="1" smtClean="0">
                <a:ea typeface="굴림" pitchFamily="34" charset="-127"/>
              </a:rPr>
              <a:t>perl</a:t>
            </a:r>
            <a:endParaRPr lang="en-US" altLang="ko-KR" sz="2000" dirty="0">
              <a:ea typeface="굴림" pitchFamily="34" charset="-127"/>
            </a:endParaRPr>
          </a:p>
          <a:p>
            <a:pPr lvl="1"/>
            <a:r>
              <a:rPr lang="en-US" altLang="ko-KR" sz="1800" dirty="0" smtClean="0">
                <a:ea typeface="굴림" pitchFamily="34" charset="-127"/>
              </a:rPr>
              <a:t>Also evaluated </a:t>
            </a:r>
            <a:r>
              <a:rPr lang="en-US" sz="1800" dirty="0"/>
              <a:t>SPEC CPU 2000 </a:t>
            </a:r>
            <a:r>
              <a:rPr lang="en-US" sz="1800" dirty="0" smtClean="0"/>
              <a:t>and 2006</a:t>
            </a:r>
            <a:endParaRPr lang="en-US" altLang="ko-KR" sz="1800" dirty="0">
              <a:ea typeface="굴림" pitchFamily="34" charset="-127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04AC6286-B3FC-4B3E-B3A4-A353167DD0DF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Jump Predictors</a:t>
            </a:r>
            <a:endParaRPr lang="en-US" dirty="0"/>
          </a:p>
        </p:txBody>
      </p:sp>
      <p:sp>
        <p:nvSpPr>
          <p:cNvPr id="8509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577262" cy="4191000"/>
          </a:xfrm>
        </p:spPr>
        <p:txBody>
          <a:bodyPr/>
          <a:lstStyle/>
          <a:p>
            <a:r>
              <a:rPr lang="en-US" altLang="ko-KR" sz="1800" dirty="0" smtClean="0">
                <a:ea typeface="굴림" pitchFamily="34" charset="-127"/>
              </a:rPr>
              <a:t>Tagged Target Cache Predictor (TTC) [P. Chang et al., ISCA 97]</a:t>
            </a:r>
          </a:p>
          <a:p>
            <a:pPr lvl="1"/>
            <a:r>
              <a:rPr lang="en-US" altLang="ko-KR" sz="1600" dirty="0" smtClean="0">
                <a:ea typeface="굴림" pitchFamily="34" charset="-127"/>
              </a:rPr>
              <a:t>4-way set associative fully-tagged target table</a:t>
            </a:r>
          </a:p>
          <a:p>
            <a:pPr lvl="1"/>
            <a:r>
              <a:rPr lang="en-US" altLang="ko-KR" sz="1600" dirty="0" smtClean="0">
                <a:ea typeface="굴림" pitchFamily="34" charset="-127"/>
              </a:rPr>
              <a:t>Our version does not store easy-to-predict indirect jumps</a:t>
            </a:r>
          </a:p>
          <a:p>
            <a:pPr>
              <a:buNone/>
            </a:pPr>
            <a:endParaRPr lang="en-US" altLang="ko-KR" sz="1800" dirty="0" smtClean="0">
              <a:ea typeface="굴림" pitchFamily="34" charset="-127"/>
            </a:endParaRPr>
          </a:p>
          <a:p>
            <a:r>
              <a:rPr lang="en-US" altLang="ko-KR" sz="1800" dirty="0" smtClean="0">
                <a:ea typeface="굴림" pitchFamily="34" charset="-127"/>
              </a:rPr>
              <a:t>Cascaded Predictor [</a:t>
            </a:r>
            <a:r>
              <a:rPr lang="en-US" altLang="ko-KR" sz="1800" dirty="0" err="1" smtClean="0">
                <a:ea typeface="굴림" pitchFamily="34" charset="-127"/>
              </a:rPr>
              <a:t>Driesen</a:t>
            </a:r>
            <a:r>
              <a:rPr lang="en-US" altLang="ko-KR" sz="1800" dirty="0" smtClean="0">
                <a:ea typeface="굴림" pitchFamily="34" charset="-127"/>
              </a:rPr>
              <a:t> and </a:t>
            </a:r>
            <a:r>
              <a:rPr lang="en-US" altLang="ko-KR" sz="1800" dirty="0" err="1" smtClean="0">
                <a:ea typeface="굴림" pitchFamily="34" charset="-127"/>
              </a:rPr>
              <a:t>Hölzle</a:t>
            </a:r>
            <a:r>
              <a:rPr lang="en-US" altLang="ko-KR" sz="1800" dirty="0" smtClean="0">
                <a:ea typeface="굴림" pitchFamily="34" charset="-127"/>
              </a:rPr>
              <a:t>, MICRO 98, Euro-Par 99]</a:t>
            </a:r>
          </a:p>
          <a:p>
            <a:pPr lvl="1"/>
            <a:r>
              <a:rPr lang="en-US" altLang="ko-KR" sz="1600" dirty="0" smtClean="0">
                <a:ea typeface="굴림" pitchFamily="34" charset="-127"/>
              </a:rPr>
              <a:t>Hybrid predictor with tables of increasing complexity</a:t>
            </a:r>
          </a:p>
          <a:p>
            <a:pPr lvl="1"/>
            <a:r>
              <a:rPr lang="en-US" altLang="ko-KR" sz="1600" dirty="0" smtClean="0">
                <a:ea typeface="굴림" pitchFamily="34" charset="-127"/>
              </a:rPr>
              <a:t>3-stage predictor performs best</a:t>
            </a:r>
          </a:p>
          <a:p>
            <a:endParaRPr lang="en-US" altLang="ko-KR" sz="1800" dirty="0" smtClean="0">
              <a:ea typeface="굴림" pitchFamily="34" charset="-127"/>
            </a:endParaRPr>
          </a:p>
          <a:p>
            <a:r>
              <a:rPr lang="en-US" altLang="ko-KR" sz="1800" dirty="0" smtClean="0">
                <a:ea typeface="굴림" pitchFamily="34" charset="-127"/>
              </a:rPr>
              <a:t>Virtual Program Counter (VPC) Predictor [Kim et al., ISCA 07]</a:t>
            </a:r>
          </a:p>
          <a:p>
            <a:pPr lvl="1"/>
            <a:r>
              <a:rPr lang="en-US" altLang="ko-KR" sz="1600" dirty="0" smtClean="0">
                <a:ea typeface="굴림" pitchFamily="34" charset="-127"/>
              </a:rPr>
              <a:t>Predicts indirect jumps using the conditional branch predictor</a:t>
            </a:r>
          </a:p>
          <a:p>
            <a:pPr lvl="1"/>
            <a:r>
              <a:rPr lang="en-US" altLang="ko-KR" sz="1600" dirty="0" smtClean="0">
                <a:ea typeface="굴림" pitchFamily="34" charset="-127"/>
              </a:rPr>
              <a:t>Stores multiple targets on the BTB, as our target selection logic does</a:t>
            </a:r>
            <a:endParaRPr lang="en-US" altLang="ko-KR" sz="1600" dirty="0">
              <a:ea typeface="굴림" pitchFamily="34" charset="-127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04AC6286-B3FC-4B3E-B3A4-A353167DD0DF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/>
          <p:nvPr/>
        </p:nvGraphicFramePr>
        <p:xfrm>
          <a:off x="838200" y="1295400"/>
          <a:ext cx="7467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itle 1"/>
          <p:cNvSpPr>
            <a:spLocks noGrp="1"/>
          </p:cNvSpPr>
          <p:nvPr>
            <p:ph type="title"/>
          </p:nvPr>
        </p:nvSpPr>
        <p:spPr>
          <a:xfrm>
            <a:off x="574674" y="304800"/>
            <a:ext cx="8264525" cy="838200"/>
          </a:xfrm>
        </p:spPr>
        <p:txBody>
          <a:bodyPr/>
          <a:lstStyle/>
          <a:p>
            <a:r>
              <a:rPr lang="en-US" dirty="0" smtClean="0"/>
              <a:t>Performance, Power, and Energy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98800" y="6426200"/>
            <a:ext cx="2895600" cy="244475"/>
          </a:xfrm>
        </p:spPr>
        <p:txBody>
          <a:bodyPr/>
          <a:lstStyle/>
          <a:p>
            <a:pPr>
              <a:defRPr/>
            </a:pPr>
            <a:fld id="{F5928515-B6C1-49D6-99C4-AA4A3E30B4C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1925" name="Oval 5"/>
          <p:cNvSpPr>
            <a:spLocks noChangeArrowheads="1"/>
          </p:cNvSpPr>
          <p:nvPr/>
        </p:nvSpPr>
        <p:spPr bwMode="auto">
          <a:xfrm>
            <a:off x="1701800" y="1867932"/>
            <a:ext cx="609600" cy="3556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26" name="Oval 6"/>
          <p:cNvSpPr>
            <a:spLocks noChangeArrowheads="1"/>
          </p:cNvSpPr>
          <p:nvPr/>
        </p:nvSpPr>
        <p:spPr bwMode="auto">
          <a:xfrm>
            <a:off x="4953491" y="4343400"/>
            <a:ext cx="609600" cy="3302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27" name="Oval 7"/>
          <p:cNvSpPr>
            <a:spLocks noChangeArrowheads="1"/>
          </p:cNvSpPr>
          <p:nvPr/>
        </p:nvSpPr>
        <p:spPr bwMode="auto">
          <a:xfrm>
            <a:off x="3327400" y="3225800"/>
            <a:ext cx="609600" cy="3302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651000" y="15494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37.8%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27600" y="4673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24.8%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327400" y="292100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2.3%</a:t>
            </a:r>
            <a:endParaRPr lang="en-US" dirty="0"/>
          </a:p>
        </p:txBody>
      </p:sp>
      <p:sp>
        <p:nvSpPr>
          <p:cNvPr id="11" name="Oval 7"/>
          <p:cNvSpPr>
            <a:spLocks noChangeArrowheads="1"/>
          </p:cNvSpPr>
          <p:nvPr/>
        </p:nvSpPr>
        <p:spPr bwMode="auto">
          <a:xfrm>
            <a:off x="6579840" y="5195332"/>
            <a:ext cx="609600" cy="330200"/>
          </a:xfrm>
          <a:prstGeom prst="ellips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137400" y="52070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45.5%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5" grpId="0" animBg="1"/>
      <p:bldP spid="81925" grpId="1" animBg="1"/>
      <p:bldP spid="81926" grpId="0" animBg="1"/>
      <p:bldP spid="81926" grpId="1" animBg="1"/>
      <p:bldP spid="81927" grpId="0" animBg="1"/>
      <p:bldP spid="81927" grpId="1" animBg="1"/>
      <p:bldP spid="8" grpId="0"/>
      <p:bldP spid="8" grpId="1"/>
      <p:bldP spid="9" grpId="0"/>
      <p:bldP spid="9" grpId="1"/>
      <p:bldP spid="10" grpId="0"/>
      <p:bldP spid="10" grpId="1"/>
      <p:bldP spid="11" grpId="0" animBg="1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4" y="304800"/>
            <a:ext cx="8264525" cy="838200"/>
          </a:xfrm>
        </p:spPr>
        <p:txBody>
          <a:bodyPr/>
          <a:lstStyle/>
          <a:p>
            <a:r>
              <a:rPr lang="en-US" dirty="0" smtClean="0"/>
              <a:t>DIP vs. Indirect Jump Predictors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3602E304-4AED-46BE-B728-2718422F2F47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9" name="Chart 8"/>
          <p:cNvGraphicFramePr/>
          <p:nvPr/>
        </p:nvGraphicFramePr>
        <p:xfrm>
          <a:off x="609600" y="1371600"/>
          <a:ext cx="7953375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4" y="304800"/>
            <a:ext cx="8264525" cy="838200"/>
          </a:xfrm>
        </p:spPr>
        <p:txBody>
          <a:bodyPr/>
          <a:lstStyle/>
          <a:p>
            <a:r>
              <a:rPr lang="en-US" sz="3400" dirty="0" smtClean="0"/>
              <a:t>Outcome of Executed Indirect Jumps</a:t>
            </a:r>
            <a:endParaRPr lang="en-US" sz="3400" dirty="0"/>
          </a:p>
        </p:txBody>
      </p:sp>
      <p:sp>
        <p:nvSpPr>
          <p:cNvPr id="179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626131CE-B25E-4BA1-93F7-81F1577F4945}" type="slidenum">
              <a:rPr lang="en-US"/>
              <a:pPr/>
              <a:t>15</a:t>
            </a:fld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8229600" y="2002536"/>
            <a:ext cx="152400" cy="1524000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305800" y="2438400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DIP</a:t>
            </a:r>
          </a:p>
          <a:p>
            <a:pPr algn="ctr"/>
            <a:r>
              <a:rPr lang="en-US" dirty="0" smtClean="0"/>
              <a:t>used</a:t>
            </a:r>
            <a:endParaRPr lang="en-US" dirty="0"/>
          </a:p>
        </p:txBody>
      </p:sp>
      <p:graphicFrame>
        <p:nvGraphicFramePr>
          <p:cNvPr id="8" name="Chart 7"/>
          <p:cNvGraphicFramePr/>
          <p:nvPr/>
        </p:nvGraphicFramePr>
        <p:xfrm>
          <a:off x="-152400" y="1295400"/>
          <a:ext cx="8686800" cy="5157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ight Brace 6"/>
          <p:cNvSpPr/>
          <p:nvPr/>
        </p:nvSpPr>
        <p:spPr>
          <a:xfrm>
            <a:off x="8229600" y="3520440"/>
            <a:ext cx="152400" cy="1856232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254013" y="4154269"/>
            <a:ext cx="8899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BTB</a:t>
            </a:r>
          </a:p>
          <a:p>
            <a:pPr algn="ctr"/>
            <a:r>
              <a:rPr lang="en-US" dirty="0" smtClean="0"/>
              <a:t>correct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7" grpId="1" animBg="1"/>
      <p:bldP spid="10" grpId="0"/>
      <p:bldP spid="10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Evaluation (in paper)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90978FB1-E313-4167-80B0-79EFA196FD9D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859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524000"/>
            <a:ext cx="86868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>
                <a:ea typeface="굴림" pitchFamily="34" charset="-127"/>
              </a:rPr>
              <a:t>Static vs. dynamic target selection policies</a:t>
            </a:r>
          </a:p>
          <a:p>
            <a:pPr>
              <a:lnSpc>
                <a:spcPct val="90000"/>
              </a:lnSpc>
            </a:pPr>
            <a:endParaRPr lang="en-US" sz="2000" dirty="0" smtClean="0"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ea typeface="굴림" pitchFamily="34" charset="-127"/>
              </a:rPr>
              <a:t>DIP with more than 2 targets </a:t>
            </a:r>
            <a:r>
              <a:rPr lang="en-US" sz="2000" dirty="0" smtClean="0">
                <a:ea typeface="굴림" pitchFamily="34" charset="-127"/>
                <a:sym typeface="Wingdings" pitchFamily="2" charset="2"/>
              </a:rPr>
              <a:t> 2 dynamic targets is best</a:t>
            </a:r>
            <a:endParaRPr lang="en-US" sz="2000" dirty="0" smtClean="0"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endParaRPr lang="en-US" sz="2000" dirty="0" smtClean="0"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ea typeface="굴림" pitchFamily="34" charset="-127"/>
              </a:rPr>
              <a:t>DIP on top of a baseline with TTC, VPC or Cascaded predictors</a:t>
            </a:r>
          </a:p>
          <a:p>
            <a:pPr>
              <a:lnSpc>
                <a:spcPct val="90000"/>
              </a:lnSpc>
            </a:pPr>
            <a:endParaRPr lang="en-US" sz="2000" dirty="0" smtClean="0"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ea typeface="굴림" pitchFamily="34" charset="-127"/>
              </a:rPr>
              <a:t>Sensitivity to: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ea typeface="굴림" pitchFamily="34" charset="-127"/>
              </a:rPr>
              <a:t>Processor configuration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ea typeface="굴림" pitchFamily="34" charset="-127"/>
              </a:rPr>
              <a:t>BTB size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ea typeface="굴림" pitchFamily="34" charset="-127"/>
              </a:rPr>
              <a:t>TST size and structure</a:t>
            </a:r>
          </a:p>
          <a:p>
            <a:pPr>
              <a:lnSpc>
                <a:spcPct val="90000"/>
              </a:lnSpc>
            </a:pPr>
            <a:endParaRPr lang="en-US" sz="2000" dirty="0" smtClean="0"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r>
              <a:rPr lang="en-US" sz="2000" dirty="0" smtClean="0">
                <a:ea typeface="굴림" pitchFamily="34" charset="-127"/>
              </a:rPr>
              <a:t>More benchmarks (SPEC CPU 2000 and 2006)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90978FB1-E313-4167-80B0-79EFA196FD9D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859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8534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000" dirty="0" smtClean="0">
                <a:ea typeface="굴림" pitchFamily="34" charset="-127"/>
              </a:rPr>
              <a:t>Object-oriented languages use more indirect jumps</a:t>
            </a:r>
          </a:p>
          <a:p>
            <a:pPr>
              <a:lnSpc>
                <a:spcPct val="90000"/>
              </a:lnSpc>
            </a:pPr>
            <a:endParaRPr lang="en-US" altLang="ko-KR" sz="800" dirty="0" smtClean="0">
              <a:ea typeface="굴림" pitchFamily="34" charset="-127"/>
            </a:endParaRPr>
          </a:p>
          <a:p>
            <a:pPr lvl="1">
              <a:lnSpc>
                <a:spcPct val="90000"/>
              </a:lnSpc>
            </a:pPr>
            <a:r>
              <a:rPr lang="en-US" altLang="ko-KR" sz="1800" dirty="0" smtClean="0">
                <a:ea typeface="굴림" pitchFamily="34" charset="-127"/>
              </a:rPr>
              <a:t>Indirect jumps are hard to predict and have already become</a:t>
            </a:r>
            <a:br>
              <a:rPr lang="en-US" altLang="ko-KR" sz="1800" dirty="0" smtClean="0">
                <a:ea typeface="굴림" pitchFamily="34" charset="-127"/>
              </a:rPr>
            </a:br>
            <a:r>
              <a:rPr lang="en-US" altLang="ko-KR" sz="1800" dirty="0" smtClean="0">
                <a:ea typeface="굴림" pitchFamily="34" charset="-127"/>
              </a:rPr>
              <a:t>an important performance limiter</a:t>
            </a:r>
            <a:endParaRPr lang="en-US" altLang="ko-KR" sz="1600" dirty="0" smtClean="0"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endParaRPr lang="en-US" sz="8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We propose DIP, a cooperative hardware-software technique</a:t>
            </a:r>
            <a:endParaRPr lang="en-US" altLang="ko-KR" sz="2000" dirty="0" smtClean="0">
              <a:ea typeface="굴림" pitchFamily="34" charset="-127"/>
            </a:endParaRPr>
          </a:p>
          <a:p>
            <a:pPr>
              <a:lnSpc>
                <a:spcPct val="90000"/>
              </a:lnSpc>
            </a:pPr>
            <a:endParaRPr lang="en-US" sz="800" dirty="0" smtClean="0"/>
          </a:p>
          <a:p>
            <a:pPr lvl="1">
              <a:lnSpc>
                <a:spcPct val="90000"/>
              </a:lnSpc>
            </a:pPr>
            <a:r>
              <a:rPr lang="en-US" sz="1800" dirty="0" smtClean="0">
                <a:ea typeface="굴림" pitchFamily="34" charset="-127"/>
              </a:rPr>
              <a:t>Improves performance by 37.8%</a:t>
            </a:r>
          </a:p>
          <a:p>
            <a:pPr lvl="1">
              <a:lnSpc>
                <a:spcPct val="90000"/>
              </a:lnSpc>
            </a:pPr>
            <a:endParaRPr lang="en-US" sz="500" dirty="0" smtClean="0">
              <a:ea typeface="굴림" pitchFamily="34" charset="-127"/>
            </a:endParaRPr>
          </a:p>
          <a:p>
            <a:pPr lvl="1">
              <a:lnSpc>
                <a:spcPct val="90000"/>
              </a:lnSpc>
            </a:pPr>
            <a:r>
              <a:rPr lang="en-US" sz="1800" dirty="0" smtClean="0">
                <a:ea typeface="굴림" pitchFamily="34" charset="-127"/>
              </a:rPr>
              <a:t>Reduces energy by 24.8%</a:t>
            </a:r>
          </a:p>
          <a:p>
            <a:pPr lvl="1">
              <a:lnSpc>
                <a:spcPct val="90000"/>
              </a:lnSpc>
            </a:pPr>
            <a:endParaRPr lang="en-US" sz="500" dirty="0" smtClean="0">
              <a:ea typeface="굴림" pitchFamily="34" charset="-127"/>
            </a:endParaRPr>
          </a:p>
          <a:p>
            <a:pPr lvl="1">
              <a:lnSpc>
                <a:spcPct val="90000"/>
              </a:lnSpc>
            </a:pPr>
            <a:r>
              <a:rPr lang="en-US" altLang="ko-KR" sz="1800" dirty="0" smtClean="0">
                <a:ea typeface="굴림" pitchFamily="34" charset="-127"/>
              </a:rPr>
              <a:t>Provides better performance and energy-efficiency than</a:t>
            </a:r>
            <a:br>
              <a:rPr lang="en-US" altLang="ko-KR" sz="1800" dirty="0" smtClean="0">
                <a:ea typeface="굴림" pitchFamily="34" charset="-127"/>
              </a:rPr>
            </a:br>
            <a:r>
              <a:rPr lang="en-US" altLang="ko-KR" sz="1800" dirty="0" smtClean="0">
                <a:ea typeface="굴림" pitchFamily="34" charset="-127"/>
              </a:rPr>
              <a:t>three indirect jump predictors</a:t>
            </a:r>
          </a:p>
          <a:p>
            <a:pPr lvl="1">
              <a:lnSpc>
                <a:spcPct val="90000"/>
              </a:lnSpc>
            </a:pPr>
            <a:endParaRPr lang="en-US" sz="500" dirty="0" smtClean="0">
              <a:ea typeface="굴림" pitchFamily="34" charset="-127"/>
            </a:endParaRP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Incurs low hardware cost (3.6KB) if dynamic predication</a:t>
            </a:r>
            <a:br>
              <a:rPr lang="en-US" sz="1800" dirty="0" smtClean="0"/>
            </a:br>
            <a:r>
              <a:rPr lang="en-US" sz="1800" dirty="0" smtClean="0"/>
              <a:t>is already used for conditional branches</a:t>
            </a:r>
            <a:endParaRPr lang="en-US" sz="1800" dirty="0" smtClean="0">
              <a:ea typeface="굴림" pitchFamily="34" charset="-127"/>
            </a:endParaRPr>
          </a:p>
          <a:p>
            <a:pPr lvl="1">
              <a:lnSpc>
                <a:spcPct val="90000"/>
              </a:lnSpc>
            </a:pPr>
            <a:endParaRPr lang="en-US" sz="500" dirty="0" smtClean="0">
              <a:ea typeface="굴림" pitchFamily="34" charset="-127"/>
            </a:endParaRPr>
          </a:p>
          <a:p>
            <a:pPr lvl="1">
              <a:lnSpc>
                <a:spcPct val="90000"/>
              </a:lnSpc>
            </a:pPr>
            <a:r>
              <a:rPr lang="en-US" sz="1800" dirty="0" smtClean="0">
                <a:ea typeface="굴림" pitchFamily="34" charset="-127"/>
              </a:rPr>
              <a:t>Can be an </a:t>
            </a:r>
            <a:r>
              <a:rPr lang="en-US" sz="1800" dirty="0" smtClean="0">
                <a:solidFill>
                  <a:srgbClr val="FF0000"/>
                </a:solidFill>
                <a:ea typeface="굴림" pitchFamily="34" charset="-127"/>
              </a:rPr>
              <a:t>enabler</a:t>
            </a:r>
            <a:r>
              <a:rPr lang="en-US" sz="1800" dirty="0" smtClean="0">
                <a:ea typeface="굴림" pitchFamily="34" charset="-127"/>
              </a:rPr>
              <a:t> encouraging developers to use </a:t>
            </a:r>
            <a:br>
              <a:rPr lang="en-US" sz="1800" dirty="0" smtClean="0">
                <a:ea typeface="굴림" pitchFamily="34" charset="-127"/>
              </a:rPr>
            </a:br>
            <a:r>
              <a:rPr lang="en-US" sz="1800" dirty="0" smtClean="0">
                <a:ea typeface="굴림" pitchFamily="34" charset="-127"/>
              </a:rPr>
              <a:t>object-oriented programming</a:t>
            </a:r>
          </a:p>
          <a:p>
            <a:pPr>
              <a:lnSpc>
                <a:spcPct val="90000"/>
              </a:lnSpc>
            </a:pPr>
            <a:endParaRPr lang="en-US" sz="2000" dirty="0" smtClean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 You!</a:t>
            </a:r>
          </a:p>
        </p:txBody>
      </p:sp>
      <p:sp>
        <p:nvSpPr>
          <p:cNvPr id="8611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86100" y="3009900"/>
            <a:ext cx="2971800" cy="844550"/>
          </a:xfrm>
        </p:spPr>
        <p:txBody>
          <a:bodyPr/>
          <a:lstStyle/>
          <a:p>
            <a:r>
              <a:rPr lang="en-US" altLang="ko-KR" sz="3600">
                <a:ea typeface="굴림" pitchFamily="34" charset="-127"/>
              </a:rPr>
              <a:t>Questions?</a:t>
            </a:r>
            <a:endParaRPr lang="en-US" sz="360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118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3602E304-4AED-46BE-B728-2718422F2F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533400" y="1447800"/>
            <a:ext cx="8534400" cy="4191000"/>
          </a:xfrm>
          <a:prstGeom prst="rect">
            <a:avLst/>
          </a:prstGeom>
        </p:spPr>
        <p:txBody>
          <a:bodyPr/>
          <a:lstStyle/>
          <a:p>
            <a:pPr marL="469900" indent="-469900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"/>
            </a:pPr>
            <a:r>
              <a:rPr lang="en-US" sz="2000" dirty="0" smtClean="0"/>
              <a:t>Polymorphism is a key feature of Object-Oriented Languages</a:t>
            </a:r>
          </a:p>
          <a:p>
            <a:pPr marL="908050" lvl="1" indent="-436563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"/>
            </a:pPr>
            <a:r>
              <a:rPr lang="en-US" dirty="0" smtClean="0"/>
              <a:t>Allows modular, extensible, and flexible software design</a:t>
            </a:r>
            <a:endParaRPr kumimoji="0" lang="en-US" altLang="ko-KR" sz="9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굴림" pitchFamily="34" charset="-127"/>
              <a:cs typeface="+mn-cs"/>
            </a:endParaRPr>
          </a:p>
          <a:p>
            <a:pPr marL="469900" indent="-469900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"/>
            </a:pPr>
            <a:r>
              <a:rPr lang="en-US" sz="2000" dirty="0" smtClean="0"/>
              <a:t>Object-Oriented Languages include virtual functions</a:t>
            </a:r>
            <a:br>
              <a:rPr lang="en-US" sz="2000" dirty="0" smtClean="0"/>
            </a:br>
            <a:r>
              <a:rPr lang="en-US" sz="2000" dirty="0" smtClean="0"/>
              <a:t>to support polymorphism</a:t>
            </a:r>
          </a:p>
          <a:p>
            <a:pPr marL="908050" lvl="1" indent="-436563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"/>
            </a:pPr>
            <a:r>
              <a:rPr lang="en-US" dirty="0" smtClean="0"/>
              <a:t>Dynamically dispatched function calls based on object type</a:t>
            </a:r>
            <a:endParaRPr lang="en-US" sz="900" dirty="0" smtClean="0"/>
          </a:p>
          <a:p>
            <a:pPr marL="469900" indent="-469900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"/>
            </a:pPr>
            <a:r>
              <a:rPr lang="en-US" sz="2000" dirty="0" smtClean="0"/>
              <a:t>Virtual functions are usually implemented using</a:t>
            </a:r>
            <a:br>
              <a:rPr lang="en-US" sz="2000" dirty="0" smtClean="0"/>
            </a:br>
            <a:r>
              <a:rPr lang="en-US" sz="2000" dirty="0" smtClean="0"/>
              <a:t>indirect jump/call instructions in the ISA</a:t>
            </a:r>
            <a:endParaRPr lang="en-US" sz="900" dirty="0" smtClean="0"/>
          </a:p>
          <a:p>
            <a:pPr marL="469900" indent="-469900">
              <a:lnSpc>
                <a:spcPct val="13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"/>
            </a:pPr>
            <a:r>
              <a:rPr lang="en-US" sz="2000" dirty="0" smtClean="0"/>
              <a:t>Other programming constructs are also implemented with indirect jumps/calls: switch statements, jump tables, interface calls</a:t>
            </a:r>
          </a:p>
          <a:p>
            <a:pPr marL="469900" marR="0" lvl="0" indent="-469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5562600"/>
            <a:ext cx="8077200" cy="53340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Indirect jumps are becoming more frequent with modern languages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74674" y="457200"/>
            <a:ext cx="8264525" cy="8382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8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굴림" pitchFamily="34" charset="-127"/>
                <a:cs typeface="+mj-cs"/>
              </a:rPr>
              <a:t>Example from </a:t>
            </a:r>
            <a:r>
              <a:rPr kumimoji="0" lang="en-US" altLang="ko-KR" sz="3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굴림" pitchFamily="34" charset="-127"/>
                <a:cs typeface="+mj-cs"/>
              </a:rPr>
              <a:t>DaCapo</a:t>
            </a:r>
            <a:r>
              <a:rPr kumimoji="0" lang="en-US" altLang="ko-KR" sz="3800" b="0" i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굴림" pitchFamily="34" charset="-127"/>
                <a:cs typeface="+mj-cs"/>
              </a:rPr>
              <a:t> </a:t>
            </a:r>
            <a:r>
              <a:rPr kumimoji="0" lang="en-US" altLang="ko-KR" sz="3800" b="0" i="1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굴림" pitchFamily="34" charset="-127"/>
                <a:cs typeface="+mj-cs"/>
              </a:rPr>
              <a:t>fop</a:t>
            </a:r>
            <a:r>
              <a:rPr kumimoji="0" lang="en-US" altLang="ko-KR" sz="3800" b="0" u="none" strike="noStrike" kern="0" cap="none" spc="0" normalizeH="0" baseline="0" noProof="0" dirty="0" smtClean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+mj-lt"/>
                <a:ea typeface="굴림" pitchFamily="34" charset="-127"/>
                <a:cs typeface="+mj-cs"/>
              </a:rPr>
              <a:t> (Java)</a:t>
            </a:r>
            <a:endParaRPr kumimoji="0" lang="en-US" sz="3800" b="0" i="1" u="none" strike="noStrike" kern="0" cap="none" spc="0" normalizeH="0" baseline="0" noProof="0" dirty="0" smtClean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63606" y="2057400"/>
            <a:ext cx="21939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public 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mvalue</a:t>
            </a:r>
            <a:r>
              <a:rPr lang="en-US" sz="1600" dirty="0" smtClean="0"/>
              <a:t>() {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if (!</a:t>
            </a:r>
            <a:r>
              <a:rPr lang="en-US" sz="1600" dirty="0" err="1" smtClean="0"/>
              <a:t>bIsComputed</a:t>
            </a:r>
            <a:r>
              <a:rPr lang="en-US" sz="1600" dirty="0" smtClean="0"/>
              <a:t>)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</a:t>
            </a:r>
            <a:r>
              <a:rPr lang="en-US" sz="1600" dirty="0" err="1" smtClean="0">
                <a:solidFill>
                  <a:srgbClr val="0000FF"/>
                </a:solidFill>
              </a:rPr>
              <a:t>computeValue</a:t>
            </a:r>
            <a:r>
              <a:rPr lang="en-US" sz="1600" dirty="0" smtClean="0">
                <a:solidFill>
                  <a:srgbClr val="0000FF"/>
                </a:solidFill>
              </a:rPr>
              <a:t>();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return </a:t>
            </a:r>
            <a:r>
              <a:rPr lang="en-US" sz="1600" dirty="0" err="1" smtClean="0"/>
              <a:t>millipoints</a:t>
            </a:r>
            <a:r>
              <a:rPr lang="en-US" sz="1600" dirty="0" smtClean="0"/>
              <a:t>;</a:t>
            </a:r>
          </a:p>
          <a:p>
            <a:r>
              <a:rPr lang="en-US" sz="1600" dirty="0"/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60958" y="1371600"/>
            <a:ext cx="1239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2060"/>
                </a:solidFill>
              </a:rPr>
              <a:t>Length.class</a:t>
            </a:r>
            <a:r>
              <a:rPr lang="en-US" sz="1400" dirty="0" smtClean="0">
                <a:solidFill>
                  <a:srgbClr val="002060"/>
                </a:solidFill>
              </a:rPr>
              <a:t>: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524000"/>
            <a:ext cx="11430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Length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1371600" y="3505200"/>
            <a:ext cx="2743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LinearCombinationLength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1371600" y="4648200"/>
            <a:ext cx="2743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PercentLength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1371600" y="5791200"/>
            <a:ext cx="2743200" cy="53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MixedLength</a:t>
            </a:r>
            <a:endParaRPr lang="en-US" sz="1400" dirty="0"/>
          </a:p>
        </p:txBody>
      </p:sp>
      <p:cxnSp>
        <p:nvCxnSpPr>
          <p:cNvPr id="17" name="Shape 16"/>
          <p:cNvCxnSpPr>
            <a:stCxn id="8" idx="2"/>
            <a:endCxn id="12" idx="1"/>
          </p:cNvCxnSpPr>
          <p:nvPr/>
        </p:nvCxnSpPr>
        <p:spPr>
          <a:xfrm rot="16200000" flipH="1">
            <a:off x="-838200" y="3848100"/>
            <a:ext cx="4000500" cy="4191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9" name="Shape 18"/>
          <p:cNvCxnSpPr>
            <a:stCxn id="8" idx="2"/>
            <a:endCxn id="11" idx="1"/>
          </p:cNvCxnSpPr>
          <p:nvPr/>
        </p:nvCxnSpPr>
        <p:spPr>
          <a:xfrm rot="16200000" flipH="1">
            <a:off x="-266700" y="3276600"/>
            <a:ext cx="2857500" cy="4191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21" name="Shape 20"/>
          <p:cNvCxnSpPr>
            <a:stCxn id="8" idx="2"/>
            <a:endCxn id="10" idx="1"/>
          </p:cNvCxnSpPr>
          <p:nvPr/>
        </p:nvCxnSpPr>
        <p:spPr>
          <a:xfrm rot="16200000" flipH="1">
            <a:off x="304800" y="2705100"/>
            <a:ext cx="1714500" cy="4191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22" name="TextBox 21"/>
          <p:cNvSpPr txBox="1"/>
          <p:nvPr/>
        </p:nvSpPr>
        <p:spPr>
          <a:xfrm>
            <a:off x="5486400" y="3505200"/>
            <a:ext cx="309007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protected void </a:t>
            </a:r>
            <a:r>
              <a:rPr lang="en-US" sz="1600" dirty="0" err="1">
                <a:solidFill>
                  <a:srgbClr val="0000FF"/>
                </a:solidFill>
              </a:rPr>
              <a:t>c</a:t>
            </a:r>
            <a:r>
              <a:rPr lang="en-US" sz="1600" dirty="0" err="1" smtClean="0">
                <a:solidFill>
                  <a:srgbClr val="0000FF"/>
                </a:solidFill>
              </a:rPr>
              <a:t>omputeValue</a:t>
            </a:r>
            <a:r>
              <a:rPr lang="en-US" sz="1600" dirty="0" smtClean="0"/>
              <a:t>() {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// …</a:t>
            </a:r>
          </a:p>
          <a:p>
            <a:r>
              <a:rPr lang="en-US" sz="1600" dirty="0" smtClean="0"/>
              <a:t>     </a:t>
            </a:r>
            <a:r>
              <a:rPr lang="en-US" sz="1600" dirty="0" err="1" smtClean="0"/>
              <a:t>setComputedValue</a:t>
            </a:r>
            <a:r>
              <a:rPr lang="en-US" sz="1600" dirty="0" smtClean="0"/>
              <a:t>(result);</a:t>
            </a:r>
          </a:p>
          <a:p>
            <a:r>
              <a:rPr lang="en-US" sz="1600" dirty="0" smtClean="0"/>
              <a:t>}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5562600" y="3200400"/>
            <a:ext cx="27414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2060"/>
                </a:solidFill>
              </a:rPr>
              <a:t>LinearCombinationLength.class</a:t>
            </a:r>
            <a:r>
              <a:rPr lang="en-US" sz="1400" dirty="0" smtClean="0">
                <a:solidFill>
                  <a:srgbClr val="002060"/>
                </a:solidFill>
              </a:rPr>
              <a:t>: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86400" y="5094982"/>
            <a:ext cx="309007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protected void </a:t>
            </a:r>
            <a:r>
              <a:rPr lang="en-US" sz="1600" dirty="0" err="1">
                <a:solidFill>
                  <a:srgbClr val="0000FF"/>
                </a:solidFill>
              </a:rPr>
              <a:t>c</a:t>
            </a:r>
            <a:r>
              <a:rPr lang="en-US" sz="1600" dirty="0" err="1" smtClean="0">
                <a:solidFill>
                  <a:srgbClr val="0000FF"/>
                </a:solidFill>
              </a:rPr>
              <a:t>omputeValue</a:t>
            </a:r>
            <a:r>
              <a:rPr lang="en-US" sz="1600" dirty="0" smtClean="0"/>
              <a:t>() {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// …</a:t>
            </a:r>
          </a:p>
          <a:p>
            <a:r>
              <a:rPr lang="en-US" sz="1600" dirty="0" smtClean="0"/>
              <a:t>     </a:t>
            </a:r>
            <a:r>
              <a:rPr lang="en-US" sz="1600" dirty="0" err="1" smtClean="0"/>
              <a:t>setComputedValue</a:t>
            </a:r>
            <a:r>
              <a:rPr lang="en-US" sz="1600" dirty="0" smtClean="0"/>
              <a:t>(result1);</a:t>
            </a:r>
          </a:p>
          <a:p>
            <a:r>
              <a:rPr lang="en-US" sz="1600" dirty="0" smtClean="0"/>
              <a:t>}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5562600" y="4790182"/>
            <a:ext cx="18565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002060"/>
                </a:solidFill>
              </a:rPr>
              <a:t>PercentLength.class</a:t>
            </a:r>
            <a:r>
              <a:rPr lang="en-US" sz="1400" dirty="0" smtClean="0">
                <a:solidFill>
                  <a:srgbClr val="002060"/>
                </a:solidFill>
              </a:rPr>
              <a:t>:</a:t>
            </a:r>
            <a:endParaRPr lang="en-US" sz="1400" dirty="0">
              <a:solidFill>
                <a:srgbClr val="002060"/>
              </a:solidFill>
            </a:endParaRPr>
          </a:p>
        </p:txBody>
      </p:sp>
      <p:sp>
        <p:nvSpPr>
          <p:cNvPr id="26" name="Right Arrow 25"/>
          <p:cNvSpPr/>
          <p:nvPr/>
        </p:nvSpPr>
        <p:spPr>
          <a:xfrm rot="1741949">
            <a:off x="3893839" y="3075748"/>
            <a:ext cx="1732564" cy="1856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1371600" y="3505200"/>
            <a:ext cx="2743200" cy="5334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LinearCombinationLength</a:t>
            </a:r>
            <a:endParaRPr lang="en-US" sz="1400" dirty="0"/>
          </a:p>
        </p:txBody>
      </p:sp>
      <p:sp>
        <p:nvSpPr>
          <p:cNvPr id="30" name="Rectangle 29"/>
          <p:cNvSpPr/>
          <p:nvPr/>
        </p:nvSpPr>
        <p:spPr>
          <a:xfrm>
            <a:off x="1371600" y="4648200"/>
            <a:ext cx="2743200" cy="5334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PercentLength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1371600" y="3505200"/>
            <a:ext cx="2743200" cy="5334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LinearCombinationLength</a:t>
            </a:r>
            <a:endParaRPr lang="en-US" sz="1400" dirty="0"/>
          </a:p>
        </p:txBody>
      </p:sp>
      <p:sp>
        <p:nvSpPr>
          <p:cNvPr id="34" name="Rectangle 33"/>
          <p:cNvSpPr/>
          <p:nvPr/>
        </p:nvSpPr>
        <p:spPr>
          <a:xfrm>
            <a:off x="1371600" y="4648200"/>
            <a:ext cx="2743200" cy="5334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PercentLength</a:t>
            </a:r>
            <a:endParaRPr lang="en-US" sz="1400" dirty="0"/>
          </a:p>
        </p:txBody>
      </p:sp>
      <p:sp>
        <p:nvSpPr>
          <p:cNvPr id="37" name="Rectangle 36"/>
          <p:cNvSpPr/>
          <p:nvPr/>
        </p:nvSpPr>
        <p:spPr>
          <a:xfrm>
            <a:off x="1371600" y="3505200"/>
            <a:ext cx="2743200" cy="5334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LinearCombinationLength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1371600" y="4648200"/>
            <a:ext cx="2743200" cy="5334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PercentLength</a:t>
            </a:r>
            <a:endParaRPr lang="en-US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5334000" y="1828800"/>
            <a:ext cx="3200400" cy="91940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This indirect call is</a:t>
            </a:r>
          </a:p>
          <a:p>
            <a:pPr algn="ctr"/>
            <a:r>
              <a:rPr lang="en-US" sz="2400" dirty="0" smtClean="0">
                <a:solidFill>
                  <a:schemeClr val="accent2"/>
                </a:solidFill>
              </a:rPr>
              <a:t> hard to predict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3602E304-4AED-46BE-B728-2718422F2F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870194" y="1676400"/>
            <a:ext cx="315900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protected void </a:t>
            </a:r>
            <a:r>
              <a:rPr lang="en-US" sz="1600" dirty="0" err="1" smtClean="0">
                <a:solidFill>
                  <a:srgbClr val="0000FF"/>
                </a:solidFill>
              </a:rPr>
              <a:t>computeValue</a:t>
            </a:r>
            <a:r>
              <a:rPr lang="en-US" sz="1600" dirty="0" smtClean="0"/>
              <a:t>() {}</a:t>
            </a:r>
          </a:p>
        </p:txBody>
      </p:sp>
      <p:sp>
        <p:nvSpPr>
          <p:cNvPr id="48" name="Right Arrow 47"/>
          <p:cNvSpPr/>
          <p:nvPr/>
        </p:nvSpPr>
        <p:spPr>
          <a:xfrm rot="3537771" flipV="1">
            <a:off x="3284649" y="3918066"/>
            <a:ext cx="2858686" cy="2120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ight Arrow 30"/>
          <p:cNvSpPr/>
          <p:nvPr/>
        </p:nvSpPr>
        <p:spPr>
          <a:xfrm rot="3537771" flipV="1">
            <a:off x="3284649" y="3916558"/>
            <a:ext cx="2858686" cy="2120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ight Arrow 31"/>
          <p:cNvSpPr/>
          <p:nvPr/>
        </p:nvSpPr>
        <p:spPr>
          <a:xfrm rot="3537771" flipV="1">
            <a:off x="3284649" y="3916558"/>
            <a:ext cx="2858686" cy="2120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ight Arrow 34"/>
          <p:cNvSpPr/>
          <p:nvPr/>
        </p:nvSpPr>
        <p:spPr>
          <a:xfrm rot="1741949">
            <a:off x="3898597" y="3075748"/>
            <a:ext cx="1732564" cy="1856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ight Arrow 35"/>
          <p:cNvSpPr/>
          <p:nvPr/>
        </p:nvSpPr>
        <p:spPr>
          <a:xfrm rot="1741949">
            <a:off x="3898597" y="3075748"/>
            <a:ext cx="1732564" cy="1856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371600" y="3505200"/>
            <a:ext cx="2743200" cy="5334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LinearCombinationLength</a:t>
            </a:r>
            <a:endParaRPr lang="en-US" sz="1400" dirty="0"/>
          </a:p>
        </p:txBody>
      </p:sp>
      <p:sp>
        <p:nvSpPr>
          <p:cNvPr id="42" name="Rectangle 41"/>
          <p:cNvSpPr/>
          <p:nvPr/>
        </p:nvSpPr>
        <p:spPr>
          <a:xfrm>
            <a:off x="1371600" y="4648200"/>
            <a:ext cx="2743200" cy="5334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PercentLength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11" grpId="0" animBg="1"/>
      <p:bldP spid="12" grpId="0" animBg="1"/>
      <p:bldP spid="22" grpId="0"/>
      <p:bldP spid="23" grpId="0"/>
      <p:bldP spid="24" grpId="0"/>
      <p:bldP spid="25" grpId="0"/>
      <p:bldP spid="26" grpId="0" animBg="1"/>
      <p:bldP spid="26" grpId="1" animBg="1"/>
      <p:bldP spid="28" grpId="0" animBg="1"/>
      <p:bldP spid="30" grpId="0" animBg="1"/>
      <p:bldP spid="33" grpId="0" animBg="1"/>
      <p:bldP spid="34" grpId="0" animBg="1"/>
      <p:bldP spid="37" grpId="0" animBg="1"/>
      <p:bldP spid="38" grpId="0" animBg="1"/>
      <p:bldP spid="39" grpId="0" animBg="1"/>
      <p:bldP spid="48" grpId="0" animBg="1"/>
      <p:bldP spid="48" grpId="1" animBg="1"/>
      <p:bldP spid="31" grpId="0" animBg="1"/>
      <p:bldP spid="31" grpId="1" animBg="1"/>
      <p:bldP spid="32" grpId="0" animBg="1"/>
      <p:bldP spid="32" grpId="1" animBg="1"/>
      <p:bldP spid="35" grpId="0" animBg="1"/>
      <p:bldP spid="35" grpId="1" animBg="1"/>
      <p:bldP spid="36" grpId="0" animBg="1"/>
      <p:bldP spid="36" grpId="1" animBg="1"/>
      <p:bldP spid="41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534400" cy="838200"/>
          </a:xfrm>
        </p:spPr>
        <p:txBody>
          <a:bodyPr/>
          <a:lstStyle/>
          <a:p>
            <a:r>
              <a:rPr lang="en-US" sz="2800" dirty="0" smtClean="0"/>
              <a:t>Predicting Direct Branches vs</a:t>
            </a:r>
            <a:r>
              <a:rPr lang="en-US" sz="2800" dirty="0"/>
              <a:t>. Indirect </a:t>
            </a:r>
            <a:r>
              <a:rPr lang="en-US" sz="2800" dirty="0" smtClean="0"/>
              <a:t>Jumps</a:t>
            </a:r>
            <a:endParaRPr lang="en-US" sz="2800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3602E304-4AED-46BE-B728-2718422F2F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23930" name="Text Box 26"/>
          <p:cNvSpPr txBox="1">
            <a:spLocks noChangeArrowheads="1"/>
          </p:cNvSpPr>
          <p:nvPr/>
        </p:nvSpPr>
        <p:spPr bwMode="auto">
          <a:xfrm>
            <a:off x="781050" y="2640013"/>
            <a:ext cx="11811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ko-KR" sz="2400">
                <a:ea typeface="굴림" pitchFamily="34" charset="-127"/>
              </a:rPr>
              <a:t>TARG</a:t>
            </a:r>
            <a:endParaRPr lang="en-US" sz="2400"/>
          </a:p>
        </p:txBody>
      </p:sp>
      <p:sp>
        <p:nvSpPr>
          <p:cNvPr id="123931" name="Text Box 27"/>
          <p:cNvSpPr txBox="1">
            <a:spLocks noChangeArrowheads="1"/>
          </p:cNvSpPr>
          <p:nvPr/>
        </p:nvSpPr>
        <p:spPr bwMode="auto">
          <a:xfrm>
            <a:off x="2295525" y="2627313"/>
            <a:ext cx="8572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ko-KR" sz="2400">
                <a:ea typeface="굴림" pitchFamily="34" charset="-127"/>
              </a:rPr>
              <a:t>A+1</a:t>
            </a:r>
            <a:endParaRPr lang="en-US" sz="2400"/>
          </a:p>
        </p:txBody>
      </p:sp>
      <p:sp>
        <p:nvSpPr>
          <p:cNvPr id="123933" name="Line 29"/>
          <p:cNvSpPr>
            <a:spLocks noChangeShapeType="1"/>
          </p:cNvSpPr>
          <p:nvPr/>
        </p:nvSpPr>
        <p:spPr bwMode="auto">
          <a:xfrm>
            <a:off x="2057400" y="2157413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934" name="Line 30"/>
          <p:cNvSpPr>
            <a:spLocks noChangeShapeType="1"/>
          </p:cNvSpPr>
          <p:nvPr/>
        </p:nvSpPr>
        <p:spPr bwMode="auto">
          <a:xfrm flipH="1">
            <a:off x="1362075" y="2157413"/>
            <a:ext cx="619125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935" name="Text Box 31"/>
          <p:cNvSpPr txBox="1">
            <a:spLocks noChangeArrowheads="1"/>
          </p:cNvSpPr>
          <p:nvPr/>
        </p:nvSpPr>
        <p:spPr bwMode="auto">
          <a:xfrm>
            <a:off x="1752600" y="1700213"/>
            <a:ext cx="533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/>
              <a:t>A</a:t>
            </a:r>
          </a:p>
        </p:txBody>
      </p:sp>
      <p:sp>
        <p:nvSpPr>
          <p:cNvPr id="123938" name="Text Box 34"/>
          <p:cNvSpPr txBox="1">
            <a:spLocks noChangeArrowheads="1"/>
          </p:cNvSpPr>
          <p:nvPr/>
        </p:nvSpPr>
        <p:spPr bwMode="auto">
          <a:xfrm>
            <a:off x="1430338" y="1968500"/>
            <a:ext cx="3397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/>
              <a:t>T</a:t>
            </a:r>
          </a:p>
        </p:txBody>
      </p:sp>
      <p:sp>
        <p:nvSpPr>
          <p:cNvPr id="123939" name="Text Box 35"/>
          <p:cNvSpPr txBox="1">
            <a:spLocks noChangeArrowheads="1"/>
          </p:cNvSpPr>
          <p:nvPr/>
        </p:nvSpPr>
        <p:spPr bwMode="auto">
          <a:xfrm>
            <a:off x="2286000" y="1938338"/>
            <a:ext cx="381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/>
              <a:t>N</a:t>
            </a:r>
          </a:p>
        </p:txBody>
      </p:sp>
      <p:sp>
        <p:nvSpPr>
          <p:cNvPr id="123940" name="Text Box 36"/>
          <p:cNvSpPr txBox="1">
            <a:spLocks noChangeArrowheads="1"/>
          </p:cNvSpPr>
          <p:nvPr/>
        </p:nvSpPr>
        <p:spPr bwMode="auto">
          <a:xfrm>
            <a:off x="4876800" y="278765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 dirty="0">
                <a:latin typeface="Symbol" pitchFamily="18" charset="2"/>
              </a:rPr>
              <a:t>a</a:t>
            </a:r>
          </a:p>
        </p:txBody>
      </p:sp>
      <p:sp>
        <p:nvSpPr>
          <p:cNvPr id="123941" name="Text Box 37"/>
          <p:cNvSpPr txBox="1">
            <a:spLocks noChangeArrowheads="1"/>
          </p:cNvSpPr>
          <p:nvPr/>
        </p:nvSpPr>
        <p:spPr bwMode="auto">
          <a:xfrm>
            <a:off x="5486400" y="278765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>
                <a:latin typeface="Symbol" pitchFamily="18" charset="2"/>
              </a:rPr>
              <a:t>b</a:t>
            </a:r>
          </a:p>
        </p:txBody>
      </p:sp>
      <p:sp>
        <p:nvSpPr>
          <p:cNvPr id="123944" name="Line 40"/>
          <p:cNvSpPr>
            <a:spLocks noChangeShapeType="1"/>
          </p:cNvSpPr>
          <p:nvPr/>
        </p:nvSpPr>
        <p:spPr bwMode="auto">
          <a:xfrm flipH="1">
            <a:off x="5105400" y="240665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945" name="Text Box 41"/>
          <p:cNvSpPr txBox="1">
            <a:spLocks noChangeArrowheads="1"/>
          </p:cNvSpPr>
          <p:nvPr/>
        </p:nvSpPr>
        <p:spPr bwMode="auto">
          <a:xfrm>
            <a:off x="5791200" y="1666875"/>
            <a:ext cx="533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/>
              <a:t>A</a:t>
            </a:r>
          </a:p>
        </p:txBody>
      </p:sp>
      <p:sp>
        <p:nvSpPr>
          <p:cNvPr id="123950" name="Text Box 46"/>
          <p:cNvSpPr txBox="1">
            <a:spLocks noChangeArrowheads="1"/>
          </p:cNvSpPr>
          <p:nvPr/>
        </p:nvSpPr>
        <p:spPr bwMode="auto">
          <a:xfrm>
            <a:off x="6096000" y="278765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>
                <a:latin typeface="Symbol" pitchFamily="18" charset="2"/>
              </a:rPr>
              <a:t>d</a:t>
            </a:r>
          </a:p>
        </p:txBody>
      </p:sp>
      <p:sp>
        <p:nvSpPr>
          <p:cNvPr id="123951" name="Line 47"/>
          <p:cNvSpPr>
            <a:spLocks noChangeShapeType="1"/>
          </p:cNvSpPr>
          <p:nvPr/>
        </p:nvSpPr>
        <p:spPr bwMode="auto">
          <a:xfrm>
            <a:off x="6248400" y="2406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952" name="Line 48"/>
          <p:cNvSpPr>
            <a:spLocks noChangeShapeType="1"/>
          </p:cNvSpPr>
          <p:nvPr/>
        </p:nvSpPr>
        <p:spPr bwMode="auto">
          <a:xfrm flipH="1">
            <a:off x="5715000" y="240665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953" name="Text Box 49"/>
          <p:cNvSpPr txBox="1">
            <a:spLocks noChangeArrowheads="1"/>
          </p:cNvSpPr>
          <p:nvPr/>
        </p:nvSpPr>
        <p:spPr bwMode="auto">
          <a:xfrm>
            <a:off x="5911850" y="210185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?</a:t>
            </a:r>
          </a:p>
        </p:txBody>
      </p:sp>
      <p:sp>
        <p:nvSpPr>
          <p:cNvPr id="123954" name="Text Box 50"/>
          <p:cNvSpPr txBox="1">
            <a:spLocks noChangeArrowheads="1"/>
          </p:cNvSpPr>
          <p:nvPr/>
        </p:nvSpPr>
        <p:spPr bwMode="auto">
          <a:xfrm>
            <a:off x="622300" y="3676650"/>
            <a:ext cx="292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Conditional (Direct) Branch</a:t>
            </a:r>
          </a:p>
        </p:txBody>
      </p:sp>
      <p:sp>
        <p:nvSpPr>
          <p:cNvPr id="123955" name="Text Box 51"/>
          <p:cNvSpPr txBox="1">
            <a:spLocks noChangeArrowheads="1"/>
          </p:cNvSpPr>
          <p:nvPr/>
        </p:nvSpPr>
        <p:spPr bwMode="auto">
          <a:xfrm>
            <a:off x="5410200" y="3657600"/>
            <a:ext cx="1569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Indirect </a:t>
            </a:r>
            <a:r>
              <a:rPr lang="en-US" dirty="0" smtClean="0"/>
              <a:t>Jump</a:t>
            </a:r>
            <a:endParaRPr lang="en-US" dirty="0"/>
          </a:p>
        </p:txBody>
      </p:sp>
      <p:sp>
        <p:nvSpPr>
          <p:cNvPr id="123956" name="Text Box 52"/>
          <p:cNvSpPr txBox="1">
            <a:spLocks noChangeArrowheads="1"/>
          </p:cNvSpPr>
          <p:nvPr/>
        </p:nvSpPr>
        <p:spPr bwMode="auto">
          <a:xfrm>
            <a:off x="6705600" y="2787650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400">
                <a:latin typeface="Symbol" pitchFamily="18" charset="2"/>
              </a:rPr>
              <a:t>r</a:t>
            </a:r>
          </a:p>
        </p:txBody>
      </p:sp>
      <p:sp>
        <p:nvSpPr>
          <p:cNvPr id="123957" name="Line 53"/>
          <p:cNvSpPr>
            <a:spLocks noChangeShapeType="1"/>
          </p:cNvSpPr>
          <p:nvPr/>
        </p:nvSpPr>
        <p:spPr bwMode="auto">
          <a:xfrm>
            <a:off x="6629400" y="240665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959" name="Rectangle 55"/>
          <p:cNvSpPr>
            <a:spLocks noChangeArrowheads="1"/>
          </p:cNvSpPr>
          <p:nvPr/>
        </p:nvSpPr>
        <p:spPr bwMode="auto">
          <a:xfrm>
            <a:off x="152401" y="4572000"/>
            <a:ext cx="8797924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1">
              <a:spcBef>
                <a:spcPct val="20000"/>
              </a:spcBef>
              <a:buClr>
                <a:schemeClr val="accent2"/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Indirect jumps:</a:t>
            </a:r>
          </a:p>
          <a:p>
            <a:pPr lvl="2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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Multiple target addresses </a:t>
            </a:r>
            <a:r>
              <a:rPr lang="en-US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More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difficult to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predict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than conditional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(direct)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branches</a:t>
            </a:r>
          </a:p>
          <a:p>
            <a:pPr lvl="2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Can degrade performance</a:t>
            </a:r>
          </a:p>
        </p:txBody>
      </p:sp>
      <p:sp>
        <p:nvSpPr>
          <p:cNvPr id="123960" name="Text Box 56"/>
          <p:cNvSpPr txBox="1">
            <a:spLocks noChangeArrowheads="1"/>
          </p:cNvSpPr>
          <p:nvPr/>
        </p:nvSpPr>
        <p:spPr bwMode="auto">
          <a:xfrm>
            <a:off x="2728913" y="1830388"/>
            <a:ext cx="1936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99"/>
                </a:solidFill>
              </a:rPr>
              <a:t>br.cond TARGET</a:t>
            </a:r>
          </a:p>
        </p:txBody>
      </p:sp>
      <p:sp>
        <p:nvSpPr>
          <p:cNvPr id="123961" name="Text Box 57"/>
          <p:cNvSpPr txBox="1">
            <a:spLocks noChangeArrowheads="1"/>
          </p:cNvSpPr>
          <p:nvPr/>
        </p:nvSpPr>
        <p:spPr bwMode="auto">
          <a:xfrm>
            <a:off x="7299325" y="1792288"/>
            <a:ext cx="1689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99"/>
                </a:solidFill>
              </a:rPr>
              <a:t>R1 = MEM[R2]</a:t>
            </a:r>
          </a:p>
          <a:p>
            <a:r>
              <a:rPr lang="en-US">
                <a:solidFill>
                  <a:srgbClr val="000099"/>
                </a:solidFill>
              </a:rPr>
              <a:t>branch R1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40" grpId="0" animBg="1"/>
      <p:bldP spid="123941" grpId="0" animBg="1"/>
      <p:bldP spid="123944" grpId="0" animBg="1"/>
      <p:bldP spid="123945" grpId="0" animBg="1"/>
      <p:bldP spid="123950" grpId="0" animBg="1"/>
      <p:bldP spid="123951" grpId="0" animBg="1"/>
      <p:bldP spid="123952" grpId="0" animBg="1"/>
      <p:bldP spid="123953" grpId="0"/>
      <p:bldP spid="123955" grpId="0"/>
      <p:bldP spid="123956" grpId="0" animBg="1"/>
      <p:bldP spid="123957" grpId="0" animBg="1"/>
      <p:bldP spid="123959" grpId="0"/>
      <p:bldP spid="12396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fld id="{72ACA43B-B71B-4CA5-9238-A6C00CD3BFA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9600" y="1600200"/>
            <a:ext cx="8153400" cy="4495800"/>
          </a:xfrm>
          <a:prstGeom prst="rect">
            <a:avLst/>
          </a:prstGeom>
        </p:spPr>
        <p:txBody>
          <a:bodyPr/>
          <a:lstStyle/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2000" dirty="0">
                <a:latin typeface="Verdana" pitchFamily="34" charset="0"/>
              </a:rPr>
              <a:t>Most processors predict using the BTB:                                                     target of indirect </a:t>
            </a:r>
            <a:r>
              <a:rPr lang="en-US" sz="2000" dirty="0" smtClean="0">
                <a:latin typeface="Verdana" pitchFamily="34" charset="0"/>
              </a:rPr>
              <a:t>jump = </a:t>
            </a:r>
            <a:r>
              <a:rPr lang="en-US" sz="2000" dirty="0">
                <a:latin typeface="Verdana" pitchFamily="34" charset="0"/>
              </a:rPr>
              <a:t>target in previous execution </a:t>
            </a: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en-US" sz="1000" dirty="0" smtClean="0">
              <a:solidFill>
                <a:srgbClr val="003399"/>
              </a:solidFill>
              <a:latin typeface="Verdana" pitchFamily="34" charset="0"/>
            </a:endParaRPr>
          </a:p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US" dirty="0" smtClean="0">
                <a:latin typeface="Verdana" pitchFamily="34" charset="0"/>
              </a:rPr>
              <a:t>Stores </a:t>
            </a:r>
            <a:r>
              <a:rPr lang="en-US" dirty="0">
                <a:latin typeface="Verdana" pitchFamily="34" charset="0"/>
              </a:rPr>
              <a:t>only one target per </a:t>
            </a:r>
            <a:r>
              <a:rPr lang="en-US" dirty="0" smtClean="0">
                <a:latin typeface="Verdana" pitchFamily="34" charset="0"/>
              </a:rPr>
              <a:t>jump</a:t>
            </a:r>
            <a:br>
              <a:rPr lang="en-US" dirty="0" smtClean="0">
                <a:latin typeface="Verdana" pitchFamily="34" charset="0"/>
              </a:rPr>
            </a:br>
            <a:r>
              <a:rPr lang="en-US" sz="1600" dirty="0" smtClean="0">
                <a:latin typeface="Verdana" pitchFamily="34" charset="0"/>
              </a:rPr>
              <a:t>(</a:t>
            </a:r>
            <a:r>
              <a:rPr lang="en-US" sz="1600" dirty="0">
                <a:latin typeface="Verdana" pitchFamily="34" charset="0"/>
              </a:rPr>
              <a:t>already done for conditional branches</a:t>
            </a:r>
            <a:r>
              <a:rPr lang="en-US" sz="1600" dirty="0" smtClean="0">
                <a:latin typeface="Verdana" pitchFamily="34" charset="0"/>
              </a:rPr>
              <a:t>)</a:t>
            </a:r>
          </a:p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en-US" sz="1600" dirty="0">
              <a:latin typeface="Verdana" pitchFamily="34" charset="0"/>
            </a:endParaRPr>
          </a:p>
          <a:p>
            <a:pPr marL="908050" lvl="1" indent="-436563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US" dirty="0" smtClean="0">
                <a:solidFill>
                  <a:schemeClr val="accent2"/>
                </a:solidFill>
                <a:latin typeface="Verdana" pitchFamily="34" charset="0"/>
              </a:rPr>
              <a:t>Inaccurate</a:t>
            </a:r>
            <a:endParaRPr lang="en-US" dirty="0">
              <a:solidFill>
                <a:schemeClr val="accent2"/>
              </a:solidFill>
              <a:latin typeface="Verdana" pitchFamily="34" charset="0"/>
            </a:endParaRPr>
          </a:p>
          <a:p>
            <a:pPr marL="1304925" lvl="2" indent="-395288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1600" dirty="0">
                <a:latin typeface="Verdana" pitchFamily="34" charset="0"/>
              </a:rPr>
              <a:t>Indirect jumps usually switch between multiple targets</a:t>
            </a:r>
          </a:p>
          <a:p>
            <a:pPr marL="1304925" lvl="2" indent="-395288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1600" dirty="0">
                <a:latin typeface="Verdana" pitchFamily="34" charset="0"/>
              </a:rPr>
              <a:t>~50% of indirect jumps are </a:t>
            </a:r>
            <a:r>
              <a:rPr lang="en-US" sz="1600" dirty="0" err="1">
                <a:latin typeface="Verdana" pitchFamily="34" charset="0"/>
              </a:rPr>
              <a:t>mispredicted</a:t>
            </a:r>
            <a:endParaRPr lang="en-US" sz="1600" dirty="0">
              <a:latin typeface="Verdana" pitchFamily="34" charset="0"/>
            </a:endParaRP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en-US" sz="2000" dirty="0">
              <a:latin typeface="Verdana" pitchFamily="34" charset="0"/>
            </a:endParaRPr>
          </a:p>
          <a:p>
            <a:pPr marL="469900" indent="-46990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2000" dirty="0">
                <a:latin typeface="Verdana" pitchFamily="34" charset="0"/>
              </a:rPr>
              <a:t>Most </a:t>
            </a:r>
            <a:r>
              <a:rPr lang="en-US" sz="2000" dirty="0" smtClean="0">
                <a:latin typeface="Verdana" pitchFamily="34" charset="0"/>
              </a:rPr>
              <a:t>history-based indirect </a:t>
            </a:r>
            <a:r>
              <a:rPr lang="en-US" sz="2000" dirty="0">
                <a:latin typeface="Verdana" pitchFamily="34" charset="0"/>
              </a:rPr>
              <a:t>jump target </a:t>
            </a:r>
            <a:r>
              <a:rPr lang="en-US" sz="2000" dirty="0" smtClean="0">
                <a:latin typeface="Verdana" pitchFamily="34" charset="0"/>
              </a:rPr>
              <a:t>predictors</a:t>
            </a:r>
            <a:br>
              <a:rPr lang="en-US" sz="2000" dirty="0" smtClean="0">
                <a:latin typeface="Verdana" pitchFamily="34" charset="0"/>
              </a:rPr>
            </a:br>
            <a:r>
              <a:rPr lang="en-US" sz="2000" dirty="0" smtClean="0">
                <a:latin typeface="Verdana" pitchFamily="34" charset="0"/>
              </a:rPr>
              <a:t>add large hardware </a:t>
            </a:r>
            <a:r>
              <a:rPr lang="en-US" sz="2000" dirty="0">
                <a:latin typeface="Verdana" pitchFamily="34" charset="0"/>
              </a:rPr>
              <a:t>resources </a:t>
            </a:r>
            <a:r>
              <a:rPr lang="en-US" sz="2000" dirty="0" smtClean="0">
                <a:latin typeface="Verdana" pitchFamily="34" charset="0"/>
              </a:rPr>
              <a:t>for multiple targets</a:t>
            </a:r>
            <a:endParaRPr lang="en-US" sz="20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Indirect </a:t>
            </a:r>
            <a:r>
              <a:rPr lang="en-US" dirty="0" smtClean="0"/>
              <a:t>Jump </a:t>
            </a:r>
            <a:r>
              <a:rPr lang="en-US" dirty="0" err="1"/>
              <a:t>Mispredictions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3602E304-4AED-46BE-B728-2718422F2F47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1" name="Chart 10"/>
          <p:cNvGraphicFramePr/>
          <p:nvPr/>
        </p:nvGraphicFramePr>
        <p:xfrm>
          <a:off x="304800" y="1371600"/>
          <a:ext cx="8339137" cy="4895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648200" y="6096000"/>
            <a:ext cx="40831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99"/>
                </a:solidFill>
              </a:rPr>
              <a:t>Data from Intel </a:t>
            </a:r>
            <a:r>
              <a:rPr lang="en-US" dirty="0" smtClean="0">
                <a:solidFill>
                  <a:srgbClr val="000099"/>
                </a:solidFill>
              </a:rPr>
              <a:t>Core2 </a:t>
            </a:r>
            <a:r>
              <a:rPr lang="en-US" dirty="0">
                <a:solidFill>
                  <a:srgbClr val="000099"/>
                </a:solidFill>
              </a:rPr>
              <a:t>Duo processor</a:t>
            </a:r>
            <a:r>
              <a:rPr lang="en-US" dirty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3200400"/>
            <a:ext cx="6028700" cy="36933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41% of </a:t>
            </a:r>
            <a:r>
              <a:rPr lang="en-US" b="1" dirty="0" err="1" smtClean="0"/>
              <a:t>mispredictions</a:t>
            </a:r>
            <a:r>
              <a:rPr lang="en-US" b="1" dirty="0" smtClean="0"/>
              <a:t> due to Indirect Jumps</a:t>
            </a:r>
            <a:endParaRPr lang="en-US" b="1" dirty="0"/>
          </a:p>
        </p:txBody>
      </p:sp>
      <p:sp>
        <p:nvSpPr>
          <p:cNvPr id="7" name="Left Brace 6"/>
          <p:cNvSpPr/>
          <p:nvPr/>
        </p:nvSpPr>
        <p:spPr>
          <a:xfrm>
            <a:off x="8077200" y="4343400"/>
            <a:ext cx="45719" cy="914400"/>
          </a:xfrm>
          <a:prstGeom prst="lef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6" idx="3"/>
            <a:endCxn id="7" idx="1"/>
          </p:cNvCxnSpPr>
          <p:nvPr/>
        </p:nvCxnSpPr>
        <p:spPr>
          <a:xfrm>
            <a:off x="7857500" y="3385066"/>
            <a:ext cx="219700" cy="1415534"/>
          </a:xfrm>
          <a:prstGeom prst="straightConnector1">
            <a:avLst/>
          </a:prstGeom>
          <a:ln w="158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1" name="Text Box 3"/>
          <p:cNvSpPr txBox="1">
            <a:spLocks noChangeArrowheads="1"/>
          </p:cNvSpPr>
          <p:nvPr/>
        </p:nvSpPr>
        <p:spPr bwMode="auto">
          <a:xfrm>
            <a:off x="1066800" y="2276475"/>
            <a:ext cx="5334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ko-KR" sz="2400" b="1" dirty="0" smtClean="0">
                <a:latin typeface="Times New Roman" pitchFamily="18" charset="0"/>
                <a:ea typeface="굴림" pitchFamily="34" charset="-127"/>
              </a:rPr>
              <a:t>B</a:t>
            </a:r>
            <a:endParaRPr lang="en-US" sz="2400" b="1" baseline="-25000" dirty="0">
              <a:latin typeface="Times New Roman" pitchFamily="18" charset="0"/>
            </a:endParaRPr>
          </a:p>
        </p:txBody>
      </p:sp>
      <p:sp>
        <p:nvSpPr>
          <p:cNvPr id="872452" name="Text Box 4"/>
          <p:cNvSpPr txBox="1">
            <a:spLocks noChangeArrowheads="1"/>
          </p:cNvSpPr>
          <p:nvPr/>
        </p:nvSpPr>
        <p:spPr bwMode="auto">
          <a:xfrm>
            <a:off x="2209800" y="2276476"/>
            <a:ext cx="533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 smtClean="0">
                <a:latin typeface="Times New Roman" pitchFamily="18" charset="0"/>
                <a:ea typeface="굴림" pitchFamily="34" charset="-127"/>
              </a:rPr>
              <a:t>C</a:t>
            </a:r>
            <a:endParaRPr lang="en-US" sz="2400" b="1" baseline="-25000" dirty="0">
              <a:latin typeface="Times New Roman" pitchFamily="18" charset="0"/>
            </a:endParaRPr>
          </a:p>
        </p:txBody>
      </p:sp>
      <p:sp>
        <p:nvSpPr>
          <p:cNvPr id="872453" name="Text Box 5"/>
          <p:cNvSpPr txBox="1">
            <a:spLocks noChangeArrowheads="1"/>
          </p:cNvSpPr>
          <p:nvPr/>
        </p:nvSpPr>
        <p:spPr bwMode="auto">
          <a:xfrm>
            <a:off x="1066800" y="3733800"/>
            <a:ext cx="5334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ko-KR" sz="2400" b="1" dirty="0" smtClean="0">
                <a:latin typeface="Times New Roman" pitchFamily="18" charset="0"/>
                <a:ea typeface="굴림" pitchFamily="34" charset="-127"/>
              </a:rPr>
              <a:t>F</a:t>
            </a:r>
            <a:endParaRPr lang="en-US" sz="2400" b="1" baseline="-25000" dirty="0">
              <a:latin typeface="Times New Roman" pitchFamily="18" charset="0"/>
            </a:endParaRPr>
          </a:p>
        </p:txBody>
      </p:sp>
      <p:sp>
        <p:nvSpPr>
          <p:cNvPr id="872454" name="Text Box 6"/>
          <p:cNvSpPr txBox="1">
            <a:spLocks noChangeArrowheads="1"/>
          </p:cNvSpPr>
          <p:nvPr/>
        </p:nvSpPr>
        <p:spPr bwMode="auto">
          <a:xfrm>
            <a:off x="381000" y="2886075"/>
            <a:ext cx="5334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ko-KR" sz="2400" b="1" dirty="0" smtClean="0">
                <a:latin typeface="Times New Roman" pitchFamily="18" charset="0"/>
                <a:ea typeface="굴림" pitchFamily="34" charset="-127"/>
              </a:rPr>
              <a:t>E</a:t>
            </a:r>
            <a:endParaRPr lang="en-US" sz="2400" b="1" baseline="-25000" dirty="0">
              <a:latin typeface="Times New Roman" pitchFamily="18" charset="0"/>
            </a:endParaRPr>
          </a:p>
        </p:txBody>
      </p:sp>
      <p:sp>
        <p:nvSpPr>
          <p:cNvPr id="872456" name="Text Box 8"/>
          <p:cNvSpPr txBox="1">
            <a:spLocks noChangeArrowheads="1"/>
          </p:cNvSpPr>
          <p:nvPr/>
        </p:nvSpPr>
        <p:spPr bwMode="auto">
          <a:xfrm>
            <a:off x="2667000" y="3048001"/>
            <a:ext cx="533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 smtClean="0">
                <a:latin typeface="Times New Roman" pitchFamily="18" charset="0"/>
                <a:ea typeface="굴림" pitchFamily="34" charset="-127"/>
              </a:rPr>
              <a:t>H</a:t>
            </a:r>
            <a:endParaRPr lang="en-US" sz="2400" b="1" baseline="-25000" dirty="0">
              <a:latin typeface="Times New Roman" pitchFamily="18" charset="0"/>
            </a:endParaRPr>
          </a:p>
        </p:txBody>
      </p:sp>
      <p:sp>
        <p:nvSpPr>
          <p:cNvPr id="872457" name="Line 9"/>
          <p:cNvSpPr>
            <a:spLocks noChangeShapeType="1"/>
          </p:cNvSpPr>
          <p:nvPr/>
        </p:nvSpPr>
        <p:spPr bwMode="auto">
          <a:xfrm flipH="1">
            <a:off x="1295400" y="1905000"/>
            <a:ext cx="1143000" cy="38099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72458" name="Line 10"/>
          <p:cNvSpPr>
            <a:spLocks noChangeShapeType="1"/>
          </p:cNvSpPr>
          <p:nvPr/>
        </p:nvSpPr>
        <p:spPr bwMode="auto">
          <a:xfrm>
            <a:off x="2438400" y="1905000"/>
            <a:ext cx="76198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72459" name="Line 11"/>
          <p:cNvSpPr>
            <a:spLocks noChangeShapeType="1"/>
          </p:cNvSpPr>
          <p:nvPr/>
        </p:nvSpPr>
        <p:spPr bwMode="auto">
          <a:xfrm flipH="1">
            <a:off x="1295400" y="2733674"/>
            <a:ext cx="76200" cy="1000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72460" name="Line 12"/>
          <p:cNvSpPr>
            <a:spLocks noChangeShapeType="1"/>
          </p:cNvSpPr>
          <p:nvPr/>
        </p:nvSpPr>
        <p:spPr bwMode="auto">
          <a:xfrm flipH="1">
            <a:off x="2362200" y="2743200"/>
            <a:ext cx="152400" cy="9055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72461" name="Line 13"/>
          <p:cNvSpPr>
            <a:spLocks noChangeShapeType="1"/>
          </p:cNvSpPr>
          <p:nvPr/>
        </p:nvSpPr>
        <p:spPr bwMode="auto">
          <a:xfrm>
            <a:off x="1371600" y="4191000"/>
            <a:ext cx="1143000" cy="67627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72462" name="Line 14"/>
          <p:cNvSpPr>
            <a:spLocks noChangeShapeType="1"/>
          </p:cNvSpPr>
          <p:nvPr/>
        </p:nvSpPr>
        <p:spPr bwMode="auto">
          <a:xfrm flipH="1">
            <a:off x="609600" y="2733675"/>
            <a:ext cx="7620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72463" name="Line 15"/>
          <p:cNvSpPr>
            <a:spLocks noChangeShapeType="1"/>
          </p:cNvSpPr>
          <p:nvPr/>
        </p:nvSpPr>
        <p:spPr bwMode="auto">
          <a:xfrm>
            <a:off x="609600" y="3343274"/>
            <a:ext cx="685800" cy="390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72466" name="Line 18"/>
          <p:cNvSpPr>
            <a:spLocks noChangeShapeType="1"/>
          </p:cNvSpPr>
          <p:nvPr/>
        </p:nvSpPr>
        <p:spPr bwMode="auto">
          <a:xfrm>
            <a:off x="2514600" y="2733675"/>
            <a:ext cx="381000" cy="31128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72467" name="Line 19"/>
          <p:cNvSpPr>
            <a:spLocks noChangeShapeType="1"/>
          </p:cNvSpPr>
          <p:nvPr/>
        </p:nvSpPr>
        <p:spPr bwMode="auto">
          <a:xfrm flipH="1">
            <a:off x="2362200" y="3505201"/>
            <a:ext cx="609600" cy="15092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872468" name="Line 20"/>
          <p:cNvSpPr>
            <a:spLocks noChangeShapeType="1"/>
          </p:cNvSpPr>
          <p:nvPr/>
        </p:nvSpPr>
        <p:spPr bwMode="auto">
          <a:xfrm>
            <a:off x="609600" y="579755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72469" name="Line 21"/>
          <p:cNvSpPr>
            <a:spLocks noChangeShapeType="1"/>
          </p:cNvSpPr>
          <p:nvPr/>
        </p:nvSpPr>
        <p:spPr bwMode="auto">
          <a:xfrm>
            <a:off x="609600" y="6102350"/>
            <a:ext cx="533400" cy="0"/>
          </a:xfrm>
          <a:prstGeom prst="line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72470" name="Text Box 22"/>
          <p:cNvSpPr txBox="1">
            <a:spLocks noChangeArrowheads="1"/>
          </p:cNvSpPr>
          <p:nvPr/>
        </p:nvSpPr>
        <p:spPr bwMode="auto">
          <a:xfrm>
            <a:off x="1219200" y="5562600"/>
            <a:ext cx="3568606" cy="732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>
              <a:lnSpc>
                <a:spcPct val="130000"/>
              </a:lnSpc>
            </a:pPr>
            <a:r>
              <a:rPr lang="en-US" altLang="ko-KR" sz="1600" b="1" dirty="0">
                <a:latin typeface="Verdana" pitchFamily="34" charset="0"/>
                <a:ea typeface="굴림" pitchFamily="34" charset="-127"/>
              </a:rPr>
              <a:t>Frequently executed path</a:t>
            </a:r>
          </a:p>
          <a:p>
            <a:pPr marL="609600" indent="-609600">
              <a:lnSpc>
                <a:spcPct val="130000"/>
              </a:lnSpc>
            </a:pPr>
            <a:r>
              <a:rPr lang="en-US" altLang="ko-KR" sz="1600" b="1" dirty="0">
                <a:latin typeface="Verdana" pitchFamily="34" charset="0"/>
                <a:ea typeface="굴림" pitchFamily="34" charset="-127"/>
              </a:rPr>
              <a:t>Not frequently executed </a:t>
            </a:r>
            <a:r>
              <a:rPr lang="en-US" altLang="ko-KR" sz="1600" b="1" dirty="0" smtClean="0">
                <a:latin typeface="Verdana" pitchFamily="34" charset="0"/>
                <a:ea typeface="굴림" pitchFamily="34" charset="-127"/>
              </a:rPr>
              <a:t>path</a:t>
            </a:r>
            <a:endParaRPr lang="en-US" altLang="ko-KR" sz="1600" b="1" dirty="0">
              <a:latin typeface="Verdana" pitchFamily="34" charset="0"/>
              <a:ea typeface="굴림" pitchFamily="34" charset="-127"/>
            </a:endParaRPr>
          </a:p>
        </p:txBody>
      </p:sp>
      <p:sp>
        <p:nvSpPr>
          <p:cNvPr id="872471" name="Text Box 23"/>
          <p:cNvSpPr txBox="1">
            <a:spLocks noChangeArrowheads="1"/>
          </p:cNvSpPr>
          <p:nvPr/>
        </p:nvSpPr>
        <p:spPr bwMode="auto">
          <a:xfrm>
            <a:off x="6091209" y="1514475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ko-KR" sz="2400" b="1">
                <a:latin typeface="Times New Roman" pitchFamily="18" charset="0"/>
                <a:ea typeface="굴림" pitchFamily="34" charset="-127"/>
              </a:rPr>
              <a:t>A</a:t>
            </a:r>
            <a:endParaRPr lang="en-US" sz="2400" b="1" baseline="-25000">
              <a:latin typeface="Times New Roman" pitchFamily="18" charset="0"/>
            </a:endParaRPr>
          </a:p>
        </p:txBody>
      </p:sp>
      <p:sp>
        <p:nvSpPr>
          <p:cNvPr id="872472" name="Text Box 24"/>
          <p:cNvSpPr txBox="1">
            <a:spLocks noChangeArrowheads="1"/>
          </p:cNvSpPr>
          <p:nvPr/>
        </p:nvSpPr>
        <p:spPr bwMode="auto">
          <a:xfrm>
            <a:off x="6091209" y="3048000"/>
            <a:ext cx="533400" cy="46166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ko-KR" sz="2400" b="1" dirty="0" smtClean="0">
                <a:latin typeface="Times New Roman" pitchFamily="18" charset="0"/>
                <a:ea typeface="굴림" pitchFamily="34" charset="-127"/>
              </a:rPr>
              <a:t>C</a:t>
            </a:r>
            <a:endParaRPr lang="en-US" sz="2400" b="1" baseline="-25000" dirty="0">
              <a:latin typeface="Times New Roman" pitchFamily="18" charset="0"/>
            </a:endParaRPr>
          </a:p>
        </p:txBody>
      </p:sp>
      <p:sp>
        <p:nvSpPr>
          <p:cNvPr id="872473" name="Text Box 25"/>
          <p:cNvSpPr txBox="1">
            <a:spLocks noChangeArrowheads="1"/>
          </p:cNvSpPr>
          <p:nvPr/>
        </p:nvSpPr>
        <p:spPr bwMode="auto">
          <a:xfrm>
            <a:off x="6091209" y="4267200"/>
            <a:ext cx="533400" cy="46166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ko-KR" sz="2400" b="1" dirty="0" smtClean="0">
                <a:latin typeface="Times New Roman" pitchFamily="18" charset="0"/>
                <a:ea typeface="굴림" pitchFamily="34" charset="-127"/>
              </a:rPr>
              <a:t>G</a:t>
            </a:r>
            <a:endParaRPr lang="en-US" sz="2400" b="1" baseline="-25000" dirty="0">
              <a:latin typeface="Times New Roman" pitchFamily="18" charset="0"/>
            </a:endParaRPr>
          </a:p>
        </p:txBody>
      </p:sp>
      <p:sp>
        <p:nvSpPr>
          <p:cNvPr id="872474" name="Text Box 26"/>
          <p:cNvSpPr txBox="1">
            <a:spLocks noChangeArrowheads="1"/>
          </p:cNvSpPr>
          <p:nvPr/>
        </p:nvSpPr>
        <p:spPr bwMode="auto">
          <a:xfrm>
            <a:off x="6091209" y="2419350"/>
            <a:ext cx="533400" cy="476250"/>
          </a:xfrm>
          <a:prstGeom prst="rect">
            <a:avLst/>
          </a:prstGeom>
          <a:solidFill>
            <a:srgbClr val="FFABA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 smtClean="0">
                <a:latin typeface="Times New Roman" pitchFamily="18" charset="0"/>
                <a:ea typeface="굴림" pitchFamily="34" charset="-127"/>
              </a:rPr>
              <a:t>B</a:t>
            </a:r>
            <a:endParaRPr lang="en-US" sz="2400" b="1" baseline="-25000" dirty="0">
              <a:latin typeface="Times New Roman" pitchFamily="18" charset="0"/>
            </a:endParaRPr>
          </a:p>
        </p:txBody>
      </p:sp>
      <p:sp>
        <p:nvSpPr>
          <p:cNvPr id="872475" name="Text Box 27"/>
          <p:cNvSpPr txBox="1">
            <a:spLocks noChangeArrowheads="1"/>
          </p:cNvSpPr>
          <p:nvPr/>
        </p:nvSpPr>
        <p:spPr bwMode="auto">
          <a:xfrm>
            <a:off x="6091209" y="5343525"/>
            <a:ext cx="5334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ko-KR" sz="2400" b="1" dirty="0" smtClean="0">
                <a:latin typeface="Times New Roman" pitchFamily="18" charset="0"/>
                <a:ea typeface="굴림" pitchFamily="34" charset="-127"/>
              </a:rPr>
              <a:t>I</a:t>
            </a:r>
            <a:endParaRPr lang="en-US" sz="2400" b="1" baseline="-25000" dirty="0">
              <a:latin typeface="Times New Roman" pitchFamily="18" charset="0"/>
            </a:endParaRPr>
          </a:p>
        </p:txBody>
      </p:sp>
      <p:sp>
        <p:nvSpPr>
          <p:cNvPr id="872476" name="Line 28"/>
          <p:cNvSpPr>
            <a:spLocks noChangeShapeType="1"/>
          </p:cNvSpPr>
          <p:nvPr/>
        </p:nvSpPr>
        <p:spPr bwMode="auto">
          <a:xfrm>
            <a:off x="6357909" y="1971675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72478" name="Line 30"/>
          <p:cNvSpPr>
            <a:spLocks noChangeShapeType="1"/>
          </p:cNvSpPr>
          <p:nvPr/>
        </p:nvSpPr>
        <p:spPr bwMode="auto">
          <a:xfrm>
            <a:off x="6357909" y="4733925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72479" name="Text Box 31"/>
          <p:cNvSpPr txBox="1">
            <a:spLocks noChangeArrowheads="1"/>
          </p:cNvSpPr>
          <p:nvPr/>
        </p:nvSpPr>
        <p:spPr bwMode="auto">
          <a:xfrm>
            <a:off x="6710211" y="4675188"/>
            <a:ext cx="22813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 algn="r">
              <a:lnSpc>
                <a:spcPct val="150000"/>
              </a:lnSpc>
            </a:pPr>
            <a:r>
              <a:rPr lang="en-US" altLang="ko-KR" sz="1600" b="1" dirty="0">
                <a:solidFill>
                  <a:srgbClr val="0000FF"/>
                </a:solidFill>
                <a:latin typeface="Verdana" pitchFamily="34" charset="0"/>
                <a:ea typeface="굴림" pitchFamily="34" charset="-127"/>
              </a:rPr>
              <a:t>Insert </a:t>
            </a:r>
            <a:r>
              <a:rPr lang="en-US" altLang="ko-KR" sz="1600" b="1" dirty="0" smtClean="0">
                <a:solidFill>
                  <a:srgbClr val="0000FF"/>
                </a:solidFill>
                <a:latin typeface="Verdana" pitchFamily="34" charset="0"/>
                <a:ea typeface="굴림" pitchFamily="34" charset="-127"/>
              </a:rPr>
              <a:t>select-</a:t>
            </a:r>
            <a:r>
              <a:rPr lang="en-US" sz="1600" dirty="0" smtClean="0">
                <a:solidFill>
                  <a:srgbClr val="0000FF"/>
                </a:solidFill>
                <a:latin typeface="Verdana" pitchFamily="34" charset="0"/>
              </a:rPr>
              <a:t>µ</a:t>
            </a:r>
            <a:r>
              <a:rPr lang="en-US" altLang="ko-KR" sz="1600" b="1" dirty="0" smtClean="0">
                <a:solidFill>
                  <a:srgbClr val="0000FF"/>
                </a:solidFill>
                <a:latin typeface="Verdana" pitchFamily="34" charset="0"/>
                <a:ea typeface="굴림" pitchFamily="34" charset="-127"/>
              </a:rPr>
              <a:t>ops</a:t>
            </a:r>
          </a:p>
          <a:p>
            <a:pPr marL="609600" indent="-609600" algn="r">
              <a:lnSpc>
                <a:spcPct val="150000"/>
              </a:lnSpc>
            </a:pPr>
            <a:r>
              <a:rPr lang="en-US" altLang="ko-KR" sz="1600" b="1" dirty="0" smtClean="0">
                <a:solidFill>
                  <a:srgbClr val="0000FF"/>
                </a:solidFill>
                <a:latin typeface="Verdana" pitchFamily="34" charset="0"/>
                <a:ea typeface="굴림" pitchFamily="34" charset="-127"/>
              </a:rPr>
              <a:t>(φ-nodes in SSA)</a:t>
            </a:r>
          </a:p>
        </p:txBody>
      </p:sp>
      <p:sp>
        <p:nvSpPr>
          <p:cNvPr id="872480" name="Text Box 32"/>
          <p:cNvSpPr txBox="1">
            <a:spLocks noChangeArrowheads="1"/>
          </p:cNvSpPr>
          <p:nvPr/>
        </p:nvSpPr>
        <p:spPr bwMode="auto">
          <a:xfrm>
            <a:off x="2401888" y="1472292"/>
            <a:ext cx="2097088" cy="356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lnSpc>
                <a:spcPct val="120000"/>
              </a:lnSpc>
            </a:pPr>
            <a:r>
              <a:rPr lang="en-US" altLang="ko-KR" sz="1600" b="1" dirty="0" smtClean="0">
                <a:latin typeface="Verdana" pitchFamily="34" charset="0"/>
                <a:ea typeface="굴림" pitchFamily="34" charset="-127"/>
              </a:rPr>
              <a:t>DIP-jump</a:t>
            </a:r>
            <a:endParaRPr lang="en-US" sz="1600" b="1" dirty="0">
              <a:latin typeface="Verdana" pitchFamily="34" charset="0"/>
            </a:endParaRPr>
          </a:p>
        </p:txBody>
      </p:sp>
      <p:sp>
        <p:nvSpPr>
          <p:cNvPr id="872481" name="Text Box 33"/>
          <p:cNvSpPr txBox="1">
            <a:spLocks noChangeArrowheads="1"/>
          </p:cNvSpPr>
          <p:nvPr/>
        </p:nvSpPr>
        <p:spPr bwMode="auto">
          <a:xfrm>
            <a:off x="2770188" y="4783138"/>
            <a:ext cx="145573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609600" indent="-609600">
              <a:lnSpc>
                <a:spcPct val="150000"/>
              </a:lnSpc>
            </a:pPr>
            <a:r>
              <a:rPr lang="en-US" altLang="ko-KR" b="1">
                <a:latin typeface="Verdana" pitchFamily="34" charset="0"/>
                <a:ea typeface="굴림" pitchFamily="34" charset="-127"/>
              </a:rPr>
              <a:t>CFM point</a:t>
            </a:r>
            <a:endParaRPr lang="en-US" b="1">
              <a:latin typeface="Verdana" pitchFamily="34" charset="0"/>
            </a:endParaRPr>
          </a:p>
        </p:txBody>
      </p:sp>
      <p:sp>
        <p:nvSpPr>
          <p:cNvPr id="872482" name="Text Box 34"/>
          <p:cNvSpPr txBox="1">
            <a:spLocks noChangeArrowheads="1"/>
          </p:cNvSpPr>
          <p:nvPr/>
        </p:nvSpPr>
        <p:spPr bwMode="auto">
          <a:xfrm>
            <a:off x="2173288" y="1423988"/>
            <a:ext cx="533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ko-KR" sz="2400" b="1">
                <a:latin typeface="Times New Roman" pitchFamily="18" charset="0"/>
                <a:ea typeface="굴림" pitchFamily="34" charset="-127"/>
              </a:rPr>
              <a:t>A</a:t>
            </a:r>
            <a:endParaRPr lang="en-US" sz="2400" b="1" baseline="-25000">
              <a:latin typeface="Times New Roman" pitchFamily="18" charset="0"/>
            </a:endParaRPr>
          </a:p>
        </p:txBody>
      </p:sp>
      <p:sp>
        <p:nvSpPr>
          <p:cNvPr id="872483" name="Text Box 35"/>
          <p:cNvSpPr txBox="1">
            <a:spLocks noChangeArrowheads="1"/>
          </p:cNvSpPr>
          <p:nvPr/>
        </p:nvSpPr>
        <p:spPr bwMode="auto">
          <a:xfrm>
            <a:off x="2209800" y="4867275"/>
            <a:ext cx="5334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ko-KR" sz="2400" b="1" dirty="0" smtClean="0">
                <a:latin typeface="Times New Roman" pitchFamily="18" charset="0"/>
                <a:ea typeface="굴림" pitchFamily="34" charset="-127"/>
              </a:rPr>
              <a:t>I</a:t>
            </a:r>
            <a:endParaRPr lang="en-US" sz="2400" b="1" baseline="-25000" dirty="0">
              <a:latin typeface="Times New Roman" pitchFamily="18" charset="0"/>
            </a:endParaRPr>
          </a:p>
        </p:txBody>
      </p:sp>
      <p:sp>
        <p:nvSpPr>
          <p:cNvPr id="872484" name="Text Box 36"/>
          <p:cNvSpPr txBox="1">
            <a:spLocks noChangeArrowheads="1"/>
          </p:cNvSpPr>
          <p:nvPr/>
        </p:nvSpPr>
        <p:spPr bwMode="auto">
          <a:xfrm>
            <a:off x="6553200" y="1743075"/>
            <a:ext cx="2097088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lnSpc>
                <a:spcPct val="120000"/>
              </a:lnSpc>
            </a:pPr>
            <a:r>
              <a:rPr lang="en-US" sz="1600" b="1">
                <a:latin typeface="Verdana" pitchFamily="34" charset="0"/>
              </a:rPr>
              <a:t>Hard to predict</a:t>
            </a:r>
          </a:p>
        </p:txBody>
      </p:sp>
      <p:sp>
        <p:nvSpPr>
          <p:cNvPr id="872485" name="Text Box 37"/>
          <p:cNvSpPr txBox="1">
            <a:spLocks noChangeArrowheads="1"/>
          </p:cNvSpPr>
          <p:nvPr/>
        </p:nvSpPr>
        <p:spPr bwMode="auto">
          <a:xfrm>
            <a:off x="5577840" y="2487168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p1</a:t>
            </a:r>
          </a:p>
        </p:txBody>
      </p:sp>
      <p:sp>
        <p:nvSpPr>
          <p:cNvPr id="872486" name="Text Box 38"/>
          <p:cNvSpPr txBox="1">
            <a:spLocks noChangeArrowheads="1"/>
          </p:cNvSpPr>
          <p:nvPr/>
        </p:nvSpPr>
        <p:spPr bwMode="auto">
          <a:xfrm>
            <a:off x="5578654" y="3124200"/>
            <a:ext cx="4411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872487" name="Text Box 39"/>
          <p:cNvSpPr txBox="1">
            <a:spLocks noChangeArrowheads="1"/>
          </p:cNvSpPr>
          <p:nvPr/>
        </p:nvSpPr>
        <p:spPr bwMode="auto">
          <a:xfrm rot="19800000">
            <a:off x="6608706" y="2345934"/>
            <a:ext cx="650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rgbClr val="FF0000"/>
                </a:solidFill>
              </a:rPr>
              <a:t>nop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69326" cy="838200"/>
          </a:xfrm>
        </p:spPr>
        <p:txBody>
          <a:bodyPr/>
          <a:lstStyle/>
          <a:p>
            <a:r>
              <a:rPr lang="en-US" sz="3200" dirty="0" smtClean="0"/>
              <a:t>Dynamic Indirect Jump Predication (DIP)</a:t>
            </a:r>
            <a:endParaRPr lang="en-US" sz="3200" dirty="0"/>
          </a:p>
        </p:txBody>
      </p:sp>
      <p:sp>
        <p:nvSpPr>
          <p:cNvPr id="4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62E43EB0-132D-45AA-8CDF-F7B42A53D622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43" name="Line 18"/>
          <p:cNvSpPr>
            <a:spLocks noChangeShapeType="1"/>
          </p:cNvSpPr>
          <p:nvPr/>
        </p:nvSpPr>
        <p:spPr bwMode="auto">
          <a:xfrm>
            <a:off x="2438400" y="1905000"/>
            <a:ext cx="1524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46" name="Text Box 8"/>
          <p:cNvSpPr txBox="1">
            <a:spLocks noChangeArrowheads="1"/>
          </p:cNvSpPr>
          <p:nvPr/>
        </p:nvSpPr>
        <p:spPr bwMode="auto">
          <a:xfrm>
            <a:off x="3657600" y="2286000"/>
            <a:ext cx="5334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ko-KR" sz="2400" b="1" dirty="0" smtClean="0">
                <a:latin typeface="Times New Roman" pitchFamily="18" charset="0"/>
                <a:ea typeface="굴림" pitchFamily="34" charset="-127"/>
              </a:rPr>
              <a:t>D</a:t>
            </a:r>
            <a:endParaRPr lang="en-US" sz="2400" b="1" baseline="-25000" dirty="0">
              <a:latin typeface="Times New Roman" pitchFamily="18" charset="0"/>
            </a:endParaRPr>
          </a:p>
        </p:txBody>
      </p:sp>
      <p:sp>
        <p:nvSpPr>
          <p:cNvPr id="47" name="Text Box 32"/>
          <p:cNvSpPr txBox="1">
            <a:spLocks noChangeArrowheads="1"/>
          </p:cNvSpPr>
          <p:nvPr/>
        </p:nvSpPr>
        <p:spPr bwMode="auto">
          <a:xfrm>
            <a:off x="533400" y="1600200"/>
            <a:ext cx="2097088" cy="356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lnSpc>
                <a:spcPct val="120000"/>
              </a:lnSpc>
            </a:pPr>
            <a:r>
              <a:rPr lang="en-US" sz="1600" b="1" dirty="0">
                <a:latin typeface="Verdana" pitchFamily="34" charset="0"/>
                <a:ea typeface="굴림" pitchFamily="34" charset="-127"/>
              </a:rPr>
              <a:t>c</a:t>
            </a:r>
            <a:r>
              <a:rPr lang="en-US" sz="1600" b="1" dirty="0" smtClean="0">
                <a:latin typeface="Verdana" pitchFamily="34" charset="0"/>
                <a:ea typeface="굴림" pitchFamily="34" charset="-127"/>
              </a:rPr>
              <a:t>all R1</a:t>
            </a:r>
            <a:endParaRPr lang="en-US" sz="1600" b="1" dirty="0">
              <a:latin typeface="Verdana" pitchFamily="34" charset="0"/>
            </a:endParaRPr>
          </a:p>
        </p:txBody>
      </p:sp>
      <p:sp>
        <p:nvSpPr>
          <p:cNvPr id="48" name="Line 17"/>
          <p:cNvSpPr>
            <a:spLocks noChangeShapeType="1"/>
          </p:cNvSpPr>
          <p:nvPr/>
        </p:nvSpPr>
        <p:spPr bwMode="auto">
          <a:xfrm flipH="1">
            <a:off x="2514599" y="2743200"/>
            <a:ext cx="1383666" cy="2133600"/>
          </a:xfrm>
          <a:custGeom>
            <a:avLst/>
            <a:gdLst>
              <a:gd name="connsiteX0" fmla="*/ 0 w 1371600"/>
              <a:gd name="connsiteY0" fmla="*/ 0 h 2133600"/>
              <a:gd name="connsiteX1" fmla="*/ 1371600 w 1371600"/>
              <a:gd name="connsiteY1" fmla="*/ 2133600 h 2133600"/>
              <a:gd name="connsiteX0" fmla="*/ 0 w 1371600"/>
              <a:gd name="connsiteY0" fmla="*/ 0 h 2133600"/>
              <a:gd name="connsiteX1" fmla="*/ 201930 w 1371600"/>
              <a:gd name="connsiteY1" fmla="*/ 1360170 h 2133600"/>
              <a:gd name="connsiteX2" fmla="*/ 1371600 w 1371600"/>
              <a:gd name="connsiteY2" fmla="*/ 2133600 h 2133600"/>
              <a:gd name="connsiteX0" fmla="*/ 0 w 1371600"/>
              <a:gd name="connsiteY0" fmla="*/ 0 h 2133600"/>
              <a:gd name="connsiteX1" fmla="*/ 201930 w 1371600"/>
              <a:gd name="connsiteY1" fmla="*/ 1360170 h 2133600"/>
              <a:gd name="connsiteX2" fmla="*/ 1371600 w 1371600"/>
              <a:gd name="connsiteY2" fmla="*/ 2133600 h 2133600"/>
              <a:gd name="connsiteX0" fmla="*/ 154940 w 1526540"/>
              <a:gd name="connsiteY0" fmla="*/ 0 h 2133600"/>
              <a:gd name="connsiteX1" fmla="*/ 356870 w 1526540"/>
              <a:gd name="connsiteY1" fmla="*/ 1360170 h 2133600"/>
              <a:gd name="connsiteX2" fmla="*/ 1526540 w 1526540"/>
              <a:gd name="connsiteY2" fmla="*/ 2133600 h 2133600"/>
              <a:gd name="connsiteX0" fmla="*/ 154940 w 1526540"/>
              <a:gd name="connsiteY0" fmla="*/ 0 h 2133600"/>
              <a:gd name="connsiteX1" fmla="*/ 356870 w 1526540"/>
              <a:gd name="connsiteY1" fmla="*/ 1360170 h 2133600"/>
              <a:gd name="connsiteX2" fmla="*/ 923290 w 1526540"/>
              <a:gd name="connsiteY2" fmla="*/ 1760220 h 2133600"/>
              <a:gd name="connsiteX3" fmla="*/ 1526540 w 1526540"/>
              <a:gd name="connsiteY3" fmla="*/ 2133600 h 2133600"/>
              <a:gd name="connsiteX0" fmla="*/ 154940 w 1526540"/>
              <a:gd name="connsiteY0" fmla="*/ 0 h 2133600"/>
              <a:gd name="connsiteX1" fmla="*/ 356870 w 1526540"/>
              <a:gd name="connsiteY1" fmla="*/ 1360170 h 2133600"/>
              <a:gd name="connsiteX2" fmla="*/ 925830 w 1526540"/>
              <a:gd name="connsiteY2" fmla="*/ 1760220 h 2133600"/>
              <a:gd name="connsiteX3" fmla="*/ 1526540 w 1526540"/>
              <a:gd name="connsiteY3" fmla="*/ 2133600 h 2133600"/>
              <a:gd name="connsiteX0" fmla="*/ 154940 w 1526540"/>
              <a:gd name="connsiteY0" fmla="*/ 0 h 2133600"/>
              <a:gd name="connsiteX1" fmla="*/ 356870 w 1526540"/>
              <a:gd name="connsiteY1" fmla="*/ 1360170 h 2133600"/>
              <a:gd name="connsiteX2" fmla="*/ 925830 w 1526540"/>
              <a:gd name="connsiteY2" fmla="*/ 1760220 h 2133600"/>
              <a:gd name="connsiteX3" fmla="*/ 1526540 w 1526540"/>
              <a:gd name="connsiteY3" fmla="*/ 2133600 h 2133600"/>
              <a:gd name="connsiteX0" fmla="*/ 154940 w 1526540"/>
              <a:gd name="connsiteY0" fmla="*/ 0 h 2133600"/>
              <a:gd name="connsiteX1" fmla="*/ 356870 w 1526540"/>
              <a:gd name="connsiteY1" fmla="*/ 1360170 h 2133600"/>
              <a:gd name="connsiteX2" fmla="*/ 1526540 w 1526540"/>
              <a:gd name="connsiteY2" fmla="*/ 2133600 h 2133600"/>
              <a:gd name="connsiteX0" fmla="*/ 69215 w 1440815"/>
              <a:gd name="connsiteY0" fmla="*/ 0 h 2133600"/>
              <a:gd name="connsiteX1" fmla="*/ 271145 w 1440815"/>
              <a:gd name="connsiteY1" fmla="*/ 1360170 h 2133600"/>
              <a:gd name="connsiteX2" fmla="*/ 1440815 w 1440815"/>
              <a:gd name="connsiteY2" fmla="*/ 2133600 h 2133600"/>
              <a:gd name="connsiteX0" fmla="*/ 64453 w 1436053"/>
              <a:gd name="connsiteY0" fmla="*/ 0 h 2133600"/>
              <a:gd name="connsiteX1" fmla="*/ 266383 w 1436053"/>
              <a:gd name="connsiteY1" fmla="*/ 1360170 h 2133600"/>
              <a:gd name="connsiteX2" fmla="*/ 1436053 w 1436053"/>
              <a:gd name="connsiteY2" fmla="*/ 2133600 h 2133600"/>
              <a:gd name="connsiteX0" fmla="*/ 64453 w 1436053"/>
              <a:gd name="connsiteY0" fmla="*/ 0 h 2133600"/>
              <a:gd name="connsiteX1" fmla="*/ 266383 w 1436053"/>
              <a:gd name="connsiteY1" fmla="*/ 1360170 h 2133600"/>
              <a:gd name="connsiteX2" fmla="*/ 1436053 w 1436053"/>
              <a:gd name="connsiteY2" fmla="*/ 2133600 h 2133600"/>
              <a:gd name="connsiteX0" fmla="*/ 64453 w 1436053"/>
              <a:gd name="connsiteY0" fmla="*/ 0 h 2133600"/>
              <a:gd name="connsiteX1" fmla="*/ 266383 w 1436053"/>
              <a:gd name="connsiteY1" fmla="*/ 1360170 h 2133600"/>
              <a:gd name="connsiteX2" fmla="*/ 1436053 w 1436053"/>
              <a:gd name="connsiteY2" fmla="*/ 2133600 h 2133600"/>
              <a:gd name="connsiteX0" fmla="*/ 0 w 1371600"/>
              <a:gd name="connsiteY0" fmla="*/ 0 h 2133600"/>
              <a:gd name="connsiteX1" fmla="*/ 201930 w 1371600"/>
              <a:gd name="connsiteY1" fmla="*/ 1360170 h 2133600"/>
              <a:gd name="connsiteX2" fmla="*/ 1371600 w 1371600"/>
              <a:gd name="connsiteY2" fmla="*/ 2133600 h 2133600"/>
              <a:gd name="connsiteX0" fmla="*/ 0 w 1371600"/>
              <a:gd name="connsiteY0" fmla="*/ 0 h 2133600"/>
              <a:gd name="connsiteX1" fmla="*/ 201930 w 1371600"/>
              <a:gd name="connsiteY1" fmla="*/ 1360170 h 2133600"/>
              <a:gd name="connsiteX2" fmla="*/ 1371600 w 1371600"/>
              <a:gd name="connsiteY2" fmla="*/ 2133600 h 2133600"/>
              <a:gd name="connsiteX0" fmla="*/ 12066 w 1383666"/>
              <a:gd name="connsiteY0" fmla="*/ 0 h 2133600"/>
              <a:gd name="connsiteX1" fmla="*/ 213996 w 1383666"/>
              <a:gd name="connsiteY1" fmla="*/ 1360170 h 2133600"/>
              <a:gd name="connsiteX2" fmla="*/ 1383666 w 1383666"/>
              <a:gd name="connsiteY2" fmla="*/ 2133600 h 2133600"/>
              <a:gd name="connsiteX0" fmla="*/ 12066 w 1383666"/>
              <a:gd name="connsiteY0" fmla="*/ 0 h 2133600"/>
              <a:gd name="connsiteX1" fmla="*/ 213996 w 1383666"/>
              <a:gd name="connsiteY1" fmla="*/ 1360170 h 2133600"/>
              <a:gd name="connsiteX2" fmla="*/ 1383666 w 1383666"/>
              <a:gd name="connsiteY2" fmla="*/ 2133600 h 21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83666" h="2133600">
                <a:moveTo>
                  <a:pt x="12066" y="0"/>
                </a:moveTo>
                <a:cubicBezTo>
                  <a:pt x="31751" y="677228"/>
                  <a:pt x="0" y="803911"/>
                  <a:pt x="213996" y="1360170"/>
                </a:cubicBezTo>
                <a:cubicBezTo>
                  <a:pt x="456883" y="1734820"/>
                  <a:pt x="1139985" y="1972469"/>
                  <a:pt x="1383666" y="2133600"/>
                </a:cubicBez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2057400" y="3657601"/>
            <a:ext cx="533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ko-KR" sz="2400" b="1" dirty="0" smtClean="0">
                <a:latin typeface="Times New Roman" pitchFamily="18" charset="0"/>
                <a:ea typeface="굴림" pitchFamily="34" charset="-127"/>
              </a:rPr>
              <a:t>G</a:t>
            </a:r>
            <a:endParaRPr lang="en-US" sz="2400" b="1" baseline="-25000" dirty="0">
              <a:latin typeface="Times New Roman" pitchFamily="18" charset="0"/>
            </a:endParaRPr>
          </a:p>
        </p:txBody>
      </p:sp>
      <p:sp>
        <p:nvSpPr>
          <p:cNvPr id="51" name="Line 12"/>
          <p:cNvSpPr>
            <a:spLocks noChangeShapeType="1"/>
          </p:cNvSpPr>
          <p:nvPr/>
        </p:nvSpPr>
        <p:spPr bwMode="auto">
          <a:xfrm>
            <a:off x="2362200" y="4114800"/>
            <a:ext cx="1524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3505200" y="2286000"/>
            <a:ext cx="1447800" cy="1981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 Box 32"/>
          <p:cNvSpPr txBox="1">
            <a:spLocks noChangeArrowheads="1"/>
          </p:cNvSpPr>
          <p:nvPr/>
        </p:nvSpPr>
        <p:spPr bwMode="auto">
          <a:xfrm>
            <a:off x="493712" y="4444092"/>
            <a:ext cx="2097088" cy="356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algn="ctr">
              <a:lnSpc>
                <a:spcPct val="120000"/>
              </a:lnSpc>
            </a:pPr>
            <a:r>
              <a:rPr lang="en-US" sz="1600" b="1" dirty="0" smtClean="0">
                <a:latin typeface="Verdana" pitchFamily="34" charset="0"/>
                <a:ea typeface="굴림" pitchFamily="34" charset="-127"/>
              </a:rPr>
              <a:t>return</a:t>
            </a:r>
            <a:endParaRPr lang="en-US" sz="1600" b="1" dirty="0">
              <a:latin typeface="Verdana" pitchFamily="34" charset="0"/>
            </a:endParaRPr>
          </a:p>
        </p:txBody>
      </p:sp>
      <p:sp>
        <p:nvSpPr>
          <p:cNvPr id="55" name="Text Box 26"/>
          <p:cNvSpPr txBox="1">
            <a:spLocks noChangeArrowheads="1"/>
          </p:cNvSpPr>
          <p:nvPr/>
        </p:nvSpPr>
        <p:spPr bwMode="auto">
          <a:xfrm>
            <a:off x="6091209" y="3657600"/>
            <a:ext cx="533400" cy="461665"/>
          </a:xfrm>
          <a:prstGeom prst="rect">
            <a:avLst/>
          </a:prstGeom>
          <a:solidFill>
            <a:srgbClr val="FFABA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ko-KR" sz="2400" b="1" dirty="0" smtClean="0">
                <a:latin typeface="Times New Roman" pitchFamily="18" charset="0"/>
                <a:ea typeface="굴림" pitchFamily="34" charset="-127"/>
              </a:rPr>
              <a:t>F</a:t>
            </a:r>
            <a:endParaRPr lang="en-US" sz="2400" b="1" baseline="-25000" dirty="0">
              <a:latin typeface="Times New Roman" pitchFamily="18" charset="0"/>
            </a:endParaRPr>
          </a:p>
        </p:txBody>
      </p: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3581400" y="2286000"/>
            <a:ext cx="1295400" cy="356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120000"/>
              </a:lnSpc>
            </a:pPr>
            <a:r>
              <a:rPr lang="en-US" sz="1600" b="1" dirty="0" smtClean="0">
                <a:latin typeface="Verdana" pitchFamily="34" charset="0"/>
                <a:ea typeface="굴림" pitchFamily="34" charset="-127"/>
              </a:rPr>
              <a:t>TARGET 3</a:t>
            </a:r>
            <a:endParaRPr lang="en-US" sz="1600" b="1" dirty="0">
              <a:latin typeface="Verdana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304800" y="2286000"/>
            <a:ext cx="1447800" cy="1981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 Box 32"/>
          <p:cNvSpPr txBox="1">
            <a:spLocks noChangeArrowheads="1"/>
          </p:cNvSpPr>
          <p:nvPr/>
        </p:nvSpPr>
        <p:spPr bwMode="auto">
          <a:xfrm>
            <a:off x="381000" y="2286000"/>
            <a:ext cx="129540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120000"/>
              </a:lnSpc>
            </a:pPr>
            <a:r>
              <a:rPr lang="en-US" sz="1600" b="1" dirty="0" smtClean="0">
                <a:latin typeface="Verdana" pitchFamily="34" charset="0"/>
                <a:ea typeface="굴림" pitchFamily="34" charset="-127"/>
              </a:rPr>
              <a:t>TARGET 1</a:t>
            </a:r>
            <a:endParaRPr lang="en-US" sz="1600" b="1" dirty="0">
              <a:latin typeface="Verdana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905000" y="2286000"/>
            <a:ext cx="1447800" cy="19812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 Box 32"/>
          <p:cNvSpPr txBox="1">
            <a:spLocks noChangeArrowheads="1"/>
          </p:cNvSpPr>
          <p:nvPr/>
        </p:nvSpPr>
        <p:spPr bwMode="auto">
          <a:xfrm>
            <a:off x="1981200" y="2286000"/>
            <a:ext cx="1295400" cy="356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609600" indent="-609600" algn="ctr">
              <a:lnSpc>
                <a:spcPct val="120000"/>
              </a:lnSpc>
            </a:pPr>
            <a:r>
              <a:rPr lang="en-US" sz="1600" b="1" dirty="0" smtClean="0">
                <a:latin typeface="Verdana" pitchFamily="34" charset="0"/>
                <a:ea typeface="굴림" pitchFamily="34" charset="-127"/>
              </a:rPr>
              <a:t>TARGET 2</a:t>
            </a:r>
            <a:endParaRPr lang="en-US" sz="1600" b="1" dirty="0">
              <a:latin typeface="Verdana" pitchFamily="34" charset="0"/>
            </a:endParaRPr>
          </a:p>
        </p:txBody>
      </p:sp>
      <p:sp>
        <p:nvSpPr>
          <p:cNvPr id="59" name="Text Box 37"/>
          <p:cNvSpPr txBox="1">
            <a:spLocks noChangeArrowheads="1"/>
          </p:cNvSpPr>
          <p:nvPr/>
        </p:nvSpPr>
        <p:spPr bwMode="auto">
          <a:xfrm>
            <a:off x="5591232" y="3730752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p1</a:t>
            </a:r>
          </a:p>
        </p:txBody>
      </p:sp>
      <p:sp>
        <p:nvSpPr>
          <p:cNvPr id="60" name="Text Box 38"/>
          <p:cNvSpPr txBox="1">
            <a:spLocks noChangeArrowheads="1"/>
          </p:cNvSpPr>
          <p:nvPr/>
        </p:nvSpPr>
        <p:spPr bwMode="auto">
          <a:xfrm>
            <a:off x="5578654" y="4334256"/>
            <a:ext cx="4411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61" name="Text Box 39"/>
          <p:cNvSpPr txBox="1">
            <a:spLocks noChangeArrowheads="1"/>
          </p:cNvSpPr>
          <p:nvPr/>
        </p:nvSpPr>
        <p:spPr bwMode="auto">
          <a:xfrm rot="19800000">
            <a:off x="6608819" y="3565134"/>
            <a:ext cx="650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rgbClr val="FF0000"/>
                </a:solidFill>
              </a:rPr>
              <a:t>nop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8724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indefinite"/>
                                        <p:tgtEl>
                                          <p:spTgt spid="8724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indefinite"/>
                                        <p:tgtEl>
                                          <p:spTgt spid="8724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indefinite"/>
                                        <p:tgtEl>
                                          <p:spTgt spid="8724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indefinite"/>
                                        <p:tgtEl>
                                          <p:spTgt spid="8724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indefinite"/>
                                        <p:tgtEl>
                                          <p:spTgt spid="87245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indefinite"/>
                                        <p:tgtEl>
                                          <p:spTgt spid="8724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indefinite"/>
                                        <p:tgtEl>
                                          <p:spTgt spid="8724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indefinite"/>
                                        <p:tgtEl>
                                          <p:spTgt spid="8724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indefinite"/>
                                        <p:tgtEl>
                                          <p:spTgt spid="8724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indefinite"/>
                                        <p:tgtEl>
                                          <p:spTgt spid="8724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indefinite"/>
                                        <p:tgtEl>
                                          <p:spTgt spid="87246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indefinite"/>
                                        <p:tgtEl>
                                          <p:spTgt spid="8724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1" dur="indefinite"/>
                                        <p:tgtEl>
                                          <p:spTgt spid="8724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8724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ABAB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8724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8724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500" fill="hold"/>
                                        <p:tgtEl>
                                          <p:spTgt spid="8724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ABAB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8724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8724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500" fill="hold"/>
                                        <p:tgtEl>
                                          <p:spTgt spid="8724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8724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8724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indefinite"/>
                                        <p:tgtEl>
                                          <p:spTgt spid="8724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F5F5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indefinite"/>
                                        <p:tgtEl>
                                          <p:spTgt spid="87246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indefinite"/>
                                        <p:tgtEl>
                                          <p:spTgt spid="8724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F5F5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6" dur="indefinite"/>
                                        <p:tgtEl>
                                          <p:spTgt spid="87246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F5F5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9" dur="indefinite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indefinite"/>
                                        <p:tgtEl>
                                          <p:spTgt spid="87246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F5F5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2" dur="indefinite"/>
                                        <p:tgtEl>
                                          <p:spTgt spid="87246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F5F5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indefinite"/>
                                        <p:tgtEl>
                                          <p:spTgt spid="87246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F5F5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" dur="indefinite"/>
                                        <p:tgtEl>
                                          <p:spTgt spid="87246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0" dur="indefinite"/>
                                        <p:tgtEl>
                                          <p:spTgt spid="87245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F5F5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indefinite"/>
                                        <p:tgtEl>
                                          <p:spTgt spid="8724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F5F5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3" dur="indefinite"/>
                                        <p:tgtEl>
                                          <p:spTgt spid="8724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5" dur="indefinite"/>
                                        <p:tgtEl>
                                          <p:spTgt spid="87245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F5F5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mph" presetSubtype="1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7" dur="indefinite"/>
                                        <p:tgtEl>
                                          <p:spTgt spid="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F5F5F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indefinite"/>
                                        <p:tgtEl>
                                          <p:spTgt spid="8724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F5F5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0" dur="indefinite"/>
                                        <p:tgtEl>
                                          <p:spTgt spid="8724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7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5F5F5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3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1" dur="indefinit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05"/>
                                      </p:to>
                                    </p:set>
                                    <p:animEffect filter="image" prLst="opacity: 0.05">
                                      <p:cBhvr rctx="IE">
                                        <p:cTn id="102" dur="indefinite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2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05"/>
                                      </p:to>
                                    </p:set>
                                    <p:animEffect filter="image" prLst="opacity: 0.05">
                                      <p:cBhvr rctx="IE">
                                        <p:cTn id="113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AEAEA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1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05"/>
                                      </p:to>
                                    </p:set>
                                    <p:animEffect filter="image" prLst="opacity: 0.05">
                                      <p:cBhvr rctx="IE">
                                        <p:cTn id="122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4" dur="500" fill="hold"/>
                                        <p:tgtEl>
                                          <p:spTgt spid="87248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99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5" presetID="1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indefinite"/>
                                        <p:tgtEl>
                                          <p:spTgt spid="8724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9900C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7" dur="indefinite"/>
                                        <p:tgtEl>
                                          <p:spTgt spid="8724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indefinite"/>
                                        <p:tgtEl>
                                          <p:spTgt spid="8724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76" dur="500" fill="hold"/>
                                        <p:tgtEl>
                                          <p:spTgt spid="8724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77" dur="500" fill="hold"/>
                                        <p:tgtEl>
                                          <p:spTgt spid="8724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78" dur="500" fill="hold"/>
                                        <p:tgtEl>
                                          <p:spTgt spid="8724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8724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81" dur="500" fill="hold"/>
                                        <p:tgtEl>
                                          <p:spTgt spid="8724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82" dur="500" fill="hold"/>
                                        <p:tgtEl>
                                          <p:spTgt spid="8724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83" dur="500" fill="hold"/>
                                        <p:tgtEl>
                                          <p:spTgt spid="87246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8724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86" dur="500" fill="hold"/>
                                        <p:tgtEl>
                                          <p:spTgt spid="8724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87" dur="500" fill="hold"/>
                                        <p:tgtEl>
                                          <p:spTgt spid="8724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88" dur="500" fill="hold"/>
                                        <p:tgtEl>
                                          <p:spTgt spid="8724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8724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91" dur="500" fill="hold"/>
                                        <p:tgtEl>
                                          <p:spTgt spid="8724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92" dur="500" fill="hold"/>
                                        <p:tgtEl>
                                          <p:spTgt spid="8724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93" dur="500" fill="hold"/>
                                        <p:tgtEl>
                                          <p:spTgt spid="87246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4" dur="500" fill="hold"/>
                                        <p:tgtEl>
                                          <p:spTgt spid="8724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96" dur="500" fill="hold"/>
                                        <p:tgtEl>
                                          <p:spTgt spid="8724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97" dur="500" fill="hold"/>
                                        <p:tgtEl>
                                          <p:spTgt spid="8724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198" dur="500" fill="hold"/>
                                        <p:tgtEl>
                                          <p:spTgt spid="8724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8724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01" dur="500" fill="hold"/>
                                        <p:tgtEl>
                                          <p:spTgt spid="8724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02" dur="500" fill="hold"/>
                                        <p:tgtEl>
                                          <p:spTgt spid="8724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03" dur="500" fill="hold"/>
                                        <p:tgtEl>
                                          <p:spTgt spid="8724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04" dur="500" fill="hold"/>
                                        <p:tgtEl>
                                          <p:spTgt spid="8724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06" dur="500" fill="hold"/>
                                        <p:tgtEl>
                                          <p:spTgt spid="8724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07" dur="500" fill="hold"/>
                                        <p:tgtEl>
                                          <p:spTgt spid="8724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08" dur="500" fill="hold"/>
                                        <p:tgtEl>
                                          <p:spTgt spid="87245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09" dur="500" fill="hold"/>
                                        <p:tgtEl>
                                          <p:spTgt spid="8724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11" dur="500" fill="hold"/>
                                        <p:tgtEl>
                                          <p:spTgt spid="8724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12" dur="500" fill="hold"/>
                                        <p:tgtEl>
                                          <p:spTgt spid="8724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13" dur="500" fill="hold"/>
                                        <p:tgtEl>
                                          <p:spTgt spid="87246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14" dur="500" fill="hold"/>
                                        <p:tgtEl>
                                          <p:spTgt spid="8724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16" dur="500" fill="hold"/>
                                        <p:tgtEl>
                                          <p:spTgt spid="8724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17" dur="500" fill="hold"/>
                                        <p:tgtEl>
                                          <p:spTgt spid="8724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18" dur="500" fill="hold"/>
                                        <p:tgtEl>
                                          <p:spTgt spid="8724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19" dur="500" fill="hold"/>
                                        <p:tgtEl>
                                          <p:spTgt spid="8724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30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>
                                      <p:cBhvr>
                                        <p:cTn id="2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2451" grpId="0" animBg="1"/>
      <p:bldP spid="872453" grpId="0" animBg="1"/>
      <p:bldP spid="872454" grpId="0"/>
      <p:bldP spid="872454" grpId="1" animBg="1"/>
      <p:bldP spid="872456" grpId="0"/>
      <p:bldP spid="872457" grpId="0" animBg="1"/>
      <p:bldP spid="872459" grpId="0" animBg="1"/>
      <p:bldP spid="872461" grpId="0" animBg="1"/>
      <p:bldP spid="872462" grpId="0" animBg="1"/>
      <p:bldP spid="872463" grpId="0" animBg="1"/>
      <p:bldP spid="872468" grpId="0" animBg="1"/>
      <p:bldP spid="872469" grpId="0" animBg="1"/>
      <p:bldP spid="872470" grpId="0"/>
      <p:bldP spid="872471" grpId="0" animBg="1"/>
      <p:bldP spid="872472" grpId="0" animBg="1"/>
      <p:bldP spid="872473" grpId="0" animBg="1"/>
      <p:bldP spid="872474" grpId="0" animBg="1"/>
      <p:bldP spid="872474" grpId="1" animBg="1"/>
      <p:bldP spid="872475" grpId="0" animBg="1"/>
      <p:bldP spid="872476" grpId="0" animBg="1"/>
      <p:bldP spid="872478" grpId="0" animBg="1"/>
      <p:bldP spid="872479" grpId="0"/>
      <p:bldP spid="872480" grpId="0"/>
      <p:bldP spid="872481" grpId="0"/>
      <p:bldP spid="872482" grpId="0"/>
      <p:bldP spid="872483" grpId="0"/>
      <p:bldP spid="872484" grpId="0"/>
      <p:bldP spid="872485" grpId="0"/>
      <p:bldP spid="872486" grpId="0"/>
      <p:bldP spid="872487" grpId="0"/>
      <p:bldP spid="46" grpId="0"/>
      <p:bldP spid="53" grpId="0" animBg="1"/>
      <p:bldP spid="55" grpId="0" animBg="1"/>
      <p:bldP spid="55" grpId="1" animBg="1"/>
      <p:bldP spid="58" grpId="0"/>
      <p:bldP spid="49" grpId="0" animBg="1"/>
      <p:bldP spid="56" grpId="0"/>
      <p:bldP spid="52" grpId="0" animBg="1"/>
      <p:bldP spid="57" grpId="0"/>
      <p:bldP spid="59" grpId="0"/>
      <p:bldP spid="60" grpId="0"/>
      <p:bldP spid="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17500"/>
            <a:ext cx="8305800" cy="838200"/>
          </a:xfrm>
        </p:spPr>
        <p:txBody>
          <a:bodyPr/>
          <a:lstStyle/>
          <a:p>
            <a:r>
              <a:rPr lang="en-US" altLang="ko-KR" sz="3200" dirty="0" smtClean="0">
                <a:ea typeface="굴림" pitchFamily="34" charset="-127"/>
              </a:rPr>
              <a:t>Dynamic Predication of Indirect Jumps</a:t>
            </a:r>
            <a:endParaRPr lang="en-US" sz="3200" dirty="0"/>
          </a:p>
        </p:txBody>
      </p:sp>
      <p:sp>
        <p:nvSpPr>
          <p:cNvPr id="878595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447800"/>
            <a:ext cx="8577262" cy="48768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altLang="ko-KR" sz="2400" dirty="0" smtClean="0">
                <a:ea typeface="굴림" pitchFamily="34" charset="-127"/>
              </a:rPr>
              <a:t>The </a:t>
            </a:r>
            <a:r>
              <a:rPr lang="en-US" altLang="ko-KR" sz="2400" dirty="0">
                <a:solidFill>
                  <a:srgbClr val="0000CC"/>
                </a:solidFill>
                <a:ea typeface="굴림" pitchFamily="34" charset="-127"/>
              </a:rPr>
              <a:t>compiler</a:t>
            </a:r>
            <a:r>
              <a:rPr lang="en-US" altLang="ko-KR" sz="2400" dirty="0">
                <a:ea typeface="굴림" pitchFamily="34" charset="-127"/>
              </a:rPr>
              <a:t> </a:t>
            </a:r>
            <a:r>
              <a:rPr lang="en-US" altLang="ko-KR" sz="2400" dirty="0" smtClean="0">
                <a:ea typeface="굴림" pitchFamily="34" charset="-127"/>
              </a:rPr>
              <a:t>uses control-flow analysis</a:t>
            </a:r>
            <a:br>
              <a:rPr lang="en-US" altLang="ko-KR" sz="2400" dirty="0" smtClean="0">
                <a:ea typeface="굴림" pitchFamily="34" charset="-127"/>
              </a:rPr>
            </a:br>
            <a:r>
              <a:rPr lang="en-US" altLang="ko-KR" sz="2400" dirty="0" smtClean="0">
                <a:ea typeface="굴림" pitchFamily="34" charset="-127"/>
              </a:rPr>
              <a:t>and profiling to </a:t>
            </a:r>
            <a:r>
              <a:rPr lang="en-US" altLang="ko-KR" sz="2400" dirty="0" smtClean="0">
                <a:solidFill>
                  <a:schemeClr val="accent2"/>
                </a:solidFill>
                <a:ea typeface="굴림" pitchFamily="34" charset="-127"/>
              </a:rPr>
              <a:t>identify</a:t>
            </a:r>
            <a:r>
              <a:rPr lang="en-US" altLang="ko-KR" sz="2800" dirty="0" smtClean="0">
                <a:ea typeface="굴림" pitchFamily="34" charset="-127"/>
              </a:rPr>
              <a:t> </a:t>
            </a:r>
            <a:endParaRPr lang="en-US" altLang="ko-KR" sz="2800" dirty="0">
              <a:ea typeface="굴림" pitchFamily="34" charset="-127"/>
            </a:endParaRPr>
          </a:p>
          <a:p>
            <a:pPr lvl="1">
              <a:lnSpc>
                <a:spcPct val="130000"/>
              </a:lnSpc>
            </a:pPr>
            <a:r>
              <a:rPr lang="en-US" altLang="ko-KR" sz="2000" dirty="0" smtClean="0">
                <a:ea typeface="굴림" pitchFamily="34" charset="-127"/>
              </a:rPr>
              <a:t>DIP-jumps: highly-</a:t>
            </a:r>
            <a:r>
              <a:rPr lang="en-US" altLang="ko-KR" sz="2000" dirty="0" err="1" smtClean="0">
                <a:ea typeface="굴림" pitchFamily="34" charset="-127"/>
              </a:rPr>
              <a:t>mispredicted</a:t>
            </a:r>
            <a:r>
              <a:rPr lang="en-US" altLang="ko-KR" sz="2000" dirty="0" smtClean="0">
                <a:ea typeface="굴림" pitchFamily="34" charset="-127"/>
              </a:rPr>
              <a:t> indirect jumps</a:t>
            </a:r>
            <a:endParaRPr lang="en-US" altLang="ko-KR" sz="2000" dirty="0">
              <a:ea typeface="굴림" pitchFamily="34" charset="-127"/>
            </a:endParaRPr>
          </a:p>
          <a:p>
            <a:pPr lvl="1">
              <a:lnSpc>
                <a:spcPct val="130000"/>
              </a:lnSpc>
            </a:pPr>
            <a:r>
              <a:rPr lang="en-US" altLang="ko-KR" sz="2000" dirty="0">
                <a:ea typeface="굴림" pitchFamily="34" charset="-127"/>
              </a:rPr>
              <a:t>Control-flow merge (CFM) </a:t>
            </a:r>
            <a:r>
              <a:rPr lang="en-US" altLang="ko-KR" sz="2000" dirty="0" smtClean="0">
                <a:ea typeface="굴림" pitchFamily="34" charset="-127"/>
              </a:rPr>
              <a:t>points</a:t>
            </a:r>
          </a:p>
          <a:p>
            <a:pPr lvl="1">
              <a:lnSpc>
                <a:spcPct val="130000"/>
              </a:lnSpc>
            </a:pPr>
            <a:endParaRPr lang="en-US" altLang="ko-KR" sz="1600" dirty="0" smtClean="0">
              <a:ea typeface="굴림" pitchFamily="34" charset="-127"/>
            </a:endParaRPr>
          </a:p>
          <a:p>
            <a:pPr>
              <a:lnSpc>
                <a:spcPct val="130000"/>
              </a:lnSpc>
            </a:pPr>
            <a:r>
              <a:rPr lang="en-US" altLang="ko-KR" sz="2400" dirty="0" smtClean="0">
                <a:ea typeface="굴림" pitchFamily="34" charset="-127"/>
              </a:rPr>
              <a:t>The </a:t>
            </a:r>
            <a:r>
              <a:rPr lang="en-US" altLang="ko-KR" sz="2400" dirty="0" err="1">
                <a:solidFill>
                  <a:srgbClr val="0000CC"/>
                </a:solidFill>
                <a:ea typeface="굴림" pitchFamily="34" charset="-127"/>
              </a:rPr>
              <a:t>microarchitecture</a:t>
            </a:r>
            <a:r>
              <a:rPr lang="en-US" altLang="ko-KR" sz="2400" dirty="0">
                <a:ea typeface="굴림" pitchFamily="34" charset="-127"/>
              </a:rPr>
              <a:t> </a:t>
            </a:r>
            <a:r>
              <a:rPr lang="en-US" altLang="ko-KR" sz="2400" dirty="0">
                <a:solidFill>
                  <a:schemeClr val="accent2"/>
                </a:solidFill>
                <a:ea typeface="굴림" pitchFamily="34" charset="-127"/>
              </a:rPr>
              <a:t>decides</a:t>
            </a:r>
            <a:r>
              <a:rPr lang="en-US" altLang="ko-KR" sz="2400" dirty="0">
                <a:ea typeface="굴림" pitchFamily="34" charset="-127"/>
              </a:rPr>
              <a:t> when </a:t>
            </a:r>
            <a:r>
              <a:rPr lang="en-US" altLang="ko-KR" sz="2400" dirty="0" smtClean="0">
                <a:ea typeface="굴림" pitchFamily="34" charset="-127"/>
              </a:rPr>
              <a:t>and</a:t>
            </a:r>
            <a:br>
              <a:rPr lang="en-US" altLang="ko-KR" sz="2400" dirty="0" smtClean="0">
                <a:ea typeface="굴림" pitchFamily="34" charset="-127"/>
              </a:rPr>
            </a:br>
            <a:r>
              <a:rPr lang="en-US" altLang="ko-KR" sz="2400" dirty="0" smtClean="0">
                <a:ea typeface="굴림" pitchFamily="34" charset="-127"/>
              </a:rPr>
              <a:t>what </a:t>
            </a:r>
            <a:r>
              <a:rPr lang="en-US" altLang="ko-KR" sz="2400" dirty="0">
                <a:ea typeface="굴림" pitchFamily="34" charset="-127"/>
              </a:rPr>
              <a:t>to predicate </a:t>
            </a:r>
            <a:r>
              <a:rPr lang="en-US" altLang="ko-KR" sz="2400" dirty="0" smtClean="0">
                <a:ea typeface="굴림" pitchFamily="34" charset="-127"/>
              </a:rPr>
              <a:t>dynamically</a:t>
            </a:r>
          </a:p>
          <a:p>
            <a:pPr lvl="1">
              <a:lnSpc>
                <a:spcPct val="130000"/>
              </a:lnSpc>
            </a:pPr>
            <a:r>
              <a:rPr lang="en-US" altLang="ko-KR" sz="2000" dirty="0" smtClean="0">
                <a:ea typeface="굴림" pitchFamily="34" charset="-127"/>
              </a:rPr>
              <a:t>Dynamic target selection       </a:t>
            </a:r>
            <a:endParaRPr lang="en-US" altLang="ko-KR" sz="2400" dirty="0" smtClean="0">
              <a:ea typeface="굴림" pitchFamily="34" charset="-127"/>
            </a:endParaRPr>
          </a:p>
          <a:p>
            <a:pPr>
              <a:lnSpc>
                <a:spcPct val="130000"/>
              </a:lnSpc>
            </a:pPr>
            <a:endParaRPr lang="en-US" altLang="ko-KR" sz="2800" dirty="0">
              <a:ea typeface="굴림" pitchFamily="34" charset="-127"/>
            </a:endParaRPr>
          </a:p>
          <a:p>
            <a:pPr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6FADA63A-9B2A-4501-8E4F-DA1119C3C49D}" type="slidenum">
              <a:rPr lang="en-US"/>
              <a:pPr/>
              <a:t>8</a:t>
            </a:fld>
            <a:endParaRPr lang="en-U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8112125" y="567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814512"/>
            <a:ext cx="8499270" cy="382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Target Selection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3602E304-4AED-46BE-B728-2718422F2F4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743200" y="3033712"/>
            <a:ext cx="19812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0           3           1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31736" y="2805112"/>
            <a:ext cx="1426464" cy="228600"/>
          </a:xfrm>
          <a:prstGeom prst="rect">
            <a:avLst/>
          </a:prstGeom>
          <a:solidFill>
            <a:schemeClr val="accent2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Last target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513832" y="4938712"/>
            <a:ext cx="512064" cy="201168"/>
          </a:xfrm>
          <a:prstGeom prst="rect">
            <a:avLst/>
          </a:prstGeom>
          <a:solidFill>
            <a:schemeClr val="accent2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hash3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06880" y="3033712"/>
            <a:ext cx="3017520" cy="283464"/>
          </a:xfrm>
          <a:prstGeom prst="rect">
            <a:avLst/>
          </a:prstGeom>
          <a:solidFill>
            <a:schemeClr val="accent2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0" y="3033712"/>
            <a:ext cx="1981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0           3           1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13832" y="4758880"/>
            <a:ext cx="512064" cy="192024"/>
          </a:xfrm>
          <a:prstGeom prst="rect">
            <a:avLst/>
          </a:prstGeom>
          <a:solidFill>
            <a:schemeClr val="accent2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hash2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621024" y="4511992"/>
            <a:ext cx="228600" cy="2286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22592" y="3338512"/>
            <a:ext cx="1426464" cy="228600"/>
          </a:xfrm>
          <a:prstGeom prst="rect">
            <a:avLst/>
          </a:prstGeom>
          <a:solidFill>
            <a:schemeClr val="accent2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Most-freq target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79392" y="4511992"/>
            <a:ext cx="228600" cy="2286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022592" y="4100512"/>
            <a:ext cx="1426464" cy="228600"/>
          </a:xfrm>
          <a:prstGeom prst="rect">
            <a:avLst/>
          </a:prstGeom>
          <a:solidFill>
            <a:schemeClr val="accent2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2</a:t>
            </a:r>
            <a:r>
              <a:rPr lang="en-US" sz="1100" baseline="30000" dirty="0" smtClean="0">
                <a:solidFill>
                  <a:schemeClr val="tx1"/>
                </a:solidFill>
              </a:rPr>
              <a:t>nd</a:t>
            </a:r>
            <a:r>
              <a:rPr lang="en-US" sz="1100" dirty="0" smtClean="0">
                <a:solidFill>
                  <a:schemeClr val="tx1"/>
                </a:solidFill>
              </a:rPr>
              <a:t> most-freq target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400800" y="2728912"/>
            <a:ext cx="3810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000" dirty="0" smtClean="0">
                <a:solidFill>
                  <a:schemeClr val="tx1"/>
                </a:solidFill>
              </a:rPr>
              <a:t>PC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57571" y="2576512"/>
            <a:ext cx="80502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Target </a:t>
            </a:r>
          </a:p>
          <a:p>
            <a:r>
              <a:rPr lang="en-US" sz="1100" dirty="0" smtClean="0"/>
              <a:t>Selection </a:t>
            </a:r>
          </a:p>
          <a:p>
            <a:r>
              <a:rPr lang="en-US" sz="1100" dirty="0" smtClean="0"/>
              <a:t>Table</a:t>
            </a:r>
            <a:endParaRPr lang="en-US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7010400" y="1600200"/>
            <a:ext cx="1491114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BTB</a:t>
            </a:r>
          </a:p>
          <a:p>
            <a:pPr algn="ctr"/>
            <a:r>
              <a:rPr lang="en-US" sz="1100" dirty="0" smtClean="0"/>
              <a:t>Branch Target Buffer</a:t>
            </a:r>
            <a:endParaRPr lang="en-US" sz="1100" dirty="0"/>
          </a:p>
        </p:txBody>
      </p:sp>
      <p:sp>
        <p:nvSpPr>
          <p:cNvPr id="18" name="Rectangle 17"/>
          <p:cNvSpPr/>
          <p:nvPr/>
        </p:nvSpPr>
        <p:spPr>
          <a:xfrm>
            <a:off x="7467600" y="2362200"/>
            <a:ext cx="4572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022592" y="3337560"/>
            <a:ext cx="1426464" cy="228600"/>
          </a:xfrm>
          <a:prstGeom prst="rect">
            <a:avLst/>
          </a:prstGeom>
          <a:solidFill>
            <a:schemeClr val="accent2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Most-freq target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022592" y="4096512"/>
            <a:ext cx="1426464" cy="228600"/>
          </a:xfrm>
          <a:prstGeom prst="rect">
            <a:avLst/>
          </a:prstGeom>
          <a:solidFill>
            <a:schemeClr val="accent2">
              <a:alpha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2</a:t>
            </a:r>
            <a:r>
              <a:rPr lang="en-US" sz="1100" baseline="30000" dirty="0" smtClean="0">
                <a:solidFill>
                  <a:schemeClr val="tx1"/>
                </a:solidFill>
              </a:rPr>
              <a:t>nd</a:t>
            </a:r>
            <a:r>
              <a:rPr lang="en-US" sz="1100" dirty="0" smtClean="0">
                <a:solidFill>
                  <a:schemeClr val="tx1"/>
                </a:solidFill>
              </a:rPr>
              <a:t> most-freq target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16200000">
            <a:off x="8402656" y="5181505"/>
            <a:ext cx="8701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To Fetch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914400" y="2029968"/>
            <a:ext cx="45719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914400" y="1981200"/>
            <a:ext cx="53340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44184" y="2057400"/>
            <a:ext cx="381000" cy="289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81000" y="1524000"/>
            <a:ext cx="4495800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Three frequency counters per entry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Associated targets in the BTB</a:t>
            </a:r>
          </a:p>
        </p:txBody>
      </p:sp>
      <p:cxnSp>
        <p:nvCxnSpPr>
          <p:cNvPr id="30" name="Straight Arrow Connector 29"/>
          <p:cNvCxnSpPr>
            <a:stCxn id="28" idx="2"/>
            <a:endCxn id="9" idx="0"/>
          </p:cNvCxnSpPr>
          <p:nvPr/>
        </p:nvCxnSpPr>
        <p:spPr>
          <a:xfrm rot="16200000" flipH="1">
            <a:off x="2749660" y="2049571"/>
            <a:ext cx="863381" cy="1104900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514600" y="2438400"/>
            <a:ext cx="14478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3.6KB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 L -3.33333E-6 0.21111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11111E-6 L 0.00173 0.19213 C 0.00173 0.24815 0.00468 0.24491 0.05972 0.24491 L 0.24566 0.25 " pathEditMode="relative" rAng="0" ptsTypes="FfFF">
                                      <p:cBhvr>
                                        <p:cTn id="5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" y="125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000"/>
                            </p:stCondLst>
                            <p:childTnLst>
                              <p:par>
                                <p:cTn id="6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6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 L 0.00052 0.11829 C 0.00052 0.14931 0.00989 0.13681 0.06684 0.13681 L 0.25399 0.13889 " pathEditMode="relative" rAng="0" ptsTypes="FfFF">
                                      <p:cBhvr>
                                        <p:cTn id="8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7" y="75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2" animBg="1"/>
      <p:bldP spid="6" grpId="0" animBg="1"/>
      <p:bldP spid="6" grpId="1" animBg="1"/>
      <p:bldP spid="7" grpId="0" animBg="1"/>
      <p:bldP spid="7" grpId="1" animBg="1"/>
      <p:bldP spid="5" grpId="0" animBg="1"/>
      <p:bldP spid="9" grpId="0"/>
      <p:bldP spid="9" grpId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1" animBg="1"/>
      <p:bldP spid="19" grpId="0" animBg="1"/>
      <p:bldP spid="20" grpId="0" animBg="1"/>
      <p:bldP spid="22" grpId="0" animBg="1"/>
      <p:bldP spid="23" grpId="0" animBg="1"/>
      <p:bldP spid="24" grpId="0" animBg="1"/>
      <p:bldP spid="28" grpId="0" animBg="1"/>
      <p:bldP spid="28" grpId="1" animBg="1"/>
      <p:bldP spid="32" grpId="0" animBg="1"/>
    </p:bldLst>
  </p:timing>
</p:sld>
</file>

<file path=ppt/theme/theme1.xml><?xml version="1.0" encoding="utf-8"?>
<a:theme xmlns:a="http://schemas.openxmlformats.org/drawingml/2006/main" name="joao_cgo07_talk">
  <a:themeElements>
    <a:clrScheme name="jose1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55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kim_micro06_talk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im_micro06_talk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_micro06_talk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_micro06_talk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_micro06_talk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_micro06_talk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_micro06_talk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_micro06_talk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_micro06_talk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_micro06_talk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im_micro06_talk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  <a:fontScheme name="kim_micro06_talk">
    <a:majorFont>
      <a:latin typeface="Verdana"/>
      <a:ea typeface=""/>
      <a:cs typeface="Arial"/>
    </a:majorFont>
    <a:minorFont>
      <a:latin typeface="Verdana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kim_micro06_talk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  <a:fontScheme name="kim_micro06_talk">
    <a:majorFont>
      <a:latin typeface="Verdana"/>
      <a:ea typeface=""/>
      <a:cs typeface="Arial"/>
    </a:majorFont>
    <a:minorFont>
      <a:latin typeface="Verdana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kim_micro06_talk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  <a:fontScheme name="kim_micro06_talk">
    <a:majorFont>
      <a:latin typeface="Verdana"/>
      <a:ea typeface=""/>
      <a:cs typeface="Arial"/>
    </a:majorFont>
    <a:minorFont>
      <a:latin typeface="Verdana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7624</TotalTime>
  <Words>741</Words>
  <Application>Microsoft Office PowerPoint</Application>
  <PresentationFormat>On-screen Show (4:3)</PresentationFormat>
  <Paragraphs>277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joao_cgo07_talk</vt:lpstr>
      <vt:lpstr>Improving the Performance of Object-Oriented Languages with Dynamic Predication of Indirect Jumps</vt:lpstr>
      <vt:lpstr>Motivation</vt:lpstr>
      <vt:lpstr>Slide 3</vt:lpstr>
      <vt:lpstr>Predicting Direct Branches vs. Indirect Jumps</vt:lpstr>
      <vt:lpstr>The Problem</vt:lpstr>
      <vt:lpstr>Indirect Jump Mispredictions</vt:lpstr>
      <vt:lpstr>Dynamic Indirect Jump Predication (DIP)</vt:lpstr>
      <vt:lpstr>Dynamic Predication of Indirect Jumps</vt:lpstr>
      <vt:lpstr>Dynamic Target Selection</vt:lpstr>
      <vt:lpstr>Additional DIP Entry/Exit Policies</vt:lpstr>
      <vt:lpstr>Methodology</vt:lpstr>
      <vt:lpstr>Indirect Jump Predictors</vt:lpstr>
      <vt:lpstr>Performance, Power, and Energy</vt:lpstr>
      <vt:lpstr>DIP vs. Indirect Jump Predictors</vt:lpstr>
      <vt:lpstr>Outcome of Executed Indirect Jumps</vt:lpstr>
      <vt:lpstr>Additional Evaluation (in paper)</vt:lpstr>
      <vt:lpstr>Conclusion</vt:lpstr>
      <vt:lpstr>Thank You!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Jose Alberto Joao</dc:creator>
  <cp:lastModifiedBy>Jose A. Joao</cp:lastModifiedBy>
  <cp:revision>765</cp:revision>
  <dcterms:created xsi:type="dcterms:W3CDTF">2007-08-15T03:46:49Z</dcterms:created>
  <dcterms:modified xsi:type="dcterms:W3CDTF">2008-03-11T06:30:31Z</dcterms:modified>
</cp:coreProperties>
</file>