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0"/>
  </p:notesMasterIdLst>
  <p:sldIdLst>
    <p:sldId id="256" r:id="rId2"/>
    <p:sldId id="487" r:id="rId3"/>
    <p:sldId id="477" r:id="rId4"/>
    <p:sldId id="386" r:id="rId5"/>
    <p:sldId id="387" r:id="rId6"/>
    <p:sldId id="388" r:id="rId7"/>
    <p:sldId id="389" r:id="rId8"/>
    <p:sldId id="392" r:id="rId9"/>
    <p:sldId id="492" r:id="rId10"/>
    <p:sldId id="493" r:id="rId11"/>
    <p:sldId id="424" r:id="rId12"/>
    <p:sldId id="462" r:id="rId13"/>
    <p:sldId id="395" r:id="rId14"/>
    <p:sldId id="397" r:id="rId15"/>
    <p:sldId id="415" r:id="rId16"/>
    <p:sldId id="417" r:id="rId17"/>
    <p:sldId id="418" r:id="rId18"/>
    <p:sldId id="466" r:id="rId19"/>
    <p:sldId id="463" r:id="rId20"/>
    <p:sldId id="478" r:id="rId21"/>
    <p:sldId id="426" r:id="rId22"/>
    <p:sldId id="427" r:id="rId23"/>
    <p:sldId id="430" r:id="rId24"/>
    <p:sldId id="440" r:id="rId25"/>
    <p:sldId id="441" r:id="rId26"/>
    <p:sldId id="472" r:id="rId27"/>
    <p:sldId id="473" r:id="rId28"/>
    <p:sldId id="448" r:id="rId29"/>
    <p:sldId id="452" r:id="rId30"/>
    <p:sldId id="453" r:id="rId31"/>
    <p:sldId id="475" r:id="rId32"/>
    <p:sldId id="464" r:id="rId33"/>
    <p:sldId id="371" r:id="rId34"/>
    <p:sldId id="486" r:id="rId35"/>
    <p:sldId id="459" r:id="rId36"/>
    <p:sldId id="461" r:id="rId37"/>
    <p:sldId id="494" r:id="rId38"/>
    <p:sldId id="482" r:id="rId39"/>
    <p:sldId id="483" r:id="rId40"/>
    <p:sldId id="484" r:id="rId41"/>
    <p:sldId id="485" r:id="rId42"/>
    <p:sldId id="479" r:id="rId43"/>
    <p:sldId id="491" r:id="rId44"/>
    <p:sldId id="458" r:id="rId45"/>
    <p:sldId id="346" r:id="rId46"/>
    <p:sldId id="384" r:id="rId47"/>
    <p:sldId id="385" r:id="rId48"/>
    <p:sldId id="456"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FF0000"/>
    <a:srgbClr val="E2AC00"/>
    <a:srgbClr val="EEB500"/>
    <a:srgbClr val="0070C0"/>
    <a:srgbClr val="FFFF00"/>
    <a:srgbClr val="000000"/>
    <a:srgbClr val="FF9F9F"/>
    <a:srgbClr val="FF7F7F"/>
    <a:srgbClr val="7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3" autoAdjust="0"/>
    <p:restoredTop sz="99530" autoAdjust="0"/>
  </p:normalViewPr>
  <p:slideViewPr>
    <p:cSldViewPr snapToObjects="1">
      <p:cViewPr varScale="1">
        <p:scale>
          <a:sx n="113" d="100"/>
          <a:sy n="113" d="100"/>
        </p:scale>
        <p:origin x="-1568"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printerSettings" Target="printerSettings/printerSettings1.bin"/><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yoongu\Documents\isca12_graphs_pp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yoongu\Documents\isca12_graphs_pp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yoongu\Documents\isca12_graphs_pp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yoongu\Documents\isca12_graphs_pp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yoongu\Documents\isca12_graphs_pp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yoongu\Documents\isca12_graphs_pp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H:\isca12_graphs_cameraready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Sheet1!$G$3</c:f>
              <c:strCache>
                <c:ptCount val="1"/>
                <c:pt idx="0">
                  <c:v>MASA</c:v>
                </c:pt>
              </c:strCache>
            </c:strRef>
          </c:tx>
          <c:spPr>
            <a:solidFill>
              <a:srgbClr val="0070C0"/>
            </a:solidFill>
          </c:spPr>
          <c:invertIfNegative val="0"/>
          <c:cat>
            <c:strRef>
              <c:f>Sheet1!$C$28:$C$36</c:f>
              <c:strCache>
                <c:ptCount val="9"/>
                <c:pt idx="0">
                  <c:v>hmmer</c:v>
                </c:pt>
                <c:pt idx="1">
                  <c:v>leslie3d</c:v>
                </c:pt>
                <c:pt idx="2">
                  <c:v>zeusmp</c:v>
                </c:pt>
                <c:pt idx="3">
                  <c:v>Gems.</c:v>
                </c:pt>
                <c:pt idx="4">
                  <c:v>sphinx3</c:v>
                </c:pt>
                <c:pt idx="5">
                  <c:v>scale</c:v>
                </c:pt>
                <c:pt idx="6">
                  <c:v>add</c:v>
                </c:pt>
                <c:pt idx="7">
                  <c:v>triad</c:v>
                </c:pt>
                <c:pt idx="8">
                  <c:v>gmean</c:v>
                </c:pt>
              </c:strCache>
            </c:strRef>
          </c:cat>
          <c:val>
            <c:numRef>
              <c:f>Sheet1!$G$28:$G$36</c:f>
              <c:numCache>
                <c:formatCode>General</c:formatCode>
                <c:ptCount val="9"/>
                <c:pt idx="0">
                  <c:v>0.39452388870413</c:v>
                </c:pt>
                <c:pt idx="1">
                  <c:v>0.42219755826859</c:v>
                </c:pt>
                <c:pt idx="2">
                  <c:v>0.43858010275572</c:v>
                </c:pt>
                <c:pt idx="3">
                  <c:v>0.45059717698154</c:v>
                </c:pt>
                <c:pt idx="4">
                  <c:v>0.4860157016683</c:v>
                </c:pt>
                <c:pt idx="5">
                  <c:v>0.48760991207034</c:v>
                </c:pt>
                <c:pt idx="6">
                  <c:v>0.57109144542772</c:v>
                </c:pt>
                <c:pt idx="7">
                  <c:v>0.57408312958435</c:v>
                </c:pt>
                <c:pt idx="8">
                  <c:v>0.167223660710404</c:v>
                </c:pt>
              </c:numCache>
            </c:numRef>
          </c:val>
        </c:ser>
        <c:ser>
          <c:idx val="1"/>
          <c:order val="1"/>
          <c:tx>
            <c:strRef>
              <c:f>Sheet1!$H$3</c:f>
              <c:strCache>
                <c:ptCount val="1"/>
                <c:pt idx="0">
                  <c:v>"Ideal"</c:v>
                </c:pt>
              </c:strCache>
            </c:strRef>
          </c:tx>
          <c:spPr>
            <a:solidFill>
              <a:srgbClr val="FF0000"/>
            </a:solidFill>
          </c:spPr>
          <c:invertIfNegative val="0"/>
          <c:cat>
            <c:strRef>
              <c:f>Sheet1!$C$28:$C$36</c:f>
              <c:strCache>
                <c:ptCount val="9"/>
                <c:pt idx="0">
                  <c:v>hmmer</c:v>
                </c:pt>
                <c:pt idx="1">
                  <c:v>leslie3d</c:v>
                </c:pt>
                <c:pt idx="2">
                  <c:v>zeusmp</c:v>
                </c:pt>
                <c:pt idx="3">
                  <c:v>Gems.</c:v>
                </c:pt>
                <c:pt idx="4">
                  <c:v>sphinx3</c:v>
                </c:pt>
                <c:pt idx="5">
                  <c:v>scale</c:v>
                </c:pt>
                <c:pt idx="6">
                  <c:v>add</c:v>
                </c:pt>
                <c:pt idx="7">
                  <c:v>triad</c:v>
                </c:pt>
                <c:pt idx="8">
                  <c:v>gmean</c:v>
                </c:pt>
              </c:strCache>
            </c:strRef>
          </c:cat>
          <c:val>
            <c:numRef>
              <c:f>Sheet1!$H$28:$H$36</c:f>
              <c:numCache>
                <c:formatCode>General</c:formatCode>
                <c:ptCount val="9"/>
                <c:pt idx="0">
                  <c:v>0.49318257399401</c:v>
                </c:pt>
                <c:pt idx="1">
                  <c:v>0.52652608213096</c:v>
                </c:pt>
                <c:pt idx="2">
                  <c:v>0.45959831854273</c:v>
                </c:pt>
                <c:pt idx="3">
                  <c:v>0.53601158161418</c:v>
                </c:pt>
                <c:pt idx="4">
                  <c:v>0.51938174681059</c:v>
                </c:pt>
                <c:pt idx="5">
                  <c:v>0.56314948041566</c:v>
                </c:pt>
                <c:pt idx="6">
                  <c:v>0.79115044247787</c:v>
                </c:pt>
                <c:pt idx="7">
                  <c:v>0.77408312958435</c:v>
                </c:pt>
                <c:pt idx="8">
                  <c:v>0.196012798372919</c:v>
                </c:pt>
              </c:numCache>
            </c:numRef>
          </c:val>
        </c:ser>
        <c:dLbls>
          <c:showLegendKey val="0"/>
          <c:showVal val="0"/>
          <c:showCatName val="0"/>
          <c:showSerName val="0"/>
          <c:showPercent val="0"/>
          <c:showBubbleSize val="0"/>
        </c:dLbls>
        <c:gapWidth val="100"/>
        <c:axId val="-2089915784"/>
        <c:axId val="-2089912776"/>
      </c:barChart>
      <c:catAx>
        <c:axId val="-2089915784"/>
        <c:scaling>
          <c:orientation val="minMax"/>
        </c:scaling>
        <c:delete val="0"/>
        <c:axPos val="b"/>
        <c:numFmt formatCode="General" sourceLinked="1"/>
        <c:majorTickMark val="none"/>
        <c:minorTickMark val="none"/>
        <c:tickLblPos val="nextTo"/>
        <c:txPr>
          <a:bodyPr rot="-4200000" vert="horz"/>
          <a:lstStyle/>
          <a:p>
            <a:pPr>
              <a:defRPr sz="2400"/>
            </a:pPr>
            <a:endParaRPr lang="en-US"/>
          </a:p>
        </c:txPr>
        <c:crossAx val="-2089912776"/>
        <c:crosses val="autoZero"/>
        <c:auto val="1"/>
        <c:lblAlgn val="ctr"/>
        <c:lblOffset val="0"/>
        <c:noMultiLvlLbl val="0"/>
      </c:catAx>
      <c:valAx>
        <c:axId val="-2089912776"/>
        <c:scaling>
          <c:orientation val="minMax"/>
          <c:max val="0.8"/>
          <c:min val="0.0"/>
        </c:scaling>
        <c:delete val="0"/>
        <c:axPos val="l"/>
        <c:majorGridlines/>
        <c:title>
          <c:tx>
            <c:rich>
              <a:bodyPr rot="-5400000" vert="horz"/>
              <a:lstStyle/>
              <a:p>
                <a:pPr>
                  <a:defRPr sz="2800"/>
                </a:pPr>
                <a:r>
                  <a:rPr lang="en-US" sz="2800"/>
                  <a:t>IPC Improvement</a:t>
                </a:r>
              </a:p>
            </c:rich>
          </c:tx>
          <c:layout/>
          <c:overlay val="0"/>
        </c:title>
        <c:numFmt formatCode="0%" sourceLinked="0"/>
        <c:majorTickMark val="out"/>
        <c:minorTickMark val="none"/>
        <c:tickLblPos val="nextTo"/>
        <c:txPr>
          <a:bodyPr/>
          <a:lstStyle/>
          <a:p>
            <a:pPr>
              <a:defRPr sz="2400"/>
            </a:pPr>
            <a:endParaRPr lang="en-US"/>
          </a:p>
        </c:txPr>
        <c:crossAx val="-2089915784"/>
        <c:crosses val="autoZero"/>
        <c:crossBetween val="between"/>
        <c:majorUnit val="0.1"/>
        <c:minorUnit val="0.05"/>
      </c:valAx>
    </c:plotArea>
    <c:legend>
      <c:legendPos val="t"/>
      <c:layout/>
      <c:overlay val="1"/>
      <c:txPr>
        <a:bodyPr/>
        <a:lstStyle/>
        <a:p>
          <a:pPr>
            <a:defRPr sz="4000" b="1"/>
          </a:pPr>
          <a:endParaRPr lang="en-US"/>
        </a:p>
      </c:txPr>
    </c:legend>
    <c:plotVisOnly val="1"/>
    <c:dispBlanksAs val="gap"/>
    <c:showDLblsOverMax val="0"/>
  </c:chart>
  <c:spPr>
    <a:ln w="0">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Sheet1!$E$3</c:f>
              <c:strCache>
                <c:ptCount val="1"/>
                <c:pt idx="0">
                  <c:v>SALP-1</c:v>
                </c:pt>
              </c:strCache>
            </c:strRef>
          </c:tx>
          <c:spPr>
            <a:solidFill>
              <a:schemeClr val="bg1">
                <a:lumMod val="75000"/>
              </a:schemeClr>
            </a:solidFill>
          </c:spPr>
          <c:invertIfNegative val="0"/>
          <c:cat>
            <c:strRef>
              <c:f>Sheet1!$C$36</c:f>
              <c:strCache>
                <c:ptCount val="1"/>
                <c:pt idx="0">
                  <c:v>gmean</c:v>
                </c:pt>
              </c:strCache>
            </c:strRef>
          </c:cat>
          <c:val>
            <c:numRef>
              <c:f>Sheet1!$E$36</c:f>
              <c:numCache>
                <c:formatCode>General</c:formatCode>
                <c:ptCount val="1"/>
                <c:pt idx="0">
                  <c:v>0.0662533772340561</c:v>
                </c:pt>
              </c:numCache>
            </c:numRef>
          </c:val>
        </c:ser>
        <c:ser>
          <c:idx val="1"/>
          <c:order val="1"/>
          <c:tx>
            <c:strRef>
              <c:f>Sheet1!$F$3</c:f>
              <c:strCache>
                <c:ptCount val="1"/>
                <c:pt idx="0">
                  <c:v>SALP-2</c:v>
                </c:pt>
              </c:strCache>
            </c:strRef>
          </c:tx>
          <c:spPr>
            <a:solidFill>
              <a:schemeClr val="tx1">
                <a:lumMod val="65000"/>
                <a:lumOff val="35000"/>
              </a:schemeClr>
            </a:solidFill>
          </c:spPr>
          <c:invertIfNegative val="0"/>
          <c:cat>
            <c:strRef>
              <c:f>Sheet1!$C$36</c:f>
              <c:strCache>
                <c:ptCount val="1"/>
                <c:pt idx="0">
                  <c:v>gmean</c:v>
                </c:pt>
              </c:strCache>
            </c:strRef>
          </c:cat>
          <c:val>
            <c:numRef>
              <c:f>Sheet1!$F$36</c:f>
              <c:numCache>
                <c:formatCode>General</c:formatCode>
                <c:ptCount val="1"/>
                <c:pt idx="0">
                  <c:v>0.134063364189994</c:v>
                </c:pt>
              </c:numCache>
            </c:numRef>
          </c:val>
        </c:ser>
        <c:ser>
          <c:idx val="2"/>
          <c:order val="2"/>
          <c:tx>
            <c:strRef>
              <c:f>Sheet1!$G$3</c:f>
              <c:strCache>
                <c:ptCount val="1"/>
                <c:pt idx="0">
                  <c:v>MASA</c:v>
                </c:pt>
              </c:strCache>
            </c:strRef>
          </c:tx>
          <c:spPr>
            <a:solidFill>
              <a:srgbClr val="0070C0"/>
            </a:solidFill>
          </c:spPr>
          <c:invertIfNegative val="0"/>
          <c:cat>
            <c:strRef>
              <c:f>Sheet1!$C$36</c:f>
              <c:strCache>
                <c:ptCount val="1"/>
                <c:pt idx="0">
                  <c:v>gmean</c:v>
                </c:pt>
              </c:strCache>
            </c:strRef>
          </c:cat>
          <c:val>
            <c:numRef>
              <c:f>Sheet1!$G$36</c:f>
              <c:numCache>
                <c:formatCode>General</c:formatCode>
                <c:ptCount val="1"/>
                <c:pt idx="0">
                  <c:v>0.167223660710404</c:v>
                </c:pt>
              </c:numCache>
            </c:numRef>
          </c:val>
        </c:ser>
        <c:ser>
          <c:idx val="3"/>
          <c:order val="3"/>
          <c:tx>
            <c:strRef>
              <c:f>Sheet1!$H$3</c:f>
              <c:strCache>
                <c:ptCount val="1"/>
                <c:pt idx="0">
                  <c:v>"Ideal"</c:v>
                </c:pt>
              </c:strCache>
            </c:strRef>
          </c:tx>
          <c:spPr>
            <a:solidFill>
              <a:srgbClr val="FF0000"/>
            </a:solidFill>
          </c:spPr>
          <c:invertIfNegative val="0"/>
          <c:cat>
            <c:strRef>
              <c:f>Sheet1!$C$36</c:f>
              <c:strCache>
                <c:ptCount val="1"/>
                <c:pt idx="0">
                  <c:v>gmean</c:v>
                </c:pt>
              </c:strCache>
            </c:strRef>
          </c:cat>
          <c:val>
            <c:numRef>
              <c:f>Sheet1!$H$36</c:f>
              <c:numCache>
                <c:formatCode>General</c:formatCode>
                <c:ptCount val="1"/>
                <c:pt idx="0">
                  <c:v>0.196012798372919</c:v>
                </c:pt>
              </c:numCache>
            </c:numRef>
          </c:val>
        </c:ser>
        <c:dLbls>
          <c:showLegendKey val="0"/>
          <c:showVal val="0"/>
          <c:showCatName val="0"/>
          <c:showSerName val="0"/>
          <c:showPercent val="0"/>
          <c:showBubbleSize val="0"/>
        </c:dLbls>
        <c:gapWidth val="100"/>
        <c:axId val="-2127877256"/>
        <c:axId val="-2127865576"/>
      </c:barChart>
      <c:catAx>
        <c:axId val="-2127877256"/>
        <c:scaling>
          <c:orientation val="minMax"/>
        </c:scaling>
        <c:delete val="1"/>
        <c:axPos val="b"/>
        <c:majorGridlines/>
        <c:numFmt formatCode="General" sourceLinked="1"/>
        <c:majorTickMark val="none"/>
        <c:minorTickMark val="none"/>
        <c:tickLblPos val="nextTo"/>
        <c:crossAx val="-2127865576"/>
        <c:crosses val="autoZero"/>
        <c:auto val="1"/>
        <c:lblAlgn val="ctr"/>
        <c:lblOffset val="0"/>
        <c:noMultiLvlLbl val="0"/>
      </c:catAx>
      <c:valAx>
        <c:axId val="-2127865576"/>
        <c:scaling>
          <c:orientation val="minMax"/>
          <c:max val="0.3"/>
          <c:min val="0.0"/>
        </c:scaling>
        <c:delete val="0"/>
        <c:axPos val="l"/>
        <c:majorGridlines/>
        <c:title>
          <c:tx>
            <c:rich>
              <a:bodyPr rot="-5400000" vert="horz"/>
              <a:lstStyle/>
              <a:p>
                <a:pPr>
                  <a:defRPr sz="2800"/>
                </a:pPr>
                <a:r>
                  <a:rPr lang="en-US" sz="2800"/>
                  <a:t>IPC </a:t>
                </a:r>
                <a:r>
                  <a:rPr lang="en-US" sz="2800" smtClean="0"/>
                  <a:t>Increase</a:t>
                </a:r>
                <a:endParaRPr lang="en-US" sz="2800"/>
              </a:p>
            </c:rich>
          </c:tx>
          <c:layout/>
          <c:overlay val="0"/>
        </c:title>
        <c:numFmt formatCode="0%" sourceLinked="0"/>
        <c:majorTickMark val="out"/>
        <c:minorTickMark val="none"/>
        <c:tickLblPos val="nextTo"/>
        <c:txPr>
          <a:bodyPr/>
          <a:lstStyle/>
          <a:p>
            <a:pPr>
              <a:defRPr sz="2400"/>
            </a:pPr>
            <a:endParaRPr lang="en-US"/>
          </a:p>
        </c:txPr>
        <c:crossAx val="-2127877256"/>
        <c:crosses val="autoZero"/>
        <c:crossBetween val="between"/>
        <c:majorUnit val="0.1"/>
        <c:minorUnit val="0.05"/>
      </c:valAx>
    </c:plotArea>
    <c:legend>
      <c:legendPos val="t"/>
      <c:layout/>
      <c:overlay val="0"/>
      <c:txPr>
        <a:bodyPr/>
        <a:lstStyle/>
        <a:p>
          <a:pPr>
            <a:defRPr sz="3600" b="1"/>
          </a:pPr>
          <a:endParaRPr lang="en-US"/>
        </a:p>
      </c:txPr>
    </c:legend>
    <c:plotVisOnly val="1"/>
    <c:dispBlanksAs val="gap"/>
    <c:showDLblsOverMax val="0"/>
  </c:chart>
  <c:spPr>
    <a:ln w="0">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Sheet1!$G$96</c:f>
              <c:strCache>
                <c:ptCount val="1"/>
                <c:pt idx="0">
                  <c:v>MASA</c:v>
                </c:pt>
              </c:strCache>
            </c:strRef>
          </c:tx>
          <c:spPr>
            <a:solidFill>
              <a:srgbClr val="0070C0"/>
            </a:solidFill>
          </c:spPr>
          <c:invertIfNegative val="0"/>
          <c:cat>
            <c:numRef>
              <c:f>Sheet1!$C$97:$C$104</c:f>
              <c:numCache>
                <c:formatCode>General</c:formatCode>
                <c:ptCount val="8"/>
                <c:pt idx="0">
                  <c:v>1.0</c:v>
                </c:pt>
                <c:pt idx="1">
                  <c:v>2.0</c:v>
                </c:pt>
                <c:pt idx="2">
                  <c:v>4.0</c:v>
                </c:pt>
                <c:pt idx="3">
                  <c:v>8.0</c:v>
                </c:pt>
                <c:pt idx="4">
                  <c:v>16.0</c:v>
                </c:pt>
                <c:pt idx="5">
                  <c:v>32.0</c:v>
                </c:pt>
                <c:pt idx="6">
                  <c:v>64.0</c:v>
                </c:pt>
                <c:pt idx="7">
                  <c:v>128.0</c:v>
                </c:pt>
              </c:numCache>
            </c:numRef>
          </c:cat>
          <c:val>
            <c:numRef>
              <c:f>Sheet1!$G$97:$G$104</c:f>
              <c:numCache>
                <c:formatCode>General</c:formatCode>
                <c:ptCount val="8"/>
                <c:pt idx="0">
                  <c:v>0.0</c:v>
                </c:pt>
                <c:pt idx="1">
                  <c:v>0.08246255916825</c:v>
                </c:pt>
                <c:pt idx="2">
                  <c:v>0.13688409434578</c:v>
                </c:pt>
                <c:pt idx="3">
                  <c:v>0.1672236607104</c:v>
                </c:pt>
                <c:pt idx="4">
                  <c:v>0.18436797537157</c:v>
                </c:pt>
                <c:pt idx="5">
                  <c:v>0.1931288468854</c:v>
                </c:pt>
                <c:pt idx="6">
                  <c:v>0.19761396905618</c:v>
                </c:pt>
                <c:pt idx="7">
                  <c:v>0.19994389227829</c:v>
                </c:pt>
              </c:numCache>
            </c:numRef>
          </c:val>
        </c:ser>
        <c:dLbls>
          <c:showLegendKey val="0"/>
          <c:showVal val="0"/>
          <c:showCatName val="0"/>
          <c:showSerName val="0"/>
          <c:showPercent val="0"/>
          <c:showBubbleSize val="0"/>
        </c:dLbls>
        <c:gapWidth val="100"/>
        <c:axId val="-2070972088"/>
        <c:axId val="-2071402264"/>
      </c:barChart>
      <c:catAx>
        <c:axId val="-2070972088"/>
        <c:scaling>
          <c:orientation val="minMax"/>
        </c:scaling>
        <c:delete val="0"/>
        <c:axPos val="b"/>
        <c:title>
          <c:tx>
            <c:rich>
              <a:bodyPr/>
              <a:lstStyle/>
              <a:p>
                <a:pPr>
                  <a:defRPr sz="3600" b="1"/>
                </a:pPr>
                <a:r>
                  <a:rPr lang="en-US" sz="3600" b="1" smtClean="0"/>
                  <a:t>Subarrays-per-bank</a:t>
                </a:r>
                <a:endParaRPr lang="en-US" sz="3600" b="1"/>
              </a:p>
            </c:rich>
          </c:tx>
          <c:layout>
            <c:manualLayout>
              <c:xMode val="edge"/>
              <c:yMode val="edge"/>
              <c:x val="0.352589919040441"/>
              <c:y val="0.835798403447745"/>
            </c:manualLayout>
          </c:layout>
          <c:overlay val="0"/>
        </c:title>
        <c:numFmt formatCode="General" sourceLinked="1"/>
        <c:majorTickMark val="none"/>
        <c:minorTickMark val="none"/>
        <c:tickLblPos val="nextTo"/>
        <c:txPr>
          <a:bodyPr rot="0" vert="horz"/>
          <a:lstStyle/>
          <a:p>
            <a:pPr>
              <a:defRPr sz="3200"/>
            </a:pPr>
            <a:endParaRPr lang="en-US"/>
          </a:p>
        </c:txPr>
        <c:crossAx val="-2071402264"/>
        <c:crosses val="autoZero"/>
        <c:auto val="1"/>
        <c:lblAlgn val="ctr"/>
        <c:lblOffset val="0"/>
        <c:noMultiLvlLbl val="0"/>
      </c:catAx>
      <c:valAx>
        <c:axId val="-2071402264"/>
        <c:scaling>
          <c:orientation val="minMax"/>
          <c:max val="0.3"/>
          <c:min val="0.0"/>
        </c:scaling>
        <c:delete val="0"/>
        <c:axPos val="l"/>
        <c:majorGridlines/>
        <c:title>
          <c:tx>
            <c:rich>
              <a:bodyPr rot="-5400000" vert="horz"/>
              <a:lstStyle/>
              <a:p>
                <a:pPr>
                  <a:defRPr sz="2800"/>
                </a:pPr>
                <a:r>
                  <a:rPr lang="en-US" sz="2800"/>
                  <a:t>IPC Improvement</a:t>
                </a:r>
              </a:p>
            </c:rich>
          </c:tx>
          <c:layout/>
          <c:overlay val="0"/>
        </c:title>
        <c:numFmt formatCode="0%" sourceLinked="0"/>
        <c:majorTickMark val="out"/>
        <c:minorTickMark val="none"/>
        <c:tickLblPos val="nextTo"/>
        <c:txPr>
          <a:bodyPr/>
          <a:lstStyle/>
          <a:p>
            <a:pPr>
              <a:defRPr sz="2400"/>
            </a:pPr>
            <a:endParaRPr lang="en-US"/>
          </a:p>
        </c:txPr>
        <c:crossAx val="-2070972088"/>
        <c:crosses val="autoZero"/>
        <c:crossBetween val="between"/>
        <c:majorUnit val="0.05"/>
        <c:minorUnit val="0.05"/>
      </c:valAx>
    </c:plotArea>
    <c:legend>
      <c:legendPos val="t"/>
      <c:layout/>
      <c:overlay val="1"/>
      <c:txPr>
        <a:bodyPr/>
        <a:lstStyle/>
        <a:p>
          <a:pPr>
            <a:defRPr sz="4000" b="1"/>
          </a:pPr>
          <a:endParaRPr lang="en-US"/>
        </a:p>
      </c:txPr>
    </c:legend>
    <c:plotVisOnly val="1"/>
    <c:dispBlanksAs val="gap"/>
    <c:showDLblsOverMax val="0"/>
  </c:chart>
  <c:spPr>
    <a:ln w="0">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Sheet1!$G$128</c:f>
              <c:strCache>
                <c:ptCount val="1"/>
                <c:pt idx="0">
                  <c:v>MASA</c:v>
                </c:pt>
              </c:strCache>
            </c:strRef>
          </c:tx>
          <c:spPr>
            <a:solidFill>
              <a:srgbClr val="0070C0"/>
            </a:solidFill>
          </c:spPr>
          <c:invertIfNegative val="0"/>
          <c:cat>
            <c:strRef>
              <c:f>Sheet1!$C$129</c:f>
              <c:strCache>
                <c:ptCount val="1"/>
                <c:pt idx="0">
                  <c:v>gmean</c:v>
                </c:pt>
              </c:strCache>
            </c:strRef>
          </c:cat>
          <c:val>
            <c:numRef>
              <c:f>Sheet1!$G$129</c:f>
              <c:numCache>
                <c:formatCode>General</c:formatCode>
                <c:ptCount val="1"/>
                <c:pt idx="0">
                  <c:v>0.12350137000054</c:v>
                </c:pt>
              </c:numCache>
            </c:numRef>
          </c:val>
        </c:ser>
        <c:ser>
          <c:idx val="1"/>
          <c:order val="1"/>
          <c:tx>
            <c:strRef>
              <c:f>Sheet1!$H$128</c:f>
              <c:strCache>
                <c:ptCount val="1"/>
                <c:pt idx="0">
                  <c:v>"Ideal"</c:v>
                </c:pt>
              </c:strCache>
            </c:strRef>
          </c:tx>
          <c:spPr>
            <a:solidFill>
              <a:srgbClr val="FF0000"/>
            </a:solidFill>
          </c:spPr>
          <c:invertIfNegative val="0"/>
          <c:cat>
            <c:strRef>
              <c:f>Sheet1!$C$129</c:f>
              <c:strCache>
                <c:ptCount val="1"/>
                <c:pt idx="0">
                  <c:v>gmean</c:v>
                </c:pt>
              </c:strCache>
            </c:strRef>
          </c:cat>
          <c:val>
            <c:numRef>
              <c:f>Sheet1!$H$129</c:f>
              <c:numCache>
                <c:formatCode>General</c:formatCode>
                <c:ptCount val="1"/>
                <c:pt idx="0">
                  <c:v>0.14709705760754</c:v>
                </c:pt>
              </c:numCache>
            </c:numRef>
          </c:val>
        </c:ser>
        <c:dLbls>
          <c:showLegendKey val="0"/>
          <c:showVal val="0"/>
          <c:showCatName val="0"/>
          <c:showSerName val="0"/>
          <c:showPercent val="0"/>
          <c:showBubbleSize val="0"/>
        </c:dLbls>
        <c:gapWidth val="100"/>
        <c:axId val="-2089905336"/>
        <c:axId val="-2089902360"/>
      </c:barChart>
      <c:catAx>
        <c:axId val="-2089905336"/>
        <c:scaling>
          <c:orientation val="minMax"/>
        </c:scaling>
        <c:delete val="1"/>
        <c:axPos val="b"/>
        <c:numFmt formatCode="General" sourceLinked="1"/>
        <c:majorTickMark val="none"/>
        <c:minorTickMark val="none"/>
        <c:tickLblPos val="nextTo"/>
        <c:crossAx val="-2089902360"/>
        <c:crosses val="autoZero"/>
        <c:auto val="1"/>
        <c:lblAlgn val="ctr"/>
        <c:lblOffset val="0"/>
        <c:noMultiLvlLbl val="0"/>
      </c:catAx>
      <c:valAx>
        <c:axId val="-2089902360"/>
        <c:scaling>
          <c:orientation val="minMax"/>
          <c:max val="0.2"/>
          <c:min val="0.0"/>
        </c:scaling>
        <c:delete val="0"/>
        <c:axPos val="l"/>
        <c:majorGridlines/>
        <c:title>
          <c:tx>
            <c:rich>
              <a:bodyPr rot="-5400000" vert="horz"/>
              <a:lstStyle/>
              <a:p>
                <a:pPr>
                  <a:defRPr sz="2800"/>
                </a:pPr>
                <a:r>
                  <a:rPr lang="en-US" sz="2800"/>
                  <a:t>IPC </a:t>
                </a:r>
                <a:r>
                  <a:rPr lang="en-US" sz="2800" smtClean="0"/>
                  <a:t>Increase</a:t>
                </a:r>
                <a:endParaRPr lang="en-US" sz="2800"/>
              </a:p>
            </c:rich>
          </c:tx>
          <c:layout/>
          <c:overlay val="0"/>
        </c:title>
        <c:numFmt formatCode="0%" sourceLinked="0"/>
        <c:majorTickMark val="out"/>
        <c:minorTickMark val="none"/>
        <c:tickLblPos val="nextTo"/>
        <c:txPr>
          <a:bodyPr/>
          <a:lstStyle/>
          <a:p>
            <a:pPr>
              <a:defRPr sz="2400"/>
            </a:pPr>
            <a:endParaRPr lang="en-US"/>
          </a:p>
        </c:txPr>
        <c:crossAx val="-2089905336"/>
        <c:crosses val="autoZero"/>
        <c:crossBetween val="between"/>
        <c:majorUnit val="0.05"/>
        <c:minorUnit val="0.05"/>
      </c:valAx>
    </c:plotArea>
    <c:legend>
      <c:legendPos val="t"/>
      <c:layout/>
      <c:overlay val="0"/>
      <c:txPr>
        <a:bodyPr/>
        <a:lstStyle/>
        <a:p>
          <a:pPr>
            <a:defRPr sz="4000" b="1"/>
          </a:pPr>
          <a:endParaRPr lang="en-US"/>
        </a:p>
      </c:txPr>
    </c:legend>
    <c:plotVisOnly val="1"/>
    <c:dispBlanksAs val="gap"/>
    <c:showDLblsOverMax val="0"/>
  </c:chart>
  <c:spPr>
    <a:ln w="0">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3284992962021"/>
          <c:y val="0.205687284312453"/>
          <c:w val="0.422272181288777"/>
          <c:h val="0.735757368807077"/>
        </c:manualLayout>
      </c:layout>
      <c:barChart>
        <c:barDir val="col"/>
        <c:grouping val="clustered"/>
        <c:varyColors val="0"/>
        <c:ser>
          <c:idx val="0"/>
          <c:order val="0"/>
          <c:tx>
            <c:strRef>
              <c:f>Sheet1!$D$131</c:f>
              <c:strCache>
                <c:ptCount val="1"/>
                <c:pt idx="0">
                  <c:v>Baseline</c:v>
                </c:pt>
              </c:strCache>
            </c:strRef>
          </c:tx>
          <c:spPr>
            <a:solidFill>
              <a:schemeClr val="tx1"/>
            </a:solidFill>
          </c:spPr>
          <c:invertIfNegative val="0"/>
          <c:cat>
            <c:strRef>
              <c:f>Sheet1!$C$132</c:f>
              <c:strCache>
                <c:ptCount val="1"/>
                <c:pt idx="0">
                  <c:v>gmean</c:v>
                </c:pt>
              </c:strCache>
            </c:strRef>
          </c:cat>
          <c:val>
            <c:numRef>
              <c:f>Sheet1!$D$132</c:f>
              <c:numCache>
                <c:formatCode>General</c:formatCode>
                <c:ptCount val="1"/>
                <c:pt idx="0">
                  <c:v>1.0</c:v>
                </c:pt>
              </c:numCache>
            </c:numRef>
          </c:val>
        </c:ser>
        <c:ser>
          <c:idx val="1"/>
          <c:order val="1"/>
          <c:tx>
            <c:strRef>
              <c:f>Sheet1!$G$131</c:f>
              <c:strCache>
                <c:ptCount val="1"/>
                <c:pt idx="0">
                  <c:v>MASA</c:v>
                </c:pt>
              </c:strCache>
            </c:strRef>
          </c:tx>
          <c:spPr>
            <a:solidFill>
              <a:srgbClr val="0070C0"/>
            </a:solidFill>
          </c:spPr>
          <c:invertIfNegative val="0"/>
          <c:cat>
            <c:strRef>
              <c:f>Sheet1!$C$132</c:f>
              <c:strCache>
                <c:ptCount val="1"/>
                <c:pt idx="0">
                  <c:v>gmean</c:v>
                </c:pt>
              </c:strCache>
            </c:strRef>
          </c:cat>
          <c:val>
            <c:numRef>
              <c:f>Sheet1!$G$132</c:f>
              <c:numCache>
                <c:formatCode>General</c:formatCode>
                <c:ptCount val="1"/>
                <c:pt idx="0">
                  <c:v>0.813236835266871</c:v>
                </c:pt>
              </c:numCache>
            </c:numRef>
          </c:val>
        </c:ser>
        <c:dLbls>
          <c:showLegendKey val="0"/>
          <c:showVal val="0"/>
          <c:showCatName val="0"/>
          <c:showSerName val="0"/>
          <c:showPercent val="0"/>
          <c:showBubbleSize val="0"/>
        </c:dLbls>
        <c:gapWidth val="100"/>
        <c:axId val="-2089842744"/>
        <c:axId val="-2089839768"/>
      </c:barChart>
      <c:catAx>
        <c:axId val="-2089842744"/>
        <c:scaling>
          <c:orientation val="minMax"/>
        </c:scaling>
        <c:delete val="1"/>
        <c:axPos val="b"/>
        <c:numFmt formatCode="General" sourceLinked="1"/>
        <c:majorTickMark val="none"/>
        <c:minorTickMark val="none"/>
        <c:tickLblPos val="nextTo"/>
        <c:crossAx val="-2089839768"/>
        <c:crosses val="autoZero"/>
        <c:auto val="1"/>
        <c:lblAlgn val="ctr"/>
        <c:lblOffset val="0"/>
        <c:noMultiLvlLbl val="0"/>
      </c:catAx>
      <c:valAx>
        <c:axId val="-2089839768"/>
        <c:scaling>
          <c:orientation val="minMax"/>
          <c:max val="1.2"/>
          <c:min val="0.0"/>
        </c:scaling>
        <c:delete val="0"/>
        <c:axPos val="l"/>
        <c:majorGridlines/>
        <c:title>
          <c:tx>
            <c:rich>
              <a:bodyPr rot="-5400000" vert="horz"/>
              <a:lstStyle/>
              <a:p>
                <a:pPr>
                  <a:defRPr sz="3200"/>
                </a:pPr>
                <a:r>
                  <a:rPr lang="en-US" sz="3200"/>
                  <a:t>Normalized</a:t>
                </a:r>
                <a:r>
                  <a:rPr lang="en-US" sz="3200" baseline="0"/>
                  <a:t> </a:t>
                </a:r>
                <a:br>
                  <a:rPr lang="en-US" sz="3200" baseline="0"/>
                </a:br>
                <a:r>
                  <a:rPr lang="en-US" sz="3200" baseline="0"/>
                  <a:t>Dynamic Energy</a:t>
                </a:r>
                <a:endParaRPr lang="en-US" sz="3200"/>
              </a:p>
            </c:rich>
          </c:tx>
          <c:layout/>
          <c:overlay val="0"/>
        </c:title>
        <c:numFmt formatCode="#,##0.0" sourceLinked="0"/>
        <c:majorTickMark val="out"/>
        <c:minorTickMark val="none"/>
        <c:tickLblPos val="nextTo"/>
        <c:txPr>
          <a:bodyPr/>
          <a:lstStyle/>
          <a:p>
            <a:pPr>
              <a:defRPr sz="2800"/>
            </a:pPr>
            <a:endParaRPr lang="en-US"/>
          </a:p>
        </c:txPr>
        <c:crossAx val="-2089842744"/>
        <c:crosses val="autoZero"/>
        <c:crossBetween val="between"/>
        <c:majorUnit val="0.2"/>
        <c:minorUnit val="0.05"/>
      </c:valAx>
    </c:plotArea>
    <c:legend>
      <c:legendPos val="t"/>
      <c:layout/>
      <c:overlay val="0"/>
      <c:txPr>
        <a:bodyPr/>
        <a:lstStyle/>
        <a:p>
          <a:pPr>
            <a:defRPr sz="3200" b="1"/>
          </a:pPr>
          <a:endParaRPr lang="en-US"/>
        </a:p>
      </c:txPr>
    </c:legend>
    <c:plotVisOnly val="1"/>
    <c:dispBlanksAs val="gap"/>
    <c:showDLblsOverMax val="0"/>
  </c:chart>
  <c:spPr>
    <a:ln w="0">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3284992962021"/>
          <c:y val="0.205687284312453"/>
          <c:w val="0.422272181288777"/>
          <c:h val="0.735757368807077"/>
        </c:manualLayout>
      </c:layout>
      <c:barChart>
        <c:barDir val="col"/>
        <c:grouping val="clustered"/>
        <c:varyColors val="0"/>
        <c:ser>
          <c:idx val="0"/>
          <c:order val="0"/>
          <c:tx>
            <c:strRef>
              <c:f>Sheet1!$D$134</c:f>
              <c:strCache>
                <c:ptCount val="1"/>
                <c:pt idx="0">
                  <c:v>Baseline</c:v>
                </c:pt>
              </c:strCache>
            </c:strRef>
          </c:tx>
          <c:spPr>
            <a:solidFill>
              <a:schemeClr val="tx1"/>
            </a:solidFill>
          </c:spPr>
          <c:invertIfNegative val="0"/>
          <c:cat>
            <c:strRef>
              <c:f>Sheet1!$C$135</c:f>
              <c:strCache>
                <c:ptCount val="1"/>
                <c:pt idx="0">
                  <c:v>gmean</c:v>
                </c:pt>
              </c:strCache>
            </c:strRef>
          </c:cat>
          <c:val>
            <c:numRef>
              <c:f>Sheet1!$D$135</c:f>
              <c:numCache>
                <c:formatCode>General</c:formatCode>
                <c:ptCount val="1"/>
                <c:pt idx="0">
                  <c:v>0.568959471396045</c:v>
                </c:pt>
              </c:numCache>
            </c:numRef>
          </c:val>
        </c:ser>
        <c:ser>
          <c:idx val="1"/>
          <c:order val="1"/>
          <c:tx>
            <c:strRef>
              <c:f>Sheet1!$G$134</c:f>
              <c:strCache>
                <c:ptCount val="1"/>
                <c:pt idx="0">
                  <c:v>MASA</c:v>
                </c:pt>
              </c:strCache>
            </c:strRef>
          </c:tx>
          <c:spPr>
            <a:solidFill>
              <a:srgbClr val="0070C0"/>
            </a:solidFill>
          </c:spPr>
          <c:invertIfNegative val="0"/>
          <c:cat>
            <c:strRef>
              <c:f>Sheet1!$C$135</c:f>
              <c:strCache>
                <c:ptCount val="1"/>
                <c:pt idx="0">
                  <c:v>gmean</c:v>
                </c:pt>
              </c:strCache>
            </c:strRef>
          </c:cat>
          <c:val>
            <c:numRef>
              <c:f>Sheet1!$G$135</c:f>
              <c:numCache>
                <c:formatCode>General</c:formatCode>
                <c:ptCount val="1"/>
                <c:pt idx="0">
                  <c:v>0.698010062977278</c:v>
                </c:pt>
              </c:numCache>
            </c:numRef>
          </c:val>
        </c:ser>
        <c:dLbls>
          <c:showLegendKey val="0"/>
          <c:showVal val="0"/>
          <c:showCatName val="0"/>
          <c:showSerName val="0"/>
          <c:showPercent val="0"/>
          <c:showBubbleSize val="0"/>
        </c:dLbls>
        <c:gapWidth val="100"/>
        <c:axId val="-2081863592"/>
        <c:axId val="-2081860616"/>
      </c:barChart>
      <c:catAx>
        <c:axId val="-2081863592"/>
        <c:scaling>
          <c:orientation val="minMax"/>
        </c:scaling>
        <c:delete val="1"/>
        <c:axPos val="b"/>
        <c:numFmt formatCode="General" sourceLinked="1"/>
        <c:majorTickMark val="none"/>
        <c:minorTickMark val="none"/>
        <c:tickLblPos val="nextTo"/>
        <c:crossAx val="-2081860616"/>
        <c:crosses val="autoZero"/>
        <c:auto val="1"/>
        <c:lblAlgn val="ctr"/>
        <c:lblOffset val="0"/>
        <c:noMultiLvlLbl val="0"/>
      </c:catAx>
      <c:valAx>
        <c:axId val="-2081860616"/>
        <c:scaling>
          <c:orientation val="minMax"/>
          <c:max val="1.0"/>
          <c:min val="0.0"/>
        </c:scaling>
        <c:delete val="0"/>
        <c:axPos val="l"/>
        <c:majorGridlines/>
        <c:title>
          <c:tx>
            <c:rich>
              <a:bodyPr rot="-5400000" vert="horz"/>
              <a:lstStyle/>
              <a:p>
                <a:pPr>
                  <a:defRPr sz="3200"/>
                </a:pPr>
                <a:r>
                  <a:rPr lang="en-US" sz="3200" smtClean="0"/>
                  <a:t>Row-Buffer </a:t>
                </a:r>
                <a:r>
                  <a:rPr lang="en-US" sz="3200" baseline="0" smtClean="0"/>
                  <a:t>Hit-Rate</a:t>
                </a:r>
                <a:endParaRPr lang="en-US" sz="3200"/>
              </a:p>
            </c:rich>
          </c:tx>
          <c:layout/>
          <c:overlay val="0"/>
        </c:title>
        <c:numFmt formatCode="0%" sourceLinked="0"/>
        <c:majorTickMark val="out"/>
        <c:minorTickMark val="none"/>
        <c:tickLblPos val="nextTo"/>
        <c:txPr>
          <a:bodyPr/>
          <a:lstStyle/>
          <a:p>
            <a:pPr>
              <a:defRPr sz="2800"/>
            </a:pPr>
            <a:endParaRPr lang="en-US"/>
          </a:p>
        </c:txPr>
        <c:crossAx val="-2081863592"/>
        <c:crosses val="autoZero"/>
        <c:crossBetween val="between"/>
        <c:majorUnit val="0.2"/>
        <c:minorUnit val="0.05"/>
      </c:valAx>
    </c:plotArea>
    <c:legend>
      <c:legendPos val="t"/>
      <c:layout/>
      <c:overlay val="0"/>
      <c:txPr>
        <a:bodyPr/>
        <a:lstStyle/>
        <a:p>
          <a:pPr>
            <a:defRPr sz="3200" b="1"/>
          </a:pPr>
          <a:endParaRPr lang="en-US"/>
        </a:p>
      </c:txPr>
    </c:legend>
    <c:plotVisOnly val="1"/>
    <c:dispBlanksAs val="gap"/>
    <c:showDLblsOverMax val="0"/>
  </c:chart>
  <c:spPr>
    <a:ln w="0">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[isca12_graphs_cameraready2.xlsx]mp!$D$20</c:f>
              <c:strCache>
                <c:ptCount val="1"/>
                <c:pt idx="0">
                  <c:v>Baseline</c:v>
                </c:pt>
              </c:strCache>
            </c:strRef>
          </c:tx>
          <c:invertIfNegative val="0"/>
          <c:cat>
            <c:multiLvlStrRef>
              <c:f>[isca12_graphs_cameraready2.xlsx]mp!$B$21:$C$24</c:f>
              <c:multiLvlStrCache>
                <c:ptCount val="4"/>
                <c:lvl>
                  <c:pt idx="0">
                    <c:v>FRFCFS</c:v>
                  </c:pt>
                  <c:pt idx="1">
                    <c:v>TCM</c:v>
                  </c:pt>
                  <c:pt idx="2">
                    <c:v>FRFCFS</c:v>
                  </c:pt>
                  <c:pt idx="3">
                    <c:v>TCM</c:v>
                  </c:pt>
                </c:lvl>
                <c:lvl>
                  <c:pt idx="0">
                    <c:v>8-core system</c:v>
                  </c:pt>
                  <c:pt idx="2">
                    <c:v>16-core system</c:v>
                  </c:pt>
                </c:lvl>
              </c:multiLvlStrCache>
            </c:multiLvlStrRef>
          </c:cat>
          <c:val>
            <c:numRef>
              <c:f>[isca12_graphs_cameraready2.xlsx]mp!$D$21:$D$24</c:f>
              <c:numCache>
                <c:formatCode>General</c:formatCode>
                <c:ptCount val="4"/>
                <c:pt idx="0">
                  <c:v>0.0</c:v>
                </c:pt>
                <c:pt idx="1">
                  <c:v>0.0374809780259962</c:v>
                </c:pt>
                <c:pt idx="2">
                  <c:v>0.0</c:v>
                </c:pt>
                <c:pt idx="3">
                  <c:v>0.122828470733865</c:v>
                </c:pt>
              </c:numCache>
            </c:numRef>
          </c:val>
        </c:ser>
        <c:ser>
          <c:idx val="1"/>
          <c:order val="1"/>
          <c:tx>
            <c:strRef>
              <c:f>[isca12_graphs_cameraready2.xlsx]mp!$E$20</c:f>
              <c:strCache>
                <c:ptCount val="1"/>
                <c:pt idx="0">
                  <c:v>SALP-1</c:v>
                </c:pt>
              </c:strCache>
            </c:strRef>
          </c:tx>
          <c:invertIfNegative val="0"/>
          <c:cat>
            <c:multiLvlStrRef>
              <c:f>[isca12_graphs_cameraready2.xlsx]mp!$B$21:$C$24</c:f>
              <c:multiLvlStrCache>
                <c:ptCount val="4"/>
                <c:lvl>
                  <c:pt idx="0">
                    <c:v>FRFCFS</c:v>
                  </c:pt>
                  <c:pt idx="1">
                    <c:v>TCM</c:v>
                  </c:pt>
                  <c:pt idx="2">
                    <c:v>FRFCFS</c:v>
                  </c:pt>
                  <c:pt idx="3">
                    <c:v>TCM</c:v>
                  </c:pt>
                </c:lvl>
                <c:lvl>
                  <c:pt idx="0">
                    <c:v>8-core system</c:v>
                  </c:pt>
                  <c:pt idx="2">
                    <c:v>16-core system</c:v>
                  </c:pt>
                </c:lvl>
              </c:multiLvlStrCache>
            </c:multiLvlStrRef>
          </c:cat>
          <c:val>
            <c:numRef>
              <c:f>[isca12_graphs_cameraready2.xlsx]mp!$E$21:$E$24</c:f>
              <c:numCache>
                <c:formatCode>General</c:formatCode>
                <c:ptCount val="4"/>
                <c:pt idx="0">
                  <c:v>0.0331386279942416</c:v>
                </c:pt>
                <c:pt idx="1">
                  <c:v>0.076540936588118</c:v>
                </c:pt>
                <c:pt idx="2">
                  <c:v>0.0198489570669678</c:v>
                </c:pt>
                <c:pt idx="3">
                  <c:v>0.147959575984399</c:v>
                </c:pt>
              </c:numCache>
            </c:numRef>
          </c:val>
        </c:ser>
        <c:ser>
          <c:idx val="2"/>
          <c:order val="2"/>
          <c:tx>
            <c:strRef>
              <c:f>[isca12_graphs_cameraready2.xlsx]mp!$F$20</c:f>
              <c:strCache>
                <c:ptCount val="1"/>
                <c:pt idx="0">
                  <c:v>SALP-2</c:v>
                </c:pt>
              </c:strCache>
            </c:strRef>
          </c:tx>
          <c:invertIfNegative val="0"/>
          <c:cat>
            <c:multiLvlStrRef>
              <c:f>[isca12_graphs_cameraready2.xlsx]mp!$B$21:$C$24</c:f>
              <c:multiLvlStrCache>
                <c:ptCount val="4"/>
                <c:lvl>
                  <c:pt idx="0">
                    <c:v>FRFCFS</c:v>
                  </c:pt>
                  <c:pt idx="1">
                    <c:v>TCM</c:v>
                  </c:pt>
                  <c:pt idx="2">
                    <c:v>FRFCFS</c:v>
                  </c:pt>
                  <c:pt idx="3">
                    <c:v>TCM</c:v>
                  </c:pt>
                </c:lvl>
                <c:lvl>
                  <c:pt idx="0">
                    <c:v>8-core system</c:v>
                  </c:pt>
                  <c:pt idx="2">
                    <c:v>16-core system</c:v>
                  </c:pt>
                </c:lvl>
              </c:multiLvlStrCache>
            </c:multiLvlStrRef>
          </c:cat>
          <c:val>
            <c:numRef>
              <c:f>[isca12_graphs_cameraready2.xlsx]mp!$F$21:$F$24</c:f>
              <c:numCache>
                <c:formatCode>General</c:formatCode>
                <c:ptCount val="4"/>
                <c:pt idx="0">
                  <c:v>0.0545437730348213</c:v>
                </c:pt>
                <c:pt idx="1">
                  <c:v>0.0963117094813885</c:v>
                </c:pt>
                <c:pt idx="2">
                  <c:v>0.0491652254964772</c:v>
                </c:pt>
                <c:pt idx="3">
                  <c:v>0.162003398151835</c:v>
                </c:pt>
              </c:numCache>
            </c:numRef>
          </c:val>
        </c:ser>
        <c:ser>
          <c:idx val="3"/>
          <c:order val="3"/>
          <c:tx>
            <c:strRef>
              <c:f>[isca12_graphs_cameraready2.xlsx]mp!$G$20</c:f>
              <c:strCache>
                <c:ptCount val="1"/>
                <c:pt idx="0">
                  <c:v>MASA</c:v>
                </c:pt>
              </c:strCache>
            </c:strRef>
          </c:tx>
          <c:invertIfNegative val="0"/>
          <c:cat>
            <c:multiLvlStrRef>
              <c:f>[isca12_graphs_cameraready2.xlsx]mp!$B$21:$C$24</c:f>
              <c:multiLvlStrCache>
                <c:ptCount val="4"/>
                <c:lvl>
                  <c:pt idx="0">
                    <c:v>FRFCFS</c:v>
                  </c:pt>
                  <c:pt idx="1">
                    <c:v>TCM</c:v>
                  </c:pt>
                  <c:pt idx="2">
                    <c:v>FRFCFS</c:v>
                  </c:pt>
                  <c:pt idx="3">
                    <c:v>TCM</c:v>
                  </c:pt>
                </c:lvl>
                <c:lvl>
                  <c:pt idx="0">
                    <c:v>8-core system</c:v>
                  </c:pt>
                  <c:pt idx="2">
                    <c:v>16-core system</c:v>
                  </c:pt>
                </c:lvl>
              </c:multiLvlStrCache>
            </c:multiLvlStrRef>
          </c:cat>
          <c:val>
            <c:numRef>
              <c:f>[isca12_graphs_cameraready2.xlsx]mp!$G$21:$G$24</c:f>
              <c:numCache>
                <c:formatCode>General</c:formatCode>
                <c:ptCount val="4"/>
                <c:pt idx="0">
                  <c:v>0.057977077078218</c:v>
                </c:pt>
                <c:pt idx="1">
                  <c:v>0.111496233381378</c:v>
                </c:pt>
                <c:pt idx="2">
                  <c:v>0.0554575008585276</c:v>
                </c:pt>
                <c:pt idx="3">
                  <c:v>0.202411118170011</c:v>
                </c:pt>
              </c:numCache>
            </c:numRef>
          </c:val>
        </c:ser>
        <c:dLbls>
          <c:showLegendKey val="0"/>
          <c:showVal val="0"/>
          <c:showCatName val="0"/>
          <c:showSerName val="0"/>
          <c:showPercent val="0"/>
          <c:showBubbleSize val="0"/>
        </c:dLbls>
        <c:gapWidth val="100"/>
        <c:axId val="-2070818456"/>
        <c:axId val="-2070814760"/>
      </c:barChart>
      <c:catAx>
        <c:axId val="-2070818456"/>
        <c:scaling>
          <c:orientation val="minMax"/>
        </c:scaling>
        <c:delete val="0"/>
        <c:axPos val="b"/>
        <c:numFmt formatCode="General" sourceLinked="1"/>
        <c:majorTickMark val="none"/>
        <c:minorTickMark val="none"/>
        <c:tickLblPos val="nextTo"/>
        <c:txPr>
          <a:bodyPr rot="0" vert="horz"/>
          <a:lstStyle/>
          <a:p>
            <a:pPr>
              <a:defRPr sz="2400"/>
            </a:pPr>
            <a:endParaRPr lang="en-US"/>
          </a:p>
        </c:txPr>
        <c:crossAx val="-2070814760"/>
        <c:crosses val="autoZero"/>
        <c:auto val="1"/>
        <c:lblAlgn val="ctr"/>
        <c:lblOffset val="0"/>
        <c:noMultiLvlLbl val="0"/>
      </c:catAx>
      <c:valAx>
        <c:axId val="-2070814760"/>
        <c:scaling>
          <c:orientation val="minMax"/>
          <c:max val="0.25"/>
        </c:scaling>
        <c:delete val="0"/>
        <c:axPos val="l"/>
        <c:majorGridlines/>
        <c:title>
          <c:tx>
            <c:rich>
              <a:bodyPr rot="-5400000" vert="horz"/>
              <a:lstStyle/>
              <a:p>
                <a:pPr>
                  <a:defRPr sz="2400"/>
                </a:pPr>
                <a:r>
                  <a:rPr lang="en-US" sz="2400"/>
                  <a:t>WS Increase</a:t>
                </a:r>
              </a:p>
            </c:rich>
          </c:tx>
          <c:layout/>
          <c:overlay val="0"/>
        </c:title>
        <c:numFmt formatCode="0%" sourceLinked="0"/>
        <c:majorTickMark val="out"/>
        <c:minorTickMark val="none"/>
        <c:tickLblPos val="nextTo"/>
        <c:crossAx val="-2070818456"/>
        <c:crosses val="autoZero"/>
        <c:crossBetween val="between"/>
        <c:majorUnit val="0.05"/>
      </c:valAx>
    </c:plotArea>
    <c:legend>
      <c:legendPos val="t"/>
      <c:layout>
        <c:manualLayout>
          <c:xMode val="edge"/>
          <c:yMode val="edge"/>
          <c:x val="0.172792428923902"/>
          <c:y val="0.0555555555555555"/>
          <c:w val="0.725759113444153"/>
          <c:h val="0.159159558180227"/>
        </c:manualLayout>
      </c:layout>
      <c:overlay val="1"/>
      <c:txPr>
        <a:bodyPr/>
        <a:lstStyle/>
        <a:p>
          <a:pPr>
            <a:defRPr sz="2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F11D61-8134-4F9E-BFE1-AEB06CC937A7}" type="datetimeFigureOut">
              <a:rPr lang="en-US" smtClean="0"/>
              <a:t>7/16/12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F03180-34AC-4716-85F0-B91B63342E95}" type="slidenum">
              <a:rPr lang="en-US" smtClean="0"/>
              <a:t>‹#›</a:t>
            </a:fld>
            <a:endParaRPr lang="en-US"/>
          </a:p>
        </p:txBody>
      </p:sp>
    </p:spTree>
    <p:extLst>
      <p:ext uri="{BB962C8B-B14F-4D97-AF65-F5344CB8AC3E}">
        <p14:creationId xmlns:p14="http://schemas.microsoft.com/office/powerpoint/2010/main" val="4016766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Hi.</a:t>
            </a:r>
            <a:r>
              <a:rPr lang="en-US" baseline="0" smtClean="0"/>
              <a:t> My name is Yoongu Kim and today I’ll be presenting “A Case for Subarray-Level Parallelism, or SALP, in DRAM”. This is a work done in collaboration with my co-authors, Vivek Seshadri, Donghyuk Lee, Jamie Liu, and Onur Mutlu, all from Carnegie Mellon University.</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1</a:t>
            </a:fld>
            <a:endParaRPr lang="en-US"/>
          </a:p>
        </p:txBody>
      </p:sp>
    </p:spTree>
    <p:extLst>
      <p:ext uri="{BB962C8B-B14F-4D97-AF65-F5344CB8AC3E}">
        <p14:creationId xmlns:p14="http://schemas.microsoft.com/office/powerpoint/2010/main" val="1251257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Based on our observation,</a:t>
            </a:r>
            <a:r>
              <a:rPr lang="en-US" baseline="0" smtClean="0"/>
              <a:t> we propose two key ideas.</a:t>
            </a:r>
          </a:p>
          <a:p>
            <a:endParaRPr lang="en-US" baseline="0" smtClean="0"/>
          </a:p>
          <a:p>
            <a:r>
              <a:rPr lang="en-US" baseline="0" smtClean="0"/>
              <a:t>First, we realized that each subarray operates mostly independently of each other, except when occasionally sharing global structures, such as the global row-buffer. Additionally, each subarray has a row-decoder, which in turn is driven by the global row-decoder, another global structure.</a:t>
            </a:r>
          </a:p>
          <a:p>
            <a:endParaRPr lang="en-US" baseline="0" smtClean="0"/>
          </a:p>
          <a:p>
            <a:r>
              <a:rPr lang="en-US" baseline="0" smtClean="0"/>
              <a:t>Our first key idea is to reduce the sharing of global structures among subarrays to enable subarray-level parallelism.</a:t>
            </a:r>
          </a:p>
          <a:p>
            <a:endParaRPr lang="en-US" baseline="0" smtClean="0"/>
          </a:p>
          <a:p>
            <a:endParaRPr lang="en-US" baseline="0" smtClean="0"/>
          </a:p>
        </p:txBody>
      </p:sp>
      <p:sp>
        <p:nvSpPr>
          <p:cNvPr id="4" name="Slide Number Placeholder 3"/>
          <p:cNvSpPr>
            <a:spLocks noGrp="1"/>
          </p:cNvSpPr>
          <p:nvPr>
            <p:ph type="sldNum" sz="quarter" idx="10"/>
          </p:nvPr>
        </p:nvSpPr>
        <p:spPr/>
        <p:txBody>
          <a:bodyPr/>
          <a:lstStyle/>
          <a:p>
            <a:fld id="{80F03180-34AC-4716-85F0-B91B63342E95}" type="slidenum">
              <a:rPr lang="en-US" smtClean="0"/>
              <a:t>10</a:t>
            </a:fld>
            <a:endParaRPr lang="en-US"/>
          </a:p>
        </p:txBody>
      </p:sp>
    </p:spTree>
    <p:extLst>
      <p:ext uri="{BB962C8B-B14F-4D97-AF65-F5344CB8AC3E}">
        <p14:creationId xmlns:p14="http://schemas.microsoft.com/office/powerpoint/2010/main" val="2826913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Building</a:t>
            </a:r>
            <a:r>
              <a:rPr lang="en-US" baseline="0" smtClean="0"/>
              <a:t> on top of our key idea, here is a high-level overview of our mechanism. In existing DRAM, four requests to the same bank are serialized, even when they are to different subarrays within the bank. In contrast, our solution parallelizes requests to different subarrays, and simultaneously utilizes multiple row-buffers across the two subarrays.</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11</a:t>
            </a:fld>
            <a:endParaRPr lang="en-US"/>
          </a:p>
        </p:txBody>
      </p:sp>
    </p:spTree>
    <p:extLst>
      <p:ext uri="{BB962C8B-B14F-4D97-AF65-F5344CB8AC3E}">
        <p14:creationId xmlns:p14="http://schemas.microsoft.com/office/powerpoint/2010/main" val="1766435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Before</a:t>
            </a:r>
            <a:r>
              <a:rPr lang="en-US" baseline="0" smtClean="0"/>
              <a:t> describing our mechanism in detail, I’ll first provide a brief background on the DRAM system.</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12</a:t>
            </a:fld>
            <a:endParaRPr lang="en-US"/>
          </a:p>
        </p:txBody>
      </p:sp>
    </p:spTree>
    <p:extLst>
      <p:ext uri="{BB962C8B-B14F-4D97-AF65-F5344CB8AC3E}">
        <p14:creationId xmlns:p14="http://schemas.microsoft.com/office/powerpoint/2010/main" val="3680831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 DRAM system consists of multiple banks</a:t>
            </a:r>
            <a:r>
              <a:rPr lang="en-US" baseline="0" smtClean="0"/>
              <a:t> that form a logical hierarchy. Banks are first grouped into what’s called a rank, and, in turn, multiple ranks are grouped into what’s called a channel. Each channel interfaces with the CPU through a DRAM bus. </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13</a:t>
            </a:fld>
            <a:endParaRPr lang="en-US"/>
          </a:p>
        </p:txBody>
      </p:sp>
    </p:spTree>
    <p:extLst>
      <p:ext uri="{BB962C8B-B14F-4D97-AF65-F5344CB8AC3E}">
        <p14:creationId xmlns:p14="http://schemas.microsoft.com/office/powerpoint/2010/main" val="685240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Since channels and</a:t>
            </a:r>
            <a:r>
              <a:rPr lang="en-US" baseline="0" smtClean="0"/>
              <a:t> ranks can be viewed as collections of banks, we can theoretically mitigate bank conflicts by simply adding more channels, ranks, or banks to the memory system. However, such naïve solutions come at a high cost or reduced performance.</a:t>
            </a:r>
          </a:p>
          <a:p>
            <a:endParaRPr lang="en-US" baseline="0" smtClean="0"/>
          </a:p>
          <a:p>
            <a:r>
              <a:rPr lang="en-US" baseline="0" smtClean="0"/>
              <a:t>First, adding more channels is expensive, since they increase the processor pin-count, a costly resource.</a:t>
            </a:r>
          </a:p>
          <a:p>
            <a:endParaRPr lang="en-US" baseline="0" smtClean="0"/>
          </a:p>
          <a:p>
            <a:r>
              <a:rPr lang="en-US" baseline="0" smtClean="0"/>
              <a:t>Second, adding more ranks to a channel reduces performance, because the large capacitive loading on the bus makes it difficult to achieve high frequencies. </a:t>
            </a:r>
          </a:p>
          <a:p>
            <a:endParaRPr lang="en-US" baseline="0" smtClean="0"/>
          </a:p>
          <a:p>
            <a:r>
              <a:rPr lang="en-US" baseline="0" smtClean="0"/>
              <a:t>Third, adding more banks to a rank (while keeping the amount of storage constant) is expensive, since it introduces overhead that increases the DRAM die size.</a:t>
            </a:r>
          </a:p>
        </p:txBody>
      </p:sp>
      <p:sp>
        <p:nvSpPr>
          <p:cNvPr id="4" name="Slide Number Placeholder 3"/>
          <p:cNvSpPr>
            <a:spLocks noGrp="1"/>
          </p:cNvSpPr>
          <p:nvPr>
            <p:ph type="sldNum" sz="quarter" idx="10"/>
          </p:nvPr>
        </p:nvSpPr>
        <p:spPr/>
        <p:txBody>
          <a:bodyPr/>
          <a:lstStyle/>
          <a:p>
            <a:fld id="{80F03180-34AC-4716-85F0-B91B63342E95}" type="slidenum">
              <a:rPr lang="en-US" smtClean="0"/>
              <a:t>14</a:t>
            </a:fld>
            <a:endParaRPr lang="en-US"/>
          </a:p>
        </p:txBody>
      </p:sp>
    </p:spTree>
    <p:extLst>
      <p:ext uri="{BB962C8B-B14F-4D97-AF65-F5344CB8AC3E}">
        <p14:creationId xmlns:p14="http://schemas.microsoft.com/office/powerpoint/2010/main" val="90624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Now</a:t>
            </a:r>
            <a:r>
              <a:rPr lang="en-US" baseline="0" smtClean="0"/>
              <a:t> that we’ve covered the high-level aspectes of the DRAM system, I’ll talk more in detail about the DRAM bank. </a:t>
            </a:r>
          </a:p>
          <a:p>
            <a:endParaRPr lang="en-US" baseline="0" smtClean="0"/>
          </a:p>
          <a:p>
            <a:r>
              <a:rPr lang="en-US" smtClean="0"/>
              <a:t>A logical DRAM bank consists of many rows.</a:t>
            </a:r>
            <a:endParaRPr lang="en-US" baseline="0" smtClean="0"/>
          </a:p>
          <a:p>
            <a:endParaRPr lang="en-US" baseline="0" smtClean="0"/>
          </a:p>
          <a:p>
            <a:r>
              <a:rPr lang="en-US" baseline="0" smtClean="0"/>
              <a:t>There is a wordline for each row, which is a wire that determines whether the row is connected to the bitlines. In turn, bitlines are wires that can connect any one of the row to the row-buffer.</a:t>
            </a:r>
          </a:p>
          <a:p>
            <a:endParaRPr lang="en-US" smtClean="0"/>
          </a:p>
          <a:p>
            <a:r>
              <a:rPr lang="en-US" smtClean="0"/>
              <a:t>Initially,</a:t>
            </a:r>
            <a:r>
              <a:rPr lang="en-US" baseline="0" smtClean="0"/>
              <a:t> all wordlines in a bank are at zero voltage, whereas all the bitlines are at an intermediate voltage of half vdd. A bank in this state, is called to be in the precharged state.</a:t>
            </a:r>
          </a:p>
          <a:p>
            <a:endParaRPr lang="en-US" baseline="0" smtClean="0"/>
          </a:p>
          <a:p>
            <a:r>
              <a:rPr lang="en-US" baseline="0" smtClean="0"/>
              <a:t>To access a particular row in the bank, the DRAM controller issues the ACTIVATE command along with the address of that row. The address is decoded by the decoder and the wordline pertaining to that row is raised to Vdd, connecting the row to the bitlines. Subsequently, the data from the row is copied to the row-buffer.</a:t>
            </a:r>
          </a:p>
          <a:p>
            <a:endParaRPr lang="en-US" baseline="0" smtClean="0"/>
          </a:p>
          <a:p>
            <a:r>
              <a:rPr lang="en-US" baseline="0" smtClean="0"/>
              <a:t>At this point, a bank is said to have reached the activated state. The DRAM controller can now issue READ or WRITE commands to access data from the row-buffer.</a:t>
            </a:r>
          </a:p>
          <a:p>
            <a:endParaRPr lang="en-US" baseline="0" smtClean="0"/>
          </a:p>
          <a:p>
            <a:r>
              <a:rPr lang="en-US" baseline="0" smtClean="0"/>
              <a:t>After doing so, the DRAM controller issues a PRECHARGE command to revert the bank to the precharged state, so that the bank becomes prepared for an access to a different row. In that process, the wordline is first lowered back to zero voltage and then the bitlines are restored to half vdd, at which point the bank is back in the precharged state.</a:t>
            </a:r>
          </a:p>
          <a:p>
            <a:endParaRPr lang="en-US" baseline="0" smtClean="0"/>
          </a:p>
          <a:p>
            <a:r>
              <a:rPr lang="en-US" baseline="0" smtClean="0"/>
              <a:t>The entire latency, beginning fromt the precharged state to the activated state and then back to the precharged state takes a minimum of approximately 50ns in current DRAM. In other words, for bank conflicts, every request takes 50ns to serve. </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15</a:t>
            </a:fld>
            <a:endParaRPr lang="en-US"/>
          </a:p>
        </p:txBody>
      </p:sp>
    </p:spTree>
    <p:extLst>
      <p:ext uri="{BB962C8B-B14F-4D97-AF65-F5344CB8AC3E}">
        <p14:creationId xmlns:p14="http://schemas.microsoft.com/office/powerpoint/2010/main" val="1644717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Up to now, I’ve described a bank as being a monolithic component</a:t>
            </a:r>
            <a:r>
              <a:rPr lang="en-US" baseline="0" smtClean="0"/>
              <a:t> equipped with a single row-buffer. However, implementing a bank in such a way requires very long bitlines connected to tens of thousands of rows. Unfortunately, long bitlines have large capacitances and cannot be quickly driven to target voltages, leading to large delays.</a:t>
            </a:r>
          </a:p>
          <a:p>
            <a:endParaRPr lang="en-US" baseline="0" smtClean="0"/>
          </a:p>
          <a:p>
            <a:r>
              <a:rPr lang="en-US" baseline="0" smtClean="0"/>
              <a:t>So, instead, physically a bank is divided into subarrays, where each subarrays has short local bitlines and is connected to only 512 rows.</a:t>
            </a:r>
          </a:p>
          <a:p>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16</a:t>
            </a:fld>
            <a:endParaRPr lang="en-US"/>
          </a:p>
        </p:txBody>
      </p:sp>
    </p:spTree>
    <p:extLst>
      <p:ext uri="{BB962C8B-B14F-4D97-AF65-F5344CB8AC3E}">
        <p14:creationId xmlns:p14="http://schemas.microsoft.com/office/powerpoint/2010/main" val="12829611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mtClean="0"/>
          </a:p>
          <a:p>
            <a:r>
              <a:rPr lang="en-US" smtClean="0"/>
              <a:t>This is</a:t>
            </a:r>
            <a:r>
              <a:rPr lang="en-US" baseline="0" smtClean="0"/>
              <a:t> the die photo of a cutting-edge DRAM chip. </a:t>
            </a:r>
          </a:p>
          <a:p>
            <a:endParaRPr lang="en-US" baseline="0" smtClean="0"/>
          </a:p>
          <a:p>
            <a:r>
              <a:rPr lang="en-US" baseline="0" smtClean="0"/>
              <a:t>The die photo shows banks, and if we zoom in on the annotations that the authors have made, we can clearly make out the subarrays within a bank. If we consider subarrays to be horizontal slices of a bank, then subarrays themselves are further divided into vertical slices called tiles. However, in the interest of time, we will not discuss tiles in this presentation, but please refer to our paper for more details.</a:t>
            </a:r>
          </a:p>
          <a:p>
            <a:endParaRPr lang="en-US" baseline="0" smtClean="0"/>
          </a:p>
          <a:p>
            <a:r>
              <a:rPr lang="en-US" baseline="0" smtClean="0"/>
              <a:t>What’s more important is that subarray is has its own subarray decoder</a:t>
            </a:r>
          </a:p>
          <a:p>
            <a:endParaRPr lang="en-US" baseline="0" smtClean="0"/>
          </a:p>
        </p:txBody>
      </p:sp>
      <p:sp>
        <p:nvSpPr>
          <p:cNvPr id="4" name="Slide Number Placeholder 3"/>
          <p:cNvSpPr>
            <a:spLocks noGrp="1"/>
          </p:cNvSpPr>
          <p:nvPr>
            <p:ph type="sldNum" sz="quarter" idx="10"/>
          </p:nvPr>
        </p:nvSpPr>
        <p:spPr/>
        <p:txBody>
          <a:bodyPr/>
          <a:lstStyle/>
          <a:p>
            <a:fld id="{80F03180-34AC-4716-85F0-B91B63342E95}" type="slidenum">
              <a:rPr lang="en-US" smtClean="0"/>
              <a:t>17</a:t>
            </a:fld>
            <a:endParaRPr lang="en-US"/>
          </a:p>
        </p:txBody>
      </p:sp>
    </p:spTree>
    <p:extLst>
      <p:ext uri="{BB962C8B-B14F-4D97-AF65-F5344CB8AC3E}">
        <p14:creationId xmlns:p14="http://schemas.microsoft.com/office/powerpoint/2010/main" val="32798263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smtClean="0"/>
              <a:t>Putting everything together, now I’ll paint the full picture of a bank.</a:t>
            </a:r>
          </a:p>
          <a:p>
            <a:endParaRPr lang="en-US" baseline="0" smtClean="0"/>
          </a:p>
          <a:p>
            <a:r>
              <a:rPr lang="en-US" baseline="0" smtClean="0"/>
              <a:t>We’ve seen how a bank consists of multiple subarrays, each with a local row-buffer and local bitlines.</a:t>
            </a:r>
          </a:p>
          <a:p>
            <a:endParaRPr lang="en-US" baseline="0" smtClean="0"/>
          </a:p>
          <a:p>
            <a:r>
              <a:rPr lang="en-US" baseline="0" smtClean="0"/>
              <a:t>Spanning across the subarrays in the vertical direction are the global bitlines that connect the local row-buffers to the global row-buffer.</a:t>
            </a:r>
          </a:p>
          <a:p>
            <a:endParaRPr lang="en-US" baseline="0" smtClean="0"/>
          </a:p>
          <a:p>
            <a:r>
              <a:rPr lang="en-US" baseline="0" smtClean="0"/>
              <a:t>In the horizontal direction are the subarray decoders, one for each subarray. The subarray decoders, in turn, are fed by the global decoder.</a:t>
            </a:r>
          </a:p>
          <a:p>
            <a:endParaRPr lang="en-US" baseline="0" smtClean="0"/>
          </a:p>
          <a:p>
            <a:r>
              <a:rPr lang="en-US" baseline="0" smtClean="0"/>
              <a:t>Interposed between the global decoder and the subarray decoder is a global latch, that stores the output of the global decoder. The latch is needed to hold the row-address, that is not continuously supplied from the outside.</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18</a:t>
            </a:fld>
            <a:endParaRPr lang="en-US"/>
          </a:p>
        </p:txBody>
      </p:sp>
    </p:spTree>
    <p:extLst>
      <p:ext uri="{BB962C8B-B14F-4D97-AF65-F5344CB8AC3E}">
        <p14:creationId xmlns:p14="http://schemas.microsoft.com/office/powerpoint/2010/main" val="1965990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Now I’ll move on to describe our mechanism in detail.</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19</a:t>
            </a:fld>
            <a:endParaRPr lang="en-US"/>
          </a:p>
        </p:txBody>
      </p:sp>
    </p:spTree>
    <p:extLst>
      <p:ext uri="{BB962C8B-B14F-4D97-AF65-F5344CB8AC3E}">
        <p14:creationId xmlns:p14="http://schemas.microsoft.com/office/powerpoint/2010/main" val="3680831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I’ll start with by</a:t>
            </a:r>
            <a:r>
              <a:rPr lang="en-US" baseline="0" smtClean="0"/>
              <a:t> summarizing</a:t>
            </a:r>
            <a:r>
              <a:rPr lang="en-US" smtClean="0"/>
              <a:t> our work in a nutshell.</a:t>
            </a:r>
          </a:p>
          <a:p>
            <a:endParaRPr lang="en-US" smtClean="0"/>
          </a:p>
          <a:p>
            <a:r>
              <a:rPr lang="en-US" smtClean="0"/>
              <a:t>The problem is that requests to the same DRAM bank are </a:t>
            </a:r>
            <a:r>
              <a:rPr lang="en-US" baseline="0" smtClean="0"/>
              <a:t>serialized.</a:t>
            </a:r>
          </a:p>
          <a:p>
            <a:endParaRPr lang="en-US" baseline="0" smtClean="0"/>
          </a:p>
          <a:p>
            <a:r>
              <a:rPr lang="en-US" baseline="0" smtClean="0"/>
              <a:t>Our goal is to parallelize requests to the same DRAM bank, but to different subarrays within that bank.</a:t>
            </a:r>
          </a:p>
          <a:p>
            <a:endParaRPr lang="en-US" baseline="0" smtClean="0"/>
          </a:p>
          <a:p>
            <a:r>
              <a:rPr lang="en-US" baseline="0" smtClean="0"/>
              <a:t>We do this by increasing the independence of subarrays within a bank to enable their parallel operation. </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2</a:t>
            </a:fld>
            <a:endParaRPr lang="en-US"/>
          </a:p>
        </p:txBody>
      </p:sp>
    </p:spTree>
    <p:extLst>
      <p:ext uri="{BB962C8B-B14F-4D97-AF65-F5344CB8AC3E}">
        <p14:creationId xmlns:p14="http://schemas.microsoft.com/office/powerpoint/2010/main" val="19446025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To reiterate</a:t>
            </a:r>
            <a:r>
              <a:rPr lang="en-US" baseline="0" smtClean="0"/>
              <a:t> the problem, even when two requests go to different subarrays within the same bank, they are still serialized. Clearly, if the subarrays can be operated in parallel, we can avoid this problem.</a:t>
            </a:r>
            <a:endParaRPr lang="en-US" smtClean="0"/>
          </a:p>
          <a:p>
            <a:endParaRPr lang="en-US" smtClean="0"/>
          </a:p>
        </p:txBody>
      </p:sp>
      <p:sp>
        <p:nvSpPr>
          <p:cNvPr id="4" name="Slide Number Placeholder 3"/>
          <p:cNvSpPr>
            <a:spLocks noGrp="1"/>
          </p:cNvSpPr>
          <p:nvPr>
            <p:ph type="sldNum" sz="quarter" idx="10"/>
          </p:nvPr>
        </p:nvSpPr>
        <p:spPr/>
        <p:txBody>
          <a:bodyPr/>
          <a:lstStyle/>
          <a:p>
            <a:fld id="{80F03180-34AC-4716-85F0-B91B63342E95}" type="slidenum">
              <a:rPr lang="en-US" smtClean="0"/>
              <a:t>20</a:t>
            </a:fld>
            <a:endParaRPr lang="en-US"/>
          </a:p>
        </p:txBody>
      </p:sp>
    </p:spTree>
    <p:extLst>
      <p:ext uri="{BB962C8B-B14F-4D97-AF65-F5344CB8AC3E}">
        <p14:creationId xmlns:p14="http://schemas.microsoft.com/office/powerpoint/2010/main" val="1766435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To</a:t>
            </a:r>
            <a:r>
              <a:rPr lang="en-US" baseline="0" smtClean="0"/>
              <a:t> solve this problem, we propose MASA, which stands for multitude of activated subarrays.</a:t>
            </a:r>
          </a:p>
          <a:p>
            <a:endParaRPr lang="en-US" baseline="0" smtClean="0"/>
          </a:p>
          <a:p>
            <a:r>
              <a:rPr lang="en-US" baseline="0" smtClean="0"/>
              <a:t>In its final form, MASA operates as in the following.</a:t>
            </a:r>
          </a:p>
          <a:p>
            <a:endParaRPr lang="en-US" baseline="0" smtClean="0"/>
          </a:p>
          <a:p>
            <a:r>
              <a:rPr lang="en-US" baseline="0" smtClean="0"/>
              <a:t>When there is one request each to the blue and orange rows, respectively, MASA allows both of their wordlines to be raised in quick succession, thereby overlapping the activation latencies across the subarrays. At this point, data can be quickly accessed from any of the local row-buffers, by allowing the global row-buffer to selectively switch between them.</a:t>
            </a:r>
          </a:p>
          <a:p>
            <a:endParaRPr lang="en-US" baseline="0" smtClean="0"/>
          </a:p>
          <a:p>
            <a:r>
              <a:rPr lang="en-US" baseline="0" smtClean="0"/>
              <a:t>However, to enable MASA, we must overcome the challenge posed by global structures that are shared across the subarrays.</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21</a:t>
            </a:fld>
            <a:endParaRPr lang="en-US"/>
          </a:p>
        </p:txBody>
      </p:sp>
    </p:spTree>
    <p:extLst>
      <p:ext uri="{BB962C8B-B14F-4D97-AF65-F5344CB8AC3E}">
        <p14:creationId xmlns:p14="http://schemas.microsoft.com/office/powerpoint/2010/main" val="21605720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First, let’s take a look at the problem caused by sharing of the global address latch.</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22</a:t>
            </a:fld>
            <a:endParaRPr lang="en-US"/>
          </a:p>
        </p:txBody>
      </p:sp>
    </p:spTree>
    <p:extLst>
      <p:ext uri="{BB962C8B-B14F-4D97-AF65-F5344CB8AC3E}">
        <p14:creationId xmlns:p14="http://schemas.microsoft.com/office/powerpoint/2010/main" val="31710264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Since there is only one global address</a:t>
            </a:r>
            <a:r>
              <a:rPr lang="en-US" baseline="0" smtClean="0"/>
              <a:t> latch, it can store only one row address, preventing multiple rows from being activated at the same time.</a:t>
            </a:r>
          </a:p>
          <a:p>
            <a:endParaRPr lang="en-US" baseline="0" smtClean="0"/>
          </a:p>
          <a:p>
            <a:r>
              <a:rPr lang="en-US" baseline="0" smtClean="0"/>
              <a:t>For example, if we are activating the blue row, the global address latch would store the address of that row, and subsequently activate it. However, at this point, we cannot immediately activate the yellow row, but we must first precharge the original subarray that contains the blue row, clearing the contents of the global address latch. Only then can the yellow row be activated.</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23</a:t>
            </a:fld>
            <a:endParaRPr lang="en-US"/>
          </a:p>
        </p:txBody>
      </p:sp>
    </p:spTree>
    <p:extLst>
      <p:ext uri="{BB962C8B-B14F-4D97-AF65-F5344CB8AC3E}">
        <p14:creationId xmlns:p14="http://schemas.microsoft.com/office/powerpoint/2010/main" val="21874962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As a solution, we propose to eliminate</a:t>
            </a:r>
            <a:r>
              <a:rPr lang="en-US" baseline="0" smtClean="0"/>
              <a:t> the global address latch and to push it to individual subarrays. Each of these latches, that we call subarray address latches, can store the row-address for each subarray, allowing multiple rows to be activated across different subarrays..</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24</a:t>
            </a:fld>
            <a:endParaRPr lang="en-US"/>
          </a:p>
        </p:txBody>
      </p:sp>
    </p:spTree>
    <p:extLst>
      <p:ext uri="{BB962C8B-B14F-4D97-AF65-F5344CB8AC3E}">
        <p14:creationId xmlns:p14="http://schemas.microsoft.com/office/powerpoint/2010/main" val="40931188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We’ve seen</a:t>
            </a:r>
            <a:r>
              <a:rPr lang="en-US" baseline="0" smtClean="0"/>
              <a:t> how the shared global address latch allows only one raised wordline, or equivalently, only one activated row. As a solution we proposed the subarraay address latch.</a:t>
            </a:r>
          </a:p>
          <a:p>
            <a:endParaRPr lang="en-US" baseline="0" smtClean="0"/>
          </a:p>
          <a:p>
            <a:r>
              <a:rPr lang="en-US" baseline="0" smtClean="0"/>
              <a:t>Now let’s take a look at the problem caused by the sharing of the global bitlines.</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25</a:t>
            </a:fld>
            <a:endParaRPr lang="en-US"/>
          </a:p>
        </p:txBody>
      </p:sp>
    </p:spTree>
    <p:extLst>
      <p:ext uri="{BB962C8B-B14F-4D97-AF65-F5344CB8AC3E}">
        <p14:creationId xmlns:p14="http://schemas.microsoft.com/office/powerpoint/2010/main" val="35624657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Typically,</a:t>
            </a:r>
            <a:r>
              <a:rPr lang="en-US" baseline="0" smtClean="0"/>
              <a:t> the global bitlines are routed over the subarrays, using the top metal layer. But for the sake of illustration, let’s assume for now that they are off to the side.</a:t>
            </a:r>
          </a:p>
          <a:p>
            <a:endParaRPr lang="en-US" baseline="0" smtClean="0"/>
          </a:p>
          <a:p>
            <a:r>
              <a:rPr lang="en-US" baseline="0" smtClean="0"/>
              <a:t>Each subarray’s local row-buffer is connected to the global bitlines, through switches that can be toggled on and off.</a:t>
            </a:r>
          </a:p>
          <a:p>
            <a:endParaRPr lang="en-US" baseline="0" smtClean="0"/>
          </a:p>
          <a:p>
            <a:r>
              <a:rPr lang="en-US" baseline="0" smtClean="0"/>
              <a:t>The problem is that for an access to either of the rows, both switches are turned on. As a result, both rows attempt to traverse the global bitlines, leading to a collision, or an electrical short-circuit on the global bitlines.</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26</a:t>
            </a:fld>
            <a:endParaRPr lang="en-US"/>
          </a:p>
        </p:txBody>
      </p:sp>
    </p:spTree>
    <p:extLst>
      <p:ext uri="{BB962C8B-B14F-4D97-AF65-F5344CB8AC3E}">
        <p14:creationId xmlns:p14="http://schemas.microsoft.com/office/powerpoint/2010/main" val="1142479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As a solution, we propose to selectively</a:t>
            </a:r>
            <a:r>
              <a:rPr lang="en-US" baseline="0" smtClean="0"/>
              <a:t> connect the local row-buffers to the global bitlines. We do this by augmenting each subarray with a single-bit latch, that we call the designated-bit latch, that controls the subarrays’ switchhes.</a:t>
            </a:r>
          </a:p>
          <a:p>
            <a:endParaRPr lang="en-US" baseline="0" smtClean="0"/>
          </a:p>
          <a:p>
            <a:r>
              <a:rPr lang="en-US" baseline="0" smtClean="0"/>
              <a:t>Before accessing a row, the DRAM controller ensures that only one subarray’s designated-bit is set, so that only one row traverses the global bitlines. To access a different row, the DRAM controller sets the designated-bit of only that subarray.</a:t>
            </a:r>
          </a:p>
          <a:p>
            <a:endParaRPr lang="en-US" baseline="0" smtClean="0"/>
          </a:p>
          <a:p>
            <a:r>
              <a:rPr lang="en-US" baseline="0" smtClean="0"/>
              <a:t>It is important to note that the blue row is kept activated, so that if there is another request to the blue row, it can be served quickly.</a:t>
            </a:r>
          </a:p>
          <a:p>
            <a:endParaRPr lang="en-US" baseline="0" smtClean="0"/>
          </a:p>
          <a:p>
            <a:r>
              <a:rPr lang="en-US" baseline="0" smtClean="0"/>
              <a:t>The designated bits are controlled by a control wire that is added.</a:t>
            </a:r>
            <a:endParaRPr lang="en-US" smtClean="0"/>
          </a:p>
        </p:txBody>
      </p:sp>
      <p:sp>
        <p:nvSpPr>
          <p:cNvPr id="4" name="Slide Number Placeholder 3"/>
          <p:cNvSpPr>
            <a:spLocks noGrp="1"/>
          </p:cNvSpPr>
          <p:nvPr>
            <p:ph type="sldNum" sz="quarter" idx="10"/>
          </p:nvPr>
        </p:nvSpPr>
        <p:spPr/>
        <p:txBody>
          <a:bodyPr/>
          <a:lstStyle/>
          <a:p>
            <a:fld id="{80F03180-34AC-4716-85F0-B91B63342E95}" type="slidenum">
              <a:rPr lang="en-US" smtClean="0"/>
              <a:t>27</a:t>
            </a:fld>
            <a:endParaRPr lang="en-US"/>
          </a:p>
        </p:txBody>
      </p:sp>
    </p:spTree>
    <p:extLst>
      <p:ext uri="{BB962C8B-B14F-4D97-AF65-F5344CB8AC3E}">
        <p14:creationId xmlns:p14="http://schemas.microsoft.com/office/powerpoint/2010/main" val="40709043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We’ve seen how the sharing of the global bitlines cause collisions</a:t>
            </a:r>
            <a:r>
              <a:rPr lang="en-US" baseline="0" smtClean="0"/>
              <a:t> during data access. As a solution, we’ve proposed the designed-bit latch to allow the DRAM controller to selectively connect only one subarray’s local row-buffer to the global bitlines</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28</a:t>
            </a:fld>
            <a:endParaRPr lang="en-US"/>
          </a:p>
        </p:txBody>
      </p:sp>
    </p:spTree>
    <p:extLst>
      <p:ext uri="{BB962C8B-B14F-4D97-AF65-F5344CB8AC3E}">
        <p14:creationId xmlns:p14="http://schemas.microsoft.com/office/powerpoint/2010/main" val="35051082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Tying</a:t>
            </a:r>
            <a:r>
              <a:rPr lang="en-US" baseline="0" smtClean="0"/>
              <a:t> it all together, we’ve seen at the beginning of the presentation how a subarray-oblivious baseline suffers from three problems during bank conflicts: serialization, write-penalty, and thrashing of the row-buffer.</a:t>
            </a:r>
          </a:p>
          <a:p>
            <a:endParaRPr lang="en-US" baseline="0" smtClean="0"/>
          </a:p>
          <a:p>
            <a:r>
              <a:rPr lang="en-US" baseline="0" smtClean="0"/>
              <a:t>On the other hand, MASA, our mechanism, does not suffer from these problems, by parallelizing requests to different requests and utilizing multiple local row-buffers, leading to significant latency savings.</a:t>
            </a:r>
          </a:p>
        </p:txBody>
      </p:sp>
      <p:sp>
        <p:nvSpPr>
          <p:cNvPr id="4" name="Slide Number Placeholder 3"/>
          <p:cNvSpPr>
            <a:spLocks noGrp="1"/>
          </p:cNvSpPr>
          <p:nvPr>
            <p:ph type="sldNum" sz="quarter" idx="10"/>
          </p:nvPr>
        </p:nvSpPr>
        <p:spPr/>
        <p:txBody>
          <a:bodyPr/>
          <a:lstStyle/>
          <a:p>
            <a:fld id="{80F03180-34AC-4716-85F0-B91B63342E95}" type="slidenum">
              <a:rPr lang="en-US" smtClean="0"/>
              <a:t>29</a:t>
            </a:fld>
            <a:endParaRPr lang="en-US"/>
          </a:p>
        </p:txBody>
      </p:sp>
    </p:spTree>
    <p:extLst>
      <p:ext uri="{BB962C8B-B14F-4D97-AF65-F5344CB8AC3E}">
        <p14:creationId xmlns:p14="http://schemas.microsoft.com/office/powerpoint/2010/main" val="3203944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Now I’ll introduce the motivation</a:t>
            </a:r>
            <a:r>
              <a:rPr lang="en-US" baseline="0" smtClean="0"/>
              <a:t> and the key idea of our work.</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3</a:t>
            </a:fld>
            <a:endParaRPr lang="en-US"/>
          </a:p>
        </p:txBody>
      </p:sp>
    </p:spTree>
    <p:extLst>
      <p:ext uri="{BB962C8B-B14F-4D97-AF65-F5344CB8AC3E}">
        <p14:creationId xmlns:p14="http://schemas.microsoft.com/office/powerpoint/2010/main" val="36808317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To</a:t>
            </a:r>
            <a:r>
              <a:rPr lang="en-US" baseline="0" smtClean="0"/>
              <a:t> implement MASA, only a 0.15% increase in die size is required for the latches and the wire.</a:t>
            </a:r>
            <a:endParaRPr lang="en-US" smtClean="0"/>
          </a:p>
          <a:p>
            <a:endParaRPr lang="en-US" smtClean="0"/>
          </a:p>
          <a:p>
            <a:r>
              <a:rPr lang="en-US" smtClean="0"/>
              <a:t>While MASA increases static</a:t>
            </a:r>
            <a:r>
              <a:rPr lang="en-US" baseline="0" smtClean="0"/>
              <a:t> energy by a small amount, requiring </a:t>
            </a:r>
          </a:p>
          <a:p>
            <a:endParaRPr lang="en-US" baseline="0" smtClean="0"/>
          </a:p>
          <a:p>
            <a:endParaRPr lang="en-US" smtClean="0"/>
          </a:p>
          <a:p>
            <a:endParaRPr lang="en-US" smtClean="0"/>
          </a:p>
          <a:p>
            <a:r>
              <a:rPr lang="en-US" smtClean="0"/>
              <a:t>Overall,</a:t>
            </a:r>
            <a:r>
              <a:rPr lang="en-US" baseline="0" smtClean="0"/>
              <a:t> MASA requires only a modest 0.15% increase in DRAM die size, to implement the subarray address latches and the designated bit latches and the wire.</a:t>
            </a:r>
          </a:p>
          <a:p>
            <a:endParaRPr lang="en-US" baseline="0" smtClean="0"/>
          </a:p>
          <a:p>
            <a:r>
              <a:rPr lang="en-US" baseline="0" smtClean="0"/>
              <a:t>Concerning static energy, MASA requires 0.56mW for each additional activated subarray. However, this comes at large savings in the dynamic energy, due to increased hit-rate in the local row-buffers that allows MASA to avoid energy-hungry activations.</a:t>
            </a:r>
          </a:p>
          <a:p>
            <a:endParaRPr lang="en-US" baseline="0" smtClean="0"/>
          </a:p>
          <a:p>
            <a:r>
              <a:rPr lang="en-US" baseline="0" smtClean="0"/>
              <a:t>At the DRAM controller, an additional storage of less than 256 bytes is required to keep track of the status of the subarrays, as well as some additional logic to keep track of new timing contraints.</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30</a:t>
            </a:fld>
            <a:endParaRPr lang="en-US"/>
          </a:p>
        </p:txBody>
      </p:sp>
    </p:spTree>
    <p:extLst>
      <p:ext uri="{BB962C8B-B14F-4D97-AF65-F5344CB8AC3E}">
        <p14:creationId xmlns:p14="http://schemas.microsoft.com/office/powerpoint/2010/main" val="1825966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Although MASA does</a:t>
            </a:r>
            <a:r>
              <a:rPr lang="en-US" baseline="0" smtClean="0"/>
              <a:t> not require a lot of overhead, we further propose two additional mechanisms that are cheaper than MASA. </a:t>
            </a:r>
          </a:p>
          <a:p>
            <a:endParaRPr lang="en-US" baseline="0" smtClean="0"/>
          </a:p>
          <a:p>
            <a:r>
              <a:rPr lang="en-US" baseline="0" smtClean="0"/>
              <a:t>MASA, by utilizing the subarray address latch and the designated-bit latch, is able to address all three problems related to bank conflicts. </a:t>
            </a:r>
          </a:p>
          <a:p>
            <a:endParaRPr lang="en-US" baseline="0" smtClean="0"/>
          </a:p>
          <a:p>
            <a:r>
              <a:rPr lang="en-US" baseline="0" smtClean="0"/>
              <a:t>Starting from here, if we remove the designated-bit latch, we arrive at a mechanism that we call SALP-2, or subarray-level parallelism level-2, which addresses only two of the three problems. If we remove even the subarray address latch, we arrive at a mechanism that we call SALP-1, subarray-level parallelism level-1, which addresses only one of the three problems.  </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31</a:t>
            </a:fld>
            <a:endParaRPr lang="en-US"/>
          </a:p>
        </p:txBody>
      </p:sp>
    </p:spTree>
    <p:extLst>
      <p:ext uri="{BB962C8B-B14F-4D97-AF65-F5344CB8AC3E}">
        <p14:creationId xmlns:p14="http://schemas.microsoft.com/office/powerpoint/2010/main" val="33639567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Now I’ll discuss the related works.</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32</a:t>
            </a:fld>
            <a:endParaRPr lang="en-US"/>
          </a:p>
        </p:txBody>
      </p:sp>
    </p:spTree>
    <p:extLst>
      <p:ext uri="{BB962C8B-B14F-4D97-AF65-F5344CB8AC3E}">
        <p14:creationId xmlns:p14="http://schemas.microsoft.com/office/powerpoint/2010/main" val="368083172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Other</a:t>
            </a:r>
            <a:r>
              <a:rPr lang="en-US" baseline="0" smtClean="0"/>
              <a:t> works have tried to address the impact of bank conflicts, but they all have their shortcomings.</a:t>
            </a:r>
          </a:p>
          <a:p>
            <a:endParaRPr lang="en-US" baseline="0" smtClean="0"/>
          </a:p>
          <a:p>
            <a:r>
              <a:rPr lang="en-US" baseline="0" smtClean="0"/>
              <a:t>First, randomized bank index uses XOR hashing to generate the bank index. However, it cannot parallelize bank conflicts when they do occur.</a:t>
            </a:r>
          </a:p>
          <a:p>
            <a:endParaRPr lang="en-US" baseline="0" smtClean="0"/>
          </a:p>
          <a:p>
            <a:r>
              <a:rPr lang="en-US" baseline="0" smtClean="0"/>
              <a:t>Second, rank-subsetting partitions a DRAM rank and the data-bus into multiple subsets. However, it increases the unloaded DRAM latency.</a:t>
            </a:r>
          </a:p>
          <a:p>
            <a:endParaRPr lang="en-US" baseline="0" smtClean="0"/>
          </a:p>
          <a:p>
            <a:r>
              <a:rPr lang="en-US" baseline="0" smtClean="0"/>
              <a:t>Third, cached DRAM proposes to add an SRAM cache inside of the DRAM chip. However, it increase the DRAM die size signifificantly.</a:t>
            </a:r>
          </a:p>
          <a:p>
            <a:endParaRPr lang="en-US" baseline="0" smtClean="0"/>
          </a:p>
          <a:p>
            <a:r>
              <a:rPr lang="en-US" baseline="0" smtClean="0"/>
              <a:t>Fourth, Hierarchical bank parallelizes access to subarrays, but adds complex logic to subarrays and does not utilizie multiple local row-buffers.</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33</a:t>
            </a:fld>
            <a:endParaRPr lang="en-US"/>
          </a:p>
        </p:txBody>
      </p:sp>
    </p:spTree>
    <p:extLst>
      <p:ext uri="{BB962C8B-B14F-4D97-AF65-F5344CB8AC3E}">
        <p14:creationId xmlns:p14="http://schemas.microsoft.com/office/powerpoint/2010/main" val="1608724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34</a:t>
            </a:fld>
            <a:endParaRPr lang="en-US"/>
          </a:p>
        </p:txBody>
      </p:sp>
    </p:spTree>
    <p:extLst>
      <p:ext uri="{BB962C8B-B14F-4D97-AF65-F5344CB8AC3E}">
        <p14:creationId xmlns:p14="http://schemas.microsoft.com/office/powerpoint/2010/main" val="36808317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smtClean="0"/>
              <a:t>Now I’ll conclude.</a:t>
            </a:r>
          </a:p>
          <a:p>
            <a:endParaRPr lang="en-US" baseline="0" smtClean="0"/>
          </a:p>
          <a:p>
            <a:r>
              <a:rPr lang="en-US" baseline="0" smtClean="0"/>
              <a:t>The problem was that requests to the same DRAM bank are serialized. Our goal was to parallelize requests to the same DRAM bank using a low cost mechanism.</a:t>
            </a:r>
          </a:p>
          <a:p>
            <a:endParaRPr lang="en-US" baseline="0" smtClean="0"/>
          </a:p>
          <a:p>
            <a:r>
              <a:rPr lang="en-US" baseline="0" smtClean="0"/>
              <a:t>We made the key observation that a DRAM bank consists of multiple subarrays, that only occasionally share global structures.</a:t>
            </a:r>
          </a:p>
          <a:p>
            <a:endParaRPr lang="en-US" baseline="0" smtClean="0"/>
          </a:p>
          <a:p>
            <a:r>
              <a:rPr lang="en-US" baseline="0" smtClean="0"/>
              <a:t>Based on our key observation, we proposed MASA, a mechanism that reduces the sharing of the global structures to enable parallel access to the subarrays and to utlize multiple local row-buffers.</a:t>
            </a:r>
          </a:p>
          <a:p>
            <a:endParaRPr lang="en-US" baseline="0" smtClean="0"/>
          </a:p>
          <a:p>
            <a:r>
              <a:rPr lang="en-US" baseline="0" smtClean="0"/>
              <a:t>As we showed in the evaluation, MASA is able to achieve significantly higher performance and energy-effiency at a low overhead of only 0.15% increase in DRAM die size. </a:t>
            </a:r>
          </a:p>
        </p:txBody>
      </p:sp>
      <p:sp>
        <p:nvSpPr>
          <p:cNvPr id="4" name="Slide Number Placeholder 3"/>
          <p:cNvSpPr>
            <a:spLocks noGrp="1"/>
          </p:cNvSpPr>
          <p:nvPr>
            <p:ph type="sldNum" sz="quarter" idx="10"/>
          </p:nvPr>
        </p:nvSpPr>
        <p:spPr/>
        <p:txBody>
          <a:bodyPr/>
          <a:lstStyle/>
          <a:p>
            <a:fld id="{80F03180-34AC-4716-85F0-B91B63342E95}" type="slidenum">
              <a:rPr lang="en-US" smtClean="0"/>
              <a:t>43</a:t>
            </a:fld>
            <a:endParaRPr lang="en-US"/>
          </a:p>
        </p:txBody>
      </p:sp>
    </p:spTree>
    <p:extLst>
      <p:ext uri="{BB962C8B-B14F-4D97-AF65-F5344CB8AC3E}">
        <p14:creationId xmlns:p14="http://schemas.microsoft.com/office/powerpoint/2010/main" val="19446025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Hi.</a:t>
            </a:r>
            <a:r>
              <a:rPr lang="en-US" baseline="0" smtClean="0"/>
              <a:t> My name is Yoongu Kim and today I’ll be presenting “A Case for Subarray-Level Parallelism, or SALP, in DRAM”. This was done in collaboration with my co-authors, Vivek Seshadri, Donghyuk Lee, Jamie Liu, and Onur Mutlu, all from Carnegie Mellon University.</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44</a:t>
            </a:fld>
            <a:endParaRPr lang="en-US"/>
          </a:p>
        </p:txBody>
      </p:sp>
    </p:spTree>
    <p:extLst>
      <p:ext uri="{BB962C8B-B14F-4D97-AF65-F5344CB8AC3E}">
        <p14:creationId xmlns:p14="http://schemas.microsoft.com/office/powerpoint/2010/main" val="1251257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DRAM consists of multiple banks.</a:t>
            </a:r>
          </a:p>
          <a:p>
            <a:endParaRPr lang="en-US" smtClean="0"/>
          </a:p>
          <a:p>
            <a:r>
              <a:rPr lang="en-US" smtClean="0"/>
              <a:t>When</a:t>
            </a:r>
            <a:r>
              <a:rPr lang="en-US" baseline="0" smtClean="0"/>
              <a:t> memory requests from the cores go to different banks, they can be served in parallel, thereby overlapping their individual latencies.</a:t>
            </a:r>
          </a:p>
          <a:p>
            <a:endParaRPr lang="en-US" baseline="0" smtClean="0"/>
          </a:p>
          <a:p>
            <a:r>
              <a:rPr lang="en-US" baseline="0" smtClean="0"/>
              <a:t>On the other hand, when requests go to the same bank, they are served in serial.</a:t>
            </a:r>
          </a:p>
          <a:p>
            <a:endParaRPr lang="en-US" baseline="0" smtClean="0"/>
          </a:p>
          <a:p>
            <a:r>
              <a:rPr lang="en-US" baseline="0" smtClean="0"/>
              <a:t>This is what is called a bank conflict. And bank conflicts exacerbate the already high latency of off-chip DRAM access, causing large delays and performance degradation.</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4</a:t>
            </a:fld>
            <a:endParaRPr lang="en-US"/>
          </a:p>
        </p:txBody>
      </p:sp>
    </p:spTree>
    <p:extLst>
      <p:ext uri="{BB962C8B-B14F-4D97-AF65-F5344CB8AC3E}">
        <p14:creationId xmlns:p14="http://schemas.microsoft.com/office/powerpoint/2010/main" val="3777555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Bank conflicts degrade system</a:t>
            </a:r>
            <a:r>
              <a:rPr lang="en-US" baseline="0" smtClean="0"/>
              <a:t> performance due to three specific reasons.</a:t>
            </a:r>
          </a:p>
          <a:p>
            <a:endParaRPr lang="en-US" baseline="0" smtClean="0"/>
          </a:p>
          <a:p>
            <a:r>
              <a:rPr lang="en-US" baseline="0" smtClean="0"/>
              <a:t>First, as I’ve just explained, bank conflicts serialize memory requests. </a:t>
            </a:r>
          </a:p>
          <a:p>
            <a:endParaRPr lang="en-US" baseline="0" smtClean="0"/>
          </a:p>
          <a:p>
            <a:r>
              <a:rPr lang="en-US" baseline="0" smtClean="0"/>
              <a:t>Second, this serialization is worse following a write request, due to the write penalty incurred by the bank. Just to be clear, the write penalty is completely different from the bus-turnaround penalty that has been studied by others in the past.</a:t>
            </a:r>
          </a:p>
          <a:p>
            <a:endParaRPr lang="en-US" baseline="0" smtClean="0"/>
          </a:p>
          <a:p>
            <a:r>
              <a:rPr lang="en-US" baseline="0" smtClean="0"/>
              <a:t>Third,  bank conflicts cause thrashing in the row-buffer. Each DRAM bank consists of multiple rows. Furthermore, a bank is equipped with a row-buffer that “caches” the last accessed row. But if successive requests access different rows, then the requests evict each other’s row from the row-buffer, as being shown. And such thrashing in the row-buffer increases the latency of memory access.</a:t>
            </a:r>
          </a:p>
          <a:p>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5</a:t>
            </a:fld>
            <a:endParaRPr lang="en-US"/>
          </a:p>
        </p:txBody>
      </p:sp>
    </p:spTree>
    <p:extLst>
      <p:ext uri="{BB962C8B-B14F-4D97-AF65-F5344CB8AC3E}">
        <p14:creationId xmlns:p14="http://schemas.microsoft.com/office/powerpoint/2010/main" val="2572109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To</a:t>
            </a:r>
            <a:r>
              <a:rPr lang="en-US" baseline="0" smtClean="0"/>
              <a:t> understand exactly how bank conflicts delay requests, let’s take a look at a case study.</a:t>
            </a:r>
            <a:endParaRPr lang="en-US" smtClean="0"/>
          </a:p>
          <a:p>
            <a:endParaRPr lang="en-US" smtClean="0"/>
          </a:p>
          <a:p>
            <a:r>
              <a:rPr lang="en-US" smtClean="0"/>
              <a:t>In the first case there fo</a:t>
            </a:r>
            <a:r>
              <a:rPr lang="en-US" baseline="0" smtClean="0"/>
              <a:t>ur requests accessing two different rows in two different banks. The blue requests (write and read) are to the blue row in the top bank, whereas the orange requests (also, write and read) are to the orange row in the bottom bank.</a:t>
            </a:r>
          </a:p>
          <a:p>
            <a:endParaRPr lang="en-US" baseline="0" smtClean="0"/>
          </a:p>
          <a:p>
            <a:r>
              <a:rPr lang="en-US" baseline="0" smtClean="0"/>
              <a:t>In this case, the four requests are served quickly, because the two writes are served in parallel, after which the two reads are served in parallel, across the two banks. </a:t>
            </a:r>
          </a:p>
          <a:p>
            <a:endParaRPr lang="en-US" baseline="0" smtClean="0"/>
          </a:p>
          <a:p>
            <a:r>
              <a:rPr lang="en-US" baseline="0" smtClean="0"/>
              <a:t>Now let’s now consider a case where the four requests are to two different rows in the same bank. The service timeline for this scenario highlights the three problems that delay requests during bank conflicts.</a:t>
            </a:r>
          </a:p>
          <a:p>
            <a:endParaRPr lang="en-US" baseline="0" smtClean="0"/>
          </a:p>
          <a:p>
            <a:r>
              <a:rPr lang="en-US" baseline="0" smtClean="0"/>
              <a:t>First, successive requests are completely serialized, unable to overlap any of their latencies. Second, after a write request, an extra write penalty is incurred before the next request can be served. Third, although each row has two requests, the row must be reloaded into the row-buffer each time. This is because an intervening request to a different row evicts the row from the row-buffer.</a:t>
            </a:r>
          </a:p>
          <a:p>
            <a:endParaRPr lang="en-US" smtClean="0"/>
          </a:p>
          <a:p>
            <a:r>
              <a:rPr lang="en-US" smtClean="0"/>
              <a:t>Comparing the</a:t>
            </a:r>
            <a:r>
              <a:rPr lang="en-US" baseline="0" smtClean="0"/>
              <a:t> service timeline of two scenarios, we can clearly see that bank conflicts significantly increase the overall latency of the four requests.</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6</a:t>
            </a:fld>
            <a:endParaRPr lang="en-US"/>
          </a:p>
        </p:txBody>
      </p:sp>
    </p:spTree>
    <p:extLst>
      <p:ext uri="{BB962C8B-B14F-4D97-AF65-F5344CB8AC3E}">
        <p14:creationId xmlns:p14="http://schemas.microsoft.com/office/powerpoint/2010/main" val="3797061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Our goal in this work is to mitigate the detrimental</a:t>
            </a:r>
            <a:r>
              <a:rPr lang="en-US" baseline="0" smtClean="0"/>
              <a:t> effects of bank conflicts in a cost-effective manner.</a:t>
            </a:r>
          </a:p>
          <a:p>
            <a:endParaRPr lang="en-US" baseline="0" smtClean="0"/>
          </a:p>
          <a:p>
            <a:r>
              <a:rPr lang="en-US" baseline="0" smtClean="0"/>
              <a:t>A naïve solution would simply be to add more banks. But, as I will show later, this is very expensive.</a:t>
            </a:r>
          </a:p>
          <a:p>
            <a:endParaRPr lang="en-US" baseline="0" smtClean="0"/>
          </a:p>
          <a:p>
            <a:r>
              <a:rPr lang="en-US" baseline="0" smtClean="0"/>
              <a:t>Instead, we propose a cost effective solution based on a key observation.</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7</a:t>
            </a:fld>
            <a:endParaRPr lang="en-US"/>
          </a:p>
        </p:txBody>
      </p:sp>
    </p:spTree>
    <p:extLst>
      <p:ext uri="{BB962C8B-B14F-4D97-AF65-F5344CB8AC3E}">
        <p14:creationId xmlns:p14="http://schemas.microsoft.com/office/powerpoint/2010/main" val="2751438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smtClean="0"/>
              <a:t>Our key observation is that a DRAM bank is divided into subarrays.</a:t>
            </a:r>
          </a:p>
          <a:p>
            <a:endParaRPr lang="en-US" baseline="0" smtClean="0"/>
          </a:p>
          <a:p>
            <a:r>
              <a:rPr lang="en-US" baseline="0" smtClean="0"/>
              <a:t>Logically, a DRAM bank is viewed as a monolithic component with a single row-buffer connected to all rows. However, a single row-buffer cannot drive tens of thousands rows.</a:t>
            </a:r>
          </a:p>
          <a:p>
            <a:endParaRPr lang="en-US" baseline="0" smtClean="0"/>
          </a:p>
          <a:p>
            <a:r>
              <a:rPr lang="en-US" baseline="0" smtClean="0"/>
              <a:t>So, instead, a DRAM bank is physically divided into multiple subarrays, each equipped with a local row-buffer. Although each subarray has a local row-buffer, a single global row-buffer is still required to serve as an interface through which data can be transferred from and to the bank.</a:t>
            </a:r>
            <a:endParaRPr lang="en-US"/>
          </a:p>
        </p:txBody>
      </p:sp>
      <p:sp>
        <p:nvSpPr>
          <p:cNvPr id="4" name="Slide Number Placeholder 3"/>
          <p:cNvSpPr>
            <a:spLocks noGrp="1"/>
          </p:cNvSpPr>
          <p:nvPr>
            <p:ph type="sldNum" sz="quarter" idx="10"/>
          </p:nvPr>
        </p:nvSpPr>
        <p:spPr/>
        <p:txBody>
          <a:bodyPr/>
          <a:lstStyle/>
          <a:p>
            <a:fld id="{80F03180-34AC-4716-85F0-B91B63342E95}" type="slidenum">
              <a:rPr lang="en-US" smtClean="0"/>
              <a:t>8</a:t>
            </a:fld>
            <a:endParaRPr lang="en-US"/>
          </a:p>
        </p:txBody>
      </p:sp>
    </p:spTree>
    <p:extLst>
      <p:ext uri="{BB962C8B-B14F-4D97-AF65-F5344CB8AC3E}">
        <p14:creationId xmlns:p14="http://schemas.microsoft.com/office/powerpoint/2010/main" val="2238910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Based on our observation,</a:t>
            </a:r>
            <a:r>
              <a:rPr lang="en-US" baseline="0" smtClean="0"/>
              <a:t> we propose two key ideas.</a:t>
            </a:r>
          </a:p>
          <a:p>
            <a:endParaRPr lang="en-US" baseline="0" smtClean="0"/>
          </a:p>
          <a:p>
            <a:r>
              <a:rPr lang="en-US" baseline="0" smtClean="0"/>
              <a:t>First, we realized that each subarray operates mostly independently of each other, except when occasionally sharing global structures, such as the global row-buffer. Additionally, each subarray has a row-decoder, which in turn is driven by the global row-decoder, another global structure.</a:t>
            </a:r>
          </a:p>
          <a:p>
            <a:endParaRPr lang="en-US" baseline="0" smtClean="0"/>
          </a:p>
          <a:p>
            <a:r>
              <a:rPr lang="en-US" baseline="0" smtClean="0"/>
              <a:t>Our first key idea is to reduce the sharing of global structures among subarrays to enable subarray-level parallelism.</a:t>
            </a:r>
          </a:p>
          <a:p>
            <a:endParaRPr lang="en-US" baseline="0" smtClean="0"/>
          </a:p>
          <a:p>
            <a:endParaRPr lang="en-US" baseline="0" smtClean="0"/>
          </a:p>
        </p:txBody>
      </p:sp>
      <p:sp>
        <p:nvSpPr>
          <p:cNvPr id="4" name="Slide Number Placeholder 3"/>
          <p:cNvSpPr>
            <a:spLocks noGrp="1"/>
          </p:cNvSpPr>
          <p:nvPr>
            <p:ph type="sldNum" sz="quarter" idx="10"/>
          </p:nvPr>
        </p:nvSpPr>
        <p:spPr/>
        <p:txBody>
          <a:bodyPr/>
          <a:lstStyle/>
          <a:p>
            <a:fld id="{80F03180-34AC-4716-85F0-B91B63342E95}" type="slidenum">
              <a:rPr lang="en-US" smtClean="0"/>
              <a:t>9</a:t>
            </a:fld>
            <a:endParaRPr lang="en-US"/>
          </a:p>
        </p:txBody>
      </p:sp>
    </p:spTree>
    <p:extLst>
      <p:ext uri="{BB962C8B-B14F-4D97-AF65-F5344CB8AC3E}">
        <p14:creationId xmlns:p14="http://schemas.microsoft.com/office/powerpoint/2010/main" val="2826913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1A5C63-8B36-4754-851D-12FD2888AB62}" type="datetime1">
              <a:rPr lang="en-US" smtClean="0"/>
              <a:t>7/16/12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63EBC-A636-4E4F-B313-DA526F248DF6}" type="slidenum">
              <a:rPr lang="en-US" smtClean="0"/>
              <a:t>‹#›</a:t>
            </a:fld>
            <a:endParaRPr lang="en-US"/>
          </a:p>
        </p:txBody>
      </p:sp>
    </p:spTree>
    <p:extLst>
      <p:ext uri="{BB962C8B-B14F-4D97-AF65-F5344CB8AC3E}">
        <p14:creationId xmlns:p14="http://schemas.microsoft.com/office/powerpoint/2010/main" val="3905572196"/>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828FE3-9AE0-49A2-976F-324A07A44035}" type="datetime1">
              <a:rPr lang="en-US" smtClean="0"/>
              <a:t>7/16/12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63EBC-A636-4E4F-B313-DA526F248DF6}" type="slidenum">
              <a:rPr lang="en-US" smtClean="0"/>
              <a:t>‹#›</a:t>
            </a:fld>
            <a:endParaRPr lang="en-US"/>
          </a:p>
        </p:txBody>
      </p:sp>
    </p:spTree>
    <p:extLst>
      <p:ext uri="{BB962C8B-B14F-4D97-AF65-F5344CB8AC3E}">
        <p14:creationId xmlns:p14="http://schemas.microsoft.com/office/powerpoint/2010/main" val="523051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41AD1F-69F0-4F09-9216-7848FA869439}" type="datetime1">
              <a:rPr lang="en-US" smtClean="0"/>
              <a:t>7/16/12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63EBC-A636-4E4F-B313-DA526F248DF6}" type="slidenum">
              <a:rPr lang="en-US" smtClean="0"/>
              <a:t>‹#›</a:t>
            </a:fld>
            <a:endParaRPr lang="en-US"/>
          </a:p>
        </p:txBody>
      </p:sp>
    </p:spTree>
    <p:extLst>
      <p:ext uri="{BB962C8B-B14F-4D97-AF65-F5344CB8AC3E}">
        <p14:creationId xmlns:p14="http://schemas.microsoft.com/office/powerpoint/2010/main" val="83433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116F91-ED3E-4251-B1F7-EC5ADB84708A}" type="datetime1">
              <a:rPr lang="en-US" smtClean="0"/>
              <a:t>7/16/12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63EBC-A636-4E4F-B313-DA526F248DF6}" type="slidenum">
              <a:rPr lang="en-US" smtClean="0"/>
              <a:t>‹#›</a:t>
            </a:fld>
            <a:endParaRPr lang="en-US"/>
          </a:p>
        </p:txBody>
      </p:sp>
    </p:spTree>
    <p:extLst>
      <p:ext uri="{BB962C8B-B14F-4D97-AF65-F5344CB8AC3E}">
        <p14:creationId xmlns:p14="http://schemas.microsoft.com/office/powerpoint/2010/main" val="3346877089"/>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E1BD6-2D5E-4D6A-B17F-9E7F4515CCE0}" type="datetime1">
              <a:rPr lang="en-US" smtClean="0"/>
              <a:t>7/16/12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63EBC-A636-4E4F-B313-DA526F248DF6}" type="slidenum">
              <a:rPr lang="en-US" smtClean="0"/>
              <a:t>‹#›</a:t>
            </a:fld>
            <a:endParaRPr lang="en-US"/>
          </a:p>
        </p:txBody>
      </p:sp>
    </p:spTree>
    <p:extLst>
      <p:ext uri="{BB962C8B-B14F-4D97-AF65-F5344CB8AC3E}">
        <p14:creationId xmlns:p14="http://schemas.microsoft.com/office/powerpoint/2010/main" val="2310674827"/>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11E9B8-FBD4-438C-AF5F-667305AF5833}" type="datetime1">
              <a:rPr lang="en-US" smtClean="0"/>
              <a:t>7/16/12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63EBC-A636-4E4F-B313-DA526F248DF6}" type="slidenum">
              <a:rPr lang="en-US" smtClean="0"/>
              <a:t>‹#›</a:t>
            </a:fld>
            <a:endParaRPr lang="en-US"/>
          </a:p>
        </p:txBody>
      </p:sp>
    </p:spTree>
    <p:extLst>
      <p:ext uri="{BB962C8B-B14F-4D97-AF65-F5344CB8AC3E}">
        <p14:creationId xmlns:p14="http://schemas.microsoft.com/office/powerpoint/2010/main" val="3534244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C9F148-F549-4073-AB5C-5834CD879949}" type="datetime1">
              <a:rPr lang="en-US" smtClean="0"/>
              <a:t>7/16/12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63EBC-A636-4E4F-B313-DA526F248DF6}" type="slidenum">
              <a:rPr lang="en-US" smtClean="0"/>
              <a:t>‹#›</a:t>
            </a:fld>
            <a:endParaRPr lang="en-US"/>
          </a:p>
        </p:txBody>
      </p:sp>
    </p:spTree>
    <p:extLst>
      <p:ext uri="{BB962C8B-B14F-4D97-AF65-F5344CB8AC3E}">
        <p14:creationId xmlns:p14="http://schemas.microsoft.com/office/powerpoint/2010/main" val="1717022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8099E7-9DD3-4299-90F8-9846FCA66204}" type="datetime1">
              <a:rPr lang="en-US" smtClean="0"/>
              <a:t>7/16/12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363EBC-A636-4E4F-B313-DA526F248DF6}" type="slidenum">
              <a:rPr lang="en-US" smtClean="0"/>
              <a:t>‹#›</a:t>
            </a:fld>
            <a:endParaRPr lang="en-US"/>
          </a:p>
        </p:txBody>
      </p:sp>
    </p:spTree>
    <p:extLst>
      <p:ext uri="{BB962C8B-B14F-4D97-AF65-F5344CB8AC3E}">
        <p14:creationId xmlns:p14="http://schemas.microsoft.com/office/powerpoint/2010/main" val="3862206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959CB-3542-414D-8B44-2F5E0236A0FD}" type="datetime1">
              <a:rPr lang="en-US" smtClean="0"/>
              <a:t>7/16/12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63EBC-A636-4E4F-B313-DA526F248DF6}" type="slidenum">
              <a:rPr lang="en-US" smtClean="0"/>
              <a:t>‹#›</a:t>
            </a:fld>
            <a:endParaRPr lang="en-US"/>
          </a:p>
        </p:txBody>
      </p:sp>
    </p:spTree>
    <p:extLst>
      <p:ext uri="{BB962C8B-B14F-4D97-AF65-F5344CB8AC3E}">
        <p14:creationId xmlns:p14="http://schemas.microsoft.com/office/powerpoint/2010/main" val="740769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98C53C-14FF-4D5E-A68F-15DFC7D68265}" type="datetime1">
              <a:rPr lang="en-US" smtClean="0"/>
              <a:t>7/16/12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63EBC-A636-4E4F-B313-DA526F248DF6}" type="slidenum">
              <a:rPr lang="en-US" smtClean="0"/>
              <a:t>‹#›</a:t>
            </a:fld>
            <a:endParaRPr lang="en-US"/>
          </a:p>
        </p:txBody>
      </p:sp>
    </p:spTree>
    <p:extLst>
      <p:ext uri="{BB962C8B-B14F-4D97-AF65-F5344CB8AC3E}">
        <p14:creationId xmlns:p14="http://schemas.microsoft.com/office/powerpoint/2010/main" val="2374354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DBC9E-D78A-433F-89BF-14D5DA7B7CE9}" type="datetime1">
              <a:rPr lang="en-US" smtClean="0"/>
              <a:t>7/16/12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63EBC-A636-4E4F-B313-DA526F248DF6}" type="slidenum">
              <a:rPr lang="en-US" smtClean="0"/>
              <a:t>‹#›</a:t>
            </a:fld>
            <a:endParaRPr lang="en-US"/>
          </a:p>
        </p:txBody>
      </p:sp>
    </p:spTree>
    <p:extLst>
      <p:ext uri="{BB962C8B-B14F-4D97-AF65-F5344CB8AC3E}">
        <p14:creationId xmlns:p14="http://schemas.microsoft.com/office/powerpoint/2010/main" val="35392412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76200"/>
            <a:ext cx="8534400" cy="9144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04800" y="990600"/>
            <a:ext cx="8534400" cy="5365750"/>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00800"/>
            <a:ext cx="2133600" cy="320675"/>
          </a:xfrm>
          <a:prstGeom prst="rect">
            <a:avLst/>
          </a:prstGeom>
        </p:spPr>
        <p:txBody>
          <a:bodyPr vert="horz" lIns="91440" tIns="45720" rIns="91440" bIns="45720" rtlCol="0" anchor="ctr"/>
          <a:lstStyle>
            <a:lvl1pPr algn="l">
              <a:defRPr sz="1200">
                <a:solidFill>
                  <a:schemeClr val="tx1">
                    <a:tint val="75000"/>
                  </a:schemeClr>
                </a:solidFill>
              </a:defRPr>
            </a:lvl1pPr>
          </a:lstStyle>
          <a:p>
            <a:fld id="{57F65629-F741-454D-8A3F-49FD9C45B2E3}" type="datetime1">
              <a:rPr lang="en-US" smtClean="0"/>
              <a:t>7/16/12</a:t>
            </a:fld>
            <a:endParaRPr lang="en-US"/>
          </a:p>
        </p:txBody>
      </p:sp>
      <p:sp>
        <p:nvSpPr>
          <p:cNvPr id="5" name="Footer Placeholder 4"/>
          <p:cNvSpPr>
            <a:spLocks noGrp="1"/>
          </p:cNvSpPr>
          <p:nvPr>
            <p:ph type="ftr" sz="quarter" idx="3"/>
          </p:nvPr>
        </p:nvSpPr>
        <p:spPr>
          <a:xfrm>
            <a:off x="3124200" y="6400800"/>
            <a:ext cx="2895600" cy="3206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400800"/>
            <a:ext cx="2133600" cy="320675"/>
          </a:xfrm>
          <a:prstGeom prst="rect">
            <a:avLst/>
          </a:prstGeom>
        </p:spPr>
        <p:txBody>
          <a:bodyPr vert="horz" lIns="91440" tIns="45720" rIns="91440" bIns="45720" rtlCol="0" anchor="ctr"/>
          <a:lstStyle>
            <a:lvl1pPr algn="r">
              <a:defRPr sz="1200">
                <a:solidFill>
                  <a:schemeClr val="tx1"/>
                </a:solidFill>
              </a:defRPr>
            </a:lvl1pPr>
          </a:lstStyle>
          <a:p>
            <a:fld id="{8B363EBC-A636-4E4F-B313-DA526F248DF6}" type="slidenum">
              <a:rPr lang="en-US" smtClean="0"/>
              <a:pPr/>
              <a:t>‹#›</a:t>
            </a:fld>
            <a:endParaRPr lang="en-US"/>
          </a:p>
        </p:txBody>
      </p:sp>
    </p:spTree>
    <p:extLst>
      <p:ext uri="{BB962C8B-B14F-4D97-AF65-F5344CB8AC3E}">
        <p14:creationId xmlns:p14="http://schemas.microsoft.com/office/powerpoint/2010/main" val="933254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ftr="0" dt="0"/>
  <p:txStyles>
    <p:titleStyle>
      <a:lvl1pPr algn="l"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 Id="rId3" Type="http://schemas.openxmlformats.org/officeDocument/2006/relationships/chart" Target="../charts/char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urgundy_CMU_JPG_Logo.jpg"/>
          <p:cNvPicPr>
            <a:picLocks noChangeAspect="1"/>
          </p:cNvPicPr>
          <p:nvPr/>
        </p:nvPicPr>
        <p:blipFill>
          <a:blip r:embed="rId3" cstate="print"/>
          <a:stretch>
            <a:fillRect/>
          </a:stretch>
        </p:blipFill>
        <p:spPr>
          <a:xfrm>
            <a:off x="357554" y="5334000"/>
            <a:ext cx="3376246" cy="1219200"/>
          </a:xfrm>
          <a:prstGeom prst="rect">
            <a:avLst/>
          </a:prstGeom>
        </p:spPr>
      </p:pic>
      <p:sp>
        <p:nvSpPr>
          <p:cNvPr id="2" name="Title 1"/>
          <p:cNvSpPr>
            <a:spLocks noGrp="1"/>
          </p:cNvSpPr>
          <p:nvPr>
            <p:ph type="ctrTitle"/>
          </p:nvPr>
        </p:nvSpPr>
        <p:spPr>
          <a:xfrm>
            <a:off x="228600" y="1447800"/>
            <a:ext cx="8686800" cy="1924051"/>
          </a:xfrm>
        </p:spPr>
        <p:txBody>
          <a:bodyPr>
            <a:noAutofit/>
          </a:bodyPr>
          <a:lstStyle/>
          <a:p>
            <a:pPr algn="ctr"/>
            <a:r>
              <a:rPr lang="en-US" sz="6000" smtClean="0"/>
              <a:t>A Case for </a:t>
            </a:r>
            <a:br>
              <a:rPr lang="en-US" sz="6000" smtClean="0"/>
            </a:br>
            <a:r>
              <a:rPr lang="en-US" sz="6000" err="1" smtClean="0"/>
              <a:t>Subarray</a:t>
            </a:r>
            <a:r>
              <a:rPr lang="en-US" sz="6000" smtClean="0"/>
              <a:t>-Level Parallelism </a:t>
            </a:r>
            <a:br>
              <a:rPr lang="en-US" sz="6000" smtClean="0"/>
            </a:br>
            <a:r>
              <a:rPr lang="en-US" sz="6000" smtClean="0"/>
              <a:t>(SALP) in DRAM</a:t>
            </a:r>
            <a:r>
              <a:rPr lang="en-US" sz="4400" smtClean="0"/>
              <a:t/>
            </a:r>
            <a:br>
              <a:rPr lang="en-US" sz="4400" smtClean="0"/>
            </a:br>
            <a:endParaRPr lang="en-US" sz="3200" b="0" i="1"/>
          </a:p>
        </p:txBody>
      </p:sp>
      <p:sp>
        <p:nvSpPr>
          <p:cNvPr id="3" name="Subtitle 2"/>
          <p:cNvSpPr>
            <a:spLocks noGrp="1"/>
          </p:cNvSpPr>
          <p:nvPr>
            <p:ph type="subTitle" idx="1"/>
          </p:nvPr>
        </p:nvSpPr>
        <p:spPr>
          <a:xfrm>
            <a:off x="533400" y="4038600"/>
            <a:ext cx="8077200" cy="1295400"/>
          </a:xfrm>
        </p:spPr>
        <p:txBody>
          <a:bodyPr>
            <a:noAutofit/>
          </a:bodyPr>
          <a:lstStyle/>
          <a:p>
            <a:r>
              <a:rPr lang="en-US" sz="4000" b="1" err="1" smtClean="0">
                <a:solidFill>
                  <a:schemeClr val="tx1"/>
                </a:solidFill>
              </a:rPr>
              <a:t>Yoongu</a:t>
            </a:r>
            <a:r>
              <a:rPr lang="en-US" sz="4000" b="1" smtClean="0">
                <a:solidFill>
                  <a:schemeClr val="tx1"/>
                </a:solidFill>
              </a:rPr>
              <a:t> Kim</a:t>
            </a:r>
            <a:r>
              <a:rPr lang="en-US" sz="4000" smtClean="0">
                <a:solidFill>
                  <a:schemeClr val="tx1"/>
                </a:solidFill>
              </a:rPr>
              <a:t>, </a:t>
            </a:r>
            <a:r>
              <a:rPr lang="en-US" sz="4000" err="1" smtClean="0">
                <a:solidFill>
                  <a:schemeClr val="tx1"/>
                </a:solidFill>
              </a:rPr>
              <a:t>Vivek</a:t>
            </a:r>
            <a:r>
              <a:rPr lang="en-US" sz="4000" smtClean="0">
                <a:solidFill>
                  <a:schemeClr val="tx1"/>
                </a:solidFill>
              </a:rPr>
              <a:t> </a:t>
            </a:r>
            <a:r>
              <a:rPr lang="en-US" sz="4000" err="1" smtClean="0">
                <a:solidFill>
                  <a:schemeClr val="tx1"/>
                </a:solidFill>
              </a:rPr>
              <a:t>Seshadri</a:t>
            </a:r>
            <a:r>
              <a:rPr lang="en-US" sz="4000" smtClean="0">
                <a:solidFill>
                  <a:schemeClr val="tx1"/>
                </a:solidFill>
              </a:rPr>
              <a:t>, </a:t>
            </a:r>
            <a:br>
              <a:rPr lang="en-US" sz="4000" smtClean="0">
                <a:solidFill>
                  <a:schemeClr val="tx1"/>
                </a:solidFill>
              </a:rPr>
            </a:br>
            <a:r>
              <a:rPr lang="en-US" sz="4000" err="1" smtClean="0">
                <a:solidFill>
                  <a:schemeClr val="tx1"/>
                </a:solidFill>
              </a:rPr>
              <a:t>Donghyuk</a:t>
            </a:r>
            <a:r>
              <a:rPr lang="en-US" sz="4000" smtClean="0">
                <a:solidFill>
                  <a:schemeClr val="tx1"/>
                </a:solidFill>
              </a:rPr>
              <a:t> Lee, Jamie Liu, </a:t>
            </a:r>
            <a:r>
              <a:rPr lang="en-US" sz="4000" err="1" smtClean="0">
                <a:solidFill>
                  <a:schemeClr val="tx1"/>
                </a:solidFill>
              </a:rPr>
              <a:t>Onur</a:t>
            </a:r>
            <a:r>
              <a:rPr lang="en-US" sz="4000" smtClean="0">
                <a:solidFill>
                  <a:schemeClr val="tx1"/>
                </a:solidFill>
              </a:rPr>
              <a:t> Mutlu</a:t>
            </a:r>
          </a:p>
        </p:txBody>
      </p:sp>
      <p:pic>
        <p:nvPicPr>
          <p:cNvPr id="5" name="Picture 4" descr="safari.png"/>
          <p:cNvPicPr>
            <a:picLocks noChangeAspect="1"/>
          </p:cNvPicPr>
          <p:nvPr/>
        </p:nvPicPr>
        <p:blipFill>
          <a:blip r:embed="rId4" cstate="print"/>
          <a:stretch>
            <a:fillRect/>
          </a:stretch>
        </p:blipFill>
        <p:spPr>
          <a:xfrm>
            <a:off x="6705601" y="5653112"/>
            <a:ext cx="2057399" cy="595288"/>
          </a:xfrm>
          <a:prstGeom prst="rect">
            <a:avLst/>
          </a:prstGeom>
        </p:spPr>
      </p:pic>
    </p:spTree>
    <p:extLst>
      <p:ext uri="{BB962C8B-B14F-4D97-AF65-F5344CB8AC3E}">
        <p14:creationId xmlns:p14="http://schemas.microsoft.com/office/powerpoint/2010/main" val="41923410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ounded Rectangle 27"/>
          <p:cNvSpPr/>
          <p:nvPr/>
        </p:nvSpPr>
        <p:spPr>
          <a:xfrm>
            <a:off x="1752600" y="1536121"/>
            <a:ext cx="5715000" cy="4419599"/>
          </a:xfrm>
          <a:prstGeom prst="roundRect">
            <a:avLst>
              <a:gd name="adj" fmla="val 11769"/>
            </a:avLst>
          </a:prstGeom>
          <a:noFill/>
          <a:ln w="571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p:nvSpPr>
        <p:spPr>
          <a:xfrm>
            <a:off x="2065960" y="1663422"/>
            <a:ext cx="935381" cy="3412538"/>
          </a:xfrm>
          <a:prstGeom prst="roundRect">
            <a:avLst>
              <a:gd name="adj" fmla="val 11769"/>
            </a:avLst>
          </a:prstGeom>
          <a:solidFill>
            <a:srgbClr val="FF0000">
              <a:alpha val="50000"/>
            </a:srgbClr>
          </a:solidFill>
          <a:ln w="571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4095240" y="5071326"/>
            <a:ext cx="2975202" cy="726233"/>
          </a:xfrm>
          <a:prstGeom prst="roundRect">
            <a:avLst>
              <a:gd name="adj" fmla="val 11769"/>
            </a:avLst>
          </a:prstGeom>
          <a:solidFill>
            <a:srgbClr val="FF0000">
              <a:alpha val="50000"/>
            </a:srgbClr>
          </a:solidFill>
          <a:ln w="571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4400"/>
              <a:t>Key Idea: Reduce Sharing of Globals</a:t>
            </a:r>
          </a:p>
        </p:txBody>
      </p:sp>
      <p:sp>
        <p:nvSpPr>
          <p:cNvPr id="4" name="Slide Number Placeholder 3"/>
          <p:cNvSpPr>
            <a:spLocks noGrp="1"/>
          </p:cNvSpPr>
          <p:nvPr>
            <p:ph type="sldNum" sz="quarter" idx="12"/>
          </p:nvPr>
        </p:nvSpPr>
        <p:spPr/>
        <p:txBody>
          <a:bodyPr/>
          <a:lstStyle/>
          <a:p>
            <a:fld id="{8B363EBC-A636-4E4F-B313-DA526F248DF6}" type="slidenum">
              <a:rPr lang="en-US" smtClean="0"/>
              <a:t>10</a:t>
            </a:fld>
            <a:endParaRPr lang="en-US"/>
          </a:p>
        </p:txBody>
      </p:sp>
      <p:sp>
        <p:nvSpPr>
          <p:cNvPr id="5" name="row-buffer"/>
          <p:cNvSpPr/>
          <p:nvPr/>
        </p:nvSpPr>
        <p:spPr>
          <a:xfrm>
            <a:off x="4267200" y="5205844"/>
            <a:ext cx="2631282"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Global Row-Buf</a:t>
            </a:r>
            <a:endParaRPr lang="en-US" sz="3000">
              <a:solidFill>
                <a:schemeClr val="tx1"/>
              </a:solidFill>
            </a:endParaRPr>
          </a:p>
        </p:txBody>
      </p:sp>
      <p:sp>
        <p:nvSpPr>
          <p:cNvPr id="10" name="decoder"/>
          <p:cNvSpPr/>
          <p:nvPr/>
        </p:nvSpPr>
        <p:spPr>
          <a:xfrm rot="16200000">
            <a:off x="3416821" y="2092461"/>
            <a:ext cx="800644" cy="340858"/>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11" name="decoder"/>
          <p:cNvSpPr/>
          <p:nvPr/>
        </p:nvSpPr>
        <p:spPr>
          <a:xfrm rot="16200000">
            <a:off x="1017004" y="3107750"/>
            <a:ext cx="3033295" cy="523882"/>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bg1"/>
                </a:solidFill>
              </a:rPr>
              <a:t>Global Decoder</a:t>
            </a:r>
            <a:endParaRPr lang="en-US" sz="3200">
              <a:solidFill>
                <a:schemeClr val="bg1"/>
              </a:solidFill>
            </a:endParaRPr>
          </a:p>
        </p:txBody>
      </p:sp>
      <p:sp>
        <p:nvSpPr>
          <p:cNvPr id="19" name="decoder"/>
          <p:cNvSpPr/>
          <p:nvPr/>
        </p:nvSpPr>
        <p:spPr>
          <a:xfrm rot="16200000">
            <a:off x="3408771" y="4157720"/>
            <a:ext cx="816744" cy="340858"/>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cxnSp>
        <p:nvCxnSpPr>
          <p:cNvPr id="23" name="Straight Connector 22"/>
          <p:cNvCxnSpPr/>
          <p:nvPr/>
        </p:nvCxnSpPr>
        <p:spPr>
          <a:xfrm>
            <a:off x="3262309" y="1833994"/>
            <a:ext cx="0" cy="3052345"/>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2"/>
          </p:cNvCxnSpPr>
          <p:nvPr/>
        </p:nvCxnSpPr>
        <p:spPr>
          <a:xfrm>
            <a:off x="2795593" y="3369691"/>
            <a:ext cx="46671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10" idx="0"/>
          </p:cNvCxnSpPr>
          <p:nvPr/>
        </p:nvCxnSpPr>
        <p:spPr>
          <a:xfrm>
            <a:off x="3262309" y="2262890"/>
            <a:ext cx="384405"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endCxn id="19" idx="0"/>
          </p:cNvCxnSpPr>
          <p:nvPr/>
        </p:nvCxnSpPr>
        <p:spPr>
          <a:xfrm>
            <a:off x="3262309" y="4328149"/>
            <a:ext cx="384405"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122714" y="5205844"/>
            <a:ext cx="1811111" cy="457199"/>
          </a:xfrm>
          <a:prstGeom prst="rect">
            <a:avLst/>
          </a:prstGeom>
          <a:noFill/>
        </p:spPr>
        <p:txBody>
          <a:bodyPr wrap="square" rtlCol="0" anchor="ctr">
            <a:noAutofit/>
          </a:bodyPr>
          <a:lstStyle/>
          <a:p>
            <a:r>
              <a:rPr lang="en-US" sz="4800" b="1" i="1" smtClean="0"/>
              <a:t>Bank</a:t>
            </a:r>
            <a:endParaRPr lang="en-US" sz="4400" b="1" i="1"/>
          </a:p>
        </p:txBody>
      </p:sp>
      <p:sp>
        <p:nvSpPr>
          <p:cNvPr id="34" name="bankblank"/>
          <p:cNvSpPr/>
          <p:nvPr/>
        </p:nvSpPr>
        <p:spPr>
          <a:xfrm>
            <a:off x="4266632" y="1845276"/>
            <a:ext cx="2631282" cy="355189"/>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35" name="smallrow"/>
          <p:cNvSpPr/>
          <p:nvPr/>
        </p:nvSpPr>
        <p:spPr>
          <a:xfrm>
            <a:off x="4266632" y="1840921"/>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36" name="smallrow"/>
          <p:cNvSpPr/>
          <p:nvPr/>
        </p:nvSpPr>
        <p:spPr>
          <a:xfrm>
            <a:off x="4266632" y="1960769"/>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37" name="smallrow"/>
          <p:cNvSpPr/>
          <p:nvPr/>
        </p:nvSpPr>
        <p:spPr>
          <a:xfrm>
            <a:off x="4266632" y="2080617"/>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38" name="row-buffer"/>
          <p:cNvSpPr/>
          <p:nvPr/>
        </p:nvSpPr>
        <p:spPr>
          <a:xfrm>
            <a:off x="4266632" y="2200465"/>
            <a:ext cx="2631282"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39" name="bankblank"/>
          <p:cNvSpPr/>
          <p:nvPr/>
        </p:nvSpPr>
        <p:spPr>
          <a:xfrm>
            <a:off x="4266632" y="3924132"/>
            <a:ext cx="2631282" cy="355189"/>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40" name="smallrow"/>
          <p:cNvSpPr/>
          <p:nvPr/>
        </p:nvSpPr>
        <p:spPr>
          <a:xfrm>
            <a:off x="4266632" y="3919777"/>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1" name="smallrow"/>
          <p:cNvSpPr/>
          <p:nvPr/>
        </p:nvSpPr>
        <p:spPr>
          <a:xfrm>
            <a:off x="4266632" y="4039625"/>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2" name="smallrow"/>
          <p:cNvSpPr/>
          <p:nvPr/>
        </p:nvSpPr>
        <p:spPr>
          <a:xfrm>
            <a:off x="4266632" y="4159473"/>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3" name="row-buffer"/>
          <p:cNvSpPr/>
          <p:nvPr/>
        </p:nvSpPr>
        <p:spPr>
          <a:xfrm>
            <a:off x="4266632" y="4279321"/>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51" name="TextBox 50"/>
          <p:cNvSpPr txBox="1"/>
          <p:nvPr/>
        </p:nvSpPr>
        <p:spPr>
          <a:xfrm rot="16200000">
            <a:off x="4870261" y="3014078"/>
            <a:ext cx="1266467" cy="553639"/>
          </a:xfrm>
          <a:prstGeom prst="rect">
            <a:avLst/>
          </a:prstGeom>
          <a:noFill/>
        </p:spPr>
        <p:txBody>
          <a:bodyPr wrap="square" rtlCol="0" anchor="ctr">
            <a:noAutofit/>
          </a:bodyPr>
          <a:lstStyle/>
          <a:p>
            <a:pPr algn="ctr"/>
            <a:r>
              <a:rPr lang="en-US" sz="7200" b="1" smtClean="0"/>
              <a:t>···</a:t>
            </a:r>
            <a:endParaRPr lang="en-US" sz="7200" b="1"/>
          </a:p>
        </p:txBody>
      </p:sp>
      <p:cxnSp>
        <p:nvCxnSpPr>
          <p:cNvPr id="33" name="Curved Connector 32"/>
          <p:cNvCxnSpPr>
            <a:stCxn id="47" idx="1"/>
            <a:endCxn id="46" idx="1"/>
          </p:cNvCxnSpPr>
          <p:nvPr/>
        </p:nvCxnSpPr>
        <p:spPr>
          <a:xfrm rot="10800000">
            <a:off x="838200" y="1161367"/>
            <a:ext cx="1227760" cy="2208325"/>
          </a:xfrm>
          <a:prstGeom prst="curvedConnector3">
            <a:avLst>
              <a:gd name="adj1" fmla="val 135482"/>
            </a:avLst>
          </a:prstGeom>
          <a:ln w="57150">
            <a:solidFill>
              <a:schemeClr val="tx2"/>
            </a:solidFill>
            <a:tailEnd type="triangle" w="lg" len="lg"/>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838200" y="838200"/>
            <a:ext cx="7391401" cy="646331"/>
          </a:xfrm>
          <a:prstGeom prst="rect">
            <a:avLst/>
          </a:prstGeom>
          <a:noFill/>
        </p:spPr>
        <p:txBody>
          <a:bodyPr wrap="square" rtlCol="0">
            <a:spAutoFit/>
          </a:bodyPr>
          <a:lstStyle/>
          <a:p>
            <a:pPr>
              <a:lnSpc>
                <a:spcPct val="90000"/>
              </a:lnSpc>
            </a:pPr>
            <a:r>
              <a:rPr lang="en-US" sz="4000">
                <a:solidFill>
                  <a:schemeClr val="tx2"/>
                </a:solidFill>
              </a:rPr>
              <a:t>1</a:t>
            </a:r>
            <a:r>
              <a:rPr lang="en-US" sz="4000" smtClean="0">
                <a:solidFill>
                  <a:schemeClr val="tx2"/>
                </a:solidFill>
              </a:rPr>
              <a:t>. Parallel access to subarrays</a:t>
            </a:r>
            <a:endParaRPr lang="en-US" sz="4000">
              <a:solidFill>
                <a:schemeClr val="tx2"/>
              </a:solidFill>
            </a:endParaRPr>
          </a:p>
        </p:txBody>
      </p:sp>
      <p:cxnSp>
        <p:nvCxnSpPr>
          <p:cNvPr id="49" name="Curved Connector 48"/>
          <p:cNvCxnSpPr>
            <a:stCxn id="30" idx="1"/>
            <a:endCxn id="50" idx="1"/>
          </p:cNvCxnSpPr>
          <p:nvPr/>
        </p:nvCxnSpPr>
        <p:spPr>
          <a:xfrm rot="10800000" flipV="1">
            <a:off x="914400" y="5434442"/>
            <a:ext cx="3180841" cy="844443"/>
          </a:xfrm>
          <a:prstGeom prst="curvedConnector3">
            <a:avLst>
              <a:gd name="adj1" fmla="val 107187"/>
            </a:avLst>
          </a:prstGeom>
          <a:ln w="57150">
            <a:solidFill>
              <a:schemeClr val="tx2"/>
            </a:solidFill>
            <a:tailEnd type="triangle" w="lg" len="lg"/>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914399" y="5955720"/>
            <a:ext cx="7391401" cy="646331"/>
          </a:xfrm>
          <a:prstGeom prst="rect">
            <a:avLst/>
          </a:prstGeom>
          <a:noFill/>
        </p:spPr>
        <p:txBody>
          <a:bodyPr wrap="square" rtlCol="0">
            <a:spAutoFit/>
          </a:bodyPr>
          <a:lstStyle/>
          <a:p>
            <a:pPr>
              <a:lnSpc>
                <a:spcPct val="90000"/>
              </a:lnSpc>
            </a:pPr>
            <a:r>
              <a:rPr lang="en-US" sz="4000" smtClean="0">
                <a:solidFill>
                  <a:schemeClr val="tx2"/>
                </a:solidFill>
              </a:rPr>
              <a:t>2. Utilize multiple local row-buffers</a:t>
            </a:r>
            <a:endParaRPr lang="en-US" sz="4000">
              <a:solidFill>
                <a:schemeClr val="tx2"/>
              </a:solidFill>
            </a:endParaRPr>
          </a:p>
        </p:txBody>
      </p:sp>
    </p:spTree>
    <p:extLst>
      <p:ext uri="{BB962C8B-B14F-4D97-AF65-F5344CB8AC3E}">
        <p14:creationId xmlns:p14="http://schemas.microsoft.com/office/powerpoint/2010/main" val="30381420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fade">
                                      <p:cBhvr>
                                        <p:cTn id="10" dur="500"/>
                                        <p:tgtEl>
                                          <p:spTgt spid="4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9"/>
                                        </p:tgtEl>
                                        <p:attrNameLst>
                                          <p:attrName>style.visibility</p:attrName>
                                        </p:attrNameLst>
                                      </p:cBhvr>
                                      <p:to>
                                        <p:strVal val="visible"/>
                                      </p:to>
                                    </p:set>
                                    <p:animEffect transition="in" filter="fade">
                                      <p:cBhvr>
                                        <p:cTn id="15" dur="500"/>
                                        <p:tgtEl>
                                          <p:spTgt spid="4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fade">
                                      <p:cBhvr>
                                        <p:cTn id="18"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28"/>
          <p:cNvSpPr/>
          <p:nvPr/>
        </p:nvSpPr>
        <p:spPr>
          <a:xfrm>
            <a:off x="624483" y="1143000"/>
            <a:ext cx="3724275" cy="5213350"/>
          </a:xfrm>
          <a:prstGeom prst="roundRect">
            <a:avLst>
              <a:gd name="adj" fmla="val 11769"/>
            </a:avLst>
          </a:prstGeom>
          <a:solidFill>
            <a:schemeClr val="bg1"/>
          </a:solidFill>
          <a:ln w="571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4400" smtClean="0"/>
              <a:t>Overview of Our Mechanism</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11</a:t>
            </a:fld>
            <a:endParaRPr lang="en-US"/>
          </a:p>
        </p:txBody>
      </p:sp>
      <p:sp>
        <p:nvSpPr>
          <p:cNvPr id="9" name="TextBox 8"/>
          <p:cNvSpPr txBox="1"/>
          <p:nvPr/>
        </p:nvSpPr>
        <p:spPr>
          <a:xfrm rot="16200000">
            <a:off x="1963619" y="3034479"/>
            <a:ext cx="1046005" cy="553639"/>
          </a:xfrm>
          <a:prstGeom prst="rect">
            <a:avLst/>
          </a:prstGeom>
          <a:noFill/>
        </p:spPr>
        <p:txBody>
          <a:bodyPr wrap="square" rtlCol="0" anchor="ctr">
            <a:noAutofit/>
          </a:bodyPr>
          <a:lstStyle/>
          <a:p>
            <a:pPr algn="ctr"/>
            <a:r>
              <a:rPr lang="en-US" sz="7200" b="1" smtClean="0"/>
              <a:t>···</a:t>
            </a:r>
            <a:endParaRPr lang="en-US" sz="7200" b="1"/>
          </a:p>
        </p:txBody>
      </p:sp>
      <p:sp>
        <p:nvSpPr>
          <p:cNvPr id="22" name="row-buffer"/>
          <p:cNvSpPr/>
          <p:nvPr/>
        </p:nvSpPr>
        <p:spPr>
          <a:xfrm>
            <a:off x="1170980" y="1873895"/>
            <a:ext cx="2631282" cy="457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b="1">
              <a:solidFill>
                <a:schemeClr val="tx1"/>
              </a:solidFill>
            </a:endParaRPr>
          </a:p>
        </p:txBody>
      </p:sp>
      <p:sp>
        <p:nvSpPr>
          <p:cNvPr id="23" name="row-buffer"/>
          <p:cNvSpPr/>
          <p:nvPr/>
        </p:nvSpPr>
        <p:spPr>
          <a:xfrm>
            <a:off x="1169425" y="1416695"/>
            <a:ext cx="2631282" cy="457200"/>
          </a:xfrm>
          <a:prstGeom prst="rect">
            <a:avLst/>
          </a:prstGeom>
          <a:solidFill>
            <a:srgbClr val="0070C0">
              <a:alpha val="75000"/>
            </a:srgb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b="1">
              <a:solidFill>
                <a:schemeClr val="tx1"/>
              </a:solidFill>
            </a:endParaRPr>
          </a:p>
        </p:txBody>
      </p:sp>
      <p:sp>
        <p:nvSpPr>
          <p:cNvPr id="25" name="row-buffer"/>
          <p:cNvSpPr/>
          <p:nvPr/>
        </p:nvSpPr>
        <p:spPr>
          <a:xfrm>
            <a:off x="1170980" y="4291501"/>
            <a:ext cx="2631282" cy="457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b="1">
              <a:solidFill>
                <a:schemeClr val="tx1"/>
              </a:solidFill>
            </a:endParaRPr>
          </a:p>
        </p:txBody>
      </p:sp>
      <p:sp>
        <p:nvSpPr>
          <p:cNvPr id="27" name="row-buffer"/>
          <p:cNvSpPr/>
          <p:nvPr/>
        </p:nvSpPr>
        <p:spPr>
          <a:xfrm>
            <a:off x="1169425" y="3834301"/>
            <a:ext cx="2631282" cy="457200"/>
          </a:xfrm>
          <a:prstGeom prst="rect">
            <a:avLst/>
          </a:prstGeom>
          <a:solidFill>
            <a:srgbClr val="FFC000">
              <a:alpha val="75000"/>
            </a:srgb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b="1">
              <a:solidFill>
                <a:schemeClr val="tx1"/>
              </a:solidFill>
            </a:endParaRPr>
          </a:p>
        </p:txBody>
      </p:sp>
      <p:sp>
        <p:nvSpPr>
          <p:cNvPr id="31" name="moverow0"/>
          <p:cNvSpPr/>
          <p:nvPr/>
        </p:nvSpPr>
        <p:spPr>
          <a:xfrm>
            <a:off x="1170980" y="1416695"/>
            <a:ext cx="2631282" cy="457200"/>
          </a:xfrm>
          <a:prstGeom prst="rect">
            <a:avLst/>
          </a:prstGeom>
          <a:solidFill>
            <a:srgbClr val="0070C0">
              <a:alpha val="74902"/>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a:solidFill>
                <a:schemeClr val="tx1"/>
              </a:solidFill>
            </a:endParaRPr>
          </a:p>
        </p:txBody>
      </p:sp>
      <p:sp>
        <p:nvSpPr>
          <p:cNvPr id="15" name="bankblank"/>
          <p:cNvSpPr/>
          <p:nvPr/>
        </p:nvSpPr>
        <p:spPr>
          <a:xfrm>
            <a:off x="1170980" y="1416696"/>
            <a:ext cx="2631282" cy="9144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32" name="moverow1"/>
          <p:cNvSpPr/>
          <p:nvPr/>
        </p:nvSpPr>
        <p:spPr>
          <a:xfrm>
            <a:off x="1170980" y="3834301"/>
            <a:ext cx="2631282" cy="457200"/>
          </a:xfrm>
          <a:prstGeom prst="rect">
            <a:avLst/>
          </a:prstGeom>
          <a:solidFill>
            <a:srgbClr val="FFC000">
              <a:alpha val="74902"/>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a:solidFill>
                <a:schemeClr val="tx1"/>
              </a:solidFill>
            </a:endParaRPr>
          </a:p>
        </p:txBody>
      </p:sp>
      <p:sp>
        <p:nvSpPr>
          <p:cNvPr id="26" name="bankblank"/>
          <p:cNvSpPr/>
          <p:nvPr/>
        </p:nvSpPr>
        <p:spPr>
          <a:xfrm>
            <a:off x="1170980" y="3834302"/>
            <a:ext cx="2631282" cy="9144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33" name="req1"/>
          <p:cNvSpPr/>
          <p:nvPr/>
        </p:nvSpPr>
        <p:spPr>
          <a:xfrm>
            <a:off x="5918200" y="3078959"/>
            <a:ext cx="762000" cy="457199"/>
          </a:xfrm>
          <a:prstGeom prst="roundRect">
            <a:avLst/>
          </a:prstGeom>
          <a:solidFill>
            <a:srgbClr val="FFC000">
              <a:alpha val="74902"/>
            </a:srgb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solidFill>
                  <a:schemeClr val="tx1">
                    <a:lumMod val="95000"/>
                    <a:lumOff val="5000"/>
                  </a:schemeClr>
                </a:solidFill>
              </a:rPr>
              <a:t>Req</a:t>
            </a:r>
            <a:endParaRPr lang="en-US" sz="3200">
              <a:solidFill>
                <a:schemeClr val="tx1">
                  <a:lumMod val="95000"/>
                  <a:lumOff val="5000"/>
                </a:schemeClr>
              </a:solidFill>
            </a:endParaRPr>
          </a:p>
        </p:txBody>
      </p:sp>
      <p:sp>
        <p:nvSpPr>
          <p:cNvPr id="34" name="req0"/>
          <p:cNvSpPr/>
          <p:nvPr/>
        </p:nvSpPr>
        <p:spPr>
          <a:xfrm>
            <a:off x="4953000" y="3078959"/>
            <a:ext cx="762000" cy="457199"/>
          </a:xfrm>
          <a:prstGeom prst="roundRect">
            <a:avLst/>
          </a:prstGeom>
          <a:solidFill>
            <a:srgbClr val="0070C0">
              <a:alpha val="74902"/>
            </a:srgb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5" name="row-buffer"/>
          <p:cNvSpPr/>
          <p:nvPr/>
        </p:nvSpPr>
        <p:spPr>
          <a:xfrm>
            <a:off x="1169425" y="5562600"/>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Global Row-Buf</a:t>
            </a:r>
            <a:endParaRPr lang="en-US" sz="3000">
              <a:solidFill>
                <a:schemeClr val="tx1"/>
              </a:solidFill>
            </a:endParaRPr>
          </a:p>
        </p:txBody>
      </p:sp>
      <p:sp>
        <p:nvSpPr>
          <p:cNvPr id="24" name="row-buffer"/>
          <p:cNvSpPr/>
          <p:nvPr/>
        </p:nvSpPr>
        <p:spPr>
          <a:xfrm>
            <a:off x="1170980" y="4748701"/>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36" name="req2"/>
          <p:cNvSpPr/>
          <p:nvPr/>
        </p:nvSpPr>
        <p:spPr>
          <a:xfrm>
            <a:off x="6883400" y="3078959"/>
            <a:ext cx="762000" cy="457199"/>
          </a:xfrm>
          <a:prstGeom prst="roundRect">
            <a:avLst/>
          </a:prstGeom>
          <a:solidFill>
            <a:srgbClr val="0070C0">
              <a:alpha val="74902"/>
            </a:srgb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64" name="filler"/>
          <p:cNvSpPr/>
          <p:nvPr/>
        </p:nvSpPr>
        <p:spPr>
          <a:xfrm>
            <a:off x="2486620" y="1416696"/>
            <a:ext cx="1314087" cy="136363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b="1">
              <a:solidFill>
                <a:schemeClr val="tx1"/>
              </a:solidFill>
            </a:endParaRPr>
          </a:p>
        </p:txBody>
      </p:sp>
      <p:sp>
        <p:nvSpPr>
          <p:cNvPr id="19" name="row-buffer"/>
          <p:cNvSpPr/>
          <p:nvPr/>
        </p:nvSpPr>
        <p:spPr>
          <a:xfrm>
            <a:off x="1170980" y="2331095"/>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35" name="req3"/>
          <p:cNvSpPr/>
          <p:nvPr/>
        </p:nvSpPr>
        <p:spPr>
          <a:xfrm>
            <a:off x="7848600" y="3078959"/>
            <a:ext cx="762000" cy="457199"/>
          </a:xfrm>
          <a:prstGeom prst="roundRect">
            <a:avLst/>
          </a:prstGeom>
          <a:solidFill>
            <a:srgbClr val="FFC000">
              <a:alpha val="74902"/>
            </a:srgb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solidFill>
                  <a:schemeClr val="tx1">
                    <a:lumMod val="95000"/>
                    <a:lumOff val="5000"/>
                  </a:schemeClr>
                </a:solidFill>
              </a:rPr>
              <a:t>Req</a:t>
            </a:r>
            <a:endParaRPr lang="en-US" sz="3200">
              <a:solidFill>
                <a:schemeClr val="tx1">
                  <a:lumMod val="95000"/>
                  <a:lumOff val="5000"/>
                </a:schemeClr>
              </a:solidFill>
            </a:endParaRPr>
          </a:p>
        </p:txBody>
      </p:sp>
      <p:sp>
        <p:nvSpPr>
          <p:cNvPr id="28" name="bankconflict"/>
          <p:cNvSpPr txBox="1"/>
          <p:nvPr/>
        </p:nvSpPr>
        <p:spPr>
          <a:xfrm>
            <a:off x="4572000" y="2331095"/>
            <a:ext cx="4419600" cy="2009030"/>
          </a:xfrm>
          <a:prstGeom prst="rect">
            <a:avLst/>
          </a:prstGeom>
          <a:noFill/>
        </p:spPr>
        <p:txBody>
          <a:bodyPr wrap="square" rtlCol="0" anchor="ctr">
            <a:noAutofit/>
          </a:bodyPr>
          <a:lstStyle/>
          <a:p>
            <a:r>
              <a:rPr lang="en-US" sz="4200" i="1" smtClean="0">
                <a:solidFill>
                  <a:srgbClr val="00B050"/>
                </a:solidFill>
              </a:rPr>
              <a:t>1. Parallelize</a:t>
            </a:r>
          </a:p>
          <a:p>
            <a:endParaRPr lang="en-US" sz="1200" i="1" smtClean="0">
              <a:solidFill>
                <a:srgbClr val="00B050"/>
              </a:solidFill>
            </a:endParaRPr>
          </a:p>
          <a:p>
            <a:pPr marL="512763" indent="-512763">
              <a:lnSpc>
                <a:spcPct val="80000"/>
              </a:lnSpc>
            </a:pPr>
            <a:r>
              <a:rPr lang="en-US" sz="4200" i="1" smtClean="0">
                <a:solidFill>
                  <a:srgbClr val="00B050"/>
                </a:solidFill>
              </a:rPr>
              <a:t>2. Utilize multiple local row-buffers</a:t>
            </a:r>
            <a:endParaRPr lang="en-US" sz="4200" i="1">
              <a:solidFill>
                <a:srgbClr val="00B050"/>
              </a:solidFill>
            </a:endParaRPr>
          </a:p>
        </p:txBody>
      </p:sp>
      <p:sp>
        <p:nvSpPr>
          <p:cNvPr id="30" name="subarray"/>
          <p:cNvSpPr/>
          <p:nvPr/>
        </p:nvSpPr>
        <p:spPr>
          <a:xfrm>
            <a:off x="1170980" y="1416696"/>
            <a:ext cx="2629727" cy="1363638"/>
          </a:xfrm>
          <a:prstGeom prst="rect">
            <a:avLst/>
          </a:prstGeom>
          <a:solidFill>
            <a:srgbClr val="00B05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mtClean="0">
                <a:solidFill>
                  <a:schemeClr val="bg1"/>
                </a:solidFill>
              </a:rPr>
              <a:t>Subarray</a:t>
            </a:r>
            <a:r>
              <a:rPr lang="en-US" sz="3600" baseline="-25000" smtClean="0">
                <a:solidFill>
                  <a:schemeClr val="bg1"/>
                </a:solidFill>
              </a:rPr>
              <a:t>64</a:t>
            </a:r>
            <a:endParaRPr lang="en-US" sz="3600" baseline="-25000">
              <a:solidFill>
                <a:schemeClr val="bg1"/>
              </a:solidFill>
            </a:endParaRPr>
          </a:p>
        </p:txBody>
      </p:sp>
      <p:sp>
        <p:nvSpPr>
          <p:cNvPr id="38" name="subarray"/>
          <p:cNvSpPr/>
          <p:nvPr/>
        </p:nvSpPr>
        <p:spPr>
          <a:xfrm>
            <a:off x="1170980" y="3834301"/>
            <a:ext cx="2629727" cy="1371600"/>
          </a:xfrm>
          <a:prstGeom prst="rect">
            <a:avLst/>
          </a:prstGeom>
          <a:solidFill>
            <a:srgbClr val="00B05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mtClean="0">
                <a:solidFill>
                  <a:schemeClr val="bg1"/>
                </a:solidFill>
              </a:rPr>
              <a:t>Subarray</a:t>
            </a:r>
            <a:r>
              <a:rPr lang="en-US" sz="3600" baseline="-25000" smtClean="0">
                <a:solidFill>
                  <a:schemeClr val="bg1"/>
                </a:solidFill>
              </a:rPr>
              <a:t>1</a:t>
            </a:r>
            <a:endParaRPr lang="en-US" sz="3600" baseline="-25000">
              <a:solidFill>
                <a:schemeClr val="bg1"/>
              </a:solidFill>
            </a:endParaRPr>
          </a:p>
        </p:txBody>
      </p:sp>
      <p:sp>
        <p:nvSpPr>
          <p:cNvPr id="37" name="bankconflict"/>
          <p:cNvSpPr txBox="1"/>
          <p:nvPr/>
        </p:nvSpPr>
        <p:spPr>
          <a:xfrm>
            <a:off x="4419600" y="3464040"/>
            <a:ext cx="4724400" cy="1641360"/>
          </a:xfrm>
          <a:prstGeom prst="rect">
            <a:avLst/>
          </a:prstGeom>
          <a:noFill/>
        </p:spPr>
        <p:txBody>
          <a:bodyPr wrap="square" rtlCol="0" anchor="ctr">
            <a:noAutofit/>
          </a:bodyPr>
          <a:lstStyle/>
          <a:p>
            <a:pPr algn="ctr">
              <a:lnSpc>
                <a:spcPct val="90000"/>
              </a:lnSpc>
            </a:pPr>
            <a:r>
              <a:rPr lang="en-US" sz="4400" i="1" smtClean="0"/>
              <a:t>To same bank...</a:t>
            </a:r>
          </a:p>
          <a:p>
            <a:pPr algn="ctr">
              <a:lnSpc>
                <a:spcPct val="90000"/>
              </a:lnSpc>
            </a:pPr>
            <a:r>
              <a:rPr lang="en-US" sz="4400" i="1" smtClean="0"/>
              <a:t>but diff. subarrays</a:t>
            </a:r>
            <a:endParaRPr lang="en-US" sz="4000" i="1"/>
          </a:p>
        </p:txBody>
      </p:sp>
    </p:spTree>
    <p:extLst>
      <p:ext uri="{BB962C8B-B14F-4D97-AF65-F5344CB8AC3E}">
        <p14:creationId xmlns:p14="http://schemas.microsoft.com/office/powerpoint/2010/main" val="20564193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animEffect transition="in" filter="fade">
                                      <p:cBhvr>
                                        <p:cTn id="7" dur="500"/>
                                        <p:tgtEl>
                                          <p:spTgt spid="3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7">
                                            <p:txEl>
                                              <p:pRg st="1" end="1"/>
                                            </p:txEl>
                                          </p:spTgt>
                                        </p:tgtEl>
                                        <p:attrNameLst>
                                          <p:attrName>style.visibility</p:attrName>
                                        </p:attrNameLst>
                                      </p:cBhvr>
                                      <p:to>
                                        <p:strVal val="visible"/>
                                      </p:to>
                                    </p:set>
                                    <p:animEffect transition="in" filter="fade">
                                      <p:cBhvr>
                                        <p:cTn id="10" dur="500"/>
                                        <p:tgtEl>
                                          <p:spTgt spid="3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500"/>
                                        <p:tgtEl>
                                          <p:spTgt spid="3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500"/>
                                        <p:tgtEl>
                                          <p:spTgt spid="3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500"/>
                                        <p:tgtEl>
                                          <p:spTgt spid="3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fade">
                                      <p:cBhvr>
                                        <p:cTn id="25" dur="500"/>
                                        <p:tgtEl>
                                          <p:spTgt spid="37"/>
                                        </p:tgtEl>
                                      </p:cBhvr>
                                    </p:animEffect>
                                  </p:childTnLst>
                                </p:cTn>
                              </p:par>
                              <p:par>
                                <p:cTn id="26" presetID="10" presetClass="exit" presetSubtype="0" fill="hold" grpId="0" nodeType="withEffect">
                                  <p:stCondLst>
                                    <p:cond delay="0"/>
                                  </p:stCondLst>
                                  <p:childTnLst>
                                    <p:animEffect transition="out" filter="fade">
                                      <p:cBhvr>
                                        <p:cTn id="27" dur="500"/>
                                        <p:tgtEl>
                                          <p:spTgt spid="30"/>
                                        </p:tgtEl>
                                      </p:cBhvr>
                                    </p:animEffect>
                                    <p:set>
                                      <p:cBhvr>
                                        <p:cTn id="28" dur="1" fill="hold">
                                          <p:stCondLst>
                                            <p:cond delay="499"/>
                                          </p:stCondLst>
                                        </p:cTn>
                                        <p:tgtEl>
                                          <p:spTgt spid="30"/>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38"/>
                                        </p:tgtEl>
                                      </p:cBhvr>
                                    </p:animEffect>
                                    <p:set>
                                      <p:cBhvr>
                                        <p:cTn id="31" dur="1" fill="hold">
                                          <p:stCondLst>
                                            <p:cond delay="499"/>
                                          </p:stCondLst>
                                        </p:cTn>
                                        <p:tgtEl>
                                          <p:spTgt spid="38"/>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2" nodeType="clickEffect">
                                  <p:stCondLst>
                                    <p:cond delay="0"/>
                                  </p:stCondLst>
                                  <p:childTnLst>
                                    <p:animEffect transition="out" filter="fade">
                                      <p:cBhvr>
                                        <p:cTn id="35" dur="500"/>
                                        <p:tgtEl>
                                          <p:spTgt spid="37">
                                            <p:txEl>
                                              <p:pRg st="0" end="0"/>
                                            </p:txEl>
                                          </p:spTgt>
                                        </p:tgtEl>
                                      </p:cBhvr>
                                    </p:animEffect>
                                    <p:set>
                                      <p:cBhvr>
                                        <p:cTn id="36" dur="1" fill="hold">
                                          <p:stCondLst>
                                            <p:cond delay="499"/>
                                          </p:stCondLst>
                                        </p:cTn>
                                        <p:tgtEl>
                                          <p:spTgt spid="37">
                                            <p:txEl>
                                              <p:pRg st="0" end="0"/>
                                            </p:txEl>
                                          </p:spTgt>
                                        </p:tgtEl>
                                        <p:attrNameLst>
                                          <p:attrName>style.visibility</p:attrName>
                                        </p:attrNameLst>
                                      </p:cBhvr>
                                      <p:to>
                                        <p:strVal val="hidden"/>
                                      </p:to>
                                    </p:set>
                                  </p:childTnLst>
                                </p:cTn>
                              </p:par>
                              <p:par>
                                <p:cTn id="37" presetID="10" presetClass="exit" presetSubtype="0" fill="hold" grpId="2" nodeType="withEffect">
                                  <p:stCondLst>
                                    <p:cond delay="0"/>
                                  </p:stCondLst>
                                  <p:childTnLst>
                                    <p:animEffect transition="out" filter="fade">
                                      <p:cBhvr>
                                        <p:cTn id="38" dur="500"/>
                                        <p:tgtEl>
                                          <p:spTgt spid="37">
                                            <p:txEl>
                                              <p:pRg st="1" end="1"/>
                                            </p:txEl>
                                          </p:spTgt>
                                        </p:tgtEl>
                                      </p:cBhvr>
                                    </p:animEffect>
                                    <p:set>
                                      <p:cBhvr>
                                        <p:cTn id="39" dur="1" fill="hold">
                                          <p:stCondLst>
                                            <p:cond delay="499"/>
                                          </p:stCondLst>
                                        </p:cTn>
                                        <p:tgtEl>
                                          <p:spTgt spid="37">
                                            <p:txEl>
                                              <p:pRg st="1" end="1"/>
                                            </p:txEl>
                                          </p:spTgt>
                                        </p:tgtEl>
                                        <p:attrNameLst>
                                          <p:attrName>style.visibility</p:attrName>
                                        </p:attrNameLst>
                                      </p:cBhvr>
                                      <p:to>
                                        <p:strVal val="hidden"/>
                                      </p:to>
                                    </p:set>
                                  </p:childTnLst>
                                </p:cTn>
                              </p:par>
                            </p:childTnLst>
                          </p:cTn>
                        </p:par>
                        <p:par>
                          <p:cTn id="40" fill="hold">
                            <p:stCondLst>
                              <p:cond delay="500"/>
                            </p:stCondLst>
                            <p:childTnLst>
                              <p:par>
                                <p:cTn id="41" presetID="42" presetClass="path" presetSubtype="0" accel="50000" decel="50000" fill="hold" grpId="3" nodeType="afterEffect">
                                  <p:stCondLst>
                                    <p:cond delay="0"/>
                                  </p:stCondLst>
                                  <p:childTnLst>
                                    <p:animMotion origin="layout" path="M -3.33333E-6 2.59259E-6 L -3.33333E-6 -0.1713 " pathEditMode="relative" rAng="0" ptsTypes="AA">
                                      <p:cBhvr>
                                        <p:cTn id="42" dur="2000" fill="hold"/>
                                        <p:tgtEl>
                                          <p:spTgt spid="34"/>
                                        </p:tgtEl>
                                        <p:attrNameLst>
                                          <p:attrName>ppt_x</p:attrName>
                                          <p:attrName>ppt_y</p:attrName>
                                        </p:attrNameLst>
                                      </p:cBhvr>
                                      <p:rCtr x="0" y="-8565"/>
                                    </p:animMotion>
                                  </p:childTnLst>
                                </p:cTn>
                              </p:par>
                              <p:par>
                                <p:cTn id="43" presetID="42" presetClass="path" presetSubtype="0" accel="50000" decel="50000" fill="hold" grpId="2" nodeType="withEffect">
                                  <p:stCondLst>
                                    <p:cond delay="0"/>
                                  </p:stCondLst>
                                  <p:childTnLst>
                                    <p:animMotion origin="layout" path="M -4.44444E-6 2.59259E-6 L -0.10277 -0.1713 " pathEditMode="relative" rAng="0" ptsTypes="AA">
                                      <p:cBhvr>
                                        <p:cTn id="44" dur="2000" fill="hold"/>
                                        <p:tgtEl>
                                          <p:spTgt spid="36"/>
                                        </p:tgtEl>
                                        <p:attrNameLst>
                                          <p:attrName>ppt_x</p:attrName>
                                          <p:attrName>ppt_y</p:attrName>
                                        </p:attrNameLst>
                                      </p:cBhvr>
                                      <p:rCtr x="-5139" y="-8565"/>
                                    </p:animMotion>
                                  </p:childTnLst>
                                </p:cTn>
                              </p:par>
                              <p:par>
                                <p:cTn id="45" presetID="42" presetClass="path" presetSubtype="0" accel="50000" decel="50000" fill="hold" grpId="3" nodeType="withEffect">
                                  <p:stCondLst>
                                    <p:cond delay="0"/>
                                  </p:stCondLst>
                                  <p:childTnLst>
                                    <p:animMotion origin="layout" path="M 1.11111E-6 2.59259E-6 L -0.10556 0.18426 " pathEditMode="relative" rAng="0" ptsTypes="AA">
                                      <p:cBhvr>
                                        <p:cTn id="46" dur="2000" fill="hold"/>
                                        <p:tgtEl>
                                          <p:spTgt spid="33"/>
                                        </p:tgtEl>
                                        <p:attrNameLst>
                                          <p:attrName>ppt_x</p:attrName>
                                          <p:attrName>ppt_y</p:attrName>
                                        </p:attrNameLst>
                                      </p:cBhvr>
                                      <p:rCtr x="-5278" y="9213"/>
                                    </p:animMotion>
                                  </p:childTnLst>
                                </p:cTn>
                              </p:par>
                              <p:par>
                                <p:cTn id="47" presetID="42" presetClass="path" presetSubtype="0" accel="50000" decel="50000" fill="hold" grpId="1" nodeType="withEffect">
                                  <p:stCondLst>
                                    <p:cond delay="0"/>
                                  </p:stCondLst>
                                  <p:childTnLst>
                                    <p:animMotion origin="layout" path="M 0 2.59259E-6 L -0.20833 0.18426 " pathEditMode="relative" rAng="0" ptsTypes="AA">
                                      <p:cBhvr>
                                        <p:cTn id="48" dur="2000" fill="hold"/>
                                        <p:tgtEl>
                                          <p:spTgt spid="35"/>
                                        </p:tgtEl>
                                        <p:attrNameLst>
                                          <p:attrName>ppt_x</p:attrName>
                                          <p:attrName>ppt_y</p:attrName>
                                        </p:attrNameLst>
                                      </p:cBhvr>
                                      <p:rCtr x="-10417" y="9213"/>
                                    </p:animMotion>
                                  </p:childTnLst>
                                </p:cTn>
                              </p:par>
                            </p:childTnLst>
                          </p:cTn>
                        </p:par>
                        <p:par>
                          <p:cTn id="49" fill="hold">
                            <p:stCondLst>
                              <p:cond delay="2500"/>
                            </p:stCondLst>
                            <p:childTnLst>
                              <p:par>
                                <p:cTn id="50" presetID="10" presetClass="entr" presetSubtype="0" fill="hold" nodeType="afterEffect">
                                  <p:stCondLst>
                                    <p:cond delay="0"/>
                                  </p:stCondLst>
                                  <p:childTnLst>
                                    <p:set>
                                      <p:cBhvr>
                                        <p:cTn id="51" dur="1" fill="hold">
                                          <p:stCondLst>
                                            <p:cond delay="0"/>
                                          </p:stCondLst>
                                        </p:cTn>
                                        <p:tgtEl>
                                          <p:spTgt spid="28">
                                            <p:txEl>
                                              <p:pRg st="0" end="0"/>
                                            </p:txEl>
                                          </p:spTgt>
                                        </p:tgtEl>
                                        <p:attrNameLst>
                                          <p:attrName>style.visibility</p:attrName>
                                        </p:attrNameLst>
                                      </p:cBhvr>
                                      <p:to>
                                        <p:strVal val="visible"/>
                                      </p:to>
                                    </p:set>
                                    <p:animEffect transition="in" filter="fade">
                                      <p:cBhvr>
                                        <p:cTn id="52" dur="500"/>
                                        <p:tgtEl>
                                          <p:spTgt spid="28">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500"/>
                                        <p:tgtEl>
                                          <p:spTgt spid="31"/>
                                        </p:tgtEl>
                                      </p:cBhvr>
                                    </p:animEffect>
                                  </p:childTnLst>
                                </p:cTn>
                              </p:par>
                              <p:par>
                                <p:cTn id="58" presetID="42" presetClass="path" presetSubtype="0" accel="50000" decel="50000" fill="hold" grpId="1" nodeType="withEffect">
                                  <p:stCondLst>
                                    <p:cond delay="0"/>
                                  </p:stCondLst>
                                  <p:childTnLst>
                                    <p:animMotion origin="layout" path="M 3.05556E-6 -4.81481E-6 L 0.00069 0.13797 " pathEditMode="relative" rAng="0" ptsTypes="AA">
                                      <p:cBhvr>
                                        <p:cTn id="59" dur="2000" fill="hold"/>
                                        <p:tgtEl>
                                          <p:spTgt spid="31"/>
                                        </p:tgtEl>
                                        <p:attrNameLst>
                                          <p:attrName>ppt_x</p:attrName>
                                          <p:attrName>ppt_y</p:attrName>
                                        </p:attrNameLst>
                                      </p:cBhvr>
                                      <p:rCtr x="35" y="6898"/>
                                    </p:animMotion>
                                  </p:childTnLst>
                                </p:cTn>
                              </p:par>
                              <p:par>
                                <p:cTn id="60" presetID="10" presetClass="entr" presetSubtype="0" fill="hold" grpId="0" nodeType="with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fade">
                                      <p:cBhvr>
                                        <p:cTn id="62" dur="500"/>
                                        <p:tgtEl>
                                          <p:spTgt spid="32"/>
                                        </p:tgtEl>
                                      </p:cBhvr>
                                    </p:animEffect>
                                  </p:childTnLst>
                                </p:cTn>
                              </p:par>
                              <p:par>
                                <p:cTn id="63" presetID="42" presetClass="path" presetSubtype="0" accel="50000" decel="50000" fill="hold" grpId="1" nodeType="withEffect">
                                  <p:stCondLst>
                                    <p:cond delay="0"/>
                                  </p:stCondLst>
                                  <p:childTnLst>
                                    <p:animMotion origin="layout" path="M 5E-6 -1.11111E-6 L 0.00156 0.13796 " pathEditMode="relative" rAng="0" ptsTypes="AA">
                                      <p:cBhvr>
                                        <p:cTn id="64" dur="2000" fill="hold"/>
                                        <p:tgtEl>
                                          <p:spTgt spid="32"/>
                                        </p:tgtEl>
                                        <p:attrNameLst>
                                          <p:attrName>ppt_x</p:attrName>
                                          <p:attrName>ppt_y</p:attrName>
                                        </p:attrNameLst>
                                      </p:cBhvr>
                                      <p:rCtr x="69" y="6898"/>
                                    </p:animMotion>
                                  </p:childTnLst>
                                </p:cTn>
                              </p:par>
                            </p:childTnLst>
                          </p:cTn>
                        </p:par>
                        <p:par>
                          <p:cTn id="65" fill="hold">
                            <p:stCondLst>
                              <p:cond delay="2000"/>
                            </p:stCondLst>
                            <p:childTnLst>
                              <p:par>
                                <p:cTn id="66" presetID="10" presetClass="entr" presetSubtype="0" fill="hold" nodeType="afterEffect">
                                  <p:stCondLst>
                                    <p:cond delay="0"/>
                                  </p:stCondLst>
                                  <p:childTnLst>
                                    <p:set>
                                      <p:cBhvr>
                                        <p:cTn id="67" dur="1" fill="hold">
                                          <p:stCondLst>
                                            <p:cond delay="0"/>
                                          </p:stCondLst>
                                        </p:cTn>
                                        <p:tgtEl>
                                          <p:spTgt spid="28">
                                            <p:txEl>
                                              <p:pRg st="2" end="2"/>
                                            </p:txEl>
                                          </p:spTgt>
                                        </p:tgtEl>
                                        <p:attrNameLst>
                                          <p:attrName>style.visibility</p:attrName>
                                        </p:attrNameLst>
                                      </p:cBhvr>
                                      <p:to>
                                        <p:strVal val="visible"/>
                                      </p:to>
                                    </p:set>
                                    <p:animEffect transition="in" filter="fade">
                                      <p:cBhvr>
                                        <p:cTn id="68" dur="500"/>
                                        <p:tgtEl>
                                          <p:spTgt spid="2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1" grpId="1" animBg="1"/>
      <p:bldP spid="32" grpId="0" animBg="1"/>
      <p:bldP spid="32" grpId="1" animBg="1"/>
      <p:bldP spid="33" grpId="0" animBg="1"/>
      <p:bldP spid="33" grpId="3" animBg="1"/>
      <p:bldP spid="34" grpId="0" animBg="1"/>
      <p:bldP spid="34" grpId="3" animBg="1"/>
      <p:bldP spid="36" grpId="0" animBg="1"/>
      <p:bldP spid="36" grpId="2" animBg="1"/>
      <p:bldP spid="35" grpId="0" animBg="1"/>
      <p:bldP spid="35" grpId="1" animBg="1"/>
      <p:bldP spid="30" grpId="0" animBg="1"/>
      <p:bldP spid="38" grpId="0" animBg="1"/>
      <p:bldP spid="37" grpId="0"/>
      <p:bldP spid="37" grpId="2"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Outline</a:t>
            </a:r>
            <a:endParaRPr lang="en-US" sz="4400" dirty="0"/>
          </a:p>
        </p:txBody>
      </p:sp>
      <p:sp>
        <p:nvSpPr>
          <p:cNvPr id="3" name="Content Placeholder 2"/>
          <p:cNvSpPr>
            <a:spLocks noGrp="1"/>
          </p:cNvSpPr>
          <p:nvPr>
            <p:ph idx="1"/>
          </p:nvPr>
        </p:nvSpPr>
        <p:spPr>
          <a:xfrm>
            <a:off x="304800" y="1143000"/>
            <a:ext cx="8534400" cy="5486400"/>
          </a:xfrm>
        </p:spPr>
        <p:txBody>
          <a:bodyPr/>
          <a:lstStyle/>
          <a:p>
            <a:pPr>
              <a:lnSpc>
                <a:spcPct val="90000"/>
              </a:lnSpc>
            </a:pPr>
            <a:r>
              <a:rPr lang="en-US" sz="4800" dirty="0" smtClean="0"/>
              <a:t>Motivation &amp; Key Idea</a:t>
            </a:r>
          </a:p>
          <a:p>
            <a:pPr>
              <a:lnSpc>
                <a:spcPct val="90000"/>
              </a:lnSpc>
            </a:pPr>
            <a:r>
              <a:rPr lang="en-US" sz="4800" b="1" smtClean="0">
                <a:solidFill>
                  <a:srgbClr val="FF0000"/>
                </a:solidFill>
              </a:rPr>
              <a:t>Background</a:t>
            </a:r>
            <a:endParaRPr lang="en-US" sz="4800" b="1" dirty="0" smtClean="0">
              <a:solidFill>
                <a:srgbClr val="FF0000"/>
              </a:solidFill>
            </a:endParaRPr>
          </a:p>
          <a:p>
            <a:pPr>
              <a:lnSpc>
                <a:spcPct val="90000"/>
              </a:lnSpc>
            </a:pPr>
            <a:r>
              <a:rPr lang="en-US" sz="4800" smtClean="0">
                <a:solidFill>
                  <a:schemeClr val="bg1">
                    <a:lumMod val="75000"/>
                  </a:schemeClr>
                </a:solidFill>
              </a:rPr>
              <a:t>Mechanism</a:t>
            </a:r>
            <a:endParaRPr lang="en-US" sz="4800" dirty="0" smtClean="0">
              <a:solidFill>
                <a:schemeClr val="bg1">
                  <a:lumMod val="75000"/>
                </a:schemeClr>
              </a:solidFill>
            </a:endParaRPr>
          </a:p>
          <a:p>
            <a:pPr>
              <a:lnSpc>
                <a:spcPct val="90000"/>
              </a:lnSpc>
            </a:pPr>
            <a:r>
              <a:rPr lang="en-US" sz="4800" smtClean="0">
                <a:solidFill>
                  <a:schemeClr val="bg1">
                    <a:lumMod val="75000"/>
                  </a:schemeClr>
                </a:solidFill>
              </a:rPr>
              <a:t>Related Works</a:t>
            </a:r>
          </a:p>
          <a:p>
            <a:pPr>
              <a:lnSpc>
                <a:spcPct val="90000"/>
              </a:lnSpc>
            </a:pPr>
            <a:r>
              <a:rPr lang="en-US" sz="4800" smtClean="0">
                <a:solidFill>
                  <a:schemeClr val="bg1">
                    <a:lumMod val="75000"/>
                  </a:schemeClr>
                </a:solidFill>
              </a:rPr>
              <a:t>Results</a:t>
            </a:r>
            <a:endParaRPr lang="en-US" sz="4800" dirty="0" smtClean="0">
              <a:solidFill>
                <a:schemeClr val="bg1">
                  <a:lumMod val="75000"/>
                </a:schemeClr>
              </a:solidFill>
            </a:endParaRPr>
          </a:p>
          <a:p>
            <a:pPr>
              <a:lnSpc>
                <a:spcPct val="90000"/>
              </a:lnSpc>
            </a:pPr>
            <a:endParaRPr lang="en-US" sz="3600" dirty="0" smtClean="0"/>
          </a:p>
          <a:p>
            <a:pPr>
              <a:lnSpc>
                <a:spcPct val="90000"/>
              </a:lnSpc>
            </a:pPr>
            <a:endParaRPr lang="en-US" sz="3200" dirty="0"/>
          </a:p>
        </p:txBody>
      </p:sp>
      <p:cxnSp>
        <p:nvCxnSpPr>
          <p:cNvPr id="5" name="Straight Connector 4"/>
          <p:cNvCxnSpPr/>
          <p:nvPr/>
        </p:nvCxnSpPr>
        <p:spPr>
          <a:xfrm>
            <a:off x="0" y="914400"/>
            <a:ext cx="9144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B363EBC-A636-4E4F-B313-DA526F248DF6}" type="slidenum">
              <a:rPr lang="en-US" smtClean="0"/>
              <a:t>12</a:t>
            </a:fld>
            <a:endParaRPr lang="en-US"/>
          </a:p>
        </p:txBody>
      </p:sp>
    </p:spTree>
    <p:extLst>
      <p:ext uri="{BB962C8B-B14F-4D97-AF65-F5344CB8AC3E}">
        <p14:creationId xmlns:p14="http://schemas.microsoft.com/office/powerpoint/2010/main" val="301168805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ounded Rectangle 27"/>
          <p:cNvSpPr/>
          <p:nvPr/>
        </p:nvSpPr>
        <p:spPr>
          <a:xfrm>
            <a:off x="647699" y="1343022"/>
            <a:ext cx="5905500" cy="4600578"/>
          </a:xfrm>
          <a:prstGeom prst="roundRect">
            <a:avLst>
              <a:gd name="adj" fmla="val 7955"/>
            </a:avLst>
          </a:prstGeom>
          <a:solidFill>
            <a:schemeClr val="accent1">
              <a:lumMod val="20000"/>
              <a:lumOff val="80000"/>
            </a:schemeClr>
          </a:solid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1007351" y="1343022"/>
            <a:ext cx="4669547" cy="942978"/>
          </a:xfrm>
          <a:prstGeom prst="rect">
            <a:avLst/>
          </a:prstGeom>
          <a:noFill/>
        </p:spPr>
        <p:txBody>
          <a:bodyPr wrap="square" rtlCol="0" anchor="ctr">
            <a:noAutofit/>
          </a:bodyPr>
          <a:lstStyle/>
          <a:p>
            <a:pPr algn="ctr"/>
            <a:r>
              <a:rPr lang="en-US" sz="4800" b="1" smtClean="0">
                <a:solidFill>
                  <a:schemeClr val="tx2"/>
                </a:solidFill>
              </a:rPr>
              <a:t>DRAM System</a:t>
            </a:r>
            <a:endParaRPr lang="en-US" sz="4400" b="1">
              <a:solidFill>
                <a:schemeClr val="tx2"/>
              </a:solidFill>
            </a:endParaRPr>
          </a:p>
        </p:txBody>
      </p:sp>
      <p:sp>
        <p:nvSpPr>
          <p:cNvPr id="26" name="Rectangle 25"/>
          <p:cNvSpPr/>
          <p:nvPr/>
        </p:nvSpPr>
        <p:spPr>
          <a:xfrm>
            <a:off x="1007353" y="2514600"/>
            <a:ext cx="4669545" cy="2819400"/>
          </a:xfrm>
          <a:prstGeom prst="rect">
            <a:avLst/>
          </a:prstGeom>
          <a:solidFill>
            <a:schemeClr val="tx1">
              <a:lumMod val="75000"/>
              <a:lumOff val="2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00">
              <a:solidFill>
                <a:schemeClr val="tx1"/>
              </a:solidFill>
            </a:endParaRPr>
          </a:p>
        </p:txBody>
      </p:sp>
      <p:sp>
        <p:nvSpPr>
          <p:cNvPr id="2" name="Title 1"/>
          <p:cNvSpPr>
            <a:spLocks noGrp="1"/>
          </p:cNvSpPr>
          <p:nvPr>
            <p:ph type="title"/>
          </p:nvPr>
        </p:nvSpPr>
        <p:spPr/>
        <p:txBody>
          <a:bodyPr>
            <a:normAutofit/>
          </a:bodyPr>
          <a:lstStyle/>
          <a:p>
            <a:r>
              <a:rPr lang="en-US" sz="4400" smtClean="0"/>
              <a:t>Organization of DRAM System</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13</a:t>
            </a:fld>
            <a:endParaRPr lang="en-US"/>
          </a:p>
        </p:txBody>
      </p:sp>
      <p:sp>
        <p:nvSpPr>
          <p:cNvPr id="18" name="Rectangle 17"/>
          <p:cNvSpPr/>
          <p:nvPr/>
        </p:nvSpPr>
        <p:spPr>
          <a:xfrm>
            <a:off x="1285874" y="3235973"/>
            <a:ext cx="1820262" cy="1840853"/>
          </a:xfrm>
          <a:prstGeom prst="rect">
            <a:avLst/>
          </a:prstGeom>
          <a:solidFill>
            <a:schemeClr val="bg1">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00">
              <a:solidFill>
                <a:schemeClr val="tx1"/>
              </a:solidFill>
            </a:endParaRPr>
          </a:p>
        </p:txBody>
      </p:sp>
      <p:sp>
        <p:nvSpPr>
          <p:cNvPr id="13" name="Rectangle 12"/>
          <p:cNvSpPr/>
          <p:nvPr/>
        </p:nvSpPr>
        <p:spPr>
          <a:xfrm>
            <a:off x="1886936" y="4057651"/>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14" name="Rectangle 13"/>
          <p:cNvSpPr/>
          <p:nvPr/>
        </p:nvSpPr>
        <p:spPr>
          <a:xfrm>
            <a:off x="1734536" y="4181476"/>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15" name="Rectangle 14"/>
          <p:cNvSpPr/>
          <p:nvPr/>
        </p:nvSpPr>
        <p:spPr>
          <a:xfrm>
            <a:off x="1582136" y="4333876"/>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16" name="Rectangle 15"/>
          <p:cNvSpPr/>
          <p:nvPr/>
        </p:nvSpPr>
        <p:spPr>
          <a:xfrm>
            <a:off x="1429736" y="4486276"/>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smtClean="0">
                <a:solidFill>
                  <a:schemeClr val="tx1"/>
                </a:solidFill>
              </a:rPr>
              <a:t>Bank</a:t>
            </a:r>
            <a:endParaRPr lang="en-US" sz="3400">
              <a:solidFill>
                <a:schemeClr val="tx1"/>
              </a:solidFill>
            </a:endParaRPr>
          </a:p>
        </p:txBody>
      </p:sp>
      <p:sp>
        <p:nvSpPr>
          <p:cNvPr id="19" name="Rectangle 18"/>
          <p:cNvSpPr/>
          <p:nvPr/>
        </p:nvSpPr>
        <p:spPr>
          <a:xfrm>
            <a:off x="1296386" y="3369468"/>
            <a:ext cx="1809750" cy="43815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rPr>
              <a:t>Rank</a:t>
            </a:r>
            <a:endParaRPr lang="en-US" sz="4000" b="1">
              <a:solidFill>
                <a:schemeClr val="tx1"/>
              </a:solidFill>
            </a:endParaRPr>
          </a:p>
        </p:txBody>
      </p:sp>
      <p:sp>
        <p:nvSpPr>
          <p:cNvPr id="20" name="Rectangle 19"/>
          <p:cNvSpPr/>
          <p:nvPr/>
        </p:nvSpPr>
        <p:spPr>
          <a:xfrm>
            <a:off x="3606692" y="3235973"/>
            <a:ext cx="1820262" cy="1840853"/>
          </a:xfrm>
          <a:prstGeom prst="rect">
            <a:avLst/>
          </a:prstGeom>
          <a:solidFill>
            <a:schemeClr val="bg1">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00">
              <a:solidFill>
                <a:schemeClr val="tx1"/>
              </a:solidFill>
            </a:endParaRPr>
          </a:p>
        </p:txBody>
      </p:sp>
      <p:sp>
        <p:nvSpPr>
          <p:cNvPr id="21" name="Rectangle 20"/>
          <p:cNvSpPr/>
          <p:nvPr/>
        </p:nvSpPr>
        <p:spPr>
          <a:xfrm>
            <a:off x="4207754" y="4057651"/>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22" name="Rectangle 21"/>
          <p:cNvSpPr/>
          <p:nvPr/>
        </p:nvSpPr>
        <p:spPr>
          <a:xfrm>
            <a:off x="4055354" y="4181476"/>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23" name="Rectangle 22"/>
          <p:cNvSpPr/>
          <p:nvPr/>
        </p:nvSpPr>
        <p:spPr>
          <a:xfrm>
            <a:off x="3902954" y="4333876"/>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24" name="Rectangle 23"/>
          <p:cNvSpPr/>
          <p:nvPr/>
        </p:nvSpPr>
        <p:spPr>
          <a:xfrm>
            <a:off x="3750554" y="4486276"/>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smtClean="0">
                <a:solidFill>
                  <a:schemeClr val="tx1"/>
                </a:solidFill>
              </a:rPr>
              <a:t>Bank</a:t>
            </a:r>
            <a:endParaRPr lang="en-US" sz="3400">
              <a:solidFill>
                <a:schemeClr val="tx1"/>
              </a:solidFill>
            </a:endParaRPr>
          </a:p>
        </p:txBody>
      </p:sp>
      <p:sp>
        <p:nvSpPr>
          <p:cNvPr id="25" name="Rectangle 24"/>
          <p:cNvSpPr/>
          <p:nvPr/>
        </p:nvSpPr>
        <p:spPr>
          <a:xfrm>
            <a:off x="3606692" y="3369468"/>
            <a:ext cx="1809750" cy="43815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rPr>
              <a:t>Rank</a:t>
            </a:r>
            <a:endParaRPr lang="en-US" sz="4000" b="1">
              <a:solidFill>
                <a:schemeClr val="tx1"/>
              </a:solidFill>
            </a:endParaRPr>
          </a:p>
        </p:txBody>
      </p:sp>
      <p:sp>
        <p:nvSpPr>
          <p:cNvPr id="27" name="Rectangle 26"/>
          <p:cNvSpPr/>
          <p:nvPr/>
        </p:nvSpPr>
        <p:spPr>
          <a:xfrm>
            <a:off x="1007355" y="2514600"/>
            <a:ext cx="4669544" cy="62865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Channel</a:t>
            </a:r>
            <a:endParaRPr lang="en-US" sz="4000" b="1">
              <a:solidFill>
                <a:schemeClr val="bg1"/>
              </a:solidFill>
            </a:endParaRPr>
          </a:p>
        </p:txBody>
      </p:sp>
      <p:sp>
        <p:nvSpPr>
          <p:cNvPr id="32" name="Left-Right Arrow 31"/>
          <p:cNvSpPr/>
          <p:nvPr/>
        </p:nvSpPr>
        <p:spPr>
          <a:xfrm>
            <a:off x="5676899" y="3505200"/>
            <a:ext cx="1609726" cy="962022"/>
          </a:xfrm>
          <a:prstGeom prst="leftRightArrow">
            <a:avLst>
              <a:gd name="adj1" fmla="val 50000"/>
              <a:gd name="adj2" fmla="val 37129"/>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t>B</a:t>
            </a:r>
            <a:r>
              <a:rPr lang="en-US" sz="4000" smtClean="0"/>
              <a:t>us</a:t>
            </a:r>
            <a:endParaRPr lang="en-US" sz="4000"/>
          </a:p>
        </p:txBody>
      </p:sp>
      <p:sp>
        <p:nvSpPr>
          <p:cNvPr id="34" name="Rounded Rectangle 33"/>
          <p:cNvSpPr/>
          <p:nvPr/>
        </p:nvSpPr>
        <p:spPr>
          <a:xfrm>
            <a:off x="7315200" y="1343022"/>
            <a:ext cx="990600" cy="4600578"/>
          </a:xfrm>
          <a:prstGeom prst="roundRect">
            <a:avLst>
              <a:gd name="adj" fmla="val 7955"/>
            </a:avLst>
          </a:prstGeom>
          <a:solidFill>
            <a:schemeClr val="accent2">
              <a:lumMod val="20000"/>
              <a:lumOff val="80000"/>
            </a:schemeClr>
          </a:solid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4800" b="1" smtClean="0">
                <a:solidFill>
                  <a:schemeClr val="accent2"/>
                </a:solidFill>
              </a:rPr>
              <a:t>CPU</a:t>
            </a:r>
            <a:endParaRPr lang="en-US" sz="4800" b="1">
              <a:solidFill>
                <a:schemeClr val="accent2"/>
              </a:solidFill>
            </a:endParaRPr>
          </a:p>
        </p:txBody>
      </p:sp>
    </p:spTree>
    <p:extLst>
      <p:ext uri="{BB962C8B-B14F-4D97-AF65-F5344CB8AC3E}">
        <p14:creationId xmlns:p14="http://schemas.microsoft.com/office/powerpoint/2010/main" val="1380361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500"/>
                                        <p:tgtEl>
                                          <p:spTgt spid="2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500"/>
                                        <p:tgtEl>
                                          <p:spTgt spid="23"/>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5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500"/>
                                        <p:tgtEl>
                                          <p:spTgt spid="2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500"/>
                                        <p:tgtEl>
                                          <p:spTgt spid="2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500"/>
                                        <p:tgtEl>
                                          <p:spTgt spid="3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fade">
                                      <p:cBhvr>
                                        <p:cTn id="4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8" grpId="0" animBg="1"/>
      <p:bldP spid="19" grpId="0"/>
      <p:bldP spid="20" grpId="0" animBg="1"/>
      <p:bldP spid="21" grpId="0" animBg="1"/>
      <p:bldP spid="22" grpId="0" animBg="1"/>
      <p:bldP spid="23" grpId="0" animBg="1"/>
      <p:bldP spid="24" grpId="0" animBg="1"/>
      <p:bldP spid="25" grpId="0"/>
      <p:bldP spid="27" grpId="0"/>
      <p:bldP spid="32" grpId="0" animBg="1"/>
      <p:bldP spid="3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nSpc>
                <a:spcPct val="85000"/>
              </a:lnSpc>
              <a:buFont typeface="+mj-lt"/>
              <a:buAutoNum type="arabicPeriod"/>
            </a:pPr>
            <a:r>
              <a:rPr lang="en-US" sz="3600" b="1" smtClean="0"/>
              <a:t>More channels: </a:t>
            </a:r>
            <a:r>
              <a:rPr lang="en-US" sz="3600" smtClean="0">
                <a:solidFill>
                  <a:srgbClr val="FF0000"/>
                </a:solidFill>
              </a:rPr>
              <a:t>expensive</a:t>
            </a:r>
          </a:p>
          <a:p>
            <a:pPr marL="514350" indent="-514350">
              <a:lnSpc>
                <a:spcPct val="85000"/>
              </a:lnSpc>
              <a:buFont typeface="+mj-lt"/>
              <a:buAutoNum type="arabicPeriod"/>
            </a:pPr>
            <a:r>
              <a:rPr lang="en-US" sz="3600" b="1" smtClean="0"/>
              <a:t>More ranks: </a:t>
            </a:r>
            <a:r>
              <a:rPr lang="en-US" sz="3600" smtClean="0">
                <a:solidFill>
                  <a:srgbClr val="FF0000"/>
                </a:solidFill>
              </a:rPr>
              <a:t>low performance</a:t>
            </a:r>
          </a:p>
          <a:p>
            <a:pPr marL="514350" indent="-514350">
              <a:lnSpc>
                <a:spcPct val="85000"/>
              </a:lnSpc>
              <a:buFont typeface="+mj-lt"/>
              <a:buAutoNum type="arabicPeriod"/>
            </a:pPr>
            <a:r>
              <a:rPr lang="en-US" sz="3600" b="1" smtClean="0"/>
              <a:t>More banks: </a:t>
            </a:r>
            <a:r>
              <a:rPr lang="en-US" sz="3600" smtClean="0">
                <a:solidFill>
                  <a:srgbClr val="FF0000"/>
                </a:solidFill>
              </a:rPr>
              <a:t>expensive</a:t>
            </a:r>
            <a:endParaRPr lang="en-US" sz="3600">
              <a:solidFill>
                <a:srgbClr val="FF0000"/>
              </a:solidFill>
            </a:endParaRPr>
          </a:p>
        </p:txBody>
      </p:sp>
      <p:sp>
        <p:nvSpPr>
          <p:cNvPr id="2" name="Title 1"/>
          <p:cNvSpPr>
            <a:spLocks noGrp="1"/>
          </p:cNvSpPr>
          <p:nvPr>
            <p:ph type="title"/>
          </p:nvPr>
        </p:nvSpPr>
        <p:spPr/>
        <p:txBody>
          <a:bodyPr>
            <a:normAutofit/>
          </a:bodyPr>
          <a:lstStyle/>
          <a:p>
            <a:r>
              <a:rPr lang="en-US" sz="4400" smtClean="0"/>
              <a:t>Naïve Solutions to Bank Conflicts</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14</a:t>
            </a:fld>
            <a:endParaRPr lang="en-US"/>
          </a:p>
        </p:txBody>
      </p:sp>
      <p:sp>
        <p:nvSpPr>
          <p:cNvPr id="5" name="Rounded Rectangle 4"/>
          <p:cNvSpPr/>
          <p:nvPr/>
        </p:nvSpPr>
        <p:spPr>
          <a:xfrm>
            <a:off x="518537" y="2907902"/>
            <a:ext cx="4191000" cy="3569098"/>
          </a:xfrm>
          <a:prstGeom prst="roundRect">
            <a:avLst>
              <a:gd name="adj" fmla="val 7955"/>
            </a:avLst>
          </a:prstGeom>
          <a:solidFill>
            <a:schemeClr val="accent1">
              <a:lumMod val="20000"/>
              <a:lumOff val="80000"/>
            </a:schemeClr>
          </a:solid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33400" y="2921000"/>
            <a:ext cx="4176137" cy="762000"/>
          </a:xfrm>
          <a:prstGeom prst="rect">
            <a:avLst/>
          </a:prstGeom>
          <a:noFill/>
        </p:spPr>
        <p:txBody>
          <a:bodyPr wrap="square" rtlCol="0" anchor="ctr">
            <a:noAutofit/>
          </a:bodyPr>
          <a:lstStyle/>
          <a:p>
            <a:pPr algn="ctr"/>
            <a:r>
              <a:rPr lang="en-US" sz="3600" b="1" smtClean="0">
                <a:solidFill>
                  <a:schemeClr val="tx2"/>
                </a:solidFill>
              </a:rPr>
              <a:t>DRAM System</a:t>
            </a:r>
            <a:endParaRPr lang="en-US" sz="3200" b="1">
              <a:solidFill>
                <a:schemeClr val="tx2"/>
              </a:solidFill>
            </a:endParaRPr>
          </a:p>
        </p:txBody>
      </p:sp>
      <p:sp>
        <p:nvSpPr>
          <p:cNvPr id="21" name="Rectangle 20"/>
          <p:cNvSpPr/>
          <p:nvPr/>
        </p:nvSpPr>
        <p:spPr>
          <a:xfrm>
            <a:off x="960876" y="3683000"/>
            <a:ext cx="3306323" cy="425450"/>
          </a:xfrm>
          <a:prstGeom prst="rect">
            <a:avLst/>
          </a:prstGeom>
          <a:solidFill>
            <a:schemeClr val="tx1">
              <a:lumMod val="75000"/>
              <a:lumOff val="2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bg1"/>
                </a:solidFill>
              </a:rPr>
              <a:t>Channel</a:t>
            </a:r>
            <a:endParaRPr lang="en-US" sz="3200">
              <a:solidFill>
                <a:schemeClr val="bg1"/>
              </a:solidFill>
            </a:endParaRPr>
          </a:p>
        </p:txBody>
      </p:sp>
      <p:sp>
        <p:nvSpPr>
          <p:cNvPr id="26" name="Rectangle 25"/>
          <p:cNvSpPr/>
          <p:nvPr/>
        </p:nvSpPr>
        <p:spPr>
          <a:xfrm>
            <a:off x="960876" y="4337050"/>
            <a:ext cx="3306323" cy="425450"/>
          </a:xfrm>
          <a:prstGeom prst="rect">
            <a:avLst/>
          </a:prstGeom>
          <a:solidFill>
            <a:schemeClr val="tx1">
              <a:lumMod val="75000"/>
              <a:lumOff val="2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bg1"/>
                </a:solidFill>
              </a:rPr>
              <a:t>Channel</a:t>
            </a:r>
            <a:endParaRPr lang="en-US" sz="3200">
              <a:solidFill>
                <a:schemeClr val="bg1"/>
              </a:solidFill>
            </a:endParaRPr>
          </a:p>
        </p:txBody>
      </p:sp>
      <p:sp>
        <p:nvSpPr>
          <p:cNvPr id="27" name="Rectangle 26"/>
          <p:cNvSpPr/>
          <p:nvPr/>
        </p:nvSpPr>
        <p:spPr>
          <a:xfrm>
            <a:off x="960876" y="5022850"/>
            <a:ext cx="3306323" cy="425450"/>
          </a:xfrm>
          <a:prstGeom prst="rect">
            <a:avLst/>
          </a:prstGeom>
          <a:solidFill>
            <a:schemeClr val="tx1">
              <a:lumMod val="75000"/>
              <a:lumOff val="2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bg1"/>
                </a:solidFill>
              </a:rPr>
              <a:t>Channel</a:t>
            </a:r>
            <a:endParaRPr lang="en-US" sz="3200">
              <a:solidFill>
                <a:schemeClr val="bg1"/>
              </a:solidFill>
            </a:endParaRPr>
          </a:p>
        </p:txBody>
      </p:sp>
      <p:sp>
        <p:nvSpPr>
          <p:cNvPr id="28" name="Rectangle 27"/>
          <p:cNvSpPr/>
          <p:nvPr/>
        </p:nvSpPr>
        <p:spPr>
          <a:xfrm>
            <a:off x="960876" y="5689600"/>
            <a:ext cx="3306323" cy="425450"/>
          </a:xfrm>
          <a:prstGeom prst="rect">
            <a:avLst/>
          </a:prstGeom>
          <a:solidFill>
            <a:schemeClr val="tx1">
              <a:lumMod val="75000"/>
              <a:lumOff val="2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bg1"/>
                </a:solidFill>
              </a:rPr>
              <a:t>Channel</a:t>
            </a:r>
            <a:endParaRPr lang="en-US" sz="3200">
              <a:solidFill>
                <a:schemeClr val="bg1"/>
              </a:solidFill>
            </a:endParaRPr>
          </a:p>
        </p:txBody>
      </p:sp>
      <p:sp>
        <p:nvSpPr>
          <p:cNvPr id="29" name="Left-Right Arrow 28"/>
          <p:cNvSpPr/>
          <p:nvPr/>
        </p:nvSpPr>
        <p:spPr>
          <a:xfrm>
            <a:off x="4267199" y="3606403"/>
            <a:ext cx="1179950" cy="578643"/>
          </a:xfrm>
          <a:prstGeom prst="leftRightArrow">
            <a:avLst>
              <a:gd name="adj1" fmla="val 61434"/>
              <a:gd name="adj2" fmla="val 37129"/>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t>B</a:t>
            </a:r>
            <a:r>
              <a:rPr lang="en-US" sz="3200" smtClean="0"/>
              <a:t>us</a:t>
            </a:r>
            <a:endParaRPr lang="en-US" sz="3200"/>
          </a:p>
        </p:txBody>
      </p:sp>
      <p:sp>
        <p:nvSpPr>
          <p:cNvPr id="32" name="Left-Right Arrow 31"/>
          <p:cNvSpPr/>
          <p:nvPr/>
        </p:nvSpPr>
        <p:spPr>
          <a:xfrm>
            <a:off x="4267199" y="4260453"/>
            <a:ext cx="1179950" cy="578643"/>
          </a:xfrm>
          <a:prstGeom prst="leftRightArrow">
            <a:avLst>
              <a:gd name="adj1" fmla="val 61434"/>
              <a:gd name="adj2" fmla="val 37129"/>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t>B</a:t>
            </a:r>
            <a:r>
              <a:rPr lang="en-US" sz="3200" smtClean="0"/>
              <a:t>us</a:t>
            </a:r>
            <a:endParaRPr lang="en-US" sz="3200"/>
          </a:p>
        </p:txBody>
      </p:sp>
      <p:sp>
        <p:nvSpPr>
          <p:cNvPr id="33" name="Left-Right Arrow 32"/>
          <p:cNvSpPr/>
          <p:nvPr/>
        </p:nvSpPr>
        <p:spPr>
          <a:xfrm>
            <a:off x="4267199" y="4946253"/>
            <a:ext cx="1179950" cy="578643"/>
          </a:xfrm>
          <a:prstGeom prst="leftRightArrow">
            <a:avLst>
              <a:gd name="adj1" fmla="val 61434"/>
              <a:gd name="adj2" fmla="val 37129"/>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t>B</a:t>
            </a:r>
            <a:r>
              <a:rPr lang="en-US" sz="3200" smtClean="0"/>
              <a:t>us</a:t>
            </a:r>
            <a:endParaRPr lang="en-US" sz="3200"/>
          </a:p>
        </p:txBody>
      </p:sp>
      <p:sp>
        <p:nvSpPr>
          <p:cNvPr id="34" name="Left-Right Arrow 33"/>
          <p:cNvSpPr/>
          <p:nvPr/>
        </p:nvSpPr>
        <p:spPr>
          <a:xfrm>
            <a:off x="4267199" y="5613002"/>
            <a:ext cx="1179950" cy="578643"/>
          </a:xfrm>
          <a:prstGeom prst="leftRightArrow">
            <a:avLst>
              <a:gd name="adj1" fmla="val 61434"/>
              <a:gd name="adj2" fmla="val 37129"/>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t>B</a:t>
            </a:r>
            <a:r>
              <a:rPr lang="en-US" sz="3200" smtClean="0"/>
              <a:t>us</a:t>
            </a:r>
            <a:endParaRPr lang="en-US" sz="3200"/>
          </a:p>
        </p:txBody>
      </p:sp>
      <p:sp>
        <p:nvSpPr>
          <p:cNvPr id="35" name="Right Bracket 34"/>
          <p:cNvSpPr/>
          <p:nvPr/>
        </p:nvSpPr>
        <p:spPr>
          <a:xfrm>
            <a:off x="5603329" y="3560488"/>
            <a:ext cx="228600" cy="2631157"/>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xtBox 35"/>
          <p:cNvSpPr txBox="1"/>
          <p:nvPr/>
        </p:nvSpPr>
        <p:spPr>
          <a:xfrm>
            <a:off x="5831929" y="4598253"/>
            <a:ext cx="3083470" cy="555625"/>
          </a:xfrm>
          <a:prstGeom prst="rect">
            <a:avLst/>
          </a:prstGeom>
          <a:noFill/>
        </p:spPr>
        <p:txBody>
          <a:bodyPr wrap="square" rtlCol="0" anchor="ctr">
            <a:noAutofit/>
          </a:bodyPr>
          <a:lstStyle/>
          <a:p>
            <a:pPr algn="ctr"/>
            <a:r>
              <a:rPr lang="en-US" sz="3600" smtClean="0">
                <a:solidFill>
                  <a:srgbClr val="FF0000"/>
                </a:solidFill>
              </a:rPr>
              <a:t>Many CPU pins</a:t>
            </a:r>
            <a:endParaRPr lang="en-US" sz="3600">
              <a:solidFill>
                <a:srgbClr val="FF0000"/>
              </a:solidFill>
            </a:endParaRPr>
          </a:p>
        </p:txBody>
      </p:sp>
      <p:sp>
        <p:nvSpPr>
          <p:cNvPr id="40" name="Rectangle 39"/>
          <p:cNvSpPr/>
          <p:nvPr/>
        </p:nvSpPr>
        <p:spPr>
          <a:xfrm>
            <a:off x="960875" y="3683000"/>
            <a:ext cx="3306323" cy="1765300"/>
          </a:xfrm>
          <a:prstGeom prst="rect">
            <a:avLst/>
          </a:prstGeom>
          <a:solidFill>
            <a:schemeClr val="tx1">
              <a:lumMod val="75000"/>
              <a:lumOff val="2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bg1"/>
                </a:solidFill>
              </a:rPr>
              <a:t>Channel</a:t>
            </a:r>
            <a:br>
              <a:rPr lang="en-US" sz="3200" smtClean="0">
                <a:solidFill>
                  <a:schemeClr val="bg1"/>
                </a:solidFill>
              </a:rPr>
            </a:br>
            <a:endParaRPr lang="en-US" sz="2400" smtClean="0">
              <a:solidFill>
                <a:schemeClr val="bg1"/>
              </a:solidFill>
            </a:endParaRPr>
          </a:p>
          <a:p>
            <a:pPr algn="ctr"/>
            <a:endParaRPr lang="en-US" sz="2400">
              <a:solidFill>
                <a:schemeClr val="bg1"/>
              </a:solidFill>
            </a:endParaRPr>
          </a:p>
          <a:p>
            <a:pPr algn="ctr"/>
            <a:endParaRPr lang="en-US" sz="2400">
              <a:solidFill>
                <a:schemeClr val="bg1"/>
              </a:solidFill>
            </a:endParaRPr>
          </a:p>
        </p:txBody>
      </p:sp>
      <p:sp>
        <p:nvSpPr>
          <p:cNvPr id="41" name="Rectangle 40"/>
          <p:cNvSpPr/>
          <p:nvPr/>
        </p:nvSpPr>
        <p:spPr>
          <a:xfrm>
            <a:off x="1158271" y="4565650"/>
            <a:ext cx="609600" cy="581026"/>
          </a:xfrm>
          <a:prstGeom prst="rect">
            <a:avLst/>
          </a:prstGeom>
          <a:solidFill>
            <a:schemeClr val="bg1">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rPr>
              <a:t>R</a:t>
            </a:r>
            <a:endParaRPr lang="en-US" sz="3200">
              <a:solidFill>
                <a:schemeClr val="tx1"/>
              </a:solidFill>
            </a:endParaRPr>
          </a:p>
        </p:txBody>
      </p:sp>
      <p:sp>
        <p:nvSpPr>
          <p:cNvPr id="45" name="Rectangle 44"/>
          <p:cNvSpPr/>
          <p:nvPr/>
        </p:nvSpPr>
        <p:spPr>
          <a:xfrm>
            <a:off x="3453796" y="4565650"/>
            <a:ext cx="609600" cy="581026"/>
          </a:xfrm>
          <a:prstGeom prst="rect">
            <a:avLst/>
          </a:prstGeom>
          <a:solidFill>
            <a:schemeClr val="bg1">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rPr>
              <a:t>R</a:t>
            </a:r>
            <a:endParaRPr lang="en-US" sz="3200">
              <a:solidFill>
                <a:schemeClr val="tx1"/>
              </a:solidFill>
            </a:endParaRPr>
          </a:p>
        </p:txBody>
      </p:sp>
      <p:sp>
        <p:nvSpPr>
          <p:cNvPr id="46" name="Rectangle 45"/>
          <p:cNvSpPr/>
          <p:nvPr/>
        </p:nvSpPr>
        <p:spPr>
          <a:xfrm>
            <a:off x="1923446" y="4565650"/>
            <a:ext cx="609600" cy="581026"/>
          </a:xfrm>
          <a:prstGeom prst="rect">
            <a:avLst/>
          </a:prstGeom>
          <a:solidFill>
            <a:schemeClr val="bg1">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rPr>
              <a:t>R</a:t>
            </a:r>
            <a:endParaRPr lang="en-US" sz="3200">
              <a:solidFill>
                <a:schemeClr val="tx1"/>
              </a:solidFill>
            </a:endParaRPr>
          </a:p>
        </p:txBody>
      </p:sp>
      <p:sp>
        <p:nvSpPr>
          <p:cNvPr id="47" name="Rectangle 46"/>
          <p:cNvSpPr/>
          <p:nvPr/>
        </p:nvSpPr>
        <p:spPr>
          <a:xfrm>
            <a:off x="2688621" y="4565650"/>
            <a:ext cx="609600" cy="581026"/>
          </a:xfrm>
          <a:prstGeom prst="rect">
            <a:avLst/>
          </a:prstGeom>
          <a:solidFill>
            <a:schemeClr val="bg1">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rPr>
              <a:t>R</a:t>
            </a:r>
            <a:endParaRPr lang="en-US" sz="3200">
              <a:solidFill>
                <a:schemeClr val="tx1"/>
              </a:solidFill>
            </a:endParaRPr>
          </a:p>
        </p:txBody>
      </p:sp>
      <p:sp>
        <p:nvSpPr>
          <p:cNvPr id="48" name="TextBox 47"/>
          <p:cNvSpPr txBox="1"/>
          <p:nvPr/>
        </p:nvSpPr>
        <p:spPr>
          <a:xfrm>
            <a:off x="5486401" y="4287837"/>
            <a:ext cx="3505200" cy="555625"/>
          </a:xfrm>
          <a:prstGeom prst="rect">
            <a:avLst/>
          </a:prstGeom>
          <a:noFill/>
        </p:spPr>
        <p:txBody>
          <a:bodyPr wrap="square" rtlCol="0" anchor="ctr">
            <a:noAutofit/>
          </a:bodyPr>
          <a:lstStyle/>
          <a:p>
            <a:pPr>
              <a:lnSpc>
                <a:spcPct val="85000"/>
              </a:lnSpc>
            </a:pPr>
            <a:r>
              <a:rPr lang="en-US" sz="3600" smtClean="0">
                <a:solidFill>
                  <a:srgbClr val="FF0000"/>
                </a:solidFill>
              </a:rPr>
              <a:t>Low frequency</a:t>
            </a:r>
          </a:p>
        </p:txBody>
      </p:sp>
      <p:sp>
        <p:nvSpPr>
          <p:cNvPr id="49" name="Rectangle 48"/>
          <p:cNvSpPr/>
          <p:nvPr/>
        </p:nvSpPr>
        <p:spPr>
          <a:xfrm>
            <a:off x="960874" y="3683000"/>
            <a:ext cx="3306323" cy="2565400"/>
          </a:xfrm>
          <a:prstGeom prst="rect">
            <a:avLst/>
          </a:prstGeom>
          <a:solidFill>
            <a:schemeClr val="tx1">
              <a:lumMod val="75000"/>
              <a:lumOff val="2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bg1"/>
                </a:solidFill>
              </a:rPr>
              <a:t/>
            </a:r>
            <a:br>
              <a:rPr lang="en-US" sz="3200" smtClean="0">
                <a:solidFill>
                  <a:schemeClr val="bg1"/>
                </a:solidFill>
              </a:rPr>
            </a:br>
            <a:endParaRPr lang="en-US" sz="2400" smtClean="0">
              <a:solidFill>
                <a:schemeClr val="bg1"/>
              </a:solidFill>
            </a:endParaRPr>
          </a:p>
          <a:p>
            <a:pPr algn="ctr"/>
            <a:endParaRPr lang="en-US" sz="2400">
              <a:solidFill>
                <a:schemeClr val="bg1"/>
              </a:solidFill>
            </a:endParaRPr>
          </a:p>
          <a:p>
            <a:pPr algn="ctr"/>
            <a:r>
              <a:rPr lang="en-US" sz="3200" smtClean="0">
                <a:solidFill>
                  <a:schemeClr val="bg1"/>
                </a:solidFill>
              </a:rPr>
              <a:t>Channel</a:t>
            </a:r>
          </a:p>
          <a:p>
            <a:pPr algn="ctr"/>
            <a:endParaRPr lang="en-US" sz="3600" smtClean="0">
              <a:solidFill>
                <a:schemeClr val="bg1"/>
              </a:solidFill>
            </a:endParaRPr>
          </a:p>
          <a:p>
            <a:pPr algn="ctr"/>
            <a:endParaRPr lang="en-US" sz="3200">
              <a:solidFill>
                <a:schemeClr val="bg1"/>
              </a:solidFill>
            </a:endParaRPr>
          </a:p>
          <a:p>
            <a:pPr algn="ctr"/>
            <a:endParaRPr lang="en-US" sz="3200" smtClean="0">
              <a:solidFill>
                <a:schemeClr val="bg1"/>
              </a:solidFill>
            </a:endParaRPr>
          </a:p>
          <a:p>
            <a:pPr algn="ctr"/>
            <a:endParaRPr lang="en-US" sz="3200">
              <a:solidFill>
                <a:schemeClr val="bg1"/>
              </a:solidFill>
            </a:endParaRPr>
          </a:p>
          <a:p>
            <a:pPr algn="ctr"/>
            <a:endParaRPr lang="en-US" sz="2400" smtClean="0">
              <a:solidFill>
                <a:schemeClr val="bg1"/>
              </a:solidFill>
            </a:endParaRPr>
          </a:p>
          <a:p>
            <a:pPr algn="ctr"/>
            <a:endParaRPr lang="en-US" sz="2400">
              <a:solidFill>
                <a:schemeClr val="bg1"/>
              </a:solidFill>
            </a:endParaRPr>
          </a:p>
          <a:p>
            <a:pPr algn="ctr"/>
            <a:endParaRPr lang="en-US" sz="2400">
              <a:solidFill>
                <a:schemeClr val="bg1"/>
              </a:solidFill>
            </a:endParaRPr>
          </a:p>
        </p:txBody>
      </p:sp>
      <p:sp>
        <p:nvSpPr>
          <p:cNvPr id="50" name="Rectangle 49"/>
          <p:cNvSpPr/>
          <p:nvPr/>
        </p:nvSpPr>
        <p:spPr>
          <a:xfrm>
            <a:off x="1204335" y="4337050"/>
            <a:ext cx="2819400" cy="1682750"/>
          </a:xfrm>
          <a:prstGeom prst="rect">
            <a:avLst/>
          </a:prstGeom>
          <a:solidFill>
            <a:schemeClr val="bg1">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rPr>
              <a:t>Rank</a:t>
            </a:r>
          </a:p>
          <a:p>
            <a:pPr algn="ctr"/>
            <a:endParaRPr lang="en-US" sz="2400">
              <a:solidFill>
                <a:schemeClr val="tx1"/>
              </a:solidFill>
            </a:endParaRPr>
          </a:p>
          <a:p>
            <a:pPr algn="ctr"/>
            <a:endParaRPr lang="en-US" sz="3200" smtClean="0">
              <a:solidFill>
                <a:schemeClr val="tx1"/>
              </a:solidFill>
            </a:endParaRPr>
          </a:p>
          <a:p>
            <a:pPr algn="ctr"/>
            <a:endParaRPr lang="en-US" sz="2800">
              <a:solidFill>
                <a:schemeClr val="tx1"/>
              </a:solidFill>
            </a:endParaRPr>
          </a:p>
        </p:txBody>
      </p:sp>
      <p:sp>
        <p:nvSpPr>
          <p:cNvPr id="56" name="Rectangle 55"/>
          <p:cNvSpPr/>
          <p:nvPr/>
        </p:nvSpPr>
        <p:spPr>
          <a:xfrm>
            <a:off x="2496864" y="4778375"/>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55" name="Rectangle 54"/>
          <p:cNvSpPr/>
          <p:nvPr/>
        </p:nvSpPr>
        <p:spPr>
          <a:xfrm>
            <a:off x="2362200" y="4911725"/>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51" name="Rectangle 50"/>
          <p:cNvSpPr/>
          <p:nvPr/>
        </p:nvSpPr>
        <p:spPr>
          <a:xfrm>
            <a:off x="2209800" y="5035550"/>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52" name="Rectangle 51"/>
          <p:cNvSpPr/>
          <p:nvPr/>
        </p:nvSpPr>
        <p:spPr>
          <a:xfrm>
            <a:off x="2057400" y="5159375"/>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53" name="Rectangle 52"/>
          <p:cNvSpPr/>
          <p:nvPr/>
        </p:nvSpPr>
        <p:spPr>
          <a:xfrm>
            <a:off x="1905000" y="5311775"/>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54" name="Rectangle 53"/>
          <p:cNvSpPr/>
          <p:nvPr/>
        </p:nvSpPr>
        <p:spPr>
          <a:xfrm>
            <a:off x="1752600" y="5464175"/>
            <a:ext cx="1066800" cy="4381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smtClean="0">
                <a:solidFill>
                  <a:schemeClr val="tx1"/>
                </a:solidFill>
              </a:rPr>
              <a:t>Bank</a:t>
            </a:r>
            <a:endParaRPr lang="en-US" sz="3400">
              <a:solidFill>
                <a:schemeClr val="tx1"/>
              </a:solidFill>
            </a:endParaRPr>
          </a:p>
        </p:txBody>
      </p:sp>
      <p:sp>
        <p:nvSpPr>
          <p:cNvPr id="57" name="TextBox 56"/>
          <p:cNvSpPr txBox="1"/>
          <p:nvPr/>
        </p:nvSpPr>
        <p:spPr>
          <a:xfrm>
            <a:off x="4785737" y="4778375"/>
            <a:ext cx="4129663" cy="555625"/>
          </a:xfrm>
          <a:prstGeom prst="rect">
            <a:avLst/>
          </a:prstGeom>
          <a:noFill/>
        </p:spPr>
        <p:txBody>
          <a:bodyPr wrap="square" rtlCol="0" anchor="ctr">
            <a:noAutofit/>
          </a:bodyPr>
          <a:lstStyle/>
          <a:p>
            <a:pPr>
              <a:lnSpc>
                <a:spcPct val="85000"/>
              </a:lnSpc>
            </a:pPr>
            <a:r>
              <a:rPr lang="en-US" sz="3400" smtClean="0">
                <a:solidFill>
                  <a:srgbClr val="FF0000"/>
                </a:solidFill>
              </a:rPr>
              <a:t>Significantly increases DRAM die area</a:t>
            </a:r>
          </a:p>
        </p:txBody>
      </p:sp>
      <p:sp>
        <p:nvSpPr>
          <p:cNvPr id="58" name="Right Bracket 57"/>
          <p:cNvSpPr/>
          <p:nvPr/>
        </p:nvSpPr>
        <p:spPr>
          <a:xfrm rot="5400000">
            <a:off x="2550139" y="3843156"/>
            <a:ext cx="127792" cy="3611130"/>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TextBox 58"/>
          <p:cNvSpPr txBox="1"/>
          <p:nvPr/>
        </p:nvSpPr>
        <p:spPr>
          <a:xfrm>
            <a:off x="1092665" y="5715000"/>
            <a:ext cx="3083470" cy="555625"/>
          </a:xfrm>
          <a:prstGeom prst="rect">
            <a:avLst/>
          </a:prstGeom>
          <a:noFill/>
        </p:spPr>
        <p:txBody>
          <a:bodyPr wrap="square" rtlCol="0" anchor="ctr">
            <a:noAutofit/>
          </a:bodyPr>
          <a:lstStyle/>
          <a:p>
            <a:pPr algn="ctr"/>
            <a:r>
              <a:rPr lang="en-US" sz="3600" smtClean="0">
                <a:solidFill>
                  <a:srgbClr val="FF0000"/>
                </a:solidFill>
              </a:rPr>
              <a:t>Large load</a:t>
            </a:r>
            <a:endParaRPr lang="en-US" sz="3600">
              <a:solidFill>
                <a:srgbClr val="FF0000"/>
              </a:solidFill>
            </a:endParaRPr>
          </a:p>
        </p:txBody>
      </p:sp>
    </p:spTree>
    <p:extLst>
      <p:ext uri="{BB962C8B-B14F-4D97-AF65-F5344CB8AC3E}">
        <p14:creationId xmlns:p14="http://schemas.microsoft.com/office/powerpoint/2010/main" val="15378034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3">
                                            <p:txEl>
                                              <p:pRg st="1" end="1"/>
                                            </p:txEl>
                                          </p:spTgt>
                                        </p:tgtEl>
                                      </p:cBhvr>
                                    </p:animEffect>
                                    <p:set>
                                      <p:cBhvr>
                                        <p:cTn id="10" dur="1" fill="hold">
                                          <p:stCondLst>
                                            <p:cond delay="499"/>
                                          </p:stCondLst>
                                        </p:cTn>
                                        <p:tgtEl>
                                          <p:spTgt spid="3">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3">
                                            <p:txEl>
                                              <p:pRg st="2" end="2"/>
                                            </p:txEl>
                                          </p:spTgt>
                                        </p:tgtEl>
                                      </p:cBhvr>
                                    </p:animEffect>
                                    <p:set>
                                      <p:cBhvr>
                                        <p:cTn id="13" dur="1" fill="hold">
                                          <p:stCondLst>
                                            <p:cond delay="499"/>
                                          </p:stCondLst>
                                        </p:cTn>
                                        <p:tgtEl>
                                          <p:spTgt spid="3">
                                            <p:txEl>
                                              <p:pRg st="2" end="2"/>
                                            </p:txEl>
                                          </p:spTgt>
                                        </p:tgtEl>
                                        <p:attrNameLst>
                                          <p:attrName>style.visibility</p:attrName>
                                        </p:attrNameLst>
                                      </p:cBhvr>
                                      <p:to>
                                        <p:strVal val="hidden"/>
                                      </p:to>
                                    </p:se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childTnLst>
                                </p:cTn>
                              </p:par>
                              <p:par>
                                <p:cTn id="24" presetID="10" presetClass="entr" presetSubtype="0" fill="hold" grpId="1"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500"/>
                                        <p:tgtEl>
                                          <p:spTgt spid="21"/>
                                        </p:tgtEl>
                                      </p:cBhvr>
                                    </p:animEffect>
                                  </p:childTnLst>
                                </p:cTn>
                              </p:par>
                              <p:par>
                                <p:cTn id="27" presetID="10" presetClass="entr" presetSubtype="0" fill="hold" grpId="1" nodeType="with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par>
                          <p:cTn id="30" fill="hold">
                            <p:stCondLst>
                              <p:cond delay="500"/>
                            </p:stCondLst>
                            <p:childTnLst>
                              <p:par>
                                <p:cTn id="31" presetID="10" presetClass="entr" presetSubtype="0"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fade">
                                      <p:cBhvr>
                                        <p:cTn id="33" dur="500"/>
                                        <p:tgtEl>
                                          <p:spTgt spid="2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childTnLst>
                                </p:cTn>
                              </p:par>
                            </p:childTnLst>
                          </p:cTn>
                        </p:par>
                        <p:par>
                          <p:cTn id="37" fill="hold">
                            <p:stCondLst>
                              <p:cond delay="1000"/>
                            </p:stCondLst>
                            <p:childTnLst>
                              <p:par>
                                <p:cTn id="38" presetID="10" presetClass="entr" presetSubtype="0" fill="hold" grpId="0" nodeType="after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500"/>
                                        <p:tgtEl>
                                          <p:spTgt spid="2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fade">
                                      <p:cBhvr>
                                        <p:cTn id="43" dur="500"/>
                                        <p:tgtEl>
                                          <p:spTgt spid="33"/>
                                        </p:tgtEl>
                                      </p:cBhvr>
                                    </p:animEffect>
                                  </p:childTnLst>
                                </p:cTn>
                              </p:par>
                            </p:childTnLst>
                          </p:cTn>
                        </p:par>
                        <p:par>
                          <p:cTn id="44" fill="hold">
                            <p:stCondLst>
                              <p:cond delay="1500"/>
                            </p:stCondLst>
                            <p:childTnLst>
                              <p:par>
                                <p:cTn id="45" presetID="10" presetClass="entr" presetSubtype="0"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500"/>
                                        <p:tgtEl>
                                          <p:spTgt spid="2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fade">
                                      <p:cBhvr>
                                        <p:cTn id="50" dur="500"/>
                                        <p:tgtEl>
                                          <p:spTgt spid="34"/>
                                        </p:tgtEl>
                                      </p:cBhvr>
                                    </p:animEffect>
                                  </p:childTnLst>
                                </p:cTn>
                              </p:par>
                            </p:childTnLst>
                          </p:cTn>
                        </p:par>
                        <p:par>
                          <p:cTn id="51" fill="hold">
                            <p:stCondLst>
                              <p:cond delay="2000"/>
                            </p:stCondLst>
                            <p:childTnLst>
                              <p:par>
                                <p:cTn id="52" presetID="10" presetClass="entr" presetSubtype="0" fill="hold" grpId="0" nodeType="after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fade">
                                      <p:cBhvr>
                                        <p:cTn id="54" dur="500"/>
                                        <p:tgtEl>
                                          <p:spTgt spid="36"/>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fade">
                                      <p:cBhvr>
                                        <p:cTn id="57" dur="500"/>
                                        <p:tgtEl>
                                          <p:spTgt spid="3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 end="1"/>
                                            </p:txEl>
                                          </p:spTgt>
                                        </p:tgtEl>
                                        <p:attrNameLst>
                                          <p:attrName>style.visibility</p:attrName>
                                        </p:attrNameLst>
                                      </p:cBhvr>
                                      <p:to>
                                        <p:strVal val="visible"/>
                                      </p:to>
                                    </p:set>
                                    <p:animEffect transition="in" filter="fade">
                                      <p:cBhvr>
                                        <p:cTn id="62" dur="500"/>
                                        <p:tgtEl>
                                          <p:spTgt spid="3">
                                            <p:txEl>
                                              <p:pRg st="1" end="1"/>
                                            </p:txEl>
                                          </p:spTgt>
                                        </p:tgtEl>
                                      </p:cBhvr>
                                    </p:animEffect>
                                  </p:childTnLst>
                                </p:cTn>
                              </p:par>
                              <p:par>
                                <p:cTn id="63" presetID="10" presetClass="exit" presetSubtype="0" fill="hold" grpId="2" nodeType="withEffect">
                                  <p:stCondLst>
                                    <p:cond delay="0"/>
                                  </p:stCondLst>
                                  <p:childTnLst>
                                    <p:animEffect transition="out" filter="fade">
                                      <p:cBhvr>
                                        <p:cTn id="64" dur="500"/>
                                        <p:tgtEl>
                                          <p:spTgt spid="36"/>
                                        </p:tgtEl>
                                      </p:cBhvr>
                                    </p:animEffect>
                                    <p:set>
                                      <p:cBhvr>
                                        <p:cTn id="65" dur="1" fill="hold">
                                          <p:stCondLst>
                                            <p:cond delay="499"/>
                                          </p:stCondLst>
                                        </p:cTn>
                                        <p:tgtEl>
                                          <p:spTgt spid="36"/>
                                        </p:tgtEl>
                                        <p:attrNameLst>
                                          <p:attrName>style.visibility</p:attrName>
                                        </p:attrNameLst>
                                      </p:cBhvr>
                                      <p:to>
                                        <p:strVal val="hidden"/>
                                      </p:to>
                                    </p:set>
                                  </p:childTnLst>
                                </p:cTn>
                              </p:par>
                              <p:par>
                                <p:cTn id="66" presetID="10" presetClass="exit" presetSubtype="0" fill="hold" grpId="2" nodeType="withEffect">
                                  <p:stCondLst>
                                    <p:cond delay="0"/>
                                  </p:stCondLst>
                                  <p:childTnLst>
                                    <p:animEffect transition="out" filter="fade">
                                      <p:cBhvr>
                                        <p:cTn id="67" dur="500"/>
                                        <p:tgtEl>
                                          <p:spTgt spid="35"/>
                                        </p:tgtEl>
                                      </p:cBhvr>
                                    </p:animEffect>
                                    <p:set>
                                      <p:cBhvr>
                                        <p:cTn id="68" dur="1" fill="hold">
                                          <p:stCondLst>
                                            <p:cond delay="499"/>
                                          </p:stCondLst>
                                        </p:cTn>
                                        <p:tgtEl>
                                          <p:spTgt spid="35"/>
                                        </p:tgtEl>
                                        <p:attrNameLst>
                                          <p:attrName>style.visibility</p:attrName>
                                        </p:attrNameLst>
                                      </p:cBhvr>
                                      <p:to>
                                        <p:strVal val="hidden"/>
                                      </p:to>
                                    </p:set>
                                  </p:childTnLst>
                                </p:cTn>
                              </p:par>
                              <p:par>
                                <p:cTn id="69" presetID="10" presetClass="exit" presetSubtype="0" fill="hold" grpId="1" nodeType="withEffect">
                                  <p:stCondLst>
                                    <p:cond delay="0"/>
                                  </p:stCondLst>
                                  <p:childTnLst>
                                    <p:animEffect transition="out" filter="fade">
                                      <p:cBhvr>
                                        <p:cTn id="70" dur="500"/>
                                        <p:tgtEl>
                                          <p:spTgt spid="26"/>
                                        </p:tgtEl>
                                      </p:cBhvr>
                                    </p:animEffect>
                                    <p:set>
                                      <p:cBhvr>
                                        <p:cTn id="71" dur="1" fill="hold">
                                          <p:stCondLst>
                                            <p:cond delay="499"/>
                                          </p:stCondLst>
                                        </p:cTn>
                                        <p:tgtEl>
                                          <p:spTgt spid="26"/>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27"/>
                                        </p:tgtEl>
                                      </p:cBhvr>
                                    </p:animEffect>
                                    <p:set>
                                      <p:cBhvr>
                                        <p:cTn id="74" dur="1" fill="hold">
                                          <p:stCondLst>
                                            <p:cond delay="499"/>
                                          </p:stCondLst>
                                        </p:cTn>
                                        <p:tgtEl>
                                          <p:spTgt spid="27"/>
                                        </p:tgtEl>
                                        <p:attrNameLst>
                                          <p:attrName>style.visibility</p:attrName>
                                        </p:attrNameLst>
                                      </p:cBhvr>
                                      <p:to>
                                        <p:strVal val="hidden"/>
                                      </p:to>
                                    </p:set>
                                  </p:childTnLst>
                                </p:cTn>
                              </p:par>
                              <p:par>
                                <p:cTn id="75" presetID="10" presetClass="exit" presetSubtype="0" fill="hold" grpId="1" nodeType="withEffect">
                                  <p:stCondLst>
                                    <p:cond delay="0"/>
                                  </p:stCondLst>
                                  <p:childTnLst>
                                    <p:animEffect transition="out" filter="fade">
                                      <p:cBhvr>
                                        <p:cTn id="76" dur="500"/>
                                        <p:tgtEl>
                                          <p:spTgt spid="33"/>
                                        </p:tgtEl>
                                      </p:cBhvr>
                                    </p:animEffect>
                                    <p:set>
                                      <p:cBhvr>
                                        <p:cTn id="77" dur="1" fill="hold">
                                          <p:stCondLst>
                                            <p:cond delay="499"/>
                                          </p:stCondLst>
                                        </p:cTn>
                                        <p:tgtEl>
                                          <p:spTgt spid="33"/>
                                        </p:tgtEl>
                                        <p:attrNameLst>
                                          <p:attrName>style.visibility</p:attrName>
                                        </p:attrNameLst>
                                      </p:cBhvr>
                                      <p:to>
                                        <p:strVal val="hidden"/>
                                      </p:to>
                                    </p:set>
                                  </p:childTnLst>
                                </p:cTn>
                              </p:par>
                              <p:par>
                                <p:cTn id="78" presetID="10" presetClass="exit" presetSubtype="0" fill="hold" grpId="1" nodeType="withEffect">
                                  <p:stCondLst>
                                    <p:cond delay="0"/>
                                  </p:stCondLst>
                                  <p:childTnLst>
                                    <p:animEffect transition="out" filter="fade">
                                      <p:cBhvr>
                                        <p:cTn id="79" dur="500"/>
                                        <p:tgtEl>
                                          <p:spTgt spid="28"/>
                                        </p:tgtEl>
                                      </p:cBhvr>
                                    </p:animEffect>
                                    <p:set>
                                      <p:cBhvr>
                                        <p:cTn id="80" dur="1" fill="hold">
                                          <p:stCondLst>
                                            <p:cond delay="499"/>
                                          </p:stCondLst>
                                        </p:cTn>
                                        <p:tgtEl>
                                          <p:spTgt spid="28"/>
                                        </p:tgtEl>
                                        <p:attrNameLst>
                                          <p:attrName>style.visibility</p:attrName>
                                        </p:attrNameLst>
                                      </p:cBhvr>
                                      <p:to>
                                        <p:strVal val="hidden"/>
                                      </p:to>
                                    </p:set>
                                  </p:childTnLst>
                                </p:cTn>
                              </p:par>
                              <p:par>
                                <p:cTn id="81" presetID="10" presetClass="exit" presetSubtype="0" fill="hold" grpId="1" nodeType="withEffect">
                                  <p:stCondLst>
                                    <p:cond delay="0"/>
                                  </p:stCondLst>
                                  <p:childTnLst>
                                    <p:animEffect transition="out" filter="fade">
                                      <p:cBhvr>
                                        <p:cTn id="82" dur="500"/>
                                        <p:tgtEl>
                                          <p:spTgt spid="34"/>
                                        </p:tgtEl>
                                      </p:cBhvr>
                                    </p:animEffect>
                                    <p:set>
                                      <p:cBhvr>
                                        <p:cTn id="83" dur="1" fill="hold">
                                          <p:stCondLst>
                                            <p:cond delay="499"/>
                                          </p:stCondLst>
                                        </p:cTn>
                                        <p:tgtEl>
                                          <p:spTgt spid="34"/>
                                        </p:tgtEl>
                                        <p:attrNameLst>
                                          <p:attrName>style.visibility</p:attrName>
                                        </p:attrNameLst>
                                      </p:cBhvr>
                                      <p:to>
                                        <p:strVal val="hidden"/>
                                      </p:to>
                                    </p:set>
                                  </p:childTnLst>
                                </p:cTn>
                              </p:par>
                              <p:par>
                                <p:cTn id="84" presetID="10" presetClass="exit" presetSubtype="0" fill="hold" grpId="0" nodeType="withEffect">
                                  <p:stCondLst>
                                    <p:cond delay="0"/>
                                  </p:stCondLst>
                                  <p:childTnLst>
                                    <p:animEffect transition="out" filter="fade">
                                      <p:cBhvr>
                                        <p:cTn id="85" dur="500"/>
                                        <p:tgtEl>
                                          <p:spTgt spid="21"/>
                                        </p:tgtEl>
                                      </p:cBhvr>
                                    </p:animEffect>
                                    <p:set>
                                      <p:cBhvr>
                                        <p:cTn id="86" dur="1" fill="hold">
                                          <p:stCondLst>
                                            <p:cond delay="499"/>
                                          </p:stCondLst>
                                        </p:cTn>
                                        <p:tgtEl>
                                          <p:spTgt spid="21"/>
                                        </p:tgtEl>
                                        <p:attrNameLst>
                                          <p:attrName>style.visibility</p:attrName>
                                        </p:attrNameLst>
                                      </p:cBhvr>
                                      <p:to>
                                        <p:strVal val="hidden"/>
                                      </p:to>
                                    </p:set>
                                  </p:childTnLst>
                                </p:cTn>
                              </p:par>
                              <p:par>
                                <p:cTn id="87" presetID="10" presetClass="exit" presetSubtype="0" fill="hold" grpId="0" nodeType="withEffect">
                                  <p:stCondLst>
                                    <p:cond delay="0"/>
                                  </p:stCondLst>
                                  <p:childTnLst>
                                    <p:animEffect transition="out" filter="fade">
                                      <p:cBhvr>
                                        <p:cTn id="88" dur="500"/>
                                        <p:tgtEl>
                                          <p:spTgt spid="29"/>
                                        </p:tgtEl>
                                      </p:cBhvr>
                                    </p:animEffect>
                                    <p:set>
                                      <p:cBhvr>
                                        <p:cTn id="89" dur="1" fill="hold">
                                          <p:stCondLst>
                                            <p:cond delay="499"/>
                                          </p:stCondLst>
                                        </p:cTn>
                                        <p:tgtEl>
                                          <p:spTgt spid="29"/>
                                        </p:tgtEl>
                                        <p:attrNameLst>
                                          <p:attrName>style.visibility</p:attrName>
                                        </p:attrNameLst>
                                      </p:cBhvr>
                                      <p:to>
                                        <p:strVal val="hidden"/>
                                      </p:to>
                                    </p:set>
                                  </p:childTnLst>
                                </p:cTn>
                              </p:par>
                              <p:par>
                                <p:cTn id="90" presetID="10" presetClass="entr" presetSubtype="0" fill="hold" grpId="0" nodeType="with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500"/>
                                        <p:tgtEl>
                                          <p:spTgt spid="40"/>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41"/>
                                        </p:tgtEl>
                                        <p:attrNameLst>
                                          <p:attrName>style.visibility</p:attrName>
                                        </p:attrNameLst>
                                      </p:cBhvr>
                                      <p:to>
                                        <p:strVal val="visible"/>
                                      </p:to>
                                    </p:set>
                                    <p:animEffect transition="in" filter="fade">
                                      <p:cBhvr>
                                        <p:cTn id="95" dur="500"/>
                                        <p:tgtEl>
                                          <p:spTgt spid="41"/>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46"/>
                                        </p:tgtEl>
                                        <p:attrNameLst>
                                          <p:attrName>style.visibility</p:attrName>
                                        </p:attrNameLst>
                                      </p:cBhvr>
                                      <p:to>
                                        <p:strVal val="visible"/>
                                      </p:to>
                                    </p:set>
                                    <p:animEffect transition="in" filter="fade">
                                      <p:cBhvr>
                                        <p:cTn id="100" dur="500"/>
                                        <p:tgtEl>
                                          <p:spTgt spid="46"/>
                                        </p:tgtEl>
                                      </p:cBhvr>
                                    </p:animEffect>
                                  </p:childTnLst>
                                </p:cTn>
                              </p:par>
                            </p:childTnLst>
                          </p:cTn>
                        </p:par>
                        <p:par>
                          <p:cTn id="101" fill="hold">
                            <p:stCondLst>
                              <p:cond delay="500"/>
                            </p:stCondLst>
                            <p:childTnLst>
                              <p:par>
                                <p:cTn id="102" presetID="10" presetClass="entr" presetSubtype="0" fill="hold" grpId="0" nodeType="afterEffect">
                                  <p:stCondLst>
                                    <p:cond delay="0"/>
                                  </p:stCondLst>
                                  <p:childTnLst>
                                    <p:set>
                                      <p:cBhvr>
                                        <p:cTn id="103" dur="1" fill="hold">
                                          <p:stCondLst>
                                            <p:cond delay="0"/>
                                          </p:stCondLst>
                                        </p:cTn>
                                        <p:tgtEl>
                                          <p:spTgt spid="47"/>
                                        </p:tgtEl>
                                        <p:attrNameLst>
                                          <p:attrName>style.visibility</p:attrName>
                                        </p:attrNameLst>
                                      </p:cBhvr>
                                      <p:to>
                                        <p:strVal val="visible"/>
                                      </p:to>
                                    </p:set>
                                    <p:animEffect transition="in" filter="fade">
                                      <p:cBhvr>
                                        <p:cTn id="104" dur="500"/>
                                        <p:tgtEl>
                                          <p:spTgt spid="47"/>
                                        </p:tgtEl>
                                      </p:cBhvr>
                                    </p:animEffect>
                                  </p:childTnLst>
                                </p:cTn>
                              </p:par>
                            </p:childTnLst>
                          </p:cTn>
                        </p:par>
                        <p:par>
                          <p:cTn id="105" fill="hold">
                            <p:stCondLst>
                              <p:cond delay="1000"/>
                            </p:stCondLst>
                            <p:childTnLst>
                              <p:par>
                                <p:cTn id="106" presetID="10" presetClass="entr" presetSubtype="0" fill="hold" grpId="0" nodeType="afterEffect">
                                  <p:stCondLst>
                                    <p:cond delay="0"/>
                                  </p:stCondLst>
                                  <p:childTnLst>
                                    <p:set>
                                      <p:cBhvr>
                                        <p:cTn id="107" dur="1" fill="hold">
                                          <p:stCondLst>
                                            <p:cond delay="0"/>
                                          </p:stCondLst>
                                        </p:cTn>
                                        <p:tgtEl>
                                          <p:spTgt spid="45"/>
                                        </p:tgtEl>
                                        <p:attrNameLst>
                                          <p:attrName>style.visibility</p:attrName>
                                        </p:attrNameLst>
                                      </p:cBhvr>
                                      <p:to>
                                        <p:strVal val="visible"/>
                                      </p:to>
                                    </p:set>
                                    <p:animEffect transition="in" filter="fade">
                                      <p:cBhvr>
                                        <p:cTn id="108" dur="500"/>
                                        <p:tgtEl>
                                          <p:spTgt spid="45"/>
                                        </p:tgtEl>
                                      </p:cBhvr>
                                    </p:animEffect>
                                  </p:childTnLst>
                                </p:cTn>
                              </p:par>
                            </p:childTnLst>
                          </p:cTn>
                        </p:par>
                        <p:par>
                          <p:cTn id="109" fill="hold">
                            <p:stCondLst>
                              <p:cond delay="1500"/>
                            </p:stCondLst>
                            <p:childTnLst>
                              <p:par>
                                <p:cTn id="110" presetID="10" presetClass="entr" presetSubtype="0" fill="hold" grpId="0" nodeType="afterEffect">
                                  <p:stCondLst>
                                    <p:cond delay="0"/>
                                  </p:stCondLst>
                                  <p:childTnLst>
                                    <p:set>
                                      <p:cBhvr>
                                        <p:cTn id="111" dur="1" fill="hold">
                                          <p:stCondLst>
                                            <p:cond delay="0"/>
                                          </p:stCondLst>
                                        </p:cTn>
                                        <p:tgtEl>
                                          <p:spTgt spid="59"/>
                                        </p:tgtEl>
                                        <p:attrNameLst>
                                          <p:attrName>style.visibility</p:attrName>
                                        </p:attrNameLst>
                                      </p:cBhvr>
                                      <p:to>
                                        <p:strVal val="visible"/>
                                      </p:to>
                                    </p:set>
                                    <p:animEffect transition="in" filter="fade">
                                      <p:cBhvr>
                                        <p:cTn id="112" dur="500"/>
                                        <p:tgtEl>
                                          <p:spTgt spid="59"/>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58"/>
                                        </p:tgtEl>
                                        <p:attrNameLst>
                                          <p:attrName>style.visibility</p:attrName>
                                        </p:attrNameLst>
                                      </p:cBhvr>
                                      <p:to>
                                        <p:strVal val="visible"/>
                                      </p:to>
                                    </p:set>
                                    <p:animEffect transition="in" filter="fade">
                                      <p:cBhvr>
                                        <p:cTn id="115" dur="500"/>
                                        <p:tgtEl>
                                          <p:spTgt spid="58"/>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48"/>
                                        </p:tgtEl>
                                        <p:attrNameLst>
                                          <p:attrName>style.visibility</p:attrName>
                                        </p:attrNameLst>
                                      </p:cBhvr>
                                      <p:to>
                                        <p:strVal val="visible"/>
                                      </p:to>
                                    </p:set>
                                    <p:animEffect transition="in" filter="fade">
                                      <p:cBhvr>
                                        <p:cTn id="118" dur="500"/>
                                        <p:tgtEl>
                                          <p:spTgt spid="48"/>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nodeType="clickEffect">
                                  <p:stCondLst>
                                    <p:cond delay="0"/>
                                  </p:stCondLst>
                                  <p:childTnLst>
                                    <p:set>
                                      <p:cBhvr>
                                        <p:cTn id="122" dur="1" fill="hold">
                                          <p:stCondLst>
                                            <p:cond delay="0"/>
                                          </p:stCondLst>
                                        </p:cTn>
                                        <p:tgtEl>
                                          <p:spTgt spid="3">
                                            <p:txEl>
                                              <p:pRg st="2" end="2"/>
                                            </p:txEl>
                                          </p:spTgt>
                                        </p:tgtEl>
                                        <p:attrNameLst>
                                          <p:attrName>style.visibility</p:attrName>
                                        </p:attrNameLst>
                                      </p:cBhvr>
                                      <p:to>
                                        <p:strVal val="visible"/>
                                      </p:to>
                                    </p:set>
                                    <p:animEffect transition="in" filter="fade">
                                      <p:cBhvr>
                                        <p:cTn id="123" dur="500"/>
                                        <p:tgtEl>
                                          <p:spTgt spid="3">
                                            <p:txEl>
                                              <p:pRg st="2" end="2"/>
                                            </p:txEl>
                                          </p:spTgt>
                                        </p:tgtEl>
                                      </p:cBhvr>
                                    </p:animEffect>
                                  </p:childTnLst>
                                </p:cTn>
                              </p:par>
                              <p:par>
                                <p:cTn id="124" presetID="10" presetClass="exit" presetSubtype="0" fill="hold" grpId="1" nodeType="withEffect">
                                  <p:stCondLst>
                                    <p:cond delay="0"/>
                                  </p:stCondLst>
                                  <p:childTnLst>
                                    <p:animEffect transition="out" filter="fade">
                                      <p:cBhvr>
                                        <p:cTn id="125" dur="500"/>
                                        <p:tgtEl>
                                          <p:spTgt spid="59"/>
                                        </p:tgtEl>
                                      </p:cBhvr>
                                    </p:animEffect>
                                    <p:set>
                                      <p:cBhvr>
                                        <p:cTn id="126" dur="1" fill="hold">
                                          <p:stCondLst>
                                            <p:cond delay="499"/>
                                          </p:stCondLst>
                                        </p:cTn>
                                        <p:tgtEl>
                                          <p:spTgt spid="59"/>
                                        </p:tgtEl>
                                        <p:attrNameLst>
                                          <p:attrName>style.visibility</p:attrName>
                                        </p:attrNameLst>
                                      </p:cBhvr>
                                      <p:to>
                                        <p:strVal val="hidden"/>
                                      </p:to>
                                    </p:set>
                                  </p:childTnLst>
                                </p:cTn>
                              </p:par>
                              <p:par>
                                <p:cTn id="127" presetID="10" presetClass="exit" presetSubtype="0" fill="hold" grpId="1" nodeType="withEffect">
                                  <p:stCondLst>
                                    <p:cond delay="0"/>
                                  </p:stCondLst>
                                  <p:childTnLst>
                                    <p:animEffect transition="out" filter="fade">
                                      <p:cBhvr>
                                        <p:cTn id="128" dur="500"/>
                                        <p:tgtEl>
                                          <p:spTgt spid="58"/>
                                        </p:tgtEl>
                                      </p:cBhvr>
                                    </p:animEffect>
                                    <p:set>
                                      <p:cBhvr>
                                        <p:cTn id="129" dur="1" fill="hold">
                                          <p:stCondLst>
                                            <p:cond delay="499"/>
                                          </p:stCondLst>
                                        </p:cTn>
                                        <p:tgtEl>
                                          <p:spTgt spid="58"/>
                                        </p:tgtEl>
                                        <p:attrNameLst>
                                          <p:attrName>style.visibility</p:attrName>
                                        </p:attrNameLst>
                                      </p:cBhvr>
                                      <p:to>
                                        <p:strVal val="hidden"/>
                                      </p:to>
                                    </p:set>
                                  </p:childTnLst>
                                </p:cTn>
                              </p:par>
                              <p:par>
                                <p:cTn id="130" presetID="10" presetClass="exit" presetSubtype="0" fill="hold" grpId="1" nodeType="withEffect">
                                  <p:stCondLst>
                                    <p:cond delay="0"/>
                                  </p:stCondLst>
                                  <p:childTnLst>
                                    <p:animEffect transition="out" filter="fade">
                                      <p:cBhvr>
                                        <p:cTn id="131" dur="500"/>
                                        <p:tgtEl>
                                          <p:spTgt spid="48"/>
                                        </p:tgtEl>
                                      </p:cBhvr>
                                    </p:animEffect>
                                    <p:set>
                                      <p:cBhvr>
                                        <p:cTn id="132" dur="1" fill="hold">
                                          <p:stCondLst>
                                            <p:cond delay="499"/>
                                          </p:stCondLst>
                                        </p:cTn>
                                        <p:tgtEl>
                                          <p:spTgt spid="48"/>
                                        </p:tgtEl>
                                        <p:attrNameLst>
                                          <p:attrName>style.visibility</p:attrName>
                                        </p:attrNameLst>
                                      </p:cBhvr>
                                      <p:to>
                                        <p:strVal val="hidden"/>
                                      </p:to>
                                    </p:set>
                                  </p:childTnLst>
                                </p:cTn>
                              </p:par>
                              <p:par>
                                <p:cTn id="133" presetID="10" presetClass="exit" presetSubtype="0" fill="hold" grpId="3" nodeType="withEffect">
                                  <p:stCondLst>
                                    <p:cond delay="0"/>
                                  </p:stCondLst>
                                  <p:childTnLst>
                                    <p:animEffect transition="out" filter="fade">
                                      <p:cBhvr>
                                        <p:cTn id="134" dur="500"/>
                                        <p:tgtEl>
                                          <p:spTgt spid="32"/>
                                        </p:tgtEl>
                                      </p:cBhvr>
                                    </p:animEffect>
                                    <p:set>
                                      <p:cBhvr>
                                        <p:cTn id="135" dur="1" fill="hold">
                                          <p:stCondLst>
                                            <p:cond delay="499"/>
                                          </p:stCondLst>
                                        </p:cTn>
                                        <p:tgtEl>
                                          <p:spTgt spid="32"/>
                                        </p:tgtEl>
                                        <p:attrNameLst>
                                          <p:attrName>style.visibility</p:attrName>
                                        </p:attrNameLst>
                                      </p:cBhvr>
                                      <p:to>
                                        <p:strVal val="hidden"/>
                                      </p:to>
                                    </p:set>
                                  </p:childTnLst>
                                </p:cTn>
                              </p:par>
                              <p:par>
                                <p:cTn id="136" presetID="10" presetClass="exit" presetSubtype="0" fill="hold" grpId="1" nodeType="withEffect">
                                  <p:stCondLst>
                                    <p:cond delay="0"/>
                                  </p:stCondLst>
                                  <p:childTnLst>
                                    <p:animEffect transition="out" filter="fade">
                                      <p:cBhvr>
                                        <p:cTn id="137" dur="500"/>
                                        <p:tgtEl>
                                          <p:spTgt spid="40"/>
                                        </p:tgtEl>
                                      </p:cBhvr>
                                    </p:animEffect>
                                    <p:set>
                                      <p:cBhvr>
                                        <p:cTn id="138" dur="1" fill="hold">
                                          <p:stCondLst>
                                            <p:cond delay="499"/>
                                          </p:stCondLst>
                                        </p:cTn>
                                        <p:tgtEl>
                                          <p:spTgt spid="40"/>
                                        </p:tgtEl>
                                        <p:attrNameLst>
                                          <p:attrName>style.visibility</p:attrName>
                                        </p:attrNameLst>
                                      </p:cBhvr>
                                      <p:to>
                                        <p:strVal val="hidden"/>
                                      </p:to>
                                    </p:set>
                                  </p:childTnLst>
                                </p:cTn>
                              </p:par>
                              <p:par>
                                <p:cTn id="139" presetID="10" presetClass="exit" presetSubtype="0" fill="hold" grpId="1" nodeType="withEffect">
                                  <p:stCondLst>
                                    <p:cond delay="0"/>
                                  </p:stCondLst>
                                  <p:childTnLst>
                                    <p:animEffect transition="out" filter="fade">
                                      <p:cBhvr>
                                        <p:cTn id="140" dur="500"/>
                                        <p:tgtEl>
                                          <p:spTgt spid="41"/>
                                        </p:tgtEl>
                                      </p:cBhvr>
                                    </p:animEffect>
                                    <p:set>
                                      <p:cBhvr>
                                        <p:cTn id="141" dur="1" fill="hold">
                                          <p:stCondLst>
                                            <p:cond delay="499"/>
                                          </p:stCondLst>
                                        </p:cTn>
                                        <p:tgtEl>
                                          <p:spTgt spid="41"/>
                                        </p:tgtEl>
                                        <p:attrNameLst>
                                          <p:attrName>style.visibility</p:attrName>
                                        </p:attrNameLst>
                                      </p:cBhvr>
                                      <p:to>
                                        <p:strVal val="hidden"/>
                                      </p:to>
                                    </p:set>
                                  </p:childTnLst>
                                </p:cTn>
                              </p:par>
                              <p:par>
                                <p:cTn id="142" presetID="10" presetClass="exit" presetSubtype="0" fill="hold" grpId="1" nodeType="withEffect">
                                  <p:stCondLst>
                                    <p:cond delay="0"/>
                                  </p:stCondLst>
                                  <p:childTnLst>
                                    <p:animEffect transition="out" filter="fade">
                                      <p:cBhvr>
                                        <p:cTn id="143" dur="500"/>
                                        <p:tgtEl>
                                          <p:spTgt spid="46"/>
                                        </p:tgtEl>
                                      </p:cBhvr>
                                    </p:animEffect>
                                    <p:set>
                                      <p:cBhvr>
                                        <p:cTn id="144" dur="1" fill="hold">
                                          <p:stCondLst>
                                            <p:cond delay="499"/>
                                          </p:stCondLst>
                                        </p:cTn>
                                        <p:tgtEl>
                                          <p:spTgt spid="46"/>
                                        </p:tgtEl>
                                        <p:attrNameLst>
                                          <p:attrName>style.visibility</p:attrName>
                                        </p:attrNameLst>
                                      </p:cBhvr>
                                      <p:to>
                                        <p:strVal val="hidden"/>
                                      </p:to>
                                    </p:set>
                                  </p:childTnLst>
                                </p:cTn>
                              </p:par>
                              <p:par>
                                <p:cTn id="145" presetID="10" presetClass="exit" presetSubtype="0" fill="hold" grpId="1" nodeType="withEffect">
                                  <p:stCondLst>
                                    <p:cond delay="0"/>
                                  </p:stCondLst>
                                  <p:childTnLst>
                                    <p:animEffect transition="out" filter="fade">
                                      <p:cBhvr>
                                        <p:cTn id="146" dur="500"/>
                                        <p:tgtEl>
                                          <p:spTgt spid="47"/>
                                        </p:tgtEl>
                                      </p:cBhvr>
                                    </p:animEffect>
                                    <p:set>
                                      <p:cBhvr>
                                        <p:cTn id="147" dur="1" fill="hold">
                                          <p:stCondLst>
                                            <p:cond delay="499"/>
                                          </p:stCondLst>
                                        </p:cTn>
                                        <p:tgtEl>
                                          <p:spTgt spid="47"/>
                                        </p:tgtEl>
                                        <p:attrNameLst>
                                          <p:attrName>style.visibility</p:attrName>
                                        </p:attrNameLst>
                                      </p:cBhvr>
                                      <p:to>
                                        <p:strVal val="hidden"/>
                                      </p:to>
                                    </p:set>
                                  </p:childTnLst>
                                </p:cTn>
                              </p:par>
                              <p:par>
                                <p:cTn id="148" presetID="10" presetClass="exit" presetSubtype="0" fill="hold" grpId="1" nodeType="withEffect">
                                  <p:stCondLst>
                                    <p:cond delay="0"/>
                                  </p:stCondLst>
                                  <p:childTnLst>
                                    <p:animEffect transition="out" filter="fade">
                                      <p:cBhvr>
                                        <p:cTn id="149" dur="500"/>
                                        <p:tgtEl>
                                          <p:spTgt spid="45"/>
                                        </p:tgtEl>
                                      </p:cBhvr>
                                    </p:animEffect>
                                    <p:set>
                                      <p:cBhvr>
                                        <p:cTn id="150" dur="1" fill="hold">
                                          <p:stCondLst>
                                            <p:cond delay="499"/>
                                          </p:stCondLst>
                                        </p:cTn>
                                        <p:tgtEl>
                                          <p:spTgt spid="45"/>
                                        </p:tgtEl>
                                        <p:attrNameLst>
                                          <p:attrName>style.visibility</p:attrName>
                                        </p:attrNameLst>
                                      </p:cBhvr>
                                      <p:to>
                                        <p:strVal val="hidden"/>
                                      </p:to>
                                    </p:set>
                                  </p:childTnLst>
                                </p:cTn>
                              </p:par>
                              <p:par>
                                <p:cTn id="151" presetID="10" presetClass="entr" presetSubtype="0" fill="hold" grpId="0" nodeType="withEffect">
                                  <p:stCondLst>
                                    <p:cond delay="0"/>
                                  </p:stCondLst>
                                  <p:childTnLst>
                                    <p:set>
                                      <p:cBhvr>
                                        <p:cTn id="152" dur="1" fill="hold">
                                          <p:stCondLst>
                                            <p:cond delay="0"/>
                                          </p:stCondLst>
                                        </p:cTn>
                                        <p:tgtEl>
                                          <p:spTgt spid="49"/>
                                        </p:tgtEl>
                                        <p:attrNameLst>
                                          <p:attrName>style.visibility</p:attrName>
                                        </p:attrNameLst>
                                      </p:cBhvr>
                                      <p:to>
                                        <p:strVal val="visible"/>
                                      </p:to>
                                    </p:set>
                                    <p:animEffect transition="in" filter="fade">
                                      <p:cBhvr>
                                        <p:cTn id="153" dur="500"/>
                                        <p:tgtEl>
                                          <p:spTgt spid="49"/>
                                        </p:tgtEl>
                                      </p:cBhvr>
                                    </p:animEffect>
                                  </p:childTnLst>
                                </p:cTn>
                              </p:par>
                              <p:par>
                                <p:cTn id="154" presetID="10" presetClass="entr" presetSubtype="0" fill="hold" grpId="0" nodeType="withEffect">
                                  <p:stCondLst>
                                    <p:cond delay="0"/>
                                  </p:stCondLst>
                                  <p:childTnLst>
                                    <p:set>
                                      <p:cBhvr>
                                        <p:cTn id="155" dur="1" fill="hold">
                                          <p:stCondLst>
                                            <p:cond delay="0"/>
                                          </p:stCondLst>
                                        </p:cTn>
                                        <p:tgtEl>
                                          <p:spTgt spid="50"/>
                                        </p:tgtEl>
                                        <p:attrNameLst>
                                          <p:attrName>style.visibility</p:attrName>
                                        </p:attrNameLst>
                                      </p:cBhvr>
                                      <p:to>
                                        <p:strVal val="visible"/>
                                      </p:to>
                                    </p:set>
                                    <p:animEffect transition="in" filter="fade">
                                      <p:cBhvr>
                                        <p:cTn id="156" dur="500"/>
                                        <p:tgtEl>
                                          <p:spTgt spid="50"/>
                                        </p:tgtEl>
                                      </p:cBhvr>
                                    </p:animEffect>
                                  </p:childTnLst>
                                </p:cTn>
                              </p:par>
                              <p:par>
                                <p:cTn id="157" presetID="10" presetClass="entr" presetSubtype="0" fill="hold" grpId="0" nodeType="withEffect">
                                  <p:stCondLst>
                                    <p:cond delay="0"/>
                                  </p:stCondLst>
                                  <p:childTnLst>
                                    <p:set>
                                      <p:cBhvr>
                                        <p:cTn id="158" dur="1" fill="hold">
                                          <p:stCondLst>
                                            <p:cond delay="0"/>
                                          </p:stCondLst>
                                        </p:cTn>
                                        <p:tgtEl>
                                          <p:spTgt spid="54"/>
                                        </p:tgtEl>
                                        <p:attrNameLst>
                                          <p:attrName>style.visibility</p:attrName>
                                        </p:attrNameLst>
                                      </p:cBhvr>
                                      <p:to>
                                        <p:strVal val="visible"/>
                                      </p:to>
                                    </p:set>
                                    <p:animEffect transition="in" filter="fade">
                                      <p:cBhvr>
                                        <p:cTn id="159" dur="500"/>
                                        <p:tgtEl>
                                          <p:spTgt spid="54"/>
                                        </p:tgtEl>
                                      </p:cBhvr>
                                    </p:animEffect>
                                  </p:childTnLst>
                                </p:cTn>
                              </p:par>
                              <p:par>
                                <p:cTn id="160" presetID="10" presetClass="entr" presetSubtype="0" fill="hold" grpId="0" nodeType="withEffect">
                                  <p:stCondLst>
                                    <p:cond delay="0"/>
                                  </p:stCondLst>
                                  <p:childTnLst>
                                    <p:set>
                                      <p:cBhvr>
                                        <p:cTn id="161" dur="1" fill="hold">
                                          <p:stCondLst>
                                            <p:cond delay="0"/>
                                          </p:stCondLst>
                                        </p:cTn>
                                        <p:tgtEl>
                                          <p:spTgt spid="53"/>
                                        </p:tgtEl>
                                        <p:attrNameLst>
                                          <p:attrName>style.visibility</p:attrName>
                                        </p:attrNameLst>
                                      </p:cBhvr>
                                      <p:to>
                                        <p:strVal val="visible"/>
                                      </p:to>
                                    </p:set>
                                    <p:animEffect transition="in" filter="fade">
                                      <p:cBhvr>
                                        <p:cTn id="162" dur="500"/>
                                        <p:tgtEl>
                                          <p:spTgt spid="53"/>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52"/>
                                        </p:tgtEl>
                                        <p:attrNameLst>
                                          <p:attrName>style.visibility</p:attrName>
                                        </p:attrNameLst>
                                      </p:cBhvr>
                                      <p:to>
                                        <p:strVal val="visible"/>
                                      </p:to>
                                    </p:set>
                                    <p:animEffect transition="in" filter="fade">
                                      <p:cBhvr>
                                        <p:cTn id="167" dur="500"/>
                                        <p:tgtEl>
                                          <p:spTgt spid="52"/>
                                        </p:tgtEl>
                                      </p:cBhvr>
                                    </p:animEffect>
                                  </p:childTnLst>
                                </p:cTn>
                              </p:par>
                            </p:childTnLst>
                          </p:cTn>
                        </p:par>
                        <p:par>
                          <p:cTn id="168" fill="hold">
                            <p:stCondLst>
                              <p:cond delay="500"/>
                            </p:stCondLst>
                            <p:childTnLst>
                              <p:par>
                                <p:cTn id="169" presetID="10" presetClass="entr" presetSubtype="0" fill="hold" grpId="0" nodeType="afterEffect">
                                  <p:stCondLst>
                                    <p:cond delay="0"/>
                                  </p:stCondLst>
                                  <p:childTnLst>
                                    <p:set>
                                      <p:cBhvr>
                                        <p:cTn id="170" dur="1" fill="hold">
                                          <p:stCondLst>
                                            <p:cond delay="0"/>
                                          </p:stCondLst>
                                        </p:cTn>
                                        <p:tgtEl>
                                          <p:spTgt spid="51"/>
                                        </p:tgtEl>
                                        <p:attrNameLst>
                                          <p:attrName>style.visibility</p:attrName>
                                        </p:attrNameLst>
                                      </p:cBhvr>
                                      <p:to>
                                        <p:strVal val="visible"/>
                                      </p:to>
                                    </p:set>
                                    <p:animEffect transition="in" filter="fade">
                                      <p:cBhvr>
                                        <p:cTn id="171" dur="500"/>
                                        <p:tgtEl>
                                          <p:spTgt spid="51"/>
                                        </p:tgtEl>
                                      </p:cBhvr>
                                    </p:animEffect>
                                  </p:childTnLst>
                                </p:cTn>
                              </p:par>
                            </p:childTnLst>
                          </p:cTn>
                        </p:par>
                        <p:par>
                          <p:cTn id="172" fill="hold">
                            <p:stCondLst>
                              <p:cond delay="1000"/>
                            </p:stCondLst>
                            <p:childTnLst>
                              <p:par>
                                <p:cTn id="173" presetID="10" presetClass="entr" presetSubtype="0" fill="hold" grpId="0" nodeType="afterEffect">
                                  <p:stCondLst>
                                    <p:cond delay="0"/>
                                  </p:stCondLst>
                                  <p:childTnLst>
                                    <p:set>
                                      <p:cBhvr>
                                        <p:cTn id="174" dur="1" fill="hold">
                                          <p:stCondLst>
                                            <p:cond delay="0"/>
                                          </p:stCondLst>
                                        </p:cTn>
                                        <p:tgtEl>
                                          <p:spTgt spid="55"/>
                                        </p:tgtEl>
                                        <p:attrNameLst>
                                          <p:attrName>style.visibility</p:attrName>
                                        </p:attrNameLst>
                                      </p:cBhvr>
                                      <p:to>
                                        <p:strVal val="visible"/>
                                      </p:to>
                                    </p:set>
                                    <p:animEffect transition="in" filter="fade">
                                      <p:cBhvr>
                                        <p:cTn id="175" dur="500"/>
                                        <p:tgtEl>
                                          <p:spTgt spid="55"/>
                                        </p:tgtEl>
                                      </p:cBhvr>
                                    </p:animEffect>
                                  </p:childTnLst>
                                </p:cTn>
                              </p:par>
                            </p:childTnLst>
                          </p:cTn>
                        </p:par>
                        <p:par>
                          <p:cTn id="176" fill="hold">
                            <p:stCondLst>
                              <p:cond delay="1500"/>
                            </p:stCondLst>
                            <p:childTnLst>
                              <p:par>
                                <p:cTn id="177" presetID="10" presetClass="entr" presetSubtype="0" fill="hold" grpId="0" nodeType="afterEffect">
                                  <p:stCondLst>
                                    <p:cond delay="0"/>
                                  </p:stCondLst>
                                  <p:childTnLst>
                                    <p:set>
                                      <p:cBhvr>
                                        <p:cTn id="178" dur="1" fill="hold">
                                          <p:stCondLst>
                                            <p:cond delay="0"/>
                                          </p:stCondLst>
                                        </p:cTn>
                                        <p:tgtEl>
                                          <p:spTgt spid="56"/>
                                        </p:tgtEl>
                                        <p:attrNameLst>
                                          <p:attrName>style.visibility</p:attrName>
                                        </p:attrNameLst>
                                      </p:cBhvr>
                                      <p:to>
                                        <p:strVal val="visible"/>
                                      </p:to>
                                    </p:set>
                                    <p:animEffect transition="in" filter="fade">
                                      <p:cBhvr>
                                        <p:cTn id="179" dur="500"/>
                                        <p:tgtEl>
                                          <p:spTgt spid="56"/>
                                        </p:tgtEl>
                                      </p:cBhvr>
                                    </p:animEffect>
                                  </p:childTnLst>
                                </p:cTn>
                              </p:par>
                            </p:childTnLst>
                          </p:cTn>
                        </p:par>
                        <p:par>
                          <p:cTn id="180" fill="hold">
                            <p:stCondLst>
                              <p:cond delay="2000"/>
                            </p:stCondLst>
                            <p:childTnLst>
                              <p:par>
                                <p:cTn id="181" presetID="10" presetClass="entr" presetSubtype="0" fill="hold" grpId="0" nodeType="afterEffect">
                                  <p:stCondLst>
                                    <p:cond delay="0"/>
                                  </p:stCondLst>
                                  <p:childTnLst>
                                    <p:set>
                                      <p:cBhvr>
                                        <p:cTn id="182" dur="1" fill="hold">
                                          <p:stCondLst>
                                            <p:cond delay="0"/>
                                          </p:stCondLst>
                                        </p:cTn>
                                        <p:tgtEl>
                                          <p:spTgt spid="57"/>
                                        </p:tgtEl>
                                        <p:attrNameLst>
                                          <p:attrName>style.visibility</p:attrName>
                                        </p:attrNameLst>
                                      </p:cBhvr>
                                      <p:to>
                                        <p:strVal val="visible"/>
                                      </p:to>
                                    </p:set>
                                    <p:animEffect transition="in" filter="fade">
                                      <p:cBhvr>
                                        <p:cTn id="183"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21" grpId="0" animBg="1"/>
      <p:bldP spid="21" grpId="1" animBg="1"/>
      <p:bldP spid="26" grpId="0" animBg="1"/>
      <p:bldP spid="26" grpId="1" animBg="1"/>
      <p:bldP spid="27" grpId="0" animBg="1"/>
      <p:bldP spid="27" grpId="1" animBg="1"/>
      <p:bldP spid="28" grpId="0" animBg="1"/>
      <p:bldP spid="28" grpId="1" animBg="1"/>
      <p:bldP spid="29" grpId="0" animBg="1"/>
      <p:bldP spid="29" grpId="1" animBg="1"/>
      <p:bldP spid="32" grpId="0" animBg="1"/>
      <p:bldP spid="32" grpId="3" animBg="1"/>
      <p:bldP spid="33" grpId="0" animBg="1"/>
      <p:bldP spid="33" grpId="1" animBg="1"/>
      <p:bldP spid="34" grpId="0" animBg="1"/>
      <p:bldP spid="34" grpId="1" animBg="1"/>
      <p:bldP spid="35" grpId="0" animBg="1"/>
      <p:bldP spid="35" grpId="2" animBg="1"/>
      <p:bldP spid="36" grpId="0"/>
      <p:bldP spid="36" grpId="2"/>
      <p:bldP spid="40" grpId="0" animBg="1"/>
      <p:bldP spid="40" grpId="1" animBg="1"/>
      <p:bldP spid="41" grpId="0" animBg="1"/>
      <p:bldP spid="41" grpId="1" animBg="1"/>
      <p:bldP spid="45" grpId="0" animBg="1"/>
      <p:bldP spid="45" grpId="1" animBg="1"/>
      <p:bldP spid="46" grpId="0" animBg="1"/>
      <p:bldP spid="46" grpId="1" animBg="1"/>
      <p:bldP spid="47" grpId="0" animBg="1"/>
      <p:bldP spid="47" grpId="1" animBg="1"/>
      <p:bldP spid="48" grpId="0"/>
      <p:bldP spid="48" grpId="1"/>
      <p:bldP spid="49" grpId="0" animBg="1"/>
      <p:bldP spid="50" grpId="0" animBg="1"/>
      <p:bldP spid="56" grpId="0" animBg="1"/>
      <p:bldP spid="55" grpId="0" animBg="1"/>
      <p:bldP spid="51" grpId="0" animBg="1"/>
      <p:bldP spid="52" grpId="0" animBg="1"/>
      <p:bldP spid="53" grpId="0" animBg="1"/>
      <p:bldP spid="54" grpId="0" animBg="1"/>
      <p:bldP spid="57" grpId="0"/>
      <p:bldP spid="58" grpId="0" animBg="1"/>
      <p:bldP spid="58" grpId="1" animBg="1"/>
      <p:bldP spid="59" grpId="0"/>
      <p:bldP spid="59"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data"/>
          <p:cNvSpPr/>
          <p:nvPr/>
        </p:nvSpPr>
        <p:spPr>
          <a:xfrm>
            <a:off x="457200" y="3962400"/>
            <a:ext cx="2460172" cy="723906"/>
          </a:xfrm>
          <a:prstGeom prst="leftRightArrow">
            <a:avLst>
              <a:gd name="adj1" fmla="val 66298"/>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i="1" smtClean="0"/>
              <a:t>data</a:t>
            </a:r>
            <a:endParaRPr lang="en-US" sz="4000" i="1"/>
          </a:p>
        </p:txBody>
      </p:sp>
      <p:sp>
        <p:nvSpPr>
          <p:cNvPr id="65" name="filler"/>
          <p:cNvSpPr/>
          <p:nvPr/>
        </p:nvSpPr>
        <p:spPr>
          <a:xfrm>
            <a:off x="6553200" y="5091881"/>
            <a:ext cx="944333" cy="1093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iller"/>
          <p:cNvSpPr/>
          <p:nvPr/>
        </p:nvSpPr>
        <p:spPr>
          <a:xfrm>
            <a:off x="7497534" y="5078363"/>
            <a:ext cx="960666" cy="1093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addr_arrow"/>
          <p:cNvCxnSpPr>
            <a:endCxn id="5" idx="0"/>
          </p:cNvCxnSpPr>
          <p:nvPr/>
        </p:nvCxnSpPr>
        <p:spPr>
          <a:xfrm>
            <a:off x="415414" y="2724152"/>
            <a:ext cx="1587562" cy="0"/>
          </a:xfrm>
          <a:prstGeom prst="straightConnector1">
            <a:avLst/>
          </a:prstGeom>
          <a:ln w="76200">
            <a:solidFill>
              <a:srgbClr val="0070C0"/>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6" name="activate_arrow"/>
          <p:cNvCxnSpPr/>
          <p:nvPr/>
        </p:nvCxnSpPr>
        <p:spPr>
          <a:xfrm>
            <a:off x="2971801" y="5410200"/>
            <a:ext cx="3412667" cy="0"/>
          </a:xfrm>
          <a:prstGeom prst="straightConnector1">
            <a:avLst/>
          </a:prstGeom>
          <a:ln w="762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sz="4400"/>
              <a:t>Logical </a:t>
            </a:r>
            <a:r>
              <a:rPr lang="en-US" sz="4400" smtClean="0"/>
              <a:t>Bank</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15</a:t>
            </a:fld>
            <a:endParaRPr lang="en-US"/>
          </a:p>
        </p:txBody>
      </p:sp>
      <p:sp>
        <p:nvSpPr>
          <p:cNvPr id="8" name="row1"/>
          <p:cNvSpPr/>
          <p:nvPr/>
        </p:nvSpPr>
        <p:spPr>
          <a:xfrm>
            <a:off x="2917375" y="3181353"/>
            <a:ext cx="2950022" cy="45720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mtClean="0">
                <a:solidFill>
                  <a:schemeClr val="tx1"/>
                </a:solidFill>
              </a:rPr>
              <a:t>Row</a:t>
            </a:r>
            <a:endParaRPr lang="en-US" sz="3600">
              <a:solidFill>
                <a:schemeClr val="tx1"/>
              </a:solidFill>
            </a:endParaRPr>
          </a:p>
        </p:txBody>
      </p:sp>
      <p:sp>
        <p:nvSpPr>
          <p:cNvPr id="9" name="row2"/>
          <p:cNvSpPr/>
          <p:nvPr/>
        </p:nvSpPr>
        <p:spPr>
          <a:xfrm>
            <a:off x="2917374" y="2724153"/>
            <a:ext cx="2950022" cy="457200"/>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mtClean="0">
                <a:solidFill>
                  <a:schemeClr val="tx1"/>
                </a:solidFill>
              </a:rPr>
              <a:t>Row</a:t>
            </a:r>
            <a:endParaRPr lang="en-US" sz="3600">
              <a:solidFill>
                <a:schemeClr val="tx1"/>
              </a:solidFill>
            </a:endParaRPr>
          </a:p>
        </p:txBody>
      </p:sp>
      <p:sp>
        <p:nvSpPr>
          <p:cNvPr id="10" name="row3"/>
          <p:cNvSpPr/>
          <p:nvPr/>
        </p:nvSpPr>
        <p:spPr>
          <a:xfrm>
            <a:off x="2917374" y="2266953"/>
            <a:ext cx="2950022" cy="45720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mtClean="0">
                <a:solidFill>
                  <a:schemeClr val="tx1"/>
                </a:solidFill>
              </a:rPr>
              <a:t>Row</a:t>
            </a:r>
            <a:endParaRPr lang="en-US" sz="3600">
              <a:solidFill>
                <a:schemeClr val="tx1"/>
              </a:solidFill>
            </a:endParaRPr>
          </a:p>
        </p:txBody>
      </p:sp>
      <p:sp>
        <p:nvSpPr>
          <p:cNvPr id="11" name="row3"/>
          <p:cNvSpPr/>
          <p:nvPr/>
        </p:nvSpPr>
        <p:spPr>
          <a:xfrm>
            <a:off x="2917373" y="1809751"/>
            <a:ext cx="2950022" cy="457202"/>
          </a:xfrm>
          <a:prstGeom prst="rect">
            <a:avLst/>
          </a:prstGeom>
          <a:solidFill>
            <a:srgbClr val="0070C0">
              <a:alpha val="5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mtClean="0">
                <a:solidFill>
                  <a:schemeClr val="tx1"/>
                </a:solidFill>
              </a:rPr>
              <a:t>Row</a:t>
            </a:r>
            <a:endParaRPr lang="en-US" sz="3600">
              <a:solidFill>
                <a:schemeClr val="tx1"/>
              </a:solidFill>
            </a:endParaRPr>
          </a:p>
        </p:txBody>
      </p:sp>
      <p:sp>
        <p:nvSpPr>
          <p:cNvPr id="12" name="bankblank"/>
          <p:cNvSpPr/>
          <p:nvPr/>
        </p:nvSpPr>
        <p:spPr>
          <a:xfrm>
            <a:off x="2917373" y="1809751"/>
            <a:ext cx="2950023" cy="1828802"/>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solidFill>
                <a:schemeClr val="tx1"/>
              </a:solidFill>
            </a:endParaRPr>
          </a:p>
        </p:txBody>
      </p:sp>
      <p:cxnSp>
        <p:nvCxnSpPr>
          <p:cNvPr id="13" name="wl"/>
          <p:cNvCxnSpPr/>
          <p:nvPr/>
        </p:nvCxnSpPr>
        <p:spPr>
          <a:xfrm>
            <a:off x="2460176" y="2495553"/>
            <a:ext cx="3712024"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 name="wl"/>
          <p:cNvCxnSpPr/>
          <p:nvPr/>
        </p:nvCxnSpPr>
        <p:spPr>
          <a:xfrm>
            <a:off x="2460176" y="2933703"/>
            <a:ext cx="3712024"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 name="wl"/>
          <p:cNvCxnSpPr/>
          <p:nvPr/>
        </p:nvCxnSpPr>
        <p:spPr>
          <a:xfrm>
            <a:off x="2460176" y="3409953"/>
            <a:ext cx="3712024"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 name="wl0"/>
          <p:cNvCxnSpPr/>
          <p:nvPr/>
        </p:nvCxnSpPr>
        <p:spPr>
          <a:xfrm>
            <a:off x="2460176" y="2038351"/>
            <a:ext cx="3712024"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8" name="wordline"/>
          <p:cNvSpPr txBox="1"/>
          <p:nvPr/>
        </p:nvSpPr>
        <p:spPr>
          <a:xfrm>
            <a:off x="6553200" y="2476503"/>
            <a:ext cx="2251587" cy="457200"/>
          </a:xfrm>
          <a:prstGeom prst="rect">
            <a:avLst/>
          </a:prstGeom>
          <a:noFill/>
        </p:spPr>
        <p:txBody>
          <a:bodyPr wrap="square" rtlCol="0" anchor="ctr">
            <a:noAutofit/>
          </a:bodyPr>
          <a:lstStyle/>
          <a:p>
            <a:r>
              <a:rPr lang="en-US" sz="4000" b="1" i="1" smtClean="0">
                <a:solidFill>
                  <a:srgbClr val="FF0000"/>
                </a:solidFill>
              </a:rPr>
              <a:t>wordlines</a:t>
            </a:r>
            <a:endParaRPr lang="en-US" sz="3600" b="1" i="1">
              <a:solidFill>
                <a:srgbClr val="FF0000"/>
              </a:solidFill>
            </a:endParaRPr>
          </a:p>
        </p:txBody>
      </p:sp>
      <p:cxnSp>
        <p:nvCxnSpPr>
          <p:cNvPr id="19" name="bl"/>
          <p:cNvCxnSpPr/>
          <p:nvPr/>
        </p:nvCxnSpPr>
        <p:spPr>
          <a:xfrm flipV="1">
            <a:off x="5024530" y="1524000"/>
            <a:ext cx="0" cy="2571751"/>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bl"/>
          <p:cNvCxnSpPr/>
          <p:nvPr/>
        </p:nvCxnSpPr>
        <p:spPr>
          <a:xfrm flipH="1" flipV="1">
            <a:off x="5445961" y="1524000"/>
            <a:ext cx="246" cy="2571751"/>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1" name="bl"/>
          <p:cNvCxnSpPr/>
          <p:nvPr/>
        </p:nvCxnSpPr>
        <p:spPr>
          <a:xfrm flipV="1">
            <a:off x="4603099" y="1524000"/>
            <a:ext cx="0" cy="2571751"/>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2" name="bl"/>
          <p:cNvCxnSpPr/>
          <p:nvPr/>
        </p:nvCxnSpPr>
        <p:spPr>
          <a:xfrm flipV="1">
            <a:off x="4181668" y="1524000"/>
            <a:ext cx="0" cy="257175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3" name="bl"/>
          <p:cNvCxnSpPr/>
          <p:nvPr/>
        </p:nvCxnSpPr>
        <p:spPr>
          <a:xfrm flipV="1">
            <a:off x="3760237" y="1524000"/>
            <a:ext cx="0" cy="2571751"/>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4" name="bl"/>
          <p:cNvCxnSpPr/>
          <p:nvPr/>
        </p:nvCxnSpPr>
        <p:spPr>
          <a:xfrm flipV="1">
            <a:off x="3338806" y="1524000"/>
            <a:ext cx="0" cy="2571751"/>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5" name="bitline"/>
          <p:cNvSpPr txBox="1"/>
          <p:nvPr/>
        </p:nvSpPr>
        <p:spPr>
          <a:xfrm>
            <a:off x="2917372" y="990600"/>
            <a:ext cx="1765241" cy="457200"/>
          </a:xfrm>
          <a:prstGeom prst="rect">
            <a:avLst/>
          </a:prstGeom>
          <a:noFill/>
        </p:spPr>
        <p:txBody>
          <a:bodyPr wrap="square" rtlCol="0" anchor="ctr">
            <a:noAutofit/>
          </a:bodyPr>
          <a:lstStyle/>
          <a:p>
            <a:pPr algn="ctr"/>
            <a:r>
              <a:rPr lang="en-US" sz="4000" b="1" i="1" smtClean="0">
                <a:solidFill>
                  <a:srgbClr val="FF0000"/>
                </a:solidFill>
              </a:rPr>
              <a:t>bitlines</a:t>
            </a:r>
            <a:endParaRPr lang="en-US" sz="4000" b="1" i="1">
              <a:solidFill>
                <a:srgbClr val="FF0000"/>
              </a:solidFill>
            </a:endParaRPr>
          </a:p>
        </p:txBody>
      </p:sp>
      <p:sp>
        <p:nvSpPr>
          <p:cNvPr id="28" name="precharged"/>
          <p:cNvSpPr txBox="1"/>
          <p:nvPr/>
        </p:nvSpPr>
        <p:spPr>
          <a:xfrm>
            <a:off x="457200" y="5105400"/>
            <a:ext cx="2514601" cy="1066800"/>
          </a:xfrm>
          <a:prstGeom prst="roundRect">
            <a:avLst/>
          </a:prstGeom>
          <a:solidFill>
            <a:schemeClr val="bg1">
              <a:lumMod val="85000"/>
            </a:schemeClr>
          </a:solidFill>
          <a:ln w="57150">
            <a:solidFill>
              <a:schemeClr val="tx1"/>
            </a:solidFill>
          </a:ln>
        </p:spPr>
        <p:txBody>
          <a:bodyPr wrap="square" bIns="0" rtlCol="0" anchor="ctr">
            <a:noAutofit/>
          </a:bodyPr>
          <a:lstStyle/>
          <a:p>
            <a:pPr algn="ctr">
              <a:lnSpc>
                <a:spcPct val="80000"/>
              </a:lnSpc>
            </a:pPr>
            <a:r>
              <a:rPr lang="en-US" sz="3600" b="1" smtClean="0"/>
              <a:t>Precharged</a:t>
            </a:r>
          </a:p>
          <a:p>
            <a:pPr algn="ctr">
              <a:lnSpc>
                <a:spcPct val="80000"/>
              </a:lnSpc>
            </a:pPr>
            <a:r>
              <a:rPr lang="en-US" sz="3600" b="1" smtClean="0"/>
              <a:t>State</a:t>
            </a:r>
            <a:endParaRPr lang="en-US" sz="3600" b="1"/>
          </a:p>
        </p:txBody>
      </p:sp>
      <p:sp>
        <p:nvSpPr>
          <p:cNvPr id="29" name="activated"/>
          <p:cNvSpPr txBox="1"/>
          <p:nvPr/>
        </p:nvSpPr>
        <p:spPr>
          <a:xfrm>
            <a:off x="6384468" y="5105400"/>
            <a:ext cx="2226132" cy="1066800"/>
          </a:xfrm>
          <a:prstGeom prst="roundRect">
            <a:avLst/>
          </a:prstGeom>
          <a:solidFill>
            <a:srgbClr val="00B050"/>
          </a:solidFill>
          <a:ln w="57150">
            <a:solidFill>
              <a:schemeClr val="tx1"/>
            </a:solidFill>
          </a:ln>
        </p:spPr>
        <p:txBody>
          <a:bodyPr wrap="square" bIns="0" rtlCol="0" anchor="ctr">
            <a:noAutofit/>
          </a:bodyPr>
          <a:lstStyle/>
          <a:p>
            <a:pPr algn="ctr">
              <a:lnSpc>
                <a:spcPct val="80000"/>
              </a:lnSpc>
            </a:pPr>
            <a:r>
              <a:rPr lang="en-US" sz="3600" b="1" smtClean="0">
                <a:solidFill>
                  <a:schemeClr val="bg1"/>
                </a:solidFill>
              </a:rPr>
              <a:t>Activated</a:t>
            </a:r>
            <a:br>
              <a:rPr lang="en-US" sz="3600" b="1" smtClean="0">
                <a:solidFill>
                  <a:schemeClr val="bg1"/>
                </a:solidFill>
              </a:rPr>
            </a:br>
            <a:r>
              <a:rPr lang="en-US" sz="3600" b="1" smtClean="0">
                <a:solidFill>
                  <a:schemeClr val="bg1"/>
                </a:solidFill>
              </a:rPr>
              <a:t>State</a:t>
            </a:r>
            <a:endParaRPr lang="en-US" sz="3600" b="1">
              <a:solidFill>
                <a:schemeClr val="bg1"/>
              </a:solidFill>
            </a:endParaRPr>
          </a:p>
        </p:txBody>
      </p:sp>
      <p:sp>
        <p:nvSpPr>
          <p:cNvPr id="32" name="wl0_0"/>
          <p:cNvSpPr txBox="1"/>
          <p:nvPr/>
        </p:nvSpPr>
        <p:spPr>
          <a:xfrm>
            <a:off x="6172200" y="1809753"/>
            <a:ext cx="533402" cy="457200"/>
          </a:xfrm>
          <a:prstGeom prst="rect">
            <a:avLst/>
          </a:prstGeom>
          <a:noFill/>
        </p:spPr>
        <p:txBody>
          <a:bodyPr wrap="square" rtlCol="0" anchor="ctr">
            <a:noAutofit/>
          </a:bodyPr>
          <a:lstStyle/>
          <a:p>
            <a:r>
              <a:rPr lang="en-US" sz="3600" i="1" smtClean="0"/>
              <a:t>0</a:t>
            </a:r>
            <a:endParaRPr lang="en-US" sz="3200" i="1"/>
          </a:p>
        </p:txBody>
      </p:sp>
      <p:sp>
        <p:nvSpPr>
          <p:cNvPr id="33" name="wl_0"/>
          <p:cNvSpPr txBox="1"/>
          <p:nvPr/>
        </p:nvSpPr>
        <p:spPr>
          <a:xfrm>
            <a:off x="6172200" y="2266953"/>
            <a:ext cx="533402" cy="457200"/>
          </a:xfrm>
          <a:prstGeom prst="rect">
            <a:avLst/>
          </a:prstGeom>
          <a:noFill/>
        </p:spPr>
        <p:txBody>
          <a:bodyPr wrap="square" rtlCol="0" anchor="ctr">
            <a:noAutofit/>
          </a:bodyPr>
          <a:lstStyle/>
          <a:p>
            <a:r>
              <a:rPr lang="en-US" sz="3600" i="1" smtClean="0"/>
              <a:t>0</a:t>
            </a:r>
            <a:endParaRPr lang="en-US" sz="3200" i="1"/>
          </a:p>
        </p:txBody>
      </p:sp>
      <p:sp>
        <p:nvSpPr>
          <p:cNvPr id="34" name="wl_0"/>
          <p:cNvSpPr txBox="1"/>
          <p:nvPr/>
        </p:nvSpPr>
        <p:spPr>
          <a:xfrm>
            <a:off x="6172200" y="2724152"/>
            <a:ext cx="533402" cy="457200"/>
          </a:xfrm>
          <a:prstGeom prst="rect">
            <a:avLst/>
          </a:prstGeom>
          <a:noFill/>
        </p:spPr>
        <p:txBody>
          <a:bodyPr wrap="square" rtlCol="0" anchor="ctr">
            <a:noAutofit/>
          </a:bodyPr>
          <a:lstStyle/>
          <a:p>
            <a:r>
              <a:rPr lang="en-US" sz="3600" i="1" smtClean="0"/>
              <a:t>0</a:t>
            </a:r>
            <a:endParaRPr lang="en-US" sz="3200" i="1"/>
          </a:p>
        </p:txBody>
      </p:sp>
      <p:sp>
        <p:nvSpPr>
          <p:cNvPr id="36" name="activate"/>
          <p:cNvSpPr txBox="1"/>
          <p:nvPr/>
        </p:nvSpPr>
        <p:spPr>
          <a:xfrm>
            <a:off x="2971802" y="4800600"/>
            <a:ext cx="3200398" cy="609600"/>
          </a:xfrm>
          <a:prstGeom prst="rect">
            <a:avLst/>
          </a:prstGeom>
          <a:noFill/>
        </p:spPr>
        <p:txBody>
          <a:bodyPr wrap="square" rtlCol="0" anchor="ctr">
            <a:noAutofit/>
          </a:bodyPr>
          <a:lstStyle/>
          <a:p>
            <a:pPr algn="ctr"/>
            <a:r>
              <a:rPr lang="en-US" sz="3800" b="1" smtClean="0">
                <a:solidFill>
                  <a:srgbClr val="00B050"/>
                </a:solidFill>
                <a:latin typeface="Courier New" pitchFamily="49" charset="0"/>
                <a:cs typeface="Courier New" pitchFamily="49" charset="0"/>
              </a:rPr>
              <a:t>ACTIVATE</a:t>
            </a:r>
            <a:endParaRPr lang="en-US" sz="3800" b="1">
              <a:solidFill>
                <a:srgbClr val="00B050"/>
              </a:solidFill>
              <a:latin typeface="Courier New" pitchFamily="49" charset="0"/>
              <a:cs typeface="Courier New" pitchFamily="49" charset="0"/>
            </a:endParaRPr>
          </a:p>
        </p:txBody>
      </p:sp>
      <p:cxnSp>
        <p:nvCxnSpPr>
          <p:cNvPr id="40" name="precharge_arrow"/>
          <p:cNvCxnSpPr/>
          <p:nvPr/>
        </p:nvCxnSpPr>
        <p:spPr>
          <a:xfrm>
            <a:off x="2971801" y="5845277"/>
            <a:ext cx="3412667" cy="0"/>
          </a:xfrm>
          <a:prstGeom prst="straightConnector1">
            <a:avLst/>
          </a:prstGeom>
          <a:ln w="76200">
            <a:solidFill>
              <a:schemeClr val="tx1">
                <a:lumMod val="75000"/>
                <a:lumOff val="25000"/>
              </a:schemeClr>
            </a:solidFill>
            <a:headEnd type="triangle" w="lg" len="lg"/>
            <a:tailEnd type="none" w="lg" len="med"/>
          </a:ln>
        </p:spPr>
        <p:style>
          <a:lnRef idx="1">
            <a:schemeClr val="accent1"/>
          </a:lnRef>
          <a:fillRef idx="0">
            <a:schemeClr val="accent1"/>
          </a:fillRef>
          <a:effectRef idx="0">
            <a:schemeClr val="accent1"/>
          </a:effectRef>
          <a:fontRef idx="minor">
            <a:schemeClr val="tx1"/>
          </a:fontRef>
        </p:style>
      </p:cxnSp>
      <p:sp>
        <p:nvSpPr>
          <p:cNvPr id="41" name="precharge"/>
          <p:cNvSpPr txBox="1"/>
          <p:nvPr/>
        </p:nvSpPr>
        <p:spPr>
          <a:xfrm>
            <a:off x="3338806" y="5845276"/>
            <a:ext cx="3045662" cy="707923"/>
          </a:xfrm>
          <a:prstGeom prst="rect">
            <a:avLst/>
          </a:prstGeom>
          <a:noFill/>
        </p:spPr>
        <p:txBody>
          <a:bodyPr wrap="square" rtlCol="0" anchor="ctr">
            <a:noAutofit/>
          </a:bodyPr>
          <a:lstStyle/>
          <a:p>
            <a:pPr algn="ctr"/>
            <a:r>
              <a:rPr lang="en-US" sz="3800" b="1" smtClean="0">
                <a:solidFill>
                  <a:schemeClr val="tx1">
                    <a:lumMod val="75000"/>
                    <a:lumOff val="25000"/>
                  </a:schemeClr>
                </a:solidFill>
                <a:latin typeface="Courier New" pitchFamily="49" charset="0"/>
                <a:cs typeface="Courier New" pitchFamily="49" charset="0"/>
              </a:rPr>
              <a:t>PRECHARGE</a:t>
            </a:r>
            <a:endParaRPr lang="en-US" sz="3800" b="1">
              <a:solidFill>
                <a:schemeClr val="tx1">
                  <a:lumMod val="75000"/>
                  <a:lumOff val="25000"/>
                </a:schemeClr>
              </a:solidFill>
              <a:latin typeface="Courier New" pitchFamily="49" charset="0"/>
              <a:cs typeface="Courier New" pitchFamily="49" charset="0"/>
            </a:endParaRPr>
          </a:p>
        </p:txBody>
      </p:sp>
      <p:sp>
        <p:nvSpPr>
          <p:cNvPr id="39" name="addr"/>
          <p:cNvSpPr txBox="1"/>
          <p:nvPr/>
        </p:nvSpPr>
        <p:spPr>
          <a:xfrm>
            <a:off x="415414" y="2133600"/>
            <a:ext cx="1398639" cy="457200"/>
          </a:xfrm>
          <a:prstGeom prst="rect">
            <a:avLst/>
          </a:prstGeom>
          <a:noFill/>
        </p:spPr>
        <p:txBody>
          <a:bodyPr wrap="square" rtlCol="0" anchor="ctr">
            <a:noAutofit/>
          </a:bodyPr>
          <a:lstStyle/>
          <a:p>
            <a:pPr algn="ctr"/>
            <a:r>
              <a:rPr lang="en-US" sz="4000" i="1" smtClean="0">
                <a:solidFill>
                  <a:srgbClr val="0070C0"/>
                </a:solidFill>
              </a:rPr>
              <a:t>addr</a:t>
            </a:r>
            <a:endParaRPr lang="en-US" sz="3600" i="1">
              <a:solidFill>
                <a:srgbClr val="0070C0"/>
              </a:solidFill>
            </a:endParaRPr>
          </a:p>
        </p:txBody>
      </p:sp>
      <p:cxnSp>
        <p:nvCxnSpPr>
          <p:cNvPr id="42" name="wl0_raised"/>
          <p:cNvCxnSpPr/>
          <p:nvPr/>
        </p:nvCxnSpPr>
        <p:spPr>
          <a:xfrm>
            <a:off x="2460171" y="2038351"/>
            <a:ext cx="3712029" cy="2"/>
          </a:xfrm>
          <a:prstGeom prst="line">
            <a:avLst/>
          </a:prstGeom>
          <a:ln w="762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5" name="decoder"/>
          <p:cNvSpPr/>
          <p:nvPr/>
        </p:nvSpPr>
        <p:spPr>
          <a:xfrm rot="16200000">
            <a:off x="1317175" y="2495552"/>
            <a:ext cx="1828801" cy="457200"/>
          </a:xfrm>
          <a:prstGeom prst="trapezoid">
            <a:avLst/>
          </a:prstGeom>
          <a:solidFill>
            <a:schemeClr val="tx1">
              <a:lumMod val="65000"/>
              <a:lumOff val="3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600" smtClean="0">
                <a:solidFill>
                  <a:schemeClr val="bg1"/>
                </a:solidFill>
              </a:rPr>
              <a:t>Decoder</a:t>
            </a:r>
            <a:endParaRPr lang="en-US" sz="3600">
              <a:solidFill>
                <a:schemeClr val="bg1"/>
              </a:solidFill>
            </a:endParaRPr>
          </a:p>
        </p:txBody>
      </p:sp>
      <p:sp>
        <p:nvSpPr>
          <p:cNvPr id="43" name="wl0_vdd"/>
          <p:cNvSpPr txBox="1"/>
          <p:nvPr/>
        </p:nvSpPr>
        <p:spPr>
          <a:xfrm>
            <a:off x="6172200" y="1809753"/>
            <a:ext cx="1059862" cy="457200"/>
          </a:xfrm>
          <a:prstGeom prst="rect">
            <a:avLst/>
          </a:prstGeom>
          <a:noFill/>
        </p:spPr>
        <p:txBody>
          <a:bodyPr wrap="square" rtlCol="0" anchor="ctr">
            <a:noAutofit/>
          </a:bodyPr>
          <a:lstStyle/>
          <a:p>
            <a:r>
              <a:rPr lang="en-US" sz="3600" b="1" i="1" smtClean="0"/>
              <a:t>V</a:t>
            </a:r>
            <a:r>
              <a:rPr lang="en-US" sz="3600" b="1" i="1" baseline="-25000" smtClean="0"/>
              <a:t>DD</a:t>
            </a:r>
            <a:endParaRPr lang="en-US" sz="3200" b="1" i="1"/>
          </a:p>
        </p:txBody>
      </p:sp>
      <p:cxnSp>
        <p:nvCxnSpPr>
          <p:cNvPr id="44" name="blblue"/>
          <p:cNvCxnSpPr/>
          <p:nvPr/>
        </p:nvCxnSpPr>
        <p:spPr>
          <a:xfrm flipV="1">
            <a:off x="5024530" y="1523999"/>
            <a:ext cx="246" cy="2571752"/>
          </a:xfrm>
          <a:prstGeom prst="line">
            <a:avLst/>
          </a:prstGeom>
          <a:ln w="57150">
            <a:solidFill>
              <a:srgbClr val="0070C0"/>
            </a:solidFill>
            <a:prstDash val="solid"/>
          </a:ln>
        </p:spPr>
        <p:style>
          <a:lnRef idx="1">
            <a:schemeClr val="accent1"/>
          </a:lnRef>
          <a:fillRef idx="0">
            <a:schemeClr val="accent1"/>
          </a:fillRef>
          <a:effectRef idx="0">
            <a:schemeClr val="accent1"/>
          </a:effectRef>
          <a:fontRef idx="minor">
            <a:schemeClr val="tx1"/>
          </a:fontRef>
        </p:style>
      </p:cxnSp>
      <p:cxnSp>
        <p:nvCxnSpPr>
          <p:cNvPr id="45" name="blblue"/>
          <p:cNvCxnSpPr/>
          <p:nvPr/>
        </p:nvCxnSpPr>
        <p:spPr>
          <a:xfrm flipV="1">
            <a:off x="5445961" y="1523999"/>
            <a:ext cx="246" cy="2571754"/>
          </a:xfrm>
          <a:prstGeom prst="line">
            <a:avLst/>
          </a:prstGeom>
          <a:ln w="57150">
            <a:solidFill>
              <a:srgbClr val="0070C0"/>
            </a:solidFill>
            <a:prstDash val="solid"/>
          </a:ln>
        </p:spPr>
        <p:style>
          <a:lnRef idx="1">
            <a:schemeClr val="accent1"/>
          </a:lnRef>
          <a:fillRef idx="0">
            <a:schemeClr val="accent1"/>
          </a:fillRef>
          <a:effectRef idx="0">
            <a:schemeClr val="accent1"/>
          </a:effectRef>
          <a:fontRef idx="minor">
            <a:schemeClr val="tx1"/>
          </a:fontRef>
        </p:style>
      </p:cxnSp>
      <p:cxnSp>
        <p:nvCxnSpPr>
          <p:cNvPr id="46" name="blblue"/>
          <p:cNvCxnSpPr/>
          <p:nvPr/>
        </p:nvCxnSpPr>
        <p:spPr>
          <a:xfrm flipV="1">
            <a:off x="4603345" y="1523999"/>
            <a:ext cx="0" cy="2571754"/>
          </a:xfrm>
          <a:prstGeom prst="line">
            <a:avLst/>
          </a:prstGeom>
          <a:ln w="57150">
            <a:solidFill>
              <a:srgbClr val="0070C0"/>
            </a:solidFill>
            <a:prstDash val="solid"/>
          </a:ln>
        </p:spPr>
        <p:style>
          <a:lnRef idx="1">
            <a:schemeClr val="accent1"/>
          </a:lnRef>
          <a:fillRef idx="0">
            <a:schemeClr val="accent1"/>
          </a:fillRef>
          <a:effectRef idx="0">
            <a:schemeClr val="accent1"/>
          </a:effectRef>
          <a:fontRef idx="minor">
            <a:schemeClr val="tx1"/>
          </a:fontRef>
        </p:style>
      </p:cxnSp>
      <p:cxnSp>
        <p:nvCxnSpPr>
          <p:cNvPr id="47" name="blblue"/>
          <p:cNvCxnSpPr/>
          <p:nvPr/>
        </p:nvCxnSpPr>
        <p:spPr>
          <a:xfrm flipV="1">
            <a:off x="4181914" y="1523999"/>
            <a:ext cx="0" cy="2571752"/>
          </a:xfrm>
          <a:prstGeom prst="line">
            <a:avLst/>
          </a:prstGeom>
          <a:ln w="57150">
            <a:solidFill>
              <a:srgbClr val="0070C0"/>
            </a:solidFill>
            <a:prstDash val="solid"/>
          </a:ln>
        </p:spPr>
        <p:style>
          <a:lnRef idx="1">
            <a:schemeClr val="accent1"/>
          </a:lnRef>
          <a:fillRef idx="0">
            <a:schemeClr val="accent1"/>
          </a:fillRef>
          <a:effectRef idx="0">
            <a:schemeClr val="accent1"/>
          </a:effectRef>
          <a:fontRef idx="minor">
            <a:schemeClr val="tx1"/>
          </a:fontRef>
        </p:style>
      </p:cxnSp>
      <p:cxnSp>
        <p:nvCxnSpPr>
          <p:cNvPr id="48" name="blblue"/>
          <p:cNvCxnSpPr/>
          <p:nvPr/>
        </p:nvCxnSpPr>
        <p:spPr>
          <a:xfrm flipV="1">
            <a:off x="3760483" y="1523999"/>
            <a:ext cx="0" cy="2571752"/>
          </a:xfrm>
          <a:prstGeom prst="line">
            <a:avLst/>
          </a:prstGeom>
          <a:ln w="57150">
            <a:solidFill>
              <a:srgbClr val="0070C0"/>
            </a:solidFill>
            <a:prstDash val="solid"/>
          </a:ln>
        </p:spPr>
        <p:style>
          <a:lnRef idx="1">
            <a:schemeClr val="accent1"/>
          </a:lnRef>
          <a:fillRef idx="0">
            <a:schemeClr val="accent1"/>
          </a:fillRef>
          <a:effectRef idx="0">
            <a:schemeClr val="accent1"/>
          </a:effectRef>
          <a:fontRef idx="minor">
            <a:schemeClr val="tx1"/>
          </a:fontRef>
        </p:style>
      </p:cxnSp>
      <p:cxnSp>
        <p:nvCxnSpPr>
          <p:cNvPr id="49" name="blblue"/>
          <p:cNvCxnSpPr/>
          <p:nvPr/>
        </p:nvCxnSpPr>
        <p:spPr>
          <a:xfrm flipV="1">
            <a:off x="3339052" y="1523999"/>
            <a:ext cx="0" cy="2571752"/>
          </a:xfrm>
          <a:prstGeom prst="line">
            <a:avLst/>
          </a:prstGeom>
          <a:ln w="57150">
            <a:solidFill>
              <a:srgbClr val="0070C0"/>
            </a:solidFill>
            <a:prstDash val="solid"/>
          </a:ln>
        </p:spPr>
        <p:style>
          <a:lnRef idx="1">
            <a:schemeClr val="accent1"/>
          </a:lnRef>
          <a:fillRef idx="0">
            <a:schemeClr val="accent1"/>
          </a:fillRef>
          <a:effectRef idx="0">
            <a:schemeClr val="accent1"/>
          </a:effectRef>
          <a:fontRef idx="minor">
            <a:schemeClr val="tx1"/>
          </a:fontRef>
        </p:style>
      </p:cxnSp>
      <p:sp>
        <p:nvSpPr>
          <p:cNvPr id="50" name="?"/>
          <p:cNvSpPr txBox="1"/>
          <p:nvPr/>
        </p:nvSpPr>
        <p:spPr>
          <a:xfrm>
            <a:off x="6384467" y="5105400"/>
            <a:ext cx="2226132" cy="1066800"/>
          </a:xfrm>
          <a:prstGeom prst="roundRect">
            <a:avLst/>
          </a:prstGeom>
          <a:solidFill>
            <a:srgbClr val="00B050"/>
          </a:solidFill>
          <a:ln w="57150">
            <a:solidFill>
              <a:schemeClr val="tx1"/>
            </a:solidFill>
          </a:ln>
        </p:spPr>
        <p:txBody>
          <a:bodyPr wrap="square" tIns="137160" bIns="0" rtlCol="0" anchor="ctr">
            <a:noAutofit/>
          </a:bodyPr>
          <a:lstStyle/>
          <a:p>
            <a:pPr algn="ctr">
              <a:lnSpc>
                <a:spcPct val="80000"/>
              </a:lnSpc>
            </a:pPr>
            <a:r>
              <a:rPr lang="en-US" sz="6600" b="1" smtClean="0">
                <a:solidFill>
                  <a:schemeClr val="bg1"/>
                </a:solidFill>
              </a:rPr>
              <a:t>?</a:t>
            </a:r>
            <a:endParaRPr lang="en-US" sz="6600" b="1">
              <a:solidFill>
                <a:schemeClr val="bg1"/>
              </a:solidFill>
            </a:endParaRPr>
          </a:p>
        </p:txBody>
      </p:sp>
      <p:sp>
        <p:nvSpPr>
          <p:cNvPr id="51" name="bluerow"/>
          <p:cNvSpPr/>
          <p:nvPr/>
        </p:nvSpPr>
        <p:spPr>
          <a:xfrm>
            <a:off x="2917379" y="4095751"/>
            <a:ext cx="2950022" cy="457202"/>
          </a:xfrm>
          <a:prstGeom prst="rect">
            <a:avLst/>
          </a:prstGeom>
          <a:solidFill>
            <a:srgbClr val="0070C0">
              <a:alpha val="5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a:solidFill>
                <a:schemeClr val="tx1"/>
              </a:solidFill>
            </a:endParaRPr>
          </a:p>
        </p:txBody>
      </p:sp>
      <p:sp>
        <p:nvSpPr>
          <p:cNvPr id="30" name="row-buffer"/>
          <p:cNvSpPr/>
          <p:nvPr/>
        </p:nvSpPr>
        <p:spPr>
          <a:xfrm>
            <a:off x="2917375" y="4095753"/>
            <a:ext cx="2950026"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mtClean="0">
                <a:solidFill>
                  <a:schemeClr val="tx1"/>
                </a:solidFill>
              </a:rPr>
              <a:t>Row-Buffer</a:t>
            </a:r>
            <a:endParaRPr lang="en-US" sz="3600">
              <a:solidFill>
                <a:schemeClr val="tx1"/>
              </a:solidFill>
            </a:endParaRPr>
          </a:p>
        </p:txBody>
      </p:sp>
      <p:cxnSp>
        <p:nvCxnSpPr>
          <p:cNvPr id="64" name="rdwr_arrow"/>
          <p:cNvCxnSpPr>
            <a:stCxn id="65" idx="0"/>
            <a:endCxn id="66" idx="0"/>
          </p:cNvCxnSpPr>
          <p:nvPr/>
        </p:nvCxnSpPr>
        <p:spPr>
          <a:xfrm rot="5400000" flipH="1" flipV="1">
            <a:off x="7494858" y="4608872"/>
            <a:ext cx="13518" cy="952500"/>
          </a:xfrm>
          <a:prstGeom prst="curvedConnector3">
            <a:avLst>
              <a:gd name="adj1" fmla="val 3443964"/>
            </a:avLst>
          </a:prstGeom>
          <a:ln w="762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80" name="rdwr"/>
          <p:cNvSpPr txBox="1"/>
          <p:nvPr/>
        </p:nvSpPr>
        <p:spPr>
          <a:xfrm>
            <a:off x="6536866" y="3962400"/>
            <a:ext cx="1921334" cy="609600"/>
          </a:xfrm>
          <a:prstGeom prst="rect">
            <a:avLst/>
          </a:prstGeom>
          <a:noFill/>
        </p:spPr>
        <p:txBody>
          <a:bodyPr wrap="square" rtlCol="0" anchor="ctr">
            <a:noAutofit/>
          </a:bodyPr>
          <a:lstStyle/>
          <a:p>
            <a:pPr algn="ctr"/>
            <a:r>
              <a:rPr lang="en-US" sz="4000" b="1" smtClean="0">
                <a:latin typeface="Courier New" pitchFamily="49" charset="0"/>
                <a:cs typeface="Courier New" pitchFamily="49" charset="0"/>
              </a:rPr>
              <a:t>RD/WR</a:t>
            </a:r>
            <a:endParaRPr lang="en-US" sz="4000" b="1">
              <a:latin typeface="Courier New" pitchFamily="49" charset="0"/>
              <a:cs typeface="Courier New" pitchFamily="49" charset="0"/>
            </a:endParaRPr>
          </a:p>
        </p:txBody>
      </p:sp>
      <p:sp>
        <p:nvSpPr>
          <p:cNvPr id="56" name="wl_0"/>
          <p:cNvSpPr txBox="1"/>
          <p:nvPr/>
        </p:nvSpPr>
        <p:spPr>
          <a:xfrm>
            <a:off x="6172198" y="3200400"/>
            <a:ext cx="533402" cy="457200"/>
          </a:xfrm>
          <a:prstGeom prst="rect">
            <a:avLst/>
          </a:prstGeom>
          <a:noFill/>
        </p:spPr>
        <p:txBody>
          <a:bodyPr wrap="square" rtlCol="0" anchor="ctr">
            <a:noAutofit/>
          </a:bodyPr>
          <a:lstStyle/>
          <a:p>
            <a:r>
              <a:rPr lang="en-US" sz="3600" i="1" smtClean="0"/>
              <a:t>0</a:t>
            </a:r>
            <a:endParaRPr lang="en-US" sz="3200" i="1"/>
          </a:p>
        </p:txBody>
      </p:sp>
      <p:sp>
        <p:nvSpPr>
          <p:cNvPr id="84" name="Rectangle 83"/>
          <p:cNvSpPr/>
          <p:nvPr/>
        </p:nvSpPr>
        <p:spPr>
          <a:xfrm rot="21230970">
            <a:off x="501799" y="2959556"/>
            <a:ext cx="8198748" cy="1606292"/>
          </a:xfrm>
          <a:prstGeom prst="rect">
            <a:avLst/>
          </a:prstGeom>
          <a:solidFill>
            <a:srgbClr val="FF0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6000" i="1" smtClean="0"/>
              <a:t>Total latency: 50ns!</a:t>
            </a:r>
            <a:endParaRPr lang="en-US" sz="6000" i="1"/>
          </a:p>
        </p:txBody>
      </p:sp>
    </p:spTree>
    <p:extLst>
      <p:ext uri="{BB962C8B-B14F-4D97-AF65-F5344CB8AC3E}">
        <p14:creationId xmlns:p14="http://schemas.microsoft.com/office/powerpoint/2010/main" val="40847544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10"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par>
                                <p:cTn id="28" presetID="10" presetClass="entr" presetSubtype="0"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fade">
                                      <p:cBhvr>
                                        <p:cTn id="33" dur="500"/>
                                        <p:tgtEl>
                                          <p:spTgt spid="21"/>
                                        </p:tgtEl>
                                      </p:cBhvr>
                                    </p:animEffect>
                                  </p:childTnLst>
                                </p:cTn>
                              </p:par>
                              <p:par>
                                <p:cTn id="34" presetID="10" presetClass="entr" presetSubtype="0" fill="hold"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par>
                                <p:cTn id="37" presetID="10"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fade">
                                      <p:cBhvr>
                                        <p:cTn id="47" dur="500"/>
                                        <p:tgtEl>
                                          <p:spTgt spid="32"/>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500"/>
                                        <p:tgtEl>
                                          <p:spTgt spid="33"/>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fade">
                                      <p:cBhvr>
                                        <p:cTn id="53" dur="500"/>
                                        <p:tgtEl>
                                          <p:spTgt spid="34"/>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500"/>
                                        <p:tgtEl>
                                          <p:spTgt spid="56"/>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2" nodeType="clickEffect">
                                  <p:stCondLst>
                                    <p:cond delay="0"/>
                                  </p:stCondLst>
                                  <p:childTnLst>
                                    <p:set>
                                      <p:cBhvr>
                                        <p:cTn id="60" dur="1" fill="hold">
                                          <p:stCondLst>
                                            <p:cond delay="0"/>
                                          </p:stCondLst>
                                        </p:cTn>
                                        <p:tgtEl>
                                          <p:spTgt spid="28"/>
                                        </p:tgtEl>
                                        <p:attrNameLst>
                                          <p:attrName>style.visibility</p:attrName>
                                        </p:attrNameLst>
                                      </p:cBhvr>
                                      <p:to>
                                        <p:strVal val="visible"/>
                                      </p:to>
                                    </p:set>
                                  </p:childTnLst>
                                </p:cTn>
                              </p:par>
                            </p:childTnLst>
                          </p:cTn>
                        </p:par>
                        <p:par>
                          <p:cTn id="61" fill="hold">
                            <p:stCondLst>
                              <p:cond delay="0"/>
                            </p:stCondLst>
                            <p:childTnLst>
                              <p:par>
                                <p:cTn id="62" presetID="26" presetClass="emph" presetSubtype="0" fill="hold" grpId="0" nodeType="afterEffect">
                                  <p:stCondLst>
                                    <p:cond delay="0"/>
                                  </p:stCondLst>
                                  <p:childTnLst>
                                    <p:animEffect transition="out" filter="fade">
                                      <p:cBhvr>
                                        <p:cTn id="63" dur="1000" tmFilter="0, 0; .2, .5; .8, .5; 1, 0"/>
                                        <p:tgtEl>
                                          <p:spTgt spid="28"/>
                                        </p:tgtEl>
                                      </p:cBhvr>
                                    </p:animEffect>
                                    <p:animScale>
                                      <p:cBhvr>
                                        <p:cTn id="64" dur="500" autoRev="1" fill="hold"/>
                                        <p:tgtEl>
                                          <p:spTgt spid="28"/>
                                        </p:tgtEl>
                                      </p:cBhvr>
                                      <p:by x="105000" y="105000"/>
                                    </p:animScale>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500"/>
                                        <p:tgtEl>
                                          <p:spTgt spid="6"/>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fade">
                                      <p:cBhvr>
                                        <p:cTn id="72" dur="500"/>
                                        <p:tgtEl>
                                          <p:spTgt spid="36"/>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50"/>
                                        </p:tgtEl>
                                        <p:attrNameLst>
                                          <p:attrName>style.visibility</p:attrName>
                                        </p:attrNameLst>
                                      </p:cBhvr>
                                      <p:to>
                                        <p:strVal val="visible"/>
                                      </p:to>
                                    </p:set>
                                    <p:animEffect transition="in" filter="fade">
                                      <p:cBhvr>
                                        <p:cTn id="75" dur="500"/>
                                        <p:tgtEl>
                                          <p:spTgt spid="50"/>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fade">
                                      <p:cBhvr>
                                        <p:cTn id="80" dur="500"/>
                                        <p:tgtEl>
                                          <p:spTgt spid="39"/>
                                        </p:tgtEl>
                                      </p:cBhvr>
                                    </p:animEffect>
                                  </p:childTnLst>
                                </p:cTn>
                              </p:par>
                              <p:par>
                                <p:cTn id="81" presetID="10" presetClass="entr" presetSubtype="0" fill="hold" nodeType="with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fade">
                                      <p:cBhvr>
                                        <p:cTn id="83" dur="500"/>
                                        <p:tgtEl>
                                          <p:spTgt spid="37"/>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nodeType="click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500"/>
                                        <p:tgtEl>
                                          <p:spTgt spid="42"/>
                                        </p:tgtEl>
                                      </p:cBhvr>
                                    </p:animEffect>
                                  </p:childTnLst>
                                </p:cTn>
                              </p:par>
                              <p:par>
                                <p:cTn id="89" presetID="10" presetClass="exit" presetSubtype="0" fill="hold" nodeType="withEffect">
                                  <p:stCondLst>
                                    <p:cond delay="0"/>
                                  </p:stCondLst>
                                  <p:childTnLst>
                                    <p:animEffect transition="out" filter="fade">
                                      <p:cBhvr>
                                        <p:cTn id="90" dur="500"/>
                                        <p:tgtEl>
                                          <p:spTgt spid="17"/>
                                        </p:tgtEl>
                                      </p:cBhvr>
                                    </p:animEffect>
                                    <p:set>
                                      <p:cBhvr>
                                        <p:cTn id="91" dur="1" fill="hold">
                                          <p:stCondLst>
                                            <p:cond delay="499"/>
                                          </p:stCondLst>
                                        </p:cTn>
                                        <p:tgtEl>
                                          <p:spTgt spid="17"/>
                                        </p:tgtEl>
                                        <p:attrNameLst>
                                          <p:attrName>style.visibility</p:attrName>
                                        </p:attrNameLst>
                                      </p:cBhvr>
                                      <p:to>
                                        <p:strVal val="hidden"/>
                                      </p:to>
                                    </p:set>
                                  </p:childTnLst>
                                </p:cTn>
                              </p:par>
                              <p:par>
                                <p:cTn id="92" presetID="10" presetClass="entr" presetSubtype="0" fill="hold" grpId="0" nodeType="withEffect">
                                  <p:stCondLst>
                                    <p:cond delay="0"/>
                                  </p:stCondLst>
                                  <p:childTnLst>
                                    <p:set>
                                      <p:cBhvr>
                                        <p:cTn id="93" dur="1" fill="hold">
                                          <p:stCondLst>
                                            <p:cond delay="0"/>
                                          </p:stCondLst>
                                        </p:cTn>
                                        <p:tgtEl>
                                          <p:spTgt spid="43"/>
                                        </p:tgtEl>
                                        <p:attrNameLst>
                                          <p:attrName>style.visibility</p:attrName>
                                        </p:attrNameLst>
                                      </p:cBhvr>
                                      <p:to>
                                        <p:strVal val="visible"/>
                                      </p:to>
                                    </p:set>
                                    <p:animEffect transition="in" filter="fade">
                                      <p:cBhvr>
                                        <p:cTn id="94" dur="500"/>
                                        <p:tgtEl>
                                          <p:spTgt spid="43"/>
                                        </p:tgtEl>
                                      </p:cBhvr>
                                    </p:animEffect>
                                  </p:childTnLst>
                                </p:cTn>
                              </p:par>
                              <p:par>
                                <p:cTn id="95" presetID="10" presetClass="exit" presetSubtype="0" fill="hold" grpId="1" nodeType="withEffect">
                                  <p:stCondLst>
                                    <p:cond delay="0"/>
                                  </p:stCondLst>
                                  <p:childTnLst>
                                    <p:animEffect transition="out" filter="fade">
                                      <p:cBhvr>
                                        <p:cTn id="96" dur="500"/>
                                        <p:tgtEl>
                                          <p:spTgt spid="32"/>
                                        </p:tgtEl>
                                      </p:cBhvr>
                                    </p:animEffect>
                                    <p:set>
                                      <p:cBhvr>
                                        <p:cTn id="97" dur="1" fill="hold">
                                          <p:stCondLst>
                                            <p:cond delay="499"/>
                                          </p:stCondLst>
                                        </p:cTn>
                                        <p:tgtEl>
                                          <p:spTgt spid="32"/>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49"/>
                                        </p:tgtEl>
                                        <p:attrNameLst>
                                          <p:attrName>style.visibility</p:attrName>
                                        </p:attrNameLst>
                                      </p:cBhvr>
                                      <p:to>
                                        <p:strVal val="visible"/>
                                      </p:to>
                                    </p:set>
                                    <p:animEffect transition="in" filter="fade">
                                      <p:cBhvr>
                                        <p:cTn id="102" dur="500"/>
                                        <p:tgtEl>
                                          <p:spTgt spid="49"/>
                                        </p:tgtEl>
                                      </p:cBhvr>
                                    </p:animEffect>
                                  </p:childTnLst>
                                </p:cTn>
                              </p:par>
                              <p:par>
                                <p:cTn id="103" presetID="10" presetClass="entr" presetSubtype="0" fill="hold" nodeType="withEffect">
                                  <p:stCondLst>
                                    <p:cond delay="0"/>
                                  </p:stCondLst>
                                  <p:childTnLst>
                                    <p:set>
                                      <p:cBhvr>
                                        <p:cTn id="104" dur="1" fill="hold">
                                          <p:stCondLst>
                                            <p:cond delay="0"/>
                                          </p:stCondLst>
                                        </p:cTn>
                                        <p:tgtEl>
                                          <p:spTgt spid="48"/>
                                        </p:tgtEl>
                                        <p:attrNameLst>
                                          <p:attrName>style.visibility</p:attrName>
                                        </p:attrNameLst>
                                      </p:cBhvr>
                                      <p:to>
                                        <p:strVal val="visible"/>
                                      </p:to>
                                    </p:set>
                                    <p:animEffect transition="in" filter="fade">
                                      <p:cBhvr>
                                        <p:cTn id="105" dur="500"/>
                                        <p:tgtEl>
                                          <p:spTgt spid="48"/>
                                        </p:tgtEl>
                                      </p:cBhvr>
                                    </p:animEffect>
                                  </p:childTnLst>
                                </p:cTn>
                              </p:par>
                              <p:par>
                                <p:cTn id="106" presetID="10" presetClass="entr" presetSubtype="0" fill="hold" nodeType="withEffect">
                                  <p:stCondLst>
                                    <p:cond delay="0"/>
                                  </p:stCondLst>
                                  <p:childTnLst>
                                    <p:set>
                                      <p:cBhvr>
                                        <p:cTn id="107" dur="1" fill="hold">
                                          <p:stCondLst>
                                            <p:cond delay="0"/>
                                          </p:stCondLst>
                                        </p:cTn>
                                        <p:tgtEl>
                                          <p:spTgt spid="47"/>
                                        </p:tgtEl>
                                        <p:attrNameLst>
                                          <p:attrName>style.visibility</p:attrName>
                                        </p:attrNameLst>
                                      </p:cBhvr>
                                      <p:to>
                                        <p:strVal val="visible"/>
                                      </p:to>
                                    </p:set>
                                    <p:animEffect transition="in" filter="fade">
                                      <p:cBhvr>
                                        <p:cTn id="108" dur="500"/>
                                        <p:tgtEl>
                                          <p:spTgt spid="47"/>
                                        </p:tgtEl>
                                      </p:cBhvr>
                                    </p:animEffect>
                                  </p:childTnLst>
                                </p:cTn>
                              </p:par>
                              <p:par>
                                <p:cTn id="109" presetID="10" presetClass="entr" presetSubtype="0" fill="hold" nodeType="with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fade">
                                      <p:cBhvr>
                                        <p:cTn id="111" dur="500"/>
                                        <p:tgtEl>
                                          <p:spTgt spid="46"/>
                                        </p:tgtEl>
                                      </p:cBhvr>
                                    </p:animEffect>
                                  </p:childTnLst>
                                </p:cTn>
                              </p:par>
                              <p:par>
                                <p:cTn id="112" presetID="10" presetClass="entr" presetSubtype="0" fill="hold" nodeType="withEffect">
                                  <p:stCondLst>
                                    <p:cond delay="0"/>
                                  </p:stCondLst>
                                  <p:childTnLst>
                                    <p:set>
                                      <p:cBhvr>
                                        <p:cTn id="113" dur="1" fill="hold">
                                          <p:stCondLst>
                                            <p:cond delay="0"/>
                                          </p:stCondLst>
                                        </p:cTn>
                                        <p:tgtEl>
                                          <p:spTgt spid="44"/>
                                        </p:tgtEl>
                                        <p:attrNameLst>
                                          <p:attrName>style.visibility</p:attrName>
                                        </p:attrNameLst>
                                      </p:cBhvr>
                                      <p:to>
                                        <p:strVal val="visible"/>
                                      </p:to>
                                    </p:set>
                                    <p:animEffect transition="in" filter="fade">
                                      <p:cBhvr>
                                        <p:cTn id="114" dur="500"/>
                                        <p:tgtEl>
                                          <p:spTgt spid="44"/>
                                        </p:tgtEl>
                                      </p:cBhvr>
                                    </p:animEffect>
                                  </p:childTnLst>
                                </p:cTn>
                              </p:par>
                              <p:par>
                                <p:cTn id="115" presetID="10" presetClass="entr" presetSubtype="0" fill="hold" nodeType="with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fade">
                                      <p:cBhvr>
                                        <p:cTn id="117" dur="500"/>
                                        <p:tgtEl>
                                          <p:spTgt spid="45"/>
                                        </p:tgtEl>
                                      </p:cBhvr>
                                    </p:animEffect>
                                  </p:childTnLst>
                                </p:cTn>
                              </p:par>
                              <p:par>
                                <p:cTn id="118" presetID="10" presetClass="exit" presetSubtype="0" fill="hold" nodeType="withEffect">
                                  <p:stCondLst>
                                    <p:cond delay="0"/>
                                  </p:stCondLst>
                                  <p:childTnLst>
                                    <p:animEffect transition="out" filter="fade">
                                      <p:cBhvr>
                                        <p:cTn id="119" dur="500"/>
                                        <p:tgtEl>
                                          <p:spTgt spid="24"/>
                                        </p:tgtEl>
                                      </p:cBhvr>
                                    </p:animEffect>
                                    <p:set>
                                      <p:cBhvr>
                                        <p:cTn id="120" dur="1" fill="hold">
                                          <p:stCondLst>
                                            <p:cond delay="499"/>
                                          </p:stCondLst>
                                        </p:cTn>
                                        <p:tgtEl>
                                          <p:spTgt spid="24"/>
                                        </p:tgtEl>
                                        <p:attrNameLst>
                                          <p:attrName>style.visibility</p:attrName>
                                        </p:attrNameLst>
                                      </p:cBhvr>
                                      <p:to>
                                        <p:strVal val="hidden"/>
                                      </p:to>
                                    </p:set>
                                  </p:childTnLst>
                                </p:cTn>
                              </p:par>
                              <p:par>
                                <p:cTn id="121" presetID="10" presetClass="exit" presetSubtype="0" fill="hold" nodeType="withEffect">
                                  <p:stCondLst>
                                    <p:cond delay="0"/>
                                  </p:stCondLst>
                                  <p:childTnLst>
                                    <p:animEffect transition="out" filter="fade">
                                      <p:cBhvr>
                                        <p:cTn id="122" dur="500"/>
                                        <p:tgtEl>
                                          <p:spTgt spid="23"/>
                                        </p:tgtEl>
                                      </p:cBhvr>
                                    </p:animEffect>
                                    <p:set>
                                      <p:cBhvr>
                                        <p:cTn id="123" dur="1" fill="hold">
                                          <p:stCondLst>
                                            <p:cond delay="499"/>
                                          </p:stCondLst>
                                        </p:cTn>
                                        <p:tgtEl>
                                          <p:spTgt spid="23"/>
                                        </p:tgtEl>
                                        <p:attrNameLst>
                                          <p:attrName>style.visibility</p:attrName>
                                        </p:attrNameLst>
                                      </p:cBhvr>
                                      <p:to>
                                        <p:strVal val="hidden"/>
                                      </p:to>
                                    </p:set>
                                  </p:childTnLst>
                                </p:cTn>
                              </p:par>
                              <p:par>
                                <p:cTn id="124" presetID="10" presetClass="exit" presetSubtype="0" fill="hold" nodeType="withEffect">
                                  <p:stCondLst>
                                    <p:cond delay="0"/>
                                  </p:stCondLst>
                                  <p:childTnLst>
                                    <p:animEffect transition="out" filter="fade">
                                      <p:cBhvr>
                                        <p:cTn id="125" dur="500"/>
                                        <p:tgtEl>
                                          <p:spTgt spid="22"/>
                                        </p:tgtEl>
                                      </p:cBhvr>
                                    </p:animEffect>
                                    <p:set>
                                      <p:cBhvr>
                                        <p:cTn id="126" dur="1" fill="hold">
                                          <p:stCondLst>
                                            <p:cond delay="499"/>
                                          </p:stCondLst>
                                        </p:cTn>
                                        <p:tgtEl>
                                          <p:spTgt spid="22"/>
                                        </p:tgtEl>
                                        <p:attrNameLst>
                                          <p:attrName>style.visibility</p:attrName>
                                        </p:attrNameLst>
                                      </p:cBhvr>
                                      <p:to>
                                        <p:strVal val="hidden"/>
                                      </p:to>
                                    </p:set>
                                  </p:childTnLst>
                                </p:cTn>
                              </p:par>
                              <p:par>
                                <p:cTn id="127" presetID="10" presetClass="exit" presetSubtype="0" fill="hold" nodeType="withEffect">
                                  <p:stCondLst>
                                    <p:cond delay="0"/>
                                  </p:stCondLst>
                                  <p:childTnLst>
                                    <p:animEffect transition="out" filter="fade">
                                      <p:cBhvr>
                                        <p:cTn id="128" dur="500"/>
                                        <p:tgtEl>
                                          <p:spTgt spid="21"/>
                                        </p:tgtEl>
                                      </p:cBhvr>
                                    </p:animEffect>
                                    <p:set>
                                      <p:cBhvr>
                                        <p:cTn id="129" dur="1" fill="hold">
                                          <p:stCondLst>
                                            <p:cond delay="499"/>
                                          </p:stCondLst>
                                        </p:cTn>
                                        <p:tgtEl>
                                          <p:spTgt spid="21"/>
                                        </p:tgtEl>
                                        <p:attrNameLst>
                                          <p:attrName>style.visibility</p:attrName>
                                        </p:attrNameLst>
                                      </p:cBhvr>
                                      <p:to>
                                        <p:strVal val="hidden"/>
                                      </p:to>
                                    </p:set>
                                  </p:childTnLst>
                                </p:cTn>
                              </p:par>
                              <p:par>
                                <p:cTn id="130" presetID="10" presetClass="exit" presetSubtype="0" fill="hold" nodeType="withEffect">
                                  <p:stCondLst>
                                    <p:cond delay="0"/>
                                  </p:stCondLst>
                                  <p:childTnLst>
                                    <p:animEffect transition="out" filter="fade">
                                      <p:cBhvr>
                                        <p:cTn id="131" dur="500"/>
                                        <p:tgtEl>
                                          <p:spTgt spid="19"/>
                                        </p:tgtEl>
                                      </p:cBhvr>
                                    </p:animEffect>
                                    <p:set>
                                      <p:cBhvr>
                                        <p:cTn id="132" dur="1" fill="hold">
                                          <p:stCondLst>
                                            <p:cond delay="499"/>
                                          </p:stCondLst>
                                        </p:cTn>
                                        <p:tgtEl>
                                          <p:spTgt spid="19"/>
                                        </p:tgtEl>
                                        <p:attrNameLst>
                                          <p:attrName>style.visibility</p:attrName>
                                        </p:attrNameLst>
                                      </p:cBhvr>
                                      <p:to>
                                        <p:strVal val="hidden"/>
                                      </p:to>
                                    </p:set>
                                  </p:childTnLst>
                                </p:cTn>
                              </p:par>
                              <p:par>
                                <p:cTn id="133" presetID="10" presetClass="exit" presetSubtype="0" fill="hold" nodeType="withEffect">
                                  <p:stCondLst>
                                    <p:cond delay="0"/>
                                  </p:stCondLst>
                                  <p:childTnLst>
                                    <p:animEffect transition="out" filter="fade">
                                      <p:cBhvr>
                                        <p:cTn id="134" dur="500"/>
                                        <p:tgtEl>
                                          <p:spTgt spid="20"/>
                                        </p:tgtEl>
                                      </p:cBhvr>
                                    </p:animEffect>
                                    <p:set>
                                      <p:cBhvr>
                                        <p:cTn id="135" dur="1" fill="hold">
                                          <p:stCondLst>
                                            <p:cond delay="499"/>
                                          </p:stCondLst>
                                        </p:cTn>
                                        <p:tgtEl>
                                          <p:spTgt spid="20"/>
                                        </p:tgtEl>
                                        <p:attrNameLst>
                                          <p:attrName>style.visibility</p:attrName>
                                        </p:attrNameLst>
                                      </p:cBhvr>
                                      <p:to>
                                        <p:strVal val="hidden"/>
                                      </p:to>
                                    </p:se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grpId="0" nodeType="clickEffect">
                                  <p:stCondLst>
                                    <p:cond delay="0"/>
                                  </p:stCondLst>
                                  <p:childTnLst>
                                    <p:set>
                                      <p:cBhvr>
                                        <p:cTn id="139" dur="1" fill="hold">
                                          <p:stCondLst>
                                            <p:cond delay="0"/>
                                          </p:stCondLst>
                                        </p:cTn>
                                        <p:tgtEl>
                                          <p:spTgt spid="51"/>
                                        </p:tgtEl>
                                        <p:attrNameLst>
                                          <p:attrName>style.visibility</p:attrName>
                                        </p:attrNameLst>
                                      </p:cBhvr>
                                      <p:to>
                                        <p:strVal val="visible"/>
                                      </p:to>
                                    </p:set>
                                    <p:animEffect transition="in" filter="fade">
                                      <p:cBhvr>
                                        <p:cTn id="140" dur="500"/>
                                        <p:tgtEl>
                                          <p:spTgt spid="51"/>
                                        </p:tgtEl>
                                      </p:cBhvr>
                                    </p:animEffec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29"/>
                                        </p:tgtEl>
                                        <p:attrNameLst>
                                          <p:attrName>style.visibility</p:attrName>
                                        </p:attrNameLst>
                                      </p:cBhvr>
                                      <p:to>
                                        <p:strVal val="visible"/>
                                      </p:to>
                                    </p:set>
                                  </p:childTnLst>
                                </p:cTn>
                              </p:par>
                              <p:par>
                                <p:cTn id="145" presetID="26" presetClass="emph" presetSubtype="0" fill="hold" grpId="1" nodeType="withEffect">
                                  <p:stCondLst>
                                    <p:cond delay="0"/>
                                  </p:stCondLst>
                                  <p:childTnLst>
                                    <p:animEffect transition="out" filter="fade">
                                      <p:cBhvr>
                                        <p:cTn id="146" dur="1000" tmFilter="0, 0; .2, .5; .8, .5; 1, 0"/>
                                        <p:tgtEl>
                                          <p:spTgt spid="29"/>
                                        </p:tgtEl>
                                      </p:cBhvr>
                                    </p:animEffect>
                                    <p:animScale>
                                      <p:cBhvr>
                                        <p:cTn id="147" dur="500" autoRev="1" fill="hold"/>
                                        <p:tgtEl>
                                          <p:spTgt spid="29"/>
                                        </p:tgtEl>
                                      </p:cBhvr>
                                      <p:by x="105000" y="105000"/>
                                    </p:animScale>
                                  </p:childTnLst>
                                </p:cTn>
                              </p:par>
                              <p:par>
                                <p:cTn id="148" presetID="1" presetClass="exit" presetSubtype="0" fill="hold" grpId="1" nodeType="withEffect">
                                  <p:stCondLst>
                                    <p:cond delay="0"/>
                                  </p:stCondLst>
                                  <p:childTnLst>
                                    <p:set>
                                      <p:cBhvr>
                                        <p:cTn id="149" dur="1" fill="hold">
                                          <p:stCondLst>
                                            <p:cond delay="0"/>
                                          </p:stCondLst>
                                        </p:cTn>
                                        <p:tgtEl>
                                          <p:spTgt spid="50"/>
                                        </p:tgtEl>
                                        <p:attrNameLst>
                                          <p:attrName>style.visibility</p:attrName>
                                        </p:attrNameLst>
                                      </p:cBhvr>
                                      <p:to>
                                        <p:strVal val="hidden"/>
                                      </p:to>
                                    </p:set>
                                  </p:childTnLst>
                                </p:cTn>
                              </p:par>
                            </p:childTnLst>
                          </p:cTn>
                        </p:par>
                      </p:childTnLst>
                    </p:cTn>
                  </p:par>
                  <p:par>
                    <p:cTn id="150" fill="hold">
                      <p:stCondLst>
                        <p:cond delay="indefinite"/>
                      </p:stCondLst>
                      <p:childTnLst>
                        <p:par>
                          <p:cTn id="151" fill="hold">
                            <p:stCondLst>
                              <p:cond delay="0"/>
                            </p:stCondLst>
                            <p:childTnLst>
                              <p:par>
                                <p:cTn id="152" presetID="10" presetClass="entr" presetSubtype="0" fill="hold" grpId="0" nodeType="clickEffect">
                                  <p:stCondLst>
                                    <p:cond delay="0"/>
                                  </p:stCondLst>
                                  <p:childTnLst>
                                    <p:set>
                                      <p:cBhvr>
                                        <p:cTn id="153" dur="1" fill="hold">
                                          <p:stCondLst>
                                            <p:cond delay="0"/>
                                          </p:stCondLst>
                                        </p:cTn>
                                        <p:tgtEl>
                                          <p:spTgt spid="80"/>
                                        </p:tgtEl>
                                        <p:attrNameLst>
                                          <p:attrName>style.visibility</p:attrName>
                                        </p:attrNameLst>
                                      </p:cBhvr>
                                      <p:to>
                                        <p:strVal val="visible"/>
                                      </p:to>
                                    </p:set>
                                    <p:animEffect transition="in" filter="fade">
                                      <p:cBhvr>
                                        <p:cTn id="154" dur="500"/>
                                        <p:tgtEl>
                                          <p:spTgt spid="80"/>
                                        </p:tgtEl>
                                      </p:cBhvr>
                                    </p:animEffect>
                                  </p:childTnLst>
                                </p:cTn>
                              </p:par>
                              <p:par>
                                <p:cTn id="155" presetID="10" presetClass="entr" presetSubtype="0" fill="hold" nodeType="withEffect">
                                  <p:stCondLst>
                                    <p:cond delay="0"/>
                                  </p:stCondLst>
                                  <p:childTnLst>
                                    <p:set>
                                      <p:cBhvr>
                                        <p:cTn id="156" dur="1" fill="hold">
                                          <p:stCondLst>
                                            <p:cond delay="0"/>
                                          </p:stCondLst>
                                        </p:cTn>
                                        <p:tgtEl>
                                          <p:spTgt spid="64"/>
                                        </p:tgtEl>
                                        <p:attrNameLst>
                                          <p:attrName>style.visibility</p:attrName>
                                        </p:attrNameLst>
                                      </p:cBhvr>
                                      <p:to>
                                        <p:strVal val="visible"/>
                                      </p:to>
                                    </p:set>
                                    <p:animEffect transition="in" filter="fade">
                                      <p:cBhvr>
                                        <p:cTn id="157" dur="500"/>
                                        <p:tgtEl>
                                          <p:spTgt spid="64"/>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83"/>
                                        </p:tgtEl>
                                        <p:attrNameLst>
                                          <p:attrName>style.visibility</p:attrName>
                                        </p:attrNameLst>
                                      </p:cBhvr>
                                      <p:to>
                                        <p:strVal val="visible"/>
                                      </p:to>
                                    </p:set>
                                    <p:animEffect transition="in" filter="fade">
                                      <p:cBhvr>
                                        <p:cTn id="160" dur="500"/>
                                        <p:tgtEl>
                                          <p:spTgt spid="83"/>
                                        </p:tgtEl>
                                      </p:cBhvr>
                                    </p:animEffect>
                                  </p:childTnLst>
                                </p:cTn>
                              </p:par>
                            </p:childTnLst>
                          </p:cTn>
                        </p:par>
                      </p:childTnLst>
                    </p:cTn>
                  </p:par>
                  <p:par>
                    <p:cTn id="161" fill="hold">
                      <p:stCondLst>
                        <p:cond delay="indefinite"/>
                      </p:stCondLst>
                      <p:childTnLst>
                        <p:par>
                          <p:cTn id="162" fill="hold">
                            <p:stCondLst>
                              <p:cond delay="0"/>
                            </p:stCondLst>
                            <p:childTnLst>
                              <p:par>
                                <p:cTn id="163" presetID="10" presetClass="exit" presetSubtype="0" fill="hold" grpId="1" nodeType="clickEffect">
                                  <p:stCondLst>
                                    <p:cond delay="0"/>
                                  </p:stCondLst>
                                  <p:childTnLst>
                                    <p:animEffect transition="out" filter="fade">
                                      <p:cBhvr>
                                        <p:cTn id="164" dur="500"/>
                                        <p:tgtEl>
                                          <p:spTgt spid="83"/>
                                        </p:tgtEl>
                                      </p:cBhvr>
                                    </p:animEffect>
                                    <p:set>
                                      <p:cBhvr>
                                        <p:cTn id="165" dur="1" fill="hold">
                                          <p:stCondLst>
                                            <p:cond delay="499"/>
                                          </p:stCondLst>
                                        </p:cTn>
                                        <p:tgtEl>
                                          <p:spTgt spid="83"/>
                                        </p:tgtEl>
                                        <p:attrNameLst>
                                          <p:attrName>style.visibility</p:attrName>
                                        </p:attrNameLst>
                                      </p:cBhvr>
                                      <p:to>
                                        <p:strVal val="hidden"/>
                                      </p:to>
                                    </p:set>
                                  </p:childTnLst>
                                </p:cTn>
                              </p:par>
                            </p:childTnLst>
                          </p:cTn>
                        </p:par>
                      </p:childTnLst>
                    </p:cTn>
                  </p:par>
                  <p:par>
                    <p:cTn id="166" fill="hold">
                      <p:stCondLst>
                        <p:cond delay="indefinite"/>
                      </p:stCondLst>
                      <p:childTnLst>
                        <p:par>
                          <p:cTn id="167" fill="hold">
                            <p:stCondLst>
                              <p:cond delay="0"/>
                            </p:stCondLst>
                            <p:childTnLst>
                              <p:par>
                                <p:cTn id="168" presetID="10" presetClass="entr" presetSubtype="0" fill="hold" nodeType="clickEffect">
                                  <p:stCondLst>
                                    <p:cond delay="0"/>
                                  </p:stCondLst>
                                  <p:childTnLst>
                                    <p:set>
                                      <p:cBhvr>
                                        <p:cTn id="169" dur="1" fill="hold">
                                          <p:stCondLst>
                                            <p:cond delay="0"/>
                                          </p:stCondLst>
                                        </p:cTn>
                                        <p:tgtEl>
                                          <p:spTgt spid="40"/>
                                        </p:tgtEl>
                                        <p:attrNameLst>
                                          <p:attrName>style.visibility</p:attrName>
                                        </p:attrNameLst>
                                      </p:cBhvr>
                                      <p:to>
                                        <p:strVal val="visible"/>
                                      </p:to>
                                    </p:set>
                                    <p:animEffect transition="in" filter="fade">
                                      <p:cBhvr>
                                        <p:cTn id="170" dur="500"/>
                                        <p:tgtEl>
                                          <p:spTgt spid="40"/>
                                        </p:tgtEl>
                                      </p:cBhvr>
                                    </p:animEffect>
                                  </p:childTnLst>
                                </p:cTn>
                              </p:par>
                              <p:par>
                                <p:cTn id="171" presetID="10" presetClass="entr" presetSubtype="0" fill="hold" grpId="0" nodeType="withEffect">
                                  <p:stCondLst>
                                    <p:cond delay="0"/>
                                  </p:stCondLst>
                                  <p:childTnLst>
                                    <p:set>
                                      <p:cBhvr>
                                        <p:cTn id="172" dur="1" fill="hold">
                                          <p:stCondLst>
                                            <p:cond delay="0"/>
                                          </p:stCondLst>
                                        </p:cTn>
                                        <p:tgtEl>
                                          <p:spTgt spid="41"/>
                                        </p:tgtEl>
                                        <p:attrNameLst>
                                          <p:attrName>style.visibility</p:attrName>
                                        </p:attrNameLst>
                                      </p:cBhvr>
                                      <p:to>
                                        <p:strVal val="visible"/>
                                      </p:to>
                                    </p:set>
                                    <p:animEffect transition="in" filter="fade">
                                      <p:cBhvr>
                                        <p:cTn id="173" dur="500"/>
                                        <p:tgtEl>
                                          <p:spTgt spid="41"/>
                                        </p:tgtEl>
                                      </p:cBhvr>
                                    </p:animEffect>
                                  </p:childTnLst>
                                </p:cTn>
                              </p:par>
                            </p:childTnLst>
                          </p:cTn>
                        </p:par>
                      </p:childTnLst>
                    </p:cTn>
                  </p:par>
                  <p:par>
                    <p:cTn id="174" fill="hold">
                      <p:stCondLst>
                        <p:cond delay="indefinite"/>
                      </p:stCondLst>
                      <p:childTnLst>
                        <p:par>
                          <p:cTn id="175" fill="hold">
                            <p:stCondLst>
                              <p:cond delay="0"/>
                            </p:stCondLst>
                            <p:childTnLst>
                              <p:par>
                                <p:cTn id="176" presetID="10" presetClass="exit" presetSubtype="0" fill="hold" grpId="1" nodeType="clickEffect">
                                  <p:stCondLst>
                                    <p:cond delay="0"/>
                                  </p:stCondLst>
                                  <p:childTnLst>
                                    <p:animEffect transition="out" filter="fade">
                                      <p:cBhvr>
                                        <p:cTn id="177" dur="500"/>
                                        <p:tgtEl>
                                          <p:spTgt spid="39"/>
                                        </p:tgtEl>
                                      </p:cBhvr>
                                    </p:animEffect>
                                    <p:set>
                                      <p:cBhvr>
                                        <p:cTn id="178" dur="1" fill="hold">
                                          <p:stCondLst>
                                            <p:cond delay="499"/>
                                          </p:stCondLst>
                                        </p:cTn>
                                        <p:tgtEl>
                                          <p:spTgt spid="39"/>
                                        </p:tgtEl>
                                        <p:attrNameLst>
                                          <p:attrName>style.visibility</p:attrName>
                                        </p:attrNameLst>
                                      </p:cBhvr>
                                      <p:to>
                                        <p:strVal val="hidden"/>
                                      </p:to>
                                    </p:set>
                                  </p:childTnLst>
                                </p:cTn>
                              </p:par>
                              <p:par>
                                <p:cTn id="179" presetID="10" presetClass="exit" presetSubtype="0" fill="hold" nodeType="withEffect">
                                  <p:stCondLst>
                                    <p:cond delay="0"/>
                                  </p:stCondLst>
                                  <p:childTnLst>
                                    <p:animEffect transition="out" filter="fade">
                                      <p:cBhvr>
                                        <p:cTn id="180" dur="500"/>
                                        <p:tgtEl>
                                          <p:spTgt spid="37"/>
                                        </p:tgtEl>
                                      </p:cBhvr>
                                    </p:animEffect>
                                    <p:set>
                                      <p:cBhvr>
                                        <p:cTn id="181" dur="1" fill="hold">
                                          <p:stCondLst>
                                            <p:cond delay="499"/>
                                          </p:stCondLst>
                                        </p:cTn>
                                        <p:tgtEl>
                                          <p:spTgt spid="37"/>
                                        </p:tgtEl>
                                        <p:attrNameLst>
                                          <p:attrName>style.visibility</p:attrName>
                                        </p:attrNameLst>
                                      </p:cBhvr>
                                      <p:to>
                                        <p:strVal val="hidden"/>
                                      </p:to>
                                    </p:set>
                                  </p:childTnLst>
                                </p:cTn>
                              </p:par>
                              <p:par>
                                <p:cTn id="182" presetID="10" presetClass="exit" presetSubtype="0" fill="hold" nodeType="withEffect">
                                  <p:stCondLst>
                                    <p:cond delay="0"/>
                                  </p:stCondLst>
                                  <p:childTnLst>
                                    <p:animEffect transition="out" filter="fade">
                                      <p:cBhvr>
                                        <p:cTn id="183" dur="500"/>
                                        <p:tgtEl>
                                          <p:spTgt spid="42"/>
                                        </p:tgtEl>
                                      </p:cBhvr>
                                    </p:animEffect>
                                    <p:set>
                                      <p:cBhvr>
                                        <p:cTn id="184" dur="1" fill="hold">
                                          <p:stCondLst>
                                            <p:cond delay="499"/>
                                          </p:stCondLst>
                                        </p:cTn>
                                        <p:tgtEl>
                                          <p:spTgt spid="42"/>
                                        </p:tgtEl>
                                        <p:attrNameLst>
                                          <p:attrName>style.visibility</p:attrName>
                                        </p:attrNameLst>
                                      </p:cBhvr>
                                      <p:to>
                                        <p:strVal val="hidden"/>
                                      </p:to>
                                    </p:set>
                                  </p:childTnLst>
                                </p:cTn>
                              </p:par>
                              <p:par>
                                <p:cTn id="185" presetID="10" presetClass="exit" presetSubtype="0" fill="hold" grpId="1" nodeType="withEffect">
                                  <p:stCondLst>
                                    <p:cond delay="0"/>
                                  </p:stCondLst>
                                  <p:childTnLst>
                                    <p:animEffect transition="out" filter="fade">
                                      <p:cBhvr>
                                        <p:cTn id="186" dur="500"/>
                                        <p:tgtEl>
                                          <p:spTgt spid="43"/>
                                        </p:tgtEl>
                                      </p:cBhvr>
                                    </p:animEffect>
                                    <p:set>
                                      <p:cBhvr>
                                        <p:cTn id="187" dur="1" fill="hold">
                                          <p:stCondLst>
                                            <p:cond delay="499"/>
                                          </p:stCondLst>
                                        </p:cTn>
                                        <p:tgtEl>
                                          <p:spTgt spid="43"/>
                                        </p:tgtEl>
                                        <p:attrNameLst>
                                          <p:attrName>style.visibility</p:attrName>
                                        </p:attrNameLst>
                                      </p:cBhvr>
                                      <p:to>
                                        <p:strVal val="hidden"/>
                                      </p:to>
                                    </p:set>
                                  </p:childTnLst>
                                </p:cTn>
                              </p:par>
                              <p:par>
                                <p:cTn id="188" presetID="10" presetClass="entr" presetSubtype="0" fill="hold" nodeType="withEffect">
                                  <p:stCondLst>
                                    <p:cond delay="0"/>
                                  </p:stCondLst>
                                  <p:childTnLst>
                                    <p:set>
                                      <p:cBhvr>
                                        <p:cTn id="189" dur="1" fill="hold">
                                          <p:stCondLst>
                                            <p:cond delay="0"/>
                                          </p:stCondLst>
                                        </p:cTn>
                                        <p:tgtEl>
                                          <p:spTgt spid="17"/>
                                        </p:tgtEl>
                                        <p:attrNameLst>
                                          <p:attrName>style.visibility</p:attrName>
                                        </p:attrNameLst>
                                      </p:cBhvr>
                                      <p:to>
                                        <p:strVal val="visible"/>
                                      </p:to>
                                    </p:set>
                                    <p:animEffect transition="in" filter="fade">
                                      <p:cBhvr>
                                        <p:cTn id="190" dur="500"/>
                                        <p:tgtEl>
                                          <p:spTgt spid="17"/>
                                        </p:tgtEl>
                                      </p:cBhvr>
                                    </p:animEffect>
                                  </p:childTnLst>
                                </p:cTn>
                              </p:par>
                              <p:par>
                                <p:cTn id="191" presetID="10" presetClass="entr" presetSubtype="0" fill="hold" grpId="2" nodeType="withEffect">
                                  <p:stCondLst>
                                    <p:cond delay="0"/>
                                  </p:stCondLst>
                                  <p:childTnLst>
                                    <p:set>
                                      <p:cBhvr>
                                        <p:cTn id="192" dur="1" fill="hold">
                                          <p:stCondLst>
                                            <p:cond delay="0"/>
                                          </p:stCondLst>
                                        </p:cTn>
                                        <p:tgtEl>
                                          <p:spTgt spid="32"/>
                                        </p:tgtEl>
                                        <p:attrNameLst>
                                          <p:attrName>style.visibility</p:attrName>
                                        </p:attrNameLst>
                                      </p:cBhvr>
                                      <p:to>
                                        <p:strVal val="visible"/>
                                      </p:to>
                                    </p:set>
                                    <p:animEffect transition="in" filter="fade">
                                      <p:cBhvr>
                                        <p:cTn id="193" dur="500"/>
                                        <p:tgtEl>
                                          <p:spTgt spid="32"/>
                                        </p:tgtEl>
                                      </p:cBhvr>
                                    </p:animEffect>
                                  </p:childTnLst>
                                </p:cTn>
                              </p:par>
                            </p:childTnLst>
                          </p:cTn>
                        </p:par>
                      </p:childTnLst>
                    </p:cTn>
                  </p:par>
                  <p:par>
                    <p:cTn id="194" fill="hold">
                      <p:stCondLst>
                        <p:cond delay="indefinite"/>
                      </p:stCondLst>
                      <p:childTnLst>
                        <p:par>
                          <p:cTn id="195" fill="hold">
                            <p:stCondLst>
                              <p:cond delay="0"/>
                            </p:stCondLst>
                            <p:childTnLst>
                              <p:par>
                                <p:cTn id="196" presetID="10" presetClass="exit" presetSubtype="0" fill="hold" grpId="1" nodeType="clickEffect">
                                  <p:stCondLst>
                                    <p:cond delay="0"/>
                                  </p:stCondLst>
                                  <p:childTnLst>
                                    <p:animEffect transition="out" filter="fade">
                                      <p:cBhvr>
                                        <p:cTn id="197" dur="500"/>
                                        <p:tgtEl>
                                          <p:spTgt spid="51"/>
                                        </p:tgtEl>
                                      </p:cBhvr>
                                    </p:animEffect>
                                    <p:set>
                                      <p:cBhvr>
                                        <p:cTn id="198" dur="1" fill="hold">
                                          <p:stCondLst>
                                            <p:cond delay="499"/>
                                          </p:stCondLst>
                                        </p:cTn>
                                        <p:tgtEl>
                                          <p:spTgt spid="51"/>
                                        </p:tgtEl>
                                        <p:attrNameLst>
                                          <p:attrName>style.visibility</p:attrName>
                                        </p:attrNameLst>
                                      </p:cBhvr>
                                      <p:to>
                                        <p:strVal val="hidden"/>
                                      </p:to>
                                    </p:set>
                                  </p:childTnLst>
                                </p:cTn>
                              </p:par>
                              <p:par>
                                <p:cTn id="199" presetID="10" presetClass="exit" presetSubtype="0" fill="hold" nodeType="withEffect">
                                  <p:stCondLst>
                                    <p:cond delay="0"/>
                                  </p:stCondLst>
                                  <p:childTnLst>
                                    <p:animEffect transition="out" filter="fade">
                                      <p:cBhvr>
                                        <p:cTn id="200" dur="500"/>
                                        <p:tgtEl>
                                          <p:spTgt spid="49"/>
                                        </p:tgtEl>
                                      </p:cBhvr>
                                    </p:animEffect>
                                    <p:set>
                                      <p:cBhvr>
                                        <p:cTn id="201" dur="1" fill="hold">
                                          <p:stCondLst>
                                            <p:cond delay="499"/>
                                          </p:stCondLst>
                                        </p:cTn>
                                        <p:tgtEl>
                                          <p:spTgt spid="49"/>
                                        </p:tgtEl>
                                        <p:attrNameLst>
                                          <p:attrName>style.visibility</p:attrName>
                                        </p:attrNameLst>
                                      </p:cBhvr>
                                      <p:to>
                                        <p:strVal val="hidden"/>
                                      </p:to>
                                    </p:set>
                                  </p:childTnLst>
                                </p:cTn>
                              </p:par>
                              <p:par>
                                <p:cTn id="202" presetID="10" presetClass="exit" presetSubtype="0" fill="hold" nodeType="withEffect">
                                  <p:stCondLst>
                                    <p:cond delay="0"/>
                                  </p:stCondLst>
                                  <p:childTnLst>
                                    <p:animEffect transition="out" filter="fade">
                                      <p:cBhvr>
                                        <p:cTn id="203" dur="500"/>
                                        <p:tgtEl>
                                          <p:spTgt spid="48"/>
                                        </p:tgtEl>
                                      </p:cBhvr>
                                    </p:animEffect>
                                    <p:set>
                                      <p:cBhvr>
                                        <p:cTn id="204" dur="1" fill="hold">
                                          <p:stCondLst>
                                            <p:cond delay="499"/>
                                          </p:stCondLst>
                                        </p:cTn>
                                        <p:tgtEl>
                                          <p:spTgt spid="48"/>
                                        </p:tgtEl>
                                        <p:attrNameLst>
                                          <p:attrName>style.visibility</p:attrName>
                                        </p:attrNameLst>
                                      </p:cBhvr>
                                      <p:to>
                                        <p:strVal val="hidden"/>
                                      </p:to>
                                    </p:set>
                                  </p:childTnLst>
                                </p:cTn>
                              </p:par>
                              <p:par>
                                <p:cTn id="205" presetID="10" presetClass="exit" presetSubtype="0" fill="hold" nodeType="withEffect">
                                  <p:stCondLst>
                                    <p:cond delay="0"/>
                                  </p:stCondLst>
                                  <p:childTnLst>
                                    <p:animEffect transition="out" filter="fade">
                                      <p:cBhvr>
                                        <p:cTn id="206" dur="500"/>
                                        <p:tgtEl>
                                          <p:spTgt spid="47"/>
                                        </p:tgtEl>
                                      </p:cBhvr>
                                    </p:animEffect>
                                    <p:set>
                                      <p:cBhvr>
                                        <p:cTn id="207" dur="1" fill="hold">
                                          <p:stCondLst>
                                            <p:cond delay="499"/>
                                          </p:stCondLst>
                                        </p:cTn>
                                        <p:tgtEl>
                                          <p:spTgt spid="47"/>
                                        </p:tgtEl>
                                        <p:attrNameLst>
                                          <p:attrName>style.visibility</p:attrName>
                                        </p:attrNameLst>
                                      </p:cBhvr>
                                      <p:to>
                                        <p:strVal val="hidden"/>
                                      </p:to>
                                    </p:set>
                                  </p:childTnLst>
                                </p:cTn>
                              </p:par>
                              <p:par>
                                <p:cTn id="208" presetID="10" presetClass="exit" presetSubtype="0" fill="hold" nodeType="withEffect">
                                  <p:stCondLst>
                                    <p:cond delay="0"/>
                                  </p:stCondLst>
                                  <p:childTnLst>
                                    <p:animEffect transition="out" filter="fade">
                                      <p:cBhvr>
                                        <p:cTn id="209" dur="500"/>
                                        <p:tgtEl>
                                          <p:spTgt spid="46"/>
                                        </p:tgtEl>
                                      </p:cBhvr>
                                    </p:animEffect>
                                    <p:set>
                                      <p:cBhvr>
                                        <p:cTn id="210" dur="1" fill="hold">
                                          <p:stCondLst>
                                            <p:cond delay="499"/>
                                          </p:stCondLst>
                                        </p:cTn>
                                        <p:tgtEl>
                                          <p:spTgt spid="46"/>
                                        </p:tgtEl>
                                        <p:attrNameLst>
                                          <p:attrName>style.visibility</p:attrName>
                                        </p:attrNameLst>
                                      </p:cBhvr>
                                      <p:to>
                                        <p:strVal val="hidden"/>
                                      </p:to>
                                    </p:set>
                                  </p:childTnLst>
                                </p:cTn>
                              </p:par>
                              <p:par>
                                <p:cTn id="211" presetID="10" presetClass="exit" presetSubtype="0" fill="hold" nodeType="withEffect">
                                  <p:stCondLst>
                                    <p:cond delay="0"/>
                                  </p:stCondLst>
                                  <p:childTnLst>
                                    <p:animEffect transition="out" filter="fade">
                                      <p:cBhvr>
                                        <p:cTn id="212" dur="500"/>
                                        <p:tgtEl>
                                          <p:spTgt spid="44"/>
                                        </p:tgtEl>
                                      </p:cBhvr>
                                    </p:animEffect>
                                    <p:set>
                                      <p:cBhvr>
                                        <p:cTn id="213" dur="1" fill="hold">
                                          <p:stCondLst>
                                            <p:cond delay="499"/>
                                          </p:stCondLst>
                                        </p:cTn>
                                        <p:tgtEl>
                                          <p:spTgt spid="44"/>
                                        </p:tgtEl>
                                        <p:attrNameLst>
                                          <p:attrName>style.visibility</p:attrName>
                                        </p:attrNameLst>
                                      </p:cBhvr>
                                      <p:to>
                                        <p:strVal val="hidden"/>
                                      </p:to>
                                    </p:set>
                                  </p:childTnLst>
                                </p:cTn>
                              </p:par>
                              <p:par>
                                <p:cTn id="214" presetID="10" presetClass="exit" presetSubtype="0" fill="hold" nodeType="withEffect">
                                  <p:stCondLst>
                                    <p:cond delay="0"/>
                                  </p:stCondLst>
                                  <p:childTnLst>
                                    <p:animEffect transition="out" filter="fade">
                                      <p:cBhvr>
                                        <p:cTn id="215" dur="500"/>
                                        <p:tgtEl>
                                          <p:spTgt spid="45"/>
                                        </p:tgtEl>
                                      </p:cBhvr>
                                    </p:animEffect>
                                    <p:set>
                                      <p:cBhvr>
                                        <p:cTn id="216" dur="1" fill="hold">
                                          <p:stCondLst>
                                            <p:cond delay="499"/>
                                          </p:stCondLst>
                                        </p:cTn>
                                        <p:tgtEl>
                                          <p:spTgt spid="45"/>
                                        </p:tgtEl>
                                        <p:attrNameLst>
                                          <p:attrName>style.visibility</p:attrName>
                                        </p:attrNameLst>
                                      </p:cBhvr>
                                      <p:to>
                                        <p:strVal val="hidden"/>
                                      </p:to>
                                    </p:set>
                                  </p:childTnLst>
                                </p:cTn>
                              </p:par>
                              <p:par>
                                <p:cTn id="217" presetID="10" presetClass="entr" presetSubtype="0" fill="hold" nodeType="withEffect">
                                  <p:stCondLst>
                                    <p:cond delay="0"/>
                                  </p:stCondLst>
                                  <p:childTnLst>
                                    <p:set>
                                      <p:cBhvr>
                                        <p:cTn id="218" dur="1" fill="hold">
                                          <p:stCondLst>
                                            <p:cond delay="0"/>
                                          </p:stCondLst>
                                        </p:cTn>
                                        <p:tgtEl>
                                          <p:spTgt spid="24"/>
                                        </p:tgtEl>
                                        <p:attrNameLst>
                                          <p:attrName>style.visibility</p:attrName>
                                        </p:attrNameLst>
                                      </p:cBhvr>
                                      <p:to>
                                        <p:strVal val="visible"/>
                                      </p:to>
                                    </p:set>
                                    <p:animEffect transition="in" filter="fade">
                                      <p:cBhvr>
                                        <p:cTn id="219" dur="500"/>
                                        <p:tgtEl>
                                          <p:spTgt spid="24"/>
                                        </p:tgtEl>
                                      </p:cBhvr>
                                    </p:animEffect>
                                  </p:childTnLst>
                                </p:cTn>
                              </p:par>
                              <p:par>
                                <p:cTn id="220" presetID="10" presetClass="entr" presetSubtype="0" fill="hold" nodeType="withEffect">
                                  <p:stCondLst>
                                    <p:cond delay="0"/>
                                  </p:stCondLst>
                                  <p:childTnLst>
                                    <p:set>
                                      <p:cBhvr>
                                        <p:cTn id="221" dur="1" fill="hold">
                                          <p:stCondLst>
                                            <p:cond delay="0"/>
                                          </p:stCondLst>
                                        </p:cTn>
                                        <p:tgtEl>
                                          <p:spTgt spid="23"/>
                                        </p:tgtEl>
                                        <p:attrNameLst>
                                          <p:attrName>style.visibility</p:attrName>
                                        </p:attrNameLst>
                                      </p:cBhvr>
                                      <p:to>
                                        <p:strVal val="visible"/>
                                      </p:to>
                                    </p:set>
                                    <p:animEffect transition="in" filter="fade">
                                      <p:cBhvr>
                                        <p:cTn id="222" dur="500"/>
                                        <p:tgtEl>
                                          <p:spTgt spid="23"/>
                                        </p:tgtEl>
                                      </p:cBhvr>
                                    </p:animEffect>
                                  </p:childTnLst>
                                </p:cTn>
                              </p:par>
                              <p:par>
                                <p:cTn id="223" presetID="10" presetClass="entr" presetSubtype="0" fill="hold" nodeType="withEffect">
                                  <p:stCondLst>
                                    <p:cond delay="0"/>
                                  </p:stCondLst>
                                  <p:childTnLst>
                                    <p:set>
                                      <p:cBhvr>
                                        <p:cTn id="224" dur="1" fill="hold">
                                          <p:stCondLst>
                                            <p:cond delay="0"/>
                                          </p:stCondLst>
                                        </p:cTn>
                                        <p:tgtEl>
                                          <p:spTgt spid="22"/>
                                        </p:tgtEl>
                                        <p:attrNameLst>
                                          <p:attrName>style.visibility</p:attrName>
                                        </p:attrNameLst>
                                      </p:cBhvr>
                                      <p:to>
                                        <p:strVal val="visible"/>
                                      </p:to>
                                    </p:set>
                                    <p:animEffect transition="in" filter="fade">
                                      <p:cBhvr>
                                        <p:cTn id="225" dur="500"/>
                                        <p:tgtEl>
                                          <p:spTgt spid="22"/>
                                        </p:tgtEl>
                                      </p:cBhvr>
                                    </p:animEffect>
                                  </p:childTnLst>
                                </p:cTn>
                              </p:par>
                              <p:par>
                                <p:cTn id="226" presetID="10" presetClass="entr" presetSubtype="0" fill="hold" nodeType="withEffect">
                                  <p:stCondLst>
                                    <p:cond delay="0"/>
                                  </p:stCondLst>
                                  <p:childTnLst>
                                    <p:set>
                                      <p:cBhvr>
                                        <p:cTn id="227" dur="1" fill="hold">
                                          <p:stCondLst>
                                            <p:cond delay="0"/>
                                          </p:stCondLst>
                                        </p:cTn>
                                        <p:tgtEl>
                                          <p:spTgt spid="21"/>
                                        </p:tgtEl>
                                        <p:attrNameLst>
                                          <p:attrName>style.visibility</p:attrName>
                                        </p:attrNameLst>
                                      </p:cBhvr>
                                      <p:to>
                                        <p:strVal val="visible"/>
                                      </p:to>
                                    </p:set>
                                    <p:animEffect transition="in" filter="fade">
                                      <p:cBhvr>
                                        <p:cTn id="228" dur="500"/>
                                        <p:tgtEl>
                                          <p:spTgt spid="21"/>
                                        </p:tgtEl>
                                      </p:cBhvr>
                                    </p:animEffect>
                                  </p:childTnLst>
                                </p:cTn>
                              </p:par>
                              <p:par>
                                <p:cTn id="229" presetID="10" presetClass="entr" presetSubtype="0" fill="hold" nodeType="withEffect">
                                  <p:stCondLst>
                                    <p:cond delay="0"/>
                                  </p:stCondLst>
                                  <p:childTnLst>
                                    <p:set>
                                      <p:cBhvr>
                                        <p:cTn id="230" dur="1" fill="hold">
                                          <p:stCondLst>
                                            <p:cond delay="0"/>
                                          </p:stCondLst>
                                        </p:cTn>
                                        <p:tgtEl>
                                          <p:spTgt spid="19"/>
                                        </p:tgtEl>
                                        <p:attrNameLst>
                                          <p:attrName>style.visibility</p:attrName>
                                        </p:attrNameLst>
                                      </p:cBhvr>
                                      <p:to>
                                        <p:strVal val="visible"/>
                                      </p:to>
                                    </p:set>
                                    <p:animEffect transition="in" filter="fade">
                                      <p:cBhvr>
                                        <p:cTn id="231" dur="500"/>
                                        <p:tgtEl>
                                          <p:spTgt spid="19"/>
                                        </p:tgtEl>
                                      </p:cBhvr>
                                    </p:animEffect>
                                  </p:childTnLst>
                                </p:cTn>
                              </p:par>
                              <p:par>
                                <p:cTn id="232" presetID="10" presetClass="entr" presetSubtype="0" fill="hold" nodeType="withEffect">
                                  <p:stCondLst>
                                    <p:cond delay="0"/>
                                  </p:stCondLst>
                                  <p:childTnLst>
                                    <p:set>
                                      <p:cBhvr>
                                        <p:cTn id="233" dur="1" fill="hold">
                                          <p:stCondLst>
                                            <p:cond delay="0"/>
                                          </p:stCondLst>
                                        </p:cTn>
                                        <p:tgtEl>
                                          <p:spTgt spid="20"/>
                                        </p:tgtEl>
                                        <p:attrNameLst>
                                          <p:attrName>style.visibility</p:attrName>
                                        </p:attrNameLst>
                                      </p:cBhvr>
                                      <p:to>
                                        <p:strVal val="visible"/>
                                      </p:to>
                                    </p:set>
                                    <p:animEffect transition="in" filter="fade">
                                      <p:cBhvr>
                                        <p:cTn id="234" dur="500"/>
                                        <p:tgtEl>
                                          <p:spTgt spid="20"/>
                                        </p:tgtEl>
                                      </p:cBhvr>
                                    </p:animEffect>
                                  </p:childTnLst>
                                </p:cTn>
                              </p:par>
                            </p:childTnLst>
                          </p:cTn>
                        </p:par>
                      </p:childTnLst>
                    </p:cTn>
                  </p:par>
                  <p:par>
                    <p:cTn id="235" fill="hold">
                      <p:stCondLst>
                        <p:cond delay="indefinite"/>
                      </p:stCondLst>
                      <p:childTnLst>
                        <p:par>
                          <p:cTn id="236" fill="hold">
                            <p:stCondLst>
                              <p:cond delay="0"/>
                            </p:stCondLst>
                            <p:childTnLst>
                              <p:par>
                                <p:cTn id="237" presetID="26" presetClass="emph" presetSubtype="0" fill="hold" grpId="1" nodeType="clickEffect">
                                  <p:stCondLst>
                                    <p:cond delay="0"/>
                                  </p:stCondLst>
                                  <p:childTnLst>
                                    <p:animEffect transition="out" filter="fade">
                                      <p:cBhvr>
                                        <p:cTn id="238" dur="1000" tmFilter="0, 0; .2, .5; .8, .5; 1, 0"/>
                                        <p:tgtEl>
                                          <p:spTgt spid="28"/>
                                        </p:tgtEl>
                                      </p:cBhvr>
                                    </p:animEffect>
                                    <p:animScale>
                                      <p:cBhvr>
                                        <p:cTn id="239" dur="500" autoRev="1" fill="hold"/>
                                        <p:tgtEl>
                                          <p:spTgt spid="28"/>
                                        </p:tgtEl>
                                      </p:cBhvr>
                                      <p:by x="105000" y="105000"/>
                                    </p:animScale>
                                  </p:childTnLst>
                                </p:cTn>
                              </p:par>
                            </p:childTnLst>
                          </p:cTn>
                        </p:par>
                      </p:childTnLst>
                    </p:cTn>
                  </p:par>
                  <p:par>
                    <p:cTn id="240" fill="hold">
                      <p:stCondLst>
                        <p:cond delay="indefinite"/>
                      </p:stCondLst>
                      <p:childTnLst>
                        <p:par>
                          <p:cTn id="241" fill="hold">
                            <p:stCondLst>
                              <p:cond delay="0"/>
                            </p:stCondLst>
                            <p:childTnLst>
                              <p:par>
                                <p:cTn id="242" presetID="1" presetClass="entr" presetSubtype="0" fill="hold" grpId="0" nodeType="clickEffect">
                                  <p:stCondLst>
                                    <p:cond delay="0"/>
                                  </p:stCondLst>
                                  <p:childTnLst>
                                    <p:set>
                                      <p:cBhvr>
                                        <p:cTn id="243"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3" grpId="1" animBg="1"/>
      <p:bldP spid="18" grpId="0"/>
      <p:bldP spid="25" grpId="0"/>
      <p:bldP spid="28" grpId="0" animBg="1"/>
      <p:bldP spid="28" grpId="1" animBg="1"/>
      <p:bldP spid="28" grpId="2" animBg="1"/>
      <p:bldP spid="29" grpId="0" animBg="1"/>
      <p:bldP spid="29" grpId="1" animBg="1"/>
      <p:bldP spid="32" grpId="0"/>
      <p:bldP spid="32" grpId="1"/>
      <p:bldP spid="32" grpId="2"/>
      <p:bldP spid="33" grpId="0"/>
      <p:bldP spid="34" grpId="0"/>
      <p:bldP spid="36" grpId="0"/>
      <p:bldP spid="41" grpId="0"/>
      <p:bldP spid="39" grpId="0"/>
      <p:bldP spid="39" grpId="1"/>
      <p:bldP spid="43" grpId="0"/>
      <p:bldP spid="43" grpId="1"/>
      <p:bldP spid="50" grpId="0" animBg="1"/>
      <p:bldP spid="50" grpId="1" animBg="1"/>
      <p:bldP spid="51" grpId="0" animBg="1"/>
      <p:bldP spid="51" grpId="1" animBg="1"/>
      <p:bldP spid="80" grpId="0"/>
      <p:bldP spid="56" grpId="0"/>
      <p:bldP spid="8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Physical Bank</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16</a:t>
            </a:fld>
            <a:endParaRPr lang="en-US"/>
          </a:p>
        </p:txBody>
      </p:sp>
      <p:sp>
        <p:nvSpPr>
          <p:cNvPr id="6" name="bankblank"/>
          <p:cNvSpPr/>
          <p:nvPr/>
        </p:nvSpPr>
        <p:spPr>
          <a:xfrm>
            <a:off x="1562101" y="3276600"/>
            <a:ext cx="2443164" cy="1828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7" name="row-buffer"/>
          <p:cNvSpPr/>
          <p:nvPr/>
        </p:nvSpPr>
        <p:spPr>
          <a:xfrm>
            <a:off x="1574542" y="5410200"/>
            <a:ext cx="2443165"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mtClean="0">
                <a:solidFill>
                  <a:schemeClr val="tx1"/>
                </a:solidFill>
              </a:rPr>
              <a:t>Row-Buffer</a:t>
            </a:r>
            <a:endParaRPr lang="en-US" sz="3200">
              <a:solidFill>
                <a:schemeClr val="tx1"/>
              </a:solidFill>
            </a:endParaRPr>
          </a:p>
        </p:txBody>
      </p:sp>
      <p:sp>
        <p:nvSpPr>
          <p:cNvPr id="11" name="smallrow"/>
          <p:cNvSpPr/>
          <p:nvPr/>
        </p:nvSpPr>
        <p:spPr>
          <a:xfrm>
            <a:off x="1562101" y="48768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2" name="smallrow"/>
          <p:cNvSpPr/>
          <p:nvPr/>
        </p:nvSpPr>
        <p:spPr>
          <a:xfrm>
            <a:off x="1562101" y="46482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3" name="smallrow"/>
          <p:cNvSpPr/>
          <p:nvPr/>
        </p:nvSpPr>
        <p:spPr>
          <a:xfrm>
            <a:off x="1562101" y="44196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4" name="smallrow"/>
          <p:cNvSpPr/>
          <p:nvPr/>
        </p:nvSpPr>
        <p:spPr>
          <a:xfrm>
            <a:off x="1562101" y="41910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5" name="smallrow"/>
          <p:cNvSpPr/>
          <p:nvPr/>
        </p:nvSpPr>
        <p:spPr>
          <a:xfrm>
            <a:off x="1562101" y="39624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6" name="smallrow"/>
          <p:cNvSpPr/>
          <p:nvPr/>
        </p:nvSpPr>
        <p:spPr>
          <a:xfrm>
            <a:off x="1562101" y="37338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7" name="smallrow"/>
          <p:cNvSpPr/>
          <p:nvPr/>
        </p:nvSpPr>
        <p:spPr>
          <a:xfrm>
            <a:off x="1562102" y="35052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8" name="smallrow"/>
          <p:cNvSpPr/>
          <p:nvPr/>
        </p:nvSpPr>
        <p:spPr>
          <a:xfrm>
            <a:off x="1562101" y="32766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9" name="Right Bracket 18"/>
          <p:cNvSpPr/>
          <p:nvPr/>
        </p:nvSpPr>
        <p:spPr>
          <a:xfrm flipH="1">
            <a:off x="1115109" y="3276600"/>
            <a:ext cx="152400" cy="1828800"/>
          </a:xfrm>
          <a:prstGeom prst="rightBracket">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TextBox 19"/>
          <p:cNvSpPr txBox="1"/>
          <p:nvPr/>
        </p:nvSpPr>
        <p:spPr>
          <a:xfrm rot="16200000" flipH="1">
            <a:off x="-408890" y="3924301"/>
            <a:ext cx="2209800" cy="533399"/>
          </a:xfrm>
          <a:prstGeom prst="rect">
            <a:avLst/>
          </a:prstGeom>
          <a:noFill/>
        </p:spPr>
        <p:txBody>
          <a:bodyPr wrap="square" rtlCol="0" anchor="ctr">
            <a:noAutofit/>
          </a:bodyPr>
          <a:lstStyle/>
          <a:p>
            <a:pPr algn="ctr"/>
            <a:r>
              <a:rPr lang="en-US" sz="3800" i="1" smtClean="0">
                <a:solidFill>
                  <a:srgbClr val="FF0000"/>
                </a:solidFill>
              </a:rPr>
              <a:t>32k rows</a:t>
            </a:r>
            <a:endParaRPr lang="en-US" sz="3800" i="1">
              <a:solidFill>
                <a:srgbClr val="FF0000"/>
              </a:solidFill>
            </a:endParaRPr>
          </a:p>
        </p:txBody>
      </p:sp>
      <p:sp>
        <p:nvSpPr>
          <p:cNvPr id="22" name="smallrow"/>
          <p:cNvSpPr/>
          <p:nvPr/>
        </p:nvSpPr>
        <p:spPr>
          <a:xfrm>
            <a:off x="1574543" y="47625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23" name="smallrow"/>
          <p:cNvSpPr/>
          <p:nvPr/>
        </p:nvSpPr>
        <p:spPr>
          <a:xfrm>
            <a:off x="1574543" y="43053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24" name="smallrow"/>
          <p:cNvSpPr/>
          <p:nvPr/>
        </p:nvSpPr>
        <p:spPr>
          <a:xfrm>
            <a:off x="1562101" y="38481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25" name="smallrow"/>
          <p:cNvSpPr/>
          <p:nvPr/>
        </p:nvSpPr>
        <p:spPr>
          <a:xfrm>
            <a:off x="1562101" y="33909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cxnSp>
        <p:nvCxnSpPr>
          <p:cNvPr id="29" name="bl"/>
          <p:cNvCxnSpPr/>
          <p:nvPr/>
        </p:nvCxnSpPr>
        <p:spPr>
          <a:xfrm flipV="1">
            <a:off x="2050555" y="3009900"/>
            <a:ext cx="0" cy="2400301"/>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0" name="bl"/>
          <p:cNvCxnSpPr/>
          <p:nvPr/>
        </p:nvCxnSpPr>
        <p:spPr>
          <a:xfrm flipV="1">
            <a:off x="2539233" y="3009900"/>
            <a:ext cx="0" cy="2400301"/>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1" name="bl"/>
          <p:cNvCxnSpPr/>
          <p:nvPr/>
        </p:nvCxnSpPr>
        <p:spPr>
          <a:xfrm flipV="1">
            <a:off x="3027911" y="3009900"/>
            <a:ext cx="0" cy="2400301"/>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2" name="bl"/>
          <p:cNvCxnSpPr/>
          <p:nvPr/>
        </p:nvCxnSpPr>
        <p:spPr>
          <a:xfrm flipV="1">
            <a:off x="3516589" y="3009900"/>
            <a:ext cx="0" cy="2400301"/>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8" name="bitline"/>
          <p:cNvSpPr txBox="1"/>
          <p:nvPr/>
        </p:nvSpPr>
        <p:spPr>
          <a:xfrm>
            <a:off x="791650" y="1981200"/>
            <a:ext cx="4008950" cy="914400"/>
          </a:xfrm>
          <a:prstGeom prst="rect">
            <a:avLst/>
          </a:prstGeom>
          <a:noFill/>
        </p:spPr>
        <p:txBody>
          <a:bodyPr wrap="square" rtlCol="0" anchor="ctr">
            <a:noAutofit/>
          </a:bodyPr>
          <a:lstStyle/>
          <a:p>
            <a:pPr algn="ctr">
              <a:lnSpc>
                <a:spcPct val="90000"/>
              </a:lnSpc>
            </a:pPr>
            <a:r>
              <a:rPr lang="en-US" sz="3800" i="1" smtClean="0">
                <a:solidFill>
                  <a:srgbClr val="FF0000"/>
                </a:solidFill>
              </a:rPr>
              <a:t>very long bitlines:</a:t>
            </a:r>
            <a:br>
              <a:rPr lang="en-US" sz="3800" i="1" smtClean="0">
                <a:solidFill>
                  <a:srgbClr val="FF0000"/>
                </a:solidFill>
              </a:rPr>
            </a:br>
            <a:r>
              <a:rPr lang="en-US" sz="3800" i="1" smtClean="0">
                <a:solidFill>
                  <a:srgbClr val="FF0000"/>
                </a:solidFill>
              </a:rPr>
              <a:t>hard to drive</a:t>
            </a:r>
            <a:endParaRPr lang="en-US" sz="3800" i="1">
              <a:solidFill>
                <a:srgbClr val="FF0000"/>
              </a:solidFill>
            </a:endParaRPr>
          </a:p>
        </p:txBody>
      </p:sp>
      <p:sp>
        <p:nvSpPr>
          <p:cNvPr id="39" name="bankblank"/>
          <p:cNvSpPr/>
          <p:nvPr/>
        </p:nvSpPr>
        <p:spPr>
          <a:xfrm>
            <a:off x="5105401" y="2307456"/>
            <a:ext cx="2631282" cy="355189"/>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40" name="row-buffer"/>
          <p:cNvSpPr/>
          <p:nvPr/>
        </p:nvSpPr>
        <p:spPr>
          <a:xfrm>
            <a:off x="5105401" y="5410200"/>
            <a:ext cx="2631282"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Global Row-Buf</a:t>
            </a:r>
            <a:endParaRPr lang="en-US" sz="3000">
              <a:solidFill>
                <a:schemeClr val="tx1"/>
              </a:solidFill>
            </a:endParaRPr>
          </a:p>
        </p:txBody>
      </p:sp>
      <p:sp>
        <p:nvSpPr>
          <p:cNvPr id="41" name="smallrow"/>
          <p:cNvSpPr/>
          <p:nvPr/>
        </p:nvSpPr>
        <p:spPr>
          <a:xfrm>
            <a:off x="5105401" y="2303101"/>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2" name="smallrow"/>
          <p:cNvSpPr/>
          <p:nvPr/>
        </p:nvSpPr>
        <p:spPr>
          <a:xfrm>
            <a:off x="5105401" y="2422949"/>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3" name="smallrow"/>
          <p:cNvSpPr/>
          <p:nvPr/>
        </p:nvSpPr>
        <p:spPr>
          <a:xfrm>
            <a:off x="5105401" y="2542797"/>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4" name="row-buffer"/>
          <p:cNvSpPr/>
          <p:nvPr/>
        </p:nvSpPr>
        <p:spPr>
          <a:xfrm>
            <a:off x="5105401" y="2662645"/>
            <a:ext cx="2631282"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45" name="bankblank"/>
          <p:cNvSpPr/>
          <p:nvPr/>
        </p:nvSpPr>
        <p:spPr>
          <a:xfrm>
            <a:off x="5105401" y="4293010"/>
            <a:ext cx="2631282" cy="355189"/>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46" name="smallrow"/>
          <p:cNvSpPr/>
          <p:nvPr/>
        </p:nvSpPr>
        <p:spPr>
          <a:xfrm>
            <a:off x="5105401" y="4288655"/>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7" name="smallrow"/>
          <p:cNvSpPr/>
          <p:nvPr/>
        </p:nvSpPr>
        <p:spPr>
          <a:xfrm>
            <a:off x="5105401" y="4408503"/>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8" name="smallrow"/>
          <p:cNvSpPr/>
          <p:nvPr/>
        </p:nvSpPr>
        <p:spPr>
          <a:xfrm>
            <a:off x="5105401" y="4528351"/>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9" name="row-buffer"/>
          <p:cNvSpPr/>
          <p:nvPr/>
        </p:nvSpPr>
        <p:spPr>
          <a:xfrm>
            <a:off x="5105401" y="4648199"/>
            <a:ext cx="2631282" cy="457200"/>
          </a:xfrm>
          <a:prstGeom prst="rect">
            <a:avLst/>
          </a:prstGeom>
          <a:solidFill>
            <a:schemeClr val="bg1">
              <a:lumMod val="7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50" name="subarray"/>
          <p:cNvSpPr/>
          <p:nvPr/>
        </p:nvSpPr>
        <p:spPr>
          <a:xfrm>
            <a:off x="5105401" y="4293010"/>
            <a:ext cx="2631282" cy="812389"/>
          </a:xfrm>
          <a:prstGeom prst="rect">
            <a:avLst/>
          </a:prstGeom>
          <a:solidFill>
            <a:srgbClr val="00B05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Subarray</a:t>
            </a:r>
            <a:r>
              <a:rPr lang="en-US" sz="4000" b="1" baseline="-25000" smtClean="0">
                <a:solidFill>
                  <a:schemeClr val="bg1"/>
                </a:solidFill>
              </a:rPr>
              <a:t>1</a:t>
            </a:r>
            <a:endParaRPr lang="en-US" sz="4000" b="1" baseline="-25000">
              <a:solidFill>
                <a:schemeClr val="bg1"/>
              </a:solidFill>
            </a:endParaRPr>
          </a:p>
        </p:txBody>
      </p:sp>
      <p:sp>
        <p:nvSpPr>
          <p:cNvPr id="52" name="TextBox 51"/>
          <p:cNvSpPr txBox="1"/>
          <p:nvPr/>
        </p:nvSpPr>
        <p:spPr>
          <a:xfrm rot="16200000">
            <a:off x="5794670" y="3385459"/>
            <a:ext cx="1168810" cy="637581"/>
          </a:xfrm>
          <a:prstGeom prst="rect">
            <a:avLst/>
          </a:prstGeom>
          <a:noFill/>
        </p:spPr>
        <p:txBody>
          <a:bodyPr wrap="square" rtlCol="0" anchor="ctr">
            <a:noAutofit/>
          </a:bodyPr>
          <a:lstStyle/>
          <a:p>
            <a:pPr algn="ctr"/>
            <a:r>
              <a:rPr lang="en-US" sz="7200" b="1" smtClean="0"/>
              <a:t>···</a:t>
            </a:r>
            <a:endParaRPr lang="en-US" sz="7200" b="1"/>
          </a:p>
        </p:txBody>
      </p:sp>
      <p:cxnSp>
        <p:nvCxnSpPr>
          <p:cNvPr id="53" name="bl"/>
          <p:cNvCxnSpPr/>
          <p:nvPr/>
        </p:nvCxnSpPr>
        <p:spPr>
          <a:xfrm flipV="1">
            <a:off x="5631312" y="2028824"/>
            <a:ext cx="0"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4" name="bl"/>
          <p:cNvCxnSpPr/>
          <p:nvPr/>
        </p:nvCxnSpPr>
        <p:spPr>
          <a:xfrm flipV="1">
            <a:off x="6156407" y="2028824"/>
            <a:ext cx="5806"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5" name="bl"/>
          <p:cNvCxnSpPr/>
          <p:nvPr/>
        </p:nvCxnSpPr>
        <p:spPr>
          <a:xfrm flipV="1">
            <a:off x="6687308" y="2028824"/>
            <a:ext cx="0"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6" name="bl"/>
          <p:cNvCxnSpPr/>
          <p:nvPr/>
        </p:nvCxnSpPr>
        <p:spPr>
          <a:xfrm flipV="1">
            <a:off x="7212403" y="2028824"/>
            <a:ext cx="0"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1" name="bitline"/>
          <p:cNvSpPr txBox="1"/>
          <p:nvPr/>
        </p:nvSpPr>
        <p:spPr>
          <a:xfrm>
            <a:off x="4876800" y="1019175"/>
            <a:ext cx="3088484" cy="885825"/>
          </a:xfrm>
          <a:prstGeom prst="rect">
            <a:avLst/>
          </a:prstGeom>
          <a:noFill/>
        </p:spPr>
        <p:txBody>
          <a:bodyPr wrap="square" rtlCol="0" anchor="ctr">
            <a:noAutofit/>
          </a:bodyPr>
          <a:lstStyle/>
          <a:p>
            <a:pPr algn="ctr">
              <a:lnSpc>
                <a:spcPct val="80000"/>
              </a:lnSpc>
            </a:pPr>
            <a:r>
              <a:rPr lang="en-US" sz="4000" b="1" i="1">
                <a:solidFill>
                  <a:srgbClr val="00B050"/>
                </a:solidFill>
              </a:rPr>
              <a:t>L</a:t>
            </a:r>
            <a:r>
              <a:rPr lang="en-US" sz="4000" b="1" i="1" smtClean="0">
                <a:solidFill>
                  <a:srgbClr val="00B050"/>
                </a:solidFill>
              </a:rPr>
              <a:t>ocal bitlines:</a:t>
            </a:r>
            <a:br>
              <a:rPr lang="en-US" sz="4000" b="1" i="1" smtClean="0">
                <a:solidFill>
                  <a:srgbClr val="00B050"/>
                </a:solidFill>
              </a:rPr>
            </a:br>
            <a:r>
              <a:rPr lang="en-US" sz="3600" i="1" smtClean="0">
                <a:solidFill>
                  <a:srgbClr val="00B050"/>
                </a:solidFill>
              </a:rPr>
              <a:t>short</a:t>
            </a:r>
            <a:endParaRPr lang="en-US" sz="3600" i="1">
              <a:solidFill>
                <a:srgbClr val="00B050"/>
              </a:solidFill>
            </a:endParaRPr>
          </a:p>
        </p:txBody>
      </p:sp>
      <p:sp>
        <p:nvSpPr>
          <p:cNvPr id="57" name="TextBox 56"/>
          <p:cNvSpPr txBox="1"/>
          <p:nvPr/>
        </p:nvSpPr>
        <p:spPr>
          <a:xfrm rot="16200000" flipH="1">
            <a:off x="7127085" y="2395946"/>
            <a:ext cx="2209798" cy="533399"/>
          </a:xfrm>
          <a:prstGeom prst="rect">
            <a:avLst/>
          </a:prstGeom>
          <a:noFill/>
        </p:spPr>
        <p:txBody>
          <a:bodyPr wrap="square" rtlCol="0" anchor="ctr">
            <a:noAutofit/>
          </a:bodyPr>
          <a:lstStyle/>
          <a:p>
            <a:pPr algn="ctr"/>
            <a:r>
              <a:rPr lang="en-US" sz="3800" i="1" smtClean="0">
                <a:solidFill>
                  <a:srgbClr val="00B050"/>
                </a:solidFill>
              </a:rPr>
              <a:t>512 rows</a:t>
            </a:r>
            <a:endParaRPr lang="en-US" sz="3800" i="1">
              <a:solidFill>
                <a:srgbClr val="00B050"/>
              </a:solidFill>
            </a:endParaRPr>
          </a:p>
        </p:txBody>
      </p:sp>
      <p:sp>
        <p:nvSpPr>
          <p:cNvPr id="58" name="subarray"/>
          <p:cNvSpPr/>
          <p:nvPr/>
        </p:nvSpPr>
        <p:spPr>
          <a:xfrm>
            <a:off x="5105401" y="2307456"/>
            <a:ext cx="2631282" cy="816744"/>
          </a:xfrm>
          <a:prstGeom prst="rect">
            <a:avLst/>
          </a:prstGeom>
          <a:solidFill>
            <a:srgbClr val="00B05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Subarray</a:t>
            </a:r>
            <a:r>
              <a:rPr lang="en-US" sz="4000" b="1" baseline="-25000" smtClean="0">
                <a:solidFill>
                  <a:schemeClr val="bg1"/>
                </a:solidFill>
              </a:rPr>
              <a:t>64</a:t>
            </a:r>
            <a:endParaRPr lang="en-US" sz="4000" b="1" baseline="-25000">
              <a:solidFill>
                <a:schemeClr val="bg1"/>
              </a:solidFill>
            </a:endParaRPr>
          </a:p>
        </p:txBody>
      </p:sp>
      <p:sp>
        <p:nvSpPr>
          <p:cNvPr id="3" name="Multiply 2"/>
          <p:cNvSpPr/>
          <p:nvPr/>
        </p:nvSpPr>
        <p:spPr>
          <a:xfrm>
            <a:off x="-319978" y="1613898"/>
            <a:ext cx="6232205" cy="5107577"/>
          </a:xfrm>
          <a:prstGeom prst="mathMultiply">
            <a:avLst>
              <a:gd name="adj1" fmla="val 7848"/>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24341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grpId="1" nodeType="with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fade">
                                      <p:cBhvr>
                                        <p:cTn id="15" dur="500"/>
                                        <p:tgtEl>
                                          <p:spTgt spid="5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fade">
                                      <p:cBhvr>
                                        <p:cTn id="18" dur="500"/>
                                        <p:tgtEl>
                                          <p:spTgt spid="3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fade">
                                      <p:cBhvr>
                                        <p:cTn id="21" dur="500"/>
                                        <p:tgtEl>
                                          <p:spTgt spid="4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fade">
                                      <p:cBhvr>
                                        <p:cTn id="24" dur="500"/>
                                        <p:tgtEl>
                                          <p:spTgt spid="4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fade">
                                      <p:cBhvr>
                                        <p:cTn id="27" dur="500"/>
                                        <p:tgtEl>
                                          <p:spTgt spid="4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fade">
                                      <p:cBhvr>
                                        <p:cTn id="30" dur="500"/>
                                        <p:tgtEl>
                                          <p:spTgt spid="4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fade">
                                      <p:cBhvr>
                                        <p:cTn id="33" dur="500"/>
                                        <p:tgtEl>
                                          <p:spTgt spid="44"/>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5"/>
                                        </p:tgtEl>
                                        <p:attrNameLst>
                                          <p:attrName>style.visibility</p:attrName>
                                        </p:attrNameLst>
                                      </p:cBhvr>
                                      <p:to>
                                        <p:strVal val="visible"/>
                                      </p:to>
                                    </p:set>
                                    <p:animEffect transition="in" filter="fade">
                                      <p:cBhvr>
                                        <p:cTn id="36" dur="500"/>
                                        <p:tgtEl>
                                          <p:spTgt spid="4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6"/>
                                        </p:tgtEl>
                                        <p:attrNameLst>
                                          <p:attrName>style.visibility</p:attrName>
                                        </p:attrNameLst>
                                      </p:cBhvr>
                                      <p:to>
                                        <p:strVal val="visible"/>
                                      </p:to>
                                    </p:set>
                                    <p:animEffect transition="in" filter="fade">
                                      <p:cBhvr>
                                        <p:cTn id="39" dur="500"/>
                                        <p:tgtEl>
                                          <p:spTgt spid="46"/>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7"/>
                                        </p:tgtEl>
                                        <p:attrNameLst>
                                          <p:attrName>style.visibility</p:attrName>
                                        </p:attrNameLst>
                                      </p:cBhvr>
                                      <p:to>
                                        <p:strVal val="visible"/>
                                      </p:to>
                                    </p:set>
                                    <p:animEffect transition="in" filter="fade">
                                      <p:cBhvr>
                                        <p:cTn id="42" dur="500"/>
                                        <p:tgtEl>
                                          <p:spTgt spid="4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8"/>
                                        </p:tgtEl>
                                        <p:attrNameLst>
                                          <p:attrName>style.visibility</p:attrName>
                                        </p:attrNameLst>
                                      </p:cBhvr>
                                      <p:to>
                                        <p:strVal val="visible"/>
                                      </p:to>
                                    </p:set>
                                    <p:animEffect transition="in" filter="fade">
                                      <p:cBhvr>
                                        <p:cTn id="45" dur="500"/>
                                        <p:tgtEl>
                                          <p:spTgt spid="4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fade">
                                      <p:cBhvr>
                                        <p:cTn id="48" dur="500"/>
                                        <p:tgtEl>
                                          <p:spTgt spid="49"/>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animEffect transition="in" filter="fade">
                                      <p:cBhvr>
                                        <p:cTn id="51" dur="500"/>
                                        <p:tgtEl>
                                          <p:spTgt spid="50"/>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52"/>
                                        </p:tgtEl>
                                        <p:attrNameLst>
                                          <p:attrName>style.visibility</p:attrName>
                                        </p:attrNameLst>
                                      </p:cBhvr>
                                      <p:to>
                                        <p:strVal val="visible"/>
                                      </p:to>
                                    </p:set>
                                    <p:animEffect transition="in" filter="fade">
                                      <p:cBhvr>
                                        <p:cTn id="54" dur="500"/>
                                        <p:tgtEl>
                                          <p:spTgt spid="5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0" nodeType="clickEffect">
                                  <p:stCondLst>
                                    <p:cond delay="0"/>
                                  </p:stCondLst>
                                  <p:childTnLst>
                                    <p:animEffect transition="out" filter="fade">
                                      <p:cBhvr>
                                        <p:cTn id="58" dur="500"/>
                                        <p:tgtEl>
                                          <p:spTgt spid="58"/>
                                        </p:tgtEl>
                                      </p:cBhvr>
                                    </p:animEffect>
                                    <p:set>
                                      <p:cBhvr>
                                        <p:cTn id="59" dur="1" fill="hold">
                                          <p:stCondLst>
                                            <p:cond delay="499"/>
                                          </p:stCondLst>
                                        </p:cTn>
                                        <p:tgtEl>
                                          <p:spTgt spid="58"/>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81"/>
                                        </p:tgtEl>
                                        <p:attrNameLst>
                                          <p:attrName>style.visibility</p:attrName>
                                        </p:attrNameLst>
                                      </p:cBhvr>
                                      <p:to>
                                        <p:strVal val="visible"/>
                                      </p:to>
                                    </p:set>
                                    <p:animEffect transition="in" filter="fade">
                                      <p:cBhvr>
                                        <p:cTn id="64" dur="500"/>
                                        <p:tgtEl>
                                          <p:spTgt spid="81"/>
                                        </p:tgtEl>
                                      </p:cBhvr>
                                    </p:animEffect>
                                  </p:childTnLst>
                                </p:cTn>
                              </p:par>
                              <p:par>
                                <p:cTn id="65" presetID="10" presetClass="entr" presetSubtype="0" fill="hold" nodeType="withEffect">
                                  <p:stCondLst>
                                    <p:cond delay="0"/>
                                  </p:stCondLst>
                                  <p:childTnLst>
                                    <p:set>
                                      <p:cBhvr>
                                        <p:cTn id="66" dur="1" fill="hold">
                                          <p:stCondLst>
                                            <p:cond delay="0"/>
                                          </p:stCondLst>
                                        </p:cTn>
                                        <p:tgtEl>
                                          <p:spTgt spid="56"/>
                                        </p:tgtEl>
                                        <p:attrNameLst>
                                          <p:attrName>style.visibility</p:attrName>
                                        </p:attrNameLst>
                                      </p:cBhvr>
                                      <p:to>
                                        <p:strVal val="visible"/>
                                      </p:to>
                                    </p:set>
                                    <p:animEffect transition="in" filter="fade">
                                      <p:cBhvr>
                                        <p:cTn id="67" dur="500"/>
                                        <p:tgtEl>
                                          <p:spTgt spid="56"/>
                                        </p:tgtEl>
                                      </p:cBhvr>
                                    </p:animEffect>
                                  </p:childTnLst>
                                </p:cTn>
                              </p:par>
                              <p:par>
                                <p:cTn id="68" presetID="10" presetClass="entr" presetSubtype="0" fill="hold" nodeType="withEffect">
                                  <p:stCondLst>
                                    <p:cond delay="0"/>
                                  </p:stCondLst>
                                  <p:childTnLst>
                                    <p:set>
                                      <p:cBhvr>
                                        <p:cTn id="69" dur="1" fill="hold">
                                          <p:stCondLst>
                                            <p:cond delay="0"/>
                                          </p:stCondLst>
                                        </p:cTn>
                                        <p:tgtEl>
                                          <p:spTgt spid="55"/>
                                        </p:tgtEl>
                                        <p:attrNameLst>
                                          <p:attrName>style.visibility</p:attrName>
                                        </p:attrNameLst>
                                      </p:cBhvr>
                                      <p:to>
                                        <p:strVal val="visible"/>
                                      </p:to>
                                    </p:set>
                                    <p:animEffect transition="in" filter="fade">
                                      <p:cBhvr>
                                        <p:cTn id="70" dur="500"/>
                                        <p:tgtEl>
                                          <p:spTgt spid="55"/>
                                        </p:tgtEl>
                                      </p:cBhvr>
                                    </p:animEffect>
                                  </p:childTnLst>
                                </p:cTn>
                              </p:par>
                              <p:par>
                                <p:cTn id="71" presetID="10" presetClass="entr" presetSubtype="0" fill="hold" nodeType="withEffect">
                                  <p:stCondLst>
                                    <p:cond delay="0"/>
                                  </p:stCondLst>
                                  <p:childTnLst>
                                    <p:set>
                                      <p:cBhvr>
                                        <p:cTn id="72" dur="1" fill="hold">
                                          <p:stCondLst>
                                            <p:cond delay="0"/>
                                          </p:stCondLst>
                                        </p:cTn>
                                        <p:tgtEl>
                                          <p:spTgt spid="54"/>
                                        </p:tgtEl>
                                        <p:attrNameLst>
                                          <p:attrName>style.visibility</p:attrName>
                                        </p:attrNameLst>
                                      </p:cBhvr>
                                      <p:to>
                                        <p:strVal val="visible"/>
                                      </p:to>
                                    </p:set>
                                    <p:animEffect transition="in" filter="fade">
                                      <p:cBhvr>
                                        <p:cTn id="73" dur="500"/>
                                        <p:tgtEl>
                                          <p:spTgt spid="54"/>
                                        </p:tgtEl>
                                      </p:cBhvr>
                                    </p:animEffect>
                                  </p:childTnLst>
                                </p:cTn>
                              </p:par>
                              <p:par>
                                <p:cTn id="74" presetID="10" presetClass="entr" presetSubtype="0" fill="hold" nodeType="withEffect">
                                  <p:stCondLst>
                                    <p:cond delay="0"/>
                                  </p:stCondLst>
                                  <p:childTnLst>
                                    <p:set>
                                      <p:cBhvr>
                                        <p:cTn id="75" dur="1" fill="hold">
                                          <p:stCondLst>
                                            <p:cond delay="0"/>
                                          </p:stCondLst>
                                        </p:cTn>
                                        <p:tgtEl>
                                          <p:spTgt spid="53"/>
                                        </p:tgtEl>
                                        <p:attrNameLst>
                                          <p:attrName>style.visibility</p:attrName>
                                        </p:attrNameLst>
                                      </p:cBhvr>
                                      <p:to>
                                        <p:strVal val="visible"/>
                                      </p:to>
                                    </p:set>
                                    <p:animEffect transition="in" filter="fade">
                                      <p:cBhvr>
                                        <p:cTn id="76" dur="500"/>
                                        <p:tgtEl>
                                          <p:spTgt spid="53"/>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57"/>
                                        </p:tgtEl>
                                        <p:attrNameLst>
                                          <p:attrName>style.visibility</p:attrName>
                                        </p:attrNameLst>
                                      </p:cBhvr>
                                      <p:to>
                                        <p:strVal val="visible"/>
                                      </p:to>
                                    </p:set>
                                    <p:animEffect transition="in" filter="fade">
                                      <p:cBhvr>
                                        <p:cTn id="79"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2" grpId="0"/>
      <p:bldP spid="81" grpId="0"/>
      <p:bldP spid="57" grpId="0"/>
      <p:bldP spid="58" grpId="0" animBg="1"/>
      <p:bldP spid="58" grpId="1" animBg="1"/>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200" smtClean="0"/>
              <a:t>Hynix 4Gb DDR3 (23nm)  </a:t>
            </a:r>
            <a:r>
              <a:rPr lang="en-US" sz="2800" b="0" i="1" smtClean="0"/>
              <a:t>Lim et al., ISSCC’12</a:t>
            </a:r>
            <a:endParaRPr lang="en-US" sz="2400" b="0" i="1"/>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1600" y="990600"/>
            <a:ext cx="6324600" cy="5486400"/>
          </a:xfrm>
          <a:prstGeom prst="rect">
            <a:avLst/>
          </a:prstGeom>
        </p:spPr>
      </p:pic>
      <p:sp>
        <p:nvSpPr>
          <p:cNvPr id="7" name="TextBox 6"/>
          <p:cNvSpPr txBox="1"/>
          <p:nvPr/>
        </p:nvSpPr>
        <p:spPr>
          <a:xfrm rot="16200000">
            <a:off x="103709" y="1642448"/>
            <a:ext cx="1295400" cy="448905"/>
          </a:xfrm>
          <a:prstGeom prst="rect">
            <a:avLst/>
          </a:prstGeom>
          <a:noFill/>
        </p:spPr>
        <p:txBody>
          <a:bodyPr wrap="square" lIns="0" tIns="0" rIns="0" bIns="0" rtlCol="0">
            <a:spAutoFit/>
          </a:bodyPr>
          <a:lstStyle/>
          <a:p>
            <a:pPr algn="ctr">
              <a:lnSpc>
                <a:spcPts val="3400"/>
              </a:lnSpc>
            </a:pPr>
            <a:r>
              <a:rPr lang="en-US" sz="3600" i="1" smtClean="0">
                <a:solidFill>
                  <a:schemeClr val="bg1"/>
                </a:solidFill>
              </a:rPr>
              <a:t>Bank0</a:t>
            </a:r>
            <a:endParaRPr lang="en-US" sz="3600" i="1">
              <a:solidFill>
                <a:schemeClr val="bg1"/>
              </a:solidFill>
            </a:endParaRPr>
          </a:p>
        </p:txBody>
      </p:sp>
      <p:sp>
        <p:nvSpPr>
          <p:cNvPr id="11" name="TextBox 10"/>
          <p:cNvSpPr txBox="1"/>
          <p:nvPr/>
        </p:nvSpPr>
        <p:spPr>
          <a:xfrm rot="16200000">
            <a:off x="956647" y="1642447"/>
            <a:ext cx="1295400" cy="448905"/>
          </a:xfrm>
          <a:prstGeom prst="rect">
            <a:avLst/>
          </a:prstGeom>
          <a:noFill/>
        </p:spPr>
        <p:txBody>
          <a:bodyPr wrap="square" lIns="0" tIns="0" rIns="0" bIns="0" rtlCol="0">
            <a:spAutoFit/>
          </a:bodyPr>
          <a:lstStyle/>
          <a:p>
            <a:pPr algn="ctr">
              <a:lnSpc>
                <a:spcPts val="3400"/>
              </a:lnSpc>
            </a:pPr>
            <a:r>
              <a:rPr lang="en-US" sz="3600" i="1" smtClean="0">
                <a:solidFill>
                  <a:schemeClr val="bg1"/>
                </a:solidFill>
              </a:rPr>
              <a:t>Bank1</a:t>
            </a:r>
            <a:endParaRPr lang="en-US" sz="3600" i="1">
              <a:solidFill>
                <a:schemeClr val="bg1"/>
              </a:solidFill>
            </a:endParaRPr>
          </a:p>
        </p:txBody>
      </p:sp>
      <p:sp>
        <p:nvSpPr>
          <p:cNvPr id="12" name="TextBox 11"/>
          <p:cNvSpPr txBox="1"/>
          <p:nvPr/>
        </p:nvSpPr>
        <p:spPr>
          <a:xfrm rot="16200000">
            <a:off x="1718647" y="1642448"/>
            <a:ext cx="1295400" cy="448905"/>
          </a:xfrm>
          <a:prstGeom prst="rect">
            <a:avLst/>
          </a:prstGeom>
          <a:noFill/>
        </p:spPr>
        <p:txBody>
          <a:bodyPr wrap="square" lIns="0" tIns="0" rIns="0" bIns="0" rtlCol="0">
            <a:spAutoFit/>
          </a:bodyPr>
          <a:lstStyle/>
          <a:p>
            <a:pPr algn="ctr">
              <a:lnSpc>
                <a:spcPts val="3400"/>
              </a:lnSpc>
            </a:pPr>
            <a:r>
              <a:rPr lang="en-US" sz="3600" i="1" smtClean="0">
                <a:solidFill>
                  <a:schemeClr val="bg1"/>
                </a:solidFill>
              </a:rPr>
              <a:t>Bank2</a:t>
            </a:r>
            <a:endParaRPr lang="en-US" sz="3600" i="1">
              <a:solidFill>
                <a:schemeClr val="bg1"/>
              </a:solidFill>
            </a:endParaRPr>
          </a:p>
        </p:txBody>
      </p:sp>
      <p:sp>
        <p:nvSpPr>
          <p:cNvPr id="13" name="TextBox 12"/>
          <p:cNvSpPr txBox="1"/>
          <p:nvPr/>
        </p:nvSpPr>
        <p:spPr>
          <a:xfrm rot="16200000">
            <a:off x="2556847" y="1642448"/>
            <a:ext cx="1295400" cy="448905"/>
          </a:xfrm>
          <a:prstGeom prst="rect">
            <a:avLst/>
          </a:prstGeom>
          <a:noFill/>
        </p:spPr>
        <p:txBody>
          <a:bodyPr wrap="square" lIns="0" tIns="0" rIns="0" bIns="0" rtlCol="0">
            <a:spAutoFit/>
          </a:bodyPr>
          <a:lstStyle/>
          <a:p>
            <a:pPr algn="ctr">
              <a:lnSpc>
                <a:spcPts val="3400"/>
              </a:lnSpc>
            </a:pPr>
            <a:r>
              <a:rPr lang="en-US" sz="3600" i="1" smtClean="0">
                <a:solidFill>
                  <a:schemeClr val="bg1"/>
                </a:solidFill>
              </a:rPr>
              <a:t>Bank3</a:t>
            </a:r>
            <a:endParaRPr lang="en-US" sz="3600" i="1">
              <a:solidFill>
                <a:schemeClr val="bg1"/>
              </a:solidFill>
            </a:endParaRPr>
          </a:p>
        </p:txBody>
      </p:sp>
      <p:pic>
        <p:nvPicPr>
          <p:cNvPr id="18" name="Picture 17"/>
          <p:cNvPicPr>
            <a:picLocks noChangeAspect="1"/>
          </p:cNvPicPr>
          <p:nvPr/>
        </p:nvPicPr>
        <p:blipFill>
          <a:blip r:embed="rId4">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883799" y="2819400"/>
            <a:ext cx="5184001" cy="3429000"/>
          </a:xfrm>
          <a:prstGeom prst="rect">
            <a:avLst/>
          </a:prstGeom>
          <a:ln w="76200">
            <a:solidFill>
              <a:schemeClr val="accent5"/>
            </a:solidFill>
          </a:ln>
        </p:spPr>
      </p:pic>
      <p:sp>
        <p:nvSpPr>
          <p:cNvPr id="19" name="Rounded Rectangle 18"/>
          <p:cNvSpPr/>
          <p:nvPr/>
        </p:nvSpPr>
        <p:spPr>
          <a:xfrm>
            <a:off x="1905000" y="3048000"/>
            <a:ext cx="1676400" cy="1143000"/>
          </a:xfrm>
          <a:prstGeom prst="roundRect">
            <a:avLst/>
          </a:prstGeom>
          <a:solidFill>
            <a:schemeClr val="accent5">
              <a:alpha val="20000"/>
            </a:schemeClr>
          </a:solidFill>
          <a:ln w="762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733800" y="1485899"/>
            <a:ext cx="2295525" cy="399764"/>
          </a:xfrm>
          <a:prstGeom prst="rect">
            <a:avLst/>
          </a:prstGeom>
          <a:noFill/>
        </p:spPr>
        <p:txBody>
          <a:bodyPr wrap="square" lIns="0" tIns="0" rIns="0" bIns="0" rtlCol="0">
            <a:noAutofit/>
          </a:bodyPr>
          <a:lstStyle/>
          <a:p>
            <a:pPr algn="ctr">
              <a:lnSpc>
                <a:spcPts val="3400"/>
              </a:lnSpc>
            </a:pPr>
            <a:r>
              <a:rPr lang="en-US" sz="4400" b="1" i="1" smtClean="0">
                <a:solidFill>
                  <a:srgbClr val="00B050"/>
                </a:solidFill>
              </a:rPr>
              <a:t>Subarray</a:t>
            </a:r>
            <a:endParaRPr lang="en-US" sz="4400" b="1" i="1">
              <a:solidFill>
                <a:srgbClr val="00B050"/>
              </a:solidFill>
            </a:endParaRPr>
          </a:p>
        </p:txBody>
      </p:sp>
      <p:cxnSp>
        <p:nvCxnSpPr>
          <p:cNvPr id="27" name="Curved Connector 26"/>
          <p:cNvCxnSpPr>
            <a:stCxn id="24" idx="0"/>
            <a:endCxn id="25" idx="2"/>
          </p:cNvCxnSpPr>
          <p:nvPr/>
        </p:nvCxnSpPr>
        <p:spPr>
          <a:xfrm rot="16200000" flipV="1">
            <a:off x="4278359" y="2488867"/>
            <a:ext cx="1590962" cy="384553"/>
          </a:xfrm>
          <a:prstGeom prst="curvedConnector3">
            <a:avLst>
              <a:gd name="adj1" fmla="val 50000"/>
            </a:avLst>
          </a:prstGeom>
          <a:ln w="5715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961897" y="1181099"/>
            <a:ext cx="3115428" cy="1009365"/>
          </a:xfrm>
          <a:prstGeom prst="rect">
            <a:avLst/>
          </a:prstGeom>
          <a:noFill/>
        </p:spPr>
        <p:txBody>
          <a:bodyPr wrap="square" lIns="0" tIns="0" rIns="0" bIns="0" rtlCol="0">
            <a:noAutofit/>
          </a:bodyPr>
          <a:lstStyle/>
          <a:p>
            <a:pPr algn="ctr">
              <a:lnSpc>
                <a:spcPct val="85000"/>
              </a:lnSpc>
            </a:pPr>
            <a:r>
              <a:rPr lang="en-US" sz="4000" b="1" i="1" smtClean="0">
                <a:solidFill>
                  <a:schemeClr val="bg1">
                    <a:lumMod val="50000"/>
                  </a:schemeClr>
                </a:solidFill>
              </a:rPr>
              <a:t>Subarray</a:t>
            </a:r>
            <a:br>
              <a:rPr lang="en-US" sz="4000" b="1" i="1" smtClean="0">
                <a:solidFill>
                  <a:schemeClr val="bg1">
                    <a:lumMod val="50000"/>
                  </a:schemeClr>
                </a:solidFill>
              </a:rPr>
            </a:br>
            <a:r>
              <a:rPr lang="en-US" sz="4000" b="1" i="1" smtClean="0">
                <a:solidFill>
                  <a:schemeClr val="bg1">
                    <a:lumMod val="50000"/>
                  </a:schemeClr>
                </a:solidFill>
              </a:rPr>
              <a:t>Decoder</a:t>
            </a:r>
            <a:endParaRPr lang="en-US" sz="4000" b="1" i="1">
              <a:solidFill>
                <a:schemeClr val="bg1">
                  <a:lumMod val="50000"/>
                </a:schemeClr>
              </a:solidFill>
            </a:endParaRPr>
          </a:p>
        </p:txBody>
      </p:sp>
      <p:cxnSp>
        <p:nvCxnSpPr>
          <p:cNvPr id="37" name="Curved Connector 36"/>
          <p:cNvCxnSpPr>
            <a:stCxn id="35" idx="0"/>
            <a:endCxn id="36" idx="2"/>
          </p:cNvCxnSpPr>
          <p:nvPr/>
        </p:nvCxnSpPr>
        <p:spPr>
          <a:xfrm rot="5400000" flipH="1" flipV="1">
            <a:off x="6417031" y="2374045"/>
            <a:ext cx="1286161" cy="919000"/>
          </a:xfrm>
          <a:prstGeom prst="curvedConnector3">
            <a:avLst>
              <a:gd name="adj1" fmla="val 50000"/>
            </a:avLst>
          </a:prstGeom>
          <a:ln w="57150">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4079063" y="3476625"/>
            <a:ext cx="2374105" cy="161925"/>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7214373" y="3962400"/>
            <a:ext cx="1250951" cy="815975"/>
          </a:xfrm>
          <a:prstGeom prst="roundRect">
            <a:avLst>
              <a:gd name="adj" fmla="val 1516"/>
            </a:avLst>
          </a:prstGeom>
          <a:solidFill>
            <a:schemeClr val="accent6"/>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i="1" smtClean="0">
                <a:solidFill>
                  <a:schemeClr val="tx1"/>
                </a:solidFill>
              </a:rPr>
              <a:t>Tile</a:t>
            </a:r>
            <a:endParaRPr lang="en-US" sz="4400" b="1" i="1">
              <a:solidFill>
                <a:schemeClr val="tx1"/>
              </a:solidFill>
            </a:endParaRPr>
          </a:p>
        </p:txBody>
      </p:sp>
      <p:cxnSp>
        <p:nvCxnSpPr>
          <p:cNvPr id="42" name="Curved Connector 41"/>
          <p:cNvCxnSpPr>
            <a:stCxn id="40" idx="2"/>
            <a:endCxn id="41" idx="1"/>
          </p:cNvCxnSpPr>
          <p:nvPr/>
        </p:nvCxnSpPr>
        <p:spPr>
          <a:xfrm rot="16200000" flipH="1">
            <a:off x="6391056" y="3547070"/>
            <a:ext cx="709613" cy="937021"/>
          </a:xfrm>
          <a:prstGeom prst="curvedConnector2">
            <a:avLst/>
          </a:prstGeom>
          <a:ln w="5715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4106843" y="5334000"/>
            <a:ext cx="4122757" cy="838200"/>
          </a:xfrm>
          <a:prstGeom prst="rect">
            <a:avLst/>
          </a:prstGeom>
          <a:noFill/>
        </p:spPr>
        <p:txBody>
          <a:bodyPr wrap="square" lIns="0" tIns="0" rIns="0" bIns="0" rtlCol="0" anchor="ctr">
            <a:noAutofit/>
          </a:bodyPr>
          <a:lstStyle/>
          <a:p>
            <a:pPr algn="ctr">
              <a:lnSpc>
                <a:spcPts val="3400"/>
              </a:lnSpc>
            </a:pPr>
            <a:r>
              <a:rPr lang="en-US" sz="7200" b="1" i="1" smtClean="0">
                <a:solidFill>
                  <a:schemeClr val="accent5">
                    <a:lumMod val="60000"/>
                    <a:lumOff val="40000"/>
                  </a:schemeClr>
                </a:solidFill>
              </a:rPr>
              <a:t>Magnified</a:t>
            </a:r>
            <a:endParaRPr lang="en-US" sz="7200" b="1" i="1">
              <a:solidFill>
                <a:schemeClr val="accent5">
                  <a:lumMod val="60000"/>
                  <a:lumOff val="40000"/>
                </a:schemeClr>
              </a:solidFill>
            </a:endParaRPr>
          </a:p>
        </p:txBody>
      </p:sp>
      <p:sp>
        <p:nvSpPr>
          <p:cNvPr id="3" name="Slide Number Placeholder 2"/>
          <p:cNvSpPr>
            <a:spLocks noGrp="1"/>
          </p:cNvSpPr>
          <p:nvPr>
            <p:ph type="sldNum" sz="quarter" idx="12"/>
          </p:nvPr>
        </p:nvSpPr>
        <p:spPr/>
        <p:txBody>
          <a:bodyPr/>
          <a:lstStyle/>
          <a:p>
            <a:fld id="{8B363EBC-A636-4E4F-B313-DA526F248DF6}" type="slidenum">
              <a:rPr lang="en-US" smtClean="0"/>
              <a:t>17</a:t>
            </a:fld>
            <a:endParaRPr lang="en-US"/>
          </a:p>
        </p:txBody>
      </p:sp>
      <p:sp>
        <p:nvSpPr>
          <p:cNvPr id="23" name="TextBox 22"/>
          <p:cNvSpPr txBox="1"/>
          <p:nvPr/>
        </p:nvSpPr>
        <p:spPr>
          <a:xfrm rot="16200000">
            <a:off x="103709" y="3807799"/>
            <a:ext cx="1295400" cy="448905"/>
          </a:xfrm>
          <a:prstGeom prst="rect">
            <a:avLst/>
          </a:prstGeom>
          <a:noFill/>
        </p:spPr>
        <p:txBody>
          <a:bodyPr wrap="square" lIns="0" tIns="0" rIns="0" bIns="0" rtlCol="0">
            <a:spAutoFit/>
          </a:bodyPr>
          <a:lstStyle/>
          <a:p>
            <a:pPr algn="ctr">
              <a:lnSpc>
                <a:spcPts val="3400"/>
              </a:lnSpc>
            </a:pPr>
            <a:r>
              <a:rPr lang="en-US" sz="3600" i="1" smtClean="0">
                <a:solidFill>
                  <a:schemeClr val="bg1"/>
                </a:solidFill>
              </a:rPr>
              <a:t>Bank5</a:t>
            </a:r>
            <a:endParaRPr lang="en-US" sz="3600" i="1">
              <a:solidFill>
                <a:schemeClr val="bg1"/>
              </a:solidFill>
            </a:endParaRPr>
          </a:p>
        </p:txBody>
      </p:sp>
      <p:sp>
        <p:nvSpPr>
          <p:cNvPr id="26" name="TextBox 25"/>
          <p:cNvSpPr txBox="1"/>
          <p:nvPr/>
        </p:nvSpPr>
        <p:spPr>
          <a:xfrm rot="16200000">
            <a:off x="956647" y="3807798"/>
            <a:ext cx="1295400" cy="448905"/>
          </a:xfrm>
          <a:prstGeom prst="rect">
            <a:avLst/>
          </a:prstGeom>
          <a:noFill/>
        </p:spPr>
        <p:txBody>
          <a:bodyPr wrap="square" lIns="0" tIns="0" rIns="0" bIns="0" rtlCol="0">
            <a:spAutoFit/>
          </a:bodyPr>
          <a:lstStyle/>
          <a:p>
            <a:pPr algn="ctr">
              <a:lnSpc>
                <a:spcPts val="3400"/>
              </a:lnSpc>
            </a:pPr>
            <a:r>
              <a:rPr lang="en-US" sz="3600" i="1" smtClean="0">
                <a:solidFill>
                  <a:schemeClr val="bg1"/>
                </a:solidFill>
              </a:rPr>
              <a:t>Bank6</a:t>
            </a:r>
            <a:endParaRPr lang="en-US" sz="3600" i="1">
              <a:solidFill>
                <a:schemeClr val="bg1"/>
              </a:solidFill>
            </a:endParaRPr>
          </a:p>
        </p:txBody>
      </p:sp>
      <p:sp>
        <p:nvSpPr>
          <p:cNvPr id="28" name="TextBox 27"/>
          <p:cNvSpPr txBox="1"/>
          <p:nvPr/>
        </p:nvSpPr>
        <p:spPr>
          <a:xfrm rot="16200000">
            <a:off x="1718647" y="3807799"/>
            <a:ext cx="1295400" cy="448905"/>
          </a:xfrm>
          <a:prstGeom prst="rect">
            <a:avLst/>
          </a:prstGeom>
          <a:noFill/>
        </p:spPr>
        <p:txBody>
          <a:bodyPr wrap="square" lIns="0" tIns="0" rIns="0" bIns="0" rtlCol="0">
            <a:spAutoFit/>
          </a:bodyPr>
          <a:lstStyle/>
          <a:p>
            <a:pPr algn="ctr">
              <a:lnSpc>
                <a:spcPts val="3400"/>
              </a:lnSpc>
            </a:pPr>
            <a:r>
              <a:rPr lang="en-US" sz="3600" i="1" smtClean="0">
                <a:solidFill>
                  <a:schemeClr val="bg1"/>
                </a:solidFill>
              </a:rPr>
              <a:t>Bank7</a:t>
            </a:r>
            <a:endParaRPr lang="en-US" sz="3600" i="1">
              <a:solidFill>
                <a:schemeClr val="bg1"/>
              </a:solidFill>
            </a:endParaRPr>
          </a:p>
        </p:txBody>
      </p:sp>
      <p:sp>
        <p:nvSpPr>
          <p:cNvPr id="29" name="TextBox 28"/>
          <p:cNvSpPr txBox="1"/>
          <p:nvPr/>
        </p:nvSpPr>
        <p:spPr>
          <a:xfrm rot="16200000">
            <a:off x="2556847" y="3807799"/>
            <a:ext cx="1295400" cy="448905"/>
          </a:xfrm>
          <a:prstGeom prst="rect">
            <a:avLst/>
          </a:prstGeom>
          <a:noFill/>
        </p:spPr>
        <p:txBody>
          <a:bodyPr wrap="square" lIns="0" tIns="0" rIns="0" bIns="0" rtlCol="0">
            <a:spAutoFit/>
          </a:bodyPr>
          <a:lstStyle/>
          <a:p>
            <a:pPr algn="ctr">
              <a:lnSpc>
                <a:spcPts val="3400"/>
              </a:lnSpc>
            </a:pPr>
            <a:r>
              <a:rPr lang="en-US" sz="3600" i="1" smtClean="0">
                <a:solidFill>
                  <a:schemeClr val="bg1"/>
                </a:solidFill>
              </a:rPr>
              <a:t>Bank8</a:t>
            </a:r>
            <a:endParaRPr lang="en-US" sz="3600" i="1">
              <a:solidFill>
                <a:schemeClr val="bg1"/>
              </a:solidFill>
            </a:endParaRPr>
          </a:p>
        </p:txBody>
      </p:sp>
      <p:sp>
        <p:nvSpPr>
          <p:cNvPr id="35" name="Rounded Rectangle 34"/>
          <p:cNvSpPr/>
          <p:nvPr/>
        </p:nvSpPr>
        <p:spPr>
          <a:xfrm>
            <a:off x="6475798" y="3476625"/>
            <a:ext cx="249625" cy="161925"/>
          </a:xfrm>
          <a:prstGeom prst="roundRect">
            <a:avLst/>
          </a:prstGeom>
          <a:solidFill>
            <a:schemeClr val="bg1">
              <a:lumMod val="85000"/>
              <a:alpha val="75000"/>
            </a:schemeClr>
          </a:solid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p:nvSpPr>
        <p:spPr>
          <a:xfrm>
            <a:off x="6179324" y="3463925"/>
            <a:ext cx="196056" cy="196850"/>
          </a:xfrm>
          <a:prstGeom prst="roundRect">
            <a:avLst/>
          </a:prstGeom>
          <a:solidFill>
            <a:schemeClr val="accent6">
              <a:alpha val="75000"/>
            </a:schemeClr>
          </a:solidFill>
          <a:ln w="317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88493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500"/>
                                        <p:tgtEl>
                                          <p:spTgt spid="2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500"/>
                                        <p:tgtEl>
                                          <p:spTgt spid="29"/>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0" presetClass="exit" presetSubtype="0" fill="hold" grpId="1" nodeType="withEffect">
                                  <p:stCondLst>
                                    <p:cond delay="0"/>
                                  </p:stCondLst>
                                  <p:childTnLst>
                                    <p:animEffect transition="out" filter="fade">
                                      <p:cBhvr>
                                        <p:cTn id="34" dur="500"/>
                                        <p:tgtEl>
                                          <p:spTgt spid="28"/>
                                        </p:tgtEl>
                                      </p:cBhvr>
                                    </p:animEffect>
                                    <p:set>
                                      <p:cBhvr>
                                        <p:cTn id="35" dur="1" fill="hold">
                                          <p:stCondLst>
                                            <p:cond delay="499"/>
                                          </p:stCondLst>
                                        </p:cTn>
                                        <p:tgtEl>
                                          <p:spTgt spid="28"/>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29"/>
                                        </p:tgtEl>
                                      </p:cBhvr>
                                    </p:animEffect>
                                    <p:set>
                                      <p:cBhvr>
                                        <p:cTn id="38" dur="1" fill="hold">
                                          <p:stCondLst>
                                            <p:cond delay="499"/>
                                          </p:stCondLst>
                                        </p:cTn>
                                        <p:tgtEl>
                                          <p:spTgt spid="29"/>
                                        </p:tgtEl>
                                        <p:attrNameLst>
                                          <p:attrName>style.visibility</p:attrName>
                                        </p:attrNameLst>
                                      </p:cBhvr>
                                      <p:to>
                                        <p:strVal val="hidden"/>
                                      </p:to>
                                    </p:set>
                                  </p:childTnLst>
                                </p:cTn>
                              </p:par>
                            </p:childTnLst>
                          </p:cTn>
                        </p:par>
                        <p:par>
                          <p:cTn id="39" fill="hold">
                            <p:stCondLst>
                              <p:cond delay="500"/>
                            </p:stCondLst>
                            <p:childTnLst>
                              <p:par>
                                <p:cTn id="40" presetID="10" presetClass="entr" presetSubtype="0" fill="hold" nodeType="after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fade">
                                      <p:cBhvr>
                                        <p:cTn id="45" dur="500"/>
                                        <p:tgtEl>
                                          <p:spTgt spid="47"/>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27"/>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41"/>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40"/>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42"/>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36"/>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35"/>
                                        </p:tgtEl>
                                        <p:attrNameLst>
                                          <p:attrName>style.visibility</p:attrName>
                                        </p:attrNameLst>
                                      </p:cBhvr>
                                      <p:to>
                                        <p:strVal val="visible"/>
                                      </p:to>
                                    </p:set>
                                  </p:childTnLst>
                                </p:cTn>
                              </p:par>
                              <p:par>
                                <p:cTn id="68" presetID="1" presetClass="entr" presetSubtype="0" fill="hold" nodeType="withEffect">
                                  <p:stCondLst>
                                    <p:cond delay="0"/>
                                  </p:stCondLst>
                                  <p:childTnLst>
                                    <p:set>
                                      <p:cBhvr>
                                        <p:cTn id="69"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p:bldP spid="19" grpId="0" animBg="1"/>
      <p:bldP spid="25" grpId="0"/>
      <p:bldP spid="36" grpId="0"/>
      <p:bldP spid="24" grpId="0" animBg="1"/>
      <p:bldP spid="41" grpId="0" animBg="1"/>
      <p:bldP spid="47" grpId="0"/>
      <p:bldP spid="23" grpId="0"/>
      <p:bldP spid="26" grpId="0"/>
      <p:bldP spid="28" grpId="0"/>
      <p:bldP spid="28" grpId="1"/>
      <p:bldP spid="29" grpId="0"/>
      <p:bldP spid="29" grpId="1"/>
      <p:bldP spid="35" grpId="0" animBg="1"/>
      <p:bldP spid="4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Bank: Full Picture</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18</a:t>
            </a:fld>
            <a:endParaRPr lang="en-US"/>
          </a:p>
        </p:txBody>
      </p:sp>
      <p:sp>
        <p:nvSpPr>
          <p:cNvPr id="5" name="bankblank"/>
          <p:cNvSpPr/>
          <p:nvPr/>
        </p:nvSpPr>
        <p:spPr>
          <a:xfrm>
            <a:off x="5274467" y="2383656"/>
            <a:ext cx="2631282" cy="355189"/>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6" name="row-buffer"/>
          <p:cNvSpPr/>
          <p:nvPr/>
        </p:nvSpPr>
        <p:spPr>
          <a:xfrm>
            <a:off x="5274467" y="5486400"/>
            <a:ext cx="2631282"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Global Row-Buf</a:t>
            </a:r>
            <a:endParaRPr lang="en-US" sz="3000">
              <a:solidFill>
                <a:schemeClr val="tx1"/>
              </a:solidFill>
            </a:endParaRPr>
          </a:p>
        </p:txBody>
      </p:sp>
      <p:sp>
        <p:nvSpPr>
          <p:cNvPr id="7" name="smallrow"/>
          <p:cNvSpPr/>
          <p:nvPr/>
        </p:nvSpPr>
        <p:spPr>
          <a:xfrm>
            <a:off x="5274467" y="2379301"/>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8" name="smallrow"/>
          <p:cNvSpPr/>
          <p:nvPr/>
        </p:nvSpPr>
        <p:spPr>
          <a:xfrm>
            <a:off x="5274467" y="2499149"/>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9" name="smallrow"/>
          <p:cNvSpPr/>
          <p:nvPr/>
        </p:nvSpPr>
        <p:spPr>
          <a:xfrm>
            <a:off x="5274467" y="2618997"/>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0" name="row-buffer"/>
          <p:cNvSpPr/>
          <p:nvPr/>
        </p:nvSpPr>
        <p:spPr>
          <a:xfrm>
            <a:off x="5274467" y="2738845"/>
            <a:ext cx="2631282"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11" name="bankblank"/>
          <p:cNvSpPr/>
          <p:nvPr/>
        </p:nvSpPr>
        <p:spPr>
          <a:xfrm>
            <a:off x="5274467" y="4369210"/>
            <a:ext cx="2631282" cy="355189"/>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12" name="smallrow"/>
          <p:cNvSpPr/>
          <p:nvPr/>
        </p:nvSpPr>
        <p:spPr>
          <a:xfrm>
            <a:off x="5274467" y="4364855"/>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3" name="smallrow"/>
          <p:cNvSpPr/>
          <p:nvPr/>
        </p:nvSpPr>
        <p:spPr>
          <a:xfrm>
            <a:off x="5274467" y="4484703"/>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4" name="smallrow"/>
          <p:cNvSpPr/>
          <p:nvPr/>
        </p:nvSpPr>
        <p:spPr>
          <a:xfrm>
            <a:off x="5274467" y="4604551"/>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5" name="row-buffer"/>
          <p:cNvSpPr/>
          <p:nvPr/>
        </p:nvSpPr>
        <p:spPr>
          <a:xfrm>
            <a:off x="5274467" y="4724399"/>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17" name="TextBox 16"/>
          <p:cNvSpPr txBox="1"/>
          <p:nvPr/>
        </p:nvSpPr>
        <p:spPr>
          <a:xfrm rot="16200000">
            <a:off x="5963736" y="3461659"/>
            <a:ext cx="1168810" cy="637581"/>
          </a:xfrm>
          <a:prstGeom prst="rect">
            <a:avLst/>
          </a:prstGeom>
          <a:noFill/>
        </p:spPr>
        <p:txBody>
          <a:bodyPr wrap="square" rtlCol="0" anchor="ctr">
            <a:noAutofit/>
          </a:bodyPr>
          <a:lstStyle/>
          <a:p>
            <a:pPr algn="ctr"/>
            <a:r>
              <a:rPr lang="en-US" sz="7200" b="1" smtClean="0"/>
              <a:t>···</a:t>
            </a:r>
            <a:endParaRPr lang="en-US" sz="7200" b="1"/>
          </a:p>
        </p:txBody>
      </p:sp>
      <p:cxnSp>
        <p:nvCxnSpPr>
          <p:cNvPr id="18" name="bl"/>
          <p:cNvCxnSpPr/>
          <p:nvPr/>
        </p:nvCxnSpPr>
        <p:spPr>
          <a:xfrm flipV="1">
            <a:off x="5800378" y="2105024"/>
            <a:ext cx="0"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bl"/>
          <p:cNvCxnSpPr/>
          <p:nvPr/>
        </p:nvCxnSpPr>
        <p:spPr>
          <a:xfrm flipV="1">
            <a:off x="6325473" y="2105024"/>
            <a:ext cx="5806"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bl"/>
          <p:cNvCxnSpPr/>
          <p:nvPr/>
        </p:nvCxnSpPr>
        <p:spPr>
          <a:xfrm flipV="1">
            <a:off x="6856374" y="2105024"/>
            <a:ext cx="0"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1" name="bl"/>
          <p:cNvCxnSpPr/>
          <p:nvPr/>
        </p:nvCxnSpPr>
        <p:spPr>
          <a:xfrm flipV="1">
            <a:off x="7381469" y="2105024"/>
            <a:ext cx="0"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bitline"/>
          <p:cNvSpPr txBox="1"/>
          <p:nvPr/>
        </p:nvSpPr>
        <p:spPr>
          <a:xfrm>
            <a:off x="5045866" y="1548976"/>
            <a:ext cx="3088484" cy="556048"/>
          </a:xfrm>
          <a:prstGeom prst="rect">
            <a:avLst/>
          </a:prstGeom>
          <a:noFill/>
        </p:spPr>
        <p:txBody>
          <a:bodyPr wrap="square" rtlCol="0" anchor="ctr">
            <a:noAutofit/>
          </a:bodyPr>
          <a:lstStyle/>
          <a:p>
            <a:pPr algn="ctr">
              <a:lnSpc>
                <a:spcPct val="80000"/>
              </a:lnSpc>
            </a:pPr>
            <a:r>
              <a:rPr lang="en-US" sz="4000" b="1" i="1">
                <a:solidFill>
                  <a:srgbClr val="00B050"/>
                </a:solidFill>
              </a:rPr>
              <a:t>L</a:t>
            </a:r>
            <a:r>
              <a:rPr lang="en-US" sz="4000" b="1" i="1" smtClean="0">
                <a:solidFill>
                  <a:srgbClr val="00B050"/>
                </a:solidFill>
              </a:rPr>
              <a:t>ocal bitlines</a:t>
            </a:r>
            <a:endParaRPr lang="en-US" sz="3600" i="1">
              <a:solidFill>
                <a:srgbClr val="00B050"/>
              </a:solidFill>
            </a:endParaRPr>
          </a:p>
        </p:txBody>
      </p:sp>
      <p:sp>
        <p:nvSpPr>
          <p:cNvPr id="23" name="subarray"/>
          <p:cNvSpPr/>
          <p:nvPr/>
        </p:nvSpPr>
        <p:spPr>
          <a:xfrm>
            <a:off x="5274467" y="2379300"/>
            <a:ext cx="2631282" cy="816744"/>
          </a:xfrm>
          <a:prstGeom prst="rect">
            <a:avLst/>
          </a:prstGeom>
          <a:solidFill>
            <a:srgbClr val="00B05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Subarray</a:t>
            </a:r>
            <a:r>
              <a:rPr lang="en-US" sz="4000" b="1" baseline="-25000" smtClean="0">
                <a:solidFill>
                  <a:schemeClr val="bg1"/>
                </a:solidFill>
              </a:rPr>
              <a:t>64</a:t>
            </a:r>
            <a:endParaRPr lang="en-US" sz="4000" b="1" baseline="-25000">
              <a:solidFill>
                <a:schemeClr val="bg1"/>
              </a:solidFill>
            </a:endParaRPr>
          </a:p>
        </p:txBody>
      </p:sp>
      <p:cxnSp>
        <p:nvCxnSpPr>
          <p:cNvPr id="24" name="bl"/>
          <p:cNvCxnSpPr/>
          <p:nvPr/>
        </p:nvCxnSpPr>
        <p:spPr>
          <a:xfrm flipV="1">
            <a:off x="5800378" y="4090576"/>
            <a:ext cx="0"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5" name="bl"/>
          <p:cNvCxnSpPr/>
          <p:nvPr/>
        </p:nvCxnSpPr>
        <p:spPr>
          <a:xfrm flipV="1">
            <a:off x="6325473" y="4090576"/>
            <a:ext cx="5806"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 name="bl"/>
          <p:cNvCxnSpPr/>
          <p:nvPr/>
        </p:nvCxnSpPr>
        <p:spPr>
          <a:xfrm flipV="1">
            <a:off x="6856374" y="4090576"/>
            <a:ext cx="0"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 name="bl"/>
          <p:cNvCxnSpPr/>
          <p:nvPr/>
        </p:nvCxnSpPr>
        <p:spPr>
          <a:xfrm flipV="1">
            <a:off x="7381469" y="4090576"/>
            <a:ext cx="0" cy="633823"/>
          </a:xfrm>
          <a:prstGeom prst="line">
            <a:avLst/>
          </a:prstGeom>
          <a:ln w="28575">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subarray"/>
          <p:cNvSpPr/>
          <p:nvPr/>
        </p:nvSpPr>
        <p:spPr>
          <a:xfrm>
            <a:off x="5274467" y="4364855"/>
            <a:ext cx="2631282" cy="812389"/>
          </a:xfrm>
          <a:prstGeom prst="rect">
            <a:avLst/>
          </a:prstGeom>
          <a:solidFill>
            <a:srgbClr val="00B05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Subarray</a:t>
            </a:r>
            <a:r>
              <a:rPr lang="en-US" sz="4000" b="1" baseline="-25000" smtClean="0">
                <a:solidFill>
                  <a:schemeClr val="bg1"/>
                </a:solidFill>
              </a:rPr>
              <a:t>1</a:t>
            </a:r>
            <a:endParaRPr lang="en-US" sz="4000" b="1" baseline="-25000">
              <a:solidFill>
                <a:schemeClr val="bg1"/>
              </a:solidFill>
            </a:endParaRPr>
          </a:p>
        </p:txBody>
      </p:sp>
      <p:sp>
        <p:nvSpPr>
          <p:cNvPr id="28" name="bitline"/>
          <p:cNvSpPr txBox="1"/>
          <p:nvPr/>
        </p:nvSpPr>
        <p:spPr>
          <a:xfrm>
            <a:off x="5045866" y="3534528"/>
            <a:ext cx="3088484" cy="556048"/>
          </a:xfrm>
          <a:prstGeom prst="rect">
            <a:avLst/>
          </a:prstGeom>
          <a:noFill/>
        </p:spPr>
        <p:txBody>
          <a:bodyPr wrap="square" rtlCol="0" anchor="ctr">
            <a:noAutofit/>
          </a:bodyPr>
          <a:lstStyle/>
          <a:p>
            <a:pPr algn="ctr">
              <a:lnSpc>
                <a:spcPct val="80000"/>
              </a:lnSpc>
            </a:pPr>
            <a:r>
              <a:rPr lang="en-US" sz="4000" b="1" i="1">
                <a:solidFill>
                  <a:srgbClr val="00B050"/>
                </a:solidFill>
              </a:rPr>
              <a:t>L</a:t>
            </a:r>
            <a:r>
              <a:rPr lang="en-US" sz="4000" b="1" i="1" smtClean="0">
                <a:solidFill>
                  <a:srgbClr val="00B050"/>
                </a:solidFill>
              </a:rPr>
              <a:t>ocal bitlines</a:t>
            </a:r>
            <a:endParaRPr lang="en-US" sz="3600" i="1">
              <a:solidFill>
                <a:srgbClr val="00B050"/>
              </a:solidFill>
            </a:endParaRPr>
          </a:p>
        </p:txBody>
      </p:sp>
      <p:cxnSp>
        <p:nvCxnSpPr>
          <p:cNvPr id="29" name="gbl"/>
          <p:cNvCxnSpPr/>
          <p:nvPr/>
        </p:nvCxnSpPr>
        <p:spPr>
          <a:xfrm flipV="1">
            <a:off x="5806184" y="2105024"/>
            <a:ext cx="0" cy="3352055"/>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0" name="gbl"/>
          <p:cNvCxnSpPr/>
          <p:nvPr/>
        </p:nvCxnSpPr>
        <p:spPr>
          <a:xfrm flipV="1">
            <a:off x="6331279" y="2105024"/>
            <a:ext cx="0" cy="3352056"/>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1" name="gbl"/>
          <p:cNvCxnSpPr/>
          <p:nvPr/>
        </p:nvCxnSpPr>
        <p:spPr>
          <a:xfrm flipV="1">
            <a:off x="6862180" y="2105024"/>
            <a:ext cx="0" cy="3352056"/>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2" name="gbl"/>
          <p:cNvCxnSpPr/>
          <p:nvPr/>
        </p:nvCxnSpPr>
        <p:spPr>
          <a:xfrm flipV="1">
            <a:off x="7387275" y="2105024"/>
            <a:ext cx="0" cy="3352056"/>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65" name="globalbitline"/>
          <p:cNvSpPr txBox="1"/>
          <p:nvPr/>
        </p:nvSpPr>
        <p:spPr>
          <a:xfrm>
            <a:off x="4950616" y="1548976"/>
            <a:ext cx="3278984" cy="556048"/>
          </a:xfrm>
          <a:prstGeom prst="rect">
            <a:avLst/>
          </a:prstGeom>
          <a:noFill/>
        </p:spPr>
        <p:txBody>
          <a:bodyPr wrap="square" rtlCol="0" anchor="ctr">
            <a:noAutofit/>
          </a:bodyPr>
          <a:lstStyle/>
          <a:p>
            <a:pPr algn="ctr">
              <a:lnSpc>
                <a:spcPct val="80000"/>
              </a:lnSpc>
            </a:pPr>
            <a:r>
              <a:rPr lang="en-US" sz="4000" b="1" i="1" smtClean="0">
                <a:solidFill>
                  <a:srgbClr val="FF0000"/>
                </a:solidFill>
              </a:rPr>
              <a:t>Global bitlines</a:t>
            </a:r>
            <a:endParaRPr lang="en-US" sz="3600" i="1">
              <a:solidFill>
                <a:srgbClr val="FF0000"/>
              </a:solidFill>
            </a:endParaRPr>
          </a:p>
        </p:txBody>
      </p:sp>
      <p:sp>
        <p:nvSpPr>
          <p:cNvPr id="66" name="Rounded Rectangle 65"/>
          <p:cNvSpPr/>
          <p:nvPr/>
        </p:nvSpPr>
        <p:spPr>
          <a:xfrm>
            <a:off x="609600" y="1142999"/>
            <a:ext cx="7924800" cy="5181601"/>
          </a:xfrm>
          <a:prstGeom prst="roundRect">
            <a:avLst>
              <a:gd name="adj" fmla="val 11769"/>
            </a:avLst>
          </a:prstGeom>
          <a:noFill/>
          <a:ln w="571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932089" y="1369801"/>
            <a:ext cx="1811111" cy="457199"/>
          </a:xfrm>
          <a:prstGeom prst="rect">
            <a:avLst/>
          </a:prstGeom>
          <a:noFill/>
        </p:spPr>
        <p:txBody>
          <a:bodyPr wrap="square" rtlCol="0" anchor="ctr">
            <a:noAutofit/>
          </a:bodyPr>
          <a:lstStyle/>
          <a:p>
            <a:r>
              <a:rPr lang="en-US" sz="5400" b="1" i="1" smtClean="0"/>
              <a:t>Bank</a:t>
            </a:r>
            <a:endParaRPr lang="en-US" sz="4800" b="1" i="1"/>
          </a:p>
        </p:txBody>
      </p:sp>
      <p:cxnSp>
        <p:nvCxnSpPr>
          <p:cNvPr id="70" name="Straight Connector 69"/>
          <p:cNvCxnSpPr/>
          <p:nvPr/>
        </p:nvCxnSpPr>
        <p:spPr>
          <a:xfrm>
            <a:off x="4831783" y="2543207"/>
            <a:ext cx="42816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decoder"/>
          <p:cNvSpPr/>
          <p:nvPr/>
        </p:nvSpPr>
        <p:spPr>
          <a:xfrm rot="16200000">
            <a:off x="4265406" y="2614241"/>
            <a:ext cx="812198" cy="351407"/>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78" name="decoder"/>
          <p:cNvSpPr/>
          <p:nvPr/>
        </p:nvSpPr>
        <p:spPr>
          <a:xfrm rot="16200000">
            <a:off x="-67308" y="3496308"/>
            <a:ext cx="3141298" cy="568282"/>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600" smtClean="0">
                <a:solidFill>
                  <a:schemeClr val="bg1"/>
                </a:solidFill>
              </a:rPr>
              <a:t>Global Decoder</a:t>
            </a:r>
            <a:endParaRPr lang="en-US" sz="3600">
              <a:solidFill>
                <a:schemeClr val="bg1"/>
              </a:solidFill>
            </a:endParaRPr>
          </a:p>
        </p:txBody>
      </p:sp>
      <p:cxnSp>
        <p:nvCxnSpPr>
          <p:cNvPr id="81" name="Straight Connector 80"/>
          <p:cNvCxnSpPr/>
          <p:nvPr/>
        </p:nvCxnSpPr>
        <p:spPr>
          <a:xfrm>
            <a:off x="3429000" y="2379300"/>
            <a:ext cx="0" cy="279775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429000" y="2787672"/>
            <a:ext cx="1066801" cy="227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endCxn id="23" idx="1"/>
          </p:cNvCxnSpPr>
          <p:nvPr/>
        </p:nvCxnSpPr>
        <p:spPr>
          <a:xfrm>
            <a:off x="4846302" y="2787672"/>
            <a:ext cx="42816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4846301" y="3035300"/>
            <a:ext cx="42816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4831784" y="4524216"/>
            <a:ext cx="42816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decoder"/>
          <p:cNvSpPr/>
          <p:nvPr/>
        </p:nvSpPr>
        <p:spPr>
          <a:xfrm rot="16200000">
            <a:off x="4265407" y="4595250"/>
            <a:ext cx="812198" cy="351407"/>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cxnSp>
        <p:nvCxnSpPr>
          <p:cNvPr id="96" name="Straight Connector 95"/>
          <p:cNvCxnSpPr/>
          <p:nvPr/>
        </p:nvCxnSpPr>
        <p:spPr>
          <a:xfrm>
            <a:off x="4846303" y="4768681"/>
            <a:ext cx="42816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4846302" y="5016309"/>
            <a:ext cx="42816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subarraydecoder"/>
          <p:cNvSpPr txBox="1"/>
          <p:nvPr/>
        </p:nvSpPr>
        <p:spPr>
          <a:xfrm>
            <a:off x="3514382" y="3503028"/>
            <a:ext cx="2285996" cy="556048"/>
          </a:xfrm>
          <a:prstGeom prst="rect">
            <a:avLst/>
          </a:prstGeom>
          <a:noFill/>
        </p:spPr>
        <p:txBody>
          <a:bodyPr wrap="square" rtlCol="0" anchor="ctr">
            <a:noAutofit/>
          </a:bodyPr>
          <a:lstStyle/>
          <a:p>
            <a:pPr algn="ctr">
              <a:lnSpc>
                <a:spcPct val="75000"/>
              </a:lnSpc>
            </a:pPr>
            <a:r>
              <a:rPr lang="en-US" sz="4000" b="1" i="1" smtClean="0">
                <a:solidFill>
                  <a:schemeClr val="tx1">
                    <a:lumMod val="85000"/>
                    <a:lumOff val="15000"/>
                  </a:schemeClr>
                </a:solidFill>
              </a:rPr>
              <a:t>Subarray</a:t>
            </a:r>
            <a:br>
              <a:rPr lang="en-US" sz="4000" b="1" i="1" smtClean="0">
                <a:solidFill>
                  <a:schemeClr val="tx1">
                    <a:lumMod val="85000"/>
                    <a:lumOff val="15000"/>
                  </a:schemeClr>
                </a:solidFill>
              </a:rPr>
            </a:br>
            <a:r>
              <a:rPr lang="en-US" sz="4000" b="1" i="1" smtClean="0">
                <a:solidFill>
                  <a:schemeClr val="tx1">
                    <a:lumMod val="85000"/>
                    <a:lumOff val="15000"/>
                  </a:schemeClr>
                </a:solidFill>
              </a:rPr>
              <a:t>Decoder</a:t>
            </a:r>
            <a:endParaRPr lang="en-US" sz="3600" i="1">
              <a:solidFill>
                <a:schemeClr val="tx1">
                  <a:lumMod val="85000"/>
                  <a:lumOff val="15000"/>
                </a:schemeClr>
              </a:solidFill>
            </a:endParaRPr>
          </a:p>
        </p:txBody>
      </p:sp>
      <p:cxnSp>
        <p:nvCxnSpPr>
          <p:cNvPr id="105" name="Straight Connector 104"/>
          <p:cNvCxnSpPr>
            <a:endCxn id="95" idx="0"/>
          </p:cNvCxnSpPr>
          <p:nvPr/>
        </p:nvCxnSpPr>
        <p:spPr>
          <a:xfrm>
            <a:off x="3429000" y="4768681"/>
            <a:ext cx="1066803" cy="227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78" idx="2"/>
          </p:cNvCxnSpPr>
          <p:nvPr/>
        </p:nvCxnSpPr>
        <p:spPr>
          <a:xfrm>
            <a:off x="1787482" y="3780449"/>
            <a:ext cx="1641518"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globallatch"/>
          <p:cNvSpPr/>
          <p:nvPr/>
        </p:nvSpPr>
        <p:spPr>
          <a:xfrm rot="16200000">
            <a:off x="1658978" y="3521549"/>
            <a:ext cx="1869464" cy="519006"/>
          </a:xfrm>
          <a:prstGeom prst="hexagon">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Latch</a:t>
            </a:r>
            <a:endParaRPr lang="en-US" sz="4000" b="1">
              <a:solidFill>
                <a:schemeClr val="bg1"/>
              </a:solidFill>
            </a:endParaRPr>
          </a:p>
        </p:txBody>
      </p:sp>
    </p:spTree>
    <p:extLst>
      <p:ext uri="{BB962C8B-B14F-4D97-AF65-F5344CB8AC3E}">
        <p14:creationId xmlns:p14="http://schemas.microsoft.com/office/powerpoint/2010/main" val="24122527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2"/>
                                        </p:tgtEl>
                                      </p:cBhvr>
                                    </p:animEffect>
                                    <p:set>
                                      <p:cBhvr>
                                        <p:cTn id="7" dur="1" fill="hold">
                                          <p:stCondLst>
                                            <p:cond delay="499"/>
                                          </p:stCondLst>
                                        </p:cTn>
                                        <p:tgtEl>
                                          <p:spTgt spid="22"/>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8"/>
                                        </p:tgtEl>
                                      </p:cBhvr>
                                    </p:animEffect>
                                    <p:set>
                                      <p:cBhvr>
                                        <p:cTn id="10" dur="1" fill="hold">
                                          <p:stCondLst>
                                            <p:cond delay="499"/>
                                          </p:stCondLst>
                                        </p:cTn>
                                        <p:tgtEl>
                                          <p:spTgt spid="28"/>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21"/>
                                        </p:tgtEl>
                                      </p:cBhvr>
                                    </p:animEffect>
                                    <p:set>
                                      <p:cBhvr>
                                        <p:cTn id="13" dur="1" fill="hold">
                                          <p:stCondLst>
                                            <p:cond delay="499"/>
                                          </p:stCondLst>
                                        </p:cTn>
                                        <p:tgtEl>
                                          <p:spTgt spid="21"/>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20"/>
                                        </p:tgtEl>
                                      </p:cBhvr>
                                    </p:animEffect>
                                    <p:set>
                                      <p:cBhvr>
                                        <p:cTn id="16" dur="1" fill="hold">
                                          <p:stCondLst>
                                            <p:cond delay="499"/>
                                          </p:stCondLst>
                                        </p:cTn>
                                        <p:tgtEl>
                                          <p:spTgt spid="20"/>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19"/>
                                        </p:tgtEl>
                                      </p:cBhvr>
                                    </p:animEffect>
                                    <p:set>
                                      <p:cBhvr>
                                        <p:cTn id="19" dur="1" fill="hold">
                                          <p:stCondLst>
                                            <p:cond delay="499"/>
                                          </p:stCondLst>
                                        </p:cTn>
                                        <p:tgtEl>
                                          <p:spTgt spid="19"/>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18"/>
                                        </p:tgtEl>
                                      </p:cBhvr>
                                    </p:animEffect>
                                    <p:set>
                                      <p:cBhvr>
                                        <p:cTn id="22" dur="1" fill="hold">
                                          <p:stCondLst>
                                            <p:cond delay="499"/>
                                          </p:stCondLst>
                                        </p:cTn>
                                        <p:tgtEl>
                                          <p:spTgt spid="18"/>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27"/>
                                        </p:tgtEl>
                                      </p:cBhvr>
                                    </p:animEffect>
                                    <p:set>
                                      <p:cBhvr>
                                        <p:cTn id="25" dur="1" fill="hold">
                                          <p:stCondLst>
                                            <p:cond delay="499"/>
                                          </p:stCondLst>
                                        </p:cTn>
                                        <p:tgtEl>
                                          <p:spTgt spid="27"/>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26"/>
                                        </p:tgtEl>
                                      </p:cBhvr>
                                    </p:animEffect>
                                    <p:set>
                                      <p:cBhvr>
                                        <p:cTn id="28" dur="1" fill="hold">
                                          <p:stCondLst>
                                            <p:cond delay="499"/>
                                          </p:stCondLst>
                                        </p:cTn>
                                        <p:tgtEl>
                                          <p:spTgt spid="26"/>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25"/>
                                        </p:tgtEl>
                                      </p:cBhvr>
                                    </p:animEffect>
                                    <p:set>
                                      <p:cBhvr>
                                        <p:cTn id="31" dur="1" fill="hold">
                                          <p:stCondLst>
                                            <p:cond delay="499"/>
                                          </p:stCondLst>
                                        </p:cTn>
                                        <p:tgtEl>
                                          <p:spTgt spid="25"/>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24"/>
                                        </p:tgtEl>
                                      </p:cBhvr>
                                    </p:animEffect>
                                    <p:set>
                                      <p:cBhvr>
                                        <p:cTn id="34" dur="1" fill="hold">
                                          <p:stCondLst>
                                            <p:cond delay="499"/>
                                          </p:stCondLst>
                                        </p:cTn>
                                        <p:tgtEl>
                                          <p:spTgt spid="24"/>
                                        </p:tgtEl>
                                        <p:attrNameLst>
                                          <p:attrName>style.visibility</p:attrName>
                                        </p:attrNameLst>
                                      </p:cBhvr>
                                      <p:to>
                                        <p:strVal val="hidden"/>
                                      </p:to>
                                    </p:set>
                                  </p:childTnLst>
                                </p:cTn>
                              </p:par>
                              <p:par>
                                <p:cTn id="35" presetID="10"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500"/>
                                        <p:tgtEl>
                                          <p:spTgt spid="23"/>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65"/>
                                        </p:tgtEl>
                                        <p:attrNameLst>
                                          <p:attrName>style.visibility</p:attrName>
                                        </p:attrNameLst>
                                      </p:cBhvr>
                                      <p:to>
                                        <p:strVal val="visible"/>
                                      </p:to>
                                    </p:set>
                                    <p:animEffect transition="in" filter="fade">
                                      <p:cBhvr>
                                        <p:cTn id="48" dur="500"/>
                                        <p:tgtEl>
                                          <p:spTgt spid="6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fade">
                                      <p:cBhvr>
                                        <p:cTn id="51" dur="500"/>
                                        <p:tgtEl>
                                          <p:spTgt spid="6"/>
                                        </p:tgtEl>
                                      </p:cBhvr>
                                    </p:animEffect>
                                  </p:childTnLst>
                                </p:cTn>
                              </p:par>
                              <p:par>
                                <p:cTn id="52" presetID="10" presetClass="entr" presetSubtype="0" fill="hold" nodeType="with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fade">
                                      <p:cBhvr>
                                        <p:cTn id="54" dur="500"/>
                                        <p:tgtEl>
                                          <p:spTgt spid="32"/>
                                        </p:tgtEl>
                                      </p:cBhvr>
                                    </p:animEffect>
                                  </p:childTnLst>
                                </p:cTn>
                              </p:par>
                              <p:par>
                                <p:cTn id="55" presetID="10"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500"/>
                                        <p:tgtEl>
                                          <p:spTgt spid="31"/>
                                        </p:tgtEl>
                                      </p:cBhvr>
                                    </p:animEffect>
                                  </p:childTnLst>
                                </p:cTn>
                              </p:par>
                              <p:par>
                                <p:cTn id="58" presetID="10" presetClass="entr" presetSubtype="0" fill="hold" nodeType="with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fade">
                                      <p:cBhvr>
                                        <p:cTn id="60" dur="500"/>
                                        <p:tgtEl>
                                          <p:spTgt spid="30"/>
                                        </p:tgtEl>
                                      </p:cBhvr>
                                    </p:animEffect>
                                  </p:childTnLst>
                                </p:cTn>
                              </p:par>
                              <p:par>
                                <p:cTn id="61" presetID="10" presetClass="entr" presetSubtype="0" fill="hold" nodeType="with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500"/>
                                        <p:tgtEl>
                                          <p:spTgt spid="29"/>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99"/>
                                        </p:tgtEl>
                                        <p:attrNameLst>
                                          <p:attrName>style.visibility</p:attrName>
                                        </p:attrNameLst>
                                      </p:cBhvr>
                                      <p:to>
                                        <p:strVal val="visible"/>
                                      </p:to>
                                    </p:set>
                                    <p:animEffect transition="in" filter="fade">
                                      <p:cBhvr>
                                        <p:cTn id="68" dur="500"/>
                                        <p:tgtEl>
                                          <p:spTgt spid="99"/>
                                        </p:tgtEl>
                                      </p:cBhvr>
                                    </p:animEffect>
                                  </p:childTnLst>
                                </p:cTn>
                              </p:par>
                              <p:par>
                                <p:cTn id="69" presetID="10" presetClass="entr" presetSubtype="0" fill="hold" nodeType="with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fade">
                                      <p:cBhvr>
                                        <p:cTn id="71" dur="500"/>
                                        <p:tgtEl>
                                          <p:spTgt spid="7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77"/>
                                        </p:tgtEl>
                                        <p:attrNameLst>
                                          <p:attrName>style.visibility</p:attrName>
                                        </p:attrNameLst>
                                      </p:cBhvr>
                                      <p:to>
                                        <p:strVal val="visible"/>
                                      </p:to>
                                    </p:set>
                                    <p:animEffect transition="in" filter="fade">
                                      <p:cBhvr>
                                        <p:cTn id="74" dur="500"/>
                                        <p:tgtEl>
                                          <p:spTgt spid="77"/>
                                        </p:tgtEl>
                                      </p:cBhvr>
                                    </p:animEffect>
                                  </p:childTnLst>
                                </p:cTn>
                              </p:par>
                              <p:par>
                                <p:cTn id="75" presetID="10" presetClass="entr" presetSubtype="0" fill="hold" nodeType="withEffect">
                                  <p:stCondLst>
                                    <p:cond delay="0"/>
                                  </p:stCondLst>
                                  <p:childTnLst>
                                    <p:set>
                                      <p:cBhvr>
                                        <p:cTn id="76" dur="1" fill="hold">
                                          <p:stCondLst>
                                            <p:cond delay="0"/>
                                          </p:stCondLst>
                                        </p:cTn>
                                        <p:tgtEl>
                                          <p:spTgt spid="89"/>
                                        </p:tgtEl>
                                        <p:attrNameLst>
                                          <p:attrName>style.visibility</p:attrName>
                                        </p:attrNameLst>
                                      </p:cBhvr>
                                      <p:to>
                                        <p:strVal val="visible"/>
                                      </p:to>
                                    </p:set>
                                    <p:animEffect transition="in" filter="fade">
                                      <p:cBhvr>
                                        <p:cTn id="77" dur="500"/>
                                        <p:tgtEl>
                                          <p:spTgt spid="89"/>
                                        </p:tgtEl>
                                      </p:cBhvr>
                                    </p:animEffect>
                                  </p:childTnLst>
                                </p:cTn>
                              </p:par>
                              <p:par>
                                <p:cTn id="78" presetID="10" presetClass="entr" presetSubtype="0" fill="hold" nodeType="withEffect">
                                  <p:stCondLst>
                                    <p:cond delay="0"/>
                                  </p:stCondLst>
                                  <p:childTnLst>
                                    <p:set>
                                      <p:cBhvr>
                                        <p:cTn id="79" dur="1" fill="hold">
                                          <p:stCondLst>
                                            <p:cond delay="0"/>
                                          </p:stCondLst>
                                        </p:cTn>
                                        <p:tgtEl>
                                          <p:spTgt spid="93"/>
                                        </p:tgtEl>
                                        <p:attrNameLst>
                                          <p:attrName>style.visibility</p:attrName>
                                        </p:attrNameLst>
                                      </p:cBhvr>
                                      <p:to>
                                        <p:strVal val="visible"/>
                                      </p:to>
                                    </p:set>
                                    <p:animEffect transition="in" filter="fade">
                                      <p:cBhvr>
                                        <p:cTn id="80" dur="500"/>
                                        <p:tgtEl>
                                          <p:spTgt spid="93"/>
                                        </p:tgtEl>
                                      </p:cBhvr>
                                    </p:animEffect>
                                  </p:childTnLst>
                                </p:cTn>
                              </p:par>
                              <p:par>
                                <p:cTn id="81" presetID="10" presetClass="entr" presetSubtype="0" fill="hold" nodeType="withEffect">
                                  <p:stCondLst>
                                    <p:cond delay="0"/>
                                  </p:stCondLst>
                                  <p:childTnLst>
                                    <p:set>
                                      <p:cBhvr>
                                        <p:cTn id="82" dur="1" fill="hold">
                                          <p:stCondLst>
                                            <p:cond delay="0"/>
                                          </p:stCondLst>
                                        </p:cTn>
                                        <p:tgtEl>
                                          <p:spTgt spid="94"/>
                                        </p:tgtEl>
                                        <p:attrNameLst>
                                          <p:attrName>style.visibility</p:attrName>
                                        </p:attrNameLst>
                                      </p:cBhvr>
                                      <p:to>
                                        <p:strVal val="visible"/>
                                      </p:to>
                                    </p:set>
                                    <p:animEffect transition="in" filter="fade">
                                      <p:cBhvr>
                                        <p:cTn id="83" dur="500"/>
                                        <p:tgtEl>
                                          <p:spTgt spid="94"/>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95"/>
                                        </p:tgtEl>
                                        <p:attrNameLst>
                                          <p:attrName>style.visibility</p:attrName>
                                        </p:attrNameLst>
                                      </p:cBhvr>
                                      <p:to>
                                        <p:strVal val="visible"/>
                                      </p:to>
                                    </p:set>
                                    <p:animEffect transition="in" filter="fade">
                                      <p:cBhvr>
                                        <p:cTn id="86" dur="500"/>
                                        <p:tgtEl>
                                          <p:spTgt spid="95"/>
                                        </p:tgtEl>
                                      </p:cBhvr>
                                    </p:animEffect>
                                  </p:childTnLst>
                                </p:cTn>
                              </p:par>
                              <p:par>
                                <p:cTn id="87" presetID="10" presetClass="entr" presetSubtype="0" fill="hold" nodeType="withEffect">
                                  <p:stCondLst>
                                    <p:cond delay="0"/>
                                  </p:stCondLst>
                                  <p:childTnLst>
                                    <p:set>
                                      <p:cBhvr>
                                        <p:cTn id="88" dur="1" fill="hold">
                                          <p:stCondLst>
                                            <p:cond delay="0"/>
                                          </p:stCondLst>
                                        </p:cTn>
                                        <p:tgtEl>
                                          <p:spTgt spid="96"/>
                                        </p:tgtEl>
                                        <p:attrNameLst>
                                          <p:attrName>style.visibility</p:attrName>
                                        </p:attrNameLst>
                                      </p:cBhvr>
                                      <p:to>
                                        <p:strVal val="visible"/>
                                      </p:to>
                                    </p:set>
                                    <p:animEffect transition="in" filter="fade">
                                      <p:cBhvr>
                                        <p:cTn id="89" dur="500"/>
                                        <p:tgtEl>
                                          <p:spTgt spid="96"/>
                                        </p:tgtEl>
                                      </p:cBhvr>
                                    </p:animEffect>
                                  </p:childTnLst>
                                </p:cTn>
                              </p:par>
                              <p:par>
                                <p:cTn id="90" presetID="10" presetClass="entr" presetSubtype="0" fill="hold" nodeType="withEffect">
                                  <p:stCondLst>
                                    <p:cond delay="0"/>
                                  </p:stCondLst>
                                  <p:childTnLst>
                                    <p:set>
                                      <p:cBhvr>
                                        <p:cTn id="91" dur="1" fill="hold">
                                          <p:stCondLst>
                                            <p:cond delay="0"/>
                                          </p:stCondLst>
                                        </p:cTn>
                                        <p:tgtEl>
                                          <p:spTgt spid="97"/>
                                        </p:tgtEl>
                                        <p:attrNameLst>
                                          <p:attrName>style.visibility</p:attrName>
                                        </p:attrNameLst>
                                      </p:cBhvr>
                                      <p:to>
                                        <p:strVal val="visible"/>
                                      </p:to>
                                    </p:set>
                                    <p:animEffect transition="in" filter="fade">
                                      <p:cBhvr>
                                        <p:cTn id="92" dur="500"/>
                                        <p:tgtEl>
                                          <p:spTgt spid="97"/>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78"/>
                                        </p:tgtEl>
                                        <p:attrNameLst>
                                          <p:attrName>style.visibility</p:attrName>
                                        </p:attrNameLst>
                                      </p:cBhvr>
                                      <p:to>
                                        <p:strVal val="visible"/>
                                      </p:to>
                                    </p:set>
                                    <p:animEffect transition="in" filter="fade">
                                      <p:cBhvr>
                                        <p:cTn id="97" dur="500"/>
                                        <p:tgtEl>
                                          <p:spTgt spid="78"/>
                                        </p:tgtEl>
                                      </p:cBhvr>
                                    </p:animEffect>
                                  </p:childTnLst>
                                </p:cTn>
                              </p:par>
                              <p:par>
                                <p:cTn id="98" presetID="10" presetClass="entr" presetSubtype="0" fill="hold" nodeType="withEffect">
                                  <p:stCondLst>
                                    <p:cond delay="0"/>
                                  </p:stCondLst>
                                  <p:childTnLst>
                                    <p:set>
                                      <p:cBhvr>
                                        <p:cTn id="99" dur="1" fill="hold">
                                          <p:stCondLst>
                                            <p:cond delay="0"/>
                                          </p:stCondLst>
                                        </p:cTn>
                                        <p:tgtEl>
                                          <p:spTgt spid="81"/>
                                        </p:tgtEl>
                                        <p:attrNameLst>
                                          <p:attrName>style.visibility</p:attrName>
                                        </p:attrNameLst>
                                      </p:cBhvr>
                                      <p:to>
                                        <p:strVal val="visible"/>
                                      </p:to>
                                    </p:set>
                                    <p:animEffect transition="in" filter="fade">
                                      <p:cBhvr>
                                        <p:cTn id="100" dur="500"/>
                                        <p:tgtEl>
                                          <p:spTgt spid="81"/>
                                        </p:tgtEl>
                                      </p:cBhvr>
                                    </p:animEffect>
                                  </p:childTnLst>
                                </p:cTn>
                              </p:par>
                              <p:par>
                                <p:cTn id="101" presetID="10" presetClass="entr" presetSubtype="0" fill="hold" nodeType="withEffect">
                                  <p:stCondLst>
                                    <p:cond delay="0"/>
                                  </p:stCondLst>
                                  <p:childTnLst>
                                    <p:set>
                                      <p:cBhvr>
                                        <p:cTn id="102" dur="1" fill="hold">
                                          <p:stCondLst>
                                            <p:cond delay="0"/>
                                          </p:stCondLst>
                                        </p:cTn>
                                        <p:tgtEl>
                                          <p:spTgt spid="84"/>
                                        </p:tgtEl>
                                        <p:attrNameLst>
                                          <p:attrName>style.visibility</p:attrName>
                                        </p:attrNameLst>
                                      </p:cBhvr>
                                      <p:to>
                                        <p:strVal val="visible"/>
                                      </p:to>
                                    </p:set>
                                    <p:animEffect transition="in" filter="fade">
                                      <p:cBhvr>
                                        <p:cTn id="103" dur="500"/>
                                        <p:tgtEl>
                                          <p:spTgt spid="84"/>
                                        </p:tgtEl>
                                      </p:cBhvr>
                                    </p:animEffect>
                                  </p:childTnLst>
                                </p:cTn>
                              </p:par>
                              <p:par>
                                <p:cTn id="104" presetID="10" presetClass="entr" presetSubtype="0" fill="hold" nodeType="withEffect">
                                  <p:stCondLst>
                                    <p:cond delay="0"/>
                                  </p:stCondLst>
                                  <p:childTnLst>
                                    <p:set>
                                      <p:cBhvr>
                                        <p:cTn id="105" dur="1" fill="hold">
                                          <p:stCondLst>
                                            <p:cond delay="0"/>
                                          </p:stCondLst>
                                        </p:cTn>
                                        <p:tgtEl>
                                          <p:spTgt spid="105"/>
                                        </p:tgtEl>
                                        <p:attrNameLst>
                                          <p:attrName>style.visibility</p:attrName>
                                        </p:attrNameLst>
                                      </p:cBhvr>
                                      <p:to>
                                        <p:strVal val="visible"/>
                                      </p:to>
                                    </p:set>
                                    <p:animEffect transition="in" filter="fade">
                                      <p:cBhvr>
                                        <p:cTn id="106" dur="500"/>
                                        <p:tgtEl>
                                          <p:spTgt spid="105"/>
                                        </p:tgtEl>
                                      </p:cBhvr>
                                    </p:animEffect>
                                  </p:childTnLst>
                                </p:cTn>
                              </p:par>
                              <p:par>
                                <p:cTn id="107" presetID="10" presetClass="entr" presetSubtype="0" fill="hold" nodeType="withEffect">
                                  <p:stCondLst>
                                    <p:cond delay="0"/>
                                  </p:stCondLst>
                                  <p:childTnLst>
                                    <p:set>
                                      <p:cBhvr>
                                        <p:cTn id="108" dur="1" fill="hold">
                                          <p:stCondLst>
                                            <p:cond delay="0"/>
                                          </p:stCondLst>
                                        </p:cTn>
                                        <p:tgtEl>
                                          <p:spTgt spid="120"/>
                                        </p:tgtEl>
                                        <p:attrNameLst>
                                          <p:attrName>style.visibility</p:attrName>
                                        </p:attrNameLst>
                                      </p:cBhvr>
                                      <p:to>
                                        <p:strVal val="visible"/>
                                      </p:to>
                                    </p:set>
                                    <p:animEffect transition="in" filter="fade">
                                      <p:cBhvr>
                                        <p:cTn id="109" dur="500"/>
                                        <p:tgtEl>
                                          <p:spTgt spid="120"/>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51"/>
                                        </p:tgtEl>
                                        <p:attrNameLst>
                                          <p:attrName>style.visibility</p:attrName>
                                        </p:attrNameLst>
                                      </p:cBhvr>
                                      <p:to>
                                        <p:strVal val="visible"/>
                                      </p:to>
                                    </p:set>
                                    <p:animEffect transition="in" filter="fade">
                                      <p:cBhvr>
                                        <p:cTn id="114" dur="500"/>
                                        <p:tgtEl>
                                          <p:spTgt spid="51"/>
                                        </p:tgtEl>
                                      </p:cBhvr>
                                    </p:animEffect>
                                  </p:childTnLst>
                                </p:cTn>
                              </p:par>
                              <p:par>
                                <p:cTn id="115" presetID="26" presetClass="emph" presetSubtype="0" fill="hold" grpId="1" nodeType="withEffect">
                                  <p:stCondLst>
                                    <p:cond delay="0"/>
                                  </p:stCondLst>
                                  <p:childTnLst>
                                    <p:animEffect transition="out" filter="fade">
                                      <p:cBhvr>
                                        <p:cTn id="116" dur="500" tmFilter="0, 0; .2, .5; .8, .5; 1, 0"/>
                                        <p:tgtEl>
                                          <p:spTgt spid="51"/>
                                        </p:tgtEl>
                                      </p:cBhvr>
                                    </p:animEffect>
                                    <p:animScale>
                                      <p:cBhvr>
                                        <p:cTn id="117" dur="250" autoRev="1" fill="hold"/>
                                        <p:tgtEl>
                                          <p:spTgt spid="5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7" grpId="0"/>
      <p:bldP spid="22" grpId="0"/>
      <p:bldP spid="23" grpId="0" animBg="1"/>
      <p:bldP spid="16" grpId="0" animBg="1"/>
      <p:bldP spid="28" grpId="0"/>
      <p:bldP spid="65" grpId="0"/>
      <p:bldP spid="77" grpId="0" animBg="1"/>
      <p:bldP spid="78" grpId="0" animBg="1"/>
      <p:bldP spid="95" grpId="0" animBg="1"/>
      <p:bldP spid="99" grpId="0"/>
      <p:bldP spid="51" grpId="0" animBg="1"/>
      <p:bldP spid="51"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Outline</a:t>
            </a:r>
            <a:endParaRPr lang="en-US" sz="4400" dirty="0"/>
          </a:p>
        </p:txBody>
      </p:sp>
      <p:sp>
        <p:nvSpPr>
          <p:cNvPr id="3" name="Content Placeholder 2"/>
          <p:cNvSpPr>
            <a:spLocks noGrp="1"/>
          </p:cNvSpPr>
          <p:nvPr>
            <p:ph idx="1"/>
          </p:nvPr>
        </p:nvSpPr>
        <p:spPr>
          <a:xfrm>
            <a:off x="304800" y="1143000"/>
            <a:ext cx="8534400" cy="5486400"/>
          </a:xfrm>
        </p:spPr>
        <p:txBody>
          <a:bodyPr/>
          <a:lstStyle/>
          <a:p>
            <a:pPr>
              <a:lnSpc>
                <a:spcPct val="90000"/>
              </a:lnSpc>
            </a:pPr>
            <a:r>
              <a:rPr lang="en-US" sz="4800" dirty="0" smtClean="0"/>
              <a:t>Motivation &amp; Key Idea</a:t>
            </a:r>
          </a:p>
          <a:p>
            <a:pPr>
              <a:lnSpc>
                <a:spcPct val="90000"/>
              </a:lnSpc>
            </a:pPr>
            <a:r>
              <a:rPr lang="en-US" sz="4800" smtClean="0"/>
              <a:t>Background</a:t>
            </a:r>
            <a:endParaRPr lang="en-US" sz="4800" dirty="0" smtClean="0"/>
          </a:p>
          <a:p>
            <a:pPr>
              <a:lnSpc>
                <a:spcPct val="90000"/>
              </a:lnSpc>
            </a:pPr>
            <a:r>
              <a:rPr lang="en-US" sz="4800" b="1" smtClean="0">
                <a:solidFill>
                  <a:srgbClr val="FF0000"/>
                </a:solidFill>
              </a:rPr>
              <a:t>Mechanism</a:t>
            </a:r>
            <a:endParaRPr lang="en-US" sz="4800" b="1" dirty="0" smtClean="0">
              <a:solidFill>
                <a:srgbClr val="FF0000"/>
              </a:solidFill>
            </a:endParaRPr>
          </a:p>
          <a:p>
            <a:pPr>
              <a:lnSpc>
                <a:spcPct val="90000"/>
              </a:lnSpc>
            </a:pPr>
            <a:r>
              <a:rPr lang="en-US" sz="4800" smtClean="0">
                <a:solidFill>
                  <a:schemeClr val="bg1">
                    <a:lumMod val="75000"/>
                  </a:schemeClr>
                </a:solidFill>
              </a:rPr>
              <a:t>Related Works</a:t>
            </a:r>
          </a:p>
          <a:p>
            <a:pPr>
              <a:lnSpc>
                <a:spcPct val="90000"/>
              </a:lnSpc>
            </a:pPr>
            <a:r>
              <a:rPr lang="en-US" sz="4800" smtClean="0">
                <a:solidFill>
                  <a:schemeClr val="bg1">
                    <a:lumMod val="75000"/>
                  </a:schemeClr>
                </a:solidFill>
              </a:rPr>
              <a:t>Results</a:t>
            </a:r>
            <a:endParaRPr lang="en-US" sz="4800" dirty="0" smtClean="0">
              <a:solidFill>
                <a:schemeClr val="bg1">
                  <a:lumMod val="75000"/>
                </a:schemeClr>
              </a:solidFill>
            </a:endParaRPr>
          </a:p>
          <a:p>
            <a:pPr>
              <a:lnSpc>
                <a:spcPct val="90000"/>
              </a:lnSpc>
            </a:pPr>
            <a:endParaRPr lang="en-US" sz="3600" dirty="0" smtClean="0"/>
          </a:p>
          <a:p>
            <a:pPr>
              <a:lnSpc>
                <a:spcPct val="90000"/>
              </a:lnSpc>
            </a:pPr>
            <a:endParaRPr lang="en-US" sz="3200" dirty="0"/>
          </a:p>
        </p:txBody>
      </p:sp>
      <p:cxnSp>
        <p:nvCxnSpPr>
          <p:cNvPr id="5" name="Straight Connector 4"/>
          <p:cNvCxnSpPr/>
          <p:nvPr/>
        </p:nvCxnSpPr>
        <p:spPr>
          <a:xfrm>
            <a:off x="0" y="914400"/>
            <a:ext cx="9144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B363EBC-A636-4E4F-B313-DA526F248DF6}" type="slidenum">
              <a:rPr lang="en-US" smtClean="0"/>
              <a:t>19</a:t>
            </a:fld>
            <a:endParaRPr lang="en-US"/>
          </a:p>
        </p:txBody>
      </p:sp>
    </p:spTree>
    <p:extLst>
      <p:ext uri="{BB962C8B-B14F-4D97-AF65-F5344CB8AC3E}">
        <p14:creationId xmlns:p14="http://schemas.microsoft.com/office/powerpoint/2010/main" val="26099911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Executive Summary</a:t>
            </a:r>
            <a:endParaRPr lang="en-US" sz="4400"/>
          </a:p>
        </p:txBody>
      </p:sp>
      <p:sp>
        <p:nvSpPr>
          <p:cNvPr id="3" name="Content Placeholder 2"/>
          <p:cNvSpPr>
            <a:spLocks noGrp="1"/>
          </p:cNvSpPr>
          <p:nvPr>
            <p:ph idx="1"/>
          </p:nvPr>
        </p:nvSpPr>
        <p:spPr/>
        <p:txBody>
          <a:bodyPr/>
          <a:lstStyle/>
          <a:p>
            <a:pPr>
              <a:lnSpc>
                <a:spcPct val="90000"/>
              </a:lnSpc>
            </a:pPr>
            <a:r>
              <a:rPr lang="en-US" sz="3400" b="1" u="sng" smtClean="0">
                <a:solidFill>
                  <a:srgbClr val="FF0000"/>
                </a:solidFill>
              </a:rPr>
              <a:t>Problem</a:t>
            </a:r>
            <a:r>
              <a:rPr lang="en-US" sz="3400" b="1" smtClean="0">
                <a:solidFill>
                  <a:srgbClr val="FF0000"/>
                </a:solidFill>
              </a:rPr>
              <a:t>: </a:t>
            </a:r>
            <a:r>
              <a:rPr lang="en-US" sz="3400" smtClean="0">
                <a:solidFill>
                  <a:srgbClr val="FF0000"/>
                </a:solidFill>
              </a:rPr>
              <a:t>Requests to same DRAM bank are serialized</a:t>
            </a:r>
          </a:p>
          <a:p>
            <a:pPr>
              <a:lnSpc>
                <a:spcPct val="90000"/>
              </a:lnSpc>
            </a:pPr>
            <a:r>
              <a:rPr lang="en-US" sz="3400" b="1" u="sng" smtClean="0"/>
              <a:t>Our Goal</a:t>
            </a:r>
            <a:r>
              <a:rPr lang="en-US" sz="3400" b="1" smtClean="0"/>
              <a:t>: </a:t>
            </a:r>
            <a:r>
              <a:rPr lang="en-US" sz="3400"/>
              <a:t>P</a:t>
            </a:r>
            <a:r>
              <a:rPr lang="en-US" sz="3400" smtClean="0"/>
              <a:t>arallelize requests to same DRAM bank at a low cost</a:t>
            </a:r>
          </a:p>
          <a:p>
            <a:pPr>
              <a:lnSpc>
                <a:spcPct val="90000"/>
              </a:lnSpc>
            </a:pPr>
            <a:r>
              <a:rPr lang="en-US" sz="3400" b="1" u="sng" smtClean="0"/>
              <a:t>Observation</a:t>
            </a:r>
            <a:r>
              <a:rPr lang="en-US" sz="3400" b="1" smtClean="0"/>
              <a:t>: </a:t>
            </a:r>
            <a:r>
              <a:rPr lang="en-US" sz="3400" smtClean="0"/>
              <a:t>A bank consists of </a:t>
            </a:r>
            <a:r>
              <a:rPr lang="en-US" sz="3400" b="1" i="1" smtClean="0"/>
              <a:t>subarrays</a:t>
            </a:r>
            <a:r>
              <a:rPr lang="en-US" sz="3400" smtClean="0"/>
              <a:t> that occassionally share global structures </a:t>
            </a:r>
          </a:p>
          <a:p>
            <a:pPr>
              <a:lnSpc>
                <a:spcPct val="90000"/>
              </a:lnSpc>
            </a:pPr>
            <a:r>
              <a:rPr lang="en-US" sz="3400" b="1" u="sng" smtClean="0">
                <a:solidFill>
                  <a:srgbClr val="00B050"/>
                </a:solidFill>
              </a:rPr>
              <a:t>Solution</a:t>
            </a:r>
            <a:r>
              <a:rPr lang="en-US" sz="3400" b="1" smtClean="0">
                <a:solidFill>
                  <a:srgbClr val="00B050"/>
                </a:solidFill>
              </a:rPr>
              <a:t>:</a:t>
            </a:r>
            <a:r>
              <a:rPr lang="en-US" sz="3400" b="1" smtClean="0"/>
              <a:t> </a:t>
            </a:r>
            <a:r>
              <a:rPr lang="en-US" sz="3400" smtClean="0">
                <a:solidFill>
                  <a:srgbClr val="00B050"/>
                </a:solidFill>
              </a:rPr>
              <a:t>Increase independence of </a:t>
            </a:r>
            <a:r>
              <a:rPr lang="en-US" sz="3400" b="1" i="1" smtClean="0">
                <a:solidFill>
                  <a:srgbClr val="00B050"/>
                </a:solidFill>
              </a:rPr>
              <a:t>subarrays</a:t>
            </a:r>
            <a:r>
              <a:rPr lang="en-US" sz="3400" smtClean="0">
                <a:solidFill>
                  <a:srgbClr val="00B050"/>
                </a:solidFill>
              </a:rPr>
              <a:t> to enable parallel operation</a:t>
            </a:r>
          </a:p>
          <a:p>
            <a:pPr>
              <a:lnSpc>
                <a:spcPct val="90000"/>
              </a:lnSpc>
            </a:pPr>
            <a:r>
              <a:rPr lang="en-US" sz="3400" b="1" u="sng" smtClean="0"/>
              <a:t>Result</a:t>
            </a:r>
            <a:r>
              <a:rPr lang="en-US" sz="3400" b="1" smtClean="0"/>
              <a:t>: </a:t>
            </a:r>
            <a:r>
              <a:rPr lang="en-US" sz="3400" smtClean="0"/>
              <a:t>Significantly higher performance and energy-efficiency at low cost (+0.15% area)</a:t>
            </a:r>
          </a:p>
          <a:p>
            <a:pPr marL="0" indent="0">
              <a:lnSpc>
                <a:spcPct val="90000"/>
              </a:lnSpc>
              <a:buNone/>
            </a:pPr>
            <a:endParaRPr lang="en-US" sz="3400" smtClean="0"/>
          </a:p>
        </p:txBody>
      </p:sp>
      <p:sp>
        <p:nvSpPr>
          <p:cNvPr id="4" name="Slide Number Placeholder 3"/>
          <p:cNvSpPr>
            <a:spLocks noGrp="1"/>
          </p:cNvSpPr>
          <p:nvPr>
            <p:ph type="sldNum" sz="quarter" idx="12"/>
          </p:nvPr>
        </p:nvSpPr>
        <p:spPr/>
        <p:txBody>
          <a:bodyPr/>
          <a:lstStyle/>
          <a:p>
            <a:fld id="{8B363EBC-A636-4E4F-B313-DA526F248DF6}" type="slidenum">
              <a:rPr lang="en-US" smtClean="0"/>
              <a:t>2</a:t>
            </a:fld>
            <a:endParaRPr lang="en-US"/>
          </a:p>
        </p:txBody>
      </p:sp>
    </p:spTree>
    <p:extLst>
      <p:ext uri="{BB962C8B-B14F-4D97-AF65-F5344CB8AC3E}">
        <p14:creationId xmlns:p14="http://schemas.microsoft.com/office/powerpoint/2010/main" val="40393862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28"/>
          <p:cNvSpPr/>
          <p:nvPr/>
        </p:nvSpPr>
        <p:spPr>
          <a:xfrm>
            <a:off x="624483" y="1143000"/>
            <a:ext cx="3724275" cy="5213350"/>
          </a:xfrm>
          <a:prstGeom prst="roundRect">
            <a:avLst>
              <a:gd name="adj" fmla="val 11769"/>
            </a:avLst>
          </a:prstGeom>
          <a:solidFill>
            <a:schemeClr val="bg1"/>
          </a:solidFill>
          <a:ln w="571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4400" smtClean="0"/>
              <a:t>Problem Statement</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20</a:t>
            </a:fld>
            <a:endParaRPr lang="en-US"/>
          </a:p>
        </p:txBody>
      </p:sp>
      <p:sp>
        <p:nvSpPr>
          <p:cNvPr id="9" name="TextBox 8"/>
          <p:cNvSpPr txBox="1"/>
          <p:nvPr/>
        </p:nvSpPr>
        <p:spPr>
          <a:xfrm rot="16200000">
            <a:off x="1963619" y="3034479"/>
            <a:ext cx="1046005" cy="553639"/>
          </a:xfrm>
          <a:prstGeom prst="rect">
            <a:avLst/>
          </a:prstGeom>
          <a:noFill/>
        </p:spPr>
        <p:txBody>
          <a:bodyPr wrap="square" rtlCol="0" anchor="ctr">
            <a:noAutofit/>
          </a:bodyPr>
          <a:lstStyle/>
          <a:p>
            <a:pPr algn="ctr"/>
            <a:r>
              <a:rPr lang="en-US" sz="7200" b="1" smtClean="0"/>
              <a:t>···</a:t>
            </a:r>
            <a:endParaRPr lang="en-US" sz="7200" b="1"/>
          </a:p>
        </p:txBody>
      </p:sp>
      <p:sp>
        <p:nvSpPr>
          <p:cNvPr id="22" name="row-buffer"/>
          <p:cNvSpPr/>
          <p:nvPr/>
        </p:nvSpPr>
        <p:spPr>
          <a:xfrm>
            <a:off x="1170980" y="1873895"/>
            <a:ext cx="2631282" cy="457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b="1">
              <a:solidFill>
                <a:schemeClr val="tx1"/>
              </a:solidFill>
            </a:endParaRPr>
          </a:p>
        </p:txBody>
      </p:sp>
      <p:sp>
        <p:nvSpPr>
          <p:cNvPr id="23" name="row-buffer"/>
          <p:cNvSpPr/>
          <p:nvPr/>
        </p:nvSpPr>
        <p:spPr>
          <a:xfrm>
            <a:off x="1169425" y="1416695"/>
            <a:ext cx="2631282" cy="457200"/>
          </a:xfrm>
          <a:prstGeom prst="rect">
            <a:avLst/>
          </a:prstGeom>
          <a:solidFill>
            <a:srgbClr val="0070C0">
              <a:alpha val="75000"/>
            </a:srgb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b="1">
              <a:solidFill>
                <a:schemeClr val="tx1"/>
              </a:solidFill>
            </a:endParaRPr>
          </a:p>
        </p:txBody>
      </p:sp>
      <p:sp>
        <p:nvSpPr>
          <p:cNvPr id="25" name="row-buffer"/>
          <p:cNvSpPr/>
          <p:nvPr/>
        </p:nvSpPr>
        <p:spPr>
          <a:xfrm>
            <a:off x="1170980" y="4291501"/>
            <a:ext cx="2631282" cy="4572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b="1">
              <a:solidFill>
                <a:schemeClr val="tx1"/>
              </a:solidFill>
            </a:endParaRPr>
          </a:p>
        </p:txBody>
      </p:sp>
      <p:sp>
        <p:nvSpPr>
          <p:cNvPr id="27" name="row-buffer"/>
          <p:cNvSpPr/>
          <p:nvPr/>
        </p:nvSpPr>
        <p:spPr>
          <a:xfrm>
            <a:off x="1169425" y="3834301"/>
            <a:ext cx="2631282" cy="457200"/>
          </a:xfrm>
          <a:prstGeom prst="rect">
            <a:avLst/>
          </a:prstGeom>
          <a:solidFill>
            <a:srgbClr val="FFC000">
              <a:alpha val="75000"/>
            </a:srgb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b="1">
              <a:solidFill>
                <a:schemeClr val="tx1"/>
              </a:solidFill>
            </a:endParaRPr>
          </a:p>
        </p:txBody>
      </p:sp>
      <p:sp>
        <p:nvSpPr>
          <p:cNvPr id="31" name="moverow0"/>
          <p:cNvSpPr/>
          <p:nvPr/>
        </p:nvSpPr>
        <p:spPr>
          <a:xfrm>
            <a:off x="1170980" y="1416695"/>
            <a:ext cx="2631282" cy="457200"/>
          </a:xfrm>
          <a:prstGeom prst="rect">
            <a:avLst/>
          </a:prstGeom>
          <a:solidFill>
            <a:srgbClr val="0070C0">
              <a:alpha val="74902"/>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a:solidFill>
                <a:schemeClr val="tx1"/>
              </a:solidFill>
            </a:endParaRPr>
          </a:p>
        </p:txBody>
      </p:sp>
      <p:sp>
        <p:nvSpPr>
          <p:cNvPr id="15" name="bankblank"/>
          <p:cNvSpPr/>
          <p:nvPr/>
        </p:nvSpPr>
        <p:spPr>
          <a:xfrm>
            <a:off x="1170980" y="1416696"/>
            <a:ext cx="2631282" cy="9144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32" name="moverow1"/>
          <p:cNvSpPr/>
          <p:nvPr/>
        </p:nvSpPr>
        <p:spPr>
          <a:xfrm>
            <a:off x="1170980" y="3834301"/>
            <a:ext cx="2631282" cy="457200"/>
          </a:xfrm>
          <a:prstGeom prst="rect">
            <a:avLst/>
          </a:prstGeom>
          <a:solidFill>
            <a:srgbClr val="FFC000">
              <a:alpha val="74902"/>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a:solidFill>
                <a:schemeClr val="tx1"/>
              </a:solidFill>
            </a:endParaRPr>
          </a:p>
        </p:txBody>
      </p:sp>
      <p:sp>
        <p:nvSpPr>
          <p:cNvPr id="26" name="bankblank"/>
          <p:cNvSpPr/>
          <p:nvPr/>
        </p:nvSpPr>
        <p:spPr>
          <a:xfrm>
            <a:off x="1170980" y="3834302"/>
            <a:ext cx="2631282" cy="9144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33" name="req1"/>
          <p:cNvSpPr/>
          <p:nvPr/>
        </p:nvSpPr>
        <p:spPr>
          <a:xfrm>
            <a:off x="6781800" y="3078959"/>
            <a:ext cx="762000" cy="457199"/>
          </a:xfrm>
          <a:prstGeom prst="roundRect">
            <a:avLst/>
          </a:prstGeom>
          <a:solidFill>
            <a:srgbClr val="FFC000">
              <a:alpha val="74902"/>
            </a:srgb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solidFill>
                  <a:schemeClr val="tx1">
                    <a:lumMod val="95000"/>
                    <a:lumOff val="5000"/>
                  </a:schemeClr>
                </a:solidFill>
              </a:rPr>
              <a:t>Req</a:t>
            </a:r>
            <a:endParaRPr lang="en-US" sz="3200">
              <a:solidFill>
                <a:schemeClr val="tx1">
                  <a:lumMod val="95000"/>
                  <a:lumOff val="5000"/>
                </a:schemeClr>
              </a:solidFill>
            </a:endParaRPr>
          </a:p>
        </p:txBody>
      </p:sp>
      <p:sp>
        <p:nvSpPr>
          <p:cNvPr id="34" name="req0"/>
          <p:cNvSpPr/>
          <p:nvPr/>
        </p:nvSpPr>
        <p:spPr>
          <a:xfrm>
            <a:off x="5410200" y="3078959"/>
            <a:ext cx="762000" cy="457199"/>
          </a:xfrm>
          <a:prstGeom prst="roundRect">
            <a:avLst/>
          </a:prstGeom>
          <a:solidFill>
            <a:srgbClr val="0070C0">
              <a:alpha val="74902"/>
            </a:srgb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5" name="row-buffer"/>
          <p:cNvSpPr/>
          <p:nvPr/>
        </p:nvSpPr>
        <p:spPr>
          <a:xfrm>
            <a:off x="1169425" y="5562600"/>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Global Row-Buf</a:t>
            </a:r>
            <a:endParaRPr lang="en-US" sz="3000">
              <a:solidFill>
                <a:schemeClr val="tx1"/>
              </a:solidFill>
            </a:endParaRPr>
          </a:p>
        </p:txBody>
      </p:sp>
      <p:sp>
        <p:nvSpPr>
          <p:cNvPr id="24" name="row-buffer"/>
          <p:cNvSpPr/>
          <p:nvPr/>
        </p:nvSpPr>
        <p:spPr>
          <a:xfrm>
            <a:off x="1170980" y="4748701"/>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64" name="filler"/>
          <p:cNvSpPr/>
          <p:nvPr/>
        </p:nvSpPr>
        <p:spPr>
          <a:xfrm>
            <a:off x="2486620" y="1416696"/>
            <a:ext cx="1314087" cy="136363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b="1">
              <a:solidFill>
                <a:schemeClr val="tx1"/>
              </a:solidFill>
            </a:endParaRPr>
          </a:p>
        </p:txBody>
      </p:sp>
      <p:sp>
        <p:nvSpPr>
          <p:cNvPr id="19" name="row-buffer"/>
          <p:cNvSpPr/>
          <p:nvPr/>
        </p:nvSpPr>
        <p:spPr>
          <a:xfrm>
            <a:off x="1170980" y="2331095"/>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37" name="bankconflict"/>
          <p:cNvSpPr txBox="1"/>
          <p:nvPr/>
        </p:nvSpPr>
        <p:spPr>
          <a:xfrm>
            <a:off x="4953000" y="3810000"/>
            <a:ext cx="3048000" cy="540841"/>
          </a:xfrm>
          <a:prstGeom prst="rect">
            <a:avLst/>
          </a:prstGeom>
          <a:noFill/>
        </p:spPr>
        <p:txBody>
          <a:bodyPr wrap="square" rtlCol="0" anchor="ctr">
            <a:noAutofit/>
          </a:bodyPr>
          <a:lstStyle/>
          <a:p>
            <a:pPr algn="ctr"/>
            <a:r>
              <a:rPr lang="en-US" sz="5400" i="1" smtClean="0">
                <a:solidFill>
                  <a:srgbClr val="FF0000"/>
                </a:solidFill>
              </a:rPr>
              <a:t>Serialized!</a:t>
            </a:r>
            <a:endParaRPr lang="en-US" sz="4800" i="1">
              <a:solidFill>
                <a:srgbClr val="FF0000"/>
              </a:solidFill>
            </a:endParaRPr>
          </a:p>
        </p:txBody>
      </p:sp>
      <p:cxnSp>
        <p:nvCxnSpPr>
          <p:cNvPr id="30" name="Curved Connector 29"/>
          <p:cNvCxnSpPr>
            <a:stCxn id="33" idx="0"/>
          </p:cNvCxnSpPr>
          <p:nvPr/>
        </p:nvCxnSpPr>
        <p:spPr>
          <a:xfrm rot="16200000" flipV="1">
            <a:off x="6652021" y="2568180"/>
            <a:ext cx="640559" cy="381000"/>
          </a:xfrm>
          <a:prstGeom prst="curvedConnector3">
            <a:avLst>
              <a:gd name="adj1" fmla="val 50000"/>
            </a:avLst>
          </a:prstGeom>
          <a:ln w="571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029200" y="1524000"/>
            <a:ext cx="2895600" cy="796689"/>
          </a:xfrm>
          <a:prstGeom prst="rect">
            <a:avLst/>
          </a:prstGeom>
          <a:noFill/>
        </p:spPr>
        <p:txBody>
          <a:bodyPr wrap="square" rtlCol="0" anchor="ctr">
            <a:noAutofit/>
          </a:bodyPr>
          <a:lstStyle/>
          <a:p>
            <a:pPr algn="ctr">
              <a:lnSpc>
                <a:spcPct val="85000"/>
              </a:lnSpc>
            </a:pPr>
            <a:r>
              <a:rPr lang="en-US" sz="4400" i="1" smtClean="0"/>
              <a:t>To different </a:t>
            </a:r>
            <a:br>
              <a:rPr lang="en-US" sz="4400" i="1" smtClean="0"/>
            </a:br>
            <a:r>
              <a:rPr lang="en-US" sz="4400" i="1" smtClean="0"/>
              <a:t>subarrays</a:t>
            </a:r>
            <a:endParaRPr lang="en-US" sz="4000" i="1"/>
          </a:p>
        </p:txBody>
      </p:sp>
      <p:cxnSp>
        <p:nvCxnSpPr>
          <p:cNvPr id="39" name="Curved Connector 38"/>
          <p:cNvCxnSpPr>
            <a:stCxn id="34" idx="0"/>
          </p:cNvCxnSpPr>
          <p:nvPr/>
        </p:nvCxnSpPr>
        <p:spPr>
          <a:xfrm rot="5400000" flipH="1" flipV="1">
            <a:off x="5661421" y="2568180"/>
            <a:ext cx="640559" cy="381000"/>
          </a:xfrm>
          <a:prstGeom prst="curvedConnector3">
            <a:avLst>
              <a:gd name="adj1" fmla="val 50000"/>
            </a:avLst>
          </a:prstGeom>
          <a:ln w="571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14091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fade">
                                      <p:cBhvr>
                                        <p:cTn id="10" dur="500"/>
                                        <p:tgtEl>
                                          <p:spTgt spid="38"/>
                                        </p:tgtEl>
                                      </p:cBhvr>
                                    </p:animEffect>
                                  </p:childTnLst>
                                </p:cTn>
                              </p:par>
                              <p:par>
                                <p:cTn id="11" presetID="10" presetClass="entr" presetSubtype="0" fill="hold"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fade">
                                      <p:cBhvr>
                                        <p:cTn id="13" dur="500"/>
                                        <p:tgtEl>
                                          <p:spTgt spid="3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534400" cy="685800"/>
          </a:xfrm>
        </p:spPr>
        <p:txBody>
          <a:bodyPr/>
          <a:lstStyle/>
          <a:p>
            <a:pPr marL="0" indent="0">
              <a:buNone/>
            </a:pPr>
            <a:r>
              <a:rPr lang="en-US" sz="3800" b="1">
                <a:solidFill>
                  <a:schemeClr val="tx1">
                    <a:lumMod val="95000"/>
                    <a:lumOff val="5000"/>
                  </a:schemeClr>
                </a:solidFill>
              </a:rPr>
              <a:t>MASA (Multitude of Activated Subarrays)</a:t>
            </a:r>
          </a:p>
          <a:p>
            <a:endParaRPr lang="en-US"/>
          </a:p>
        </p:txBody>
      </p:sp>
      <p:sp>
        <p:nvSpPr>
          <p:cNvPr id="2" name="Title 1"/>
          <p:cNvSpPr>
            <a:spLocks noGrp="1"/>
          </p:cNvSpPr>
          <p:nvPr>
            <p:ph type="title"/>
          </p:nvPr>
        </p:nvSpPr>
        <p:spPr/>
        <p:txBody>
          <a:bodyPr>
            <a:normAutofit/>
          </a:bodyPr>
          <a:lstStyle/>
          <a:p>
            <a:r>
              <a:rPr lang="en-US" sz="4400" smtClean="0"/>
              <a:t>Overview: MASA</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21</a:t>
            </a:fld>
            <a:endParaRPr lang="en-US"/>
          </a:p>
        </p:txBody>
      </p:sp>
      <p:sp>
        <p:nvSpPr>
          <p:cNvPr id="12" name="smallrow"/>
          <p:cNvSpPr/>
          <p:nvPr/>
        </p:nvSpPr>
        <p:spPr>
          <a:xfrm>
            <a:off x="4525191" y="2057403"/>
            <a:ext cx="2631282" cy="4572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6" name="TextBox 15"/>
          <p:cNvSpPr txBox="1"/>
          <p:nvPr/>
        </p:nvSpPr>
        <p:spPr>
          <a:xfrm rot="16200000">
            <a:off x="5318935" y="3142467"/>
            <a:ext cx="978910" cy="637581"/>
          </a:xfrm>
          <a:prstGeom prst="rect">
            <a:avLst/>
          </a:prstGeom>
          <a:noFill/>
        </p:spPr>
        <p:txBody>
          <a:bodyPr wrap="square" rtlCol="0" anchor="ctr">
            <a:noAutofit/>
          </a:bodyPr>
          <a:lstStyle/>
          <a:p>
            <a:pPr algn="ctr"/>
            <a:r>
              <a:rPr lang="en-US" sz="7200" b="1" smtClean="0"/>
              <a:t>···</a:t>
            </a:r>
            <a:endParaRPr lang="en-US" sz="7200" b="1"/>
          </a:p>
        </p:txBody>
      </p:sp>
      <p:cxnSp>
        <p:nvCxnSpPr>
          <p:cNvPr id="32" name="Straight Connector 31"/>
          <p:cNvCxnSpPr/>
          <p:nvPr/>
        </p:nvCxnSpPr>
        <p:spPr>
          <a:xfrm>
            <a:off x="4107461" y="2286003"/>
            <a:ext cx="3423701"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5" name="black"/>
          <p:cNvCxnSpPr/>
          <p:nvPr/>
        </p:nvCxnSpPr>
        <p:spPr>
          <a:xfrm>
            <a:off x="3298848" y="1600203"/>
            <a:ext cx="0" cy="372211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6" name="black"/>
          <p:cNvCxnSpPr>
            <a:endCxn id="33" idx="0"/>
          </p:cNvCxnSpPr>
          <p:nvPr/>
        </p:nvCxnSpPr>
        <p:spPr>
          <a:xfrm>
            <a:off x="3298848" y="2057403"/>
            <a:ext cx="457206" cy="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51" name="black"/>
          <p:cNvCxnSpPr>
            <a:stCxn id="34" idx="2"/>
          </p:cNvCxnSpPr>
          <p:nvPr/>
        </p:nvCxnSpPr>
        <p:spPr>
          <a:xfrm>
            <a:off x="2841645" y="3443901"/>
            <a:ext cx="457203" cy="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47" name="smallrow"/>
          <p:cNvSpPr/>
          <p:nvPr/>
        </p:nvSpPr>
        <p:spPr>
          <a:xfrm>
            <a:off x="4534716" y="1600203"/>
            <a:ext cx="2621756" cy="457200"/>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64" name="smallrow"/>
          <p:cNvSpPr/>
          <p:nvPr/>
        </p:nvSpPr>
        <p:spPr>
          <a:xfrm>
            <a:off x="4525191" y="4407913"/>
            <a:ext cx="2631282" cy="4572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65" name="smallrow"/>
          <p:cNvSpPr/>
          <p:nvPr/>
        </p:nvSpPr>
        <p:spPr>
          <a:xfrm>
            <a:off x="4534716" y="3950713"/>
            <a:ext cx="2621756" cy="457200"/>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cxnSp>
        <p:nvCxnSpPr>
          <p:cNvPr id="70" name="Straight Connector 69"/>
          <p:cNvCxnSpPr/>
          <p:nvPr/>
        </p:nvCxnSpPr>
        <p:spPr>
          <a:xfrm>
            <a:off x="4076980" y="4636512"/>
            <a:ext cx="3454182" cy="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2" name="black"/>
          <p:cNvCxnSpPr>
            <a:endCxn id="71" idx="0"/>
          </p:cNvCxnSpPr>
          <p:nvPr/>
        </p:nvCxnSpPr>
        <p:spPr>
          <a:xfrm>
            <a:off x="3298848" y="4407912"/>
            <a:ext cx="457206" cy="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3" name="wlorangelowered"/>
          <p:cNvCxnSpPr/>
          <p:nvPr/>
        </p:nvCxnSpPr>
        <p:spPr>
          <a:xfrm>
            <a:off x="4076980" y="4179312"/>
            <a:ext cx="3454182"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1" name="addr_arrow"/>
          <p:cNvCxnSpPr>
            <a:endCxn id="34" idx="0"/>
          </p:cNvCxnSpPr>
          <p:nvPr/>
        </p:nvCxnSpPr>
        <p:spPr>
          <a:xfrm>
            <a:off x="685800" y="3443900"/>
            <a:ext cx="1587563" cy="1"/>
          </a:xfrm>
          <a:prstGeom prst="straightConnector1">
            <a:avLst/>
          </a:prstGeom>
          <a:ln w="76200">
            <a:solidFill>
              <a:srgbClr val="0070C0"/>
            </a:solidFill>
            <a:tailEnd type="arrow" w="lg" len="med"/>
          </a:ln>
        </p:spPr>
        <p:style>
          <a:lnRef idx="1">
            <a:schemeClr val="accent1"/>
          </a:lnRef>
          <a:fillRef idx="0">
            <a:schemeClr val="accent1"/>
          </a:fillRef>
          <a:effectRef idx="0">
            <a:schemeClr val="accent1"/>
          </a:effectRef>
          <a:fontRef idx="minor">
            <a:schemeClr val="tx1"/>
          </a:fontRef>
        </p:style>
      </p:cxnSp>
      <p:sp>
        <p:nvSpPr>
          <p:cNvPr id="82" name="addr"/>
          <p:cNvSpPr txBox="1"/>
          <p:nvPr/>
        </p:nvSpPr>
        <p:spPr>
          <a:xfrm>
            <a:off x="685800" y="2853348"/>
            <a:ext cx="1398639" cy="457200"/>
          </a:xfrm>
          <a:prstGeom prst="rect">
            <a:avLst/>
          </a:prstGeom>
          <a:noFill/>
        </p:spPr>
        <p:txBody>
          <a:bodyPr wrap="square" rtlCol="0" anchor="ctr">
            <a:noAutofit/>
          </a:bodyPr>
          <a:lstStyle/>
          <a:p>
            <a:pPr algn="ctr"/>
            <a:r>
              <a:rPr lang="en-US" sz="4400" i="1" smtClean="0">
                <a:solidFill>
                  <a:srgbClr val="0070C0"/>
                </a:solidFill>
              </a:rPr>
              <a:t>addr</a:t>
            </a:r>
            <a:endParaRPr lang="en-US" sz="4000" i="1">
              <a:solidFill>
                <a:srgbClr val="0070C0"/>
              </a:solidFill>
            </a:endParaRPr>
          </a:p>
        </p:txBody>
      </p:sp>
      <p:cxnSp>
        <p:nvCxnSpPr>
          <p:cNvPr id="84" name="blue"/>
          <p:cNvCxnSpPr/>
          <p:nvPr/>
        </p:nvCxnSpPr>
        <p:spPr>
          <a:xfrm>
            <a:off x="3298848" y="1600203"/>
            <a:ext cx="0" cy="372211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5" name="blue"/>
          <p:cNvCxnSpPr/>
          <p:nvPr/>
        </p:nvCxnSpPr>
        <p:spPr>
          <a:xfrm>
            <a:off x="3298848" y="2057403"/>
            <a:ext cx="457206"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6" name="blue"/>
          <p:cNvCxnSpPr/>
          <p:nvPr/>
        </p:nvCxnSpPr>
        <p:spPr>
          <a:xfrm>
            <a:off x="2841645" y="3443901"/>
            <a:ext cx="457203"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7" name="blue"/>
          <p:cNvCxnSpPr/>
          <p:nvPr/>
        </p:nvCxnSpPr>
        <p:spPr>
          <a:xfrm>
            <a:off x="3268367" y="4407912"/>
            <a:ext cx="457206"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7" name="wlbluelowered"/>
          <p:cNvCxnSpPr/>
          <p:nvPr/>
        </p:nvCxnSpPr>
        <p:spPr>
          <a:xfrm>
            <a:off x="4107461" y="1828803"/>
            <a:ext cx="3423701"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9" name="wl0_vdd"/>
          <p:cNvSpPr txBox="1"/>
          <p:nvPr/>
        </p:nvSpPr>
        <p:spPr>
          <a:xfrm>
            <a:off x="7607362" y="1600200"/>
            <a:ext cx="983662" cy="457200"/>
          </a:xfrm>
          <a:prstGeom prst="rect">
            <a:avLst/>
          </a:prstGeom>
          <a:noFill/>
        </p:spPr>
        <p:txBody>
          <a:bodyPr wrap="square" rtlCol="0" anchor="ctr">
            <a:noAutofit/>
          </a:bodyPr>
          <a:lstStyle/>
          <a:p>
            <a:r>
              <a:rPr lang="en-US" sz="4000" b="1" i="1" smtClean="0"/>
              <a:t>V</a:t>
            </a:r>
            <a:r>
              <a:rPr lang="en-US" sz="4000" b="1" i="1" baseline="-25000" smtClean="0"/>
              <a:t>DD</a:t>
            </a:r>
            <a:endParaRPr lang="en-US" sz="3600" b="1" i="1"/>
          </a:p>
        </p:txBody>
      </p:sp>
      <p:cxnSp>
        <p:nvCxnSpPr>
          <p:cNvPr id="90" name="orangeaddr_arrow"/>
          <p:cNvCxnSpPr/>
          <p:nvPr/>
        </p:nvCxnSpPr>
        <p:spPr>
          <a:xfrm>
            <a:off x="685800" y="3446264"/>
            <a:ext cx="1587563" cy="1"/>
          </a:xfrm>
          <a:prstGeom prst="straightConnector1">
            <a:avLst/>
          </a:prstGeom>
          <a:ln w="76200">
            <a:solidFill>
              <a:srgbClr val="E2AC00"/>
            </a:solidFill>
            <a:tailEnd type="arrow" w="lg" len="med"/>
          </a:ln>
        </p:spPr>
        <p:style>
          <a:lnRef idx="1">
            <a:schemeClr val="accent1"/>
          </a:lnRef>
          <a:fillRef idx="0">
            <a:schemeClr val="accent1"/>
          </a:fillRef>
          <a:effectRef idx="0">
            <a:schemeClr val="accent1"/>
          </a:effectRef>
          <a:fontRef idx="minor">
            <a:schemeClr val="tx1"/>
          </a:fontRef>
        </p:style>
      </p:cxnSp>
      <p:sp>
        <p:nvSpPr>
          <p:cNvPr id="91" name="orangeaddr"/>
          <p:cNvSpPr txBox="1"/>
          <p:nvPr/>
        </p:nvSpPr>
        <p:spPr>
          <a:xfrm>
            <a:off x="685800" y="2855712"/>
            <a:ext cx="1398639" cy="457200"/>
          </a:xfrm>
          <a:prstGeom prst="rect">
            <a:avLst/>
          </a:prstGeom>
          <a:noFill/>
        </p:spPr>
        <p:txBody>
          <a:bodyPr wrap="square" rtlCol="0" anchor="ctr">
            <a:noAutofit/>
          </a:bodyPr>
          <a:lstStyle/>
          <a:p>
            <a:pPr algn="ctr"/>
            <a:r>
              <a:rPr lang="en-US" sz="4400" i="1" smtClean="0">
                <a:solidFill>
                  <a:srgbClr val="E2AC00"/>
                </a:solidFill>
              </a:rPr>
              <a:t>addr</a:t>
            </a:r>
            <a:endParaRPr lang="en-US" sz="4000" i="1">
              <a:solidFill>
                <a:srgbClr val="E2AC00"/>
              </a:solidFill>
            </a:endParaRPr>
          </a:p>
        </p:txBody>
      </p:sp>
      <p:cxnSp>
        <p:nvCxnSpPr>
          <p:cNvPr id="92" name="orange"/>
          <p:cNvCxnSpPr/>
          <p:nvPr/>
        </p:nvCxnSpPr>
        <p:spPr>
          <a:xfrm>
            <a:off x="3298848" y="1600203"/>
            <a:ext cx="0" cy="3722110"/>
          </a:xfrm>
          <a:prstGeom prst="line">
            <a:avLst/>
          </a:prstGeom>
          <a:ln w="76200">
            <a:solidFill>
              <a:srgbClr val="E2AC00"/>
            </a:solidFill>
          </a:ln>
        </p:spPr>
        <p:style>
          <a:lnRef idx="1">
            <a:schemeClr val="accent1"/>
          </a:lnRef>
          <a:fillRef idx="0">
            <a:schemeClr val="accent1"/>
          </a:fillRef>
          <a:effectRef idx="0">
            <a:schemeClr val="accent1"/>
          </a:effectRef>
          <a:fontRef idx="minor">
            <a:schemeClr val="tx1"/>
          </a:fontRef>
        </p:style>
      </p:cxnSp>
      <p:cxnSp>
        <p:nvCxnSpPr>
          <p:cNvPr id="93" name="orange"/>
          <p:cNvCxnSpPr/>
          <p:nvPr/>
        </p:nvCxnSpPr>
        <p:spPr>
          <a:xfrm>
            <a:off x="3298848" y="2057403"/>
            <a:ext cx="457206" cy="0"/>
          </a:xfrm>
          <a:prstGeom prst="line">
            <a:avLst/>
          </a:prstGeom>
          <a:ln w="76200">
            <a:solidFill>
              <a:srgbClr val="E2AC00"/>
            </a:solidFill>
          </a:ln>
        </p:spPr>
        <p:style>
          <a:lnRef idx="1">
            <a:schemeClr val="accent1"/>
          </a:lnRef>
          <a:fillRef idx="0">
            <a:schemeClr val="accent1"/>
          </a:fillRef>
          <a:effectRef idx="0">
            <a:schemeClr val="accent1"/>
          </a:effectRef>
          <a:fontRef idx="minor">
            <a:schemeClr val="tx1"/>
          </a:fontRef>
        </p:style>
      </p:cxnSp>
      <p:cxnSp>
        <p:nvCxnSpPr>
          <p:cNvPr id="94" name="orange"/>
          <p:cNvCxnSpPr/>
          <p:nvPr/>
        </p:nvCxnSpPr>
        <p:spPr>
          <a:xfrm>
            <a:off x="2841645" y="3443901"/>
            <a:ext cx="457203" cy="0"/>
          </a:xfrm>
          <a:prstGeom prst="line">
            <a:avLst/>
          </a:prstGeom>
          <a:ln w="76200">
            <a:solidFill>
              <a:srgbClr val="E2AC00"/>
            </a:solidFill>
          </a:ln>
        </p:spPr>
        <p:style>
          <a:lnRef idx="1">
            <a:schemeClr val="accent1"/>
          </a:lnRef>
          <a:fillRef idx="0">
            <a:schemeClr val="accent1"/>
          </a:fillRef>
          <a:effectRef idx="0">
            <a:schemeClr val="accent1"/>
          </a:effectRef>
          <a:fontRef idx="minor">
            <a:schemeClr val="tx1"/>
          </a:fontRef>
        </p:style>
      </p:cxnSp>
      <p:cxnSp>
        <p:nvCxnSpPr>
          <p:cNvPr id="95" name="orange"/>
          <p:cNvCxnSpPr/>
          <p:nvPr/>
        </p:nvCxnSpPr>
        <p:spPr>
          <a:xfrm>
            <a:off x="3298848" y="4407912"/>
            <a:ext cx="426725" cy="0"/>
          </a:xfrm>
          <a:prstGeom prst="line">
            <a:avLst/>
          </a:prstGeom>
          <a:ln w="76200">
            <a:solidFill>
              <a:srgbClr val="E2AC00"/>
            </a:solidFill>
          </a:ln>
        </p:spPr>
        <p:style>
          <a:lnRef idx="1">
            <a:schemeClr val="accent1"/>
          </a:lnRef>
          <a:fillRef idx="0">
            <a:schemeClr val="accent1"/>
          </a:fillRef>
          <a:effectRef idx="0">
            <a:schemeClr val="accent1"/>
          </a:effectRef>
          <a:fontRef idx="minor">
            <a:schemeClr val="tx1"/>
          </a:fontRef>
        </p:style>
      </p:cxnSp>
      <p:sp>
        <p:nvSpPr>
          <p:cNvPr id="34" name="decoder"/>
          <p:cNvSpPr/>
          <p:nvPr/>
        </p:nvSpPr>
        <p:spPr>
          <a:xfrm rot="16200000">
            <a:off x="713804" y="3159760"/>
            <a:ext cx="3687400" cy="568282"/>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600" smtClean="0">
                <a:solidFill>
                  <a:schemeClr val="bg1"/>
                </a:solidFill>
              </a:rPr>
              <a:t>Global Decoder</a:t>
            </a:r>
            <a:endParaRPr lang="en-US" sz="3600">
              <a:solidFill>
                <a:schemeClr val="bg1"/>
              </a:solidFill>
            </a:endParaRPr>
          </a:p>
        </p:txBody>
      </p:sp>
      <p:sp>
        <p:nvSpPr>
          <p:cNvPr id="97" name="wl1_vdd"/>
          <p:cNvSpPr txBox="1"/>
          <p:nvPr/>
        </p:nvSpPr>
        <p:spPr>
          <a:xfrm>
            <a:off x="7607361" y="3950709"/>
            <a:ext cx="983662" cy="457200"/>
          </a:xfrm>
          <a:prstGeom prst="rect">
            <a:avLst/>
          </a:prstGeom>
          <a:noFill/>
        </p:spPr>
        <p:txBody>
          <a:bodyPr wrap="square" rtlCol="0" anchor="ctr">
            <a:noAutofit/>
          </a:bodyPr>
          <a:lstStyle/>
          <a:p>
            <a:r>
              <a:rPr lang="en-US" sz="4000" b="1" i="1" smtClean="0"/>
              <a:t>V</a:t>
            </a:r>
            <a:r>
              <a:rPr lang="en-US" sz="4000" b="1" i="1" baseline="-25000" smtClean="0"/>
              <a:t>DD</a:t>
            </a:r>
            <a:endParaRPr lang="en-US" sz="3600" b="1" i="1"/>
          </a:p>
        </p:txBody>
      </p:sp>
      <p:sp>
        <p:nvSpPr>
          <p:cNvPr id="98" name="movebluerow"/>
          <p:cNvSpPr/>
          <p:nvPr/>
        </p:nvSpPr>
        <p:spPr>
          <a:xfrm>
            <a:off x="4534717" y="1600200"/>
            <a:ext cx="2621756" cy="457200"/>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5" name="bankblank"/>
          <p:cNvSpPr/>
          <p:nvPr/>
        </p:nvSpPr>
        <p:spPr>
          <a:xfrm>
            <a:off x="4525190" y="1600203"/>
            <a:ext cx="2631282" cy="9144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cxnSp>
        <p:nvCxnSpPr>
          <p:cNvPr id="88" name="wlblueraised"/>
          <p:cNvCxnSpPr/>
          <p:nvPr/>
        </p:nvCxnSpPr>
        <p:spPr>
          <a:xfrm>
            <a:off x="4107461" y="1828803"/>
            <a:ext cx="3423701" cy="0"/>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99" name="movebluerow"/>
          <p:cNvSpPr/>
          <p:nvPr/>
        </p:nvSpPr>
        <p:spPr>
          <a:xfrm>
            <a:off x="4534717" y="3950713"/>
            <a:ext cx="2621756" cy="457200"/>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66" name="bankblank"/>
          <p:cNvSpPr/>
          <p:nvPr/>
        </p:nvSpPr>
        <p:spPr>
          <a:xfrm>
            <a:off x="4525190" y="3950713"/>
            <a:ext cx="2631282" cy="9144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cxnSp>
        <p:nvCxnSpPr>
          <p:cNvPr id="96" name="wlorangeraised"/>
          <p:cNvCxnSpPr/>
          <p:nvPr/>
        </p:nvCxnSpPr>
        <p:spPr>
          <a:xfrm>
            <a:off x="4107460" y="4179312"/>
            <a:ext cx="3423701" cy="0"/>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71" name="decoder"/>
          <p:cNvSpPr/>
          <p:nvPr/>
        </p:nvSpPr>
        <p:spPr>
          <a:xfrm rot="16200000">
            <a:off x="3474556" y="4232208"/>
            <a:ext cx="914402" cy="351407"/>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33" name="decoder"/>
          <p:cNvSpPr/>
          <p:nvPr/>
        </p:nvSpPr>
        <p:spPr>
          <a:xfrm rot="16200000">
            <a:off x="3474556" y="1881699"/>
            <a:ext cx="914402" cy="351407"/>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100" name="bluedecoder"/>
          <p:cNvSpPr/>
          <p:nvPr/>
        </p:nvSpPr>
        <p:spPr>
          <a:xfrm rot="16200000">
            <a:off x="3474557" y="1881700"/>
            <a:ext cx="914402" cy="351407"/>
          </a:xfrm>
          <a:prstGeom prst="trapezoid">
            <a:avLst/>
          </a:prstGeom>
          <a:solidFill>
            <a:srgbClr val="0070C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101" name="orangedecoder"/>
          <p:cNvSpPr/>
          <p:nvPr/>
        </p:nvSpPr>
        <p:spPr>
          <a:xfrm rot="16200000">
            <a:off x="3474556" y="4232205"/>
            <a:ext cx="914402" cy="351407"/>
          </a:xfrm>
          <a:prstGeom prst="trapezoid">
            <a:avLst/>
          </a:prstGeom>
          <a:solidFill>
            <a:srgbClr val="FFC00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108" name="globalorangerow"/>
          <p:cNvSpPr/>
          <p:nvPr/>
        </p:nvSpPr>
        <p:spPr>
          <a:xfrm>
            <a:off x="4534718" y="4865113"/>
            <a:ext cx="2621756" cy="457200"/>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63" name="row-buffer"/>
          <p:cNvSpPr/>
          <p:nvPr/>
        </p:nvSpPr>
        <p:spPr>
          <a:xfrm>
            <a:off x="4525190" y="4865113"/>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109" name="globalbluerow"/>
          <p:cNvSpPr/>
          <p:nvPr/>
        </p:nvSpPr>
        <p:spPr>
          <a:xfrm>
            <a:off x="4534717" y="2514605"/>
            <a:ext cx="2621756" cy="457200"/>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0" name="row-buffer"/>
          <p:cNvSpPr/>
          <p:nvPr/>
        </p:nvSpPr>
        <p:spPr>
          <a:xfrm>
            <a:off x="4525190" y="2514603"/>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103" name="ACTIVATED"/>
          <p:cNvSpPr txBox="1"/>
          <p:nvPr/>
        </p:nvSpPr>
        <p:spPr>
          <a:xfrm rot="20997652">
            <a:off x="3418393" y="2514602"/>
            <a:ext cx="4854404" cy="457200"/>
          </a:xfrm>
          <a:prstGeom prst="rect">
            <a:avLst/>
          </a:prstGeom>
          <a:noFill/>
        </p:spPr>
        <p:txBody>
          <a:bodyPr wrap="square" rtlCol="0" anchor="ctr">
            <a:noAutofit/>
          </a:bodyPr>
          <a:lstStyle/>
          <a:p>
            <a:pPr algn="ctr"/>
            <a:r>
              <a:rPr lang="en-US" sz="6000" b="1" i="1" smtClean="0">
                <a:solidFill>
                  <a:srgbClr val="00B050"/>
                </a:solidFill>
              </a:rPr>
              <a:t>ACTIVATED</a:t>
            </a:r>
            <a:endParaRPr lang="en-US" sz="5400" b="1" i="1">
              <a:solidFill>
                <a:srgbClr val="00B050"/>
              </a:solidFill>
            </a:endParaRPr>
          </a:p>
        </p:txBody>
      </p:sp>
      <p:sp>
        <p:nvSpPr>
          <p:cNvPr id="6" name="row-buffer"/>
          <p:cNvSpPr/>
          <p:nvPr/>
        </p:nvSpPr>
        <p:spPr>
          <a:xfrm>
            <a:off x="4525191" y="5613234"/>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Global Row-Buf</a:t>
            </a:r>
            <a:endParaRPr lang="en-US" sz="3000">
              <a:solidFill>
                <a:schemeClr val="tx1"/>
              </a:solidFill>
            </a:endParaRPr>
          </a:p>
        </p:txBody>
      </p:sp>
      <p:sp>
        <p:nvSpPr>
          <p:cNvPr id="104" name="ACTIVATED"/>
          <p:cNvSpPr txBox="1"/>
          <p:nvPr/>
        </p:nvSpPr>
        <p:spPr>
          <a:xfrm rot="20997652">
            <a:off x="3418394" y="4865113"/>
            <a:ext cx="4854404" cy="457200"/>
          </a:xfrm>
          <a:prstGeom prst="rect">
            <a:avLst/>
          </a:prstGeom>
          <a:noFill/>
        </p:spPr>
        <p:txBody>
          <a:bodyPr wrap="square" rtlCol="0" anchor="ctr">
            <a:noAutofit/>
          </a:bodyPr>
          <a:lstStyle/>
          <a:p>
            <a:pPr algn="ctr"/>
            <a:r>
              <a:rPr lang="en-US" sz="6000" b="1" i="1" smtClean="0">
                <a:solidFill>
                  <a:srgbClr val="00B050"/>
                </a:solidFill>
              </a:rPr>
              <a:t>ACTIVATED</a:t>
            </a:r>
            <a:endParaRPr lang="en-US" sz="5400" b="1" i="1">
              <a:solidFill>
                <a:srgbClr val="00B050"/>
              </a:solidFill>
            </a:endParaRPr>
          </a:p>
        </p:txBody>
      </p:sp>
      <p:sp>
        <p:nvSpPr>
          <p:cNvPr id="52" name="read"/>
          <p:cNvSpPr/>
          <p:nvPr/>
        </p:nvSpPr>
        <p:spPr>
          <a:xfrm>
            <a:off x="1670181" y="5410750"/>
            <a:ext cx="2444619" cy="913850"/>
          </a:xfrm>
          <a:prstGeom prst="rightArrow">
            <a:avLst>
              <a:gd name="adj1" fmla="val 60319"/>
              <a:gd name="adj2" fmla="val 50000"/>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latin typeface="Courier New" pitchFamily="49" charset="0"/>
                <a:cs typeface="Courier New" pitchFamily="49" charset="0"/>
              </a:rPr>
              <a:t>READ</a:t>
            </a:r>
            <a:endParaRPr lang="en-US" sz="4000" b="1">
              <a:latin typeface="Courier New" pitchFamily="49" charset="0"/>
              <a:cs typeface="Courier New" pitchFamily="49" charset="0"/>
            </a:endParaRPr>
          </a:p>
        </p:txBody>
      </p:sp>
      <p:sp>
        <p:nvSpPr>
          <p:cNvPr id="53" name="readorange"/>
          <p:cNvSpPr/>
          <p:nvPr/>
        </p:nvSpPr>
        <p:spPr>
          <a:xfrm>
            <a:off x="1670181" y="5410200"/>
            <a:ext cx="2444619" cy="913850"/>
          </a:xfrm>
          <a:prstGeom prst="rightArrow">
            <a:avLst>
              <a:gd name="adj1" fmla="val 60319"/>
              <a:gd name="adj2" fmla="val 50000"/>
            </a:avLst>
          </a:prstGeom>
          <a:solidFill>
            <a:srgbClr val="E2AC00"/>
          </a:solidFill>
          <a:ln>
            <a:solidFill>
              <a:srgbClr val="E2A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latin typeface="Courier New" pitchFamily="49" charset="0"/>
                <a:cs typeface="Courier New" pitchFamily="49" charset="0"/>
              </a:rPr>
              <a:t>READ</a:t>
            </a:r>
            <a:endParaRPr lang="en-US" sz="4000" b="1">
              <a:solidFill>
                <a:schemeClr val="tx1"/>
              </a:solidFill>
              <a:latin typeface="Courier New" pitchFamily="49" charset="0"/>
              <a:cs typeface="Courier New" pitchFamily="49" charset="0"/>
            </a:endParaRPr>
          </a:p>
        </p:txBody>
      </p:sp>
      <p:sp>
        <p:nvSpPr>
          <p:cNvPr id="54" name="Rectangle 53"/>
          <p:cNvSpPr/>
          <p:nvPr/>
        </p:nvSpPr>
        <p:spPr>
          <a:xfrm rot="21230970">
            <a:off x="388668" y="2884234"/>
            <a:ext cx="8294732" cy="2011203"/>
          </a:xfrm>
          <a:prstGeom prst="rect">
            <a:avLst/>
          </a:prstGeom>
          <a:solidFill>
            <a:srgbClr val="FF0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5200" i="1" smtClean="0"/>
              <a:t>Challenges: Global Structures</a:t>
            </a:r>
            <a:endParaRPr lang="en-US" sz="5200" i="1"/>
          </a:p>
        </p:txBody>
      </p:sp>
    </p:spTree>
    <p:extLst>
      <p:ext uri="{BB962C8B-B14F-4D97-AF65-F5344CB8AC3E}">
        <p14:creationId xmlns:p14="http://schemas.microsoft.com/office/powerpoint/2010/main" val="10589368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500"/>
                                        <p:tgtEl>
                                          <p:spTgt spid="82"/>
                                        </p:tgtEl>
                                      </p:cBhvr>
                                    </p:animEffect>
                                  </p:childTnLst>
                                </p:cTn>
                              </p:par>
                              <p:par>
                                <p:cTn id="8" presetID="10" presetClass="entr" presetSubtype="0" fill="hold" nodeType="withEffect">
                                  <p:stCondLst>
                                    <p:cond delay="0"/>
                                  </p:stCondLst>
                                  <p:childTnLst>
                                    <p:set>
                                      <p:cBhvr>
                                        <p:cTn id="9" dur="1" fill="hold">
                                          <p:stCondLst>
                                            <p:cond delay="0"/>
                                          </p:stCondLst>
                                        </p:cTn>
                                        <p:tgtEl>
                                          <p:spTgt spid="81"/>
                                        </p:tgtEl>
                                        <p:attrNameLst>
                                          <p:attrName>style.visibility</p:attrName>
                                        </p:attrNameLst>
                                      </p:cBhvr>
                                      <p:to>
                                        <p:strVal val="visible"/>
                                      </p:to>
                                    </p:set>
                                    <p:animEffect transition="in" filter="fade">
                                      <p:cBhvr>
                                        <p:cTn id="10" dur="500"/>
                                        <p:tgtEl>
                                          <p:spTgt spid="81"/>
                                        </p:tgtEl>
                                      </p:cBhvr>
                                    </p:animEffect>
                                  </p:childTnLst>
                                </p:cTn>
                              </p:par>
                              <p:par>
                                <p:cTn id="11" presetID="10" presetClass="entr" presetSubtype="0" fill="hold" nodeType="withEffect">
                                  <p:stCondLst>
                                    <p:cond delay="0"/>
                                  </p:stCondLst>
                                  <p:childTnLst>
                                    <p:set>
                                      <p:cBhvr>
                                        <p:cTn id="12" dur="1" fill="hold">
                                          <p:stCondLst>
                                            <p:cond delay="0"/>
                                          </p:stCondLst>
                                        </p:cTn>
                                        <p:tgtEl>
                                          <p:spTgt spid="87"/>
                                        </p:tgtEl>
                                        <p:attrNameLst>
                                          <p:attrName>style.visibility</p:attrName>
                                        </p:attrNameLst>
                                      </p:cBhvr>
                                      <p:to>
                                        <p:strVal val="visible"/>
                                      </p:to>
                                    </p:set>
                                    <p:animEffect transition="in" filter="fade">
                                      <p:cBhvr>
                                        <p:cTn id="13" dur="500"/>
                                        <p:tgtEl>
                                          <p:spTgt spid="87"/>
                                        </p:tgtEl>
                                      </p:cBhvr>
                                    </p:animEffect>
                                  </p:childTnLst>
                                </p:cTn>
                              </p:par>
                              <p:par>
                                <p:cTn id="14" presetID="10" presetClass="entr" presetSubtype="0" fill="hold" nodeType="withEffect">
                                  <p:stCondLst>
                                    <p:cond delay="0"/>
                                  </p:stCondLst>
                                  <p:childTnLst>
                                    <p:set>
                                      <p:cBhvr>
                                        <p:cTn id="15" dur="1" fill="hold">
                                          <p:stCondLst>
                                            <p:cond delay="0"/>
                                          </p:stCondLst>
                                        </p:cTn>
                                        <p:tgtEl>
                                          <p:spTgt spid="86"/>
                                        </p:tgtEl>
                                        <p:attrNameLst>
                                          <p:attrName>style.visibility</p:attrName>
                                        </p:attrNameLst>
                                      </p:cBhvr>
                                      <p:to>
                                        <p:strVal val="visible"/>
                                      </p:to>
                                    </p:set>
                                    <p:animEffect transition="in" filter="fade">
                                      <p:cBhvr>
                                        <p:cTn id="16" dur="500"/>
                                        <p:tgtEl>
                                          <p:spTgt spid="86"/>
                                        </p:tgtEl>
                                      </p:cBhvr>
                                    </p:animEffect>
                                  </p:childTnLst>
                                </p:cTn>
                              </p:par>
                              <p:par>
                                <p:cTn id="17" presetID="10" presetClass="entr" presetSubtype="0" fill="hold" nodeType="withEffect">
                                  <p:stCondLst>
                                    <p:cond delay="0"/>
                                  </p:stCondLst>
                                  <p:childTnLst>
                                    <p:set>
                                      <p:cBhvr>
                                        <p:cTn id="18" dur="1" fill="hold">
                                          <p:stCondLst>
                                            <p:cond delay="0"/>
                                          </p:stCondLst>
                                        </p:cTn>
                                        <p:tgtEl>
                                          <p:spTgt spid="85"/>
                                        </p:tgtEl>
                                        <p:attrNameLst>
                                          <p:attrName>style.visibility</p:attrName>
                                        </p:attrNameLst>
                                      </p:cBhvr>
                                      <p:to>
                                        <p:strVal val="visible"/>
                                      </p:to>
                                    </p:set>
                                    <p:animEffect transition="in" filter="fade">
                                      <p:cBhvr>
                                        <p:cTn id="19" dur="500"/>
                                        <p:tgtEl>
                                          <p:spTgt spid="85"/>
                                        </p:tgtEl>
                                      </p:cBhvr>
                                    </p:animEffect>
                                  </p:childTnLst>
                                </p:cTn>
                              </p:par>
                              <p:par>
                                <p:cTn id="20" presetID="10" presetClass="entr" presetSubtype="0" fill="hold" nodeType="with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fade">
                                      <p:cBhvr>
                                        <p:cTn id="22" dur="500"/>
                                        <p:tgtEl>
                                          <p:spTgt spid="8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0"/>
                                        </p:tgtEl>
                                        <p:attrNameLst>
                                          <p:attrName>style.visibility</p:attrName>
                                        </p:attrNameLst>
                                      </p:cBhvr>
                                      <p:to>
                                        <p:strVal val="visible"/>
                                      </p:to>
                                    </p:set>
                                    <p:animEffect transition="in" filter="fade">
                                      <p:cBhvr>
                                        <p:cTn id="25" dur="500"/>
                                        <p:tgtEl>
                                          <p:spTgt spid="100"/>
                                        </p:tgtEl>
                                      </p:cBhvr>
                                    </p:animEffect>
                                  </p:childTnLst>
                                </p:cTn>
                              </p:par>
                              <p:par>
                                <p:cTn id="26" presetID="10" presetClass="exit" presetSubtype="0" fill="hold" grpId="0" nodeType="withEffect">
                                  <p:stCondLst>
                                    <p:cond delay="0"/>
                                  </p:stCondLst>
                                  <p:childTnLst>
                                    <p:animEffect transition="out" filter="fade">
                                      <p:cBhvr>
                                        <p:cTn id="27" dur="500"/>
                                        <p:tgtEl>
                                          <p:spTgt spid="33"/>
                                        </p:tgtEl>
                                      </p:cBhvr>
                                    </p:animEffect>
                                    <p:set>
                                      <p:cBhvr>
                                        <p:cTn id="28" dur="1" fill="hold">
                                          <p:stCondLst>
                                            <p:cond delay="499"/>
                                          </p:stCondLst>
                                        </p:cTn>
                                        <p:tgtEl>
                                          <p:spTgt spid="33"/>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89"/>
                                        </p:tgtEl>
                                        <p:attrNameLst>
                                          <p:attrName>style.visibility</p:attrName>
                                        </p:attrNameLst>
                                      </p:cBhvr>
                                      <p:to>
                                        <p:strVal val="visible"/>
                                      </p:to>
                                    </p:set>
                                    <p:animEffect transition="in" filter="fade">
                                      <p:cBhvr>
                                        <p:cTn id="31" dur="500"/>
                                        <p:tgtEl>
                                          <p:spTgt spid="89"/>
                                        </p:tgtEl>
                                      </p:cBhvr>
                                    </p:animEffect>
                                  </p:childTnLst>
                                </p:cTn>
                              </p:par>
                              <p:par>
                                <p:cTn id="32" presetID="10" presetClass="entr" presetSubtype="0" fill="hold" nodeType="withEffect">
                                  <p:stCondLst>
                                    <p:cond delay="0"/>
                                  </p:stCondLst>
                                  <p:childTnLst>
                                    <p:set>
                                      <p:cBhvr>
                                        <p:cTn id="33" dur="1" fill="hold">
                                          <p:stCondLst>
                                            <p:cond delay="0"/>
                                          </p:stCondLst>
                                        </p:cTn>
                                        <p:tgtEl>
                                          <p:spTgt spid="88"/>
                                        </p:tgtEl>
                                        <p:attrNameLst>
                                          <p:attrName>style.visibility</p:attrName>
                                        </p:attrNameLst>
                                      </p:cBhvr>
                                      <p:to>
                                        <p:strVal val="visible"/>
                                      </p:to>
                                    </p:set>
                                    <p:animEffect transition="in" filter="fade">
                                      <p:cBhvr>
                                        <p:cTn id="34" dur="500"/>
                                        <p:tgtEl>
                                          <p:spTgt spid="88"/>
                                        </p:tgtEl>
                                      </p:cBhvr>
                                    </p:animEffect>
                                  </p:childTnLst>
                                </p:cTn>
                              </p:par>
                              <p:par>
                                <p:cTn id="35" presetID="10" presetClass="exit" presetSubtype="0" fill="hold" nodeType="withEffect">
                                  <p:stCondLst>
                                    <p:cond delay="0"/>
                                  </p:stCondLst>
                                  <p:childTnLst>
                                    <p:animEffect transition="out" filter="fade">
                                      <p:cBhvr>
                                        <p:cTn id="36" dur="500"/>
                                        <p:tgtEl>
                                          <p:spTgt spid="37"/>
                                        </p:tgtEl>
                                      </p:cBhvr>
                                    </p:animEffect>
                                    <p:set>
                                      <p:cBhvr>
                                        <p:cTn id="37" dur="1" fill="hold">
                                          <p:stCondLst>
                                            <p:cond delay="499"/>
                                          </p:stCondLst>
                                        </p:cTn>
                                        <p:tgtEl>
                                          <p:spTgt spid="37"/>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82"/>
                                        </p:tgtEl>
                                      </p:cBhvr>
                                    </p:animEffect>
                                    <p:set>
                                      <p:cBhvr>
                                        <p:cTn id="42" dur="1" fill="hold">
                                          <p:stCondLst>
                                            <p:cond delay="499"/>
                                          </p:stCondLst>
                                        </p:cTn>
                                        <p:tgtEl>
                                          <p:spTgt spid="82"/>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500"/>
                                        <p:tgtEl>
                                          <p:spTgt spid="81"/>
                                        </p:tgtEl>
                                      </p:cBhvr>
                                    </p:animEffect>
                                    <p:set>
                                      <p:cBhvr>
                                        <p:cTn id="45" dur="1" fill="hold">
                                          <p:stCondLst>
                                            <p:cond delay="499"/>
                                          </p:stCondLst>
                                        </p:cTn>
                                        <p:tgtEl>
                                          <p:spTgt spid="81"/>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87"/>
                                        </p:tgtEl>
                                      </p:cBhvr>
                                    </p:animEffect>
                                    <p:set>
                                      <p:cBhvr>
                                        <p:cTn id="48" dur="1" fill="hold">
                                          <p:stCondLst>
                                            <p:cond delay="499"/>
                                          </p:stCondLst>
                                        </p:cTn>
                                        <p:tgtEl>
                                          <p:spTgt spid="87"/>
                                        </p:tgtEl>
                                        <p:attrNameLst>
                                          <p:attrName>style.visibility</p:attrName>
                                        </p:attrNameLst>
                                      </p:cBhvr>
                                      <p:to>
                                        <p:strVal val="hidden"/>
                                      </p:to>
                                    </p:set>
                                  </p:childTnLst>
                                </p:cTn>
                              </p:par>
                              <p:par>
                                <p:cTn id="49" presetID="10" presetClass="exit" presetSubtype="0" fill="hold" nodeType="withEffect">
                                  <p:stCondLst>
                                    <p:cond delay="0"/>
                                  </p:stCondLst>
                                  <p:childTnLst>
                                    <p:animEffect transition="out" filter="fade">
                                      <p:cBhvr>
                                        <p:cTn id="50" dur="500"/>
                                        <p:tgtEl>
                                          <p:spTgt spid="86"/>
                                        </p:tgtEl>
                                      </p:cBhvr>
                                    </p:animEffect>
                                    <p:set>
                                      <p:cBhvr>
                                        <p:cTn id="51" dur="1" fill="hold">
                                          <p:stCondLst>
                                            <p:cond delay="499"/>
                                          </p:stCondLst>
                                        </p:cTn>
                                        <p:tgtEl>
                                          <p:spTgt spid="86"/>
                                        </p:tgtEl>
                                        <p:attrNameLst>
                                          <p:attrName>style.visibility</p:attrName>
                                        </p:attrNameLst>
                                      </p:cBhvr>
                                      <p:to>
                                        <p:strVal val="hidden"/>
                                      </p:to>
                                    </p:set>
                                  </p:childTnLst>
                                </p:cTn>
                              </p:par>
                              <p:par>
                                <p:cTn id="52" presetID="10" presetClass="exit" presetSubtype="0" fill="hold" nodeType="withEffect">
                                  <p:stCondLst>
                                    <p:cond delay="0"/>
                                  </p:stCondLst>
                                  <p:childTnLst>
                                    <p:animEffect transition="out" filter="fade">
                                      <p:cBhvr>
                                        <p:cTn id="53" dur="500"/>
                                        <p:tgtEl>
                                          <p:spTgt spid="85"/>
                                        </p:tgtEl>
                                      </p:cBhvr>
                                    </p:animEffect>
                                    <p:set>
                                      <p:cBhvr>
                                        <p:cTn id="54" dur="1" fill="hold">
                                          <p:stCondLst>
                                            <p:cond delay="499"/>
                                          </p:stCondLst>
                                        </p:cTn>
                                        <p:tgtEl>
                                          <p:spTgt spid="85"/>
                                        </p:tgtEl>
                                        <p:attrNameLst>
                                          <p:attrName>style.visibility</p:attrName>
                                        </p:attrNameLst>
                                      </p:cBhvr>
                                      <p:to>
                                        <p:strVal val="hidden"/>
                                      </p:to>
                                    </p:set>
                                  </p:childTnLst>
                                </p:cTn>
                              </p:par>
                              <p:par>
                                <p:cTn id="55" presetID="10" presetClass="exit" presetSubtype="0" fill="hold" nodeType="withEffect">
                                  <p:stCondLst>
                                    <p:cond delay="0"/>
                                  </p:stCondLst>
                                  <p:childTnLst>
                                    <p:animEffect transition="out" filter="fade">
                                      <p:cBhvr>
                                        <p:cTn id="56" dur="500"/>
                                        <p:tgtEl>
                                          <p:spTgt spid="84"/>
                                        </p:tgtEl>
                                      </p:cBhvr>
                                    </p:animEffect>
                                    <p:set>
                                      <p:cBhvr>
                                        <p:cTn id="57" dur="1" fill="hold">
                                          <p:stCondLst>
                                            <p:cond delay="499"/>
                                          </p:stCondLst>
                                        </p:cTn>
                                        <p:tgtEl>
                                          <p:spTgt spid="8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91"/>
                                        </p:tgtEl>
                                        <p:attrNameLst>
                                          <p:attrName>style.visibility</p:attrName>
                                        </p:attrNameLst>
                                      </p:cBhvr>
                                      <p:to>
                                        <p:strVal val="visible"/>
                                      </p:to>
                                    </p:set>
                                    <p:animEffect transition="in" filter="fade">
                                      <p:cBhvr>
                                        <p:cTn id="62" dur="500"/>
                                        <p:tgtEl>
                                          <p:spTgt spid="91"/>
                                        </p:tgtEl>
                                      </p:cBhvr>
                                    </p:animEffect>
                                  </p:childTnLst>
                                </p:cTn>
                              </p:par>
                              <p:par>
                                <p:cTn id="63" presetID="10" presetClass="entr" presetSubtype="0" fill="hold" nodeType="withEffect">
                                  <p:stCondLst>
                                    <p:cond delay="0"/>
                                  </p:stCondLst>
                                  <p:childTnLst>
                                    <p:set>
                                      <p:cBhvr>
                                        <p:cTn id="64" dur="1" fill="hold">
                                          <p:stCondLst>
                                            <p:cond delay="0"/>
                                          </p:stCondLst>
                                        </p:cTn>
                                        <p:tgtEl>
                                          <p:spTgt spid="90"/>
                                        </p:tgtEl>
                                        <p:attrNameLst>
                                          <p:attrName>style.visibility</p:attrName>
                                        </p:attrNameLst>
                                      </p:cBhvr>
                                      <p:to>
                                        <p:strVal val="visible"/>
                                      </p:to>
                                    </p:set>
                                    <p:animEffect transition="in" filter="fade">
                                      <p:cBhvr>
                                        <p:cTn id="65" dur="500"/>
                                        <p:tgtEl>
                                          <p:spTgt spid="90"/>
                                        </p:tgtEl>
                                      </p:cBhvr>
                                    </p:animEffect>
                                  </p:childTnLst>
                                </p:cTn>
                              </p:par>
                              <p:par>
                                <p:cTn id="66" presetID="10" presetClass="entr" presetSubtype="0" fill="hold" nodeType="withEffect">
                                  <p:stCondLst>
                                    <p:cond delay="0"/>
                                  </p:stCondLst>
                                  <p:childTnLst>
                                    <p:set>
                                      <p:cBhvr>
                                        <p:cTn id="67" dur="1" fill="hold">
                                          <p:stCondLst>
                                            <p:cond delay="0"/>
                                          </p:stCondLst>
                                        </p:cTn>
                                        <p:tgtEl>
                                          <p:spTgt spid="95"/>
                                        </p:tgtEl>
                                        <p:attrNameLst>
                                          <p:attrName>style.visibility</p:attrName>
                                        </p:attrNameLst>
                                      </p:cBhvr>
                                      <p:to>
                                        <p:strVal val="visible"/>
                                      </p:to>
                                    </p:set>
                                    <p:animEffect transition="in" filter="fade">
                                      <p:cBhvr>
                                        <p:cTn id="68" dur="500"/>
                                        <p:tgtEl>
                                          <p:spTgt spid="95"/>
                                        </p:tgtEl>
                                      </p:cBhvr>
                                    </p:animEffect>
                                  </p:childTnLst>
                                </p:cTn>
                              </p:par>
                              <p:par>
                                <p:cTn id="69" presetID="10" presetClass="entr" presetSubtype="0" fill="hold" nodeType="withEffect">
                                  <p:stCondLst>
                                    <p:cond delay="0"/>
                                  </p:stCondLst>
                                  <p:childTnLst>
                                    <p:set>
                                      <p:cBhvr>
                                        <p:cTn id="70" dur="1" fill="hold">
                                          <p:stCondLst>
                                            <p:cond delay="0"/>
                                          </p:stCondLst>
                                        </p:cTn>
                                        <p:tgtEl>
                                          <p:spTgt spid="94"/>
                                        </p:tgtEl>
                                        <p:attrNameLst>
                                          <p:attrName>style.visibility</p:attrName>
                                        </p:attrNameLst>
                                      </p:cBhvr>
                                      <p:to>
                                        <p:strVal val="visible"/>
                                      </p:to>
                                    </p:set>
                                    <p:animEffect transition="in" filter="fade">
                                      <p:cBhvr>
                                        <p:cTn id="71" dur="500"/>
                                        <p:tgtEl>
                                          <p:spTgt spid="94"/>
                                        </p:tgtEl>
                                      </p:cBhvr>
                                    </p:animEffect>
                                  </p:childTnLst>
                                </p:cTn>
                              </p:par>
                              <p:par>
                                <p:cTn id="72" presetID="10" presetClass="entr" presetSubtype="0" fill="hold" nodeType="withEffect">
                                  <p:stCondLst>
                                    <p:cond delay="0"/>
                                  </p:stCondLst>
                                  <p:childTnLst>
                                    <p:set>
                                      <p:cBhvr>
                                        <p:cTn id="73" dur="1" fill="hold">
                                          <p:stCondLst>
                                            <p:cond delay="0"/>
                                          </p:stCondLst>
                                        </p:cTn>
                                        <p:tgtEl>
                                          <p:spTgt spid="93"/>
                                        </p:tgtEl>
                                        <p:attrNameLst>
                                          <p:attrName>style.visibility</p:attrName>
                                        </p:attrNameLst>
                                      </p:cBhvr>
                                      <p:to>
                                        <p:strVal val="visible"/>
                                      </p:to>
                                    </p:set>
                                    <p:animEffect transition="in" filter="fade">
                                      <p:cBhvr>
                                        <p:cTn id="74" dur="500"/>
                                        <p:tgtEl>
                                          <p:spTgt spid="93"/>
                                        </p:tgtEl>
                                      </p:cBhvr>
                                    </p:animEffect>
                                  </p:childTnLst>
                                </p:cTn>
                              </p:par>
                              <p:par>
                                <p:cTn id="75" presetID="10" presetClass="entr" presetSubtype="0" fill="hold" nodeType="withEffect">
                                  <p:stCondLst>
                                    <p:cond delay="0"/>
                                  </p:stCondLst>
                                  <p:childTnLst>
                                    <p:set>
                                      <p:cBhvr>
                                        <p:cTn id="76" dur="1" fill="hold">
                                          <p:stCondLst>
                                            <p:cond delay="0"/>
                                          </p:stCondLst>
                                        </p:cTn>
                                        <p:tgtEl>
                                          <p:spTgt spid="92"/>
                                        </p:tgtEl>
                                        <p:attrNameLst>
                                          <p:attrName>style.visibility</p:attrName>
                                        </p:attrNameLst>
                                      </p:cBhvr>
                                      <p:to>
                                        <p:strVal val="visible"/>
                                      </p:to>
                                    </p:set>
                                    <p:animEffect transition="in" filter="fade">
                                      <p:cBhvr>
                                        <p:cTn id="77" dur="500"/>
                                        <p:tgtEl>
                                          <p:spTgt spid="92"/>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101"/>
                                        </p:tgtEl>
                                        <p:attrNameLst>
                                          <p:attrName>style.visibility</p:attrName>
                                        </p:attrNameLst>
                                      </p:cBhvr>
                                      <p:to>
                                        <p:strVal val="visible"/>
                                      </p:to>
                                    </p:set>
                                    <p:animEffect transition="in" filter="fade">
                                      <p:cBhvr>
                                        <p:cTn id="80" dur="500"/>
                                        <p:tgtEl>
                                          <p:spTgt spid="101"/>
                                        </p:tgtEl>
                                      </p:cBhvr>
                                    </p:animEffect>
                                  </p:childTnLst>
                                </p:cTn>
                              </p:par>
                              <p:par>
                                <p:cTn id="81" presetID="10" presetClass="exit" presetSubtype="0" fill="hold" grpId="0" nodeType="withEffect">
                                  <p:stCondLst>
                                    <p:cond delay="0"/>
                                  </p:stCondLst>
                                  <p:childTnLst>
                                    <p:animEffect transition="out" filter="fade">
                                      <p:cBhvr>
                                        <p:cTn id="82" dur="500"/>
                                        <p:tgtEl>
                                          <p:spTgt spid="71"/>
                                        </p:tgtEl>
                                      </p:cBhvr>
                                    </p:animEffect>
                                    <p:set>
                                      <p:cBhvr>
                                        <p:cTn id="83" dur="1" fill="hold">
                                          <p:stCondLst>
                                            <p:cond delay="499"/>
                                          </p:stCondLst>
                                        </p:cTn>
                                        <p:tgtEl>
                                          <p:spTgt spid="71"/>
                                        </p:tgtEl>
                                        <p:attrNameLst>
                                          <p:attrName>style.visibility</p:attrName>
                                        </p:attrNameLst>
                                      </p:cBhvr>
                                      <p:to>
                                        <p:strVal val="hidden"/>
                                      </p:to>
                                    </p:set>
                                  </p:childTnLst>
                                </p:cTn>
                              </p:par>
                              <p:par>
                                <p:cTn id="84" presetID="10" presetClass="entr" presetSubtype="0" fill="hold" grpId="0" nodeType="withEffect">
                                  <p:stCondLst>
                                    <p:cond delay="0"/>
                                  </p:stCondLst>
                                  <p:childTnLst>
                                    <p:set>
                                      <p:cBhvr>
                                        <p:cTn id="85" dur="1" fill="hold">
                                          <p:stCondLst>
                                            <p:cond delay="0"/>
                                          </p:stCondLst>
                                        </p:cTn>
                                        <p:tgtEl>
                                          <p:spTgt spid="97"/>
                                        </p:tgtEl>
                                        <p:attrNameLst>
                                          <p:attrName>style.visibility</p:attrName>
                                        </p:attrNameLst>
                                      </p:cBhvr>
                                      <p:to>
                                        <p:strVal val="visible"/>
                                      </p:to>
                                    </p:set>
                                    <p:animEffect transition="in" filter="fade">
                                      <p:cBhvr>
                                        <p:cTn id="86" dur="500"/>
                                        <p:tgtEl>
                                          <p:spTgt spid="97"/>
                                        </p:tgtEl>
                                      </p:cBhvr>
                                    </p:animEffect>
                                  </p:childTnLst>
                                </p:cTn>
                              </p:par>
                              <p:par>
                                <p:cTn id="87" presetID="10" presetClass="entr" presetSubtype="0" fill="hold" nodeType="withEffect">
                                  <p:stCondLst>
                                    <p:cond delay="0"/>
                                  </p:stCondLst>
                                  <p:childTnLst>
                                    <p:set>
                                      <p:cBhvr>
                                        <p:cTn id="88" dur="1" fill="hold">
                                          <p:stCondLst>
                                            <p:cond delay="0"/>
                                          </p:stCondLst>
                                        </p:cTn>
                                        <p:tgtEl>
                                          <p:spTgt spid="96"/>
                                        </p:tgtEl>
                                        <p:attrNameLst>
                                          <p:attrName>style.visibility</p:attrName>
                                        </p:attrNameLst>
                                      </p:cBhvr>
                                      <p:to>
                                        <p:strVal val="visible"/>
                                      </p:to>
                                    </p:set>
                                    <p:animEffect transition="in" filter="fade">
                                      <p:cBhvr>
                                        <p:cTn id="89" dur="500"/>
                                        <p:tgtEl>
                                          <p:spTgt spid="96"/>
                                        </p:tgtEl>
                                      </p:cBhvr>
                                    </p:animEffect>
                                  </p:childTnLst>
                                </p:cTn>
                              </p:par>
                              <p:par>
                                <p:cTn id="90" presetID="10" presetClass="exit" presetSubtype="0" fill="hold" nodeType="withEffect">
                                  <p:stCondLst>
                                    <p:cond delay="0"/>
                                  </p:stCondLst>
                                  <p:childTnLst>
                                    <p:animEffect transition="out" filter="fade">
                                      <p:cBhvr>
                                        <p:cTn id="91" dur="500"/>
                                        <p:tgtEl>
                                          <p:spTgt spid="73"/>
                                        </p:tgtEl>
                                      </p:cBhvr>
                                    </p:animEffect>
                                    <p:set>
                                      <p:cBhvr>
                                        <p:cTn id="92" dur="1" fill="hold">
                                          <p:stCondLst>
                                            <p:cond delay="499"/>
                                          </p:stCondLst>
                                        </p:cTn>
                                        <p:tgtEl>
                                          <p:spTgt spid="73"/>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1" nodeType="clickEffect">
                                  <p:stCondLst>
                                    <p:cond delay="0"/>
                                  </p:stCondLst>
                                  <p:childTnLst>
                                    <p:set>
                                      <p:cBhvr>
                                        <p:cTn id="96" dur="1" fill="hold">
                                          <p:stCondLst>
                                            <p:cond delay="0"/>
                                          </p:stCondLst>
                                        </p:cTn>
                                        <p:tgtEl>
                                          <p:spTgt spid="98"/>
                                        </p:tgtEl>
                                        <p:attrNameLst>
                                          <p:attrName>style.visibility</p:attrName>
                                        </p:attrNameLst>
                                      </p:cBhvr>
                                      <p:to>
                                        <p:strVal val="visible"/>
                                      </p:to>
                                    </p:set>
                                    <p:animEffect transition="in" filter="fade">
                                      <p:cBhvr>
                                        <p:cTn id="97" dur="500"/>
                                        <p:tgtEl>
                                          <p:spTgt spid="98"/>
                                        </p:tgtEl>
                                      </p:cBhvr>
                                    </p:animEffect>
                                  </p:childTnLst>
                                </p:cTn>
                              </p:par>
                              <p:par>
                                <p:cTn id="98" presetID="42" presetClass="path" presetSubtype="0" accel="50000" decel="50000" fill="hold" grpId="0" nodeType="withEffect">
                                  <p:stCondLst>
                                    <p:cond delay="0"/>
                                  </p:stCondLst>
                                  <p:childTnLst>
                                    <p:animMotion origin="layout" path="M -1.38889E-6 -2.59259E-6 L -1.38889E-6 0.13588 " pathEditMode="relative" rAng="0" ptsTypes="AA">
                                      <p:cBhvr>
                                        <p:cTn id="99" dur="2000" fill="hold"/>
                                        <p:tgtEl>
                                          <p:spTgt spid="98"/>
                                        </p:tgtEl>
                                        <p:attrNameLst>
                                          <p:attrName>ppt_x</p:attrName>
                                          <p:attrName>ppt_y</p:attrName>
                                        </p:attrNameLst>
                                      </p:cBhvr>
                                      <p:rCtr x="0" y="6782"/>
                                    </p:animMotion>
                                  </p:childTnLst>
                                </p:cTn>
                              </p:par>
                              <p:par>
                                <p:cTn id="100" presetID="10" presetClass="entr" presetSubtype="0" fill="hold" grpId="0" nodeType="withEffect">
                                  <p:stCondLst>
                                    <p:cond delay="0"/>
                                  </p:stCondLst>
                                  <p:childTnLst>
                                    <p:set>
                                      <p:cBhvr>
                                        <p:cTn id="101" dur="1" fill="hold">
                                          <p:stCondLst>
                                            <p:cond delay="0"/>
                                          </p:stCondLst>
                                        </p:cTn>
                                        <p:tgtEl>
                                          <p:spTgt spid="99"/>
                                        </p:tgtEl>
                                        <p:attrNameLst>
                                          <p:attrName>style.visibility</p:attrName>
                                        </p:attrNameLst>
                                      </p:cBhvr>
                                      <p:to>
                                        <p:strVal val="visible"/>
                                      </p:to>
                                    </p:set>
                                    <p:animEffect transition="in" filter="fade">
                                      <p:cBhvr>
                                        <p:cTn id="102" dur="500"/>
                                        <p:tgtEl>
                                          <p:spTgt spid="99"/>
                                        </p:tgtEl>
                                      </p:cBhvr>
                                    </p:animEffect>
                                  </p:childTnLst>
                                </p:cTn>
                              </p:par>
                              <p:par>
                                <p:cTn id="103" presetID="42" presetClass="path" presetSubtype="0" accel="50000" decel="50000" fill="hold" grpId="1" nodeType="withEffect">
                                  <p:stCondLst>
                                    <p:cond delay="0"/>
                                  </p:stCondLst>
                                  <p:childTnLst>
                                    <p:animMotion origin="layout" path="M -2.77778E-6 3.33333E-6 L -2.77778E-6 0.13426 " pathEditMode="relative" rAng="0" ptsTypes="AA">
                                      <p:cBhvr>
                                        <p:cTn id="104" dur="2000" fill="hold"/>
                                        <p:tgtEl>
                                          <p:spTgt spid="99"/>
                                        </p:tgtEl>
                                        <p:attrNameLst>
                                          <p:attrName>ppt_x</p:attrName>
                                          <p:attrName>ppt_y</p:attrName>
                                        </p:attrNameLst>
                                      </p:cBhvr>
                                      <p:rCtr x="0" y="6713"/>
                                    </p:animMotion>
                                  </p:childTnLst>
                                </p:cTn>
                              </p:par>
                            </p:childTnLst>
                          </p:cTn>
                        </p:par>
                        <p:par>
                          <p:cTn id="105" fill="hold">
                            <p:stCondLst>
                              <p:cond delay="2000"/>
                            </p:stCondLst>
                            <p:childTnLst>
                              <p:par>
                                <p:cTn id="106" presetID="10" presetClass="entr" presetSubtype="0" fill="hold" grpId="0"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fade">
                                      <p:cBhvr>
                                        <p:cTn id="108" dur="500"/>
                                        <p:tgtEl>
                                          <p:spTgt spid="103"/>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104"/>
                                        </p:tgtEl>
                                        <p:attrNameLst>
                                          <p:attrName>style.visibility</p:attrName>
                                        </p:attrNameLst>
                                      </p:cBhvr>
                                      <p:to>
                                        <p:strVal val="visible"/>
                                      </p:to>
                                    </p:set>
                                    <p:animEffect transition="in" filter="fade">
                                      <p:cBhvr>
                                        <p:cTn id="111" dur="500"/>
                                        <p:tgtEl>
                                          <p:spTgt spid="104"/>
                                        </p:tgtEl>
                                      </p:cBhvr>
                                    </p:animEffect>
                                  </p:childTnLst>
                                </p:cTn>
                              </p:par>
                            </p:childTnLst>
                          </p:cTn>
                        </p:par>
                        <p:par>
                          <p:cTn id="112" fill="hold">
                            <p:stCondLst>
                              <p:cond delay="2500"/>
                            </p:stCondLst>
                            <p:childTnLst>
                              <p:par>
                                <p:cTn id="113" presetID="10" presetClass="exit" presetSubtype="0" fill="hold" grpId="1" nodeType="afterEffect">
                                  <p:stCondLst>
                                    <p:cond delay="0"/>
                                  </p:stCondLst>
                                  <p:childTnLst>
                                    <p:animEffect transition="out" filter="fade">
                                      <p:cBhvr>
                                        <p:cTn id="114" dur="500"/>
                                        <p:tgtEl>
                                          <p:spTgt spid="91"/>
                                        </p:tgtEl>
                                      </p:cBhvr>
                                    </p:animEffect>
                                    <p:set>
                                      <p:cBhvr>
                                        <p:cTn id="115" dur="1" fill="hold">
                                          <p:stCondLst>
                                            <p:cond delay="499"/>
                                          </p:stCondLst>
                                        </p:cTn>
                                        <p:tgtEl>
                                          <p:spTgt spid="91"/>
                                        </p:tgtEl>
                                        <p:attrNameLst>
                                          <p:attrName>style.visibility</p:attrName>
                                        </p:attrNameLst>
                                      </p:cBhvr>
                                      <p:to>
                                        <p:strVal val="hidden"/>
                                      </p:to>
                                    </p:set>
                                  </p:childTnLst>
                                </p:cTn>
                              </p:par>
                              <p:par>
                                <p:cTn id="116" presetID="10" presetClass="exit" presetSubtype="0" fill="hold" nodeType="withEffect">
                                  <p:stCondLst>
                                    <p:cond delay="0"/>
                                  </p:stCondLst>
                                  <p:childTnLst>
                                    <p:animEffect transition="out" filter="fade">
                                      <p:cBhvr>
                                        <p:cTn id="117" dur="500"/>
                                        <p:tgtEl>
                                          <p:spTgt spid="90"/>
                                        </p:tgtEl>
                                      </p:cBhvr>
                                    </p:animEffect>
                                    <p:set>
                                      <p:cBhvr>
                                        <p:cTn id="118" dur="1" fill="hold">
                                          <p:stCondLst>
                                            <p:cond delay="499"/>
                                          </p:stCondLst>
                                        </p:cTn>
                                        <p:tgtEl>
                                          <p:spTgt spid="90"/>
                                        </p:tgtEl>
                                        <p:attrNameLst>
                                          <p:attrName>style.visibility</p:attrName>
                                        </p:attrNameLst>
                                      </p:cBhvr>
                                      <p:to>
                                        <p:strVal val="hidden"/>
                                      </p:to>
                                    </p:set>
                                  </p:childTnLst>
                                </p:cTn>
                              </p:par>
                              <p:par>
                                <p:cTn id="119" presetID="10" presetClass="exit" presetSubtype="0" fill="hold" nodeType="withEffect">
                                  <p:stCondLst>
                                    <p:cond delay="0"/>
                                  </p:stCondLst>
                                  <p:childTnLst>
                                    <p:animEffect transition="out" filter="fade">
                                      <p:cBhvr>
                                        <p:cTn id="120" dur="500"/>
                                        <p:tgtEl>
                                          <p:spTgt spid="95"/>
                                        </p:tgtEl>
                                      </p:cBhvr>
                                    </p:animEffect>
                                    <p:set>
                                      <p:cBhvr>
                                        <p:cTn id="121" dur="1" fill="hold">
                                          <p:stCondLst>
                                            <p:cond delay="499"/>
                                          </p:stCondLst>
                                        </p:cTn>
                                        <p:tgtEl>
                                          <p:spTgt spid="95"/>
                                        </p:tgtEl>
                                        <p:attrNameLst>
                                          <p:attrName>style.visibility</p:attrName>
                                        </p:attrNameLst>
                                      </p:cBhvr>
                                      <p:to>
                                        <p:strVal val="hidden"/>
                                      </p:to>
                                    </p:set>
                                  </p:childTnLst>
                                </p:cTn>
                              </p:par>
                              <p:par>
                                <p:cTn id="122" presetID="10" presetClass="exit" presetSubtype="0" fill="hold" nodeType="withEffect">
                                  <p:stCondLst>
                                    <p:cond delay="0"/>
                                  </p:stCondLst>
                                  <p:childTnLst>
                                    <p:animEffect transition="out" filter="fade">
                                      <p:cBhvr>
                                        <p:cTn id="123" dur="500"/>
                                        <p:tgtEl>
                                          <p:spTgt spid="94"/>
                                        </p:tgtEl>
                                      </p:cBhvr>
                                    </p:animEffect>
                                    <p:set>
                                      <p:cBhvr>
                                        <p:cTn id="124" dur="1" fill="hold">
                                          <p:stCondLst>
                                            <p:cond delay="499"/>
                                          </p:stCondLst>
                                        </p:cTn>
                                        <p:tgtEl>
                                          <p:spTgt spid="94"/>
                                        </p:tgtEl>
                                        <p:attrNameLst>
                                          <p:attrName>style.visibility</p:attrName>
                                        </p:attrNameLst>
                                      </p:cBhvr>
                                      <p:to>
                                        <p:strVal val="hidden"/>
                                      </p:to>
                                    </p:set>
                                  </p:childTnLst>
                                </p:cTn>
                              </p:par>
                              <p:par>
                                <p:cTn id="125" presetID="10" presetClass="exit" presetSubtype="0" fill="hold" nodeType="withEffect">
                                  <p:stCondLst>
                                    <p:cond delay="0"/>
                                  </p:stCondLst>
                                  <p:childTnLst>
                                    <p:animEffect transition="out" filter="fade">
                                      <p:cBhvr>
                                        <p:cTn id="126" dur="500"/>
                                        <p:tgtEl>
                                          <p:spTgt spid="93"/>
                                        </p:tgtEl>
                                      </p:cBhvr>
                                    </p:animEffect>
                                    <p:set>
                                      <p:cBhvr>
                                        <p:cTn id="127" dur="1" fill="hold">
                                          <p:stCondLst>
                                            <p:cond delay="499"/>
                                          </p:stCondLst>
                                        </p:cTn>
                                        <p:tgtEl>
                                          <p:spTgt spid="93"/>
                                        </p:tgtEl>
                                        <p:attrNameLst>
                                          <p:attrName>style.visibility</p:attrName>
                                        </p:attrNameLst>
                                      </p:cBhvr>
                                      <p:to>
                                        <p:strVal val="hidden"/>
                                      </p:to>
                                    </p:set>
                                  </p:childTnLst>
                                </p:cTn>
                              </p:par>
                              <p:par>
                                <p:cTn id="128" presetID="10" presetClass="exit" presetSubtype="0" fill="hold" nodeType="withEffect">
                                  <p:stCondLst>
                                    <p:cond delay="0"/>
                                  </p:stCondLst>
                                  <p:childTnLst>
                                    <p:animEffect transition="out" filter="fade">
                                      <p:cBhvr>
                                        <p:cTn id="129" dur="500"/>
                                        <p:tgtEl>
                                          <p:spTgt spid="92"/>
                                        </p:tgtEl>
                                      </p:cBhvr>
                                    </p:animEffect>
                                    <p:set>
                                      <p:cBhvr>
                                        <p:cTn id="130" dur="1" fill="hold">
                                          <p:stCondLst>
                                            <p:cond delay="499"/>
                                          </p:stCondLst>
                                        </p:cTn>
                                        <p:tgtEl>
                                          <p:spTgt spid="92"/>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52"/>
                                        </p:tgtEl>
                                        <p:attrNameLst>
                                          <p:attrName>style.visibility</p:attrName>
                                        </p:attrNameLst>
                                      </p:cBhvr>
                                      <p:to>
                                        <p:strVal val="visible"/>
                                      </p:to>
                                    </p:set>
                                    <p:animEffect transition="in" filter="fade">
                                      <p:cBhvr>
                                        <p:cTn id="135" dur="500"/>
                                        <p:tgtEl>
                                          <p:spTgt spid="52"/>
                                        </p:tgtEl>
                                      </p:cBhvr>
                                    </p:animEffect>
                                  </p:childTnLst>
                                </p:cTn>
                              </p:par>
                              <p:par>
                                <p:cTn id="136" presetID="10" presetClass="entr" presetSubtype="0" fill="hold" grpId="1" nodeType="withEffect">
                                  <p:stCondLst>
                                    <p:cond delay="0"/>
                                  </p:stCondLst>
                                  <p:childTnLst>
                                    <p:set>
                                      <p:cBhvr>
                                        <p:cTn id="137" dur="1" fill="hold">
                                          <p:stCondLst>
                                            <p:cond delay="0"/>
                                          </p:stCondLst>
                                        </p:cTn>
                                        <p:tgtEl>
                                          <p:spTgt spid="109"/>
                                        </p:tgtEl>
                                        <p:attrNameLst>
                                          <p:attrName>style.visibility</p:attrName>
                                        </p:attrNameLst>
                                      </p:cBhvr>
                                      <p:to>
                                        <p:strVal val="visible"/>
                                      </p:to>
                                    </p:set>
                                    <p:animEffect transition="in" filter="fade">
                                      <p:cBhvr>
                                        <p:cTn id="138" dur="500"/>
                                        <p:tgtEl>
                                          <p:spTgt spid="109"/>
                                        </p:tgtEl>
                                      </p:cBhvr>
                                    </p:animEffect>
                                  </p:childTnLst>
                                </p:cTn>
                              </p:par>
                              <p:par>
                                <p:cTn id="139" presetID="42" presetClass="path" presetSubtype="0" accel="50000" decel="50000" fill="hold" grpId="0" nodeType="withEffect">
                                  <p:stCondLst>
                                    <p:cond delay="0"/>
                                  </p:stCondLst>
                                  <p:childTnLst>
                                    <p:animMotion origin="layout" path="M -2.77778E-6 -2.22222E-6 L -2.77778E-6 0.45278 " pathEditMode="relative" rAng="0" ptsTypes="AA">
                                      <p:cBhvr>
                                        <p:cTn id="140" dur="2000" fill="hold"/>
                                        <p:tgtEl>
                                          <p:spTgt spid="109"/>
                                        </p:tgtEl>
                                        <p:attrNameLst>
                                          <p:attrName>ppt_x</p:attrName>
                                          <p:attrName>ppt_y</p:attrName>
                                        </p:attrNameLst>
                                      </p:cBhvr>
                                      <p:rCtr x="0" y="22639"/>
                                    </p:animMotion>
                                  </p:childTnLst>
                                </p:cTn>
                              </p:par>
                            </p:childTnLst>
                          </p:cTn>
                        </p:par>
                      </p:childTnLst>
                    </p:cTn>
                  </p:par>
                  <p:par>
                    <p:cTn id="141" fill="hold">
                      <p:stCondLst>
                        <p:cond delay="indefinite"/>
                      </p:stCondLst>
                      <p:childTnLst>
                        <p:par>
                          <p:cTn id="142" fill="hold">
                            <p:stCondLst>
                              <p:cond delay="0"/>
                            </p:stCondLst>
                            <p:childTnLst>
                              <p:par>
                                <p:cTn id="143" presetID="10" presetClass="exit" presetSubtype="0" fill="hold" grpId="1" nodeType="clickEffect">
                                  <p:stCondLst>
                                    <p:cond delay="0"/>
                                  </p:stCondLst>
                                  <p:childTnLst>
                                    <p:animEffect transition="out" filter="fade">
                                      <p:cBhvr>
                                        <p:cTn id="144" dur="500"/>
                                        <p:tgtEl>
                                          <p:spTgt spid="52"/>
                                        </p:tgtEl>
                                      </p:cBhvr>
                                    </p:animEffect>
                                    <p:set>
                                      <p:cBhvr>
                                        <p:cTn id="145" dur="1" fill="hold">
                                          <p:stCondLst>
                                            <p:cond delay="499"/>
                                          </p:stCondLst>
                                        </p:cTn>
                                        <p:tgtEl>
                                          <p:spTgt spid="52"/>
                                        </p:tgtEl>
                                        <p:attrNameLst>
                                          <p:attrName>style.visibility</p:attrName>
                                        </p:attrNameLst>
                                      </p:cBhvr>
                                      <p:to>
                                        <p:strVal val="hidden"/>
                                      </p:to>
                                    </p:set>
                                  </p:childTnLst>
                                </p:cTn>
                              </p:par>
                              <p:par>
                                <p:cTn id="146" presetID="10" presetClass="exit" presetSubtype="0" fill="hold" grpId="2" nodeType="withEffect">
                                  <p:stCondLst>
                                    <p:cond delay="0"/>
                                  </p:stCondLst>
                                  <p:childTnLst>
                                    <p:animEffect transition="out" filter="fade">
                                      <p:cBhvr>
                                        <p:cTn id="147" dur="500"/>
                                        <p:tgtEl>
                                          <p:spTgt spid="109"/>
                                        </p:tgtEl>
                                      </p:cBhvr>
                                    </p:animEffect>
                                    <p:set>
                                      <p:cBhvr>
                                        <p:cTn id="148" dur="1" fill="hold">
                                          <p:stCondLst>
                                            <p:cond delay="499"/>
                                          </p:stCondLst>
                                        </p:cTn>
                                        <p:tgtEl>
                                          <p:spTgt spid="109"/>
                                        </p:tgtEl>
                                        <p:attrNameLst>
                                          <p:attrName>style.visibility</p:attrName>
                                        </p:attrNameLst>
                                      </p:cBhvr>
                                      <p:to>
                                        <p:strVal val="hidden"/>
                                      </p:to>
                                    </p:set>
                                  </p:childTnLst>
                                </p:cTn>
                              </p:par>
                            </p:childTnLst>
                          </p:cTn>
                        </p:par>
                        <p:par>
                          <p:cTn id="149" fill="hold">
                            <p:stCondLst>
                              <p:cond delay="500"/>
                            </p:stCondLst>
                            <p:childTnLst>
                              <p:par>
                                <p:cTn id="150" presetID="10" presetClass="entr" presetSubtype="0" fill="hold" grpId="0" nodeType="afterEffect">
                                  <p:stCondLst>
                                    <p:cond delay="0"/>
                                  </p:stCondLst>
                                  <p:childTnLst>
                                    <p:set>
                                      <p:cBhvr>
                                        <p:cTn id="151" dur="1" fill="hold">
                                          <p:stCondLst>
                                            <p:cond delay="0"/>
                                          </p:stCondLst>
                                        </p:cTn>
                                        <p:tgtEl>
                                          <p:spTgt spid="53"/>
                                        </p:tgtEl>
                                        <p:attrNameLst>
                                          <p:attrName>style.visibility</p:attrName>
                                        </p:attrNameLst>
                                      </p:cBhvr>
                                      <p:to>
                                        <p:strVal val="visible"/>
                                      </p:to>
                                    </p:set>
                                    <p:animEffect transition="in" filter="fade">
                                      <p:cBhvr>
                                        <p:cTn id="152" dur="500"/>
                                        <p:tgtEl>
                                          <p:spTgt spid="53"/>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108"/>
                                        </p:tgtEl>
                                        <p:attrNameLst>
                                          <p:attrName>style.visibility</p:attrName>
                                        </p:attrNameLst>
                                      </p:cBhvr>
                                      <p:to>
                                        <p:strVal val="visible"/>
                                      </p:to>
                                    </p:set>
                                    <p:animEffect transition="in" filter="fade">
                                      <p:cBhvr>
                                        <p:cTn id="155" dur="500"/>
                                        <p:tgtEl>
                                          <p:spTgt spid="108"/>
                                        </p:tgtEl>
                                      </p:cBhvr>
                                    </p:animEffect>
                                  </p:childTnLst>
                                </p:cTn>
                              </p:par>
                              <p:par>
                                <p:cTn id="156" presetID="42" presetClass="path" presetSubtype="0" accel="50000" decel="50000" fill="hold" grpId="1" nodeType="withEffect">
                                  <p:stCondLst>
                                    <p:cond delay="0"/>
                                  </p:stCondLst>
                                  <p:childTnLst>
                                    <p:animMotion origin="layout" path="M -2.77778E-6 0.00093 L -2.77778E-6 0.1125 " pathEditMode="relative" rAng="0" ptsTypes="AA">
                                      <p:cBhvr>
                                        <p:cTn id="157" dur="1000" fill="hold"/>
                                        <p:tgtEl>
                                          <p:spTgt spid="108"/>
                                        </p:tgtEl>
                                        <p:attrNameLst>
                                          <p:attrName>ppt_x</p:attrName>
                                          <p:attrName>ppt_y</p:attrName>
                                        </p:attrNameLst>
                                      </p:cBhvr>
                                      <p:rCtr x="0" y="5579"/>
                                    </p:animMotion>
                                  </p:childTnLst>
                                </p:cTn>
                              </p:par>
                            </p:childTnLst>
                          </p:cTn>
                        </p:par>
                      </p:childTnLst>
                    </p:cTn>
                  </p:par>
                  <p:par>
                    <p:cTn id="158" fill="hold">
                      <p:stCondLst>
                        <p:cond delay="indefinite"/>
                      </p:stCondLst>
                      <p:childTnLst>
                        <p:par>
                          <p:cTn id="159" fill="hold">
                            <p:stCondLst>
                              <p:cond delay="0"/>
                            </p:stCondLst>
                            <p:childTnLst>
                              <p:par>
                                <p:cTn id="160" presetID="1" presetClass="entr" presetSubtype="0" fill="hold" grpId="0" nodeType="clickEffect">
                                  <p:stCondLst>
                                    <p:cond delay="0"/>
                                  </p:stCondLst>
                                  <p:childTnLst>
                                    <p:set>
                                      <p:cBhvr>
                                        <p:cTn id="161"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p:bldP spid="82" grpId="1"/>
      <p:bldP spid="89" grpId="0"/>
      <p:bldP spid="91" grpId="0"/>
      <p:bldP spid="91" grpId="1"/>
      <p:bldP spid="97" grpId="0"/>
      <p:bldP spid="98" grpId="0" animBg="1"/>
      <p:bldP spid="98" grpId="1" animBg="1"/>
      <p:bldP spid="99" grpId="0" animBg="1"/>
      <p:bldP spid="99" grpId="1" animBg="1"/>
      <p:bldP spid="71" grpId="0" animBg="1"/>
      <p:bldP spid="33" grpId="0" animBg="1"/>
      <p:bldP spid="100" grpId="0" animBg="1"/>
      <p:bldP spid="101" grpId="0" animBg="1"/>
      <p:bldP spid="108" grpId="0" animBg="1"/>
      <p:bldP spid="108" grpId="1" animBg="1"/>
      <p:bldP spid="109" grpId="0" animBg="1"/>
      <p:bldP spid="109" grpId="1" animBg="1"/>
      <p:bldP spid="109" grpId="2" animBg="1"/>
      <p:bldP spid="103" grpId="0"/>
      <p:bldP spid="104" grpId="0"/>
      <p:bldP spid="52" grpId="0" animBg="1"/>
      <p:bldP spid="52" grpId="1" animBg="1"/>
      <p:bldP spid="53" grpId="0" animBg="1"/>
      <p:bldP spid="5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Challenges: Global Structures</a:t>
            </a:r>
            <a:endParaRPr lang="en-US" sz="4400"/>
          </a:p>
        </p:txBody>
      </p:sp>
      <p:sp>
        <p:nvSpPr>
          <p:cNvPr id="3" name="Content Placeholder 2"/>
          <p:cNvSpPr>
            <a:spLocks noGrp="1"/>
          </p:cNvSpPr>
          <p:nvPr>
            <p:ph idx="1"/>
          </p:nvPr>
        </p:nvSpPr>
        <p:spPr/>
        <p:txBody>
          <a:bodyPr/>
          <a:lstStyle/>
          <a:p>
            <a:pPr marL="0" lvl="1" indent="0">
              <a:buNone/>
            </a:pPr>
            <a:r>
              <a:rPr lang="en-US" sz="4400" b="1" smtClean="0">
                <a:solidFill>
                  <a:srgbClr val="FF0000"/>
                </a:solidFill>
              </a:rPr>
              <a:t>1. Global Address Latch</a:t>
            </a:r>
          </a:p>
          <a:p>
            <a:pPr marL="0" lvl="1" indent="0">
              <a:buFont typeface="+mj-lt"/>
              <a:buAutoNum type="arabicPeriod"/>
            </a:pPr>
            <a:endParaRPr lang="en-US" sz="4000" smtClean="0"/>
          </a:p>
          <a:p>
            <a:pPr marL="0" lvl="1" indent="0">
              <a:buFont typeface="+mj-lt"/>
              <a:buAutoNum type="arabicPeriod"/>
            </a:pPr>
            <a:endParaRPr lang="en-US" sz="4400" b="1" smtClean="0">
              <a:solidFill>
                <a:schemeClr val="bg1">
                  <a:lumMod val="85000"/>
                </a:schemeClr>
              </a:solidFill>
            </a:endParaRPr>
          </a:p>
          <a:p>
            <a:pPr marL="0" lvl="1" indent="0">
              <a:buNone/>
            </a:pPr>
            <a:r>
              <a:rPr lang="en-US" sz="4400" b="1" smtClean="0">
                <a:solidFill>
                  <a:schemeClr val="bg1">
                    <a:lumMod val="85000"/>
                  </a:schemeClr>
                </a:solidFill>
              </a:rPr>
              <a:t>2. Global Bitlines</a:t>
            </a:r>
            <a:endParaRPr lang="en-US" sz="4400" b="1">
              <a:solidFill>
                <a:schemeClr val="bg1">
                  <a:lumMod val="85000"/>
                </a:schemeClr>
              </a:solidFill>
            </a:endParaRPr>
          </a:p>
        </p:txBody>
      </p:sp>
      <p:sp>
        <p:nvSpPr>
          <p:cNvPr id="4" name="Slide Number Placeholder 3"/>
          <p:cNvSpPr>
            <a:spLocks noGrp="1"/>
          </p:cNvSpPr>
          <p:nvPr>
            <p:ph type="sldNum" sz="quarter" idx="12"/>
          </p:nvPr>
        </p:nvSpPr>
        <p:spPr/>
        <p:txBody>
          <a:bodyPr/>
          <a:lstStyle/>
          <a:p>
            <a:fld id="{8B363EBC-A636-4E4F-B313-DA526F248DF6}" type="slidenum">
              <a:rPr lang="en-US" smtClean="0"/>
              <a:t>22</a:t>
            </a:fld>
            <a:endParaRPr lang="en-US"/>
          </a:p>
        </p:txBody>
      </p:sp>
    </p:spTree>
    <p:extLst>
      <p:ext uri="{BB962C8B-B14F-4D97-AF65-F5344CB8AC3E}">
        <p14:creationId xmlns:p14="http://schemas.microsoft.com/office/powerpoint/2010/main" val="22792475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localrb"/>
          <p:cNvSpPr txBox="1"/>
          <p:nvPr/>
        </p:nvSpPr>
        <p:spPr>
          <a:xfrm>
            <a:off x="7160416" y="2591350"/>
            <a:ext cx="1831184" cy="304250"/>
          </a:xfrm>
          <a:prstGeom prst="rect">
            <a:avLst/>
          </a:prstGeom>
          <a:noFill/>
        </p:spPr>
        <p:txBody>
          <a:bodyPr wrap="square" rtlCol="0" anchor="ctr">
            <a:noAutofit/>
          </a:bodyPr>
          <a:lstStyle/>
          <a:p>
            <a:pPr>
              <a:lnSpc>
                <a:spcPct val="70000"/>
              </a:lnSpc>
            </a:pPr>
            <a:r>
              <a:rPr lang="en-US" sz="2800" i="1" smtClean="0"/>
              <a:t>Local</a:t>
            </a:r>
            <a:br>
              <a:rPr lang="en-US" sz="2800" i="1" smtClean="0"/>
            </a:br>
            <a:r>
              <a:rPr lang="en-US" sz="2800" i="1" smtClean="0"/>
              <a:t>row-buffer</a:t>
            </a:r>
            <a:endParaRPr lang="en-US" sz="2400" i="1"/>
          </a:p>
        </p:txBody>
      </p:sp>
      <p:sp>
        <p:nvSpPr>
          <p:cNvPr id="85" name="localrb"/>
          <p:cNvSpPr txBox="1"/>
          <p:nvPr/>
        </p:nvSpPr>
        <p:spPr>
          <a:xfrm>
            <a:off x="7160416" y="4953550"/>
            <a:ext cx="1831184" cy="304250"/>
          </a:xfrm>
          <a:prstGeom prst="rect">
            <a:avLst/>
          </a:prstGeom>
          <a:noFill/>
        </p:spPr>
        <p:txBody>
          <a:bodyPr wrap="square" rtlCol="0" anchor="ctr">
            <a:noAutofit/>
          </a:bodyPr>
          <a:lstStyle/>
          <a:p>
            <a:pPr>
              <a:lnSpc>
                <a:spcPct val="70000"/>
              </a:lnSpc>
            </a:pPr>
            <a:r>
              <a:rPr lang="en-US" sz="2800" i="1" smtClean="0"/>
              <a:t>Local</a:t>
            </a:r>
            <a:br>
              <a:rPr lang="en-US" sz="2800" i="1" smtClean="0"/>
            </a:br>
            <a:r>
              <a:rPr lang="en-US" sz="2800" i="1" smtClean="0"/>
              <a:t>row-buffer</a:t>
            </a:r>
            <a:endParaRPr lang="en-US" sz="2400" i="1"/>
          </a:p>
        </p:txBody>
      </p:sp>
      <p:sp>
        <p:nvSpPr>
          <p:cNvPr id="88" name="localrb"/>
          <p:cNvSpPr txBox="1"/>
          <p:nvPr/>
        </p:nvSpPr>
        <p:spPr>
          <a:xfrm>
            <a:off x="7160416" y="5664200"/>
            <a:ext cx="1831184" cy="304250"/>
          </a:xfrm>
          <a:prstGeom prst="rect">
            <a:avLst/>
          </a:prstGeom>
          <a:noFill/>
        </p:spPr>
        <p:txBody>
          <a:bodyPr wrap="square" rtlCol="0" anchor="ctr">
            <a:noAutofit/>
          </a:bodyPr>
          <a:lstStyle/>
          <a:p>
            <a:pPr>
              <a:lnSpc>
                <a:spcPct val="70000"/>
              </a:lnSpc>
            </a:pPr>
            <a:r>
              <a:rPr lang="en-US" sz="2800" i="1" smtClean="0"/>
              <a:t>Global</a:t>
            </a:r>
            <a:br>
              <a:rPr lang="en-US" sz="2800" i="1" smtClean="0"/>
            </a:br>
            <a:r>
              <a:rPr lang="en-US" sz="2800" i="1" smtClean="0"/>
              <a:t>row-buffer</a:t>
            </a:r>
            <a:endParaRPr lang="en-US" sz="2400" i="1"/>
          </a:p>
        </p:txBody>
      </p:sp>
      <p:cxnSp>
        <p:nvCxnSpPr>
          <p:cNvPr id="105" name="black"/>
          <p:cNvCxnSpPr/>
          <p:nvPr/>
        </p:nvCxnSpPr>
        <p:spPr>
          <a:xfrm>
            <a:off x="2460646" y="3443898"/>
            <a:ext cx="1470051" cy="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black"/>
          <p:cNvCxnSpPr/>
          <p:nvPr/>
        </p:nvCxnSpPr>
        <p:spPr>
          <a:xfrm>
            <a:off x="3451248" y="3443898"/>
            <a:ext cx="479448" cy="3"/>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sz="4400" smtClean="0"/>
              <a:t>Challenge #1. Global Address Latch</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23</a:t>
            </a:fld>
            <a:endParaRPr lang="en-US"/>
          </a:p>
        </p:txBody>
      </p:sp>
      <p:sp>
        <p:nvSpPr>
          <p:cNvPr id="50" name="smallrow"/>
          <p:cNvSpPr/>
          <p:nvPr/>
        </p:nvSpPr>
        <p:spPr>
          <a:xfrm>
            <a:off x="5157039" y="2057403"/>
            <a:ext cx="1875609" cy="4572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51" name="TextBox 50"/>
          <p:cNvSpPr txBox="1"/>
          <p:nvPr/>
        </p:nvSpPr>
        <p:spPr>
          <a:xfrm rot="16200000">
            <a:off x="5585246" y="3143014"/>
            <a:ext cx="978910" cy="637581"/>
          </a:xfrm>
          <a:prstGeom prst="rect">
            <a:avLst/>
          </a:prstGeom>
          <a:noFill/>
        </p:spPr>
        <p:txBody>
          <a:bodyPr wrap="square" rtlCol="0" anchor="ctr">
            <a:noAutofit/>
          </a:bodyPr>
          <a:lstStyle/>
          <a:p>
            <a:pPr algn="ctr"/>
            <a:r>
              <a:rPr lang="en-US" sz="7200" b="1" smtClean="0"/>
              <a:t>···</a:t>
            </a:r>
            <a:endParaRPr lang="en-US" sz="7200" b="1"/>
          </a:p>
        </p:txBody>
      </p:sp>
      <p:cxnSp>
        <p:nvCxnSpPr>
          <p:cNvPr id="52" name="Straight Connector 51"/>
          <p:cNvCxnSpPr/>
          <p:nvPr/>
        </p:nvCxnSpPr>
        <p:spPr>
          <a:xfrm>
            <a:off x="4739309" y="2286003"/>
            <a:ext cx="2750539"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3" name="black"/>
          <p:cNvCxnSpPr/>
          <p:nvPr/>
        </p:nvCxnSpPr>
        <p:spPr>
          <a:xfrm>
            <a:off x="3930696" y="1600203"/>
            <a:ext cx="0" cy="372211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54" name="black"/>
          <p:cNvCxnSpPr/>
          <p:nvPr/>
        </p:nvCxnSpPr>
        <p:spPr>
          <a:xfrm>
            <a:off x="3930696" y="2057403"/>
            <a:ext cx="457206" cy="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55" name="black"/>
          <p:cNvCxnSpPr>
            <a:stCxn id="76" idx="2"/>
          </p:cNvCxnSpPr>
          <p:nvPr/>
        </p:nvCxnSpPr>
        <p:spPr>
          <a:xfrm>
            <a:off x="2460645" y="3443901"/>
            <a:ext cx="457203" cy="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56" name="smallrow"/>
          <p:cNvSpPr/>
          <p:nvPr/>
        </p:nvSpPr>
        <p:spPr>
          <a:xfrm>
            <a:off x="5166564" y="1600203"/>
            <a:ext cx="1866084" cy="457200"/>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57" name="smallrow"/>
          <p:cNvSpPr/>
          <p:nvPr/>
        </p:nvSpPr>
        <p:spPr>
          <a:xfrm>
            <a:off x="5157039" y="4407913"/>
            <a:ext cx="1875609" cy="4572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58" name="smallrow"/>
          <p:cNvSpPr/>
          <p:nvPr/>
        </p:nvSpPr>
        <p:spPr>
          <a:xfrm>
            <a:off x="5166564" y="3950713"/>
            <a:ext cx="1866084" cy="457200"/>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cxnSp>
        <p:nvCxnSpPr>
          <p:cNvPr id="59" name="Straight Connector 58"/>
          <p:cNvCxnSpPr/>
          <p:nvPr/>
        </p:nvCxnSpPr>
        <p:spPr>
          <a:xfrm flipV="1">
            <a:off x="4739308" y="4636512"/>
            <a:ext cx="2750540" cy="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0" name="black"/>
          <p:cNvCxnSpPr>
            <a:endCxn id="84" idx="0"/>
          </p:cNvCxnSpPr>
          <p:nvPr/>
        </p:nvCxnSpPr>
        <p:spPr>
          <a:xfrm>
            <a:off x="3930696" y="4407912"/>
            <a:ext cx="457206" cy="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1" name="wlorangelowered"/>
          <p:cNvCxnSpPr/>
          <p:nvPr/>
        </p:nvCxnSpPr>
        <p:spPr>
          <a:xfrm>
            <a:off x="4708828" y="4179312"/>
            <a:ext cx="2781020" cy="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2" name="addr_arrow"/>
          <p:cNvCxnSpPr>
            <a:endCxn id="76" idx="0"/>
          </p:cNvCxnSpPr>
          <p:nvPr/>
        </p:nvCxnSpPr>
        <p:spPr>
          <a:xfrm>
            <a:off x="304800" y="3443900"/>
            <a:ext cx="1587563" cy="1"/>
          </a:xfrm>
          <a:prstGeom prst="straightConnector1">
            <a:avLst/>
          </a:prstGeom>
          <a:ln w="76200">
            <a:solidFill>
              <a:srgbClr val="0070C0"/>
            </a:solidFill>
            <a:tailEnd type="arrow" w="lg" len="med"/>
          </a:ln>
        </p:spPr>
        <p:style>
          <a:lnRef idx="1">
            <a:schemeClr val="accent1"/>
          </a:lnRef>
          <a:fillRef idx="0">
            <a:schemeClr val="accent1"/>
          </a:fillRef>
          <a:effectRef idx="0">
            <a:schemeClr val="accent1"/>
          </a:effectRef>
          <a:fontRef idx="minor">
            <a:schemeClr val="tx1"/>
          </a:fontRef>
        </p:style>
      </p:cxnSp>
      <p:sp>
        <p:nvSpPr>
          <p:cNvPr id="63" name="addr"/>
          <p:cNvSpPr txBox="1"/>
          <p:nvPr/>
        </p:nvSpPr>
        <p:spPr>
          <a:xfrm>
            <a:off x="304800" y="2853348"/>
            <a:ext cx="1398639" cy="457200"/>
          </a:xfrm>
          <a:prstGeom prst="rect">
            <a:avLst/>
          </a:prstGeom>
          <a:noFill/>
        </p:spPr>
        <p:txBody>
          <a:bodyPr wrap="square" rtlCol="0" anchor="ctr">
            <a:noAutofit/>
          </a:bodyPr>
          <a:lstStyle/>
          <a:p>
            <a:pPr algn="ctr"/>
            <a:r>
              <a:rPr lang="en-US" sz="4400" i="1" smtClean="0">
                <a:solidFill>
                  <a:srgbClr val="0070C0"/>
                </a:solidFill>
              </a:rPr>
              <a:t>addr</a:t>
            </a:r>
            <a:endParaRPr lang="en-US" sz="4000" i="1">
              <a:solidFill>
                <a:srgbClr val="0070C0"/>
              </a:solidFill>
            </a:endParaRPr>
          </a:p>
        </p:txBody>
      </p:sp>
      <p:cxnSp>
        <p:nvCxnSpPr>
          <p:cNvPr id="64" name="blue"/>
          <p:cNvCxnSpPr/>
          <p:nvPr/>
        </p:nvCxnSpPr>
        <p:spPr>
          <a:xfrm>
            <a:off x="3930696" y="1600203"/>
            <a:ext cx="0" cy="372211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blue"/>
          <p:cNvCxnSpPr/>
          <p:nvPr/>
        </p:nvCxnSpPr>
        <p:spPr>
          <a:xfrm>
            <a:off x="3930696" y="2057403"/>
            <a:ext cx="457206"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6" name="blue"/>
          <p:cNvCxnSpPr/>
          <p:nvPr/>
        </p:nvCxnSpPr>
        <p:spPr>
          <a:xfrm>
            <a:off x="2460645" y="3443901"/>
            <a:ext cx="457203"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7" name="blue"/>
          <p:cNvCxnSpPr/>
          <p:nvPr/>
        </p:nvCxnSpPr>
        <p:spPr>
          <a:xfrm>
            <a:off x="3900215" y="4407912"/>
            <a:ext cx="457206"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8" name="wlbluelowered"/>
          <p:cNvCxnSpPr/>
          <p:nvPr/>
        </p:nvCxnSpPr>
        <p:spPr>
          <a:xfrm flipV="1">
            <a:off x="4739309" y="1828800"/>
            <a:ext cx="2750539" cy="3"/>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9" name="wl0_vdd"/>
          <p:cNvSpPr txBox="1"/>
          <p:nvPr/>
        </p:nvSpPr>
        <p:spPr>
          <a:xfrm>
            <a:off x="7572986" y="1600200"/>
            <a:ext cx="983662" cy="457200"/>
          </a:xfrm>
          <a:prstGeom prst="rect">
            <a:avLst/>
          </a:prstGeom>
          <a:noFill/>
        </p:spPr>
        <p:txBody>
          <a:bodyPr wrap="square" rtlCol="0" anchor="ctr">
            <a:noAutofit/>
          </a:bodyPr>
          <a:lstStyle/>
          <a:p>
            <a:r>
              <a:rPr lang="en-US" sz="4000" b="1" i="1" smtClean="0"/>
              <a:t>V</a:t>
            </a:r>
            <a:r>
              <a:rPr lang="en-US" sz="4000" b="1" i="1" baseline="-25000" smtClean="0"/>
              <a:t>DD</a:t>
            </a:r>
            <a:endParaRPr lang="en-US" sz="3600" b="1" i="1"/>
          </a:p>
        </p:txBody>
      </p:sp>
      <p:cxnSp>
        <p:nvCxnSpPr>
          <p:cNvPr id="70" name="orangeaddr_arrow"/>
          <p:cNvCxnSpPr/>
          <p:nvPr/>
        </p:nvCxnSpPr>
        <p:spPr>
          <a:xfrm>
            <a:off x="304800" y="3446264"/>
            <a:ext cx="1587563" cy="1"/>
          </a:xfrm>
          <a:prstGeom prst="straightConnector1">
            <a:avLst/>
          </a:prstGeom>
          <a:ln w="76200">
            <a:solidFill>
              <a:srgbClr val="EEB500"/>
            </a:solidFill>
            <a:tailEnd type="arrow" w="lg" len="med"/>
          </a:ln>
        </p:spPr>
        <p:style>
          <a:lnRef idx="1">
            <a:schemeClr val="accent1"/>
          </a:lnRef>
          <a:fillRef idx="0">
            <a:schemeClr val="accent1"/>
          </a:fillRef>
          <a:effectRef idx="0">
            <a:schemeClr val="accent1"/>
          </a:effectRef>
          <a:fontRef idx="minor">
            <a:schemeClr val="tx1"/>
          </a:fontRef>
        </p:style>
      </p:cxnSp>
      <p:sp>
        <p:nvSpPr>
          <p:cNvPr id="71" name="orangeaddr"/>
          <p:cNvSpPr txBox="1"/>
          <p:nvPr/>
        </p:nvSpPr>
        <p:spPr>
          <a:xfrm>
            <a:off x="304800" y="2855712"/>
            <a:ext cx="1398639" cy="457200"/>
          </a:xfrm>
          <a:prstGeom prst="rect">
            <a:avLst/>
          </a:prstGeom>
          <a:noFill/>
        </p:spPr>
        <p:txBody>
          <a:bodyPr wrap="square" rtlCol="0" anchor="ctr">
            <a:noAutofit/>
          </a:bodyPr>
          <a:lstStyle/>
          <a:p>
            <a:pPr algn="ctr"/>
            <a:r>
              <a:rPr lang="en-US" sz="4400" i="1" smtClean="0">
                <a:solidFill>
                  <a:srgbClr val="EEB500"/>
                </a:solidFill>
              </a:rPr>
              <a:t>addr</a:t>
            </a:r>
            <a:endParaRPr lang="en-US" sz="4000" i="1">
              <a:solidFill>
                <a:srgbClr val="EEB500"/>
              </a:solidFill>
            </a:endParaRPr>
          </a:p>
        </p:txBody>
      </p:sp>
      <p:cxnSp>
        <p:nvCxnSpPr>
          <p:cNvPr id="73" name="orange"/>
          <p:cNvCxnSpPr/>
          <p:nvPr/>
        </p:nvCxnSpPr>
        <p:spPr>
          <a:xfrm>
            <a:off x="3930696" y="2057403"/>
            <a:ext cx="457206" cy="0"/>
          </a:xfrm>
          <a:prstGeom prst="line">
            <a:avLst/>
          </a:prstGeom>
          <a:ln w="76200">
            <a:solidFill>
              <a:srgbClr val="EEB500"/>
            </a:solidFill>
          </a:ln>
        </p:spPr>
        <p:style>
          <a:lnRef idx="1">
            <a:schemeClr val="accent1"/>
          </a:lnRef>
          <a:fillRef idx="0">
            <a:schemeClr val="accent1"/>
          </a:fillRef>
          <a:effectRef idx="0">
            <a:schemeClr val="accent1"/>
          </a:effectRef>
          <a:fontRef idx="minor">
            <a:schemeClr val="tx1"/>
          </a:fontRef>
        </p:style>
      </p:cxnSp>
      <p:cxnSp>
        <p:nvCxnSpPr>
          <p:cNvPr id="74" name="orange"/>
          <p:cNvCxnSpPr/>
          <p:nvPr/>
        </p:nvCxnSpPr>
        <p:spPr>
          <a:xfrm>
            <a:off x="2460645" y="3443901"/>
            <a:ext cx="457203" cy="0"/>
          </a:xfrm>
          <a:prstGeom prst="line">
            <a:avLst/>
          </a:prstGeom>
          <a:ln w="76200">
            <a:solidFill>
              <a:srgbClr val="EEB500"/>
            </a:solidFill>
          </a:ln>
        </p:spPr>
        <p:style>
          <a:lnRef idx="1">
            <a:schemeClr val="accent1"/>
          </a:lnRef>
          <a:fillRef idx="0">
            <a:schemeClr val="accent1"/>
          </a:fillRef>
          <a:effectRef idx="0">
            <a:schemeClr val="accent1"/>
          </a:effectRef>
          <a:fontRef idx="minor">
            <a:schemeClr val="tx1"/>
          </a:fontRef>
        </p:style>
      </p:cxnSp>
      <p:cxnSp>
        <p:nvCxnSpPr>
          <p:cNvPr id="75" name="orange"/>
          <p:cNvCxnSpPr>
            <a:endCxn id="87" idx="0"/>
          </p:cNvCxnSpPr>
          <p:nvPr/>
        </p:nvCxnSpPr>
        <p:spPr>
          <a:xfrm flipV="1">
            <a:off x="3930696" y="4407909"/>
            <a:ext cx="457206" cy="3"/>
          </a:xfrm>
          <a:prstGeom prst="line">
            <a:avLst/>
          </a:prstGeom>
          <a:ln w="76200">
            <a:solidFill>
              <a:srgbClr val="EEB500"/>
            </a:solidFill>
          </a:ln>
        </p:spPr>
        <p:style>
          <a:lnRef idx="1">
            <a:schemeClr val="accent1"/>
          </a:lnRef>
          <a:fillRef idx="0">
            <a:schemeClr val="accent1"/>
          </a:fillRef>
          <a:effectRef idx="0">
            <a:schemeClr val="accent1"/>
          </a:effectRef>
          <a:fontRef idx="minor">
            <a:schemeClr val="tx1"/>
          </a:fontRef>
        </p:style>
      </p:cxnSp>
      <p:sp>
        <p:nvSpPr>
          <p:cNvPr id="76" name="globaldecoder"/>
          <p:cNvSpPr/>
          <p:nvPr/>
        </p:nvSpPr>
        <p:spPr>
          <a:xfrm rot="16200000">
            <a:off x="332804" y="3159760"/>
            <a:ext cx="3687400" cy="568282"/>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600" smtClean="0">
                <a:solidFill>
                  <a:schemeClr val="bg1"/>
                </a:solidFill>
              </a:rPr>
              <a:t>Global Decoder</a:t>
            </a:r>
            <a:endParaRPr lang="en-US" sz="3600">
              <a:solidFill>
                <a:schemeClr val="bg1"/>
              </a:solidFill>
            </a:endParaRPr>
          </a:p>
        </p:txBody>
      </p:sp>
      <p:sp>
        <p:nvSpPr>
          <p:cNvPr id="77" name="wl1_vdd"/>
          <p:cNvSpPr txBox="1"/>
          <p:nvPr/>
        </p:nvSpPr>
        <p:spPr>
          <a:xfrm>
            <a:off x="7572985" y="3950709"/>
            <a:ext cx="983662" cy="457200"/>
          </a:xfrm>
          <a:prstGeom prst="rect">
            <a:avLst/>
          </a:prstGeom>
          <a:noFill/>
        </p:spPr>
        <p:txBody>
          <a:bodyPr wrap="square" rtlCol="0" anchor="ctr">
            <a:noAutofit/>
          </a:bodyPr>
          <a:lstStyle/>
          <a:p>
            <a:r>
              <a:rPr lang="en-US" sz="4000" b="1" i="1" smtClean="0"/>
              <a:t>V</a:t>
            </a:r>
            <a:r>
              <a:rPr lang="en-US" sz="4000" b="1" i="1" baseline="-25000" smtClean="0"/>
              <a:t>DD</a:t>
            </a:r>
            <a:endParaRPr lang="en-US" sz="3600" b="1" i="1"/>
          </a:p>
        </p:txBody>
      </p:sp>
      <p:cxnSp>
        <p:nvCxnSpPr>
          <p:cNvPr id="99" name="blue"/>
          <p:cNvCxnSpPr/>
          <p:nvPr/>
        </p:nvCxnSpPr>
        <p:spPr>
          <a:xfrm>
            <a:off x="3451248" y="3443901"/>
            <a:ext cx="479448"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0" name="orange"/>
          <p:cNvCxnSpPr/>
          <p:nvPr/>
        </p:nvCxnSpPr>
        <p:spPr>
          <a:xfrm>
            <a:off x="3451248" y="3443901"/>
            <a:ext cx="479448" cy="0"/>
          </a:xfrm>
          <a:prstGeom prst="line">
            <a:avLst/>
          </a:prstGeom>
          <a:ln w="76200">
            <a:solidFill>
              <a:srgbClr val="EEB500"/>
            </a:solidFill>
          </a:ln>
        </p:spPr>
        <p:style>
          <a:lnRef idx="1">
            <a:schemeClr val="accent1"/>
          </a:lnRef>
          <a:fillRef idx="0">
            <a:schemeClr val="accent1"/>
          </a:fillRef>
          <a:effectRef idx="0">
            <a:schemeClr val="accent1"/>
          </a:effectRef>
          <a:fontRef idx="minor">
            <a:schemeClr val="tx1"/>
          </a:fontRef>
        </p:style>
      </p:cxnSp>
      <p:sp>
        <p:nvSpPr>
          <p:cNvPr id="45" name="globallatch"/>
          <p:cNvSpPr/>
          <p:nvPr/>
        </p:nvSpPr>
        <p:spPr>
          <a:xfrm rot="16200000">
            <a:off x="2260938" y="3184396"/>
            <a:ext cx="1869464" cy="519006"/>
          </a:xfrm>
          <a:prstGeom prst="hexagon">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Latch</a:t>
            </a:r>
            <a:endParaRPr lang="en-US" sz="4000" b="1">
              <a:solidFill>
                <a:schemeClr val="bg1"/>
              </a:solidFill>
            </a:endParaRPr>
          </a:p>
        </p:txBody>
      </p:sp>
      <p:sp>
        <p:nvSpPr>
          <p:cNvPr id="103" name="bluegloballatch"/>
          <p:cNvSpPr/>
          <p:nvPr/>
        </p:nvSpPr>
        <p:spPr>
          <a:xfrm rot="16200000">
            <a:off x="2260938" y="3184397"/>
            <a:ext cx="1869464" cy="519006"/>
          </a:xfrm>
          <a:prstGeom prst="hexagon">
            <a:avLst/>
          </a:prstGeom>
          <a:solidFill>
            <a:srgbClr val="0070C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Latch</a:t>
            </a:r>
            <a:endParaRPr lang="en-US" sz="4000" b="1">
              <a:solidFill>
                <a:schemeClr val="bg1"/>
              </a:solidFill>
            </a:endParaRPr>
          </a:p>
        </p:txBody>
      </p:sp>
      <p:sp>
        <p:nvSpPr>
          <p:cNvPr id="108" name="movebluerow"/>
          <p:cNvSpPr/>
          <p:nvPr/>
        </p:nvSpPr>
        <p:spPr>
          <a:xfrm>
            <a:off x="5157039" y="1600200"/>
            <a:ext cx="1875609" cy="457200"/>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79" name="bankblank"/>
          <p:cNvSpPr/>
          <p:nvPr/>
        </p:nvSpPr>
        <p:spPr>
          <a:xfrm>
            <a:off x="5157038" y="1600203"/>
            <a:ext cx="1875610" cy="9144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cxnSp>
        <p:nvCxnSpPr>
          <p:cNvPr id="80" name="wlblueraised"/>
          <p:cNvCxnSpPr/>
          <p:nvPr/>
        </p:nvCxnSpPr>
        <p:spPr>
          <a:xfrm flipV="1">
            <a:off x="4739309" y="1828800"/>
            <a:ext cx="2750539" cy="3"/>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91" name="row-buffer"/>
          <p:cNvSpPr/>
          <p:nvPr/>
        </p:nvSpPr>
        <p:spPr>
          <a:xfrm>
            <a:off x="5157038" y="2514603"/>
            <a:ext cx="1875610"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sp>
        <p:nvSpPr>
          <p:cNvPr id="86" name="bluedecoder"/>
          <p:cNvSpPr/>
          <p:nvPr/>
        </p:nvSpPr>
        <p:spPr>
          <a:xfrm rot="16200000">
            <a:off x="4106405" y="1881700"/>
            <a:ext cx="914402" cy="351407"/>
          </a:xfrm>
          <a:prstGeom prst="trapezoid">
            <a:avLst/>
          </a:prstGeom>
          <a:solidFill>
            <a:srgbClr val="0070C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109" name="orangegloballatch"/>
          <p:cNvSpPr/>
          <p:nvPr/>
        </p:nvSpPr>
        <p:spPr>
          <a:xfrm rot="16200000">
            <a:off x="2260939" y="3184395"/>
            <a:ext cx="1869464" cy="519006"/>
          </a:xfrm>
          <a:prstGeom prst="hexagon">
            <a:avLst/>
          </a:prstGeom>
          <a:solidFill>
            <a:srgbClr val="FFC00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rPr>
              <a:t>Latch</a:t>
            </a:r>
            <a:endParaRPr lang="en-US" sz="4000" b="1">
              <a:solidFill>
                <a:schemeClr val="tx1"/>
              </a:solidFill>
            </a:endParaRPr>
          </a:p>
        </p:txBody>
      </p:sp>
      <p:sp>
        <p:nvSpPr>
          <p:cNvPr id="107" name="decoder"/>
          <p:cNvSpPr/>
          <p:nvPr/>
        </p:nvSpPr>
        <p:spPr>
          <a:xfrm rot="16200000">
            <a:off x="4106406" y="1881702"/>
            <a:ext cx="914402" cy="351407"/>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cxnSp>
        <p:nvCxnSpPr>
          <p:cNvPr id="72" name="orange"/>
          <p:cNvCxnSpPr/>
          <p:nvPr/>
        </p:nvCxnSpPr>
        <p:spPr>
          <a:xfrm>
            <a:off x="3930696" y="1600203"/>
            <a:ext cx="0" cy="3722110"/>
          </a:xfrm>
          <a:prstGeom prst="line">
            <a:avLst/>
          </a:prstGeom>
          <a:ln w="76200">
            <a:solidFill>
              <a:srgbClr val="EEB500"/>
            </a:solidFill>
          </a:ln>
        </p:spPr>
        <p:style>
          <a:lnRef idx="1">
            <a:schemeClr val="accent1"/>
          </a:lnRef>
          <a:fillRef idx="0">
            <a:schemeClr val="accent1"/>
          </a:fillRef>
          <a:effectRef idx="0">
            <a:schemeClr val="accent1"/>
          </a:effectRef>
          <a:fontRef idx="minor">
            <a:schemeClr val="tx1"/>
          </a:fontRef>
        </p:style>
      </p:cxnSp>
      <p:sp>
        <p:nvSpPr>
          <p:cNvPr id="111" name="moveorangerow"/>
          <p:cNvSpPr/>
          <p:nvPr/>
        </p:nvSpPr>
        <p:spPr>
          <a:xfrm>
            <a:off x="5166564" y="3951260"/>
            <a:ext cx="1866084" cy="457200"/>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82" name="bankblank"/>
          <p:cNvSpPr/>
          <p:nvPr/>
        </p:nvSpPr>
        <p:spPr>
          <a:xfrm>
            <a:off x="5157038" y="3950713"/>
            <a:ext cx="1875610" cy="9144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94" name="row-buffer"/>
          <p:cNvSpPr/>
          <p:nvPr/>
        </p:nvSpPr>
        <p:spPr>
          <a:xfrm>
            <a:off x="5157039" y="5613234"/>
            <a:ext cx="1875609"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cxnSp>
        <p:nvCxnSpPr>
          <p:cNvPr id="83" name="wlorangeraised"/>
          <p:cNvCxnSpPr/>
          <p:nvPr/>
        </p:nvCxnSpPr>
        <p:spPr>
          <a:xfrm>
            <a:off x="4739308" y="4179312"/>
            <a:ext cx="2750540" cy="1"/>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84" name="decoder"/>
          <p:cNvSpPr/>
          <p:nvPr/>
        </p:nvSpPr>
        <p:spPr>
          <a:xfrm rot="16200000">
            <a:off x="4106404" y="4232208"/>
            <a:ext cx="914402" cy="351407"/>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87" name="orangedecoder"/>
          <p:cNvSpPr/>
          <p:nvPr/>
        </p:nvSpPr>
        <p:spPr>
          <a:xfrm rot="16200000">
            <a:off x="4106404" y="4232205"/>
            <a:ext cx="914402" cy="351407"/>
          </a:xfrm>
          <a:prstGeom prst="trapezoid">
            <a:avLst/>
          </a:prstGeom>
          <a:solidFill>
            <a:srgbClr val="FFC00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89" name="row-buffer"/>
          <p:cNvSpPr/>
          <p:nvPr/>
        </p:nvSpPr>
        <p:spPr>
          <a:xfrm>
            <a:off x="5157038" y="4865113"/>
            <a:ext cx="1875610"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sp>
        <p:nvSpPr>
          <p:cNvPr id="112" name="PRECHARGED"/>
          <p:cNvSpPr txBox="1"/>
          <p:nvPr/>
        </p:nvSpPr>
        <p:spPr>
          <a:xfrm rot="20997652">
            <a:off x="3979929" y="2490073"/>
            <a:ext cx="4239356" cy="457200"/>
          </a:xfrm>
          <a:prstGeom prst="rect">
            <a:avLst/>
          </a:prstGeom>
          <a:noFill/>
        </p:spPr>
        <p:txBody>
          <a:bodyPr wrap="square" rtlCol="0" anchor="ctr">
            <a:noAutofit/>
          </a:bodyPr>
          <a:lstStyle/>
          <a:p>
            <a:pPr algn="ctr"/>
            <a:r>
              <a:rPr lang="en-US" sz="5400" b="1" i="1" smtClean="0">
                <a:solidFill>
                  <a:srgbClr val="FF0000"/>
                </a:solidFill>
              </a:rPr>
              <a:t>PRECHARGED</a:t>
            </a:r>
            <a:endParaRPr lang="en-US" sz="5400" b="1" i="1">
              <a:solidFill>
                <a:srgbClr val="FF0000"/>
              </a:solidFill>
            </a:endParaRPr>
          </a:p>
        </p:txBody>
      </p:sp>
      <p:sp>
        <p:nvSpPr>
          <p:cNvPr id="113" name="ACTIVATED"/>
          <p:cNvSpPr txBox="1"/>
          <p:nvPr/>
        </p:nvSpPr>
        <p:spPr>
          <a:xfrm rot="20997652">
            <a:off x="4210920" y="4865114"/>
            <a:ext cx="3777374" cy="457200"/>
          </a:xfrm>
          <a:prstGeom prst="rect">
            <a:avLst/>
          </a:prstGeom>
          <a:noFill/>
        </p:spPr>
        <p:txBody>
          <a:bodyPr wrap="square" rtlCol="0" anchor="ctr">
            <a:noAutofit/>
          </a:bodyPr>
          <a:lstStyle/>
          <a:p>
            <a:pPr algn="ctr"/>
            <a:r>
              <a:rPr lang="en-US" sz="6000" b="1" i="1" smtClean="0">
                <a:solidFill>
                  <a:srgbClr val="00B050"/>
                </a:solidFill>
              </a:rPr>
              <a:t>ACTIVATED</a:t>
            </a:r>
            <a:endParaRPr lang="en-US" sz="5400" b="1" i="1">
              <a:solidFill>
                <a:srgbClr val="00B050"/>
              </a:solidFill>
            </a:endParaRPr>
          </a:p>
        </p:txBody>
      </p:sp>
      <p:sp>
        <p:nvSpPr>
          <p:cNvPr id="81" name="ACTIVATED"/>
          <p:cNvSpPr txBox="1"/>
          <p:nvPr/>
        </p:nvSpPr>
        <p:spPr>
          <a:xfrm rot="20997652">
            <a:off x="4224180" y="2493662"/>
            <a:ext cx="3777374" cy="457200"/>
          </a:xfrm>
          <a:prstGeom prst="rect">
            <a:avLst/>
          </a:prstGeom>
          <a:noFill/>
        </p:spPr>
        <p:txBody>
          <a:bodyPr wrap="square" rtlCol="0" anchor="ctr">
            <a:noAutofit/>
          </a:bodyPr>
          <a:lstStyle/>
          <a:p>
            <a:pPr algn="ctr"/>
            <a:r>
              <a:rPr lang="en-US" sz="6000" b="1" i="1" smtClean="0">
                <a:solidFill>
                  <a:srgbClr val="00B050"/>
                </a:solidFill>
              </a:rPr>
              <a:t>ACTIVATED</a:t>
            </a:r>
            <a:endParaRPr lang="en-US" sz="5400" b="1" i="1">
              <a:solidFill>
                <a:srgbClr val="00B050"/>
              </a:solidFill>
            </a:endParaRPr>
          </a:p>
        </p:txBody>
      </p:sp>
    </p:spTree>
    <p:extLst>
      <p:ext uri="{BB962C8B-B14F-4D97-AF65-F5344CB8AC3E}">
        <p14:creationId xmlns:p14="http://schemas.microsoft.com/office/powerpoint/2010/main" val="8503602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5" nodeType="clickEffect">
                                  <p:stCondLst>
                                    <p:cond delay="0"/>
                                  </p:stCondLst>
                                  <p:childTnLst>
                                    <p:animEffect transition="out" filter="fade">
                                      <p:cBhvr>
                                        <p:cTn id="6" dur="500" tmFilter="0, 0; .2, .5; .8, .5; 1, 0"/>
                                        <p:tgtEl>
                                          <p:spTgt spid="45"/>
                                        </p:tgtEl>
                                      </p:cBhvr>
                                    </p:animEffect>
                                    <p:animScale>
                                      <p:cBhvr>
                                        <p:cTn id="7" dur="250" autoRev="1" fill="hold"/>
                                        <p:tgtEl>
                                          <p:spTgt spid="45"/>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fade">
                                      <p:cBhvr>
                                        <p:cTn id="12" dur="500"/>
                                        <p:tgtEl>
                                          <p:spTgt spid="63"/>
                                        </p:tgtEl>
                                      </p:cBhvr>
                                    </p:animEffect>
                                  </p:childTnLst>
                                </p:cTn>
                              </p:par>
                              <p:par>
                                <p:cTn id="13" presetID="10" presetClass="entr" presetSubtype="0" fill="hold" nodeType="withEffect">
                                  <p:stCondLst>
                                    <p:cond delay="0"/>
                                  </p:stCondLst>
                                  <p:childTnLst>
                                    <p:set>
                                      <p:cBhvr>
                                        <p:cTn id="14" dur="1" fill="hold">
                                          <p:stCondLst>
                                            <p:cond delay="0"/>
                                          </p:stCondLst>
                                        </p:cTn>
                                        <p:tgtEl>
                                          <p:spTgt spid="62"/>
                                        </p:tgtEl>
                                        <p:attrNameLst>
                                          <p:attrName>style.visibility</p:attrName>
                                        </p:attrNameLst>
                                      </p:cBhvr>
                                      <p:to>
                                        <p:strVal val="visible"/>
                                      </p:to>
                                    </p:set>
                                    <p:animEffect transition="in" filter="fade">
                                      <p:cBhvr>
                                        <p:cTn id="15" dur="500"/>
                                        <p:tgtEl>
                                          <p:spTgt spid="62"/>
                                        </p:tgtEl>
                                      </p:cBhvr>
                                    </p:animEffect>
                                  </p:childTnLst>
                                </p:cTn>
                              </p:par>
                              <p:par>
                                <p:cTn id="16" presetID="10" presetClass="entr" presetSubtype="0" fill="hold" nodeType="withEffect">
                                  <p:stCondLst>
                                    <p:cond delay="0"/>
                                  </p:stCondLst>
                                  <p:childTnLst>
                                    <p:set>
                                      <p:cBhvr>
                                        <p:cTn id="17" dur="1" fill="hold">
                                          <p:stCondLst>
                                            <p:cond delay="0"/>
                                          </p:stCondLst>
                                        </p:cTn>
                                        <p:tgtEl>
                                          <p:spTgt spid="66"/>
                                        </p:tgtEl>
                                        <p:attrNameLst>
                                          <p:attrName>style.visibility</p:attrName>
                                        </p:attrNameLst>
                                      </p:cBhvr>
                                      <p:to>
                                        <p:strVal val="visible"/>
                                      </p:to>
                                    </p:set>
                                    <p:animEffect transition="in" filter="fade">
                                      <p:cBhvr>
                                        <p:cTn id="18" dur="500"/>
                                        <p:tgtEl>
                                          <p:spTgt spid="66"/>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103"/>
                                        </p:tgtEl>
                                        <p:attrNameLst>
                                          <p:attrName>style.visibility</p:attrName>
                                        </p:attrNameLst>
                                      </p:cBhvr>
                                      <p:to>
                                        <p:strVal val="visible"/>
                                      </p:to>
                                    </p:set>
                                    <p:animEffect transition="in" filter="fade">
                                      <p:cBhvr>
                                        <p:cTn id="21" dur="500"/>
                                        <p:tgtEl>
                                          <p:spTgt spid="103"/>
                                        </p:tgtEl>
                                      </p:cBhvr>
                                    </p:animEffect>
                                  </p:childTnLst>
                                </p:cTn>
                              </p:par>
                              <p:par>
                                <p:cTn id="22" presetID="10" presetClass="exit" presetSubtype="0" fill="hold" grpId="2" nodeType="withEffect">
                                  <p:stCondLst>
                                    <p:cond delay="0"/>
                                  </p:stCondLst>
                                  <p:childTnLst>
                                    <p:animEffect transition="out" filter="fade">
                                      <p:cBhvr>
                                        <p:cTn id="23" dur="500"/>
                                        <p:tgtEl>
                                          <p:spTgt spid="45"/>
                                        </p:tgtEl>
                                      </p:cBhvr>
                                    </p:animEffect>
                                    <p:set>
                                      <p:cBhvr>
                                        <p:cTn id="24" dur="1" fill="hold">
                                          <p:stCondLst>
                                            <p:cond delay="499"/>
                                          </p:stCondLst>
                                        </p:cTn>
                                        <p:tgtEl>
                                          <p:spTgt spid="45"/>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105"/>
                                        </p:tgtEl>
                                      </p:cBhvr>
                                    </p:animEffect>
                                    <p:set>
                                      <p:cBhvr>
                                        <p:cTn id="27" dur="1" fill="hold">
                                          <p:stCondLst>
                                            <p:cond delay="499"/>
                                          </p:stCondLst>
                                        </p:cTn>
                                        <p:tgtEl>
                                          <p:spTgt spid="105"/>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55"/>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63"/>
                                        </p:tgtEl>
                                      </p:cBhvr>
                                    </p:animEffect>
                                    <p:set>
                                      <p:cBhvr>
                                        <p:cTn id="34" dur="1" fill="hold">
                                          <p:stCondLst>
                                            <p:cond delay="499"/>
                                          </p:stCondLst>
                                        </p:cTn>
                                        <p:tgtEl>
                                          <p:spTgt spid="63"/>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62"/>
                                        </p:tgtEl>
                                      </p:cBhvr>
                                    </p:animEffect>
                                    <p:set>
                                      <p:cBhvr>
                                        <p:cTn id="37" dur="1" fill="hold">
                                          <p:stCondLst>
                                            <p:cond delay="499"/>
                                          </p:stCondLst>
                                        </p:cTn>
                                        <p:tgtEl>
                                          <p:spTgt spid="62"/>
                                        </p:tgtEl>
                                        <p:attrNameLst>
                                          <p:attrName>style.visibility</p:attrName>
                                        </p:attrNameLst>
                                      </p:cBhvr>
                                      <p:to>
                                        <p:strVal val="hidden"/>
                                      </p:to>
                                    </p:set>
                                  </p:childTnLst>
                                </p:cTn>
                              </p:par>
                              <p:par>
                                <p:cTn id="38" presetID="10" presetClass="entr" presetSubtype="0" fill="hold" nodeType="withEffect">
                                  <p:stCondLst>
                                    <p:cond delay="0"/>
                                  </p:stCondLst>
                                  <p:childTnLst>
                                    <p:set>
                                      <p:cBhvr>
                                        <p:cTn id="39" dur="1" fill="hold">
                                          <p:stCondLst>
                                            <p:cond delay="0"/>
                                          </p:stCondLst>
                                        </p:cTn>
                                        <p:tgtEl>
                                          <p:spTgt spid="67"/>
                                        </p:tgtEl>
                                        <p:attrNameLst>
                                          <p:attrName>style.visibility</p:attrName>
                                        </p:attrNameLst>
                                      </p:cBhvr>
                                      <p:to>
                                        <p:strVal val="visible"/>
                                      </p:to>
                                    </p:set>
                                    <p:animEffect transition="in" filter="fade">
                                      <p:cBhvr>
                                        <p:cTn id="40" dur="500"/>
                                        <p:tgtEl>
                                          <p:spTgt spid="67"/>
                                        </p:tgtEl>
                                      </p:cBhvr>
                                    </p:animEffect>
                                  </p:childTnLst>
                                </p:cTn>
                              </p:par>
                              <p:par>
                                <p:cTn id="41" presetID="10" presetClass="entr" presetSubtype="0" fill="hold" nodeType="withEffect">
                                  <p:stCondLst>
                                    <p:cond delay="0"/>
                                  </p:stCondLst>
                                  <p:childTnLst>
                                    <p:set>
                                      <p:cBhvr>
                                        <p:cTn id="42" dur="1" fill="hold">
                                          <p:stCondLst>
                                            <p:cond delay="0"/>
                                          </p:stCondLst>
                                        </p:cTn>
                                        <p:tgtEl>
                                          <p:spTgt spid="65"/>
                                        </p:tgtEl>
                                        <p:attrNameLst>
                                          <p:attrName>style.visibility</p:attrName>
                                        </p:attrNameLst>
                                      </p:cBhvr>
                                      <p:to>
                                        <p:strVal val="visible"/>
                                      </p:to>
                                    </p:set>
                                    <p:animEffect transition="in" filter="fade">
                                      <p:cBhvr>
                                        <p:cTn id="43" dur="500"/>
                                        <p:tgtEl>
                                          <p:spTgt spid="65"/>
                                        </p:tgtEl>
                                      </p:cBhvr>
                                    </p:animEffect>
                                  </p:childTnLst>
                                </p:cTn>
                              </p:par>
                              <p:par>
                                <p:cTn id="44" presetID="10" presetClass="entr" presetSubtype="0" fill="hold" nodeType="withEffect">
                                  <p:stCondLst>
                                    <p:cond delay="0"/>
                                  </p:stCondLst>
                                  <p:childTnLst>
                                    <p:set>
                                      <p:cBhvr>
                                        <p:cTn id="45" dur="1" fill="hold">
                                          <p:stCondLst>
                                            <p:cond delay="0"/>
                                          </p:stCondLst>
                                        </p:cTn>
                                        <p:tgtEl>
                                          <p:spTgt spid="64"/>
                                        </p:tgtEl>
                                        <p:attrNameLst>
                                          <p:attrName>style.visibility</p:attrName>
                                        </p:attrNameLst>
                                      </p:cBhvr>
                                      <p:to>
                                        <p:strVal val="visible"/>
                                      </p:to>
                                    </p:set>
                                    <p:animEffect transition="in" filter="fade">
                                      <p:cBhvr>
                                        <p:cTn id="46" dur="500"/>
                                        <p:tgtEl>
                                          <p:spTgt spid="64"/>
                                        </p:tgtEl>
                                      </p:cBhvr>
                                    </p:animEffect>
                                  </p:childTnLst>
                                </p:cTn>
                              </p:par>
                              <p:par>
                                <p:cTn id="47" presetID="10" presetClass="entr" presetSubtype="0" fill="hold" nodeType="withEffect">
                                  <p:stCondLst>
                                    <p:cond delay="0"/>
                                  </p:stCondLst>
                                  <p:childTnLst>
                                    <p:set>
                                      <p:cBhvr>
                                        <p:cTn id="48" dur="1" fill="hold">
                                          <p:stCondLst>
                                            <p:cond delay="0"/>
                                          </p:stCondLst>
                                        </p:cTn>
                                        <p:tgtEl>
                                          <p:spTgt spid="99"/>
                                        </p:tgtEl>
                                        <p:attrNameLst>
                                          <p:attrName>style.visibility</p:attrName>
                                        </p:attrNameLst>
                                      </p:cBhvr>
                                      <p:to>
                                        <p:strVal val="visible"/>
                                      </p:to>
                                    </p:set>
                                    <p:animEffect transition="in" filter="fade">
                                      <p:cBhvr>
                                        <p:cTn id="49" dur="500"/>
                                        <p:tgtEl>
                                          <p:spTgt spid="99"/>
                                        </p:tgtEl>
                                      </p:cBhvr>
                                    </p:animEffect>
                                  </p:childTnLst>
                                </p:cTn>
                              </p:par>
                              <p:par>
                                <p:cTn id="50" presetID="10" presetClass="exit" presetSubtype="0" fill="hold" nodeType="withEffect">
                                  <p:stCondLst>
                                    <p:cond delay="0"/>
                                  </p:stCondLst>
                                  <p:childTnLst>
                                    <p:animEffect transition="out" filter="fade">
                                      <p:cBhvr>
                                        <p:cTn id="51" dur="500"/>
                                        <p:tgtEl>
                                          <p:spTgt spid="55"/>
                                        </p:tgtEl>
                                      </p:cBhvr>
                                    </p:animEffect>
                                    <p:set>
                                      <p:cBhvr>
                                        <p:cTn id="52" dur="1" fill="hold">
                                          <p:stCondLst>
                                            <p:cond delay="499"/>
                                          </p:stCondLst>
                                        </p:cTn>
                                        <p:tgtEl>
                                          <p:spTgt spid="55"/>
                                        </p:tgtEl>
                                        <p:attrNameLst>
                                          <p:attrName>style.visibility</p:attrName>
                                        </p:attrNameLst>
                                      </p:cBhvr>
                                      <p:to>
                                        <p:strVal val="hidden"/>
                                      </p:to>
                                    </p:set>
                                  </p:childTnLst>
                                </p:cTn>
                              </p:par>
                              <p:par>
                                <p:cTn id="53" presetID="10" presetClass="exit" presetSubtype="0" fill="hold" nodeType="withEffect">
                                  <p:stCondLst>
                                    <p:cond delay="0"/>
                                  </p:stCondLst>
                                  <p:childTnLst>
                                    <p:animEffect transition="out" filter="fade">
                                      <p:cBhvr>
                                        <p:cTn id="54" dur="500"/>
                                        <p:tgtEl>
                                          <p:spTgt spid="98"/>
                                        </p:tgtEl>
                                      </p:cBhvr>
                                    </p:animEffect>
                                    <p:set>
                                      <p:cBhvr>
                                        <p:cTn id="55" dur="1" fill="hold">
                                          <p:stCondLst>
                                            <p:cond delay="499"/>
                                          </p:stCondLst>
                                        </p:cTn>
                                        <p:tgtEl>
                                          <p:spTgt spid="98"/>
                                        </p:tgtEl>
                                        <p:attrNameLst>
                                          <p:attrName>style.visibility</p:attrName>
                                        </p:attrNameLst>
                                      </p:cBhvr>
                                      <p:to>
                                        <p:strVal val="hidden"/>
                                      </p:to>
                                    </p:set>
                                  </p:childTnLst>
                                </p:cTn>
                              </p:par>
                              <p:par>
                                <p:cTn id="56" presetID="10" presetClass="exit" presetSubtype="0" fill="hold" nodeType="withEffect">
                                  <p:stCondLst>
                                    <p:cond delay="0"/>
                                  </p:stCondLst>
                                  <p:childTnLst>
                                    <p:animEffect transition="out" filter="fade">
                                      <p:cBhvr>
                                        <p:cTn id="57" dur="500"/>
                                        <p:tgtEl>
                                          <p:spTgt spid="53"/>
                                        </p:tgtEl>
                                      </p:cBhvr>
                                    </p:animEffect>
                                    <p:set>
                                      <p:cBhvr>
                                        <p:cTn id="58" dur="1" fill="hold">
                                          <p:stCondLst>
                                            <p:cond delay="499"/>
                                          </p:stCondLst>
                                        </p:cTn>
                                        <p:tgtEl>
                                          <p:spTgt spid="53"/>
                                        </p:tgtEl>
                                        <p:attrNameLst>
                                          <p:attrName>style.visibility</p:attrName>
                                        </p:attrNameLst>
                                      </p:cBhvr>
                                      <p:to>
                                        <p:strVal val="hidden"/>
                                      </p:to>
                                    </p:set>
                                  </p:childTnLst>
                                </p:cTn>
                              </p:par>
                              <p:par>
                                <p:cTn id="59" presetID="10" presetClass="exit" presetSubtype="0" fill="hold" nodeType="withEffect">
                                  <p:stCondLst>
                                    <p:cond delay="0"/>
                                  </p:stCondLst>
                                  <p:childTnLst>
                                    <p:animEffect transition="out" filter="fade">
                                      <p:cBhvr>
                                        <p:cTn id="60" dur="500"/>
                                        <p:tgtEl>
                                          <p:spTgt spid="60"/>
                                        </p:tgtEl>
                                      </p:cBhvr>
                                    </p:animEffect>
                                    <p:set>
                                      <p:cBhvr>
                                        <p:cTn id="61" dur="1" fill="hold">
                                          <p:stCondLst>
                                            <p:cond delay="499"/>
                                          </p:stCondLst>
                                        </p:cTn>
                                        <p:tgtEl>
                                          <p:spTgt spid="60"/>
                                        </p:tgtEl>
                                        <p:attrNameLst>
                                          <p:attrName>style.visibility</p:attrName>
                                        </p:attrNameLst>
                                      </p:cBhvr>
                                      <p:to>
                                        <p:strVal val="hidden"/>
                                      </p:to>
                                    </p:set>
                                  </p:childTnLst>
                                </p:cTn>
                              </p:par>
                              <p:par>
                                <p:cTn id="62" presetID="10" presetClass="exit" presetSubtype="0" fill="hold" nodeType="withEffect">
                                  <p:stCondLst>
                                    <p:cond delay="0"/>
                                  </p:stCondLst>
                                  <p:childTnLst>
                                    <p:animEffect transition="out" filter="fade">
                                      <p:cBhvr>
                                        <p:cTn id="63" dur="500"/>
                                        <p:tgtEl>
                                          <p:spTgt spid="54"/>
                                        </p:tgtEl>
                                      </p:cBhvr>
                                    </p:animEffect>
                                    <p:set>
                                      <p:cBhvr>
                                        <p:cTn id="64" dur="1" fill="hold">
                                          <p:stCondLst>
                                            <p:cond delay="499"/>
                                          </p:stCondLst>
                                        </p:cTn>
                                        <p:tgtEl>
                                          <p:spTgt spid="54"/>
                                        </p:tgtEl>
                                        <p:attrNameLst>
                                          <p:attrName>style.visibility</p:attrName>
                                        </p:attrNameLst>
                                      </p:cBhvr>
                                      <p:to>
                                        <p:strVal val="hidden"/>
                                      </p:to>
                                    </p:set>
                                  </p:childTnLst>
                                </p:cTn>
                              </p:par>
                              <p:par>
                                <p:cTn id="65" presetID="10" presetClass="entr" presetSubtype="0" fill="hold" grpId="0" nodeType="withEffect">
                                  <p:stCondLst>
                                    <p:cond delay="0"/>
                                  </p:stCondLst>
                                  <p:childTnLst>
                                    <p:set>
                                      <p:cBhvr>
                                        <p:cTn id="66" dur="1" fill="hold">
                                          <p:stCondLst>
                                            <p:cond delay="0"/>
                                          </p:stCondLst>
                                        </p:cTn>
                                        <p:tgtEl>
                                          <p:spTgt spid="86"/>
                                        </p:tgtEl>
                                        <p:attrNameLst>
                                          <p:attrName>style.visibility</p:attrName>
                                        </p:attrNameLst>
                                      </p:cBhvr>
                                      <p:to>
                                        <p:strVal val="visible"/>
                                      </p:to>
                                    </p:set>
                                    <p:animEffect transition="in" filter="fade">
                                      <p:cBhvr>
                                        <p:cTn id="67" dur="500"/>
                                        <p:tgtEl>
                                          <p:spTgt spid="86"/>
                                        </p:tgtEl>
                                      </p:cBhvr>
                                    </p:animEffect>
                                  </p:childTnLst>
                                </p:cTn>
                              </p:par>
                              <p:par>
                                <p:cTn id="68" presetID="10" presetClass="exit" presetSubtype="0" fill="hold" grpId="0" nodeType="withEffect">
                                  <p:stCondLst>
                                    <p:cond delay="0"/>
                                  </p:stCondLst>
                                  <p:childTnLst>
                                    <p:animEffect transition="out" filter="fade">
                                      <p:cBhvr>
                                        <p:cTn id="69" dur="500"/>
                                        <p:tgtEl>
                                          <p:spTgt spid="107"/>
                                        </p:tgtEl>
                                      </p:cBhvr>
                                    </p:animEffect>
                                    <p:set>
                                      <p:cBhvr>
                                        <p:cTn id="70" dur="1" fill="hold">
                                          <p:stCondLst>
                                            <p:cond delay="499"/>
                                          </p:stCondLst>
                                        </p:cTn>
                                        <p:tgtEl>
                                          <p:spTgt spid="107"/>
                                        </p:tgtEl>
                                        <p:attrNameLst>
                                          <p:attrName>style.visibility</p:attrName>
                                        </p:attrNameLst>
                                      </p:cBhvr>
                                      <p:to>
                                        <p:strVal val="hidden"/>
                                      </p:to>
                                    </p:set>
                                  </p:childTnLst>
                                </p:cTn>
                              </p:par>
                              <p:par>
                                <p:cTn id="71" presetID="10" presetClass="entr" presetSubtype="0" fill="hold" grpId="0" nodeType="withEffect">
                                  <p:stCondLst>
                                    <p:cond delay="0"/>
                                  </p:stCondLst>
                                  <p:childTnLst>
                                    <p:set>
                                      <p:cBhvr>
                                        <p:cTn id="72" dur="1" fill="hold">
                                          <p:stCondLst>
                                            <p:cond delay="0"/>
                                          </p:stCondLst>
                                        </p:cTn>
                                        <p:tgtEl>
                                          <p:spTgt spid="69"/>
                                        </p:tgtEl>
                                        <p:attrNameLst>
                                          <p:attrName>style.visibility</p:attrName>
                                        </p:attrNameLst>
                                      </p:cBhvr>
                                      <p:to>
                                        <p:strVal val="visible"/>
                                      </p:to>
                                    </p:set>
                                    <p:animEffect transition="in" filter="fade">
                                      <p:cBhvr>
                                        <p:cTn id="73" dur="500"/>
                                        <p:tgtEl>
                                          <p:spTgt spid="69"/>
                                        </p:tgtEl>
                                      </p:cBhvr>
                                    </p:animEffect>
                                  </p:childTnLst>
                                </p:cTn>
                              </p:par>
                              <p:par>
                                <p:cTn id="74" presetID="10" presetClass="entr" presetSubtype="0" fill="hold" nodeType="withEffect">
                                  <p:stCondLst>
                                    <p:cond delay="0"/>
                                  </p:stCondLst>
                                  <p:childTnLst>
                                    <p:set>
                                      <p:cBhvr>
                                        <p:cTn id="75" dur="1" fill="hold">
                                          <p:stCondLst>
                                            <p:cond delay="0"/>
                                          </p:stCondLst>
                                        </p:cTn>
                                        <p:tgtEl>
                                          <p:spTgt spid="80"/>
                                        </p:tgtEl>
                                        <p:attrNameLst>
                                          <p:attrName>style.visibility</p:attrName>
                                        </p:attrNameLst>
                                      </p:cBhvr>
                                      <p:to>
                                        <p:strVal val="visible"/>
                                      </p:to>
                                    </p:set>
                                    <p:animEffect transition="in" filter="fade">
                                      <p:cBhvr>
                                        <p:cTn id="76" dur="500"/>
                                        <p:tgtEl>
                                          <p:spTgt spid="80"/>
                                        </p:tgtEl>
                                      </p:cBhvr>
                                    </p:animEffect>
                                  </p:childTnLst>
                                </p:cTn>
                              </p:par>
                              <p:par>
                                <p:cTn id="77" presetID="10" presetClass="exit" presetSubtype="0" fill="hold" nodeType="withEffect">
                                  <p:stCondLst>
                                    <p:cond delay="0"/>
                                  </p:stCondLst>
                                  <p:childTnLst>
                                    <p:animEffect transition="out" filter="fade">
                                      <p:cBhvr>
                                        <p:cTn id="78" dur="500"/>
                                        <p:tgtEl>
                                          <p:spTgt spid="68"/>
                                        </p:tgtEl>
                                      </p:cBhvr>
                                    </p:animEffect>
                                    <p:set>
                                      <p:cBhvr>
                                        <p:cTn id="79" dur="1" fill="hold">
                                          <p:stCondLst>
                                            <p:cond delay="499"/>
                                          </p:stCondLst>
                                        </p:cTn>
                                        <p:tgtEl>
                                          <p:spTgt spid="68"/>
                                        </p:tgtEl>
                                        <p:attrNameLst>
                                          <p:attrName>style.visibility</p:attrName>
                                        </p:attrNameLst>
                                      </p:cBhvr>
                                      <p:to>
                                        <p:strVal val="hidden"/>
                                      </p:to>
                                    </p:set>
                                  </p:childTnLst>
                                </p:cTn>
                              </p:par>
                              <p:par>
                                <p:cTn id="80" presetID="10" presetClass="entr" presetSubtype="0" fill="hold" grpId="1" nodeType="withEffect">
                                  <p:stCondLst>
                                    <p:cond delay="0"/>
                                  </p:stCondLst>
                                  <p:childTnLst>
                                    <p:set>
                                      <p:cBhvr>
                                        <p:cTn id="81" dur="1" fill="hold">
                                          <p:stCondLst>
                                            <p:cond delay="0"/>
                                          </p:stCondLst>
                                        </p:cTn>
                                        <p:tgtEl>
                                          <p:spTgt spid="108"/>
                                        </p:tgtEl>
                                        <p:attrNameLst>
                                          <p:attrName>style.visibility</p:attrName>
                                        </p:attrNameLst>
                                      </p:cBhvr>
                                      <p:to>
                                        <p:strVal val="visible"/>
                                      </p:to>
                                    </p:set>
                                    <p:animEffect transition="in" filter="fade">
                                      <p:cBhvr>
                                        <p:cTn id="82" dur="500"/>
                                        <p:tgtEl>
                                          <p:spTgt spid="108"/>
                                        </p:tgtEl>
                                      </p:cBhvr>
                                    </p:animEffect>
                                  </p:childTnLst>
                                </p:cTn>
                              </p:par>
                              <p:par>
                                <p:cTn id="83" presetID="42" presetClass="path" presetSubtype="0" accel="50000" decel="50000" fill="hold" grpId="0" nodeType="withEffect">
                                  <p:stCondLst>
                                    <p:cond delay="0"/>
                                  </p:stCondLst>
                                  <p:childTnLst>
                                    <p:animMotion origin="layout" path="M -1.38889E-6 -2.59259E-6 L -1.38889E-6 0.13588 " pathEditMode="relative" rAng="0" ptsTypes="AA">
                                      <p:cBhvr>
                                        <p:cTn id="84" dur="2000" fill="hold"/>
                                        <p:tgtEl>
                                          <p:spTgt spid="108"/>
                                        </p:tgtEl>
                                        <p:attrNameLst>
                                          <p:attrName>ppt_x</p:attrName>
                                          <p:attrName>ppt_y</p:attrName>
                                        </p:attrNameLst>
                                      </p:cBhvr>
                                      <p:rCtr x="0" y="6782"/>
                                    </p:animMotion>
                                  </p:childTnLst>
                                </p:cTn>
                              </p:par>
                            </p:childTnLst>
                          </p:cTn>
                        </p:par>
                        <p:par>
                          <p:cTn id="85" fill="hold">
                            <p:stCondLst>
                              <p:cond delay="2000"/>
                            </p:stCondLst>
                            <p:childTnLst>
                              <p:par>
                                <p:cTn id="86" presetID="1" presetClass="entr" presetSubtype="0" fill="hold" grpId="0" nodeType="afterEffect">
                                  <p:stCondLst>
                                    <p:cond delay="0"/>
                                  </p:stCondLst>
                                  <p:childTnLst>
                                    <p:set>
                                      <p:cBhvr>
                                        <p:cTn id="87" dur="1" fill="hold">
                                          <p:stCondLst>
                                            <p:cond delay="0"/>
                                          </p:stCondLst>
                                        </p:cTn>
                                        <p:tgtEl>
                                          <p:spTgt spid="81"/>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grpId="1" nodeType="clickEffect">
                                  <p:stCondLst>
                                    <p:cond delay="0"/>
                                  </p:stCondLst>
                                  <p:childTnLst>
                                    <p:animEffect transition="out" filter="fade">
                                      <p:cBhvr>
                                        <p:cTn id="91" dur="500"/>
                                        <p:tgtEl>
                                          <p:spTgt spid="81"/>
                                        </p:tgtEl>
                                      </p:cBhvr>
                                    </p:animEffect>
                                    <p:set>
                                      <p:cBhvr>
                                        <p:cTn id="92" dur="1" fill="hold">
                                          <p:stCondLst>
                                            <p:cond delay="499"/>
                                          </p:stCondLst>
                                        </p:cTn>
                                        <p:tgtEl>
                                          <p:spTgt spid="81"/>
                                        </p:tgtEl>
                                        <p:attrNameLst>
                                          <p:attrName>style.visibility</p:attrName>
                                        </p:attrNameLst>
                                      </p:cBhvr>
                                      <p:to>
                                        <p:strVal val="hidden"/>
                                      </p:to>
                                    </p:set>
                                  </p:childTnLst>
                                </p:cTn>
                              </p:par>
                              <p:par>
                                <p:cTn id="93" presetID="10" presetClass="entr" presetSubtype="0" fill="hold" grpId="0" nodeType="withEffect">
                                  <p:stCondLst>
                                    <p:cond delay="0"/>
                                  </p:stCondLst>
                                  <p:childTnLst>
                                    <p:set>
                                      <p:cBhvr>
                                        <p:cTn id="94" dur="1" fill="hold">
                                          <p:stCondLst>
                                            <p:cond delay="0"/>
                                          </p:stCondLst>
                                        </p:cTn>
                                        <p:tgtEl>
                                          <p:spTgt spid="112"/>
                                        </p:tgtEl>
                                        <p:attrNameLst>
                                          <p:attrName>style.visibility</p:attrName>
                                        </p:attrNameLst>
                                      </p:cBhvr>
                                      <p:to>
                                        <p:strVal val="visible"/>
                                      </p:to>
                                    </p:set>
                                    <p:animEffect transition="in" filter="fade">
                                      <p:cBhvr>
                                        <p:cTn id="95" dur="500"/>
                                        <p:tgtEl>
                                          <p:spTgt spid="112"/>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xit" presetSubtype="0" fill="hold" nodeType="clickEffect">
                                  <p:stCondLst>
                                    <p:cond delay="0"/>
                                  </p:stCondLst>
                                  <p:childTnLst>
                                    <p:animEffect transition="out" filter="fade">
                                      <p:cBhvr>
                                        <p:cTn id="99" dur="500"/>
                                        <p:tgtEl>
                                          <p:spTgt spid="66"/>
                                        </p:tgtEl>
                                      </p:cBhvr>
                                    </p:animEffect>
                                    <p:set>
                                      <p:cBhvr>
                                        <p:cTn id="100" dur="1" fill="hold">
                                          <p:stCondLst>
                                            <p:cond delay="499"/>
                                          </p:stCondLst>
                                        </p:cTn>
                                        <p:tgtEl>
                                          <p:spTgt spid="66"/>
                                        </p:tgtEl>
                                        <p:attrNameLst>
                                          <p:attrName>style.visibility</p:attrName>
                                        </p:attrNameLst>
                                      </p:cBhvr>
                                      <p:to>
                                        <p:strVal val="hidden"/>
                                      </p:to>
                                    </p:set>
                                  </p:childTnLst>
                                </p:cTn>
                              </p:par>
                              <p:par>
                                <p:cTn id="101" presetID="10" presetClass="exit" presetSubtype="0" fill="hold" nodeType="withEffect">
                                  <p:stCondLst>
                                    <p:cond delay="0"/>
                                  </p:stCondLst>
                                  <p:childTnLst>
                                    <p:animEffect transition="out" filter="fade">
                                      <p:cBhvr>
                                        <p:cTn id="102" dur="500"/>
                                        <p:tgtEl>
                                          <p:spTgt spid="67"/>
                                        </p:tgtEl>
                                      </p:cBhvr>
                                    </p:animEffect>
                                    <p:set>
                                      <p:cBhvr>
                                        <p:cTn id="103" dur="1" fill="hold">
                                          <p:stCondLst>
                                            <p:cond delay="499"/>
                                          </p:stCondLst>
                                        </p:cTn>
                                        <p:tgtEl>
                                          <p:spTgt spid="67"/>
                                        </p:tgtEl>
                                        <p:attrNameLst>
                                          <p:attrName>style.visibility</p:attrName>
                                        </p:attrNameLst>
                                      </p:cBhvr>
                                      <p:to>
                                        <p:strVal val="hidden"/>
                                      </p:to>
                                    </p:set>
                                  </p:childTnLst>
                                </p:cTn>
                              </p:par>
                              <p:par>
                                <p:cTn id="104" presetID="10" presetClass="exit" presetSubtype="0" fill="hold" nodeType="withEffect">
                                  <p:stCondLst>
                                    <p:cond delay="0"/>
                                  </p:stCondLst>
                                  <p:childTnLst>
                                    <p:animEffect transition="out" filter="fade">
                                      <p:cBhvr>
                                        <p:cTn id="105" dur="500"/>
                                        <p:tgtEl>
                                          <p:spTgt spid="65"/>
                                        </p:tgtEl>
                                      </p:cBhvr>
                                    </p:animEffect>
                                    <p:set>
                                      <p:cBhvr>
                                        <p:cTn id="106" dur="1" fill="hold">
                                          <p:stCondLst>
                                            <p:cond delay="499"/>
                                          </p:stCondLst>
                                        </p:cTn>
                                        <p:tgtEl>
                                          <p:spTgt spid="65"/>
                                        </p:tgtEl>
                                        <p:attrNameLst>
                                          <p:attrName>style.visibility</p:attrName>
                                        </p:attrNameLst>
                                      </p:cBhvr>
                                      <p:to>
                                        <p:strVal val="hidden"/>
                                      </p:to>
                                    </p:set>
                                  </p:childTnLst>
                                </p:cTn>
                              </p:par>
                              <p:par>
                                <p:cTn id="107" presetID="10" presetClass="exit" presetSubtype="0" fill="hold" nodeType="withEffect">
                                  <p:stCondLst>
                                    <p:cond delay="0"/>
                                  </p:stCondLst>
                                  <p:childTnLst>
                                    <p:animEffect transition="out" filter="fade">
                                      <p:cBhvr>
                                        <p:cTn id="108" dur="500"/>
                                        <p:tgtEl>
                                          <p:spTgt spid="64"/>
                                        </p:tgtEl>
                                      </p:cBhvr>
                                    </p:animEffect>
                                    <p:set>
                                      <p:cBhvr>
                                        <p:cTn id="109" dur="1" fill="hold">
                                          <p:stCondLst>
                                            <p:cond delay="499"/>
                                          </p:stCondLst>
                                        </p:cTn>
                                        <p:tgtEl>
                                          <p:spTgt spid="64"/>
                                        </p:tgtEl>
                                        <p:attrNameLst>
                                          <p:attrName>style.visibility</p:attrName>
                                        </p:attrNameLst>
                                      </p:cBhvr>
                                      <p:to>
                                        <p:strVal val="hidden"/>
                                      </p:to>
                                    </p:set>
                                  </p:childTnLst>
                                </p:cTn>
                              </p:par>
                              <p:par>
                                <p:cTn id="110" presetID="10" presetClass="exit" presetSubtype="0" fill="hold" nodeType="withEffect">
                                  <p:stCondLst>
                                    <p:cond delay="0"/>
                                  </p:stCondLst>
                                  <p:childTnLst>
                                    <p:animEffect transition="out" filter="fade">
                                      <p:cBhvr>
                                        <p:cTn id="111" dur="500"/>
                                        <p:tgtEl>
                                          <p:spTgt spid="99"/>
                                        </p:tgtEl>
                                      </p:cBhvr>
                                    </p:animEffect>
                                    <p:set>
                                      <p:cBhvr>
                                        <p:cTn id="112" dur="1" fill="hold">
                                          <p:stCondLst>
                                            <p:cond delay="499"/>
                                          </p:stCondLst>
                                        </p:cTn>
                                        <p:tgtEl>
                                          <p:spTgt spid="99"/>
                                        </p:tgtEl>
                                        <p:attrNameLst>
                                          <p:attrName>style.visibility</p:attrName>
                                        </p:attrNameLst>
                                      </p:cBhvr>
                                      <p:to>
                                        <p:strVal val="hidden"/>
                                      </p:to>
                                    </p:set>
                                  </p:childTnLst>
                                </p:cTn>
                              </p:par>
                              <p:par>
                                <p:cTn id="113" presetID="10" presetClass="exit" presetSubtype="0" fill="hold" grpId="2" nodeType="withEffect">
                                  <p:stCondLst>
                                    <p:cond delay="0"/>
                                  </p:stCondLst>
                                  <p:childTnLst>
                                    <p:animEffect transition="out" filter="fade">
                                      <p:cBhvr>
                                        <p:cTn id="114" dur="500"/>
                                        <p:tgtEl>
                                          <p:spTgt spid="108"/>
                                        </p:tgtEl>
                                      </p:cBhvr>
                                    </p:animEffect>
                                    <p:set>
                                      <p:cBhvr>
                                        <p:cTn id="115" dur="1" fill="hold">
                                          <p:stCondLst>
                                            <p:cond delay="499"/>
                                          </p:stCondLst>
                                        </p:cTn>
                                        <p:tgtEl>
                                          <p:spTgt spid="108"/>
                                        </p:tgtEl>
                                        <p:attrNameLst>
                                          <p:attrName>style.visibility</p:attrName>
                                        </p:attrNameLst>
                                      </p:cBhvr>
                                      <p:to>
                                        <p:strVal val="hidden"/>
                                      </p:to>
                                    </p:set>
                                  </p:childTnLst>
                                </p:cTn>
                              </p:par>
                              <p:par>
                                <p:cTn id="116" presetID="10" presetClass="exit" presetSubtype="0" fill="hold" grpId="3" nodeType="withEffect">
                                  <p:stCondLst>
                                    <p:cond delay="0"/>
                                  </p:stCondLst>
                                  <p:childTnLst>
                                    <p:animEffect transition="out" filter="fade">
                                      <p:cBhvr>
                                        <p:cTn id="117" dur="500"/>
                                        <p:tgtEl>
                                          <p:spTgt spid="103"/>
                                        </p:tgtEl>
                                      </p:cBhvr>
                                    </p:animEffect>
                                    <p:set>
                                      <p:cBhvr>
                                        <p:cTn id="118" dur="1" fill="hold">
                                          <p:stCondLst>
                                            <p:cond delay="499"/>
                                          </p:stCondLst>
                                        </p:cTn>
                                        <p:tgtEl>
                                          <p:spTgt spid="103"/>
                                        </p:tgtEl>
                                        <p:attrNameLst>
                                          <p:attrName>style.visibility</p:attrName>
                                        </p:attrNameLst>
                                      </p:cBhvr>
                                      <p:to>
                                        <p:strVal val="hidden"/>
                                      </p:to>
                                    </p:set>
                                  </p:childTnLst>
                                </p:cTn>
                              </p:par>
                              <p:par>
                                <p:cTn id="119" presetID="10" presetClass="entr" presetSubtype="0" fill="hold" grpId="3" nodeType="withEffect">
                                  <p:stCondLst>
                                    <p:cond delay="0"/>
                                  </p:stCondLst>
                                  <p:childTnLst>
                                    <p:set>
                                      <p:cBhvr>
                                        <p:cTn id="120" dur="1" fill="hold">
                                          <p:stCondLst>
                                            <p:cond delay="0"/>
                                          </p:stCondLst>
                                        </p:cTn>
                                        <p:tgtEl>
                                          <p:spTgt spid="45"/>
                                        </p:tgtEl>
                                        <p:attrNameLst>
                                          <p:attrName>style.visibility</p:attrName>
                                        </p:attrNameLst>
                                      </p:cBhvr>
                                      <p:to>
                                        <p:strVal val="visible"/>
                                      </p:to>
                                    </p:set>
                                    <p:animEffect transition="in" filter="fade">
                                      <p:cBhvr>
                                        <p:cTn id="121" dur="500"/>
                                        <p:tgtEl>
                                          <p:spTgt spid="45"/>
                                        </p:tgtEl>
                                      </p:cBhvr>
                                    </p:animEffect>
                                  </p:childTnLst>
                                </p:cTn>
                              </p:par>
                              <p:par>
                                <p:cTn id="122" presetID="10" presetClass="entr" presetSubtype="0" fill="hold" nodeType="withEffect">
                                  <p:stCondLst>
                                    <p:cond delay="0"/>
                                  </p:stCondLst>
                                  <p:childTnLst>
                                    <p:set>
                                      <p:cBhvr>
                                        <p:cTn id="123" dur="1" fill="hold">
                                          <p:stCondLst>
                                            <p:cond delay="0"/>
                                          </p:stCondLst>
                                        </p:cTn>
                                        <p:tgtEl>
                                          <p:spTgt spid="105"/>
                                        </p:tgtEl>
                                        <p:attrNameLst>
                                          <p:attrName>style.visibility</p:attrName>
                                        </p:attrNameLst>
                                      </p:cBhvr>
                                      <p:to>
                                        <p:strVal val="visible"/>
                                      </p:to>
                                    </p:set>
                                    <p:animEffect transition="in" filter="fade">
                                      <p:cBhvr>
                                        <p:cTn id="124" dur="500"/>
                                        <p:tgtEl>
                                          <p:spTgt spid="105"/>
                                        </p:tgtEl>
                                      </p:cBhvr>
                                    </p:animEffect>
                                  </p:childTnLst>
                                </p:cTn>
                              </p:par>
                              <p:par>
                                <p:cTn id="125" presetID="10" presetClass="entr" presetSubtype="0" fill="hold" nodeType="withEffect">
                                  <p:stCondLst>
                                    <p:cond delay="0"/>
                                  </p:stCondLst>
                                  <p:childTnLst>
                                    <p:set>
                                      <p:cBhvr>
                                        <p:cTn id="126" dur="1" fill="hold">
                                          <p:stCondLst>
                                            <p:cond delay="0"/>
                                          </p:stCondLst>
                                        </p:cTn>
                                        <p:tgtEl>
                                          <p:spTgt spid="55"/>
                                        </p:tgtEl>
                                        <p:attrNameLst>
                                          <p:attrName>style.visibility</p:attrName>
                                        </p:attrNameLst>
                                      </p:cBhvr>
                                      <p:to>
                                        <p:strVal val="visible"/>
                                      </p:to>
                                    </p:set>
                                    <p:animEffect transition="in" filter="fade">
                                      <p:cBhvr>
                                        <p:cTn id="127" dur="500"/>
                                        <p:tgtEl>
                                          <p:spTgt spid="55"/>
                                        </p:tgtEl>
                                      </p:cBhvr>
                                    </p:animEffect>
                                  </p:childTnLst>
                                </p:cTn>
                              </p:par>
                              <p:par>
                                <p:cTn id="128" presetID="10" presetClass="entr" presetSubtype="0" fill="hold" nodeType="withEffect">
                                  <p:stCondLst>
                                    <p:cond delay="0"/>
                                  </p:stCondLst>
                                  <p:childTnLst>
                                    <p:set>
                                      <p:cBhvr>
                                        <p:cTn id="129" dur="1" fill="hold">
                                          <p:stCondLst>
                                            <p:cond delay="0"/>
                                          </p:stCondLst>
                                        </p:cTn>
                                        <p:tgtEl>
                                          <p:spTgt spid="98"/>
                                        </p:tgtEl>
                                        <p:attrNameLst>
                                          <p:attrName>style.visibility</p:attrName>
                                        </p:attrNameLst>
                                      </p:cBhvr>
                                      <p:to>
                                        <p:strVal val="visible"/>
                                      </p:to>
                                    </p:set>
                                    <p:animEffect transition="in" filter="fade">
                                      <p:cBhvr>
                                        <p:cTn id="130" dur="500"/>
                                        <p:tgtEl>
                                          <p:spTgt spid="98"/>
                                        </p:tgtEl>
                                      </p:cBhvr>
                                    </p:animEffect>
                                  </p:childTnLst>
                                </p:cTn>
                              </p:par>
                              <p:par>
                                <p:cTn id="131" presetID="10" presetClass="entr" presetSubtype="0" fill="hold" nodeType="withEffect">
                                  <p:stCondLst>
                                    <p:cond delay="0"/>
                                  </p:stCondLst>
                                  <p:childTnLst>
                                    <p:set>
                                      <p:cBhvr>
                                        <p:cTn id="132" dur="1" fill="hold">
                                          <p:stCondLst>
                                            <p:cond delay="0"/>
                                          </p:stCondLst>
                                        </p:cTn>
                                        <p:tgtEl>
                                          <p:spTgt spid="53"/>
                                        </p:tgtEl>
                                        <p:attrNameLst>
                                          <p:attrName>style.visibility</p:attrName>
                                        </p:attrNameLst>
                                      </p:cBhvr>
                                      <p:to>
                                        <p:strVal val="visible"/>
                                      </p:to>
                                    </p:set>
                                    <p:animEffect transition="in" filter="fade">
                                      <p:cBhvr>
                                        <p:cTn id="133" dur="500"/>
                                        <p:tgtEl>
                                          <p:spTgt spid="53"/>
                                        </p:tgtEl>
                                      </p:cBhvr>
                                    </p:animEffect>
                                  </p:childTnLst>
                                </p:cTn>
                              </p:par>
                              <p:par>
                                <p:cTn id="134" presetID="10" presetClass="entr" presetSubtype="0" fill="hold" nodeType="withEffect">
                                  <p:stCondLst>
                                    <p:cond delay="0"/>
                                  </p:stCondLst>
                                  <p:childTnLst>
                                    <p:set>
                                      <p:cBhvr>
                                        <p:cTn id="135" dur="1" fill="hold">
                                          <p:stCondLst>
                                            <p:cond delay="0"/>
                                          </p:stCondLst>
                                        </p:cTn>
                                        <p:tgtEl>
                                          <p:spTgt spid="54"/>
                                        </p:tgtEl>
                                        <p:attrNameLst>
                                          <p:attrName>style.visibility</p:attrName>
                                        </p:attrNameLst>
                                      </p:cBhvr>
                                      <p:to>
                                        <p:strVal val="visible"/>
                                      </p:to>
                                    </p:set>
                                    <p:animEffect transition="in" filter="fade">
                                      <p:cBhvr>
                                        <p:cTn id="136" dur="500"/>
                                        <p:tgtEl>
                                          <p:spTgt spid="54"/>
                                        </p:tgtEl>
                                      </p:cBhvr>
                                    </p:animEffect>
                                  </p:childTnLst>
                                </p:cTn>
                              </p:par>
                              <p:par>
                                <p:cTn id="137" presetID="10" presetClass="entr" presetSubtype="0" fill="hold" nodeType="withEffect">
                                  <p:stCondLst>
                                    <p:cond delay="0"/>
                                  </p:stCondLst>
                                  <p:childTnLst>
                                    <p:set>
                                      <p:cBhvr>
                                        <p:cTn id="138" dur="1" fill="hold">
                                          <p:stCondLst>
                                            <p:cond delay="0"/>
                                          </p:stCondLst>
                                        </p:cTn>
                                        <p:tgtEl>
                                          <p:spTgt spid="60"/>
                                        </p:tgtEl>
                                        <p:attrNameLst>
                                          <p:attrName>style.visibility</p:attrName>
                                        </p:attrNameLst>
                                      </p:cBhvr>
                                      <p:to>
                                        <p:strVal val="visible"/>
                                      </p:to>
                                    </p:set>
                                    <p:animEffect transition="in" filter="fade">
                                      <p:cBhvr>
                                        <p:cTn id="139" dur="500"/>
                                        <p:tgtEl>
                                          <p:spTgt spid="60"/>
                                        </p:tgtEl>
                                      </p:cBhvr>
                                    </p:animEffect>
                                  </p:childTnLst>
                                </p:cTn>
                              </p:par>
                              <p:par>
                                <p:cTn id="140" presetID="10" presetClass="exit" presetSubtype="0" fill="hold" grpId="1" nodeType="withEffect">
                                  <p:stCondLst>
                                    <p:cond delay="0"/>
                                  </p:stCondLst>
                                  <p:childTnLst>
                                    <p:animEffect transition="out" filter="fade">
                                      <p:cBhvr>
                                        <p:cTn id="141" dur="500"/>
                                        <p:tgtEl>
                                          <p:spTgt spid="86"/>
                                        </p:tgtEl>
                                      </p:cBhvr>
                                    </p:animEffect>
                                    <p:set>
                                      <p:cBhvr>
                                        <p:cTn id="142" dur="1" fill="hold">
                                          <p:stCondLst>
                                            <p:cond delay="499"/>
                                          </p:stCondLst>
                                        </p:cTn>
                                        <p:tgtEl>
                                          <p:spTgt spid="86"/>
                                        </p:tgtEl>
                                        <p:attrNameLst>
                                          <p:attrName>style.visibility</p:attrName>
                                        </p:attrNameLst>
                                      </p:cBhvr>
                                      <p:to>
                                        <p:strVal val="hidden"/>
                                      </p:to>
                                    </p:set>
                                  </p:childTnLst>
                                </p:cTn>
                              </p:par>
                              <p:par>
                                <p:cTn id="143" presetID="10" presetClass="entr" presetSubtype="0" fill="hold" grpId="2" nodeType="withEffect">
                                  <p:stCondLst>
                                    <p:cond delay="0"/>
                                  </p:stCondLst>
                                  <p:childTnLst>
                                    <p:set>
                                      <p:cBhvr>
                                        <p:cTn id="144" dur="1" fill="hold">
                                          <p:stCondLst>
                                            <p:cond delay="0"/>
                                          </p:stCondLst>
                                        </p:cTn>
                                        <p:tgtEl>
                                          <p:spTgt spid="107"/>
                                        </p:tgtEl>
                                        <p:attrNameLst>
                                          <p:attrName>style.visibility</p:attrName>
                                        </p:attrNameLst>
                                      </p:cBhvr>
                                      <p:to>
                                        <p:strVal val="visible"/>
                                      </p:to>
                                    </p:set>
                                    <p:animEffect transition="in" filter="fade">
                                      <p:cBhvr>
                                        <p:cTn id="145" dur="500"/>
                                        <p:tgtEl>
                                          <p:spTgt spid="107"/>
                                        </p:tgtEl>
                                      </p:cBhvr>
                                    </p:animEffect>
                                  </p:childTnLst>
                                </p:cTn>
                              </p:par>
                              <p:par>
                                <p:cTn id="146" presetID="10" presetClass="exit" presetSubtype="0" fill="hold" nodeType="withEffect">
                                  <p:stCondLst>
                                    <p:cond delay="0"/>
                                  </p:stCondLst>
                                  <p:childTnLst>
                                    <p:animEffect transition="out" filter="fade">
                                      <p:cBhvr>
                                        <p:cTn id="147" dur="500"/>
                                        <p:tgtEl>
                                          <p:spTgt spid="80"/>
                                        </p:tgtEl>
                                      </p:cBhvr>
                                    </p:animEffect>
                                    <p:set>
                                      <p:cBhvr>
                                        <p:cTn id="148" dur="1" fill="hold">
                                          <p:stCondLst>
                                            <p:cond delay="499"/>
                                          </p:stCondLst>
                                        </p:cTn>
                                        <p:tgtEl>
                                          <p:spTgt spid="80"/>
                                        </p:tgtEl>
                                        <p:attrNameLst>
                                          <p:attrName>style.visibility</p:attrName>
                                        </p:attrNameLst>
                                      </p:cBhvr>
                                      <p:to>
                                        <p:strVal val="hidden"/>
                                      </p:to>
                                    </p:set>
                                  </p:childTnLst>
                                </p:cTn>
                              </p:par>
                              <p:par>
                                <p:cTn id="149" presetID="10" presetClass="entr" presetSubtype="0" fill="hold" nodeType="withEffect">
                                  <p:stCondLst>
                                    <p:cond delay="0"/>
                                  </p:stCondLst>
                                  <p:childTnLst>
                                    <p:set>
                                      <p:cBhvr>
                                        <p:cTn id="150" dur="1" fill="hold">
                                          <p:stCondLst>
                                            <p:cond delay="0"/>
                                          </p:stCondLst>
                                        </p:cTn>
                                        <p:tgtEl>
                                          <p:spTgt spid="68"/>
                                        </p:tgtEl>
                                        <p:attrNameLst>
                                          <p:attrName>style.visibility</p:attrName>
                                        </p:attrNameLst>
                                      </p:cBhvr>
                                      <p:to>
                                        <p:strVal val="visible"/>
                                      </p:to>
                                    </p:set>
                                    <p:animEffect transition="in" filter="fade">
                                      <p:cBhvr>
                                        <p:cTn id="151" dur="500"/>
                                        <p:tgtEl>
                                          <p:spTgt spid="68"/>
                                        </p:tgtEl>
                                      </p:cBhvr>
                                    </p:animEffect>
                                  </p:childTnLst>
                                </p:cTn>
                              </p:par>
                            </p:childTnLst>
                          </p:cTn>
                        </p:par>
                      </p:childTnLst>
                    </p:cTn>
                  </p:par>
                  <p:par>
                    <p:cTn id="152" fill="hold">
                      <p:stCondLst>
                        <p:cond delay="indefinite"/>
                      </p:stCondLst>
                      <p:childTnLst>
                        <p:par>
                          <p:cTn id="153" fill="hold">
                            <p:stCondLst>
                              <p:cond delay="0"/>
                            </p:stCondLst>
                            <p:childTnLst>
                              <p:par>
                                <p:cTn id="154" presetID="10" presetClass="entr" presetSubtype="0" fill="hold" nodeType="clickEffect">
                                  <p:stCondLst>
                                    <p:cond delay="0"/>
                                  </p:stCondLst>
                                  <p:childTnLst>
                                    <p:set>
                                      <p:cBhvr>
                                        <p:cTn id="155" dur="1" fill="hold">
                                          <p:stCondLst>
                                            <p:cond delay="0"/>
                                          </p:stCondLst>
                                        </p:cTn>
                                        <p:tgtEl>
                                          <p:spTgt spid="70"/>
                                        </p:tgtEl>
                                        <p:attrNameLst>
                                          <p:attrName>style.visibility</p:attrName>
                                        </p:attrNameLst>
                                      </p:cBhvr>
                                      <p:to>
                                        <p:strVal val="visible"/>
                                      </p:to>
                                    </p:set>
                                    <p:animEffect transition="in" filter="fade">
                                      <p:cBhvr>
                                        <p:cTn id="156" dur="500"/>
                                        <p:tgtEl>
                                          <p:spTgt spid="70"/>
                                        </p:tgtEl>
                                      </p:cBhvr>
                                    </p:animEffect>
                                  </p:childTnLst>
                                </p:cTn>
                              </p:par>
                              <p:par>
                                <p:cTn id="157" presetID="10" presetClass="entr" presetSubtype="0" fill="hold" grpId="0" nodeType="withEffect">
                                  <p:stCondLst>
                                    <p:cond delay="0"/>
                                  </p:stCondLst>
                                  <p:childTnLst>
                                    <p:set>
                                      <p:cBhvr>
                                        <p:cTn id="158" dur="1" fill="hold">
                                          <p:stCondLst>
                                            <p:cond delay="0"/>
                                          </p:stCondLst>
                                        </p:cTn>
                                        <p:tgtEl>
                                          <p:spTgt spid="71"/>
                                        </p:tgtEl>
                                        <p:attrNameLst>
                                          <p:attrName>style.visibility</p:attrName>
                                        </p:attrNameLst>
                                      </p:cBhvr>
                                      <p:to>
                                        <p:strVal val="visible"/>
                                      </p:to>
                                    </p:set>
                                    <p:animEffect transition="in" filter="fade">
                                      <p:cBhvr>
                                        <p:cTn id="159" dur="500"/>
                                        <p:tgtEl>
                                          <p:spTgt spid="71"/>
                                        </p:tgtEl>
                                      </p:cBhvr>
                                    </p:animEffect>
                                  </p:childTnLst>
                                </p:cTn>
                              </p:par>
                              <p:par>
                                <p:cTn id="160" presetID="10" presetClass="entr" presetSubtype="0" fill="hold" grpId="0" nodeType="withEffect">
                                  <p:stCondLst>
                                    <p:cond delay="0"/>
                                  </p:stCondLst>
                                  <p:childTnLst>
                                    <p:set>
                                      <p:cBhvr>
                                        <p:cTn id="161" dur="1" fill="hold">
                                          <p:stCondLst>
                                            <p:cond delay="0"/>
                                          </p:stCondLst>
                                        </p:cTn>
                                        <p:tgtEl>
                                          <p:spTgt spid="109"/>
                                        </p:tgtEl>
                                        <p:attrNameLst>
                                          <p:attrName>style.visibility</p:attrName>
                                        </p:attrNameLst>
                                      </p:cBhvr>
                                      <p:to>
                                        <p:strVal val="visible"/>
                                      </p:to>
                                    </p:set>
                                    <p:animEffect transition="in" filter="fade">
                                      <p:cBhvr>
                                        <p:cTn id="162" dur="500"/>
                                        <p:tgtEl>
                                          <p:spTgt spid="109"/>
                                        </p:tgtEl>
                                      </p:cBhvr>
                                    </p:animEffect>
                                  </p:childTnLst>
                                </p:cTn>
                              </p:par>
                              <p:par>
                                <p:cTn id="163" presetID="10" presetClass="exit" presetSubtype="0" fill="hold" grpId="4" nodeType="withEffect">
                                  <p:stCondLst>
                                    <p:cond delay="0"/>
                                  </p:stCondLst>
                                  <p:childTnLst>
                                    <p:animEffect transition="out" filter="fade">
                                      <p:cBhvr>
                                        <p:cTn id="164" dur="500"/>
                                        <p:tgtEl>
                                          <p:spTgt spid="45"/>
                                        </p:tgtEl>
                                      </p:cBhvr>
                                    </p:animEffect>
                                    <p:set>
                                      <p:cBhvr>
                                        <p:cTn id="165" dur="1" fill="hold">
                                          <p:stCondLst>
                                            <p:cond delay="499"/>
                                          </p:stCondLst>
                                        </p:cTn>
                                        <p:tgtEl>
                                          <p:spTgt spid="45"/>
                                        </p:tgtEl>
                                        <p:attrNameLst>
                                          <p:attrName>style.visibility</p:attrName>
                                        </p:attrNameLst>
                                      </p:cBhvr>
                                      <p:to>
                                        <p:strVal val="hidden"/>
                                      </p:to>
                                    </p:set>
                                  </p:childTnLst>
                                </p:cTn>
                              </p:par>
                              <p:par>
                                <p:cTn id="166" presetID="10" presetClass="entr" presetSubtype="0" fill="hold" nodeType="withEffect">
                                  <p:stCondLst>
                                    <p:cond delay="0"/>
                                  </p:stCondLst>
                                  <p:childTnLst>
                                    <p:set>
                                      <p:cBhvr>
                                        <p:cTn id="167" dur="1" fill="hold">
                                          <p:stCondLst>
                                            <p:cond delay="0"/>
                                          </p:stCondLst>
                                        </p:cTn>
                                        <p:tgtEl>
                                          <p:spTgt spid="74"/>
                                        </p:tgtEl>
                                        <p:attrNameLst>
                                          <p:attrName>style.visibility</p:attrName>
                                        </p:attrNameLst>
                                      </p:cBhvr>
                                      <p:to>
                                        <p:strVal val="visible"/>
                                      </p:to>
                                    </p:set>
                                    <p:animEffect transition="in" filter="fade">
                                      <p:cBhvr>
                                        <p:cTn id="168" dur="500"/>
                                        <p:tgtEl>
                                          <p:spTgt spid="74"/>
                                        </p:tgtEl>
                                      </p:cBhvr>
                                    </p:animEffect>
                                  </p:childTnLst>
                                </p:cTn>
                              </p:par>
                              <p:par>
                                <p:cTn id="169" presetID="10" presetClass="exit" presetSubtype="0" fill="hold" nodeType="withEffect">
                                  <p:stCondLst>
                                    <p:cond delay="0"/>
                                  </p:stCondLst>
                                  <p:childTnLst>
                                    <p:animEffect transition="out" filter="fade">
                                      <p:cBhvr>
                                        <p:cTn id="170" dur="500"/>
                                        <p:tgtEl>
                                          <p:spTgt spid="55"/>
                                        </p:tgtEl>
                                      </p:cBhvr>
                                    </p:animEffect>
                                    <p:set>
                                      <p:cBhvr>
                                        <p:cTn id="171" dur="1" fill="hold">
                                          <p:stCondLst>
                                            <p:cond delay="499"/>
                                          </p:stCondLst>
                                        </p:cTn>
                                        <p:tgtEl>
                                          <p:spTgt spid="55"/>
                                        </p:tgtEl>
                                        <p:attrNameLst>
                                          <p:attrName>style.visibility</p:attrName>
                                        </p:attrNameLst>
                                      </p:cBhvr>
                                      <p:to>
                                        <p:strVal val="hidden"/>
                                      </p:to>
                                    </p:set>
                                  </p:childTnLst>
                                </p:cTn>
                              </p:par>
                              <p:par>
                                <p:cTn id="172" presetID="10" presetClass="exit" presetSubtype="0" fill="hold" nodeType="withEffect">
                                  <p:stCondLst>
                                    <p:cond delay="0"/>
                                  </p:stCondLst>
                                  <p:childTnLst>
                                    <p:animEffect transition="out" filter="fade">
                                      <p:cBhvr>
                                        <p:cTn id="173" dur="500"/>
                                        <p:tgtEl>
                                          <p:spTgt spid="105"/>
                                        </p:tgtEl>
                                      </p:cBhvr>
                                    </p:animEffect>
                                    <p:set>
                                      <p:cBhvr>
                                        <p:cTn id="174" dur="1" fill="hold">
                                          <p:stCondLst>
                                            <p:cond delay="499"/>
                                          </p:stCondLst>
                                        </p:cTn>
                                        <p:tgtEl>
                                          <p:spTgt spid="105"/>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10" presetClass="exit" presetSubtype="0" fill="hold" nodeType="clickEffect">
                                  <p:stCondLst>
                                    <p:cond delay="0"/>
                                  </p:stCondLst>
                                  <p:childTnLst>
                                    <p:animEffect transition="out" filter="fade">
                                      <p:cBhvr>
                                        <p:cTn id="178" dur="500"/>
                                        <p:tgtEl>
                                          <p:spTgt spid="70"/>
                                        </p:tgtEl>
                                      </p:cBhvr>
                                    </p:animEffect>
                                    <p:set>
                                      <p:cBhvr>
                                        <p:cTn id="179" dur="1" fill="hold">
                                          <p:stCondLst>
                                            <p:cond delay="499"/>
                                          </p:stCondLst>
                                        </p:cTn>
                                        <p:tgtEl>
                                          <p:spTgt spid="70"/>
                                        </p:tgtEl>
                                        <p:attrNameLst>
                                          <p:attrName>style.visibility</p:attrName>
                                        </p:attrNameLst>
                                      </p:cBhvr>
                                      <p:to>
                                        <p:strVal val="hidden"/>
                                      </p:to>
                                    </p:set>
                                  </p:childTnLst>
                                </p:cTn>
                              </p:par>
                              <p:par>
                                <p:cTn id="180" presetID="10" presetClass="exit" presetSubtype="0" fill="hold" grpId="1" nodeType="withEffect">
                                  <p:stCondLst>
                                    <p:cond delay="0"/>
                                  </p:stCondLst>
                                  <p:childTnLst>
                                    <p:animEffect transition="out" filter="fade">
                                      <p:cBhvr>
                                        <p:cTn id="181" dur="500"/>
                                        <p:tgtEl>
                                          <p:spTgt spid="71"/>
                                        </p:tgtEl>
                                      </p:cBhvr>
                                    </p:animEffect>
                                    <p:set>
                                      <p:cBhvr>
                                        <p:cTn id="182" dur="1" fill="hold">
                                          <p:stCondLst>
                                            <p:cond delay="499"/>
                                          </p:stCondLst>
                                        </p:cTn>
                                        <p:tgtEl>
                                          <p:spTgt spid="71"/>
                                        </p:tgtEl>
                                        <p:attrNameLst>
                                          <p:attrName>style.visibility</p:attrName>
                                        </p:attrNameLst>
                                      </p:cBhvr>
                                      <p:to>
                                        <p:strVal val="hidden"/>
                                      </p:to>
                                    </p:set>
                                  </p:childTnLst>
                                </p:cTn>
                              </p:par>
                              <p:par>
                                <p:cTn id="183" presetID="10" presetClass="entr" presetSubtype="0" fill="hold" nodeType="withEffect">
                                  <p:stCondLst>
                                    <p:cond delay="0"/>
                                  </p:stCondLst>
                                  <p:childTnLst>
                                    <p:set>
                                      <p:cBhvr>
                                        <p:cTn id="184" dur="1" fill="hold">
                                          <p:stCondLst>
                                            <p:cond delay="0"/>
                                          </p:stCondLst>
                                        </p:cTn>
                                        <p:tgtEl>
                                          <p:spTgt spid="75"/>
                                        </p:tgtEl>
                                        <p:attrNameLst>
                                          <p:attrName>style.visibility</p:attrName>
                                        </p:attrNameLst>
                                      </p:cBhvr>
                                      <p:to>
                                        <p:strVal val="visible"/>
                                      </p:to>
                                    </p:set>
                                    <p:animEffect transition="in" filter="fade">
                                      <p:cBhvr>
                                        <p:cTn id="185" dur="500"/>
                                        <p:tgtEl>
                                          <p:spTgt spid="75"/>
                                        </p:tgtEl>
                                      </p:cBhvr>
                                    </p:animEffect>
                                  </p:childTnLst>
                                </p:cTn>
                              </p:par>
                              <p:par>
                                <p:cTn id="186" presetID="10" presetClass="entr" presetSubtype="0" fill="hold" nodeType="withEffect">
                                  <p:stCondLst>
                                    <p:cond delay="0"/>
                                  </p:stCondLst>
                                  <p:childTnLst>
                                    <p:set>
                                      <p:cBhvr>
                                        <p:cTn id="187" dur="1" fill="hold">
                                          <p:stCondLst>
                                            <p:cond delay="0"/>
                                          </p:stCondLst>
                                        </p:cTn>
                                        <p:tgtEl>
                                          <p:spTgt spid="73"/>
                                        </p:tgtEl>
                                        <p:attrNameLst>
                                          <p:attrName>style.visibility</p:attrName>
                                        </p:attrNameLst>
                                      </p:cBhvr>
                                      <p:to>
                                        <p:strVal val="visible"/>
                                      </p:to>
                                    </p:set>
                                    <p:animEffect transition="in" filter="fade">
                                      <p:cBhvr>
                                        <p:cTn id="188" dur="500"/>
                                        <p:tgtEl>
                                          <p:spTgt spid="73"/>
                                        </p:tgtEl>
                                      </p:cBhvr>
                                    </p:animEffect>
                                  </p:childTnLst>
                                </p:cTn>
                              </p:par>
                              <p:par>
                                <p:cTn id="189" presetID="10" presetClass="entr" presetSubtype="0" fill="hold" nodeType="withEffect">
                                  <p:stCondLst>
                                    <p:cond delay="0"/>
                                  </p:stCondLst>
                                  <p:childTnLst>
                                    <p:set>
                                      <p:cBhvr>
                                        <p:cTn id="190" dur="1" fill="hold">
                                          <p:stCondLst>
                                            <p:cond delay="0"/>
                                          </p:stCondLst>
                                        </p:cTn>
                                        <p:tgtEl>
                                          <p:spTgt spid="72"/>
                                        </p:tgtEl>
                                        <p:attrNameLst>
                                          <p:attrName>style.visibility</p:attrName>
                                        </p:attrNameLst>
                                      </p:cBhvr>
                                      <p:to>
                                        <p:strVal val="visible"/>
                                      </p:to>
                                    </p:set>
                                    <p:animEffect transition="in" filter="fade">
                                      <p:cBhvr>
                                        <p:cTn id="191" dur="500"/>
                                        <p:tgtEl>
                                          <p:spTgt spid="72"/>
                                        </p:tgtEl>
                                      </p:cBhvr>
                                    </p:animEffect>
                                  </p:childTnLst>
                                </p:cTn>
                              </p:par>
                              <p:par>
                                <p:cTn id="192" presetID="10" presetClass="entr" presetSubtype="0" fill="hold" nodeType="withEffect">
                                  <p:stCondLst>
                                    <p:cond delay="0"/>
                                  </p:stCondLst>
                                  <p:childTnLst>
                                    <p:set>
                                      <p:cBhvr>
                                        <p:cTn id="193" dur="1" fill="hold">
                                          <p:stCondLst>
                                            <p:cond delay="0"/>
                                          </p:stCondLst>
                                        </p:cTn>
                                        <p:tgtEl>
                                          <p:spTgt spid="100"/>
                                        </p:tgtEl>
                                        <p:attrNameLst>
                                          <p:attrName>style.visibility</p:attrName>
                                        </p:attrNameLst>
                                      </p:cBhvr>
                                      <p:to>
                                        <p:strVal val="visible"/>
                                      </p:to>
                                    </p:set>
                                    <p:animEffect transition="in" filter="fade">
                                      <p:cBhvr>
                                        <p:cTn id="194" dur="500"/>
                                        <p:tgtEl>
                                          <p:spTgt spid="100"/>
                                        </p:tgtEl>
                                      </p:cBhvr>
                                    </p:animEffect>
                                  </p:childTnLst>
                                </p:cTn>
                              </p:par>
                              <p:par>
                                <p:cTn id="195" presetID="10" presetClass="entr" presetSubtype="0" fill="hold" grpId="0" nodeType="withEffect">
                                  <p:stCondLst>
                                    <p:cond delay="0"/>
                                  </p:stCondLst>
                                  <p:childTnLst>
                                    <p:set>
                                      <p:cBhvr>
                                        <p:cTn id="196" dur="1" fill="hold">
                                          <p:stCondLst>
                                            <p:cond delay="0"/>
                                          </p:stCondLst>
                                        </p:cTn>
                                        <p:tgtEl>
                                          <p:spTgt spid="87"/>
                                        </p:tgtEl>
                                        <p:attrNameLst>
                                          <p:attrName>style.visibility</p:attrName>
                                        </p:attrNameLst>
                                      </p:cBhvr>
                                      <p:to>
                                        <p:strVal val="visible"/>
                                      </p:to>
                                    </p:set>
                                    <p:animEffect transition="in" filter="fade">
                                      <p:cBhvr>
                                        <p:cTn id="197" dur="500"/>
                                        <p:tgtEl>
                                          <p:spTgt spid="87"/>
                                        </p:tgtEl>
                                      </p:cBhvr>
                                    </p:animEffect>
                                  </p:childTnLst>
                                </p:cTn>
                              </p:par>
                              <p:par>
                                <p:cTn id="198" presetID="10" presetClass="exit" presetSubtype="0" fill="hold" grpId="0" nodeType="withEffect">
                                  <p:stCondLst>
                                    <p:cond delay="0"/>
                                  </p:stCondLst>
                                  <p:childTnLst>
                                    <p:animEffect transition="out" filter="fade">
                                      <p:cBhvr>
                                        <p:cTn id="199" dur="500"/>
                                        <p:tgtEl>
                                          <p:spTgt spid="84"/>
                                        </p:tgtEl>
                                      </p:cBhvr>
                                    </p:animEffect>
                                    <p:set>
                                      <p:cBhvr>
                                        <p:cTn id="200" dur="1" fill="hold">
                                          <p:stCondLst>
                                            <p:cond delay="499"/>
                                          </p:stCondLst>
                                        </p:cTn>
                                        <p:tgtEl>
                                          <p:spTgt spid="84"/>
                                        </p:tgtEl>
                                        <p:attrNameLst>
                                          <p:attrName>style.visibility</p:attrName>
                                        </p:attrNameLst>
                                      </p:cBhvr>
                                      <p:to>
                                        <p:strVal val="hidden"/>
                                      </p:to>
                                    </p:set>
                                  </p:childTnLst>
                                </p:cTn>
                              </p:par>
                              <p:par>
                                <p:cTn id="201" presetID="10" presetClass="entr" presetSubtype="0" fill="hold" nodeType="withEffect">
                                  <p:stCondLst>
                                    <p:cond delay="0"/>
                                  </p:stCondLst>
                                  <p:childTnLst>
                                    <p:set>
                                      <p:cBhvr>
                                        <p:cTn id="202" dur="1" fill="hold">
                                          <p:stCondLst>
                                            <p:cond delay="0"/>
                                          </p:stCondLst>
                                        </p:cTn>
                                        <p:tgtEl>
                                          <p:spTgt spid="83"/>
                                        </p:tgtEl>
                                        <p:attrNameLst>
                                          <p:attrName>style.visibility</p:attrName>
                                        </p:attrNameLst>
                                      </p:cBhvr>
                                      <p:to>
                                        <p:strVal val="visible"/>
                                      </p:to>
                                    </p:set>
                                    <p:animEffect transition="in" filter="fade">
                                      <p:cBhvr>
                                        <p:cTn id="203" dur="500"/>
                                        <p:tgtEl>
                                          <p:spTgt spid="83"/>
                                        </p:tgtEl>
                                      </p:cBhvr>
                                    </p:animEffect>
                                  </p:childTnLst>
                                </p:cTn>
                              </p:par>
                              <p:par>
                                <p:cTn id="204" presetID="10" presetClass="entr" presetSubtype="0" fill="hold" grpId="0" nodeType="withEffect">
                                  <p:stCondLst>
                                    <p:cond delay="0"/>
                                  </p:stCondLst>
                                  <p:childTnLst>
                                    <p:set>
                                      <p:cBhvr>
                                        <p:cTn id="205" dur="1" fill="hold">
                                          <p:stCondLst>
                                            <p:cond delay="0"/>
                                          </p:stCondLst>
                                        </p:cTn>
                                        <p:tgtEl>
                                          <p:spTgt spid="77"/>
                                        </p:tgtEl>
                                        <p:attrNameLst>
                                          <p:attrName>style.visibility</p:attrName>
                                        </p:attrNameLst>
                                      </p:cBhvr>
                                      <p:to>
                                        <p:strVal val="visible"/>
                                      </p:to>
                                    </p:set>
                                    <p:animEffect transition="in" filter="fade">
                                      <p:cBhvr>
                                        <p:cTn id="206" dur="500"/>
                                        <p:tgtEl>
                                          <p:spTgt spid="77"/>
                                        </p:tgtEl>
                                      </p:cBhvr>
                                    </p:animEffect>
                                  </p:childTnLst>
                                </p:cTn>
                              </p:par>
                              <p:par>
                                <p:cTn id="207" presetID="10" presetClass="exit" presetSubtype="0" fill="hold" nodeType="withEffect">
                                  <p:stCondLst>
                                    <p:cond delay="0"/>
                                  </p:stCondLst>
                                  <p:childTnLst>
                                    <p:animEffect transition="out" filter="fade">
                                      <p:cBhvr>
                                        <p:cTn id="208" dur="500"/>
                                        <p:tgtEl>
                                          <p:spTgt spid="61"/>
                                        </p:tgtEl>
                                      </p:cBhvr>
                                    </p:animEffect>
                                    <p:set>
                                      <p:cBhvr>
                                        <p:cTn id="209" dur="1" fill="hold">
                                          <p:stCondLst>
                                            <p:cond delay="499"/>
                                          </p:stCondLst>
                                        </p:cTn>
                                        <p:tgtEl>
                                          <p:spTgt spid="61"/>
                                        </p:tgtEl>
                                        <p:attrNameLst>
                                          <p:attrName>style.visibility</p:attrName>
                                        </p:attrNameLst>
                                      </p:cBhvr>
                                      <p:to>
                                        <p:strVal val="hidden"/>
                                      </p:to>
                                    </p:set>
                                  </p:childTnLst>
                                </p:cTn>
                              </p:par>
                              <p:par>
                                <p:cTn id="210" presetID="10" presetClass="entr" presetSubtype="0" fill="hold" grpId="0" nodeType="withEffect">
                                  <p:stCondLst>
                                    <p:cond delay="0"/>
                                  </p:stCondLst>
                                  <p:childTnLst>
                                    <p:set>
                                      <p:cBhvr>
                                        <p:cTn id="211" dur="1" fill="hold">
                                          <p:stCondLst>
                                            <p:cond delay="0"/>
                                          </p:stCondLst>
                                        </p:cTn>
                                        <p:tgtEl>
                                          <p:spTgt spid="111"/>
                                        </p:tgtEl>
                                        <p:attrNameLst>
                                          <p:attrName>style.visibility</p:attrName>
                                        </p:attrNameLst>
                                      </p:cBhvr>
                                      <p:to>
                                        <p:strVal val="visible"/>
                                      </p:to>
                                    </p:set>
                                    <p:animEffect transition="in" filter="fade">
                                      <p:cBhvr>
                                        <p:cTn id="212" dur="500"/>
                                        <p:tgtEl>
                                          <p:spTgt spid="111"/>
                                        </p:tgtEl>
                                      </p:cBhvr>
                                    </p:animEffect>
                                  </p:childTnLst>
                                </p:cTn>
                              </p:par>
                              <p:par>
                                <p:cTn id="213" presetID="42" presetClass="path" presetSubtype="0" accel="50000" decel="50000" fill="hold" grpId="1" nodeType="withEffect">
                                  <p:stCondLst>
                                    <p:cond delay="0"/>
                                  </p:stCondLst>
                                  <p:childTnLst>
                                    <p:animMotion origin="layout" path="M -2.77778E-6 3.33333E-6 L -2.77778E-6 0.13426 " pathEditMode="relative" rAng="0" ptsTypes="AA">
                                      <p:cBhvr>
                                        <p:cTn id="214" dur="2000" fill="hold"/>
                                        <p:tgtEl>
                                          <p:spTgt spid="111"/>
                                        </p:tgtEl>
                                        <p:attrNameLst>
                                          <p:attrName>ppt_x</p:attrName>
                                          <p:attrName>ppt_y</p:attrName>
                                        </p:attrNameLst>
                                      </p:cBhvr>
                                      <p:rCtr x="0" y="6713"/>
                                    </p:animMotion>
                                  </p:childTnLst>
                                </p:cTn>
                              </p:par>
                            </p:childTnLst>
                          </p:cTn>
                        </p:par>
                        <p:par>
                          <p:cTn id="215" fill="hold">
                            <p:stCondLst>
                              <p:cond delay="2000"/>
                            </p:stCondLst>
                            <p:childTnLst>
                              <p:par>
                                <p:cTn id="216" presetID="1" presetClass="entr" presetSubtype="0" fill="hold" grpId="0" nodeType="afterEffect">
                                  <p:stCondLst>
                                    <p:cond delay="0"/>
                                  </p:stCondLst>
                                  <p:childTnLst>
                                    <p:set>
                                      <p:cBhvr>
                                        <p:cTn id="217"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3" grpId="1"/>
      <p:bldP spid="69" grpId="0"/>
      <p:bldP spid="71" grpId="0"/>
      <p:bldP spid="71" grpId="1"/>
      <p:bldP spid="77" grpId="0"/>
      <p:bldP spid="45" grpId="2" animBg="1"/>
      <p:bldP spid="45" grpId="3" animBg="1"/>
      <p:bldP spid="45" grpId="4" animBg="1"/>
      <p:bldP spid="45" grpId="5" animBg="1"/>
      <p:bldP spid="103" grpId="1" animBg="1"/>
      <p:bldP spid="103" grpId="3" animBg="1"/>
      <p:bldP spid="108" grpId="0" animBg="1"/>
      <p:bldP spid="108" grpId="1" animBg="1"/>
      <p:bldP spid="108" grpId="2" animBg="1"/>
      <p:bldP spid="86" grpId="0" animBg="1"/>
      <p:bldP spid="86" grpId="1" animBg="1"/>
      <p:bldP spid="109" grpId="0" animBg="1"/>
      <p:bldP spid="107" grpId="0" animBg="1"/>
      <p:bldP spid="107" grpId="2" animBg="1"/>
      <p:bldP spid="111" grpId="0" animBg="1"/>
      <p:bldP spid="111" grpId="1" animBg="1"/>
      <p:bldP spid="84" grpId="0" animBg="1"/>
      <p:bldP spid="87" grpId="0" animBg="1"/>
      <p:bldP spid="112" grpId="0"/>
      <p:bldP spid="113" grpId="0"/>
      <p:bldP spid="81" grpId="0"/>
      <p:bldP spid="81"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ocalrb"/>
          <p:cNvSpPr txBox="1"/>
          <p:nvPr/>
        </p:nvSpPr>
        <p:spPr>
          <a:xfrm>
            <a:off x="6934200" y="2591350"/>
            <a:ext cx="2057400" cy="304250"/>
          </a:xfrm>
          <a:prstGeom prst="rect">
            <a:avLst/>
          </a:prstGeom>
          <a:noFill/>
        </p:spPr>
        <p:txBody>
          <a:bodyPr wrap="square" rtlCol="0" anchor="ctr">
            <a:noAutofit/>
          </a:bodyPr>
          <a:lstStyle/>
          <a:p>
            <a:pPr>
              <a:lnSpc>
                <a:spcPct val="70000"/>
              </a:lnSpc>
            </a:pPr>
            <a:r>
              <a:rPr lang="en-US" sz="2800" i="1" smtClean="0"/>
              <a:t>Local</a:t>
            </a:r>
            <a:br>
              <a:rPr lang="en-US" sz="2800" i="1" smtClean="0"/>
            </a:br>
            <a:r>
              <a:rPr lang="en-US" sz="2800" i="1" smtClean="0"/>
              <a:t>row-buffer</a:t>
            </a:r>
            <a:endParaRPr lang="en-US" sz="2400" i="1"/>
          </a:p>
        </p:txBody>
      </p:sp>
      <p:sp>
        <p:nvSpPr>
          <p:cNvPr id="57" name="localrb"/>
          <p:cNvSpPr txBox="1"/>
          <p:nvPr/>
        </p:nvSpPr>
        <p:spPr>
          <a:xfrm>
            <a:off x="6934200" y="4953550"/>
            <a:ext cx="2057400" cy="304250"/>
          </a:xfrm>
          <a:prstGeom prst="rect">
            <a:avLst/>
          </a:prstGeom>
          <a:noFill/>
        </p:spPr>
        <p:txBody>
          <a:bodyPr wrap="square" rtlCol="0" anchor="ctr">
            <a:noAutofit/>
          </a:bodyPr>
          <a:lstStyle/>
          <a:p>
            <a:pPr>
              <a:lnSpc>
                <a:spcPct val="70000"/>
              </a:lnSpc>
            </a:pPr>
            <a:r>
              <a:rPr lang="en-US" sz="2800" i="1" smtClean="0"/>
              <a:t>Local</a:t>
            </a:r>
            <a:br>
              <a:rPr lang="en-US" sz="2800" i="1" smtClean="0"/>
            </a:br>
            <a:r>
              <a:rPr lang="en-US" sz="2800" i="1" smtClean="0"/>
              <a:t>row-buffer</a:t>
            </a:r>
            <a:endParaRPr lang="en-US" sz="2400" i="1"/>
          </a:p>
        </p:txBody>
      </p:sp>
      <p:sp>
        <p:nvSpPr>
          <p:cNvPr id="58" name="localrb"/>
          <p:cNvSpPr txBox="1"/>
          <p:nvPr/>
        </p:nvSpPr>
        <p:spPr>
          <a:xfrm>
            <a:off x="6934200" y="5664200"/>
            <a:ext cx="2057400" cy="304250"/>
          </a:xfrm>
          <a:prstGeom prst="rect">
            <a:avLst/>
          </a:prstGeom>
          <a:noFill/>
        </p:spPr>
        <p:txBody>
          <a:bodyPr wrap="square" rtlCol="0" anchor="ctr">
            <a:noAutofit/>
          </a:bodyPr>
          <a:lstStyle/>
          <a:p>
            <a:pPr>
              <a:lnSpc>
                <a:spcPct val="70000"/>
              </a:lnSpc>
            </a:pPr>
            <a:r>
              <a:rPr lang="en-US" sz="2800" i="1" smtClean="0"/>
              <a:t>Global</a:t>
            </a:r>
            <a:br>
              <a:rPr lang="en-US" sz="2800" i="1" smtClean="0"/>
            </a:br>
            <a:r>
              <a:rPr lang="en-US" sz="2800" i="1" smtClean="0"/>
              <a:t>row-buffer</a:t>
            </a:r>
            <a:endParaRPr lang="en-US" sz="2400" i="1"/>
          </a:p>
        </p:txBody>
      </p:sp>
      <p:sp>
        <p:nvSpPr>
          <p:cNvPr id="53" name="movebluerow"/>
          <p:cNvSpPr/>
          <p:nvPr/>
        </p:nvSpPr>
        <p:spPr>
          <a:xfrm>
            <a:off x="4906190" y="1600205"/>
            <a:ext cx="1875609" cy="457200"/>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54" name="movebluerow"/>
          <p:cNvSpPr/>
          <p:nvPr/>
        </p:nvSpPr>
        <p:spPr>
          <a:xfrm>
            <a:off x="4915715" y="3951265"/>
            <a:ext cx="1866084" cy="457200"/>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cxnSp>
        <p:nvCxnSpPr>
          <p:cNvPr id="50" name="longblack"/>
          <p:cNvCxnSpPr/>
          <p:nvPr/>
        </p:nvCxnSpPr>
        <p:spPr>
          <a:xfrm flipV="1">
            <a:off x="2647934" y="2055848"/>
            <a:ext cx="1498927" cy="1557"/>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41" name="longblack"/>
          <p:cNvCxnSpPr/>
          <p:nvPr/>
        </p:nvCxnSpPr>
        <p:spPr>
          <a:xfrm>
            <a:off x="2647934" y="4408460"/>
            <a:ext cx="1489121" cy="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sz="4400" smtClean="0"/>
              <a:t>Solution #1. Subarray Address Latch</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24</a:t>
            </a:fld>
            <a:endParaRPr lang="en-US"/>
          </a:p>
        </p:txBody>
      </p:sp>
      <p:cxnSp>
        <p:nvCxnSpPr>
          <p:cNvPr id="5" name="black"/>
          <p:cNvCxnSpPr/>
          <p:nvPr/>
        </p:nvCxnSpPr>
        <p:spPr>
          <a:xfrm>
            <a:off x="1177883" y="3443898"/>
            <a:ext cx="1470051" cy="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7" name="smallrow"/>
          <p:cNvSpPr/>
          <p:nvPr/>
        </p:nvSpPr>
        <p:spPr>
          <a:xfrm>
            <a:off x="4906191" y="2057403"/>
            <a:ext cx="1875609" cy="4572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8" name="TextBox 7"/>
          <p:cNvSpPr txBox="1"/>
          <p:nvPr/>
        </p:nvSpPr>
        <p:spPr>
          <a:xfrm rot="16200000">
            <a:off x="5334398" y="3143014"/>
            <a:ext cx="978910" cy="637581"/>
          </a:xfrm>
          <a:prstGeom prst="rect">
            <a:avLst/>
          </a:prstGeom>
          <a:noFill/>
        </p:spPr>
        <p:txBody>
          <a:bodyPr wrap="square" rtlCol="0" anchor="ctr">
            <a:noAutofit/>
          </a:bodyPr>
          <a:lstStyle/>
          <a:p>
            <a:pPr algn="ctr"/>
            <a:r>
              <a:rPr lang="en-US" sz="7200" b="1" smtClean="0"/>
              <a:t>···</a:t>
            </a:r>
            <a:endParaRPr lang="en-US" sz="7200" b="1"/>
          </a:p>
        </p:txBody>
      </p:sp>
      <p:cxnSp>
        <p:nvCxnSpPr>
          <p:cNvPr id="9" name="Straight Connector 8"/>
          <p:cNvCxnSpPr/>
          <p:nvPr/>
        </p:nvCxnSpPr>
        <p:spPr>
          <a:xfrm>
            <a:off x="4488461" y="2286003"/>
            <a:ext cx="2750539"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 name="black"/>
          <p:cNvCxnSpPr/>
          <p:nvPr/>
        </p:nvCxnSpPr>
        <p:spPr>
          <a:xfrm>
            <a:off x="2647933" y="1600203"/>
            <a:ext cx="0" cy="372211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1" name="black"/>
          <p:cNvCxnSpPr/>
          <p:nvPr/>
        </p:nvCxnSpPr>
        <p:spPr>
          <a:xfrm>
            <a:off x="3679848" y="2057403"/>
            <a:ext cx="457206" cy="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13" name="smallrow"/>
          <p:cNvSpPr/>
          <p:nvPr/>
        </p:nvSpPr>
        <p:spPr>
          <a:xfrm>
            <a:off x="4915716" y="1600203"/>
            <a:ext cx="1866084" cy="457200"/>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4" name="smallrow"/>
          <p:cNvSpPr/>
          <p:nvPr/>
        </p:nvSpPr>
        <p:spPr>
          <a:xfrm>
            <a:off x="4906191" y="4407913"/>
            <a:ext cx="1875609" cy="4572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5" name="smallrow"/>
          <p:cNvSpPr/>
          <p:nvPr/>
        </p:nvSpPr>
        <p:spPr>
          <a:xfrm>
            <a:off x="4915716" y="3950713"/>
            <a:ext cx="1866084" cy="457200"/>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cxnSp>
        <p:nvCxnSpPr>
          <p:cNvPr id="16" name="Straight Connector 15"/>
          <p:cNvCxnSpPr/>
          <p:nvPr/>
        </p:nvCxnSpPr>
        <p:spPr>
          <a:xfrm flipV="1">
            <a:off x="4488460" y="4636512"/>
            <a:ext cx="2750540" cy="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7" name="black"/>
          <p:cNvCxnSpPr>
            <a:endCxn id="46" idx="0"/>
          </p:cNvCxnSpPr>
          <p:nvPr/>
        </p:nvCxnSpPr>
        <p:spPr>
          <a:xfrm>
            <a:off x="3679848" y="4407912"/>
            <a:ext cx="457206" cy="0"/>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0" name="blue"/>
          <p:cNvCxnSpPr/>
          <p:nvPr/>
        </p:nvCxnSpPr>
        <p:spPr>
          <a:xfrm>
            <a:off x="3679848" y="2057403"/>
            <a:ext cx="457206"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
        <p:nvSpPr>
          <p:cNvPr id="24" name="wl0_vdd"/>
          <p:cNvSpPr txBox="1"/>
          <p:nvPr/>
        </p:nvSpPr>
        <p:spPr>
          <a:xfrm>
            <a:off x="7322138" y="1600200"/>
            <a:ext cx="983662" cy="457200"/>
          </a:xfrm>
          <a:prstGeom prst="rect">
            <a:avLst/>
          </a:prstGeom>
          <a:noFill/>
        </p:spPr>
        <p:txBody>
          <a:bodyPr wrap="square" rtlCol="0" anchor="ctr">
            <a:noAutofit/>
          </a:bodyPr>
          <a:lstStyle/>
          <a:p>
            <a:r>
              <a:rPr lang="en-US" sz="4000" b="1" i="1" smtClean="0"/>
              <a:t>V</a:t>
            </a:r>
            <a:r>
              <a:rPr lang="en-US" sz="4000" b="1" i="1" baseline="-25000" smtClean="0"/>
              <a:t>DD</a:t>
            </a:r>
            <a:endParaRPr lang="en-US" sz="3600" b="1" i="1"/>
          </a:p>
        </p:txBody>
      </p:sp>
      <p:cxnSp>
        <p:nvCxnSpPr>
          <p:cNvPr id="27" name="orange"/>
          <p:cNvCxnSpPr>
            <a:endCxn id="47" idx="0"/>
          </p:cNvCxnSpPr>
          <p:nvPr/>
        </p:nvCxnSpPr>
        <p:spPr>
          <a:xfrm flipV="1">
            <a:off x="3679848" y="4407909"/>
            <a:ext cx="457206" cy="3"/>
          </a:xfrm>
          <a:prstGeom prst="line">
            <a:avLst/>
          </a:prstGeom>
          <a:ln w="76200">
            <a:solidFill>
              <a:srgbClr val="EEB500"/>
            </a:solidFill>
          </a:ln>
        </p:spPr>
        <p:style>
          <a:lnRef idx="1">
            <a:schemeClr val="accent1"/>
          </a:lnRef>
          <a:fillRef idx="0">
            <a:schemeClr val="accent1"/>
          </a:fillRef>
          <a:effectRef idx="0">
            <a:schemeClr val="accent1"/>
          </a:effectRef>
          <a:fontRef idx="minor">
            <a:schemeClr val="tx1"/>
          </a:fontRef>
        </p:style>
      </p:cxnSp>
      <p:sp>
        <p:nvSpPr>
          <p:cNvPr id="28" name="globaldecoder"/>
          <p:cNvSpPr/>
          <p:nvPr/>
        </p:nvSpPr>
        <p:spPr>
          <a:xfrm rot="16200000">
            <a:off x="-949959" y="3159760"/>
            <a:ext cx="3687400" cy="568282"/>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600" smtClean="0">
                <a:solidFill>
                  <a:schemeClr val="bg1"/>
                </a:solidFill>
              </a:rPr>
              <a:t>Global Decoder</a:t>
            </a:r>
            <a:endParaRPr lang="en-US" sz="3600">
              <a:solidFill>
                <a:schemeClr val="bg1"/>
              </a:solidFill>
            </a:endParaRPr>
          </a:p>
        </p:txBody>
      </p:sp>
      <p:sp>
        <p:nvSpPr>
          <p:cNvPr id="29" name="wl1_vdd"/>
          <p:cNvSpPr txBox="1"/>
          <p:nvPr/>
        </p:nvSpPr>
        <p:spPr>
          <a:xfrm>
            <a:off x="7322137" y="3950709"/>
            <a:ext cx="983662" cy="457200"/>
          </a:xfrm>
          <a:prstGeom prst="rect">
            <a:avLst/>
          </a:prstGeom>
          <a:noFill/>
        </p:spPr>
        <p:txBody>
          <a:bodyPr wrap="square" rtlCol="0" anchor="ctr">
            <a:noAutofit/>
          </a:bodyPr>
          <a:lstStyle/>
          <a:p>
            <a:r>
              <a:rPr lang="en-US" sz="4000" b="1" i="1" smtClean="0"/>
              <a:t>V</a:t>
            </a:r>
            <a:r>
              <a:rPr lang="en-US" sz="4000" b="1" i="1" baseline="-25000" smtClean="0"/>
              <a:t>DD</a:t>
            </a:r>
            <a:endParaRPr lang="en-US" sz="3600" b="1" i="1"/>
          </a:p>
        </p:txBody>
      </p:sp>
      <p:sp>
        <p:nvSpPr>
          <p:cNvPr id="32" name="globallatch"/>
          <p:cNvSpPr/>
          <p:nvPr/>
        </p:nvSpPr>
        <p:spPr>
          <a:xfrm rot="16200000">
            <a:off x="978175" y="3184396"/>
            <a:ext cx="1869464" cy="519006"/>
          </a:xfrm>
          <a:prstGeom prst="hexagon">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Latch</a:t>
            </a:r>
            <a:endParaRPr lang="en-US" sz="4000" b="1">
              <a:solidFill>
                <a:schemeClr val="bg1"/>
              </a:solidFill>
            </a:endParaRPr>
          </a:p>
        </p:txBody>
      </p:sp>
      <p:sp>
        <p:nvSpPr>
          <p:cNvPr id="34" name="movebluerow"/>
          <p:cNvSpPr/>
          <p:nvPr/>
        </p:nvSpPr>
        <p:spPr>
          <a:xfrm>
            <a:off x="4906191" y="1600200"/>
            <a:ext cx="1875609" cy="457200"/>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35" name="bankblank"/>
          <p:cNvSpPr/>
          <p:nvPr/>
        </p:nvSpPr>
        <p:spPr>
          <a:xfrm>
            <a:off x="4906190" y="1600203"/>
            <a:ext cx="1875610" cy="9144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cxnSp>
        <p:nvCxnSpPr>
          <p:cNvPr id="36" name="wlblueraised"/>
          <p:cNvCxnSpPr/>
          <p:nvPr/>
        </p:nvCxnSpPr>
        <p:spPr>
          <a:xfrm>
            <a:off x="4488461" y="1828804"/>
            <a:ext cx="2750539" cy="0"/>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37" name="row-buffer"/>
          <p:cNvSpPr/>
          <p:nvPr/>
        </p:nvSpPr>
        <p:spPr>
          <a:xfrm>
            <a:off x="4906190" y="2514603"/>
            <a:ext cx="1875610"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sp>
        <p:nvSpPr>
          <p:cNvPr id="40" name="decoder"/>
          <p:cNvSpPr/>
          <p:nvPr/>
        </p:nvSpPr>
        <p:spPr>
          <a:xfrm rot="16200000">
            <a:off x="3855558" y="1881702"/>
            <a:ext cx="914402" cy="351407"/>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42" name="movebluerow"/>
          <p:cNvSpPr/>
          <p:nvPr/>
        </p:nvSpPr>
        <p:spPr>
          <a:xfrm>
            <a:off x="4915716" y="3951260"/>
            <a:ext cx="1866084" cy="457200"/>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3" name="bankblank"/>
          <p:cNvSpPr/>
          <p:nvPr/>
        </p:nvSpPr>
        <p:spPr>
          <a:xfrm>
            <a:off x="4906190" y="3950713"/>
            <a:ext cx="1875610" cy="9144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44" name="row-buffer"/>
          <p:cNvSpPr/>
          <p:nvPr/>
        </p:nvSpPr>
        <p:spPr>
          <a:xfrm>
            <a:off x="4906191" y="5613234"/>
            <a:ext cx="1875609"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cxnSp>
        <p:nvCxnSpPr>
          <p:cNvPr id="45" name="wlorangeraised"/>
          <p:cNvCxnSpPr/>
          <p:nvPr/>
        </p:nvCxnSpPr>
        <p:spPr>
          <a:xfrm>
            <a:off x="4488460" y="4179312"/>
            <a:ext cx="2750540" cy="1"/>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46" name="decoder"/>
          <p:cNvSpPr/>
          <p:nvPr/>
        </p:nvSpPr>
        <p:spPr>
          <a:xfrm rot="16200000">
            <a:off x="3855556" y="4232208"/>
            <a:ext cx="914402" cy="351407"/>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47" name="orangedecoder"/>
          <p:cNvSpPr/>
          <p:nvPr/>
        </p:nvSpPr>
        <p:spPr>
          <a:xfrm rot="16200000">
            <a:off x="3855556" y="4232205"/>
            <a:ext cx="914402" cy="351407"/>
          </a:xfrm>
          <a:prstGeom prst="trapezoid">
            <a:avLst/>
          </a:prstGeom>
          <a:solidFill>
            <a:srgbClr val="FFC00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48" name="row-buffer"/>
          <p:cNvSpPr/>
          <p:nvPr/>
        </p:nvSpPr>
        <p:spPr>
          <a:xfrm>
            <a:off x="4906190" y="4865113"/>
            <a:ext cx="1875610"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cxnSp>
        <p:nvCxnSpPr>
          <p:cNvPr id="51" name="black"/>
          <p:cNvCxnSpPr/>
          <p:nvPr/>
        </p:nvCxnSpPr>
        <p:spPr>
          <a:xfrm>
            <a:off x="2647934" y="2055848"/>
            <a:ext cx="552466" cy="1557"/>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52" name="black"/>
          <p:cNvCxnSpPr/>
          <p:nvPr/>
        </p:nvCxnSpPr>
        <p:spPr>
          <a:xfrm flipV="1">
            <a:off x="2647933" y="4407908"/>
            <a:ext cx="552467" cy="552"/>
          </a:xfrm>
          <a:prstGeom prst="line">
            <a:avLst/>
          </a:prstGeom>
          <a:ln w="7620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33" name="bluegloballatch"/>
          <p:cNvSpPr/>
          <p:nvPr/>
        </p:nvSpPr>
        <p:spPr>
          <a:xfrm rot="16200000">
            <a:off x="1136418" y="3184395"/>
            <a:ext cx="1552978" cy="519006"/>
          </a:xfrm>
          <a:prstGeom prst="hexagon">
            <a:avLst/>
          </a:prstGeom>
          <a:solidFill>
            <a:srgbClr val="0070C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4000" b="1" smtClean="0">
                <a:solidFill>
                  <a:schemeClr val="bg1"/>
                </a:solidFill>
              </a:rPr>
              <a:t>Latch</a:t>
            </a:r>
            <a:endParaRPr lang="en-US" sz="4000" b="1">
              <a:solidFill>
                <a:schemeClr val="bg1"/>
              </a:solidFill>
            </a:endParaRPr>
          </a:p>
        </p:txBody>
      </p:sp>
      <p:sp>
        <p:nvSpPr>
          <p:cNvPr id="39" name="orangegloballatch"/>
          <p:cNvSpPr/>
          <p:nvPr/>
        </p:nvSpPr>
        <p:spPr>
          <a:xfrm rot="16200000">
            <a:off x="1136419" y="3184393"/>
            <a:ext cx="1552977" cy="519006"/>
          </a:xfrm>
          <a:prstGeom prst="hexagon">
            <a:avLst/>
          </a:prstGeom>
          <a:solidFill>
            <a:srgbClr val="FFC00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4000" b="1" smtClean="0">
                <a:solidFill>
                  <a:schemeClr val="tx1"/>
                </a:solidFill>
              </a:rPr>
              <a:t>Latch</a:t>
            </a:r>
            <a:endParaRPr lang="en-US" sz="4000" b="1">
              <a:solidFill>
                <a:schemeClr val="tx1"/>
              </a:solidFill>
            </a:endParaRPr>
          </a:p>
        </p:txBody>
      </p:sp>
      <p:sp>
        <p:nvSpPr>
          <p:cNvPr id="38" name="bluedecoder"/>
          <p:cNvSpPr/>
          <p:nvPr/>
        </p:nvSpPr>
        <p:spPr>
          <a:xfrm rot="16200000">
            <a:off x="3855557" y="1881700"/>
            <a:ext cx="914402" cy="351407"/>
          </a:xfrm>
          <a:prstGeom prst="trapezoid">
            <a:avLst/>
          </a:prstGeom>
          <a:solidFill>
            <a:srgbClr val="0070C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cxnSp>
        <p:nvCxnSpPr>
          <p:cNvPr id="18" name="wlorangelowered"/>
          <p:cNvCxnSpPr/>
          <p:nvPr/>
        </p:nvCxnSpPr>
        <p:spPr>
          <a:xfrm>
            <a:off x="4488463" y="4179309"/>
            <a:ext cx="2750537" cy="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wlbluelowered"/>
          <p:cNvCxnSpPr/>
          <p:nvPr/>
        </p:nvCxnSpPr>
        <p:spPr>
          <a:xfrm flipV="1">
            <a:off x="4488461" y="1828800"/>
            <a:ext cx="2750539" cy="3"/>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5" name="ACTIVATED"/>
          <p:cNvSpPr txBox="1"/>
          <p:nvPr/>
        </p:nvSpPr>
        <p:spPr>
          <a:xfrm rot="20997652">
            <a:off x="3955307" y="2514604"/>
            <a:ext cx="3777374" cy="457200"/>
          </a:xfrm>
          <a:prstGeom prst="rect">
            <a:avLst/>
          </a:prstGeom>
          <a:noFill/>
        </p:spPr>
        <p:txBody>
          <a:bodyPr wrap="square" rtlCol="0" anchor="ctr">
            <a:noAutofit/>
          </a:bodyPr>
          <a:lstStyle/>
          <a:p>
            <a:pPr algn="ctr"/>
            <a:r>
              <a:rPr lang="en-US" sz="6000" b="1" i="1" smtClean="0">
                <a:solidFill>
                  <a:srgbClr val="00B050"/>
                </a:solidFill>
              </a:rPr>
              <a:t>ACTIVATED</a:t>
            </a:r>
            <a:endParaRPr lang="en-US" sz="5400" b="1" i="1">
              <a:solidFill>
                <a:srgbClr val="00B050"/>
              </a:solidFill>
            </a:endParaRPr>
          </a:p>
        </p:txBody>
      </p:sp>
      <p:sp>
        <p:nvSpPr>
          <p:cNvPr id="56" name="ACTIVATED"/>
          <p:cNvSpPr txBox="1"/>
          <p:nvPr/>
        </p:nvSpPr>
        <p:spPr>
          <a:xfrm rot="20997652">
            <a:off x="3955307" y="4865113"/>
            <a:ext cx="3777374" cy="457200"/>
          </a:xfrm>
          <a:prstGeom prst="rect">
            <a:avLst/>
          </a:prstGeom>
          <a:noFill/>
        </p:spPr>
        <p:txBody>
          <a:bodyPr wrap="square" rtlCol="0" anchor="ctr">
            <a:noAutofit/>
          </a:bodyPr>
          <a:lstStyle/>
          <a:p>
            <a:pPr algn="ctr"/>
            <a:r>
              <a:rPr lang="en-US" sz="6000" b="1" i="1" smtClean="0">
                <a:solidFill>
                  <a:srgbClr val="00B050"/>
                </a:solidFill>
              </a:rPr>
              <a:t>ACTIVATED</a:t>
            </a:r>
            <a:endParaRPr lang="en-US" sz="5400" b="1" i="1">
              <a:solidFill>
                <a:srgbClr val="00B050"/>
              </a:solidFill>
            </a:endParaRPr>
          </a:p>
        </p:txBody>
      </p:sp>
    </p:spTree>
    <p:extLst>
      <p:ext uri="{BB962C8B-B14F-4D97-AF65-F5344CB8AC3E}">
        <p14:creationId xmlns:p14="http://schemas.microsoft.com/office/powerpoint/2010/main" val="17485308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2"/>
                                        </p:tgtEl>
                                      </p:cBhvr>
                                    </p:animEffect>
                                    <p:set>
                                      <p:cBhvr>
                                        <p:cTn id="7" dur="1" fill="hold">
                                          <p:stCondLst>
                                            <p:cond delay="499"/>
                                          </p:stCondLst>
                                        </p:cTn>
                                        <p:tgtEl>
                                          <p:spTgt spid="32"/>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1"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500"/>
                                        <p:tgtEl>
                                          <p:spTgt spid="39"/>
                                        </p:tgtEl>
                                      </p:cBhvr>
                                    </p:animEffect>
                                  </p:childTnLst>
                                </p:cTn>
                              </p:par>
                              <p:par>
                                <p:cTn id="12" presetID="10" presetClass="entr" presetSubtype="0" fill="hold" grpId="1" nodeType="withEffect">
                                  <p:stCondLst>
                                    <p:cond delay="0"/>
                                  </p:stCondLst>
                                  <p:childTnLst>
                                    <p:set>
                                      <p:cBhvr>
                                        <p:cTn id="13" dur="1" fill="hold">
                                          <p:stCondLst>
                                            <p:cond delay="0"/>
                                          </p:stCondLst>
                                        </p:cTn>
                                        <p:tgtEl>
                                          <p:spTgt spid="33"/>
                                        </p:tgtEl>
                                        <p:attrNameLst>
                                          <p:attrName>style.visibility</p:attrName>
                                        </p:attrNameLst>
                                      </p:cBhvr>
                                      <p:to>
                                        <p:strVal val="visible"/>
                                      </p:to>
                                    </p:set>
                                    <p:animEffect transition="in" filter="fade">
                                      <p:cBhvr>
                                        <p:cTn id="14" dur="500"/>
                                        <p:tgtEl>
                                          <p:spTgt spid="33"/>
                                        </p:tgtEl>
                                      </p:cBhvr>
                                    </p:animEffect>
                                  </p:childTnLst>
                                </p:cTn>
                              </p:par>
                              <p:par>
                                <p:cTn id="15" presetID="42" presetClass="path" presetSubtype="0" accel="50000" decel="50000" fill="hold" grpId="0" nodeType="withEffect">
                                  <p:stCondLst>
                                    <p:cond delay="0"/>
                                  </p:stCondLst>
                                  <p:childTnLst>
                                    <p:animMotion origin="layout" path="M -1.38889E-6 -3.33333E-6 L 0.1658 0.14236 " pathEditMode="relative" rAng="0" ptsTypes="AA">
                                      <p:cBhvr>
                                        <p:cTn id="16" dur="2000" fill="hold"/>
                                        <p:tgtEl>
                                          <p:spTgt spid="39"/>
                                        </p:tgtEl>
                                        <p:attrNameLst>
                                          <p:attrName>ppt_x</p:attrName>
                                          <p:attrName>ppt_y</p:attrName>
                                        </p:attrNameLst>
                                      </p:cBhvr>
                                      <p:rCtr x="8281" y="7106"/>
                                    </p:animMotion>
                                  </p:childTnLst>
                                </p:cTn>
                              </p:par>
                              <p:par>
                                <p:cTn id="17" presetID="42" presetClass="path" presetSubtype="0" accel="50000" decel="50000" fill="hold" grpId="0" nodeType="withEffect">
                                  <p:stCondLst>
                                    <p:cond delay="0"/>
                                  </p:stCondLst>
                                  <p:childTnLst>
                                    <p:animMotion origin="layout" path="M -1.38889E-6 -3.33333E-6 L 0.1658 -0.20208 " pathEditMode="relative" rAng="0" ptsTypes="AA">
                                      <p:cBhvr>
                                        <p:cTn id="18" dur="2000" fill="hold"/>
                                        <p:tgtEl>
                                          <p:spTgt spid="33"/>
                                        </p:tgtEl>
                                        <p:attrNameLst>
                                          <p:attrName>ppt_x</p:attrName>
                                          <p:attrName>ppt_y</p:attrName>
                                        </p:attrNameLst>
                                      </p:cBhvr>
                                      <p:rCtr x="8281" y="-10116"/>
                                    </p:animMotion>
                                  </p:childTnLst>
                                </p:cTn>
                              </p:par>
                            </p:childTnLst>
                          </p:cTn>
                        </p:par>
                        <p:par>
                          <p:cTn id="19" fill="hold">
                            <p:stCondLst>
                              <p:cond delay="2500"/>
                            </p:stCondLst>
                            <p:childTnLst>
                              <p:par>
                                <p:cTn id="20" presetID="1" presetClass="exit" presetSubtype="0" fill="hold" nodeType="afterEffect">
                                  <p:stCondLst>
                                    <p:cond delay="0"/>
                                  </p:stCondLst>
                                  <p:childTnLst>
                                    <p:set>
                                      <p:cBhvr>
                                        <p:cTn id="21" dur="1" fill="hold">
                                          <p:stCondLst>
                                            <p:cond delay="0"/>
                                          </p:stCondLst>
                                        </p:cTn>
                                        <p:tgtEl>
                                          <p:spTgt spid="41"/>
                                        </p:tgtEl>
                                        <p:attrNameLst>
                                          <p:attrName>style.visibility</p:attrName>
                                        </p:attrNameLst>
                                      </p:cBhvr>
                                      <p:to>
                                        <p:strVal val="hidden"/>
                                      </p:to>
                                    </p:set>
                                  </p:childTnLst>
                                </p:cTn>
                              </p:par>
                            </p:childTnLst>
                          </p:cTn>
                        </p:par>
                        <p:par>
                          <p:cTn id="22" fill="hold">
                            <p:stCondLst>
                              <p:cond delay="2500"/>
                            </p:stCondLst>
                            <p:childTnLst>
                              <p:par>
                                <p:cTn id="23" presetID="1" presetClass="exit" presetSubtype="0" fill="hold" nodeType="afterEffect">
                                  <p:stCondLst>
                                    <p:cond delay="0"/>
                                  </p:stCondLst>
                                  <p:childTnLst>
                                    <p:set>
                                      <p:cBhvr>
                                        <p:cTn id="24" dur="1" fill="hold">
                                          <p:stCondLst>
                                            <p:cond delay="0"/>
                                          </p:stCondLst>
                                        </p:cTn>
                                        <p:tgtEl>
                                          <p:spTgt spid="50"/>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fade">
                                      <p:cBhvr>
                                        <p:cTn id="29" dur="500"/>
                                        <p:tgtEl>
                                          <p:spTgt spid="3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fade">
                                      <p:cBhvr>
                                        <p:cTn id="32" dur="500"/>
                                        <p:tgtEl>
                                          <p:spTgt spid="47"/>
                                        </p:tgtEl>
                                      </p:cBhvr>
                                    </p:animEffect>
                                  </p:childTnLst>
                                </p:cTn>
                              </p:par>
                              <p:par>
                                <p:cTn id="33" presetID="10" presetClass="exit" presetSubtype="0" fill="hold" grpId="0" nodeType="withEffect">
                                  <p:stCondLst>
                                    <p:cond delay="0"/>
                                  </p:stCondLst>
                                  <p:childTnLst>
                                    <p:animEffect transition="out" filter="fade">
                                      <p:cBhvr>
                                        <p:cTn id="34" dur="500"/>
                                        <p:tgtEl>
                                          <p:spTgt spid="40"/>
                                        </p:tgtEl>
                                      </p:cBhvr>
                                    </p:animEffect>
                                    <p:set>
                                      <p:cBhvr>
                                        <p:cTn id="35" dur="1" fill="hold">
                                          <p:stCondLst>
                                            <p:cond delay="499"/>
                                          </p:stCondLst>
                                        </p:cTn>
                                        <p:tgtEl>
                                          <p:spTgt spid="40"/>
                                        </p:tgtEl>
                                        <p:attrNameLst>
                                          <p:attrName>style.visibility</p:attrName>
                                        </p:attrNameLst>
                                      </p:cBhvr>
                                      <p:to>
                                        <p:strVal val="hidden"/>
                                      </p:to>
                                    </p:set>
                                  </p:childTnLst>
                                </p:cTn>
                              </p:par>
                              <p:par>
                                <p:cTn id="36" presetID="10" presetClass="exit" presetSubtype="0" fill="hold" grpId="0" nodeType="withEffect">
                                  <p:stCondLst>
                                    <p:cond delay="0"/>
                                  </p:stCondLst>
                                  <p:childTnLst>
                                    <p:animEffect transition="out" filter="fade">
                                      <p:cBhvr>
                                        <p:cTn id="37" dur="500"/>
                                        <p:tgtEl>
                                          <p:spTgt spid="46"/>
                                        </p:tgtEl>
                                      </p:cBhvr>
                                    </p:animEffect>
                                    <p:set>
                                      <p:cBhvr>
                                        <p:cTn id="38" dur="1" fill="hold">
                                          <p:stCondLst>
                                            <p:cond delay="499"/>
                                          </p:stCondLst>
                                        </p:cTn>
                                        <p:tgtEl>
                                          <p:spTgt spid="46"/>
                                        </p:tgtEl>
                                        <p:attrNameLst>
                                          <p:attrName>style.visibility</p:attrName>
                                        </p:attrNameLst>
                                      </p:cBhvr>
                                      <p:to>
                                        <p:strVal val="hidden"/>
                                      </p:to>
                                    </p:set>
                                  </p:childTnLst>
                                </p:cTn>
                              </p:par>
                              <p:par>
                                <p:cTn id="39" presetID="10" presetClass="entr" presetSubtype="0" fill="hold"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500"/>
                                        <p:tgtEl>
                                          <p:spTgt spid="27"/>
                                        </p:tgtEl>
                                      </p:cBhvr>
                                    </p:animEffect>
                                  </p:childTnLst>
                                </p:cTn>
                              </p:par>
                              <p:par>
                                <p:cTn id="42" presetID="10" presetClass="entr" presetSubtype="0" fill="hold"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par>
                                <p:cTn id="45" presetID="10" presetClass="exit" presetSubtype="0" fill="hold" nodeType="withEffect">
                                  <p:stCondLst>
                                    <p:cond delay="0"/>
                                  </p:stCondLst>
                                  <p:childTnLst>
                                    <p:animEffect transition="out" filter="fade">
                                      <p:cBhvr>
                                        <p:cTn id="46" dur="500"/>
                                        <p:tgtEl>
                                          <p:spTgt spid="11"/>
                                        </p:tgtEl>
                                      </p:cBhvr>
                                    </p:animEffect>
                                    <p:set>
                                      <p:cBhvr>
                                        <p:cTn id="47" dur="1" fill="hold">
                                          <p:stCondLst>
                                            <p:cond delay="499"/>
                                          </p:stCondLst>
                                        </p:cTn>
                                        <p:tgtEl>
                                          <p:spTgt spid="11"/>
                                        </p:tgtEl>
                                        <p:attrNameLst>
                                          <p:attrName>style.visibility</p:attrName>
                                        </p:attrNameLst>
                                      </p:cBhvr>
                                      <p:to>
                                        <p:strVal val="hidden"/>
                                      </p:to>
                                    </p:set>
                                  </p:childTnLst>
                                </p:cTn>
                              </p:par>
                              <p:par>
                                <p:cTn id="48" presetID="10" presetClass="exit" presetSubtype="0" fill="hold" nodeType="withEffect">
                                  <p:stCondLst>
                                    <p:cond delay="0"/>
                                  </p:stCondLst>
                                  <p:childTnLst>
                                    <p:animEffect transition="out" filter="fade">
                                      <p:cBhvr>
                                        <p:cTn id="49" dur="500"/>
                                        <p:tgtEl>
                                          <p:spTgt spid="17"/>
                                        </p:tgtEl>
                                      </p:cBhvr>
                                    </p:animEffect>
                                    <p:set>
                                      <p:cBhvr>
                                        <p:cTn id="50" dur="1" fill="hold">
                                          <p:stCondLst>
                                            <p:cond delay="499"/>
                                          </p:stCondLst>
                                        </p:cTn>
                                        <p:tgtEl>
                                          <p:spTgt spid="17"/>
                                        </p:tgtEl>
                                        <p:attrNameLst>
                                          <p:attrName>style.visibility</p:attrName>
                                        </p:attrNameLst>
                                      </p:cBhvr>
                                      <p:to>
                                        <p:strVal val="hidden"/>
                                      </p:to>
                                    </p:set>
                                  </p:childTnLst>
                                </p:cTn>
                              </p:par>
                            </p:childTnLst>
                          </p:cTn>
                        </p:par>
                        <p:par>
                          <p:cTn id="51" fill="hold">
                            <p:stCondLst>
                              <p:cond delay="500"/>
                            </p:stCondLst>
                            <p:childTnLst>
                              <p:par>
                                <p:cTn id="52" presetID="10" presetClass="entr" presetSubtype="0" fill="hold" nodeType="after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fade">
                                      <p:cBhvr>
                                        <p:cTn id="54" dur="500"/>
                                        <p:tgtEl>
                                          <p:spTgt spid="36"/>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500"/>
                                        <p:tgtEl>
                                          <p:spTgt spid="24"/>
                                        </p:tgtEl>
                                      </p:cBhvr>
                                    </p:animEffect>
                                  </p:childTnLst>
                                </p:cTn>
                              </p:par>
                              <p:par>
                                <p:cTn id="58" presetID="10" presetClass="entr" presetSubtype="0" fill="hold" nodeType="withEffect">
                                  <p:stCondLst>
                                    <p:cond delay="0"/>
                                  </p:stCondLst>
                                  <p:childTnLst>
                                    <p:set>
                                      <p:cBhvr>
                                        <p:cTn id="59" dur="1" fill="hold">
                                          <p:stCondLst>
                                            <p:cond delay="0"/>
                                          </p:stCondLst>
                                        </p:cTn>
                                        <p:tgtEl>
                                          <p:spTgt spid="45"/>
                                        </p:tgtEl>
                                        <p:attrNameLst>
                                          <p:attrName>style.visibility</p:attrName>
                                        </p:attrNameLst>
                                      </p:cBhvr>
                                      <p:to>
                                        <p:strVal val="visible"/>
                                      </p:to>
                                    </p:set>
                                    <p:animEffect transition="in" filter="fade">
                                      <p:cBhvr>
                                        <p:cTn id="60" dur="500"/>
                                        <p:tgtEl>
                                          <p:spTgt spid="45"/>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500"/>
                                        <p:tgtEl>
                                          <p:spTgt spid="29"/>
                                        </p:tgtEl>
                                      </p:cBhvr>
                                    </p:animEffect>
                                  </p:childTnLst>
                                </p:cTn>
                              </p:par>
                              <p:par>
                                <p:cTn id="64" presetID="10" presetClass="exit" presetSubtype="0" fill="hold" nodeType="withEffect">
                                  <p:stCondLst>
                                    <p:cond delay="0"/>
                                  </p:stCondLst>
                                  <p:childTnLst>
                                    <p:animEffect transition="out" filter="fade">
                                      <p:cBhvr>
                                        <p:cTn id="65" dur="500"/>
                                        <p:tgtEl>
                                          <p:spTgt spid="18"/>
                                        </p:tgtEl>
                                      </p:cBhvr>
                                    </p:animEffect>
                                    <p:set>
                                      <p:cBhvr>
                                        <p:cTn id="66" dur="1" fill="hold">
                                          <p:stCondLst>
                                            <p:cond delay="499"/>
                                          </p:stCondLst>
                                        </p:cTn>
                                        <p:tgtEl>
                                          <p:spTgt spid="18"/>
                                        </p:tgtEl>
                                        <p:attrNameLst>
                                          <p:attrName>style.visibility</p:attrName>
                                        </p:attrNameLst>
                                      </p:cBhvr>
                                      <p:to>
                                        <p:strVal val="hidden"/>
                                      </p:to>
                                    </p:set>
                                  </p:childTnLst>
                                </p:cTn>
                              </p:par>
                              <p:par>
                                <p:cTn id="67" presetID="10" presetClass="exit" presetSubtype="0" fill="hold" nodeType="withEffect">
                                  <p:stCondLst>
                                    <p:cond delay="0"/>
                                  </p:stCondLst>
                                  <p:childTnLst>
                                    <p:animEffect transition="out" filter="fade">
                                      <p:cBhvr>
                                        <p:cTn id="68" dur="500"/>
                                        <p:tgtEl>
                                          <p:spTgt spid="23"/>
                                        </p:tgtEl>
                                      </p:cBhvr>
                                    </p:animEffect>
                                    <p:set>
                                      <p:cBhvr>
                                        <p:cTn id="69" dur="1" fill="hold">
                                          <p:stCondLst>
                                            <p:cond delay="499"/>
                                          </p:stCondLst>
                                        </p:cTn>
                                        <p:tgtEl>
                                          <p:spTgt spid="23"/>
                                        </p:tgtEl>
                                        <p:attrNameLst>
                                          <p:attrName>style.visibility</p:attrName>
                                        </p:attrNameLst>
                                      </p:cBhvr>
                                      <p:to>
                                        <p:strVal val="hidden"/>
                                      </p:to>
                                    </p:set>
                                  </p:childTnLst>
                                </p:cTn>
                              </p:par>
                            </p:childTnLst>
                          </p:cTn>
                        </p:par>
                        <p:par>
                          <p:cTn id="70" fill="hold">
                            <p:stCondLst>
                              <p:cond delay="1000"/>
                            </p:stCondLst>
                            <p:childTnLst>
                              <p:par>
                                <p:cTn id="71" presetID="10" presetClass="entr" presetSubtype="0" fill="hold" grpId="1" nodeType="afterEffect">
                                  <p:stCondLst>
                                    <p:cond delay="0"/>
                                  </p:stCondLst>
                                  <p:childTnLst>
                                    <p:set>
                                      <p:cBhvr>
                                        <p:cTn id="72" dur="1" fill="hold">
                                          <p:stCondLst>
                                            <p:cond delay="0"/>
                                          </p:stCondLst>
                                        </p:cTn>
                                        <p:tgtEl>
                                          <p:spTgt spid="53"/>
                                        </p:tgtEl>
                                        <p:attrNameLst>
                                          <p:attrName>style.visibility</p:attrName>
                                        </p:attrNameLst>
                                      </p:cBhvr>
                                      <p:to>
                                        <p:strVal val="visible"/>
                                      </p:to>
                                    </p:set>
                                    <p:animEffect transition="in" filter="fade">
                                      <p:cBhvr>
                                        <p:cTn id="73" dur="500"/>
                                        <p:tgtEl>
                                          <p:spTgt spid="53"/>
                                        </p:tgtEl>
                                      </p:cBhvr>
                                    </p:animEffect>
                                  </p:childTnLst>
                                </p:cTn>
                              </p:par>
                              <p:par>
                                <p:cTn id="74" presetID="42" presetClass="path" presetSubtype="0" accel="50000" decel="50000" fill="hold" grpId="0" nodeType="withEffect">
                                  <p:stCondLst>
                                    <p:cond delay="0"/>
                                  </p:stCondLst>
                                  <p:childTnLst>
                                    <p:animMotion origin="layout" path="M -1.38889E-6 -2.59259E-6 L -1.38889E-6 0.13588 " pathEditMode="relative" rAng="0" ptsTypes="AA">
                                      <p:cBhvr>
                                        <p:cTn id="75" dur="2000" fill="hold"/>
                                        <p:tgtEl>
                                          <p:spTgt spid="53"/>
                                        </p:tgtEl>
                                        <p:attrNameLst>
                                          <p:attrName>ppt_x</p:attrName>
                                          <p:attrName>ppt_y</p:attrName>
                                        </p:attrNameLst>
                                      </p:cBhvr>
                                      <p:rCtr x="0" y="6782"/>
                                    </p:animMotion>
                                  </p:childTnLst>
                                </p:cTn>
                              </p:par>
                              <p:par>
                                <p:cTn id="76" presetID="10" presetClass="entr" presetSubtype="0" fill="hold" grpId="0" nodeType="withEffect">
                                  <p:stCondLst>
                                    <p:cond delay="0"/>
                                  </p:stCondLst>
                                  <p:childTnLst>
                                    <p:set>
                                      <p:cBhvr>
                                        <p:cTn id="77" dur="1" fill="hold">
                                          <p:stCondLst>
                                            <p:cond delay="0"/>
                                          </p:stCondLst>
                                        </p:cTn>
                                        <p:tgtEl>
                                          <p:spTgt spid="54"/>
                                        </p:tgtEl>
                                        <p:attrNameLst>
                                          <p:attrName>style.visibility</p:attrName>
                                        </p:attrNameLst>
                                      </p:cBhvr>
                                      <p:to>
                                        <p:strVal val="visible"/>
                                      </p:to>
                                    </p:set>
                                    <p:animEffect transition="in" filter="fade">
                                      <p:cBhvr>
                                        <p:cTn id="78" dur="500"/>
                                        <p:tgtEl>
                                          <p:spTgt spid="54"/>
                                        </p:tgtEl>
                                      </p:cBhvr>
                                    </p:animEffect>
                                  </p:childTnLst>
                                </p:cTn>
                              </p:par>
                              <p:par>
                                <p:cTn id="79" presetID="42" presetClass="path" presetSubtype="0" accel="50000" decel="50000" fill="hold" grpId="1" nodeType="withEffect">
                                  <p:stCondLst>
                                    <p:cond delay="0"/>
                                  </p:stCondLst>
                                  <p:childTnLst>
                                    <p:animMotion origin="layout" path="M -2.77778E-6 3.33333E-6 L -2.77778E-6 0.13426 " pathEditMode="relative" rAng="0" ptsTypes="AA">
                                      <p:cBhvr>
                                        <p:cTn id="80" dur="2000" fill="hold"/>
                                        <p:tgtEl>
                                          <p:spTgt spid="54"/>
                                        </p:tgtEl>
                                        <p:attrNameLst>
                                          <p:attrName>ppt_x</p:attrName>
                                          <p:attrName>ppt_y</p:attrName>
                                        </p:attrNameLst>
                                      </p:cBhvr>
                                      <p:rCtr x="0" y="6713"/>
                                    </p:animMotion>
                                  </p:childTnLst>
                                </p:cTn>
                              </p:par>
                            </p:childTnLst>
                          </p:cTn>
                        </p:par>
                        <p:par>
                          <p:cTn id="81" fill="hold">
                            <p:stCondLst>
                              <p:cond delay="3000"/>
                            </p:stCondLst>
                            <p:childTnLst>
                              <p:par>
                                <p:cTn id="82" presetID="1" presetClass="entr" presetSubtype="0" fill="hold" grpId="0" nodeType="afterEffect">
                                  <p:stCondLst>
                                    <p:cond delay="0"/>
                                  </p:stCondLst>
                                  <p:childTnLst>
                                    <p:set>
                                      <p:cBhvr>
                                        <p:cTn id="83" dur="1" fill="hold">
                                          <p:stCondLst>
                                            <p:cond delay="0"/>
                                          </p:stCondLst>
                                        </p:cTn>
                                        <p:tgtEl>
                                          <p:spTgt spid="55"/>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3" grpId="1" animBg="1"/>
      <p:bldP spid="54" grpId="0" animBg="1"/>
      <p:bldP spid="54" grpId="1" animBg="1"/>
      <p:bldP spid="24" grpId="0"/>
      <p:bldP spid="29" grpId="0"/>
      <p:bldP spid="32" grpId="0" animBg="1"/>
      <p:bldP spid="40" grpId="0" animBg="1"/>
      <p:bldP spid="46" grpId="0" animBg="1"/>
      <p:bldP spid="47" grpId="0" animBg="1"/>
      <p:bldP spid="33" grpId="0" animBg="1"/>
      <p:bldP spid="33" grpId="1" animBg="1"/>
      <p:bldP spid="39" grpId="0" animBg="1"/>
      <p:bldP spid="39" grpId="1" animBg="1"/>
      <p:bldP spid="38" grpId="0" animBg="1"/>
      <p:bldP spid="55" grpId="0"/>
      <p:bldP spid="5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Challenges: Global Structures</a:t>
            </a:r>
            <a:endParaRPr lang="en-US" sz="4400"/>
          </a:p>
        </p:txBody>
      </p:sp>
      <p:sp>
        <p:nvSpPr>
          <p:cNvPr id="3" name="Content Placeholder 2"/>
          <p:cNvSpPr>
            <a:spLocks noGrp="1"/>
          </p:cNvSpPr>
          <p:nvPr>
            <p:ph idx="1"/>
          </p:nvPr>
        </p:nvSpPr>
        <p:spPr/>
        <p:txBody>
          <a:bodyPr/>
          <a:lstStyle/>
          <a:p>
            <a:pPr marL="0" lvl="1" indent="0">
              <a:buNone/>
            </a:pPr>
            <a:r>
              <a:rPr lang="en-US" sz="4400" b="1" smtClean="0">
                <a:solidFill>
                  <a:srgbClr val="FF0000"/>
                </a:solidFill>
              </a:rPr>
              <a:t>1. Global Address Latch</a:t>
            </a:r>
          </a:p>
          <a:p>
            <a:pPr marL="801688" lvl="2" indent="-349250"/>
            <a:r>
              <a:rPr lang="en-US" sz="4000" smtClean="0"/>
              <a:t>Problem: Only </a:t>
            </a:r>
            <a:r>
              <a:rPr lang="en-US" sz="4000" i="1" u="sng" smtClean="0"/>
              <a:t>one</a:t>
            </a:r>
            <a:r>
              <a:rPr lang="en-US" sz="4000"/>
              <a:t> </a:t>
            </a:r>
            <a:r>
              <a:rPr lang="en-US" sz="4000" smtClean="0"/>
              <a:t>raised wordline</a:t>
            </a:r>
          </a:p>
          <a:p>
            <a:pPr marL="801688" lvl="2" indent="-349250"/>
            <a:r>
              <a:rPr lang="en-US" sz="4000" smtClean="0"/>
              <a:t>Solution: </a:t>
            </a:r>
            <a:r>
              <a:rPr lang="en-US" sz="4000" b="1" smtClean="0"/>
              <a:t>Subarray Address Latch</a:t>
            </a:r>
          </a:p>
          <a:p>
            <a:pPr marL="0" lvl="1" indent="0">
              <a:buNone/>
            </a:pPr>
            <a:r>
              <a:rPr lang="en-US" sz="4400" b="1" smtClean="0">
                <a:solidFill>
                  <a:srgbClr val="FF0000"/>
                </a:solidFill>
              </a:rPr>
              <a:t>2. Global Bitlines</a:t>
            </a:r>
            <a:endParaRPr lang="en-US" sz="4400" b="1">
              <a:solidFill>
                <a:srgbClr val="FF0000"/>
              </a:solidFill>
            </a:endParaRPr>
          </a:p>
        </p:txBody>
      </p:sp>
      <p:sp>
        <p:nvSpPr>
          <p:cNvPr id="4" name="Slide Number Placeholder 3"/>
          <p:cNvSpPr>
            <a:spLocks noGrp="1"/>
          </p:cNvSpPr>
          <p:nvPr>
            <p:ph type="sldNum" sz="quarter" idx="12"/>
          </p:nvPr>
        </p:nvSpPr>
        <p:spPr/>
        <p:txBody>
          <a:bodyPr/>
          <a:lstStyle/>
          <a:p>
            <a:fld id="{8B363EBC-A636-4E4F-B313-DA526F248DF6}" type="slidenum">
              <a:rPr lang="en-US" smtClean="0"/>
              <a:t>25</a:t>
            </a:fld>
            <a:endParaRPr lang="en-US"/>
          </a:p>
        </p:txBody>
      </p:sp>
    </p:spTree>
    <p:extLst>
      <p:ext uri="{BB962C8B-B14F-4D97-AF65-F5344CB8AC3E}">
        <p14:creationId xmlns:p14="http://schemas.microsoft.com/office/powerpoint/2010/main" val="55905018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3" name="on1"/>
          <p:cNvCxnSpPr/>
          <p:nvPr/>
        </p:nvCxnSpPr>
        <p:spPr>
          <a:xfrm>
            <a:off x="4226681" y="4569483"/>
            <a:ext cx="0" cy="61687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4" name="on1"/>
          <p:cNvCxnSpPr/>
          <p:nvPr/>
        </p:nvCxnSpPr>
        <p:spPr>
          <a:xfrm>
            <a:off x="3165108" y="4564724"/>
            <a:ext cx="0" cy="61687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on0"/>
          <p:cNvCxnSpPr/>
          <p:nvPr/>
        </p:nvCxnSpPr>
        <p:spPr>
          <a:xfrm>
            <a:off x="4226681" y="2663936"/>
            <a:ext cx="0" cy="61687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on0"/>
          <p:cNvCxnSpPr/>
          <p:nvPr/>
        </p:nvCxnSpPr>
        <p:spPr>
          <a:xfrm>
            <a:off x="3165108" y="2659177"/>
            <a:ext cx="0" cy="61687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 name="bus0"/>
          <p:cNvCxnSpPr/>
          <p:nvPr/>
        </p:nvCxnSpPr>
        <p:spPr>
          <a:xfrm>
            <a:off x="2057400" y="3276600"/>
            <a:ext cx="6248400" cy="0"/>
          </a:xfrm>
          <a:prstGeom prst="line">
            <a:avLst/>
          </a:prstGeom>
          <a:ln w="76200" cmpd="sng">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1" name="bus1"/>
          <p:cNvCxnSpPr/>
          <p:nvPr/>
        </p:nvCxnSpPr>
        <p:spPr>
          <a:xfrm>
            <a:off x="2057400" y="5181600"/>
            <a:ext cx="6248400" cy="0"/>
          </a:xfrm>
          <a:prstGeom prst="line">
            <a:avLst/>
          </a:prstGeom>
          <a:ln w="76200" cmpd="sng">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off1"/>
          <p:cNvCxnSpPr/>
          <p:nvPr/>
        </p:nvCxnSpPr>
        <p:spPr>
          <a:xfrm flipH="1">
            <a:off x="2827154" y="4569007"/>
            <a:ext cx="345708" cy="39426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off1"/>
          <p:cNvCxnSpPr/>
          <p:nvPr/>
        </p:nvCxnSpPr>
        <p:spPr>
          <a:xfrm flipH="1">
            <a:off x="3880973" y="4569007"/>
            <a:ext cx="345708" cy="39426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off0"/>
          <p:cNvCxnSpPr/>
          <p:nvPr/>
        </p:nvCxnSpPr>
        <p:spPr>
          <a:xfrm flipH="1">
            <a:off x="2827154" y="2653738"/>
            <a:ext cx="345708" cy="39426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off0"/>
          <p:cNvCxnSpPr/>
          <p:nvPr/>
        </p:nvCxnSpPr>
        <p:spPr>
          <a:xfrm flipH="1">
            <a:off x="3880973" y="2653738"/>
            <a:ext cx="345708" cy="39426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sz="4400"/>
              <a:t>Challenge #2. Global Bitlines</a:t>
            </a:r>
          </a:p>
        </p:txBody>
      </p:sp>
      <p:sp>
        <p:nvSpPr>
          <p:cNvPr id="4" name="Slide Number Placeholder 3"/>
          <p:cNvSpPr>
            <a:spLocks noGrp="1"/>
          </p:cNvSpPr>
          <p:nvPr>
            <p:ph type="sldNum" sz="quarter" idx="12"/>
          </p:nvPr>
        </p:nvSpPr>
        <p:spPr/>
        <p:txBody>
          <a:bodyPr/>
          <a:lstStyle/>
          <a:p>
            <a:fld id="{8B363EBC-A636-4E4F-B313-DA526F248DF6}" type="slidenum">
              <a:rPr lang="en-US" smtClean="0"/>
              <a:t>26</a:t>
            </a:fld>
            <a:endParaRPr lang="en-US"/>
          </a:p>
        </p:txBody>
      </p:sp>
      <p:sp>
        <p:nvSpPr>
          <p:cNvPr id="28" name="bank"/>
          <p:cNvSpPr/>
          <p:nvPr/>
        </p:nvSpPr>
        <p:spPr>
          <a:xfrm>
            <a:off x="2759087" y="3657603"/>
            <a:ext cx="1870847" cy="911404"/>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52" name="bank"/>
          <p:cNvSpPr/>
          <p:nvPr/>
        </p:nvSpPr>
        <p:spPr>
          <a:xfrm>
            <a:off x="2749560" y="1746425"/>
            <a:ext cx="1866085" cy="907313"/>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39" name="movebluerow"/>
          <p:cNvSpPr/>
          <p:nvPr/>
        </p:nvSpPr>
        <p:spPr>
          <a:xfrm>
            <a:off x="2744798" y="2354927"/>
            <a:ext cx="1875610" cy="304251"/>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1" name="movebluerow"/>
          <p:cNvSpPr/>
          <p:nvPr/>
        </p:nvSpPr>
        <p:spPr>
          <a:xfrm>
            <a:off x="2744799" y="1746425"/>
            <a:ext cx="1875610" cy="304251"/>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3" name="moveorangerow"/>
          <p:cNvSpPr/>
          <p:nvPr/>
        </p:nvSpPr>
        <p:spPr>
          <a:xfrm>
            <a:off x="2754324" y="4263108"/>
            <a:ext cx="1875610" cy="304251"/>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4" name="row-buffer"/>
          <p:cNvSpPr/>
          <p:nvPr/>
        </p:nvSpPr>
        <p:spPr>
          <a:xfrm>
            <a:off x="2754324" y="4263108"/>
            <a:ext cx="1875609" cy="304797"/>
          </a:xfrm>
          <a:prstGeom prst="rect">
            <a:avLst/>
          </a:prstGeom>
          <a:solidFill>
            <a:srgbClr val="FFC00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sp>
        <p:nvSpPr>
          <p:cNvPr id="45" name="movebluerow"/>
          <p:cNvSpPr/>
          <p:nvPr/>
        </p:nvSpPr>
        <p:spPr>
          <a:xfrm>
            <a:off x="2759087" y="3654606"/>
            <a:ext cx="1866084" cy="304251"/>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8" name="localrb"/>
          <p:cNvSpPr txBox="1"/>
          <p:nvPr/>
        </p:nvSpPr>
        <p:spPr>
          <a:xfrm>
            <a:off x="228600" y="2354927"/>
            <a:ext cx="2364584" cy="304250"/>
          </a:xfrm>
          <a:prstGeom prst="rect">
            <a:avLst/>
          </a:prstGeom>
          <a:noFill/>
        </p:spPr>
        <p:txBody>
          <a:bodyPr wrap="square" rtlCol="0" anchor="ctr">
            <a:noAutofit/>
          </a:bodyPr>
          <a:lstStyle/>
          <a:p>
            <a:pPr algn="r">
              <a:lnSpc>
                <a:spcPct val="70000"/>
              </a:lnSpc>
            </a:pPr>
            <a:r>
              <a:rPr lang="en-US" sz="3600" i="1" smtClean="0">
                <a:solidFill>
                  <a:srgbClr val="0070C0"/>
                </a:solidFill>
              </a:rPr>
              <a:t>Local</a:t>
            </a:r>
            <a:br>
              <a:rPr lang="en-US" sz="3600" i="1" smtClean="0">
                <a:solidFill>
                  <a:srgbClr val="0070C0"/>
                </a:solidFill>
              </a:rPr>
            </a:br>
            <a:r>
              <a:rPr lang="en-US" sz="3600" i="1" smtClean="0">
                <a:solidFill>
                  <a:srgbClr val="0070C0"/>
                </a:solidFill>
              </a:rPr>
              <a:t>row-buffer</a:t>
            </a:r>
            <a:endParaRPr lang="en-US" sz="3200" i="1">
              <a:solidFill>
                <a:srgbClr val="0070C0"/>
              </a:solidFill>
            </a:endParaRPr>
          </a:p>
        </p:txBody>
      </p:sp>
      <p:sp>
        <p:nvSpPr>
          <p:cNvPr id="49" name="localrb"/>
          <p:cNvSpPr txBox="1"/>
          <p:nvPr/>
        </p:nvSpPr>
        <p:spPr>
          <a:xfrm>
            <a:off x="228600" y="4263108"/>
            <a:ext cx="2364584" cy="304250"/>
          </a:xfrm>
          <a:prstGeom prst="rect">
            <a:avLst/>
          </a:prstGeom>
          <a:noFill/>
        </p:spPr>
        <p:txBody>
          <a:bodyPr wrap="square" rtlCol="0" anchor="ctr">
            <a:noAutofit/>
          </a:bodyPr>
          <a:lstStyle/>
          <a:p>
            <a:pPr algn="r">
              <a:lnSpc>
                <a:spcPct val="70000"/>
              </a:lnSpc>
            </a:pPr>
            <a:r>
              <a:rPr lang="en-US" sz="3200" i="1" smtClean="0">
                <a:solidFill>
                  <a:srgbClr val="E2AC00"/>
                </a:solidFill>
              </a:rPr>
              <a:t>Local </a:t>
            </a:r>
            <a:br>
              <a:rPr lang="en-US" sz="3200" i="1" smtClean="0">
                <a:solidFill>
                  <a:srgbClr val="E2AC00"/>
                </a:solidFill>
              </a:rPr>
            </a:br>
            <a:r>
              <a:rPr lang="en-US" sz="3600" i="1" smtClean="0">
                <a:solidFill>
                  <a:srgbClr val="E2AC00"/>
                </a:solidFill>
              </a:rPr>
              <a:t>row-buffer</a:t>
            </a:r>
            <a:endParaRPr lang="en-US" sz="2800" i="1">
              <a:solidFill>
                <a:srgbClr val="E2AC00"/>
              </a:solidFill>
            </a:endParaRPr>
          </a:p>
        </p:txBody>
      </p:sp>
      <p:sp>
        <p:nvSpPr>
          <p:cNvPr id="107" name="switch"/>
          <p:cNvSpPr txBox="1"/>
          <p:nvPr/>
        </p:nvSpPr>
        <p:spPr>
          <a:xfrm>
            <a:off x="4399124" y="2819400"/>
            <a:ext cx="1696876" cy="304250"/>
          </a:xfrm>
          <a:prstGeom prst="rect">
            <a:avLst/>
          </a:prstGeom>
          <a:noFill/>
        </p:spPr>
        <p:txBody>
          <a:bodyPr wrap="square" rtlCol="0" anchor="ctr">
            <a:noAutofit/>
          </a:bodyPr>
          <a:lstStyle/>
          <a:p>
            <a:pPr>
              <a:lnSpc>
                <a:spcPct val="80000"/>
              </a:lnSpc>
            </a:pPr>
            <a:r>
              <a:rPr lang="en-US" sz="4000" b="1" i="1" smtClean="0">
                <a:solidFill>
                  <a:srgbClr val="FF0000"/>
                </a:solidFill>
              </a:rPr>
              <a:t>Switch</a:t>
            </a:r>
            <a:endParaRPr lang="en-US" sz="3600" b="1" i="1">
              <a:solidFill>
                <a:srgbClr val="FF0000"/>
              </a:solidFill>
            </a:endParaRPr>
          </a:p>
        </p:txBody>
      </p:sp>
      <p:sp>
        <p:nvSpPr>
          <p:cNvPr id="108" name="switch"/>
          <p:cNvSpPr txBox="1"/>
          <p:nvPr/>
        </p:nvSpPr>
        <p:spPr>
          <a:xfrm>
            <a:off x="4399124" y="4736886"/>
            <a:ext cx="1696876" cy="304250"/>
          </a:xfrm>
          <a:prstGeom prst="rect">
            <a:avLst/>
          </a:prstGeom>
          <a:noFill/>
        </p:spPr>
        <p:txBody>
          <a:bodyPr wrap="square" rtlCol="0" anchor="ctr">
            <a:noAutofit/>
          </a:bodyPr>
          <a:lstStyle/>
          <a:p>
            <a:pPr>
              <a:lnSpc>
                <a:spcPct val="80000"/>
              </a:lnSpc>
            </a:pPr>
            <a:r>
              <a:rPr lang="en-US" sz="4000" b="1" i="1" smtClean="0">
                <a:solidFill>
                  <a:srgbClr val="FF0000"/>
                </a:solidFill>
              </a:rPr>
              <a:t>Switch</a:t>
            </a:r>
            <a:endParaRPr lang="en-US" sz="3600" b="1" i="1">
              <a:solidFill>
                <a:srgbClr val="FF0000"/>
              </a:solidFill>
            </a:endParaRPr>
          </a:p>
        </p:txBody>
      </p:sp>
      <p:sp>
        <p:nvSpPr>
          <p:cNvPr id="119" name="read"/>
          <p:cNvSpPr/>
          <p:nvPr/>
        </p:nvSpPr>
        <p:spPr>
          <a:xfrm>
            <a:off x="908181" y="5484390"/>
            <a:ext cx="2444619" cy="913850"/>
          </a:xfrm>
          <a:prstGeom prst="rightArrow">
            <a:avLst>
              <a:gd name="adj1" fmla="val 60319"/>
              <a:gd name="adj2" fmla="val 50000"/>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latin typeface="Courier New" pitchFamily="49" charset="0"/>
                <a:cs typeface="Courier New" pitchFamily="49" charset="0"/>
              </a:rPr>
              <a:t>READ</a:t>
            </a:r>
            <a:endParaRPr lang="en-US" sz="4000" b="1">
              <a:latin typeface="Courier New" pitchFamily="49" charset="0"/>
              <a:cs typeface="Courier New" pitchFamily="49" charset="0"/>
            </a:endParaRPr>
          </a:p>
        </p:txBody>
      </p:sp>
      <p:sp>
        <p:nvSpPr>
          <p:cNvPr id="53" name="row-buffer"/>
          <p:cNvSpPr/>
          <p:nvPr/>
        </p:nvSpPr>
        <p:spPr>
          <a:xfrm>
            <a:off x="2749560" y="2354927"/>
            <a:ext cx="1866085" cy="304797"/>
          </a:xfrm>
          <a:prstGeom prst="rect">
            <a:avLst/>
          </a:prstGeom>
          <a:solidFill>
            <a:srgbClr val="0070C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sp>
        <p:nvSpPr>
          <p:cNvPr id="54" name="bankblank"/>
          <p:cNvSpPr/>
          <p:nvPr/>
        </p:nvSpPr>
        <p:spPr>
          <a:xfrm>
            <a:off x="2749560" y="1746426"/>
            <a:ext cx="1866085" cy="6085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51" name="bankblank"/>
          <p:cNvSpPr/>
          <p:nvPr/>
        </p:nvSpPr>
        <p:spPr>
          <a:xfrm>
            <a:off x="2754324" y="3654607"/>
            <a:ext cx="1875610" cy="6085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grpSp>
        <p:nvGrpSpPr>
          <p:cNvPr id="87" name="Group 86"/>
          <p:cNvGrpSpPr/>
          <p:nvPr/>
        </p:nvGrpSpPr>
        <p:grpSpPr>
          <a:xfrm>
            <a:off x="228600" y="914400"/>
            <a:ext cx="5107784" cy="5181600"/>
            <a:chOff x="228600" y="990600"/>
            <a:chExt cx="5107784" cy="5181600"/>
          </a:xfrm>
        </p:grpSpPr>
        <p:cxnSp>
          <p:nvCxnSpPr>
            <p:cNvPr id="25" name="long"/>
            <p:cNvCxnSpPr/>
            <p:nvPr/>
          </p:nvCxnSpPr>
          <p:spPr>
            <a:xfrm flipH="1">
              <a:off x="4225925" y="1501775"/>
              <a:ext cx="1" cy="436562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long"/>
            <p:cNvCxnSpPr/>
            <p:nvPr/>
          </p:nvCxnSpPr>
          <p:spPr>
            <a:xfrm flipH="1">
              <a:off x="3165108" y="1498642"/>
              <a:ext cx="1" cy="436876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46" name="row-buffer"/>
            <p:cNvSpPr/>
            <p:nvPr/>
          </p:nvSpPr>
          <p:spPr>
            <a:xfrm>
              <a:off x="2754324" y="5867403"/>
              <a:ext cx="1875610" cy="30479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sp>
          <p:nvSpPr>
            <p:cNvPr id="47" name="globalbitline"/>
            <p:cNvSpPr txBox="1"/>
            <p:nvPr/>
          </p:nvSpPr>
          <p:spPr>
            <a:xfrm>
              <a:off x="2057400" y="990600"/>
              <a:ext cx="3278984" cy="556048"/>
            </a:xfrm>
            <a:prstGeom prst="rect">
              <a:avLst/>
            </a:prstGeom>
            <a:noFill/>
          </p:spPr>
          <p:txBody>
            <a:bodyPr wrap="square" rtlCol="0" anchor="ctr">
              <a:noAutofit/>
            </a:bodyPr>
            <a:lstStyle/>
            <a:p>
              <a:pPr algn="ctr">
                <a:lnSpc>
                  <a:spcPct val="80000"/>
                </a:lnSpc>
              </a:pPr>
              <a:r>
                <a:rPr lang="en-US" sz="4000" b="1" i="1" smtClean="0">
                  <a:solidFill>
                    <a:srgbClr val="FF0000"/>
                  </a:solidFill>
                </a:rPr>
                <a:t>Global bitlines</a:t>
              </a:r>
              <a:endParaRPr lang="en-US" sz="3600" i="1">
                <a:solidFill>
                  <a:srgbClr val="FF0000"/>
                </a:solidFill>
              </a:endParaRPr>
            </a:p>
          </p:txBody>
        </p:sp>
        <p:sp>
          <p:nvSpPr>
            <p:cNvPr id="50" name="globalrb"/>
            <p:cNvSpPr txBox="1"/>
            <p:nvPr/>
          </p:nvSpPr>
          <p:spPr>
            <a:xfrm>
              <a:off x="228600" y="5867950"/>
              <a:ext cx="2364584" cy="304250"/>
            </a:xfrm>
            <a:prstGeom prst="rect">
              <a:avLst/>
            </a:prstGeom>
            <a:noFill/>
          </p:spPr>
          <p:txBody>
            <a:bodyPr wrap="square" rtlCol="0" anchor="ctr">
              <a:noAutofit/>
            </a:bodyPr>
            <a:lstStyle/>
            <a:p>
              <a:pPr algn="r">
                <a:lnSpc>
                  <a:spcPct val="70000"/>
                </a:lnSpc>
              </a:pPr>
              <a:r>
                <a:rPr lang="en-US" sz="3600" i="1" smtClean="0"/>
                <a:t>Global </a:t>
              </a:r>
              <a:br>
                <a:rPr lang="en-US" sz="3600" i="1" smtClean="0"/>
              </a:br>
              <a:r>
                <a:rPr lang="en-US" sz="3600" i="1" smtClean="0"/>
                <a:t>row-buffer</a:t>
              </a:r>
              <a:endParaRPr lang="en-US" sz="3200" i="1"/>
            </a:p>
          </p:txBody>
        </p:sp>
      </p:grpSp>
      <p:sp>
        <p:nvSpPr>
          <p:cNvPr id="120" name="switch"/>
          <p:cNvSpPr txBox="1"/>
          <p:nvPr/>
        </p:nvSpPr>
        <p:spPr>
          <a:xfrm rot="421940">
            <a:off x="4650526" y="3869158"/>
            <a:ext cx="4196488" cy="773686"/>
          </a:xfrm>
          <a:prstGeom prst="rect">
            <a:avLst/>
          </a:prstGeom>
          <a:noFill/>
        </p:spPr>
        <p:txBody>
          <a:bodyPr wrap="square" rtlCol="0" anchor="ctr">
            <a:noAutofit/>
          </a:bodyPr>
          <a:lstStyle/>
          <a:p>
            <a:pPr algn="ctr">
              <a:lnSpc>
                <a:spcPct val="80000"/>
              </a:lnSpc>
            </a:pPr>
            <a:r>
              <a:rPr lang="en-US" sz="6600" b="1" i="1" smtClean="0"/>
              <a:t>Collision</a:t>
            </a:r>
            <a:endParaRPr lang="en-US" sz="6600" b="1" i="1"/>
          </a:p>
        </p:txBody>
      </p:sp>
    </p:spTree>
    <p:extLst>
      <p:ext uri="{BB962C8B-B14F-4D97-AF65-F5344CB8AC3E}">
        <p14:creationId xmlns:p14="http://schemas.microsoft.com/office/powerpoint/2010/main" val="17650221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77778E-7 -1.11111E-6 L 0.33733 -1.11111E-6 " pathEditMode="relative" rAng="0" ptsTypes="AA">
                                      <p:cBhvr>
                                        <p:cTn id="6" dur="2000" fill="hold"/>
                                        <p:tgtEl>
                                          <p:spTgt spid="87"/>
                                        </p:tgtEl>
                                        <p:attrNameLst>
                                          <p:attrName>ppt_x</p:attrName>
                                          <p:attrName>ppt_y</p:attrName>
                                        </p:attrNameLst>
                                      </p:cBhvr>
                                      <p:rCtr x="16858" y="0"/>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9"/>
                                        </p:tgtEl>
                                        <p:attrNameLst>
                                          <p:attrName>style.visibility</p:attrName>
                                        </p:attrNameLst>
                                      </p:cBhvr>
                                      <p:to>
                                        <p:strVal val="visible"/>
                                      </p:to>
                                    </p:set>
                                    <p:animEffect transition="in" filter="fade">
                                      <p:cBhvr>
                                        <p:cTn id="11" dur="500"/>
                                        <p:tgtEl>
                                          <p:spTgt spid="109"/>
                                        </p:tgtEl>
                                      </p:cBhvr>
                                    </p:animEffect>
                                  </p:childTnLst>
                                </p:cTn>
                              </p:par>
                              <p:par>
                                <p:cTn id="12" presetID="10" presetClass="entr" presetSubtype="0" fill="hold" nodeType="withEffect">
                                  <p:stCondLst>
                                    <p:cond delay="0"/>
                                  </p:stCondLst>
                                  <p:childTnLst>
                                    <p:set>
                                      <p:cBhvr>
                                        <p:cTn id="13" dur="1" fill="hold">
                                          <p:stCondLst>
                                            <p:cond delay="0"/>
                                          </p:stCondLst>
                                        </p:cTn>
                                        <p:tgtEl>
                                          <p:spTgt spid="112"/>
                                        </p:tgtEl>
                                        <p:attrNameLst>
                                          <p:attrName>style.visibility</p:attrName>
                                        </p:attrNameLst>
                                      </p:cBhvr>
                                      <p:to>
                                        <p:strVal val="visible"/>
                                      </p:to>
                                    </p:set>
                                    <p:animEffect transition="in" filter="fade">
                                      <p:cBhvr>
                                        <p:cTn id="14" dur="500"/>
                                        <p:tgtEl>
                                          <p:spTgt spid="112"/>
                                        </p:tgtEl>
                                      </p:cBhvr>
                                    </p:animEffect>
                                  </p:childTnLst>
                                </p:cTn>
                              </p:par>
                              <p:par>
                                <p:cTn id="15" presetID="10" presetClass="entr" presetSubtype="0" fill="hold" nodeType="withEffect">
                                  <p:stCondLst>
                                    <p:cond delay="0"/>
                                  </p:stCondLst>
                                  <p:childTnLst>
                                    <p:set>
                                      <p:cBhvr>
                                        <p:cTn id="16" dur="1" fill="hold">
                                          <p:stCondLst>
                                            <p:cond delay="0"/>
                                          </p:stCondLst>
                                        </p:cTn>
                                        <p:tgtEl>
                                          <p:spTgt spid="113"/>
                                        </p:tgtEl>
                                        <p:attrNameLst>
                                          <p:attrName>style.visibility</p:attrName>
                                        </p:attrNameLst>
                                      </p:cBhvr>
                                      <p:to>
                                        <p:strVal val="visible"/>
                                      </p:to>
                                    </p:set>
                                    <p:animEffect transition="in" filter="fade">
                                      <p:cBhvr>
                                        <p:cTn id="17" dur="500"/>
                                        <p:tgtEl>
                                          <p:spTgt spid="113"/>
                                        </p:tgtEl>
                                      </p:cBhvr>
                                    </p:animEffect>
                                  </p:childTnLst>
                                </p:cTn>
                              </p:par>
                              <p:par>
                                <p:cTn id="18" presetID="10" presetClass="entr" presetSubtype="0" fill="hold" nodeType="withEffect">
                                  <p:stCondLst>
                                    <p:cond delay="0"/>
                                  </p:stCondLst>
                                  <p:childTnLst>
                                    <p:set>
                                      <p:cBhvr>
                                        <p:cTn id="19" dur="1" fill="hold">
                                          <p:stCondLst>
                                            <p:cond delay="0"/>
                                          </p:stCondLst>
                                        </p:cTn>
                                        <p:tgtEl>
                                          <p:spTgt spid="114"/>
                                        </p:tgtEl>
                                        <p:attrNameLst>
                                          <p:attrName>style.visibility</p:attrName>
                                        </p:attrNameLst>
                                      </p:cBhvr>
                                      <p:to>
                                        <p:strVal val="visible"/>
                                      </p:to>
                                    </p:set>
                                    <p:animEffect transition="in" filter="fade">
                                      <p:cBhvr>
                                        <p:cTn id="20" dur="500"/>
                                        <p:tgtEl>
                                          <p:spTgt spid="11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7"/>
                                        </p:tgtEl>
                                        <p:attrNameLst>
                                          <p:attrName>style.visibility</p:attrName>
                                        </p:attrNameLst>
                                      </p:cBhvr>
                                      <p:to>
                                        <p:strVal val="visible"/>
                                      </p:to>
                                    </p:set>
                                    <p:animEffect transition="in" filter="fade">
                                      <p:cBhvr>
                                        <p:cTn id="23" dur="500"/>
                                        <p:tgtEl>
                                          <p:spTgt spid="10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8"/>
                                        </p:tgtEl>
                                        <p:attrNameLst>
                                          <p:attrName>style.visibility</p:attrName>
                                        </p:attrNameLst>
                                      </p:cBhvr>
                                      <p:to>
                                        <p:strVal val="visible"/>
                                      </p:to>
                                    </p:set>
                                    <p:animEffect transition="in" filter="fade">
                                      <p:cBhvr>
                                        <p:cTn id="26" dur="500"/>
                                        <p:tgtEl>
                                          <p:spTgt spid="108"/>
                                        </p:tgtEl>
                                      </p:cBhvr>
                                    </p:animEffect>
                                  </p:childTnLst>
                                </p:cTn>
                              </p:par>
                              <p:par>
                                <p:cTn id="27" presetID="10" presetClass="entr" presetSubtype="0"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500"/>
                                        <p:tgtEl>
                                          <p:spTgt spid="73"/>
                                        </p:tgtEl>
                                      </p:cBhvr>
                                    </p:animEffect>
                                  </p:childTnLst>
                                </p:cTn>
                              </p:par>
                              <p:par>
                                <p:cTn id="30" presetID="10" presetClass="entr" presetSubtype="0" fill="hold" nodeType="withEffect">
                                  <p:stCondLst>
                                    <p:cond delay="0"/>
                                  </p:stCondLst>
                                  <p:childTnLst>
                                    <p:set>
                                      <p:cBhvr>
                                        <p:cTn id="31" dur="1" fill="hold">
                                          <p:stCondLst>
                                            <p:cond delay="0"/>
                                          </p:stCondLst>
                                        </p:cTn>
                                        <p:tgtEl>
                                          <p:spTgt spid="101"/>
                                        </p:tgtEl>
                                        <p:attrNameLst>
                                          <p:attrName>style.visibility</p:attrName>
                                        </p:attrNameLst>
                                      </p:cBhvr>
                                      <p:to>
                                        <p:strVal val="visible"/>
                                      </p:to>
                                    </p:set>
                                    <p:animEffect transition="in" filter="fade">
                                      <p:cBhvr>
                                        <p:cTn id="32" dur="500"/>
                                        <p:tgtEl>
                                          <p:spTgt spid="101"/>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109"/>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12"/>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113"/>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114"/>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7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9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9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0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1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1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14"/>
                                        </p:tgtEl>
                                        <p:attrNameLst>
                                          <p:attrName>style.visibility</p:attrName>
                                        </p:attrNameLst>
                                      </p:cBhvr>
                                      <p:to>
                                        <p:strVal val="visible"/>
                                      </p:to>
                                    </p:set>
                                  </p:childTnLst>
                                </p:cTn>
                              </p:par>
                              <p:par>
                                <p:cTn id="61" presetID="1" presetClass="exit" presetSubtype="0" fill="hold" nodeType="withEffect">
                                  <p:stCondLst>
                                    <p:cond delay="0"/>
                                  </p:stCondLst>
                                  <p:childTnLst>
                                    <p:set>
                                      <p:cBhvr>
                                        <p:cTn id="62" dur="1" fill="hold">
                                          <p:stCondLst>
                                            <p:cond delay="0"/>
                                          </p:stCondLst>
                                        </p:cTn>
                                        <p:tgtEl>
                                          <p:spTgt spid="70"/>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79"/>
                                        </p:tgtEl>
                                        <p:attrNameLst>
                                          <p:attrName>style.visibility</p:attrName>
                                        </p:attrNameLst>
                                      </p:cBhvr>
                                      <p:to>
                                        <p:strVal val="hidden"/>
                                      </p:to>
                                    </p:set>
                                  </p:childTnLst>
                                </p:cTn>
                              </p:par>
                              <p:par>
                                <p:cTn id="65" presetID="1" presetClass="exit" presetSubtype="0" fill="hold" nodeType="withEffect">
                                  <p:stCondLst>
                                    <p:cond delay="0"/>
                                  </p:stCondLst>
                                  <p:childTnLst>
                                    <p:set>
                                      <p:cBhvr>
                                        <p:cTn id="66" dur="1" fill="hold">
                                          <p:stCondLst>
                                            <p:cond delay="0"/>
                                          </p:stCondLst>
                                        </p:cTn>
                                        <p:tgtEl>
                                          <p:spTgt spid="93"/>
                                        </p:tgtEl>
                                        <p:attrNameLst>
                                          <p:attrName>style.visibility</p:attrName>
                                        </p:attrNameLst>
                                      </p:cBhvr>
                                      <p:to>
                                        <p:strVal val="hidden"/>
                                      </p:to>
                                    </p:set>
                                  </p:childTnLst>
                                </p:cTn>
                              </p:par>
                              <p:par>
                                <p:cTn id="67" presetID="1" presetClass="exit" presetSubtype="0" fill="hold" nodeType="withEffect">
                                  <p:stCondLst>
                                    <p:cond delay="0"/>
                                  </p:stCondLst>
                                  <p:childTnLst>
                                    <p:set>
                                      <p:cBhvr>
                                        <p:cTn id="68" dur="1" fill="hold">
                                          <p:stCondLst>
                                            <p:cond delay="0"/>
                                          </p:stCondLst>
                                        </p:cTn>
                                        <p:tgtEl>
                                          <p:spTgt spid="94"/>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nodeType="clickEffect">
                                  <p:stCondLst>
                                    <p:cond delay="0"/>
                                  </p:stCondLst>
                                  <p:childTnLst>
                                    <p:set>
                                      <p:cBhvr>
                                        <p:cTn id="72" dur="1" fill="hold">
                                          <p:stCondLst>
                                            <p:cond delay="0"/>
                                          </p:stCondLst>
                                        </p:cTn>
                                        <p:tgtEl>
                                          <p:spTgt spid="109"/>
                                        </p:tgtEl>
                                        <p:attrNameLst>
                                          <p:attrName>style.visibility</p:attrName>
                                        </p:attrNameLst>
                                      </p:cBhvr>
                                      <p:to>
                                        <p:strVal val="hidden"/>
                                      </p:to>
                                    </p:set>
                                  </p:childTnLst>
                                </p:cTn>
                              </p:par>
                              <p:par>
                                <p:cTn id="73" presetID="1" presetClass="exit" presetSubtype="0" fill="hold" nodeType="withEffect">
                                  <p:stCondLst>
                                    <p:cond delay="0"/>
                                  </p:stCondLst>
                                  <p:childTnLst>
                                    <p:set>
                                      <p:cBhvr>
                                        <p:cTn id="74" dur="1" fill="hold">
                                          <p:stCondLst>
                                            <p:cond delay="0"/>
                                          </p:stCondLst>
                                        </p:cTn>
                                        <p:tgtEl>
                                          <p:spTgt spid="112"/>
                                        </p:tgtEl>
                                        <p:attrNameLst>
                                          <p:attrName>style.visibility</p:attrName>
                                        </p:attrNameLst>
                                      </p:cBhvr>
                                      <p:to>
                                        <p:strVal val="hidden"/>
                                      </p:to>
                                    </p:set>
                                  </p:childTnLst>
                                </p:cTn>
                              </p:par>
                              <p:par>
                                <p:cTn id="75" presetID="1" presetClass="exit" presetSubtype="0" fill="hold" nodeType="withEffect">
                                  <p:stCondLst>
                                    <p:cond delay="0"/>
                                  </p:stCondLst>
                                  <p:childTnLst>
                                    <p:set>
                                      <p:cBhvr>
                                        <p:cTn id="76" dur="1" fill="hold">
                                          <p:stCondLst>
                                            <p:cond delay="0"/>
                                          </p:stCondLst>
                                        </p:cTn>
                                        <p:tgtEl>
                                          <p:spTgt spid="113"/>
                                        </p:tgtEl>
                                        <p:attrNameLst>
                                          <p:attrName>style.visibility</p:attrName>
                                        </p:attrNameLst>
                                      </p:cBhvr>
                                      <p:to>
                                        <p:strVal val="hidden"/>
                                      </p:to>
                                    </p:set>
                                  </p:childTnLst>
                                </p:cTn>
                              </p:par>
                              <p:par>
                                <p:cTn id="77" presetID="1" presetClass="exit" presetSubtype="0" fill="hold" nodeType="withEffect">
                                  <p:stCondLst>
                                    <p:cond delay="0"/>
                                  </p:stCondLst>
                                  <p:childTnLst>
                                    <p:set>
                                      <p:cBhvr>
                                        <p:cTn id="78" dur="1" fill="hold">
                                          <p:stCondLst>
                                            <p:cond delay="0"/>
                                          </p:stCondLst>
                                        </p:cTn>
                                        <p:tgtEl>
                                          <p:spTgt spid="114"/>
                                        </p:tgtEl>
                                        <p:attrNameLst>
                                          <p:attrName>style.visibility</p:attrName>
                                        </p:attrNameLst>
                                      </p:cBhvr>
                                      <p:to>
                                        <p:strVal val="hidden"/>
                                      </p:to>
                                    </p:set>
                                  </p:childTnLst>
                                </p:cTn>
                              </p:par>
                              <p:par>
                                <p:cTn id="79" presetID="1" presetClass="entr" presetSubtype="0" fill="hold" nodeType="withEffect">
                                  <p:stCondLst>
                                    <p:cond delay="0"/>
                                  </p:stCondLst>
                                  <p:childTnLst>
                                    <p:set>
                                      <p:cBhvr>
                                        <p:cTn id="80" dur="1" fill="hold">
                                          <p:stCondLst>
                                            <p:cond delay="0"/>
                                          </p:stCondLst>
                                        </p:cTn>
                                        <p:tgtEl>
                                          <p:spTgt spid="70"/>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9"/>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93"/>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9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119"/>
                                        </p:tgtEl>
                                        <p:attrNameLst>
                                          <p:attrName>style.visibility</p:attrName>
                                        </p:attrNameLst>
                                      </p:cBhvr>
                                      <p:to>
                                        <p:strVal val="visible"/>
                                      </p:to>
                                    </p:set>
                                    <p:animEffect transition="in" filter="fade">
                                      <p:cBhvr>
                                        <p:cTn id="91" dur="500"/>
                                        <p:tgtEl>
                                          <p:spTgt spid="119"/>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109"/>
                                        </p:tgtEl>
                                        <p:attrNameLst>
                                          <p:attrName>style.visibility</p:attrName>
                                        </p:attrNameLst>
                                      </p:cBhvr>
                                      <p:to>
                                        <p:strVal val="visible"/>
                                      </p:to>
                                    </p:set>
                                    <p:animEffect transition="in" filter="fade">
                                      <p:cBhvr>
                                        <p:cTn id="96" dur="500"/>
                                        <p:tgtEl>
                                          <p:spTgt spid="109"/>
                                        </p:tgtEl>
                                      </p:cBhvr>
                                    </p:animEffect>
                                  </p:childTnLst>
                                </p:cTn>
                              </p:par>
                              <p:par>
                                <p:cTn id="97" presetID="10" presetClass="entr" presetSubtype="0" fill="hold" nodeType="withEffect">
                                  <p:stCondLst>
                                    <p:cond delay="0"/>
                                  </p:stCondLst>
                                  <p:childTnLst>
                                    <p:set>
                                      <p:cBhvr>
                                        <p:cTn id="98" dur="1" fill="hold">
                                          <p:stCondLst>
                                            <p:cond delay="0"/>
                                          </p:stCondLst>
                                        </p:cTn>
                                        <p:tgtEl>
                                          <p:spTgt spid="112"/>
                                        </p:tgtEl>
                                        <p:attrNameLst>
                                          <p:attrName>style.visibility</p:attrName>
                                        </p:attrNameLst>
                                      </p:cBhvr>
                                      <p:to>
                                        <p:strVal val="visible"/>
                                      </p:to>
                                    </p:set>
                                    <p:animEffect transition="in" filter="fade">
                                      <p:cBhvr>
                                        <p:cTn id="99" dur="500"/>
                                        <p:tgtEl>
                                          <p:spTgt spid="112"/>
                                        </p:tgtEl>
                                      </p:cBhvr>
                                    </p:animEffect>
                                  </p:childTnLst>
                                </p:cTn>
                              </p:par>
                              <p:par>
                                <p:cTn id="100" presetID="10" presetClass="entr" presetSubtype="0" fill="hold" nodeType="withEffect">
                                  <p:stCondLst>
                                    <p:cond delay="0"/>
                                  </p:stCondLst>
                                  <p:childTnLst>
                                    <p:set>
                                      <p:cBhvr>
                                        <p:cTn id="101" dur="1" fill="hold">
                                          <p:stCondLst>
                                            <p:cond delay="0"/>
                                          </p:stCondLst>
                                        </p:cTn>
                                        <p:tgtEl>
                                          <p:spTgt spid="113"/>
                                        </p:tgtEl>
                                        <p:attrNameLst>
                                          <p:attrName>style.visibility</p:attrName>
                                        </p:attrNameLst>
                                      </p:cBhvr>
                                      <p:to>
                                        <p:strVal val="visible"/>
                                      </p:to>
                                    </p:set>
                                    <p:animEffect transition="in" filter="fade">
                                      <p:cBhvr>
                                        <p:cTn id="102" dur="500"/>
                                        <p:tgtEl>
                                          <p:spTgt spid="113"/>
                                        </p:tgtEl>
                                      </p:cBhvr>
                                    </p:animEffect>
                                  </p:childTnLst>
                                </p:cTn>
                              </p:par>
                              <p:par>
                                <p:cTn id="103" presetID="10" presetClass="entr" presetSubtype="0" fill="hold" nodeType="withEffect">
                                  <p:stCondLst>
                                    <p:cond delay="0"/>
                                  </p:stCondLst>
                                  <p:childTnLst>
                                    <p:set>
                                      <p:cBhvr>
                                        <p:cTn id="104" dur="1" fill="hold">
                                          <p:stCondLst>
                                            <p:cond delay="0"/>
                                          </p:stCondLst>
                                        </p:cTn>
                                        <p:tgtEl>
                                          <p:spTgt spid="114"/>
                                        </p:tgtEl>
                                        <p:attrNameLst>
                                          <p:attrName>style.visibility</p:attrName>
                                        </p:attrNameLst>
                                      </p:cBhvr>
                                      <p:to>
                                        <p:strVal val="visible"/>
                                      </p:to>
                                    </p:set>
                                    <p:animEffect transition="in" filter="fade">
                                      <p:cBhvr>
                                        <p:cTn id="105" dur="500"/>
                                        <p:tgtEl>
                                          <p:spTgt spid="114"/>
                                        </p:tgtEl>
                                      </p:cBhvr>
                                    </p:animEffect>
                                  </p:childTnLst>
                                </p:cTn>
                              </p:par>
                              <p:par>
                                <p:cTn id="106" presetID="10" presetClass="exit" presetSubtype="0" fill="hold" nodeType="withEffect">
                                  <p:stCondLst>
                                    <p:cond delay="0"/>
                                  </p:stCondLst>
                                  <p:childTnLst>
                                    <p:animEffect transition="out" filter="fade">
                                      <p:cBhvr>
                                        <p:cTn id="107" dur="500"/>
                                        <p:tgtEl>
                                          <p:spTgt spid="70"/>
                                        </p:tgtEl>
                                      </p:cBhvr>
                                    </p:animEffect>
                                    <p:set>
                                      <p:cBhvr>
                                        <p:cTn id="108" dur="1" fill="hold">
                                          <p:stCondLst>
                                            <p:cond delay="499"/>
                                          </p:stCondLst>
                                        </p:cTn>
                                        <p:tgtEl>
                                          <p:spTgt spid="70"/>
                                        </p:tgtEl>
                                        <p:attrNameLst>
                                          <p:attrName>style.visibility</p:attrName>
                                        </p:attrNameLst>
                                      </p:cBhvr>
                                      <p:to>
                                        <p:strVal val="hidden"/>
                                      </p:to>
                                    </p:set>
                                  </p:childTnLst>
                                </p:cTn>
                              </p:par>
                              <p:par>
                                <p:cTn id="109" presetID="10" presetClass="exit" presetSubtype="0" fill="hold" nodeType="withEffect">
                                  <p:stCondLst>
                                    <p:cond delay="0"/>
                                  </p:stCondLst>
                                  <p:childTnLst>
                                    <p:animEffect transition="out" filter="fade">
                                      <p:cBhvr>
                                        <p:cTn id="110" dur="500"/>
                                        <p:tgtEl>
                                          <p:spTgt spid="79"/>
                                        </p:tgtEl>
                                      </p:cBhvr>
                                    </p:animEffect>
                                    <p:set>
                                      <p:cBhvr>
                                        <p:cTn id="111" dur="1" fill="hold">
                                          <p:stCondLst>
                                            <p:cond delay="499"/>
                                          </p:stCondLst>
                                        </p:cTn>
                                        <p:tgtEl>
                                          <p:spTgt spid="79"/>
                                        </p:tgtEl>
                                        <p:attrNameLst>
                                          <p:attrName>style.visibility</p:attrName>
                                        </p:attrNameLst>
                                      </p:cBhvr>
                                      <p:to>
                                        <p:strVal val="hidden"/>
                                      </p:to>
                                    </p:set>
                                  </p:childTnLst>
                                </p:cTn>
                              </p:par>
                              <p:par>
                                <p:cTn id="112" presetID="10" presetClass="exit" presetSubtype="0" fill="hold" nodeType="withEffect">
                                  <p:stCondLst>
                                    <p:cond delay="0"/>
                                  </p:stCondLst>
                                  <p:childTnLst>
                                    <p:animEffect transition="out" filter="fade">
                                      <p:cBhvr>
                                        <p:cTn id="113" dur="500"/>
                                        <p:tgtEl>
                                          <p:spTgt spid="93"/>
                                        </p:tgtEl>
                                      </p:cBhvr>
                                    </p:animEffect>
                                    <p:set>
                                      <p:cBhvr>
                                        <p:cTn id="114" dur="1" fill="hold">
                                          <p:stCondLst>
                                            <p:cond delay="499"/>
                                          </p:stCondLst>
                                        </p:cTn>
                                        <p:tgtEl>
                                          <p:spTgt spid="93"/>
                                        </p:tgtEl>
                                        <p:attrNameLst>
                                          <p:attrName>style.visibility</p:attrName>
                                        </p:attrNameLst>
                                      </p:cBhvr>
                                      <p:to>
                                        <p:strVal val="hidden"/>
                                      </p:to>
                                    </p:set>
                                  </p:childTnLst>
                                </p:cTn>
                              </p:par>
                              <p:par>
                                <p:cTn id="115" presetID="10" presetClass="exit" presetSubtype="0" fill="hold" nodeType="withEffect">
                                  <p:stCondLst>
                                    <p:cond delay="0"/>
                                  </p:stCondLst>
                                  <p:childTnLst>
                                    <p:animEffect transition="out" filter="fade">
                                      <p:cBhvr>
                                        <p:cTn id="116" dur="500"/>
                                        <p:tgtEl>
                                          <p:spTgt spid="94"/>
                                        </p:tgtEl>
                                      </p:cBhvr>
                                    </p:animEffect>
                                    <p:set>
                                      <p:cBhvr>
                                        <p:cTn id="117" dur="1" fill="hold">
                                          <p:stCondLst>
                                            <p:cond delay="499"/>
                                          </p:stCondLst>
                                        </p:cTn>
                                        <p:tgtEl>
                                          <p:spTgt spid="94"/>
                                        </p:tgtEl>
                                        <p:attrNameLst>
                                          <p:attrName>style.visibility</p:attrName>
                                        </p:attrNameLst>
                                      </p:cBhvr>
                                      <p:to>
                                        <p:strVal val="hidden"/>
                                      </p:to>
                                    </p:set>
                                  </p:childTnLst>
                                </p:cTn>
                              </p:par>
                            </p:childTnLst>
                          </p:cTn>
                        </p:par>
                        <p:par>
                          <p:cTn id="118" fill="hold">
                            <p:stCondLst>
                              <p:cond delay="500"/>
                            </p:stCondLst>
                            <p:childTnLst>
                              <p:par>
                                <p:cTn id="119" presetID="10" presetClass="entr" presetSubtype="0" fill="hold" grpId="0" nodeType="afterEffect">
                                  <p:stCondLst>
                                    <p:cond delay="0"/>
                                  </p:stCondLst>
                                  <p:childTnLst>
                                    <p:set>
                                      <p:cBhvr>
                                        <p:cTn id="120" dur="1" fill="hold">
                                          <p:stCondLst>
                                            <p:cond delay="0"/>
                                          </p:stCondLst>
                                        </p:cTn>
                                        <p:tgtEl>
                                          <p:spTgt spid="39"/>
                                        </p:tgtEl>
                                        <p:attrNameLst>
                                          <p:attrName>style.visibility</p:attrName>
                                        </p:attrNameLst>
                                      </p:cBhvr>
                                      <p:to>
                                        <p:strVal val="visible"/>
                                      </p:to>
                                    </p:set>
                                    <p:animEffect transition="in" filter="fade">
                                      <p:cBhvr>
                                        <p:cTn id="121" dur="500"/>
                                        <p:tgtEl>
                                          <p:spTgt spid="39"/>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43"/>
                                        </p:tgtEl>
                                        <p:attrNameLst>
                                          <p:attrName>style.visibility</p:attrName>
                                        </p:attrNameLst>
                                      </p:cBhvr>
                                      <p:to>
                                        <p:strVal val="visible"/>
                                      </p:to>
                                    </p:set>
                                    <p:animEffect transition="in" filter="fade">
                                      <p:cBhvr>
                                        <p:cTn id="124" dur="500"/>
                                        <p:tgtEl>
                                          <p:spTgt spid="43"/>
                                        </p:tgtEl>
                                      </p:cBhvr>
                                    </p:animEffect>
                                  </p:childTnLst>
                                </p:cTn>
                              </p:par>
                              <p:par>
                                <p:cTn id="125" presetID="42" presetClass="path" presetSubtype="0" accel="50000" decel="50000" fill="hold" grpId="1" nodeType="withEffect">
                                  <p:stCondLst>
                                    <p:cond delay="0"/>
                                  </p:stCondLst>
                                  <p:childTnLst>
                                    <p:animMotion origin="layout" path="M 5E-6 7.40741E-7 L 5E-6 0.11227 " pathEditMode="relative" rAng="0" ptsTypes="AA">
                                      <p:cBhvr>
                                        <p:cTn id="126" dur="2000" fill="hold"/>
                                        <p:tgtEl>
                                          <p:spTgt spid="39"/>
                                        </p:tgtEl>
                                        <p:attrNameLst>
                                          <p:attrName>ppt_x</p:attrName>
                                          <p:attrName>ppt_y</p:attrName>
                                        </p:attrNameLst>
                                      </p:cBhvr>
                                      <p:rCtr x="0" y="5602"/>
                                    </p:animMotion>
                                  </p:childTnLst>
                                </p:cTn>
                              </p:par>
                              <p:par>
                                <p:cTn id="127" presetID="42" presetClass="path" presetSubtype="0" accel="50000" decel="50000" fill="hold" grpId="1" nodeType="withEffect">
                                  <p:stCondLst>
                                    <p:cond delay="0"/>
                                  </p:stCondLst>
                                  <p:childTnLst>
                                    <p:animMotion origin="layout" path="M 5E-6 1.11022E-16 L 5E-6 0.11181 " pathEditMode="relative" rAng="0" ptsTypes="AA">
                                      <p:cBhvr>
                                        <p:cTn id="128" dur="2000" fill="hold"/>
                                        <p:tgtEl>
                                          <p:spTgt spid="43"/>
                                        </p:tgtEl>
                                        <p:attrNameLst>
                                          <p:attrName>ppt_x</p:attrName>
                                          <p:attrName>ppt_y</p:attrName>
                                        </p:attrNameLst>
                                      </p:cBhvr>
                                      <p:rCtr x="0" y="5579"/>
                                    </p:animMotion>
                                  </p:childTnLst>
                                </p:cTn>
                              </p:par>
                            </p:childTnLst>
                          </p:cTn>
                        </p:par>
                        <p:par>
                          <p:cTn id="129" fill="hold">
                            <p:stCondLst>
                              <p:cond delay="2500"/>
                            </p:stCondLst>
                            <p:childTnLst>
                              <p:par>
                                <p:cTn id="130" presetID="42" presetClass="path" presetSubtype="0" accel="50000" decel="50000" fill="hold" grpId="2" nodeType="afterEffect">
                                  <p:stCondLst>
                                    <p:cond delay="0"/>
                                  </p:stCondLst>
                                  <p:childTnLst>
                                    <p:animMotion origin="layout" path="M -4.16667E-6 0.11227 L 0.33907 0.11227 " pathEditMode="relative" rAng="0" ptsTypes="AA">
                                      <p:cBhvr>
                                        <p:cTn id="131" dur="2000" fill="hold"/>
                                        <p:tgtEl>
                                          <p:spTgt spid="39"/>
                                        </p:tgtEl>
                                        <p:attrNameLst>
                                          <p:attrName>ppt_x</p:attrName>
                                          <p:attrName>ppt_y</p:attrName>
                                        </p:attrNameLst>
                                      </p:cBhvr>
                                      <p:rCtr x="16944" y="0"/>
                                    </p:animMotion>
                                  </p:childTnLst>
                                </p:cTn>
                              </p:par>
                              <p:par>
                                <p:cTn id="132" presetID="42" presetClass="path" presetSubtype="0" accel="50000" decel="50000" fill="hold" grpId="2" nodeType="withEffect">
                                  <p:stCondLst>
                                    <p:cond delay="0"/>
                                  </p:stCondLst>
                                  <p:childTnLst>
                                    <p:animMotion origin="layout" path="M 5E-6 0.11181 L 0.33855 0.11181 " pathEditMode="relative" rAng="0" ptsTypes="AA">
                                      <p:cBhvr>
                                        <p:cTn id="133" dur="2000" fill="hold"/>
                                        <p:tgtEl>
                                          <p:spTgt spid="43"/>
                                        </p:tgtEl>
                                        <p:attrNameLst>
                                          <p:attrName>ppt_x</p:attrName>
                                          <p:attrName>ppt_y</p:attrName>
                                        </p:attrNameLst>
                                      </p:cBhvr>
                                      <p:rCtr x="16927" y="0"/>
                                    </p:animMotion>
                                  </p:childTnLst>
                                </p:cTn>
                              </p:par>
                            </p:childTnLst>
                          </p:cTn>
                        </p:par>
                        <p:par>
                          <p:cTn id="134" fill="hold">
                            <p:stCondLst>
                              <p:cond delay="4500"/>
                            </p:stCondLst>
                            <p:childTnLst>
                              <p:par>
                                <p:cTn id="135" presetID="42" presetClass="path" presetSubtype="0" accel="50000" decel="50000" fill="hold" grpId="3" nodeType="afterEffect">
                                  <p:stCondLst>
                                    <p:cond delay="0"/>
                                  </p:stCondLst>
                                  <p:childTnLst>
                                    <p:animMotion origin="layout" path="M 0.33907 0.11227 L 0.33907 0.23218 " pathEditMode="relative" rAng="0" ptsTypes="AA">
                                      <p:cBhvr>
                                        <p:cTn id="136" dur="2000" fill="hold"/>
                                        <p:tgtEl>
                                          <p:spTgt spid="39"/>
                                        </p:tgtEl>
                                        <p:attrNameLst>
                                          <p:attrName>ppt_x</p:attrName>
                                          <p:attrName>ppt_y</p:attrName>
                                        </p:attrNameLst>
                                      </p:cBhvr>
                                      <p:rCtr x="0" y="5995"/>
                                    </p:animMotion>
                                  </p:childTnLst>
                                </p:cTn>
                              </p:par>
                              <p:par>
                                <p:cTn id="137" presetID="42" presetClass="path" presetSubtype="0" accel="50000" decel="50000" fill="hold" grpId="3" nodeType="withEffect">
                                  <p:stCondLst>
                                    <p:cond delay="0"/>
                                  </p:stCondLst>
                                  <p:childTnLst>
                                    <p:animMotion origin="layout" path="M 0.33855 0.11181 L 0.33855 -0.02384 " pathEditMode="relative" rAng="0" ptsTypes="AA">
                                      <p:cBhvr>
                                        <p:cTn id="138" dur="2000" fill="hold"/>
                                        <p:tgtEl>
                                          <p:spTgt spid="43"/>
                                        </p:tgtEl>
                                        <p:attrNameLst>
                                          <p:attrName>ppt_x</p:attrName>
                                          <p:attrName>ppt_y</p:attrName>
                                        </p:attrNameLst>
                                      </p:cBhvr>
                                      <p:rCtr x="0" y="-6782"/>
                                    </p:animMotion>
                                  </p:childTnLst>
                                </p:cTn>
                              </p:par>
                            </p:childTnLst>
                          </p:cTn>
                        </p:par>
                        <p:par>
                          <p:cTn id="139" fill="hold">
                            <p:stCondLst>
                              <p:cond delay="6500"/>
                            </p:stCondLst>
                            <p:childTnLst>
                              <p:par>
                                <p:cTn id="140" presetID="1" presetClass="entr" presetSubtype="0" fill="hold" grpId="0" nodeType="afterEffect">
                                  <p:stCondLst>
                                    <p:cond delay="0"/>
                                  </p:stCondLst>
                                  <p:childTnLst>
                                    <p:set>
                                      <p:cBhvr>
                                        <p:cTn id="141" dur="1" fill="hold">
                                          <p:stCondLst>
                                            <p:cond delay="0"/>
                                          </p:stCondLst>
                                        </p:cTn>
                                        <p:tgtEl>
                                          <p:spTgt spid="1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9" grpId="1" animBg="1"/>
      <p:bldP spid="39" grpId="2" animBg="1"/>
      <p:bldP spid="39" grpId="3" animBg="1"/>
      <p:bldP spid="43" grpId="0" animBg="1"/>
      <p:bldP spid="43" grpId="1" animBg="1"/>
      <p:bldP spid="43" grpId="2" animBg="1"/>
      <p:bldP spid="43" grpId="3" animBg="1"/>
      <p:bldP spid="107" grpId="0"/>
      <p:bldP spid="108" grpId="0"/>
      <p:bldP spid="119" grpId="0" animBg="1"/>
      <p:bldP spid="12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thickline0"/>
          <p:cNvCxnSpPr/>
          <p:nvPr/>
        </p:nvCxnSpPr>
        <p:spPr>
          <a:xfrm flipH="1">
            <a:off x="1409700" y="1077563"/>
            <a:ext cx="1192" cy="5247037"/>
          </a:xfrm>
          <a:prstGeom prst="line">
            <a:avLst/>
          </a:prstGeom>
          <a:ln w="571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74" name="wire"/>
          <p:cNvSpPr txBox="1"/>
          <p:nvPr/>
        </p:nvSpPr>
        <p:spPr>
          <a:xfrm rot="16200000">
            <a:off x="469208" y="1496717"/>
            <a:ext cx="1311867" cy="571500"/>
          </a:xfrm>
          <a:prstGeom prst="rect">
            <a:avLst/>
          </a:prstGeom>
          <a:noFill/>
        </p:spPr>
        <p:txBody>
          <a:bodyPr wrap="square" rtlCol="0" anchor="ctr">
            <a:noAutofit/>
          </a:bodyPr>
          <a:lstStyle/>
          <a:p>
            <a:pPr algn="ctr">
              <a:lnSpc>
                <a:spcPct val="80000"/>
              </a:lnSpc>
            </a:pPr>
            <a:r>
              <a:rPr lang="en-US" sz="4400" b="1" i="1" smtClean="0"/>
              <a:t>Wire</a:t>
            </a:r>
            <a:endParaRPr lang="en-US" sz="4000" b="1" i="1"/>
          </a:p>
        </p:txBody>
      </p:sp>
      <p:cxnSp>
        <p:nvCxnSpPr>
          <p:cNvPr id="113" name="on1"/>
          <p:cNvCxnSpPr/>
          <p:nvPr/>
        </p:nvCxnSpPr>
        <p:spPr>
          <a:xfrm>
            <a:off x="4226681" y="4569483"/>
            <a:ext cx="0" cy="61687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4" name="on1"/>
          <p:cNvCxnSpPr/>
          <p:nvPr/>
        </p:nvCxnSpPr>
        <p:spPr>
          <a:xfrm>
            <a:off x="3165108" y="4564724"/>
            <a:ext cx="0" cy="61687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on0"/>
          <p:cNvCxnSpPr/>
          <p:nvPr/>
        </p:nvCxnSpPr>
        <p:spPr>
          <a:xfrm>
            <a:off x="4226681" y="2663936"/>
            <a:ext cx="0" cy="61687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on0"/>
          <p:cNvCxnSpPr/>
          <p:nvPr/>
        </p:nvCxnSpPr>
        <p:spPr>
          <a:xfrm>
            <a:off x="3165108" y="2659177"/>
            <a:ext cx="0" cy="61687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 name="bus0"/>
          <p:cNvCxnSpPr/>
          <p:nvPr/>
        </p:nvCxnSpPr>
        <p:spPr>
          <a:xfrm>
            <a:off x="2057400" y="3276600"/>
            <a:ext cx="6248400" cy="0"/>
          </a:xfrm>
          <a:prstGeom prst="line">
            <a:avLst/>
          </a:prstGeom>
          <a:ln w="76200" cmpd="sng">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1" name="bus1"/>
          <p:cNvCxnSpPr/>
          <p:nvPr/>
        </p:nvCxnSpPr>
        <p:spPr>
          <a:xfrm>
            <a:off x="2057400" y="5181600"/>
            <a:ext cx="6248400" cy="0"/>
          </a:xfrm>
          <a:prstGeom prst="line">
            <a:avLst/>
          </a:prstGeom>
          <a:ln w="76200" cmpd="sng">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off1"/>
          <p:cNvCxnSpPr/>
          <p:nvPr/>
        </p:nvCxnSpPr>
        <p:spPr>
          <a:xfrm flipH="1">
            <a:off x="2827154" y="4569007"/>
            <a:ext cx="345708" cy="39426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off1"/>
          <p:cNvCxnSpPr/>
          <p:nvPr/>
        </p:nvCxnSpPr>
        <p:spPr>
          <a:xfrm flipH="1">
            <a:off x="3880973" y="4569007"/>
            <a:ext cx="345708" cy="39426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off0"/>
          <p:cNvCxnSpPr/>
          <p:nvPr/>
        </p:nvCxnSpPr>
        <p:spPr>
          <a:xfrm flipH="1">
            <a:off x="2827154" y="2653738"/>
            <a:ext cx="345708" cy="39426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off0"/>
          <p:cNvCxnSpPr/>
          <p:nvPr/>
        </p:nvCxnSpPr>
        <p:spPr>
          <a:xfrm flipH="1">
            <a:off x="3880973" y="2653738"/>
            <a:ext cx="345708" cy="39426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sz="4400"/>
              <a:t>Solution #2. Designated-Bit Latch</a:t>
            </a:r>
          </a:p>
        </p:txBody>
      </p:sp>
      <p:sp>
        <p:nvSpPr>
          <p:cNvPr id="4" name="Slide Number Placeholder 3"/>
          <p:cNvSpPr>
            <a:spLocks noGrp="1"/>
          </p:cNvSpPr>
          <p:nvPr>
            <p:ph type="sldNum" sz="quarter" idx="12"/>
          </p:nvPr>
        </p:nvSpPr>
        <p:spPr/>
        <p:txBody>
          <a:bodyPr/>
          <a:lstStyle/>
          <a:p>
            <a:fld id="{8B363EBC-A636-4E4F-B313-DA526F248DF6}" type="slidenum">
              <a:rPr lang="en-US" smtClean="0"/>
              <a:t>27</a:t>
            </a:fld>
            <a:endParaRPr lang="en-US"/>
          </a:p>
        </p:txBody>
      </p:sp>
      <p:sp>
        <p:nvSpPr>
          <p:cNvPr id="27" name="bank"/>
          <p:cNvSpPr/>
          <p:nvPr/>
        </p:nvSpPr>
        <p:spPr>
          <a:xfrm>
            <a:off x="2749560" y="1746425"/>
            <a:ext cx="1866085" cy="907313"/>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28" name="bank"/>
          <p:cNvSpPr/>
          <p:nvPr/>
        </p:nvSpPr>
        <p:spPr>
          <a:xfrm>
            <a:off x="2759087" y="3657603"/>
            <a:ext cx="1870847" cy="911404"/>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cxnSp>
        <p:nvCxnSpPr>
          <p:cNvPr id="25" name="long"/>
          <p:cNvCxnSpPr/>
          <p:nvPr/>
        </p:nvCxnSpPr>
        <p:spPr>
          <a:xfrm flipH="1">
            <a:off x="7310417" y="1425575"/>
            <a:ext cx="1" cy="436562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long"/>
          <p:cNvCxnSpPr/>
          <p:nvPr/>
        </p:nvCxnSpPr>
        <p:spPr>
          <a:xfrm flipH="1">
            <a:off x="6249600" y="1422442"/>
            <a:ext cx="1" cy="436876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69" name="movebluerow"/>
          <p:cNvSpPr/>
          <p:nvPr/>
        </p:nvSpPr>
        <p:spPr>
          <a:xfrm>
            <a:off x="2749561" y="2354927"/>
            <a:ext cx="1866084" cy="304251"/>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7" name="globalbitline"/>
          <p:cNvSpPr txBox="1"/>
          <p:nvPr/>
        </p:nvSpPr>
        <p:spPr>
          <a:xfrm>
            <a:off x="5141892" y="914400"/>
            <a:ext cx="3278984" cy="556048"/>
          </a:xfrm>
          <a:prstGeom prst="rect">
            <a:avLst/>
          </a:prstGeom>
          <a:noFill/>
        </p:spPr>
        <p:txBody>
          <a:bodyPr wrap="square" rtlCol="0" anchor="ctr">
            <a:noAutofit/>
          </a:bodyPr>
          <a:lstStyle/>
          <a:p>
            <a:pPr algn="ctr">
              <a:lnSpc>
                <a:spcPct val="80000"/>
              </a:lnSpc>
            </a:pPr>
            <a:r>
              <a:rPr lang="en-US" sz="4000" b="1" i="1" smtClean="0">
                <a:solidFill>
                  <a:srgbClr val="FF0000"/>
                </a:solidFill>
              </a:rPr>
              <a:t>Global bitlines</a:t>
            </a:r>
            <a:endParaRPr lang="en-US" sz="3600" i="1">
              <a:solidFill>
                <a:srgbClr val="FF0000"/>
              </a:solidFill>
            </a:endParaRPr>
          </a:p>
        </p:txBody>
      </p:sp>
      <p:sp>
        <p:nvSpPr>
          <p:cNvPr id="50" name="globalrb"/>
          <p:cNvSpPr txBox="1"/>
          <p:nvPr/>
        </p:nvSpPr>
        <p:spPr>
          <a:xfrm>
            <a:off x="3313092" y="5791750"/>
            <a:ext cx="2364584" cy="304250"/>
          </a:xfrm>
          <a:prstGeom prst="rect">
            <a:avLst/>
          </a:prstGeom>
          <a:noFill/>
        </p:spPr>
        <p:txBody>
          <a:bodyPr wrap="square" rtlCol="0" anchor="ctr">
            <a:noAutofit/>
          </a:bodyPr>
          <a:lstStyle/>
          <a:p>
            <a:pPr algn="r">
              <a:lnSpc>
                <a:spcPct val="70000"/>
              </a:lnSpc>
            </a:pPr>
            <a:r>
              <a:rPr lang="en-US" sz="3600" i="1" smtClean="0"/>
              <a:t>Global </a:t>
            </a:r>
            <a:br>
              <a:rPr lang="en-US" sz="3600" i="1" smtClean="0"/>
            </a:br>
            <a:r>
              <a:rPr lang="en-US" sz="3600" i="1" smtClean="0"/>
              <a:t>row-buffer</a:t>
            </a:r>
            <a:endParaRPr lang="en-US" sz="3200" i="1"/>
          </a:p>
        </p:txBody>
      </p:sp>
      <p:sp>
        <p:nvSpPr>
          <p:cNvPr id="40" name="row-buffer"/>
          <p:cNvSpPr/>
          <p:nvPr/>
        </p:nvSpPr>
        <p:spPr>
          <a:xfrm>
            <a:off x="2749560" y="2354927"/>
            <a:ext cx="1866085" cy="304797"/>
          </a:xfrm>
          <a:prstGeom prst="rect">
            <a:avLst/>
          </a:prstGeom>
          <a:solidFill>
            <a:srgbClr val="0070C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sp>
        <p:nvSpPr>
          <p:cNvPr id="41" name="movebluerow"/>
          <p:cNvSpPr/>
          <p:nvPr/>
        </p:nvSpPr>
        <p:spPr>
          <a:xfrm>
            <a:off x="2749561" y="1746425"/>
            <a:ext cx="1866084" cy="304251"/>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2" name="bankblank"/>
          <p:cNvSpPr/>
          <p:nvPr/>
        </p:nvSpPr>
        <p:spPr>
          <a:xfrm>
            <a:off x="2749560" y="1746426"/>
            <a:ext cx="1866085" cy="6085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71" name="moveorangerow"/>
          <p:cNvSpPr/>
          <p:nvPr/>
        </p:nvSpPr>
        <p:spPr>
          <a:xfrm>
            <a:off x="2759086" y="4263108"/>
            <a:ext cx="1870847" cy="304251"/>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6" name="row-buffer"/>
          <p:cNvSpPr/>
          <p:nvPr/>
        </p:nvSpPr>
        <p:spPr>
          <a:xfrm>
            <a:off x="5838816" y="5791203"/>
            <a:ext cx="1875610" cy="30479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sp>
        <p:nvSpPr>
          <p:cNvPr id="44" name="row-buffer"/>
          <p:cNvSpPr/>
          <p:nvPr/>
        </p:nvSpPr>
        <p:spPr>
          <a:xfrm>
            <a:off x="2754324" y="4263108"/>
            <a:ext cx="1875610" cy="304797"/>
          </a:xfrm>
          <a:prstGeom prst="rect">
            <a:avLst/>
          </a:prstGeom>
          <a:solidFill>
            <a:srgbClr val="FFC00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sp>
        <p:nvSpPr>
          <p:cNvPr id="45" name="movebluerow"/>
          <p:cNvSpPr/>
          <p:nvPr/>
        </p:nvSpPr>
        <p:spPr>
          <a:xfrm>
            <a:off x="2759087" y="3654606"/>
            <a:ext cx="1866084" cy="304251"/>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8" name="localrb"/>
          <p:cNvSpPr txBox="1"/>
          <p:nvPr/>
        </p:nvSpPr>
        <p:spPr>
          <a:xfrm>
            <a:off x="228600" y="2354927"/>
            <a:ext cx="2364584" cy="304250"/>
          </a:xfrm>
          <a:prstGeom prst="rect">
            <a:avLst/>
          </a:prstGeom>
          <a:noFill/>
        </p:spPr>
        <p:txBody>
          <a:bodyPr wrap="square" rtlCol="0" anchor="ctr">
            <a:noAutofit/>
          </a:bodyPr>
          <a:lstStyle/>
          <a:p>
            <a:pPr algn="r">
              <a:lnSpc>
                <a:spcPct val="70000"/>
              </a:lnSpc>
            </a:pPr>
            <a:r>
              <a:rPr lang="en-US" sz="3600" i="1" smtClean="0">
                <a:solidFill>
                  <a:srgbClr val="0070C0"/>
                </a:solidFill>
              </a:rPr>
              <a:t>Local</a:t>
            </a:r>
            <a:br>
              <a:rPr lang="en-US" sz="3600" i="1" smtClean="0">
                <a:solidFill>
                  <a:srgbClr val="0070C0"/>
                </a:solidFill>
              </a:rPr>
            </a:br>
            <a:r>
              <a:rPr lang="en-US" sz="3600" i="1" smtClean="0">
                <a:solidFill>
                  <a:srgbClr val="0070C0"/>
                </a:solidFill>
              </a:rPr>
              <a:t>row-buffer</a:t>
            </a:r>
            <a:endParaRPr lang="en-US" sz="3200" i="1">
              <a:solidFill>
                <a:srgbClr val="0070C0"/>
              </a:solidFill>
            </a:endParaRPr>
          </a:p>
        </p:txBody>
      </p:sp>
      <p:sp>
        <p:nvSpPr>
          <p:cNvPr id="49" name="localrb"/>
          <p:cNvSpPr txBox="1"/>
          <p:nvPr/>
        </p:nvSpPr>
        <p:spPr>
          <a:xfrm>
            <a:off x="228600" y="4263108"/>
            <a:ext cx="2364584" cy="304250"/>
          </a:xfrm>
          <a:prstGeom prst="rect">
            <a:avLst/>
          </a:prstGeom>
          <a:noFill/>
        </p:spPr>
        <p:txBody>
          <a:bodyPr wrap="square" rtlCol="0" anchor="ctr">
            <a:noAutofit/>
          </a:bodyPr>
          <a:lstStyle/>
          <a:p>
            <a:pPr algn="r">
              <a:lnSpc>
                <a:spcPct val="70000"/>
              </a:lnSpc>
            </a:pPr>
            <a:r>
              <a:rPr lang="en-US" sz="3200" i="1" smtClean="0">
                <a:solidFill>
                  <a:srgbClr val="E2AC00"/>
                </a:solidFill>
              </a:rPr>
              <a:t>Local </a:t>
            </a:r>
            <a:br>
              <a:rPr lang="en-US" sz="3200" i="1" smtClean="0">
                <a:solidFill>
                  <a:srgbClr val="E2AC00"/>
                </a:solidFill>
              </a:rPr>
            </a:br>
            <a:r>
              <a:rPr lang="en-US" sz="3600" i="1" smtClean="0">
                <a:solidFill>
                  <a:srgbClr val="E2AC00"/>
                </a:solidFill>
              </a:rPr>
              <a:t>row-buffer</a:t>
            </a:r>
            <a:endParaRPr lang="en-US" sz="2800" i="1">
              <a:solidFill>
                <a:srgbClr val="E2AC00"/>
              </a:solidFill>
            </a:endParaRPr>
          </a:p>
        </p:txBody>
      </p:sp>
      <p:sp>
        <p:nvSpPr>
          <p:cNvPr id="51" name="bankblank"/>
          <p:cNvSpPr/>
          <p:nvPr/>
        </p:nvSpPr>
        <p:spPr>
          <a:xfrm>
            <a:off x="2754324" y="3654607"/>
            <a:ext cx="1875610" cy="6085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107" name="switch"/>
          <p:cNvSpPr txBox="1"/>
          <p:nvPr/>
        </p:nvSpPr>
        <p:spPr>
          <a:xfrm>
            <a:off x="4399124" y="2819400"/>
            <a:ext cx="1696876" cy="304250"/>
          </a:xfrm>
          <a:prstGeom prst="rect">
            <a:avLst/>
          </a:prstGeom>
          <a:noFill/>
        </p:spPr>
        <p:txBody>
          <a:bodyPr wrap="square" rtlCol="0" anchor="ctr">
            <a:noAutofit/>
          </a:bodyPr>
          <a:lstStyle/>
          <a:p>
            <a:pPr>
              <a:lnSpc>
                <a:spcPct val="80000"/>
              </a:lnSpc>
            </a:pPr>
            <a:r>
              <a:rPr lang="en-US" sz="4000" b="1" i="1" smtClean="0">
                <a:solidFill>
                  <a:srgbClr val="FF0000"/>
                </a:solidFill>
              </a:rPr>
              <a:t>Switch</a:t>
            </a:r>
            <a:endParaRPr lang="en-US" sz="3600" b="1" i="1">
              <a:solidFill>
                <a:srgbClr val="FF0000"/>
              </a:solidFill>
            </a:endParaRPr>
          </a:p>
        </p:txBody>
      </p:sp>
      <p:sp>
        <p:nvSpPr>
          <p:cNvPr id="108" name="switch"/>
          <p:cNvSpPr txBox="1"/>
          <p:nvPr/>
        </p:nvSpPr>
        <p:spPr>
          <a:xfrm>
            <a:off x="4399124" y="4738914"/>
            <a:ext cx="1696876" cy="304250"/>
          </a:xfrm>
          <a:prstGeom prst="rect">
            <a:avLst/>
          </a:prstGeom>
          <a:noFill/>
        </p:spPr>
        <p:txBody>
          <a:bodyPr wrap="square" rtlCol="0" anchor="ctr">
            <a:noAutofit/>
          </a:bodyPr>
          <a:lstStyle/>
          <a:p>
            <a:pPr>
              <a:lnSpc>
                <a:spcPct val="80000"/>
              </a:lnSpc>
            </a:pPr>
            <a:r>
              <a:rPr lang="en-US" sz="4000" b="1" i="1" smtClean="0">
                <a:solidFill>
                  <a:srgbClr val="FF0000"/>
                </a:solidFill>
              </a:rPr>
              <a:t>Switch</a:t>
            </a:r>
            <a:endParaRPr lang="en-US" sz="3600" b="1" i="1">
              <a:solidFill>
                <a:srgbClr val="FF0000"/>
              </a:solidFill>
            </a:endParaRPr>
          </a:p>
        </p:txBody>
      </p:sp>
      <p:sp>
        <p:nvSpPr>
          <p:cNvPr id="119" name="readblue"/>
          <p:cNvSpPr/>
          <p:nvPr/>
        </p:nvSpPr>
        <p:spPr>
          <a:xfrm>
            <a:off x="908181" y="5484390"/>
            <a:ext cx="2444619" cy="913850"/>
          </a:xfrm>
          <a:prstGeom prst="rightArrow">
            <a:avLst>
              <a:gd name="adj1" fmla="val 60319"/>
              <a:gd name="adj2" fmla="val 50000"/>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latin typeface="Courier New" pitchFamily="49" charset="0"/>
                <a:cs typeface="Courier New" pitchFamily="49" charset="0"/>
              </a:rPr>
              <a:t>READ</a:t>
            </a:r>
            <a:endParaRPr lang="en-US" sz="4000" b="1">
              <a:latin typeface="Courier New" pitchFamily="49" charset="0"/>
              <a:cs typeface="Courier New" pitchFamily="49" charset="0"/>
            </a:endParaRPr>
          </a:p>
        </p:txBody>
      </p:sp>
      <p:sp>
        <p:nvSpPr>
          <p:cNvPr id="36" name="readorange"/>
          <p:cNvSpPr/>
          <p:nvPr/>
        </p:nvSpPr>
        <p:spPr>
          <a:xfrm>
            <a:off x="908181" y="5484390"/>
            <a:ext cx="2444619" cy="913850"/>
          </a:xfrm>
          <a:prstGeom prst="rightArrow">
            <a:avLst>
              <a:gd name="adj1" fmla="val 60319"/>
              <a:gd name="adj2" fmla="val 50000"/>
            </a:avLst>
          </a:prstGeom>
          <a:solidFill>
            <a:srgbClr val="E2AC00"/>
          </a:solidFill>
          <a:ln>
            <a:solidFill>
              <a:srgbClr val="E2A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latin typeface="Courier New" pitchFamily="49" charset="0"/>
                <a:cs typeface="Courier New" pitchFamily="49" charset="0"/>
              </a:rPr>
              <a:t>READ</a:t>
            </a:r>
            <a:endParaRPr lang="en-US" sz="4000" b="1">
              <a:solidFill>
                <a:schemeClr val="tx1"/>
              </a:solidFill>
              <a:latin typeface="Courier New" pitchFamily="49" charset="0"/>
              <a:cs typeface="Courier New" pitchFamily="49" charset="0"/>
            </a:endParaRPr>
          </a:p>
        </p:txBody>
      </p:sp>
      <p:cxnSp>
        <p:nvCxnSpPr>
          <p:cNvPr id="37" name="line0"/>
          <p:cNvCxnSpPr/>
          <p:nvPr/>
        </p:nvCxnSpPr>
        <p:spPr>
          <a:xfrm>
            <a:off x="1676400" y="2894383"/>
            <a:ext cx="2722724"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8" name="line1"/>
          <p:cNvCxnSpPr/>
          <p:nvPr/>
        </p:nvCxnSpPr>
        <p:spPr>
          <a:xfrm>
            <a:off x="1676400" y="4805001"/>
            <a:ext cx="2722724"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6" name="thickline0"/>
          <p:cNvCxnSpPr/>
          <p:nvPr/>
        </p:nvCxnSpPr>
        <p:spPr>
          <a:xfrm>
            <a:off x="1676400" y="2894382"/>
            <a:ext cx="2722724" cy="0"/>
          </a:xfrm>
          <a:prstGeom prst="line">
            <a:avLst/>
          </a:prstGeom>
          <a:ln w="76200">
            <a:solidFill>
              <a:srgbClr val="0070C0"/>
            </a:solidFill>
            <a:prstDash val="solid"/>
          </a:ln>
        </p:spPr>
        <p:style>
          <a:lnRef idx="1">
            <a:schemeClr val="accent1"/>
          </a:lnRef>
          <a:fillRef idx="0">
            <a:schemeClr val="accent1"/>
          </a:fillRef>
          <a:effectRef idx="0">
            <a:schemeClr val="accent1"/>
          </a:effectRef>
          <a:fontRef idx="minor">
            <a:schemeClr val="tx1"/>
          </a:fontRef>
        </p:style>
      </p:cxnSp>
      <p:cxnSp>
        <p:nvCxnSpPr>
          <p:cNvPr id="57" name="thickline1"/>
          <p:cNvCxnSpPr>
            <a:stCxn id="55" idx="3"/>
          </p:cNvCxnSpPr>
          <p:nvPr/>
        </p:nvCxnSpPr>
        <p:spPr>
          <a:xfrm flipV="1">
            <a:off x="1676400" y="4805001"/>
            <a:ext cx="2722724" cy="2"/>
          </a:xfrm>
          <a:prstGeom prst="line">
            <a:avLst/>
          </a:prstGeom>
          <a:ln w="76200">
            <a:solidFill>
              <a:srgbClr val="E2AC00"/>
            </a:solidFill>
            <a:prstDash val="solid"/>
          </a:ln>
        </p:spPr>
        <p:style>
          <a:lnRef idx="1">
            <a:schemeClr val="accent1"/>
          </a:lnRef>
          <a:fillRef idx="0">
            <a:schemeClr val="accent1"/>
          </a:fillRef>
          <a:effectRef idx="0">
            <a:schemeClr val="accent1"/>
          </a:effectRef>
          <a:fontRef idx="minor">
            <a:schemeClr val="tx1"/>
          </a:fontRef>
        </p:style>
      </p:cxnSp>
      <p:sp>
        <p:nvSpPr>
          <p:cNvPr id="52" name="d0blue"/>
          <p:cNvSpPr/>
          <p:nvPr/>
        </p:nvSpPr>
        <p:spPr>
          <a:xfrm>
            <a:off x="1143000" y="2640642"/>
            <a:ext cx="533400" cy="507484"/>
          </a:xfrm>
          <a:prstGeom prst="roundRect">
            <a:avLst/>
          </a:prstGeom>
          <a:solidFill>
            <a:srgbClr val="0070C0"/>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smtClean="0"/>
              <a:t>D</a:t>
            </a:r>
            <a:endParaRPr lang="en-US" sz="3600" b="1" i="1"/>
          </a:p>
        </p:txBody>
      </p:sp>
      <p:sp>
        <p:nvSpPr>
          <p:cNvPr id="54" name="d0black"/>
          <p:cNvSpPr/>
          <p:nvPr/>
        </p:nvSpPr>
        <p:spPr>
          <a:xfrm>
            <a:off x="1143000" y="2640642"/>
            <a:ext cx="533400" cy="507484"/>
          </a:xfrm>
          <a:prstGeom prst="roundRect">
            <a:avLst/>
          </a:prstGeom>
          <a:solidFill>
            <a:schemeClr val="bg1">
              <a:lumMod val="5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smtClean="0"/>
              <a:t>D</a:t>
            </a:r>
            <a:endParaRPr lang="en-US" sz="3600" b="1" i="1"/>
          </a:p>
        </p:txBody>
      </p:sp>
      <p:sp>
        <p:nvSpPr>
          <p:cNvPr id="53" name="d1black"/>
          <p:cNvSpPr/>
          <p:nvPr/>
        </p:nvSpPr>
        <p:spPr>
          <a:xfrm>
            <a:off x="1143000" y="4551261"/>
            <a:ext cx="533400" cy="507484"/>
          </a:xfrm>
          <a:prstGeom prst="roundRect">
            <a:avLst/>
          </a:prstGeom>
          <a:solidFill>
            <a:schemeClr val="bg1">
              <a:lumMod val="5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smtClean="0"/>
              <a:t>D</a:t>
            </a:r>
            <a:endParaRPr lang="en-US" sz="3600" b="1" i="1"/>
          </a:p>
        </p:txBody>
      </p:sp>
      <p:sp>
        <p:nvSpPr>
          <p:cNvPr id="55" name="d1orange"/>
          <p:cNvSpPr/>
          <p:nvPr/>
        </p:nvSpPr>
        <p:spPr>
          <a:xfrm>
            <a:off x="1143000" y="4551261"/>
            <a:ext cx="533400" cy="507484"/>
          </a:xfrm>
          <a:prstGeom prst="roundRect">
            <a:avLst/>
          </a:prstGeom>
          <a:solidFill>
            <a:srgbClr val="FFC000"/>
          </a:solidFill>
          <a:ln w="57150">
            <a:solidFill>
              <a:srgbClr val="E2A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smtClean="0">
                <a:solidFill>
                  <a:schemeClr val="tx1"/>
                </a:solidFill>
              </a:rPr>
              <a:t>D</a:t>
            </a:r>
            <a:endParaRPr lang="en-US" sz="3600" b="1" i="1">
              <a:solidFill>
                <a:schemeClr val="tx1"/>
              </a:solidFill>
            </a:endParaRPr>
          </a:p>
        </p:txBody>
      </p:sp>
    </p:spTree>
    <p:extLst>
      <p:ext uri="{BB962C8B-B14F-4D97-AF65-F5344CB8AC3E}">
        <p14:creationId xmlns:p14="http://schemas.microsoft.com/office/powerpoint/2010/main" val="38110211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8"/>
                                        </p:tgtEl>
                                      </p:cBhvr>
                                    </p:animEffect>
                                    <p:set>
                                      <p:cBhvr>
                                        <p:cTn id="7" dur="1" fill="hold">
                                          <p:stCondLst>
                                            <p:cond delay="499"/>
                                          </p:stCondLst>
                                        </p:cTn>
                                        <p:tgtEl>
                                          <p:spTgt spid="48"/>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49"/>
                                        </p:tgtEl>
                                      </p:cBhvr>
                                    </p:animEffect>
                                    <p:set>
                                      <p:cBhvr>
                                        <p:cTn id="10" dur="1" fill="hold">
                                          <p:stCondLst>
                                            <p:cond delay="499"/>
                                          </p:stCondLst>
                                        </p:cTn>
                                        <p:tgtEl>
                                          <p:spTgt spid="49"/>
                                        </p:tgtEl>
                                        <p:attrNameLst>
                                          <p:attrName>style.visibility</p:attrName>
                                        </p:attrNameLst>
                                      </p:cBhvr>
                                      <p:to>
                                        <p:strVal val="hidden"/>
                                      </p:to>
                                    </p:se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54"/>
                                        </p:tgtEl>
                                        <p:attrNameLst>
                                          <p:attrName>style.visibility</p:attrName>
                                        </p:attrNameLst>
                                      </p:cBhvr>
                                      <p:to>
                                        <p:strVal val="visible"/>
                                      </p:to>
                                    </p:set>
                                    <p:animEffect transition="in" filter="fade">
                                      <p:cBhvr>
                                        <p:cTn id="14" dur="500"/>
                                        <p:tgtEl>
                                          <p:spTgt spid="54"/>
                                        </p:tgtEl>
                                      </p:cBhvr>
                                    </p:animEffect>
                                  </p:childTnLst>
                                </p:cTn>
                              </p:par>
                              <p:par>
                                <p:cTn id="15" presetID="26" presetClass="emph" presetSubtype="0" fill="hold" grpId="1" nodeType="withEffect">
                                  <p:stCondLst>
                                    <p:cond delay="0"/>
                                  </p:stCondLst>
                                  <p:childTnLst>
                                    <p:animEffect transition="out" filter="fade">
                                      <p:cBhvr>
                                        <p:cTn id="16" dur="500" tmFilter="0, 0; .2, .5; .8, .5; 1, 0"/>
                                        <p:tgtEl>
                                          <p:spTgt spid="54"/>
                                        </p:tgtEl>
                                      </p:cBhvr>
                                    </p:animEffect>
                                    <p:animScale>
                                      <p:cBhvr>
                                        <p:cTn id="17" dur="250" autoRev="1" fill="hold"/>
                                        <p:tgtEl>
                                          <p:spTgt spid="54"/>
                                        </p:tgtEl>
                                      </p:cBhvr>
                                      <p:by x="105000" y="105000"/>
                                    </p:animScale>
                                  </p:childTnLst>
                                </p:cTn>
                              </p:par>
                              <p:par>
                                <p:cTn id="18" presetID="10" presetClass="entr" presetSubtype="0" fill="hold" grpId="1" nodeType="withEffect">
                                  <p:stCondLst>
                                    <p:cond delay="0"/>
                                  </p:stCondLst>
                                  <p:childTnLst>
                                    <p:set>
                                      <p:cBhvr>
                                        <p:cTn id="19" dur="1" fill="hold">
                                          <p:stCondLst>
                                            <p:cond delay="0"/>
                                          </p:stCondLst>
                                        </p:cTn>
                                        <p:tgtEl>
                                          <p:spTgt spid="53"/>
                                        </p:tgtEl>
                                        <p:attrNameLst>
                                          <p:attrName>style.visibility</p:attrName>
                                        </p:attrNameLst>
                                      </p:cBhvr>
                                      <p:to>
                                        <p:strVal val="visible"/>
                                      </p:to>
                                    </p:set>
                                    <p:animEffect transition="in" filter="fade">
                                      <p:cBhvr>
                                        <p:cTn id="20" dur="500"/>
                                        <p:tgtEl>
                                          <p:spTgt spid="53"/>
                                        </p:tgtEl>
                                      </p:cBhvr>
                                    </p:animEffect>
                                  </p:childTnLst>
                                </p:cTn>
                              </p:par>
                              <p:par>
                                <p:cTn id="21" presetID="26" presetClass="emph" presetSubtype="0" fill="hold" grpId="2" nodeType="withEffect">
                                  <p:stCondLst>
                                    <p:cond delay="0"/>
                                  </p:stCondLst>
                                  <p:childTnLst>
                                    <p:animEffect transition="out" filter="fade">
                                      <p:cBhvr>
                                        <p:cTn id="22" dur="500" tmFilter="0, 0; .2, .5; .8, .5; 1, 0"/>
                                        <p:tgtEl>
                                          <p:spTgt spid="53"/>
                                        </p:tgtEl>
                                      </p:cBhvr>
                                    </p:animEffect>
                                    <p:animScale>
                                      <p:cBhvr>
                                        <p:cTn id="23" dur="250" autoRev="1" fill="hold"/>
                                        <p:tgtEl>
                                          <p:spTgt spid="53"/>
                                        </p:tgtEl>
                                      </p:cBhvr>
                                      <p:by x="105000" y="105000"/>
                                    </p:animScale>
                                  </p:childTnLst>
                                </p:cTn>
                              </p:par>
                              <p:par>
                                <p:cTn id="24" presetID="10" presetClass="entr" presetSubtype="0" fill="hold" nodeType="with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500"/>
                                        <p:tgtEl>
                                          <p:spTgt spid="37"/>
                                        </p:tgtEl>
                                      </p:cBhvr>
                                    </p:animEffect>
                                  </p:childTnLst>
                                </p:cTn>
                              </p:par>
                              <p:par>
                                <p:cTn id="27" presetID="26" presetClass="emph" presetSubtype="0" fill="hold" nodeType="withEffect">
                                  <p:stCondLst>
                                    <p:cond delay="0"/>
                                  </p:stCondLst>
                                  <p:childTnLst>
                                    <p:animEffect transition="out" filter="fade">
                                      <p:cBhvr>
                                        <p:cTn id="28" dur="500" tmFilter="0, 0; .2, .5; .8, .5; 1, 0"/>
                                        <p:tgtEl>
                                          <p:spTgt spid="37"/>
                                        </p:tgtEl>
                                      </p:cBhvr>
                                    </p:animEffect>
                                    <p:animScale>
                                      <p:cBhvr>
                                        <p:cTn id="29" dur="250" autoRev="1" fill="hold"/>
                                        <p:tgtEl>
                                          <p:spTgt spid="37"/>
                                        </p:tgtEl>
                                      </p:cBhvr>
                                      <p:by x="105000" y="105000"/>
                                    </p:animScale>
                                  </p:childTnLst>
                                </p:cTn>
                              </p:par>
                              <p:par>
                                <p:cTn id="30" presetID="10" presetClass="entr" presetSubtype="0" fill="hold" nodeType="with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500"/>
                                        <p:tgtEl>
                                          <p:spTgt spid="38"/>
                                        </p:tgtEl>
                                      </p:cBhvr>
                                    </p:animEffect>
                                  </p:childTnLst>
                                </p:cTn>
                              </p:par>
                              <p:par>
                                <p:cTn id="33" presetID="26" presetClass="emph" presetSubtype="0" fill="hold" nodeType="withEffect">
                                  <p:stCondLst>
                                    <p:cond delay="0"/>
                                  </p:stCondLst>
                                  <p:childTnLst>
                                    <p:animEffect transition="out" filter="fade">
                                      <p:cBhvr>
                                        <p:cTn id="34" dur="500" tmFilter="0, 0; .2, .5; .8, .5; 1, 0"/>
                                        <p:tgtEl>
                                          <p:spTgt spid="38"/>
                                        </p:tgtEl>
                                      </p:cBhvr>
                                    </p:animEffect>
                                    <p:animScale>
                                      <p:cBhvr>
                                        <p:cTn id="35" dur="250" autoRev="1" fill="hold"/>
                                        <p:tgtEl>
                                          <p:spTgt spid="38"/>
                                        </p:tgtEl>
                                      </p:cBhvr>
                                      <p:by x="105000" y="105000"/>
                                    </p:animScale>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19"/>
                                        </p:tgtEl>
                                        <p:attrNameLst>
                                          <p:attrName>style.visibility</p:attrName>
                                        </p:attrNameLst>
                                      </p:cBhvr>
                                      <p:to>
                                        <p:strVal val="visible"/>
                                      </p:to>
                                    </p:set>
                                    <p:animEffect transition="in" filter="fade">
                                      <p:cBhvr>
                                        <p:cTn id="40" dur="500"/>
                                        <p:tgtEl>
                                          <p:spTgt spid="11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fade">
                                      <p:cBhvr>
                                        <p:cTn id="45" dur="500"/>
                                        <p:tgtEl>
                                          <p:spTgt spid="52"/>
                                        </p:tgtEl>
                                      </p:cBhvr>
                                    </p:animEffect>
                                  </p:childTnLst>
                                </p:cTn>
                              </p:par>
                              <p:par>
                                <p:cTn id="46" presetID="10" presetClass="entr" presetSubtype="0" fill="hold" nodeType="withEffect">
                                  <p:stCondLst>
                                    <p:cond delay="0"/>
                                  </p:stCondLst>
                                  <p:childTnLst>
                                    <p:set>
                                      <p:cBhvr>
                                        <p:cTn id="47" dur="1" fill="hold">
                                          <p:stCondLst>
                                            <p:cond delay="0"/>
                                          </p:stCondLst>
                                        </p:cTn>
                                        <p:tgtEl>
                                          <p:spTgt spid="56"/>
                                        </p:tgtEl>
                                        <p:attrNameLst>
                                          <p:attrName>style.visibility</p:attrName>
                                        </p:attrNameLst>
                                      </p:cBhvr>
                                      <p:to>
                                        <p:strVal val="visible"/>
                                      </p:to>
                                    </p:set>
                                    <p:animEffect transition="in" filter="fade">
                                      <p:cBhvr>
                                        <p:cTn id="48" dur="500"/>
                                        <p:tgtEl>
                                          <p:spTgt spid="56"/>
                                        </p:tgtEl>
                                      </p:cBhvr>
                                    </p:animEffect>
                                  </p:childTnLst>
                                </p:cTn>
                              </p:par>
                              <p:par>
                                <p:cTn id="49" presetID="10" presetClass="exit" presetSubtype="0" fill="hold" grpId="2" nodeType="withEffect">
                                  <p:stCondLst>
                                    <p:cond delay="0"/>
                                  </p:stCondLst>
                                  <p:childTnLst>
                                    <p:animEffect transition="out" filter="fade">
                                      <p:cBhvr>
                                        <p:cTn id="50" dur="500"/>
                                        <p:tgtEl>
                                          <p:spTgt spid="54"/>
                                        </p:tgtEl>
                                      </p:cBhvr>
                                    </p:animEffect>
                                    <p:set>
                                      <p:cBhvr>
                                        <p:cTn id="51" dur="1" fill="hold">
                                          <p:stCondLst>
                                            <p:cond delay="499"/>
                                          </p:stCondLst>
                                        </p:cTn>
                                        <p:tgtEl>
                                          <p:spTgt spid="54"/>
                                        </p:tgtEl>
                                        <p:attrNameLst>
                                          <p:attrName>style.visibility</p:attrName>
                                        </p:attrNameLst>
                                      </p:cBhvr>
                                      <p:to>
                                        <p:strVal val="hidden"/>
                                      </p:to>
                                    </p:set>
                                  </p:childTnLst>
                                </p:cTn>
                              </p:par>
                            </p:childTnLst>
                          </p:cTn>
                        </p:par>
                        <p:par>
                          <p:cTn id="52" fill="hold">
                            <p:stCondLst>
                              <p:cond delay="500"/>
                            </p:stCondLst>
                            <p:childTnLst>
                              <p:par>
                                <p:cTn id="53" presetID="10" presetClass="entr" presetSubtype="0" fill="hold" nodeType="afterEffect">
                                  <p:stCondLst>
                                    <p:cond delay="0"/>
                                  </p:stCondLst>
                                  <p:childTnLst>
                                    <p:set>
                                      <p:cBhvr>
                                        <p:cTn id="54" dur="1" fill="hold">
                                          <p:stCondLst>
                                            <p:cond delay="0"/>
                                          </p:stCondLst>
                                        </p:cTn>
                                        <p:tgtEl>
                                          <p:spTgt spid="112"/>
                                        </p:tgtEl>
                                        <p:attrNameLst>
                                          <p:attrName>style.visibility</p:attrName>
                                        </p:attrNameLst>
                                      </p:cBhvr>
                                      <p:to>
                                        <p:strVal val="visible"/>
                                      </p:to>
                                    </p:set>
                                    <p:animEffect transition="in" filter="fade">
                                      <p:cBhvr>
                                        <p:cTn id="55" dur="500"/>
                                        <p:tgtEl>
                                          <p:spTgt spid="112"/>
                                        </p:tgtEl>
                                      </p:cBhvr>
                                    </p:animEffect>
                                  </p:childTnLst>
                                </p:cTn>
                              </p:par>
                              <p:par>
                                <p:cTn id="56" presetID="10" presetClass="entr" presetSubtype="0" fill="hold" nodeType="withEffect">
                                  <p:stCondLst>
                                    <p:cond delay="0"/>
                                  </p:stCondLst>
                                  <p:childTnLst>
                                    <p:set>
                                      <p:cBhvr>
                                        <p:cTn id="57" dur="1" fill="hold">
                                          <p:stCondLst>
                                            <p:cond delay="0"/>
                                          </p:stCondLst>
                                        </p:cTn>
                                        <p:tgtEl>
                                          <p:spTgt spid="109"/>
                                        </p:tgtEl>
                                        <p:attrNameLst>
                                          <p:attrName>style.visibility</p:attrName>
                                        </p:attrNameLst>
                                      </p:cBhvr>
                                      <p:to>
                                        <p:strVal val="visible"/>
                                      </p:to>
                                    </p:set>
                                    <p:animEffect transition="in" filter="fade">
                                      <p:cBhvr>
                                        <p:cTn id="58" dur="500"/>
                                        <p:tgtEl>
                                          <p:spTgt spid="109"/>
                                        </p:tgtEl>
                                      </p:cBhvr>
                                    </p:animEffect>
                                  </p:childTnLst>
                                </p:cTn>
                              </p:par>
                              <p:par>
                                <p:cTn id="59" presetID="10" presetClass="exit" presetSubtype="0" fill="hold" nodeType="withEffect">
                                  <p:stCondLst>
                                    <p:cond delay="0"/>
                                  </p:stCondLst>
                                  <p:childTnLst>
                                    <p:animEffect transition="out" filter="fade">
                                      <p:cBhvr>
                                        <p:cTn id="60" dur="500"/>
                                        <p:tgtEl>
                                          <p:spTgt spid="79"/>
                                        </p:tgtEl>
                                      </p:cBhvr>
                                    </p:animEffect>
                                    <p:set>
                                      <p:cBhvr>
                                        <p:cTn id="61" dur="1" fill="hold">
                                          <p:stCondLst>
                                            <p:cond delay="499"/>
                                          </p:stCondLst>
                                        </p:cTn>
                                        <p:tgtEl>
                                          <p:spTgt spid="79"/>
                                        </p:tgtEl>
                                        <p:attrNameLst>
                                          <p:attrName>style.visibility</p:attrName>
                                        </p:attrNameLst>
                                      </p:cBhvr>
                                      <p:to>
                                        <p:strVal val="hidden"/>
                                      </p:to>
                                    </p:set>
                                  </p:childTnLst>
                                </p:cTn>
                              </p:par>
                              <p:par>
                                <p:cTn id="62" presetID="10" presetClass="exit" presetSubtype="0" fill="hold" nodeType="withEffect">
                                  <p:stCondLst>
                                    <p:cond delay="0"/>
                                  </p:stCondLst>
                                  <p:childTnLst>
                                    <p:animEffect transition="out" filter="fade">
                                      <p:cBhvr>
                                        <p:cTn id="63" dur="500"/>
                                        <p:tgtEl>
                                          <p:spTgt spid="70"/>
                                        </p:tgtEl>
                                      </p:cBhvr>
                                    </p:animEffect>
                                    <p:set>
                                      <p:cBhvr>
                                        <p:cTn id="64" dur="1" fill="hold">
                                          <p:stCondLst>
                                            <p:cond delay="499"/>
                                          </p:stCondLst>
                                        </p:cTn>
                                        <p:tgtEl>
                                          <p:spTgt spid="70"/>
                                        </p:tgtEl>
                                        <p:attrNameLst>
                                          <p:attrName>style.visibility</p:attrName>
                                        </p:attrNameLst>
                                      </p:cBhvr>
                                      <p:to>
                                        <p:strVal val="hidden"/>
                                      </p:to>
                                    </p:set>
                                  </p:childTnLst>
                                </p:cTn>
                              </p:par>
                            </p:childTnLst>
                          </p:cTn>
                        </p:par>
                        <p:par>
                          <p:cTn id="65" fill="hold">
                            <p:stCondLst>
                              <p:cond delay="1000"/>
                            </p:stCondLst>
                            <p:childTnLst>
                              <p:par>
                                <p:cTn id="66" presetID="10" presetClass="entr" presetSubtype="0" fill="hold" grpId="0" nodeType="afterEffect">
                                  <p:stCondLst>
                                    <p:cond delay="0"/>
                                  </p:stCondLst>
                                  <p:childTnLst>
                                    <p:set>
                                      <p:cBhvr>
                                        <p:cTn id="67" dur="1" fill="hold">
                                          <p:stCondLst>
                                            <p:cond delay="0"/>
                                          </p:stCondLst>
                                        </p:cTn>
                                        <p:tgtEl>
                                          <p:spTgt spid="69"/>
                                        </p:tgtEl>
                                        <p:attrNameLst>
                                          <p:attrName>style.visibility</p:attrName>
                                        </p:attrNameLst>
                                      </p:cBhvr>
                                      <p:to>
                                        <p:strVal val="visible"/>
                                      </p:to>
                                    </p:set>
                                    <p:animEffect transition="in" filter="fade">
                                      <p:cBhvr>
                                        <p:cTn id="68" dur="500"/>
                                        <p:tgtEl>
                                          <p:spTgt spid="69"/>
                                        </p:tgtEl>
                                      </p:cBhvr>
                                    </p:animEffect>
                                  </p:childTnLst>
                                </p:cTn>
                              </p:par>
                              <p:par>
                                <p:cTn id="69" presetID="42" presetClass="path" presetSubtype="0" accel="50000" decel="50000" fill="hold" grpId="1" nodeType="withEffect">
                                  <p:stCondLst>
                                    <p:cond delay="0"/>
                                  </p:stCondLst>
                                  <p:childTnLst>
                                    <p:animMotion origin="layout" path="M 5E-6 7.40741E-7 L 5E-6 0.11227 " pathEditMode="relative" rAng="0" ptsTypes="AA">
                                      <p:cBhvr>
                                        <p:cTn id="70" dur="1000" fill="hold"/>
                                        <p:tgtEl>
                                          <p:spTgt spid="69"/>
                                        </p:tgtEl>
                                        <p:attrNameLst>
                                          <p:attrName>ppt_x</p:attrName>
                                          <p:attrName>ppt_y</p:attrName>
                                        </p:attrNameLst>
                                      </p:cBhvr>
                                      <p:rCtr x="0" y="5602"/>
                                    </p:animMotion>
                                  </p:childTnLst>
                                </p:cTn>
                              </p:par>
                            </p:childTnLst>
                          </p:cTn>
                        </p:par>
                        <p:par>
                          <p:cTn id="71" fill="hold">
                            <p:stCondLst>
                              <p:cond delay="2000"/>
                            </p:stCondLst>
                            <p:childTnLst>
                              <p:par>
                                <p:cTn id="72" presetID="42" presetClass="path" presetSubtype="0" accel="50000" decel="50000" fill="hold" grpId="2" nodeType="afterEffect">
                                  <p:stCondLst>
                                    <p:cond delay="0"/>
                                  </p:stCondLst>
                                  <p:childTnLst>
                                    <p:animMotion origin="layout" path="M -4.16667E-6 0.11227 L 0.33907 0.11227 " pathEditMode="relative" rAng="0" ptsTypes="AA">
                                      <p:cBhvr>
                                        <p:cTn id="73" dur="1000" fill="hold"/>
                                        <p:tgtEl>
                                          <p:spTgt spid="69"/>
                                        </p:tgtEl>
                                        <p:attrNameLst>
                                          <p:attrName>ppt_x</p:attrName>
                                          <p:attrName>ppt_y</p:attrName>
                                        </p:attrNameLst>
                                      </p:cBhvr>
                                      <p:rCtr x="16944" y="0"/>
                                    </p:animMotion>
                                  </p:childTnLst>
                                </p:cTn>
                              </p:par>
                            </p:childTnLst>
                          </p:cTn>
                        </p:par>
                        <p:par>
                          <p:cTn id="74" fill="hold">
                            <p:stCondLst>
                              <p:cond delay="3000"/>
                            </p:stCondLst>
                            <p:childTnLst>
                              <p:par>
                                <p:cTn id="75" presetID="42" presetClass="path" presetSubtype="0" accel="50000" decel="50000" fill="hold" grpId="3" nodeType="afterEffect">
                                  <p:stCondLst>
                                    <p:cond delay="0"/>
                                  </p:stCondLst>
                                  <p:childTnLst>
                                    <p:animMotion origin="layout" path="M 0.33907 0.11227 L 0.33907 0.50116 " pathEditMode="relative" rAng="0" ptsTypes="AA">
                                      <p:cBhvr>
                                        <p:cTn id="76" dur="1000" fill="hold"/>
                                        <p:tgtEl>
                                          <p:spTgt spid="69"/>
                                        </p:tgtEl>
                                        <p:attrNameLst>
                                          <p:attrName>ppt_x</p:attrName>
                                          <p:attrName>ppt_y</p:attrName>
                                        </p:attrNameLst>
                                      </p:cBhvr>
                                      <p:rCtr x="0" y="19444"/>
                                    </p:animMotion>
                                  </p:childTnLst>
                                </p:cTn>
                              </p:par>
                            </p:childTnLst>
                          </p:cTn>
                        </p:par>
                      </p:childTnLst>
                    </p:cTn>
                  </p:par>
                  <p:par>
                    <p:cTn id="77" fill="hold">
                      <p:stCondLst>
                        <p:cond delay="indefinite"/>
                      </p:stCondLst>
                      <p:childTnLst>
                        <p:par>
                          <p:cTn id="78" fill="hold">
                            <p:stCondLst>
                              <p:cond delay="0"/>
                            </p:stCondLst>
                            <p:childTnLst>
                              <p:par>
                                <p:cTn id="79" presetID="10" presetClass="exit" presetSubtype="0" fill="hold" grpId="1" nodeType="clickEffect">
                                  <p:stCondLst>
                                    <p:cond delay="0"/>
                                  </p:stCondLst>
                                  <p:childTnLst>
                                    <p:animEffect transition="out" filter="fade">
                                      <p:cBhvr>
                                        <p:cTn id="80" dur="500"/>
                                        <p:tgtEl>
                                          <p:spTgt spid="119"/>
                                        </p:tgtEl>
                                      </p:cBhvr>
                                    </p:animEffect>
                                    <p:set>
                                      <p:cBhvr>
                                        <p:cTn id="81" dur="1" fill="hold">
                                          <p:stCondLst>
                                            <p:cond delay="499"/>
                                          </p:stCondLst>
                                        </p:cTn>
                                        <p:tgtEl>
                                          <p:spTgt spid="119"/>
                                        </p:tgtEl>
                                        <p:attrNameLst>
                                          <p:attrName>style.visibility</p:attrName>
                                        </p:attrNameLst>
                                      </p:cBhvr>
                                      <p:to>
                                        <p:strVal val="hidden"/>
                                      </p:to>
                                    </p:set>
                                  </p:childTnLst>
                                </p:cTn>
                              </p:par>
                              <p:par>
                                <p:cTn id="82" presetID="10" presetClass="exit" presetSubtype="0" fill="hold" grpId="4" nodeType="withEffect">
                                  <p:stCondLst>
                                    <p:cond delay="0"/>
                                  </p:stCondLst>
                                  <p:childTnLst>
                                    <p:animEffect transition="out" filter="fade">
                                      <p:cBhvr>
                                        <p:cTn id="83" dur="500"/>
                                        <p:tgtEl>
                                          <p:spTgt spid="69"/>
                                        </p:tgtEl>
                                      </p:cBhvr>
                                    </p:animEffect>
                                    <p:set>
                                      <p:cBhvr>
                                        <p:cTn id="84" dur="1" fill="hold">
                                          <p:stCondLst>
                                            <p:cond delay="499"/>
                                          </p:stCondLst>
                                        </p:cTn>
                                        <p:tgtEl>
                                          <p:spTgt spid="69"/>
                                        </p:tgtEl>
                                        <p:attrNameLst>
                                          <p:attrName>style.visibility</p:attrName>
                                        </p:attrNameLst>
                                      </p:cBhvr>
                                      <p:to>
                                        <p:strVal val="hidden"/>
                                      </p:to>
                                    </p:set>
                                  </p:childTnLst>
                                </p:cTn>
                              </p:par>
                              <p:par>
                                <p:cTn id="85" presetID="10" presetClass="exit" presetSubtype="0" fill="hold" grpId="1" nodeType="withEffect">
                                  <p:stCondLst>
                                    <p:cond delay="0"/>
                                  </p:stCondLst>
                                  <p:childTnLst>
                                    <p:animEffect transition="out" filter="fade">
                                      <p:cBhvr>
                                        <p:cTn id="86" dur="500"/>
                                        <p:tgtEl>
                                          <p:spTgt spid="52"/>
                                        </p:tgtEl>
                                      </p:cBhvr>
                                    </p:animEffect>
                                    <p:set>
                                      <p:cBhvr>
                                        <p:cTn id="87" dur="1" fill="hold">
                                          <p:stCondLst>
                                            <p:cond delay="499"/>
                                          </p:stCondLst>
                                        </p:cTn>
                                        <p:tgtEl>
                                          <p:spTgt spid="52"/>
                                        </p:tgtEl>
                                        <p:attrNameLst>
                                          <p:attrName>style.visibility</p:attrName>
                                        </p:attrNameLst>
                                      </p:cBhvr>
                                      <p:to>
                                        <p:strVal val="hidden"/>
                                      </p:to>
                                    </p:set>
                                  </p:childTnLst>
                                </p:cTn>
                              </p:par>
                              <p:par>
                                <p:cTn id="88" presetID="10" presetClass="exit" presetSubtype="0" fill="hold" nodeType="withEffect">
                                  <p:stCondLst>
                                    <p:cond delay="0"/>
                                  </p:stCondLst>
                                  <p:childTnLst>
                                    <p:animEffect transition="out" filter="fade">
                                      <p:cBhvr>
                                        <p:cTn id="89" dur="500"/>
                                        <p:tgtEl>
                                          <p:spTgt spid="56"/>
                                        </p:tgtEl>
                                      </p:cBhvr>
                                    </p:animEffect>
                                    <p:set>
                                      <p:cBhvr>
                                        <p:cTn id="90" dur="1" fill="hold">
                                          <p:stCondLst>
                                            <p:cond delay="499"/>
                                          </p:stCondLst>
                                        </p:cTn>
                                        <p:tgtEl>
                                          <p:spTgt spid="56"/>
                                        </p:tgtEl>
                                        <p:attrNameLst>
                                          <p:attrName>style.visibility</p:attrName>
                                        </p:attrNameLst>
                                      </p:cBhvr>
                                      <p:to>
                                        <p:strVal val="hidden"/>
                                      </p:to>
                                    </p:set>
                                  </p:childTnLst>
                                </p:cTn>
                              </p:par>
                              <p:par>
                                <p:cTn id="91" presetID="10" presetClass="entr" presetSubtype="0" fill="hold" grpId="4" nodeType="withEffect">
                                  <p:stCondLst>
                                    <p:cond delay="0"/>
                                  </p:stCondLst>
                                  <p:childTnLst>
                                    <p:set>
                                      <p:cBhvr>
                                        <p:cTn id="92" dur="1" fill="hold">
                                          <p:stCondLst>
                                            <p:cond delay="0"/>
                                          </p:stCondLst>
                                        </p:cTn>
                                        <p:tgtEl>
                                          <p:spTgt spid="54"/>
                                        </p:tgtEl>
                                        <p:attrNameLst>
                                          <p:attrName>style.visibility</p:attrName>
                                        </p:attrNameLst>
                                      </p:cBhvr>
                                      <p:to>
                                        <p:strVal val="visible"/>
                                      </p:to>
                                    </p:set>
                                    <p:animEffect transition="in" filter="fade">
                                      <p:cBhvr>
                                        <p:cTn id="93" dur="500"/>
                                        <p:tgtEl>
                                          <p:spTgt spid="54"/>
                                        </p:tgtEl>
                                      </p:cBhvr>
                                    </p:animEffect>
                                  </p:childTnLst>
                                </p:cTn>
                              </p:par>
                              <p:par>
                                <p:cTn id="94" presetID="10" presetClass="entr" presetSubtype="0" fill="hold" nodeType="withEffect">
                                  <p:stCondLst>
                                    <p:cond delay="0"/>
                                  </p:stCondLst>
                                  <p:childTnLst>
                                    <p:set>
                                      <p:cBhvr>
                                        <p:cTn id="95" dur="1" fill="hold">
                                          <p:stCondLst>
                                            <p:cond delay="0"/>
                                          </p:stCondLst>
                                        </p:cTn>
                                        <p:tgtEl>
                                          <p:spTgt spid="37"/>
                                        </p:tgtEl>
                                        <p:attrNameLst>
                                          <p:attrName>style.visibility</p:attrName>
                                        </p:attrNameLst>
                                      </p:cBhvr>
                                      <p:to>
                                        <p:strVal val="visible"/>
                                      </p:to>
                                    </p:set>
                                    <p:animEffect transition="in" filter="fade">
                                      <p:cBhvr>
                                        <p:cTn id="96" dur="500"/>
                                        <p:tgtEl>
                                          <p:spTgt spid="37"/>
                                        </p:tgtEl>
                                      </p:cBhvr>
                                    </p:animEffect>
                                  </p:childTnLst>
                                </p:cTn>
                              </p:par>
                              <p:par>
                                <p:cTn id="97" presetID="10" presetClass="exit" presetSubtype="0" fill="hold" nodeType="withEffect">
                                  <p:stCondLst>
                                    <p:cond delay="0"/>
                                  </p:stCondLst>
                                  <p:childTnLst>
                                    <p:animEffect transition="out" filter="fade">
                                      <p:cBhvr>
                                        <p:cTn id="98" dur="500"/>
                                        <p:tgtEl>
                                          <p:spTgt spid="112"/>
                                        </p:tgtEl>
                                      </p:cBhvr>
                                    </p:animEffect>
                                    <p:set>
                                      <p:cBhvr>
                                        <p:cTn id="99" dur="1" fill="hold">
                                          <p:stCondLst>
                                            <p:cond delay="499"/>
                                          </p:stCondLst>
                                        </p:cTn>
                                        <p:tgtEl>
                                          <p:spTgt spid="112"/>
                                        </p:tgtEl>
                                        <p:attrNameLst>
                                          <p:attrName>style.visibility</p:attrName>
                                        </p:attrNameLst>
                                      </p:cBhvr>
                                      <p:to>
                                        <p:strVal val="hidden"/>
                                      </p:to>
                                    </p:set>
                                  </p:childTnLst>
                                </p:cTn>
                              </p:par>
                              <p:par>
                                <p:cTn id="100" presetID="10" presetClass="exit" presetSubtype="0" fill="hold" nodeType="withEffect">
                                  <p:stCondLst>
                                    <p:cond delay="0"/>
                                  </p:stCondLst>
                                  <p:childTnLst>
                                    <p:animEffect transition="out" filter="fade">
                                      <p:cBhvr>
                                        <p:cTn id="101" dur="500"/>
                                        <p:tgtEl>
                                          <p:spTgt spid="109"/>
                                        </p:tgtEl>
                                      </p:cBhvr>
                                    </p:animEffect>
                                    <p:set>
                                      <p:cBhvr>
                                        <p:cTn id="102" dur="1" fill="hold">
                                          <p:stCondLst>
                                            <p:cond delay="499"/>
                                          </p:stCondLst>
                                        </p:cTn>
                                        <p:tgtEl>
                                          <p:spTgt spid="109"/>
                                        </p:tgtEl>
                                        <p:attrNameLst>
                                          <p:attrName>style.visibility</p:attrName>
                                        </p:attrNameLst>
                                      </p:cBhvr>
                                      <p:to>
                                        <p:strVal val="hidden"/>
                                      </p:to>
                                    </p:set>
                                  </p:childTnLst>
                                </p:cTn>
                              </p:par>
                              <p:par>
                                <p:cTn id="103" presetID="10" presetClass="entr" presetSubtype="0" fill="hold" nodeType="withEffect">
                                  <p:stCondLst>
                                    <p:cond delay="0"/>
                                  </p:stCondLst>
                                  <p:childTnLst>
                                    <p:set>
                                      <p:cBhvr>
                                        <p:cTn id="104" dur="1" fill="hold">
                                          <p:stCondLst>
                                            <p:cond delay="0"/>
                                          </p:stCondLst>
                                        </p:cTn>
                                        <p:tgtEl>
                                          <p:spTgt spid="79"/>
                                        </p:tgtEl>
                                        <p:attrNameLst>
                                          <p:attrName>style.visibility</p:attrName>
                                        </p:attrNameLst>
                                      </p:cBhvr>
                                      <p:to>
                                        <p:strVal val="visible"/>
                                      </p:to>
                                    </p:set>
                                    <p:animEffect transition="in" filter="fade">
                                      <p:cBhvr>
                                        <p:cTn id="105" dur="500"/>
                                        <p:tgtEl>
                                          <p:spTgt spid="79"/>
                                        </p:tgtEl>
                                      </p:cBhvr>
                                    </p:animEffect>
                                  </p:childTnLst>
                                </p:cTn>
                              </p:par>
                              <p:par>
                                <p:cTn id="106" presetID="10" presetClass="entr" presetSubtype="0" fill="hold" nodeType="withEffect">
                                  <p:stCondLst>
                                    <p:cond delay="0"/>
                                  </p:stCondLst>
                                  <p:childTnLst>
                                    <p:set>
                                      <p:cBhvr>
                                        <p:cTn id="107" dur="1" fill="hold">
                                          <p:stCondLst>
                                            <p:cond delay="0"/>
                                          </p:stCondLst>
                                        </p:cTn>
                                        <p:tgtEl>
                                          <p:spTgt spid="70"/>
                                        </p:tgtEl>
                                        <p:attrNameLst>
                                          <p:attrName>style.visibility</p:attrName>
                                        </p:attrNameLst>
                                      </p:cBhvr>
                                      <p:to>
                                        <p:strVal val="visible"/>
                                      </p:to>
                                    </p:set>
                                    <p:animEffect transition="in" filter="fade">
                                      <p:cBhvr>
                                        <p:cTn id="108" dur="500"/>
                                        <p:tgtEl>
                                          <p:spTgt spid="70"/>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fade">
                                      <p:cBhvr>
                                        <p:cTn id="113" dur="500"/>
                                        <p:tgtEl>
                                          <p:spTgt spid="36"/>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55"/>
                                        </p:tgtEl>
                                        <p:attrNameLst>
                                          <p:attrName>style.visibility</p:attrName>
                                        </p:attrNameLst>
                                      </p:cBhvr>
                                      <p:to>
                                        <p:strVal val="visible"/>
                                      </p:to>
                                    </p:set>
                                    <p:animEffect transition="in" filter="fade">
                                      <p:cBhvr>
                                        <p:cTn id="116" dur="500"/>
                                        <p:tgtEl>
                                          <p:spTgt spid="55"/>
                                        </p:tgtEl>
                                      </p:cBhvr>
                                    </p:animEffect>
                                  </p:childTnLst>
                                </p:cTn>
                              </p:par>
                              <p:par>
                                <p:cTn id="117" presetID="10" presetClass="entr" presetSubtype="0" fill="hold" nodeType="withEffect">
                                  <p:stCondLst>
                                    <p:cond delay="0"/>
                                  </p:stCondLst>
                                  <p:childTnLst>
                                    <p:set>
                                      <p:cBhvr>
                                        <p:cTn id="118" dur="1" fill="hold">
                                          <p:stCondLst>
                                            <p:cond delay="0"/>
                                          </p:stCondLst>
                                        </p:cTn>
                                        <p:tgtEl>
                                          <p:spTgt spid="57"/>
                                        </p:tgtEl>
                                        <p:attrNameLst>
                                          <p:attrName>style.visibility</p:attrName>
                                        </p:attrNameLst>
                                      </p:cBhvr>
                                      <p:to>
                                        <p:strVal val="visible"/>
                                      </p:to>
                                    </p:set>
                                    <p:animEffect transition="in" filter="fade">
                                      <p:cBhvr>
                                        <p:cTn id="119" dur="500"/>
                                        <p:tgtEl>
                                          <p:spTgt spid="57"/>
                                        </p:tgtEl>
                                      </p:cBhvr>
                                    </p:animEffect>
                                  </p:childTnLst>
                                </p:cTn>
                              </p:par>
                              <p:par>
                                <p:cTn id="120" presetID="10" presetClass="exit" presetSubtype="0" fill="hold" grpId="3" nodeType="withEffect">
                                  <p:stCondLst>
                                    <p:cond delay="0"/>
                                  </p:stCondLst>
                                  <p:childTnLst>
                                    <p:animEffect transition="out" filter="fade">
                                      <p:cBhvr>
                                        <p:cTn id="121" dur="500"/>
                                        <p:tgtEl>
                                          <p:spTgt spid="53"/>
                                        </p:tgtEl>
                                      </p:cBhvr>
                                    </p:animEffect>
                                    <p:set>
                                      <p:cBhvr>
                                        <p:cTn id="122" dur="1" fill="hold">
                                          <p:stCondLst>
                                            <p:cond delay="499"/>
                                          </p:stCondLst>
                                        </p:cTn>
                                        <p:tgtEl>
                                          <p:spTgt spid="53"/>
                                        </p:tgtEl>
                                        <p:attrNameLst>
                                          <p:attrName>style.visibility</p:attrName>
                                        </p:attrNameLst>
                                      </p:cBhvr>
                                      <p:to>
                                        <p:strVal val="hidden"/>
                                      </p:to>
                                    </p:set>
                                  </p:childTnLst>
                                </p:cTn>
                              </p:par>
                              <p:par>
                                <p:cTn id="123" presetID="10" presetClass="entr" presetSubtype="0" fill="hold" nodeType="withEffect">
                                  <p:stCondLst>
                                    <p:cond delay="0"/>
                                  </p:stCondLst>
                                  <p:childTnLst>
                                    <p:set>
                                      <p:cBhvr>
                                        <p:cTn id="124" dur="1" fill="hold">
                                          <p:stCondLst>
                                            <p:cond delay="0"/>
                                          </p:stCondLst>
                                        </p:cTn>
                                        <p:tgtEl>
                                          <p:spTgt spid="114"/>
                                        </p:tgtEl>
                                        <p:attrNameLst>
                                          <p:attrName>style.visibility</p:attrName>
                                        </p:attrNameLst>
                                      </p:cBhvr>
                                      <p:to>
                                        <p:strVal val="visible"/>
                                      </p:to>
                                    </p:set>
                                    <p:animEffect transition="in" filter="fade">
                                      <p:cBhvr>
                                        <p:cTn id="125" dur="500"/>
                                        <p:tgtEl>
                                          <p:spTgt spid="114"/>
                                        </p:tgtEl>
                                      </p:cBhvr>
                                    </p:animEffect>
                                  </p:childTnLst>
                                </p:cTn>
                              </p:par>
                              <p:par>
                                <p:cTn id="126" presetID="10" presetClass="entr" presetSubtype="0" fill="hold" nodeType="withEffect">
                                  <p:stCondLst>
                                    <p:cond delay="0"/>
                                  </p:stCondLst>
                                  <p:childTnLst>
                                    <p:set>
                                      <p:cBhvr>
                                        <p:cTn id="127" dur="1" fill="hold">
                                          <p:stCondLst>
                                            <p:cond delay="0"/>
                                          </p:stCondLst>
                                        </p:cTn>
                                        <p:tgtEl>
                                          <p:spTgt spid="113"/>
                                        </p:tgtEl>
                                        <p:attrNameLst>
                                          <p:attrName>style.visibility</p:attrName>
                                        </p:attrNameLst>
                                      </p:cBhvr>
                                      <p:to>
                                        <p:strVal val="visible"/>
                                      </p:to>
                                    </p:set>
                                    <p:animEffect transition="in" filter="fade">
                                      <p:cBhvr>
                                        <p:cTn id="128" dur="500"/>
                                        <p:tgtEl>
                                          <p:spTgt spid="113"/>
                                        </p:tgtEl>
                                      </p:cBhvr>
                                    </p:animEffect>
                                  </p:childTnLst>
                                </p:cTn>
                              </p:par>
                              <p:par>
                                <p:cTn id="129" presetID="10" presetClass="exit" presetSubtype="0" fill="hold" nodeType="withEffect">
                                  <p:stCondLst>
                                    <p:cond delay="0"/>
                                  </p:stCondLst>
                                  <p:childTnLst>
                                    <p:animEffect transition="out" filter="fade">
                                      <p:cBhvr>
                                        <p:cTn id="130" dur="500"/>
                                        <p:tgtEl>
                                          <p:spTgt spid="94"/>
                                        </p:tgtEl>
                                      </p:cBhvr>
                                    </p:animEffect>
                                    <p:set>
                                      <p:cBhvr>
                                        <p:cTn id="131" dur="1" fill="hold">
                                          <p:stCondLst>
                                            <p:cond delay="499"/>
                                          </p:stCondLst>
                                        </p:cTn>
                                        <p:tgtEl>
                                          <p:spTgt spid="94"/>
                                        </p:tgtEl>
                                        <p:attrNameLst>
                                          <p:attrName>style.visibility</p:attrName>
                                        </p:attrNameLst>
                                      </p:cBhvr>
                                      <p:to>
                                        <p:strVal val="hidden"/>
                                      </p:to>
                                    </p:set>
                                  </p:childTnLst>
                                </p:cTn>
                              </p:par>
                              <p:par>
                                <p:cTn id="132" presetID="10" presetClass="exit" presetSubtype="0" fill="hold" nodeType="withEffect">
                                  <p:stCondLst>
                                    <p:cond delay="0"/>
                                  </p:stCondLst>
                                  <p:childTnLst>
                                    <p:animEffect transition="out" filter="fade">
                                      <p:cBhvr>
                                        <p:cTn id="133" dur="500"/>
                                        <p:tgtEl>
                                          <p:spTgt spid="93"/>
                                        </p:tgtEl>
                                      </p:cBhvr>
                                    </p:animEffect>
                                    <p:set>
                                      <p:cBhvr>
                                        <p:cTn id="134" dur="1" fill="hold">
                                          <p:stCondLst>
                                            <p:cond delay="499"/>
                                          </p:stCondLst>
                                        </p:cTn>
                                        <p:tgtEl>
                                          <p:spTgt spid="93"/>
                                        </p:tgtEl>
                                        <p:attrNameLst>
                                          <p:attrName>style.visibility</p:attrName>
                                        </p:attrNameLst>
                                      </p:cBhvr>
                                      <p:to>
                                        <p:strVal val="hidden"/>
                                      </p:to>
                                    </p:set>
                                  </p:childTnLst>
                                </p:cTn>
                              </p:par>
                            </p:childTnLst>
                          </p:cTn>
                        </p:par>
                        <p:par>
                          <p:cTn id="135" fill="hold">
                            <p:stCondLst>
                              <p:cond delay="500"/>
                            </p:stCondLst>
                            <p:childTnLst>
                              <p:par>
                                <p:cTn id="136" presetID="10" presetClass="entr" presetSubtype="0" fill="hold" grpId="0" nodeType="afterEffect">
                                  <p:stCondLst>
                                    <p:cond delay="0"/>
                                  </p:stCondLst>
                                  <p:childTnLst>
                                    <p:set>
                                      <p:cBhvr>
                                        <p:cTn id="137" dur="1" fill="hold">
                                          <p:stCondLst>
                                            <p:cond delay="0"/>
                                          </p:stCondLst>
                                        </p:cTn>
                                        <p:tgtEl>
                                          <p:spTgt spid="71"/>
                                        </p:tgtEl>
                                        <p:attrNameLst>
                                          <p:attrName>style.visibility</p:attrName>
                                        </p:attrNameLst>
                                      </p:cBhvr>
                                      <p:to>
                                        <p:strVal val="visible"/>
                                      </p:to>
                                    </p:set>
                                    <p:animEffect transition="in" filter="fade">
                                      <p:cBhvr>
                                        <p:cTn id="138" dur="500"/>
                                        <p:tgtEl>
                                          <p:spTgt spid="71"/>
                                        </p:tgtEl>
                                      </p:cBhvr>
                                    </p:animEffect>
                                  </p:childTnLst>
                                </p:cTn>
                              </p:par>
                              <p:par>
                                <p:cTn id="139" presetID="42" presetClass="path" presetSubtype="0" accel="50000" decel="50000" fill="hold" grpId="1" nodeType="withEffect">
                                  <p:stCondLst>
                                    <p:cond delay="0"/>
                                  </p:stCondLst>
                                  <p:childTnLst>
                                    <p:animMotion origin="layout" path="M 5E-6 1.11022E-16 L 5E-6 0.11181 " pathEditMode="relative" rAng="0" ptsTypes="AA">
                                      <p:cBhvr>
                                        <p:cTn id="140" dur="1000" fill="hold"/>
                                        <p:tgtEl>
                                          <p:spTgt spid="71"/>
                                        </p:tgtEl>
                                        <p:attrNameLst>
                                          <p:attrName>ppt_x</p:attrName>
                                          <p:attrName>ppt_y</p:attrName>
                                        </p:attrNameLst>
                                      </p:cBhvr>
                                      <p:rCtr x="0" y="5579"/>
                                    </p:animMotion>
                                  </p:childTnLst>
                                </p:cTn>
                              </p:par>
                            </p:childTnLst>
                          </p:cTn>
                        </p:par>
                        <p:par>
                          <p:cTn id="141" fill="hold">
                            <p:stCondLst>
                              <p:cond delay="1500"/>
                            </p:stCondLst>
                            <p:childTnLst>
                              <p:par>
                                <p:cTn id="142" presetID="42" presetClass="path" presetSubtype="0" accel="50000" decel="50000" fill="hold" grpId="2" nodeType="afterEffect">
                                  <p:stCondLst>
                                    <p:cond delay="0"/>
                                  </p:stCondLst>
                                  <p:childTnLst>
                                    <p:animMotion origin="layout" path="M 5E-6 0.11181 L 0.33855 0.11181 " pathEditMode="relative" rAng="0" ptsTypes="AA">
                                      <p:cBhvr>
                                        <p:cTn id="143" dur="1000" fill="hold"/>
                                        <p:tgtEl>
                                          <p:spTgt spid="71"/>
                                        </p:tgtEl>
                                        <p:attrNameLst>
                                          <p:attrName>ppt_x</p:attrName>
                                          <p:attrName>ppt_y</p:attrName>
                                        </p:attrNameLst>
                                      </p:cBhvr>
                                      <p:rCtr x="16927" y="0"/>
                                    </p:animMotion>
                                  </p:childTnLst>
                                </p:cTn>
                              </p:par>
                            </p:childTnLst>
                          </p:cTn>
                        </p:par>
                        <p:par>
                          <p:cTn id="144" fill="hold">
                            <p:stCondLst>
                              <p:cond delay="2500"/>
                            </p:stCondLst>
                            <p:childTnLst>
                              <p:par>
                                <p:cTn id="145" presetID="42" presetClass="path" presetSubtype="0" accel="50000" decel="50000" fill="hold" grpId="3" nodeType="afterEffect">
                                  <p:stCondLst>
                                    <p:cond delay="0"/>
                                  </p:stCondLst>
                                  <p:childTnLst>
                                    <p:animMotion origin="layout" path="M 0.33854 0.11181 L 0.33854 0.22292 " pathEditMode="relative" rAng="0" ptsTypes="AA">
                                      <p:cBhvr>
                                        <p:cTn id="146" dur="1000" fill="hold"/>
                                        <p:tgtEl>
                                          <p:spTgt spid="71"/>
                                        </p:tgtEl>
                                        <p:attrNameLst>
                                          <p:attrName>ppt_x</p:attrName>
                                          <p:attrName>ppt_y</p:attrName>
                                        </p:attrNameLst>
                                      </p:cBhvr>
                                      <p:rCtr x="0" y="5556"/>
                                    </p:animMotion>
                                  </p:childTnLst>
                                </p:cTn>
                              </p:par>
                            </p:childTnLst>
                          </p:cTn>
                        </p:par>
                      </p:childTnLst>
                    </p:cTn>
                  </p:par>
                  <p:par>
                    <p:cTn id="147" fill="hold">
                      <p:stCondLst>
                        <p:cond delay="indefinite"/>
                      </p:stCondLst>
                      <p:childTnLst>
                        <p:par>
                          <p:cTn id="148" fill="hold">
                            <p:stCondLst>
                              <p:cond delay="0"/>
                            </p:stCondLst>
                            <p:childTnLst>
                              <p:par>
                                <p:cTn id="149" presetID="10" presetClass="exit" presetSubtype="0" fill="hold" grpId="1" nodeType="clickEffect">
                                  <p:stCondLst>
                                    <p:cond delay="0"/>
                                  </p:stCondLst>
                                  <p:childTnLst>
                                    <p:animEffect transition="out" filter="fade">
                                      <p:cBhvr>
                                        <p:cTn id="150" dur="500"/>
                                        <p:tgtEl>
                                          <p:spTgt spid="36"/>
                                        </p:tgtEl>
                                      </p:cBhvr>
                                    </p:animEffect>
                                    <p:set>
                                      <p:cBhvr>
                                        <p:cTn id="151" dur="1" fill="hold">
                                          <p:stCondLst>
                                            <p:cond delay="499"/>
                                          </p:stCondLst>
                                        </p:cTn>
                                        <p:tgtEl>
                                          <p:spTgt spid="36"/>
                                        </p:tgtEl>
                                        <p:attrNameLst>
                                          <p:attrName>style.visibility</p:attrName>
                                        </p:attrNameLst>
                                      </p:cBhvr>
                                      <p:to>
                                        <p:strVal val="hidden"/>
                                      </p:to>
                                    </p:set>
                                  </p:childTnLst>
                                </p:cTn>
                              </p:par>
                              <p:par>
                                <p:cTn id="152" presetID="10" presetClass="exit" presetSubtype="0" fill="hold" grpId="4" nodeType="withEffect">
                                  <p:stCondLst>
                                    <p:cond delay="0"/>
                                  </p:stCondLst>
                                  <p:childTnLst>
                                    <p:animEffect transition="out" filter="fade">
                                      <p:cBhvr>
                                        <p:cTn id="153" dur="500"/>
                                        <p:tgtEl>
                                          <p:spTgt spid="71"/>
                                        </p:tgtEl>
                                      </p:cBhvr>
                                    </p:animEffect>
                                    <p:set>
                                      <p:cBhvr>
                                        <p:cTn id="154" dur="1" fill="hold">
                                          <p:stCondLst>
                                            <p:cond delay="499"/>
                                          </p:stCondLst>
                                        </p:cTn>
                                        <p:tgtEl>
                                          <p:spTgt spid="71"/>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0" presetClass="entr" presetSubtype="0" fill="hold" grpId="0" nodeType="clickEffect">
                                  <p:stCondLst>
                                    <p:cond delay="0"/>
                                  </p:stCondLst>
                                  <p:childTnLst>
                                    <p:set>
                                      <p:cBhvr>
                                        <p:cTn id="158" dur="1" fill="hold">
                                          <p:stCondLst>
                                            <p:cond delay="0"/>
                                          </p:stCondLst>
                                        </p:cTn>
                                        <p:tgtEl>
                                          <p:spTgt spid="74"/>
                                        </p:tgtEl>
                                        <p:attrNameLst>
                                          <p:attrName>style.visibility</p:attrName>
                                        </p:attrNameLst>
                                      </p:cBhvr>
                                      <p:to>
                                        <p:strVal val="visible"/>
                                      </p:to>
                                    </p:set>
                                    <p:animEffect transition="in" filter="fade">
                                      <p:cBhvr>
                                        <p:cTn id="159" dur="500"/>
                                        <p:tgtEl>
                                          <p:spTgt spid="74"/>
                                        </p:tgtEl>
                                      </p:cBhvr>
                                    </p:animEffect>
                                  </p:childTnLst>
                                </p:cTn>
                              </p:par>
                              <p:par>
                                <p:cTn id="160" presetID="10" presetClass="entr" presetSubtype="0" fill="hold" nodeType="withEffect">
                                  <p:stCondLst>
                                    <p:cond delay="0"/>
                                  </p:stCondLst>
                                  <p:childTnLst>
                                    <p:set>
                                      <p:cBhvr>
                                        <p:cTn id="161" dur="1" fill="hold">
                                          <p:stCondLst>
                                            <p:cond delay="0"/>
                                          </p:stCondLst>
                                        </p:cTn>
                                        <p:tgtEl>
                                          <p:spTgt spid="72"/>
                                        </p:tgtEl>
                                        <p:attrNameLst>
                                          <p:attrName>style.visibility</p:attrName>
                                        </p:attrNameLst>
                                      </p:cBhvr>
                                      <p:to>
                                        <p:strVal val="visible"/>
                                      </p:to>
                                    </p:set>
                                    <p:animEffect transition="in" filter="fade">
                                      <p:cBhvr>
                                        <p:cTn id="162"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69" grpId="0" animBg="1"/>
      <p:bldP spid="69" grpId="1" animBg="1"/>
      <p:bldP spid="69" grpId="2" animBg="1"/>
      <p:bldP spid="69" grpId="3" animBg="1"/>
      <p:bldP spid="69" grpId="4" animBg="1"/>
      <p:bldP spid="71" grpId="0" animBg="1"/>
      <p:bldP spid="71" grpId="1" animBg="1"/>
      <p:bldP spid="71" grpId="2" animBg="1"/>
      <p:bldP spid="71" grpId="3" animBg="1"/>
      <p:bldP spid="71" grpId="4" animBg="1"/>
      <p:bldP spid="48" grpId="0"/>
      <p:bldP spid="49" grpId="0"/>
      <p:bldP spid="119" grpId="0" animBg="1"/>
      <p:bldP spid="119" grpId="1" animBg="1"/>
      <p:bldP spid="36" grpId="0" animBg="1"/>
      <p:bldP spid="36" grpId="1" animBg="1"/>
      <p:bldP spid="52" grpId="0" animBg="1"/>
      <p:bldP spid="52" grpId="1" animBg="1"/>
      <p:bldP spid="54" grpId="0" animBg="1"/>
      <p:bldP spid="54" grpId="1" animBg="1"/>
      <p:bldP spid="54" grpId="2" animBg="1"/>
      <p:bldP spid="54" grpId="4" animBg="1"/>
      <p:bldP spid="53" grpId="1" animBg="1"/>
      <p:bldP spid="53" grpId="2" animBg="1"/>
      <p:bldP spid="53" grpId="3" animBg="1"/>
      <p:bldP spid="5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Challenges: Global Structures</a:t>
            </a:r>
            <a:endParaRPr lang="en-US" sz="4400"/>
          </a:p>
        </p:txBody>
      </p:sp>
      <p:sp>
        <p:nvSpPr>
          <p:cNvPr id="3" name="Content Placeholder 2"/>
          <p:cNvSpPr>
            <a:spLocks noGrp="1"/>
          </p:cNvSpPr>
          <p:nvPr>
            <p:ph idx="1"/>
          </p:nvPr>
        </p:nvSpPr>
        <p:spPr/>
        <p:txBody>
          <a:bodyPr/>
          <a:lstStyle/>
          <a:p>
            <a:pPr marL="0" lvl="1" indent="0">
              <a:buNone/>
            </a:pPr>
            <a:r>
              <a:rPr lang="en-US" sz="4400" b="1" smtClean="0">
                <a:solidFill>
                  <a:srgbClr val="FF0000"/>
                </a:solidFill>
              </a:rPr>
              <a:t>1. Global Address Latch</a:t>
            </a:r>
          </a:p>
          <a:p>
            <a:pPr marL="801688" lvl="2" indent="-344488"/>
            <a:r>
              <a:rPr lang="en-US" sz="4000" smtClean="0"/>
              <a:t>Problem: Only </a:t>
            </a:r>
            <a:r>
              <a:rPr lang="en-US" sz="4000" i="1" u="sng" smtClean="0"/>
              <a:t>one</a:t>
            </a:r>
            <a:r>
              <a:rPr lang="en-US" sz="4000" smtClean="0"/>
              <a:t> raised wordline</a:t>
            </a:r>
          </a:p>
          <a:p>
            <a:pPr marL="801688" lvl="2" indent="-344488"/>
            <a:r>
              <a:rPr lang="en-US" sz="4000" smtClean="0"/>
              <a:t>Solution: </a:t>
            </a:r>
            <a:r>
              <a:rPr lang="en-US" sz="4000" b="1" smtClean="0"/>
              <a:t>Subarray Address Latch</a:t>
            </a:r>
          </a:p>
          <a:p>
            <a:pPr marL="0" lvl="1" indent="0">
              <a:buNone/>
            </a:pPr>
            <a:r>
              <a:rPr lang="en-US" sz="4400" b="1" smtClean="0">
                <a:solidFill>
                  <a:srgbClr val="FF0000"/>
                </a:solidFill>
              </a:rPr>
              <a:t>2. Global Bitlines</a:t>
            </a:r>
          </a:p>
          <a:p>
            <a:pPr marL="801688" lvl="2" indent="-344488"/>
            <a:r>
              <a:rPr lang="en-US" sz="4000"/>
              <a:t>Problem: </a:t>
            </a:r>
            <a:r>
              <a:rPr lang="en-US" sz="4000" smtClean="0"/>
              <a:t>Collision during access</a:t>
            </a:r>
            <a:endParaRPr lang="en-US" sz="4000" b="1" smtClean="0">
              <a:latin typeface="Courier New" pitchFamily="49" charset="0"/>
              <a:cs typeface="Courier New" pitchFamily="49" charset="0"/>
            </a:endParaRPr>
          </a:p>
          <a:p>
            <a:pPr marL="801688" lvl="2" indent="-344488"/>
            <a:r>
              <a:rPr lang="en-US" sz="4000" smtClean="0">
                <a:latin typeface="+mj-lt"/>
                <a:cs typeface="Courier New" pitchFamily="49" charset="0"/>
              </a:rPr>
              <a:t>Solution: </a:t>
            </a:r>
            <a:r>
              <a:rPr lang="en-US" sz="4000" b="1" smtClean="0">
                <a:latin typeface="+mj-lt"/>
                <a:cs typeface="Courier New" pitchFamily="49" charset="0"/>
              </a:rPr>
              <a:t>Designated-Bit Latch</a:t>
            </a:r>
            <a:endParaRPr lang="en-US" sz="4000" b="1">
              <a:latin typeface="+mj-lt"/>
              <a:cs typeface="Courier New" pitchFamily="49" charset="0"/>
            </a:endParaRPr>
          </a:p>
        </p:txBody>
      </p:sp>
      <p:sp>
        <p:nvSpPr>
          <p:cNvPr id="4" name="Slide Number Placeholder 3"/>
          <p:cNvSpPr>
            <a:spLocks noGrp="1"/>
          </p:cNvSpPr>
          <p:nvPr>
            <p:ph type="sldNum" sz="quarter" idx="12"/>
          </p:nvPr>
        </p:nvSpPr>
        <p:spPr/>
        <p:txBody>
          <a:bodyPr/>
          <a:lstStyle/>
          <a:p>
            <a:fld id="{8B363EBC-A636-4E4F-B313-DA526F248DF6}" type="slidenum">
              <a:rPr lang="en-US" smtClean="0"/>
              <a:t>28</a:t>
            </a:fld>
            <a:endParaRPr lang="en-US"/>
          </a:p>
        </p:txBody>
      </p:sp>
    </p:spTree>
    <p:extLst>
      <p:ext uri="{BB962C8B-B14F-4D97-AF65-F5344CB8AC3E}">
        <p14:creationId xmlns:p14="http://schemas.microsoft.com/office/powerpoint/2010/main" val="159749675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smtClean="0"/>
              <a:t>Baseline (Subarray-Oblivious)</a:t>
            </a:r>
          </a:p>
          <a:p>
            <a:endParaRPr lang="en-US" sz="3600"/>
          </a:p>
          <a:p>
            <a:endParaRPr lang="en-US" sz="3600" smtClean="0"/>
          </a:p>
          <a:p>
            <a:endParaRPr lang="en-US" sz="3600"/>
          </a:p>
          <a:p>
            <a:endParaRPr lang="en-US" sz="3600" smtClean="0"/>
          </a:p>
          <a:p>
            <a:r>
              <a:rPr lang="en-US" sz="4000" b="1" smtClean="0"/>
              <a:t>MASA</a:t>
            </a:r>
          </a:p>
          <a:p>
            <a:endParaRPr lang="en-US" sz="4000"/>
          </a:p>
          <a:p>
            <a:endParaRPr lang="en-US" sz="4000" smtClean="0"/>
          </a:p>
          <a:p>
            <a:endParaRPr lang="en-US" sz="4000"/>
          </a:p>
          <a:p>
            <a:endParaRPr lang="en-US" sz="4000" smtClean="0"/>
          </a:p>
          <a:p>
            <a:endParaRPr lang="en-US" sz="4000"/>
          </a:p>
        </p:txBody>
      </p:sp>
      <p:cxnSp>
        <p:nvCxnSpPr>
          <p:cNvPr id="46" name="ser0"/>
          <p:cNvCxnSpPr/>
          <p:nvPr/>
        </p:nvCxnSpPr>
        <p:spPr>
          <a:xfrm>
            <a:off x="4424264" y="2213385"/>
            <a:ext cx="0" cy="834614"/>
          </a:xfrm>
          <a:prstGeom prst="line">
            <a:avLst/>
          </a:prstGeom>
          <a:ln w="571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47" name="ser0"/>
          <p:cNvCxnSpPr/>
          <p:nvPr/>
        </p:nvCxnSpPr>
        <p:spPr>
          <a:xfrm>
            <a:off x="5681564" y="2213385"/>
            <a:ext cx="0" cy="834613"/>
          </a:xfrm>
          <a:prstGeom prst="line">
            <a:avLst/>
          </a:prstGeom>
          <a:ln w="571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41" name="ser0"/>
          <p:cNvCxnSpPr/>
          <p:nvPr/>
        </p:nvCxnSpPr>
        <p:spPr>
          <a:xfrm>
            <a:off x="2747865" y="2213385"/>
            <a:ext cx="0" cy="834614"/>
          </a:xfrm>
          <a:prstGeom prst="line">
            <a:avLst/>
          </a:prstGeom>
          <a:ln w="571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sz="4400"/>
              <a:t>MASA: Advantages</a:t>
            </a:r>
          </a:p>
        </p:txBody>
      </p:sp>
      <p:sp>
        <p:nvSpPr>
          <p:cNvPr id="4" name="Slide Number Placeholder 3"/>
          <p:cNvSpPr>
            <a:spLocks noGrp="1"/>
          </p:cNvSpPr>
          <p:nvPr>
            <p:ph type="sldNum" sz="quarter" idx="12"/>
          </p:nvPr>
        </p:nvSpPr>
        <p:spPr/>
        <p:txBody>
          <a:bodyPr/>
          <a:lstStyle/>
          <a:p>
            <a:fld id="{8B363EBC-A636-4E4F-B313-DA526F248DF6}" type="slidenum">
              <a:rPr lang="en-US" smtClean="0"/>
              <a:t>29</a:t>
            </a:fld>
            <a:endParaRPr lang="en-US"/>
          </a:p>
        </p:txBody>
      </p:sp>
      <p:cxnSp>
        <p:nvCxnSpPr>
          <p:cNvPr id="10" name="Straight Arrow Connector 9"/>
          <p:cNvCxnSpPr/>
          <p:nvPr/>
        </p:nvCxnSpPr>
        <p:spPr>
          <a:xfrm>
            <a:off x="652366" y="2812571"/>
            <a:ext cx="7620000" cy="0"/>
          </a:xfrm>
          <a:prstGeom prst="straightConnector1">
            <a:avLst/>
          </a:prstGeom>
          <a:ln w="38100">
            <a:solidFill>
              <a:schemeClr val="tx1"/>
            </a:solidFill>
            <a:headEnd type="none" w="med" len="med"/>
            <a:tailEnd type="arrow" w="lg"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619999" y="2951071"/>
            <a:ext cx="1066801" cy="270421"/>
          </a:xfrm>
          <a:prstGeom prst="rect">
            <a:avLst/>
          </a:prstGeom>
          <a:noFill/>
        </p:spPr>
        <p:txBody>
          <a:bodyPr wrap="square" rtlCol="0" anchor="ctr">
            <a:noAutofit/>
          </a:bodyPr>
          <a:lstStyle/>
          <a:p>
            <a:pPr algn="ctr"/>
            <a:r>
              <a:rPr lang="en-US" sz="3600" i="1" smtClean="0"/>
              <a:t>time</a:t>
            </a:r>
            <a:endParaRPr lang="en-US" sz="3200" i="1"/>
          </a:p>
        </p:txBody>
      </p:sp>
      <p:sp>
        <p:nvSpPr>
          <p:cNvPr id="23" name="req0rl"/>
          <p:cNvSpPr/>
          <p:nvPr/>
        </p:nvSpPr>
        <p:spPr>
          <a:xfrm>
            <a:off x="1490566" y="2590801"/>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Wr</a:t>
            </a:r>
            <a:endParaRPr lang="en-US" sz="3200"/>
          </a:p>
        </p:txBody>
      </p:sp>
      <p:sp>
        <p:nvSpPr>
          <p:cNvPr id="24" name="wr0"/>
          <p:cNvSpPr/>
          <p:nvPr/>
        </p:nvSpPr>
        <p:spPr>
          <a:xfrm>
            <a:off x="2328763" y="2590801"/>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2</a:t>
            </a:r>
            <a:endParaRPr lang="en-US" sz="3200"/>
          </a:p>
        </p:txBody>
      </p:sp>
      <p:sp>
        <p:nvSpPr>
          <p:cNvPr id="25" name="req1rl"/>
          <p:cNvSpPr/>
          <p:nvPr/>
        </p:nvSpPr>
        <p:spPr>
          <a:xfrm>
            <a:off x="3166966" y="2590801"/>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Wr</a:t>
            </a:r>
            <a:endParaRPr lang="en-US" sz="3200">
              <a:solidFill>
                <a:schemeClr val="tx1"/>
              </a:solidFill>
            </a:endParaRPr>
          </a:p>
        </p:txBody>
      </p:sp>
      <p:sp>
        <p:nvSpPr>
          <p:cNvPr id="26" name="wr1"/>
          <p:cNvSpPr/>
          <p:nvPr/>
        </p:nvSpPr>
        <p:spPr>
          <a:xfrm>
            <a:off x="4005163" y="2590801"/>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2</a:t>
            </a:r>
            <a:endParaRPr lang="en-US" sz="3200"/>
          </a:p>
        </p:txBody>
      </p:sp>
      <p:sp>
        <p:nvSpPr>
          <p:cNvPr id="27" name="req2rl"/>
          <p:cNvSpPr/>
          <p:nvPr/>
        </p:nvSpPr>
        <p:spPr>
          <a:xfrm>
            <a:off x="4843359" y="2590801"/>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Rd</a:t>
            </a:r>
            <a:endParaRPr lang="en-US" sz="3200"/>
          </a:p>
        </p:txBody>
      </p:sp>
      <p:sp>
        <p:nvSpPr>
          <p:cNvPr id="28" name="req3rl"/>
          <p:cNvSpPr/>
          <p:nvPr/>
        </p:nvSpPr>
        <p:spPr>
          <a:xfrm>
            <a:off x="6100665" y="2590801"/>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Rd</a:t>
            </a:r>
            <a:endParaRPr lang="en-US" sz="3200">
              <a:solidFill>
                <a:schemeClr val="tx1"/>
              </a:solidFill>
            </a:endParaRPr>
          </a:p>
        </p:txBody>
      </p:sp>
      <p:sp>
        <p:nvSpPr>
          <p:cNvPr id="29" name="rl0"/>
          <p:cNvSpPr/>
          <p:nvPr/>
        </p:nvSpPr>
        <p:spPr>
          <a:xfrm>
            <a:off x="2747863" y="2590801"/>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3</a:t>
            </a:r>
            <a:endParaRPr lang="en-US" sz="3200"/>
          </a:p>
        </p:txBody>
      </p:sp>
      <p:sp>
        <p:nvSpPr>
          <p:cNvPr id="30" name="rl1"/>
          <p:cNvSpPr/>
          <p:nvPr/>
        </p:nvSpPr>
        <p:spPr>
          <a:xfrm>
            <a:off x="4424265" y="2590800"/>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3</a:t>
            </a:r>
            <a:endParaRPr lang="en-US" sz="3200"/>
          </a:p>
        </p:txBody>
      </p:sp>
      <p:sp>
        <p:nvSpPr>
          <p:cNvPr id="31" name="rl2"/>
          <p:cNvSpPr/>
          <p:nvPr/>
        </p:nvSpPr>
        <p:spPr>
          <a:xfrm>
            <a:off x="5681564" y="2590801"/>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3</a:t>
            </a:r>
            <a:endParaRPr lang="en-US" sz="3200"/>
          </a:p>
        </p:txBody>
      </p:sp>
      <p:sp>
        <p:nvSpPr>
          <p:cNvPr id="48" name="TextBox 47"/>
          <p:cNvSpPr txBox="1"/>
          <p:nvPr/>
        </p:nvSpPr>
        <p:spPr>
          <a:xfrm>
            <a:off x="1490566" y="1600200"/>
            <a:ext cx="5448299" cy="536985"/>
          </a:xfrm>
          <a:prstGeom prst="rect">
            <a:avLst/>
          </a:prstGeom>
          <a:noFill/>
        </p:spPr>
        <p:txBody>
          <a:bodyPr wrap="square" rtlCol="0" anchor="ctr">
            <a:noAutofit/>
          </a:bodyPr>
          <a:lstStyle/>
          <a:p>
            <a:pPr algn="ctr"/>
            <a:r>
              <a:rPr lang="en-US" sz="4000" i="1" smtClean="0">
                <a:solidFill>
                  <a:srgbClr val="FF0000"/>
                </a:solidFill>
              </a:rPr>
              <a:t>1. Serialization</a:t>
            </a:r>
            <a:endParaRPr lang="en-US" sz="3600" i="1">
              <a:solidFill>
                <a:srgbClr val="FF0000"/>
              </a:solidFill>
            </a:endParaRPr>
          </a:p>
        </p:txBody>
      </p:sp>
      <p:sp>
        <p:nvSpPr>
          <p:cNvPr id="49" name="TextBox 48"/>
          <p:cNvSpPr txBox="1"/>
          <p:nvPr/>
        </p:nvSpPr>
        <p:spPr>
          <a:xfrm>
            <a:off x="524854" y="3806415"/>
            <a:ext cx="3480312" cy="384585"/>
          </a:xfrm>
          <a:prstGeom prst="rect">
            <a:avLst/>
          </a:prstGeom>
          <a:noFill/>
        </p:spPr>
        <p:txBody>
          <a:bodyPr wrap="square" rtlCol="0" anchor="ctr">
            <a:noAutofit/>
          </a:bodyPr>
          <a:lstStyle/>
          <a:p>
            <a:pPr algn="ctr"/>
            <a:r>
              <a:rPr lang="en-US" sz="4000" i="1" smtClean="0">
                <a:solidFill>
                  <a:srgbClr val="FF0000"/>
                </a:solidFill>
              </a:rPr>
              <a:t>2. Write Penalty</a:t>
            </a:r>
            <a:endParaRPr lang="en-US" sz="3600" i="1">
              <a:solidFill>
                <a:srgbClr val="FF0000"/>
              </a:solidFill>
            </a:endParaRPr>
          </a:p>
        </p:txBody>
      </p:sp>
      <p:sp>
        <p:nvSpPr>
          <p:cNvPr id="50" name="TextBox 49"/>
          <p:cNvSpPr txBox="1"/>
          <p:nvPr/>
        </p:nvSpPr>
        <p:spPr>
          <a:xfrm>
            <a:off x="4708072" y="3806415"/>
            <a:ext cx="3043337" cy="384585"/>
          </a:xfrm>
          <a:prstGeom prst="rect">
            <a:avLst/>
          </a:prstGeom>
          <a:noFill/>
        </p:spPr>
        <p:txBody>
          <a:bodyPr wrap="square" rtlCol="0" anchor="ctr">
            <a:noAutofit/>
          </a:bodyPr>
          <a:lstStyle/>
          <a:p>
            <a:r>
              <a:rPr lang="en-US" sz="4000" i="1" smtClean="0">
                <a:solidFill>
                  <a:srgbClr val="FF0000"/>
                </a:solidFill>
              </a:rPr>
              <a:t>3. Thrashing</a:t>
            </a:r>
            <a:endParaRPr lang="en-US" sz="3600" i="1">
              <a:solidFill>
                <a:srgbClr val="FF0000"/>
              </a:solidFill>
            </a:endParaRPr>
          </a:p>
        </p:txBody>
      </p:sp>
      <p:cxnSp>
        <p:nvCxnSpPr>
          <p:cNvPr id="57" name="Curved Connector 56"/>
          <p:cNvCxnSpPr>
            <a:stCxn id="24" idx="2"/>
            <a:endCxn id="49" idx="0"/>
          </p:cNvCxnSpPr>
          <p:nvPr/>
        </p:nvCxnSpPr>
        <p:spPr>
          <a:xfrm rot="5400000">
            <a:off x="2022455" y="3290555"/>
            <a:ext cx="758415" cy="273304"/>
          </a:xfrm>
          <a:prstGeom prst="curvedConnector3">
            <a:avLst/>
          </a:prstGeom>
          <a:ln w="38100">
            <a:solidFill>
              <a:srgbClr val="FF0000"/>
            </a:solidFill>
            <a:prstDash val="sysDot"/>
            <a:tailEnd type="triangle" w="lg" len="lg"/>
          </a:ln>
        </p:spPr>
        <p:style>
          <a:lnRef idx="1">
            <a:schemeClr val="accent1"/>
          </a:lnRef>
          <a:fillRef idx="0">
            <a:schemeClr val="accent1"/>
          </a:fillRef>
          <a:effectRef idx="0">
            <a:schemeClr val="accent1"/>
          </a:effectRef>
          <a:fontRef idx="minor">
            <a:schemeClr val="tx1"/>
          </a:fontRef>
        </p:style>
      </p:cxnSp>
      <p:cxnSp>
        <p:nvCxnSpPr>
          <p:cNvPr id="60" name="Curved Connector 59"/>
          <p:cNvCxnSpPr>
            <a:stCxn id="26" idx="2"/>
          </p:cNvCxnSpPr>
          <p:nvPr/>
        </p:nvCxnSpPr>
        <p:spPr>
          <a:xfrm rot="5400000">
            <a:off x="3223218" y="2782196"/>
            <a:ext cx="725692" cy="1257300"/>
          </a:xfrm>
          <a:prstGeom prst="curvedConnector2">
            <a:avLst/>
          </a:prstGeom>
          <a:ln w="38100">
            <a:solidFill>
              <a:srgbClr val="FF0000"/>
            </a:solidFill>
            <a:prstDash val="sysDot"/>
            <a:tailEnd type="triangle" w="lg" len="lg"/>
          </a:ln>
        </p:spPr>
        <p:style>
          <a:lnRef idx="1">
            <a:schemeClr val="accent1"/>
          </a:lnRef>
          <a:fillRef idx="0">
            <a:schemeClr val="accent1"/>
          </a:fillRef>
          <a:effectRef idx="0">
            <a:schemeClr val="accent1"/>
          </a:effectRef>
          <a:fontRef idx="minor">
            <a:schemeClr val="tx1"/>
          </a:fontRef>
        </p:style>
      </p:cxnSp>
      <p:cxnSp>
        <p:nvCxnSpPr>
          <p:cNvPr id="67" name="Curved Connector 66"/>
          <p:cNvCxnSpPr>
            <a:stCxn id="30" idx="2"/>
          </p:cNvCxnSpPr>
          <p:nvPr/>
        </p:nvCxnSpPr>
        <p:spPr>
          <a:xfrm rot="16200000" flipH="1">
            <a:off x="4584516" y="3097299"/>
            <a:ext cx="725694" cy="627094"/>
          </a:xfrm>
          <a:prstGeom prst="curvedConnector3">
            <a:avLst>
              <a:gd name="adj1" fmla="val 50000"/>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0" name="Curved Connector 69"/>
          <p:cNvCxnSpPr>
            <a:stCxn id="31" idx="2"/>
            <a:endCxn id="50" idx="0"/>
          </p:cNvCxnSpPr>
          <p:nvPr/>
        </p:nvCxnSpPr>
        <p:spPr>
          <a:xfrm rot="16200000" flipH="1">
            <a:off x="5681221" y="3257894"/>
            <a:ext cx="758415" cy="338626"/>
          </a:xfrm>
          <a:prstGeom prst="curvedConnector3">
            <a:avLst>
              <a:gd name="adj1" fmla="val 50000"/>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3" name="Curved Connector 72"/>
          <p:cNvCxnSpPr>
            <a:stCxn id="29" idx="2"/>
          </p:cNvCxnSpPr>
          <p:nvPr/>
        </p:nvCxnSpPr>
        <p:spPr>
          <a:xfrm rot="16200000" flipH="1">
            <a:off x="3424818" y="2580595"/>
            <a:ext cx="815852" cy="1750661"/>
          </a:xfrm>
          <a:prstGeom prst="curvedConnector2">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652366" y="5361922"/>
            <a:ext cx="7620000" cy="0"/>
          </a:xfrm>
          <a:prstGeom prst="straightConnector1">
            <a:avLst/>
          </a:prstGeom>
          <a:ln w="38100">
            <a:solidFill>
              <a:schemeClr val="tx1"/>
            </a:solidFill>
            <a:headEnd type="none" w="med" len="med"/>
            <a:tailEnd type="arrow" w="lg"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a:off x="652366" y="6096001"/>
            <a:ext cx="7620000" cy="0"/>
          </a:xfrm>
          <a:prstGeom prst="straightConnector1">
            <a:avLst/>
          </a:prstGeom>
          <a:ln w="38100">
            <a:solidFill>
              <a:schemeClr val="tx1"/>
            </a:solidFill>
            <a:headEnd type="none" w="med" len="med"/>
            <a:tailEnd type="arrow" w="lg" len="med"/>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7619999" y="5590522"/>
            <a:ext cx="1066801" cy="270421"/>
          </a:xfrm>
          <a:prstGeom prst="rect">
            <a:avLst/>
          </a:prstGeom>
          <a:noFill/>
        </p:spPr>
        <p:txBody>
          <a:bodyPr wrap="square" rtlCol="0" anchor="ctr">
            <a:noAutofit/>
          </a:bodyPr>
          <a:lstStyle/>
          <a:p>
            <a:pPr algn="ctr"/>
            <a:r>
              <a:rPr lang="en-US" sz="3600" i="1" smtClean="0"/>
              <a:t>time</a:t>
            </a:r>
            <a:endParaRPr lang="en-US" sz="3200" i="1"/>
          </a:p>
        </p:txBody>
      </p:sp>
      <p:sp>
        <p:nvSpPr>
          <p:cNvPr id="82" name="req0rl"/>
          <p:cNvSpPr/>
          <p:nvPr/>
        </p:nvSpPr>
        <p:spPr>
          <a:xfrm>
            <a:off x="1490566" y="5133322"/>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Wr</a:t>
            </a:r>
            <a:endParaRPr lang="en-US" sz="3200"/>
          </a:p>
        </p:txBody>
      </p:sp>
      <p:sp>
        <p:nvSpPr>
          <p:cNvPr id="83" name="req1rl"/>
          <p:cNvSpPr/>
          <p:nvPr/>
        </p:nvSpPr>
        <p:spPr>
          <a:xfrm>
            <a:off x="1909666" y="5791201"/>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Wr</a:t>
            </a:r>
            <a:endParaRPr lang="en-US" sz="3200">
              <a:solidFill>
                <a:schemeClr val="tx1"/>
              </a:solidFill>
            </a:endParaRPr>
          </a:p>
        </p:txBody>
      </p:sp>
      <p:sp>
        <p:nvSpPr>
          <p:cNvPr id="84" name="req2rl"/>
          <p:cNvSpPr/>
          <p:nvPr/>
        </p:nvSpPr>
        <p:spPr>
          <a:xfrm>
            <a:off x="2328763" y="5133321"/>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Rd</a:t>
            </a:r>
            <a:endParaRPr lang="en-US" sz="3200"/>
          </a:p>
        </p:txBody>
      </p:sp>
      <p:sp>
        <p:nvSpPr>
          <p:cNvPr id="85" name="req3rl"/>
          <p:cNvSpPr/>
          <p:nvPr/>
        </p:nvSpPr>
        <p:spPr>
          <a:xfrm>
            <a:off x="2747863" y="5791201"/>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Rd</a:t>
            </a:r>
            <a:endParaRPr lang="en-US" sz="3200">
              <a:solidFill>
                <a:schemeClr val="tx1"/>
              </a:solidFill>
            </a:endParaRPr>
          </a:p>
        </p:txBody>
      </p:sp>
      <p:cxnSp>
        <p:nvCxnSpPr>
          <p:cNvPr id="86" name="end0"/>
          <p:cNvCxnSpPr/>
          <p:nvPr/>
        </p:nvCxnSpPr>
        <p:spPr>
          <a:xfrm>
            <a:off x="6938865" y="2137185"/>
            <a:ext cx="0" cy="3453335"/>
          </a:xfrm>
          <a:prstGeom prst="line">
            <a:avLst/>
          </a:prstGeom>
          <a:ln w="28575">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87" name="end1"/>
          <p:cNvCxnSpPr/>
          <p:nvPr/>
        </p:nvCxnSpPr>
        <p:spPr>
          <a:xfrm>
            <a:off x="3586066" y="4648200"/>
            <a:ext cx="0" cy="1915387"/>
          </a:xfrm>
          <a:prstGeom prst="line">
            <a:avLst/>
          </a:prstGeom>
          <a:ln w="28575">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88" name="wasted"/>
          <p:cNvCxnSpPr/>
          <p:nvPr/>
        </p:nvCxnSpPr>
        <p:spPr>
          <a:xfrm>
            <a:off x="3690840" y="5029200"/>
            <a:ext cx="3167160" cy="0"/>
          </a:xfrm>
          <a:prstGeom prst="line">
            <a:avLst/>
          </a:prstGeom>
          <a:ln w="57150">
            <a:solidFill>
              <a:srgbClr val="00B050"/>
            </a:solidFill>
            <a:prstDash val="solid"/>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3582956" y="4495800"/>
            <a:ext cx="3355909" cy="422821"/>
          </a:xfrm>
          <a:prstGeom prst="rect">
            <a:avLst/>
          </a:prstGeom>
          <a:noFill/>
        </p:spPr>
        <p:txBody>
          <a:bodyPr wrap="square" rtlCol="0" anchor="ctr">
            <a:noAutofit/>
          </a:bodyPr>
          <a:lstStyle/>
          <a:p>
            <a:pPr algn="ctr"/>
            <a:r>
              <a:rPr lang="en-US" sz="4400" b="1" i="1" smtClean="0">
                <a:solidFill>
                  <a:srgbClr val="00B050"/>
                </a:solidFill>
              </a:rPr>
              <a:t>Saved</a:t>
            </a:r>
            <a:endParaRPr lang="en-US" sz="4400" b="1" i="1">
              <a:solidFill>
                <a:srgbClr val="00B050"/>
              </a:solidFill>
            </a:endParaRPr>
          </a:p>
        </p:txBody>
      </p:sp>
    </p:spTree>
    <p:extLst>
      <p:ext uri="{BB962C8B-B14F-4D97-AF65-F5344CB8AC3E}">
        <p14:creationId xmlns:p14="http://schemas.microsoft.com/office/powerpoint/2010/main" val="9702550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8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P spid="50" grpId="0"/>
      <p:bldP spid="81" grpId="0"/>
      <p:bldP spid="82" grpId="0" animBg="1"/>
      <p:bldP spid="83" grpId="0" animBg="1"/>
      <p:bldP spid="84" grpId="0" animBg="1"/>
      <p:bldP spid="85" grpId="0" animBg="1"/>
      <p:bldP spid="8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Outline</a:t>
            </a:r>
            <a:endParaRPr lang="en-US" sz="4400" dirty="0"/>
          </a:p>
        </p:txBody>
      </p:sp>
      <p:sp>
        <p:nvSpPr>
          <p:cNvPr id="3" name="Content Placeholder 2"/>
          <p:cNvSpPr>
            <a:spLocks noGrp="1"/>
          </p:cNvSpPr>
          <p:nvPr>
            <p:ph idx="1"/>
          </p:nvPr>
        </p:nvSpPr>
        <p:spPr>
          <a:xfrm>
            <a:off x="304800" y="1143000"/>
            <a:ext cx="8534400" cy="5486400"/>
          </a:xfrm>
        </p:spPr>
        <p:txBody>
          <a:bodyPr/>
          <a:lstStyle/>
          <a:p>
            <a:pPr>
              <a:lnSpc>
                <a:spcPct val="90000"/>
              </a:lnSpc>
            </a:pPr>
            <a:r>
              <a:rPr lang="en-US" sz="4800" b="1" dirty="0" smtClean="0">
                <a:solidFill>
                  <a:srgbClr val="FF0000"/>
                </a:solidFill>
              </a:rPr>
              <a:t>Motivation &amp; Key Idea</a:t>
            </a:r>
          </a:p>
          <a:p>
            <a:pPr>
              <a:lnSpc>
                <a:spcPct val="90000"/>
              </a:lnSpc>
            </a:pPr>
            <a:r>
              <a:rPr lang="en-US" sz="4800" smtClean="0">
                <a:solidFill>
                  <a:schemeClr val="bg1">
                    <a:lumMod val="75000"/>
                  </a:schemeClr>
                </a:solidFill>
              </a:rPr>
              <a:t>Background</a:t>
            </a:r>
            <a:endParaRPr lang="en-US" sz="4800" dirty="0" smtClean="0">
              <a:solidFill>
                <a:schemeClr val="bg1">
                  <a:lumMod val="75000"/>
                </a:schemeClr>
              </a:solidFill>
            </a:endParaRPr>
          </a:p>
          <a:p>
            <a:pPr>
              <a:lnSpc>
                <a:spcPct val="90000"/>
              </a:lnSpc>
            </a:pPr>
            <a:r>
              <a:rPr lang="en-US" sz="4800" smtClean="0">
                <a:solidFill>
                  <a:schemeClr val="bg1">
                    <a:lumMod val="75000"/>
                  </a:schemeClr>
                </a:solidFill>
              </a:rPr>
              <a:t>Mechanism</a:t>
            </a:r>
            <a:endParaRPr lang="en-US" sz="4800" dirty="0" smtClean="0">
              <a:solidFill>
                <a:schemeClr val="bg1">
                  <a:lumMod val="75000"/>
                </a:schemeClr>
              </a:solidFill>
            </a:endParaRPr>
          </a:p>
          <a:p>
            <a:pPr>
              <a:lnSpc>
                <a:spcPct val="90000"/>
              </a:lnSpc>
            </a:pPr>
            <a:r>
              <a:rPr lang="en-US" sz="4800" smtClean="0">
                <a:solidFill>
                  <a:schemeClr val="bg1">
                    <a:lumMod val="75000"/>
                  </a:schemeClr>
                </a:solidFill>
              </a:rPr>
              <a:t>Related Works</a:t>
            </a:r>
          </a:p>
          <a:p>
            <a:pPr>
              <a:lnSpc>
                <a:spcPct val="90000"/>
              </a:lnSpc>
            </a:pPr>
            <a:r>
              <a:rPr lang="en-US" sz="4800" smtClean="0">
                <a:solidFill>
                  <a:schemeClr val="bg1">
                    <a:lumMod val="75000"/>
                  </a:schemeClr>
                </a:solidFill>
              </a:rPr>
              <a:t>Results</a:t>
            </a:r>
            <a:endParaRPr lang="en-US" sz="4800" dirty="0" smtClean="0">
              <a:solidFill>
                <a:schemeClr val="bg1">
                  <a:lumMod val="75000"/>
                </a:schemeClr>
              </a:solidFill>
            </a:endParaRPr>
          </a:p>
          <a:p>
            <a:pPr>
              <a:lnSpc>
                <a:spcPct val="90000"/>
              </a:lnSpc>
            </a:pPr>
            <a:endParaRPr lang="en-US" sz="3600" dirty="0" smtClean="0"/>
          </a:p>
          <a:p>
            <a:pPr>
              <a:lnSpc>
                <a:spcPct val="90000"/>
              </a:lnSpc>
            </a:pPr>
            <a:endParaRPr lang="en-US" sz="3200" dirty="0"/>
          </a:p>
        </p:txBody>
      </p:sp>
      <p:cxnSp>
        <p:nvCxnSpPr>
          <p:cNvPr id="5" name="Straight Connector 4"/>
          <p:cNvCxnSpPr/>
          <p:nvPr/>
        </p:nvCxnSpPr>
        <p:spPr>
          <a:xfrm>
            <a:off x="0" y="914400"/>
            <a:ext cx="9144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B363EBC-A636-4E4F-B313-DA526F248DF6}" type="slidenum">
              <a:rPr lang="en-US" smtClean="0"/>
              <a:t>3</a:t>
            </a:fld>
            <a:endParaRPr lang="en-US"/>
          </a:p>
        </p:txBody>
      </p:sp>
    </p:spTree>
    <p:extLst>
      <p:ext uri="{BB962C8B-B14F-4D97-AF65-F5344CB8AC3E}">
        <p14:creationId xmlns:p14="http://schemas.microsoft.com/office/powerpoint/2010/main" val="249723798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MASA: Overhead</a:t>
            </a:r>
            <a:endParaRPr lang="en-US" sz="4400"/>
          </a:p>
        </p:txBody>
      </p:sp>
      <p:sp>
        <p:nvSpPr>
          <p:cNvPr id="3" name="Content Placeholder 2"/>
          <p:cNvSpPr>
            <a:spLocks noGrp="1"/>
          </p:cNvSpPr>
          <p:nvPr>
            <p:ph idx="1"/>
          </p:nvPr>
        </p:nvSpPr>
        <p:spPr/>
        <p:txBody>
          <a:bodyPr/>
          <a:lstStyle/>
          <a:p>
            <a:pPr>
              <a:lnSpc>
                <a:spcPct val="95000"/>
              </a:lnSpc>
            </a:pPr>
            <a:r>
              <a:rPr lang="en-US" sz="3600" b="1" smtClean="0"/>
              <a:t>DRAM Die Size</a:t>
            </a:r>
            <a:r>
              <a:rPr lang="en-US" sz="3600" smtClean="0"/>
              <a:t>: Only </a:t>
            </a:r>
            <a:r>
              <a:rPr lang="en-US" sz="3600" b="1" smtClean="0"/>
              <a:t>0.15%</a:t>
            </a:r>
            <a:r>
              <a:rPr lang="en-US" sz="3600" smtClean="0"/>
              <a:t> increase</a:t>
            </a:r>
          </a:p>
          <a:p>
            <a:pPr marL="914400" lvl="1" indent="-457200">
              <a:lnSpc>
                <a:spcPct val="95000"/>
              </a:lnSpc>
            </a:pPr>
            <a:r>
              <a:rPr lang="en-US" sz="3200" smtClean="0"/>
              <a:t>Subarray Address Latches</a:t>
            </a:r>
          </a:p>
          <a:p>
            <a:pPr marL="914400" lvl="1" indent="-457200">
              <a:lnSpc>
                <a:spcPct val="95000"/>
              </a:lnSpc>
            </a:pPr>
            <a:r>
              <a:rPr lang="en-US" sz="3200" smtClean="0"/>
              <a:t>Designated-Bit Latches &amp; Wire</a:t>
            </a:r>
          </a:p>
          <a:p>
            <a:pPr marL="514350" indent="-457200">
              <a:lnSpc>
                <a:spcPct val="95000"/>
              </a:lnSpc>
            </a:pPr>
            <a:r>
              <a:rPr lang="en-US" sz="3600" b="1" smtClean="0"/>
              <a:t>DRAM Static Energy: </a:t>
            </a:r>
            <a:r>
              <a:rPr lang="en-US" sz="3600" smtClean="0"/>
              <a:t>Small increase</a:t>
            </a:r>
            <a:endParaRPr lang="en-US" sz="3600"/>
          </a:p>
          <a:p>
            <a:pPr marL="914400" lvl="1" indent="-457200">
              <a:lnSpc>
                <a:spcPct val="95000"/>
              </a:lnSpc>
            </a:pPr>
            <a:r>
              <a:rPr lang="en-US" sz="3200" b="1" smtClean="0"/>
              <a:t>0.56mW</a:t>
            </a:r>
            <a:r>
              <a:rPr lang="en-US" sz="3200" smtClean="0"/>
              <a:t> for each activated subarray</a:t>
            </a:r>
          </a:p>
          <a:p>
            <a:pPr marL="914400" lvl="1" indent="-457200">
              <a:lnSpc>
                <a:spcPct val="95000"/>
              </a:lnSpc>
            </a:pPr>
            <a:r>
              <a:rPr lang="en-US" sz="3600" i="1" smtClean="0">
                <a:solidFill>
                  <a:srgbClr val="00B050"/>
                </a:solidFill>
              </a:rPr>
              <a:t>But saves dynamic energy</a:t>
            </a:r>
          </a:p>
          <a:p>
            <a:pPr marL="514350" indent="-457200">
              <a:lnSpc>
                <a:spcPct val="95000"/>
              </a:lnSpc>
            </a:pPr>
            <a:r>
              <a:rPr lang="en-US" sz="3600" b="1" smtClean="0"/>
              <a:t>Controller</a:t>
            </a:r>
            <a:r>
              <a:rPr lang="en-US" sz="3600" smtClean="0"/>
              <a:t>: Small additional storage</a:t>
            </a:r>
          </a:p>
          <a:p>
            <a:pPr marL="914400" lvl="1" indent="-457200">
              <a:lnSpc>
                <a:spcPct val="95000"/>
              </a:lnSpc>
            </a:pPr>
            <a:r>
              <a:rPr lang="en-US" sz="3200" smtClean="0"/>
              <a:t>Keep track of subarray status (&lt; </a:t>
            </a:r>
            <a:r>
              <a:rPr lang="en-US" sz="3200" b="1" smtClean="0"/>
              <a:t>256B</a:t>
            </a:r>
            <a:r>
              <a:rPr lang="en-US" sz="3200" smtClean="0"/>
              <a:t>)</a:t>
            </a:r>
          </a:p>
          <a:p>
            <a:pPr marL="914400" lvl="1" indent="-457200">
              <a:lnSpc>
                <a:spcPct val="95000"/>
              </a:lnSpc>
            </a:pPr>
            <a:r>
              <a:rPr lang="en-US" sz="3200" smtClean="0"/>
              <a:t>Keep track of new timing constraints</a:t>
            </a:r>
            <a:endParaRPr lang="en-US" sz="3200"/>
          </a:p>
        </p:txBody>
      </p:sp>
      <p:sp>
        <p:nvSpPr>
          <p:cNvPr id="4" name="Slide Number Placeholder 3"/>
          <p:cNvSpPr>
            <a:spLocks noGrp="1"/>
          </p:cNvSpPr>
          <p:nvPr>
            <p:ph type="sldNum" sz="quarter" idx="12"/>
          </p:nvPr>
        </p:nvSpPr>
        <p:spPr/>
        <p:txBody>
          <a:bodyPr/>
          <a:lstStyle/>
          <a:p>
            <a:fld id="{8B363EBC-A636-4E4F-B313-DA526F248DF6}" type="slidenum">
              <a:rPr lang="en-US" smtClean="0"/>
              <a:t>30</a:t>
            </a:fld>
            <a:endParaRPr lang="en-US"/>
          </a:p>
        </p:txBody>
      </p:sp>
    </p:spTree>
    <p:extLst>
      <p:ext uri="{BB962C8B-B14F-4D97-AF65-F5344CB8AC3E}">
        <p14:creationId xmlns:p14="http://schemas.microsoft.com/office/powerpoint/2010/main" val="12664111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Cheaper Mechanisms</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31</a:t>
            </a:fld>
            <a:endParaRPr lang="en-US"/>
          </a:p>
        </p:txBody>
      </p:sp>
      <p:sp>
        <p:nvSpPr>
          <p:cNvPr id="32" name="bank"/>
          <p:cNvSpPr/>
          <p:nvPr/>
        </p:nvSpPr>
        <p:spPr>
          <a:xfrm>
            <a:off x="2590801" y="2328235"/>
            <a:ext cx="1598601" cy="907313"/>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39" name="movebluerow"/>
          <p:cNvSpPr/>
          <p:nvPr/>
        </p:nvSpPr>
        <p:spPr>
          <a:xfrm>
            <a:off x="2595563" y="2328235"/>
            <a:ext cx="1593839" cy="304251"/>
          </a:xfrm>
          <a:prstGeom prst="rect">
            <a:avLst/>
          </a:prstGeom>
          <a:solidFill>
            <a:srgbClr val="0070C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33" name="bank"/>
          <p:cNvSpPr/>
          <p:nvPr/>
        </p:nvSpPr>
        <p:spPr>
          <a:xfrm>
            <a:off x="2590800" y="4239413"/>
            <a:ext cx="1593839" cy="911404"/>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42" name="row-buffer"/>
          <p:cNvSpPr/>
          <p:nvPr/>
        </p:nvSpPr>
        <p:spPr>
          <a:xfrm>
            <a:off x="2595563" y="4844918"/>
            <a:ext cx="1589076" cy="304797"/>
          </a:xfrm>
          <a:prstGeom prst="rect">
            <a:avLst/>
          </a:prstGeom>
          <a:solidFill>
            <a:srgbClr val="FFC00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sp>
        <p:nvSpPr>
          <p:cNvPr id="43" name="movebluerow"/>
          <p:cNvSpPr/>
          <p:nvPr/>
        </p:nvSpPr>
        <p:spPr>
          <a:xfrm>
            <a:off x="2600326" y="4236416"/>
            <a:ext cx="1584313" cy="304251"/>
          </a:xfrm>
          <a:prstGeom prst="rect">
            <a:avLst/>
          </a:prstGeom>
          <a:solidFill>
            <a:srgbClr val="FFC000">
              <a:alpha val="75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5" name="bankblank"/>
          <p:cNvSpPr/>
          <p:nvPr/>
        </p:nvSpPr>
        <p:spPr>
          <a:xfrm>
            <a:off x="2595563" y="4236417"/>
            <a:ext cx="1589076" cy="6085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47" name="d0black"/>
          <p:cNvSpPr/>
          <p:nvPr/>
        </p:nvSpPr>
        <p:spPr>
          <a:xfrm>
            <a:off x="912693" y="3432564"/>
            <a:ext cx="533400" cy="507484"/>
          </a:xfrm>
          <a:prstGeom prst="roundRect">
            <a:avLst/>
          </a:prstGeom>
          <a:solidFill>
            <a:schemeClr val="tx1">
              <a:lumMod val="65000"/>
              <a:lumOff val="3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smtClean="0"/>
              <a:t>D</a:t>
            </a:r>
            <a:endParaRPr lang="en-US" sz="3600" b="1" i="1"/>
          </a:p>
        </p:txBody>
      </p:sp>
      <p:sp>
        <p:nvSpPr>
          <p:cNvPr id="49" name="row-buffer"/>
          <p:cNvSpPr/>
          <p:nvPr/>
        </p:nvSpPr>
        <p:spPr>
          <a:xfrm>
            <a:off x="2590800" y="2936737"/>
            <a:ext cx="1598602" cy="304797"/>
          </a:xfrm>
          <a:prstGeom prst="rect">
            <a:avLst/>
          </a:prstGeom>
          <a:solidFill>
            <a:srgbClr val="0070C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a:solidFill>
                <a:schemeClr val="tx1"/>
              </a:solidFill>
            </a:endParaRPr>
          </a:p>
        </p:txBody>
      </p:sp>
      <p:sp>
        <p:nvSpPr>
          <p:cNvPr id="50" name="d1black"/>
          <p:cNvSpPr/>
          <p:nvPr/>
        </p:nvSpPr>
        <p:spPr>
          <a:xfrm>
            <a:off x="912693" y="5343183"/>
            <a:ext cx="533400" cy="507484"/>
          </a:xfrm>
          <a:prstGeom prst="roundRect">
            <a:avLst/>
          </a:prstGeom>
          <a:solidFill>
            <a:schemeClr val="tx1">
              <a:lumMod val="65000"/>
              <a:lumOff val="3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smtClean="0"/>
              <a:t>D</a:t>
            </a:r>
            <a:endParaRPr lang="en-US" sz="3600" b="1" i="1"/>
          </a:p>
        </p:txBody>
      </p:sp>
      <p:cxnSp>
        <p:nvCxnSpPr>
          <p:cNvPr id="99" name="line0"/>
          <p:cNvCxnSpPr>
            <a:stCxn id="47" idx="3"/>
          </p:cNvCxnSpPr>
          <p:nvPr/>
        </p:nvCxnSpPr>
        <p:spPr>
          <a:xfrm>
            <a:off x="1446093" y="3686306"/>
            <a:ext cx="2738546" cy="0"/>
          </a:xfrm>
          <a:prstGeom prst="line">
            <a:avLst/>
          </a:prstGeom>
          <a:ln w="571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0" name="line1"/>
          <p:cNvCxnSpPr>
            <a:stCxn id="50" idx="3"/>
          </p:cNvCxnSpPr>
          <p:nvPr/>
        </p:nvCxnSpPr>
        <p:spPr>
          <a:xfrm>
            <a:off x="1446093" y="5596925"/>
            <a:ext cx="2738546" cy="0"/>
          </a:xfrm>
          <a:prstGeom prst="line">
            <a:avLst/>
          </a:prstGeom>
          <a:ln w="571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01" name="orangedecoder"/>
          <p:cNvSpPr/>
          <p:nvPr/>
        </p:nvSpPr>
        <p:spPr>
          <a:xfrm rot="16200000">
            <a:off x="1727589" y="4533825"/>
            <a:ext cx="914402" cy="351407"/>
          </a:xfrm>
          <a:prstGeom prst="trapezoid">
            <a:avLst/>
          </a:prstGeom>
          <a:solidFill>
            <a:srgbClr val="FFC00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102" name="orangegloballatch"/>
          <p:cNvSpPr/>
          <p:nvPr/>
        </p:nvSpPr>
        <p:spPr>
          <a:xfrm rot="16200000">
            <a:off x="710693" y="4517614"/>
            <a:ext cx="923012" cy="366610"/>
          </a:xfrm>
          <a:prstGeom prst="hexagon">
            <a:avLst/>
          </a:prstGeom>
          <a:solidFill>
            <a:schemeClr val="tx1">
              <a:lumMod val="65000"/>
              <a:lumOff val="3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4000" b="1">
              <a:solidFill>
                <a:schemeClr val="tx1"/>
              </a:solidFill>
            </a:endParaRPr>
          </a:p>
        </p:txBody>
      </p:sp>
      <p:sp>
        <p:nvSpPr>
          <p:cNvPr id="103" name="bluedecoder"/>
          <p:cNvSpPr/>
          <p:nvPr/>
        </p:nvSpPr>
        <p:spPr>
          <a:xfrm rot="16200000">
            <a:off x="1727588" y="2609733"/>
            <a:ext cx="914402" cy="351407"/>
          </a:xfrm>
          <a:prstGeom prst="trapezoid">
            <a:avLst/>
          </a:prstGeom>
          <a:solidFill>
            <a:srgbClr val="0070C0">
              <a:alpha val="75000"/>
            </a:srgb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106" name="orangegloballatch"/>
          <p:cNvSpPr/>
          <p:nvPr/>
        </p:nvSpPr>
        <p:spPr>
          <a:xfrm rot="16200000">
            <a:off x="718665" y="2606437"/>
            <a:ext cx="923012" cy="366610"/>
          </a:xfrm>
          <a:prstGeom prst="hexagon">
            <a:avLst/>
          </a:prstGeom>
          <a:solidFill>
            <a:schemeClr val="tx1">
              <a:lumMod val="65000"/>
              <a:lumOff val="3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4000" b="1">
              <a:solidFill>
                <a:schemeClr val="tx1"/>
              </a:solidFill>
            </a:endParaRPr>
          </a:p>
        </p:txBody>
      </p:sp>
      <p:sp>
        <p:nvSpPr>
          <p:cNvPr id="118" name="TextBox 117"/>
          <p:cNvSpPr txBox="1"/>
          <p:nvPr/>
        </p:nvSpPr>
        <p:spPr>
          <a:xfrm>
            <a:off x="175552" y="1496210"/>
            <a:ext cx="2009238" cy="536985"/>
          </a:xfrm>
          <a:prstGeom prst="rect">
            <a:avLst/>
          </a:prstGeom>
          <a:noFill/>
        </p:spPr>
        <p:txBody>
          <a:bodyPr wrap="square" rtlCol="0" anchor="ctr">
            <a:noAutofit/>
          </a:bodyPr>
          <a:lstStyle/>
          <a:p>
            <a:pPr algn="ctr"/>
            <a:r>
              <a:rPr lang="en-US" sz="4400" b="1" i="1" smtClean="0"/>
              <a:t>Latches</a:t>
            </a:r>
            <a:endParaRPr lang="en-US" sz="4000" b="1" i="1"/>
          </a:p>
        </p:txBody>
      </p:sp>
      <p:cxnSp>
        <p:nvCxnSpPr>
          <p:cNvPr id="119" name="orange"/>
          <p:cNvCxnSpPr>
            <a:endCxn id="103" idx="0"/>
          </p:cNvCxnSpPr>
          <p:nvPr/>
        </p:nvCxnSpPr>
        <p:spPr>
          <a:xfrm flipV="1">
            <a:off x="1363477" y="2785437"/>
            <a:ext cx="645609" cy="4305"/>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orange"/>
          <p:cNvCxnSpPr>
            <a:endCxn id="101" idx="0"/>
          </p:cNvCxnSpPr>
          <p:nvPr/>
        </p:nvCxnSpPr>
        <p:spPr>
          <a:xfrm>
            <a:off x="1363478" y="4709529"/>
            <a:ext cx="645609"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Cross 122"/>
          <p:cNvSpPr/>
          <p:nvPr/>
        </p:nvSpPr>
        <p:spPr>
          <a:xfrm rot="2700000">
            <a:off x="706620" y="3214017"/>
            <a:ext cx="992770" cy="992771"/>
          </a:xfrm>
          <a:prstGeom prst="plus">
            <a:avLst>
              <a:gd name="adj" fmla="val 46754"/>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4" name="Cross 123"/>
          <p:cNvSpPr/>
          <p:nvPr/>
        </p:nvSpPr>
        <p:spPr>
          <a:xfrm rot="2700000">
            <a:off x="698648" y="5146807"/>
            <a:ext cx="992770" cy="992771"/>
          </a:xfrm>
          <a:prstGeom prst="plus">
            <a:avLst>
              <a:gd name="adj" fmla="val 46754"/>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0" name="Cross 129"/>
          <p:cNvSpPr/>
          <p:nvPr/>
        </p:nvSpPr>
        <p:spPr>
          <a:xfrm rot="2700000">
            <a:off x="567514" y="2163677"/>
            <a:ext cx="1264651" cy="1264651"/>
          </a:xfrm>
          <a:prstGeom prst="plus">
            <a:avLst>
              <a:gd name="adj" fmla="val 46754"/>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1" name="Cross 130"/>
          <p:cNvSpPr/>
          <p:nvPr/>
        </p:nvSpPr>
        <p:spPr>
          <a:xfrm rot="2700000">
            <a:off x="559542" y="4068677"/>
            <a:ext cx="1264651" cy="1264651"/>
          </a:xfrm>
          <a:prstGeom prst="plus">
            <a:avLst>
              <a:gd name="adj" fmla="val 46754"/>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2" name="bankblank"/>
          <p:cNvSpPr/>
          <p:nvPr/>
        </p:nvSpPr>
        <p:spPr>
          <a:xfrm>
            <a:off x="2595563" y="2328235"/>
            <a:ext cx="1589076" cy="608501"/>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35" name="TextBox 34"/>
          <p:cNvSpPr txBox="1"/>
          <p:nvPr/>
        </p:nvSpPr>
        <p:spPr>
          <a:xfrm rot="16200000">
            <a:off x="3024449" y="3015740"/>
            <a:ext cx="5971388" cy="646331"/>
          </a:xfrm>
          <a:prstGeom prst="rect">
            <a:avLst/>
          </a:prstGeom>
          <a:solidFill>
            <a:srgbClr val="FF0000">
              <a:alpha val="50000"/>
            </a:srgbClr>
          </a:solidFill>
        </p:spPr>
        <p:txBody>
          <a:bodyPr wrap="square" rtlCol="0">
            <a:spAutoFit/>
          </a:bodyPr>
          <a:lstStyle/>
          <a:p>
            <a:pPr marL="2970213">
              <a:tabLst>
                <a:tab pos="2970213" algn="l"/>
              </a:tabLst>
            </a:pPr>
            <a:r>
              <a:rPr lang="en-US" sz="3600" smtClean="0"/>
              <a:t>1. Serialization</a:t>
            </a:r>
            <a:endParaRPr lang="en-US" sz="3600"/>
          </a:p>
        </p:txBody>
      </p:sp>
      <p:sp>
        <p:nvSpPr>
          <p:cNvPr id="65" name="TextBox 64"/>
          <p:cNvSpPr txBox="1"/>
          <p:nvPr/>
        </p:nvSpPr>
        <p:spPr>
          <a:xfrm rot="16200000">
            <a:off x="4147714" y="3015740"/>
            <a:ext cx="5971388" cy="646331"/>
          </a:xfrm>
          <a:prstGeom prst="rect">
            <a:avLst/>
          </a:prstGeom>
          <a:solidFill>
            <a:srgbClr val="FF0000">
              <a:alpha val="50000"/>
            </a:srgbClr>
          </a:solidFill>
        </p:spPr>
        <p:txBody>
          <a:bodyPr wrap="square" rtlCol="0">
            <a:spAutoFit/>
          </a:bodyPr>
          <a:lstStyle/>
          <a:p>
            <a:pPr marL="2970213"/>
            <a:r>
              <a:rPr lang="en-US" sz="3600" smtClean="0"/>
              <a:t>2. Wr-Penalty</a:t>
            </a:r>
            <a:endParaRPr lang="en-US" sz="3600"/>
          </a:p>
        </p:txBody>
      </p:sp>
      <p:sp>
        <p:nvSpPr>
          <p:cNvPr id="66" name="TextBox 65"/>
          <p:cNvSpPr txBox="1"/>
          <p:nvPr/>
        </p:nvSpPr>
        <p:spPr>
          <a:xfrm rot="16200000">
            <a:off x="5270978" y="3015739"/>
            <a:ext cx="5971389" cy="646331"/>
          </a:xfrm>
          <a:prstGeom prst="rect">
            <a:avLst/>
          </a:prstGeom>
          <a:solidFill>
            <a:srgbClr val="FF0000">
              <a:alpha val="50000"/>
            </a:srgbClr>
          </a:solidFill>
        </p:spPr>
        <p:txBody>
          <a:bodyPr wrap="square" rtlCol="0">
            <a:spAutoFit/>
          </a:bodyPr>
          <a:lstStyle/>
          <a:p>
            <a:pPr marL="2970213"/>
            <a:r>
              <a:rPr lang="en-US" sz="3600" smtClean="0"/>
              <a:t>3. Thrashing</a:t>
            </a:r>
            <a:endParaRPr lang="en-US" sz="3600"/>
          </a:p>
        </p:txBody>
      </p:sp>
      <p:sp>
        <p:nvSpPr>
          <p:cNvPr id="26" name="Pentagon 25"/>
          <p:cNvSpPr/>
          <p:nvPr/>
        </p:nvSpPr>
        <p:spPr>
          <a:xfrm>
            <a:off x="4656907" y="3477410"/>
            <a:ext cx="4267200" cy="651285"/>
          </a:xfrm>
          <a:prstGeom prst="homePlat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smtClean="0">
                <a:solidFill>
                  <a:schemeClr val="bg1"/>
                </a:solidFill>
              </a:rPr>
              <a:t>MASA</a:t>
            </a:r>
            <a:endParaRPr lang="en-US" sz="4000" b="1">
              <a:solidFill>
                <a:schemeClr val="bg1"/>
              </a:solidFill>
            </a:endParaRPr>
          </a:p>
        </p:txBody>
      </p:sp>
      <p:sp>
        <p:nvSpPr>
          <p:cNvPr id="68" name="Pentagon 67"/>
          <p:cNvSpPr/>
          <p:nvPr/>
        </p:nvSpPr>
        <p:spPr>
          <a:xfrm>
            <a:off x="4656907" y="4475707"/>
            <a:ext cx="3124200" cy="651285"/>
          </a:xfrm>
          <a:prstGeom prst="homePlat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smtClean="0">
                <a:solidFill>
                  <a:schemeClr val="bg1"/>
                </a:solidFill>
              </a:rPr>
              <a:t>SALP-2</a:t>
            </a:r>
            <a:endParaRPr lang="en-US" sz="4000" b="1">
              <a:solidFill>
                <a:schemeClr val="bg1"/>
              </a:solidFill>
            </a:endParaRPr>
          </a:p>
        </p:txBody>
      </p:sp>
      <p:sp>
        <p:nvSpPr>
          <p:cNvPr id="69" name="Pentagon 68"/>
          <p:cNvSpPr/>
          <p:nvPr/>
        </p:nvSpPr>
        <p:spPr>
          <a:xfrm>
            <a:off x="4648200" y="5474003"/>
            <a:ext cx="1981200" cy="651285"/>
          </a:xfrm>
          <a:prstGeom prst="homePlat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smtClean="0">
                <a:solidFill>
                  <a:schemeClr val="bg1"/>
                </a:solidFill>
              </a:rPr>
              <a:t>SALP-1</a:t>
            </a:r>
            <a:endParaRPr lang="en-US" sz="4000" b="1">
              <a:solidFill>
                <a:schemeClr val="bg1"/>
              </a:solidFill>
            </a:endParaRPr>
          </a:p>
        </p:txBody>
      </p:sp>
    </p:spTree>
    <p:extLst>
      <p:ext uri="{BB962C8B-B14F-4D97-AF65-F5344CB8AC3E}">
        <p14:creationId xmlns:p14="http://schemas.microsoft.com/office/powerpoint/2010/main" val="4025674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left)">
                                      <p:cBhvr>
                                        <p:cTn id="15" dur="1000"/>
                                        <p:tgtEl>
                                          <p:spTgt spid="2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3"/>
                                        </p:tgtEl>
                                        <p:attrNameLst>
                                          <p:attrName>style.visibility</p:attrName>
                                        </p:attrNameLst>
                                      </p:cBhvr>
                                      <p:to>
                                        <p:strVal val="visible"/>
                                      </p:to>
                                    </p:set>
                                    <p:animEffect transition="in" filter="fade">
                                      <p:cBhvr>
                                        <p:cTn id="20" dur="500"/>
                                        <p:tgtEl>
                                          <p:spTgt spid="12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4"/>
                                        </p:tgtEl>
                                        <p:attrNameLst>
                                          <p:attrName>style.visibility</p:attrName>
                                        </p:attrNameLst>
                                      </p:cBhvr>
                                      <p:to>
                                        <p:strVal val="visible"/>
                                      </p:to>
                                    </p:set>
                                    <p:animEffect transition="in" filter="fade">
                                      <p:cBhvr>
                                        <p:cTn id="23" dur="500"/>
                                        <p:tgtEl>
                                          <p:spTgt spid="12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68"/>
                                        </p:tgtEl>
                                        <p:attrNameLst>
                                          <p:attrName>style.visibility</p:attrName>
                                        </p:attrNameLst>
                                      </p:cBhvr>
                                      <p:to>
                                        <p:strVal val="visible"/>
                                      </p:to>
                                    </p:set>
                                    <p:animEffect transition="in" filter="wipe(left)">
                                      <p:cBhvr>
                                        <p:cTn id="28" dur="1000"/>
                                        <p:tgtEl>
                                          <p:spTgt spid="6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30"/>
                                        </p:tgtEl>
                                        <p:attrNameLst>
                                          <p:attrName>style.visibility</p:attrName>
                                        </p:attrNameLst>
                                      </p:cBhvr>
                                      <p:to>
                                        <p:strVal val="visible"/>
                                      </p:to>
                                    </p:set>
                                    <p:animEffect transition="in" filter="fade">
                                      <p:cBhvr>
                                        <p:cTn id="33" dur="500"/>
                                        <p:tgtEl>
                                          <p:spTgt spid="13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31"/>
                                        </p:tgtEl>
                                        <p:attrNameLst>
                                          <p:attrName>style.visibility</p:attrName>
                                        </p:attrNameLst>
                                      </p:cBhvr>
                                      <p:to>
                                        <p:strVal val="visible"/>
                                      </p:to>
                                    </p:set>
                                    <p:animEffect transition="in" filter="fade">
                                      <p:cBhvr>
                                        <p:cTn id="36" dur="500"/>
                                        <p:tgtEl>
                                          <p:spTgt spid="131"/>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69"/>
                                        </p:tgtEl>
                                        <p:attrNameLst>
                                          <p:attrName>style.visibility</p:attrName>
                                        </p:attrNameLst>
                                      </p:cBhvr>
                                      <p:to>
                                        <p:strVal val="visible"/>
                                      </p:to>
                                    </p:set>
                                    <p:animEffect transition="in" filter="wipe(left)">
                                      <p:cBhvr>
                                        <p:cTn id="41" dur="10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animBg="1"/>
      <p:bldP spid="124" grpId="0" animBg="1"/>
      <p:bldP spid="130" grpId="0" animBg="1"/>
      <p:bldP spid="131" grpId="0" animBg="1"/>
      <p:bldP spid="35" grpId="0" animBg="1"/>
      <p:bldP spid="65" grpId="0" animBg="1"/>
      <p:bldP spid="66" grpId="0" animBg="1"/>
      <p:bldP spid="26" grpId="0" animBg="1"/>
      <p:bldP spid="68" grpId="0" animBg="1"/>
      <p:bldP spid="6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Outline</a:t>
            </a:r>
            <a:endParaRPr lang="en-US" sz="4400" dirty="0"/>
          </a:p>
        </p:txBody>
      </p:sp>
      <p:sp>
        <p:nvSpPr>
          <p:cNvPr id="3" name="Content Placeholder 2"/>
          <p:cNvSpPr>
            <a:spLocks noGrp="1"/>
          </p:cNvSpPr>
          <p:nvPr>
            <p:ph idx="1"/>
          </p:nvPr>
        </p:nvSpPr>
        <p:spPr>
          <a:xfrm>
            <a:off x="304800" y="1143000"/>
            <a:ext cx="8534400" cy="5486400"/>
          </a:xfrm>
        </p:spPr>
        <p:txBody>
          <a:bodyPr/>
          <a:lstStyle/>
          <a:p>
            <a:pPr>
              <a:lnSpc>
                <a:spcPct val="90000"/>
              </a:lnSpc>
            </a:pPr>
            <a:r>
              <a:rPr lang="en-US" sz="4800" dirty="0" smtClean="0"/>
              <a:t>Motivation &amp; Key Idea</a:t>
            </a:r>
          </a:p>
          <a:p>
            <a:pPr>
              <a:lnSpc>
                <a:spcPct val="90000"/>
              </a:lnSpc>
            </a:pPr>
            <a:r>
              <a:rPr lang="en-US" sz="4800" smtClean="0"/>
              <a:t>Background</a:t>
            </a:r>
            <a:endParaRPr lang="en-US" sz="4800" dirty="0" smtClean="0"/>
          </a:p>
          <a:p>
            <a:pPr>
              <a:lnSpc>
                <a:spcPct val="90000"/>
              </a:lnSpc>
            </a:pPr>
            <a:r>
              <a:rPr lang="en-US" sz="4800" smtClean="0"/>
              <a:t>Mechanism</a:t>
            </a:r>
            <a:endParaRPr lang="en-US" sz="4800" dirty="0" smtClean="0"/>
          </a:p>
          <a:p>
            <a:pPr>
              <a:lnSpc>
                <a:spcPct val="90000"/>
              </a:lnSpc>
            </a:pPr>
            <a:r>
              <a:rPr lang="en-US" sz="4800" b="1" smtClean="0">
                <a:solidFill>
                  <a:srgbClr val="FF0000"/>
                </a:solidFill>
              </a:rPr>
              <a:t>Related Works</a:t>
            </a:r>
          </a:p>
          <a:p>
            <a:pPr>
              <a:lnSpc>
                <a:spcPct val="90000"/>
              </a:lnSpc>
            </a:pPr>
            <a:r>
              <a:rPr lang="en-US" sz="4800" smtClean="0">
                <a:solidFill>
                  <a:schemeClr val="bg1">
                    <a:lumMod val="75000"/>
                  </a:schemeClr>
                </a:solidFill>
              </a:rPr>
              <a:t>Results</a:t>
            </a:r>
            <a:endParaRPr lang="en-US" sz="4800" dirty="0" smtClean="0">
              <a:solidFill>
                <a:schemeClr val="bg1">
                  <a:lumMod val="75000"/>
                </a:schemeClr>
              </a:solidFill>
            </a:endParaRPr>
          </a:p>
          <a:p>
            <a:pPr>
              <a:lnSpc>
                <a:spcPct val="90000"/>
              </a:lnSpc>
            </a:pPr>
            <a:endParaRPr lang="en-US" sz="3600" dirty="0" smtClean="0"/>
          </a:p>
          <a:p>
            <a:pPr>
              <a:lnSpc>
                <a:spcPct val="90000"/>
              </a:lnSpc>
            </a:pPr>
            <a:endParaRPr lang="en-US" sz="3200" dirty="0"/>
          </a:p>
        </p:txBody>
      </p:sp>
      <p:cxnSp>
        <p:nvCxnSpPr>
          <p:cNvPr id="5" name="Straight Connector 4"/>
          <p:cNvCxnSpPr/>
          <p:nvPr/>
        </p:nvCxnSpPr>
        <p:spPr>
          <a:xfrm>
            <a:off x="0" y="914400"/>
            <a:ext cx="9144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B363EBC-A636-4E4F-B313-DA526F248DF6}" type="slidenum">
              <a:rPr lang="en-US" smtClean="0"/>
              <a:t>32</a:t>
            </a:fld>
            <a:endParaRPr lang="en-US"/>
          </a:p>
        </p:txBody>
      </p:sp>
    </p:spTree>
    <p:extLst>
      <p:ext uri="{BB962C8B-B14F-4D97-AF65-F5344CB8AC3E}">
        <p14:creationId xmlns:p14="http://schemas.microsoft.com/office/powerpoint/2010/main" val="176425683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Related Works</a:t>
            </a:r>
            <a:endParaRPr lang="en-US" sz="4400"/>
          </a:p>
        </p:txBody>
      </p:sp>
      <p:sp>
        <p:nvSpPr>
          <p:cNvPr id="3" name="Content Placeholder 2"/>
          <p:cNvSpPr>
            <a:spLocks noGrp="1"/>
          </p:cNvSpPr>
          <p:nvPr>
            <p:ph idx="1"/>
          </p:nvPr>
        </p:nvSpPr>
        <p:spPr>
          <a:xfrm>
            <a:off x="304800" y="990600"/>
            <a:ext cx="8534400" cy="5486400"/>
          </a:xfrm>
        </p:spPr>
        <p:txBody>
          <a:bodyPr/>
          <a:lstStyle/>
          <a:p>
            <a:pPr>
              <a:lnSpc>
                <a:spcPct val="85000"/>
              </a:lnSpc>
            </a:pPr>
            <a:r>
              <a:rPr lang="en-US" b="1" smtClean="0"/>
              <a:t>Randomized </a:t>
            </a:r>
            <a:r>
              <a:rPr lang="en-US" b="1"/>
              <a:t>bank index </a:t>
            </a:r>
            <a:r>
              <a:rPr lang="en-US" sz="2000" i="1" smtClean="0"/>
              <a:t>[Rau ISCA’91, Zhang+ MICRO’00, …]</a:t>
            </a:r>
          </a:p>
          <a:p>
            <a:pPr lvl="1">
              <a:lnSpc>
                <a:spcPct val="85000"/>
              </a:lnSpc>
            </a:pPr>
            <a:r>
              <a:rPr lang="en-US" smtClean="0"/>
              <a:t>Use XOR hashing to generate bank index</a:t>
            </a:r>
          </a:p>
          <a:p>
            <a:pPr lvl="1">
              <a:lnSpc>
                <a:spcPct val="85000"/>
              </a:lnSpc>
            </a:pPr>
            <a:r>
              <a:rPr lang="en-US" i="1" smtClean="0">
                <a:solidFill>
                  <a:srgbClr val="FF0000"/>
                </a:solidFill>
              </a:rPr>
              <a:t>Cannot parallelize bank conflicts</a:t>
            </a:r>
            <a:endParaRPr lang="en-US" i="1">
              <a:solidFill>
                <a:srgbClr val="FF0000"/>
              </a:solidFill>
            </a:endParaRPr>
          </a:p>
          <a:p>
            <a:pPr>
              <a:lnSpc>
                <a:spcPct val="85000"/>
              </a:lnSpc>
            </a:pPr>
            <a:r>
              <a:rPr lang="en-US" b="1" smtClean="0"/>
              <a:t>Rank-subsetting</a:t>
            </a:r>
            <a:r>
              <a:rPr lang="en-US" smtClean="0"/>
              <a:t> </a:t>
            </a:r>
            <a:r>
              <a:rPr lang="en-US" sz="2000" i="1"/>
              <a:t>[Ware+ ICCD’06, Zheng+ MICRO’08, Ahn+ CAL’09, </a:t>
            </a:r>
            <a:r>
              <a:rPr lang="en-US" sz="2000" i="1" smtClean="0"/>
              <a:t>…]</a:t>
            </a:r>
            <a:endParaRPr lang="en-US" sz="2000" i="1"/>
          </a:p>
          <a:p>
            <a:pPr lvl="1">
              <a:lnSpc>
                <a:spcPct val="85000"/>
              </a:lnSpc>
            </a:pPr>
            <a:r>
              <a:rPr lang="en-US"/>
              <a:t>Partition </a:t>
            </a:r>
            <a:r>
              <a:rPr lang="en-US" smtClean="0"/>
              <a:t>rank and data-bus </a:t>
            </a:r>
            <a:r>
              <a:rPr lang="en-US"/>
              <a:t>into </a:t>
            </a:r>
            <a:r>
              <a:rPr lang="en-US" smtClean="0"/>
              <a:t>multiple subsets</a:t>
            </a:r>
            <a:endParaRPr lang="en-US"/>
          </a:p>
          <a:p>
            <a:pPr lvl="1">
              <a:lnSpc>
                <a:spcPct val="85000"/>
              </a:lnSpc>
            </a:pPr>
            <a:r>
              <a:rPr lang="en-US" i="1">
                <a:solidFill>
                  <a:srgbClr val="FF0000"/>
                </a:solidFill>
              </a:rPr>
              <a:t>Increases unloaded DRAM </a:t>
            </a:r>
            <a:r>
              <a:rPr lang="en-US" i="1" smtClean="0">
                <a:solidFill>
                  <a:srgbClr val="FF0000"/>
                </a:solidFill>
              </a:rPr>
              <a:t>latency</a:t>
            </a:r>
            <a:endParaRPr lang="en-US" i="1">
              <a:solidFill>
                <a:srgbClr val="FF0000"/>
              </a:solidFill>
            </a:endParaRPr>
          </a:p>
          <a:p>
            <a:pPr>
              <a:lnSpc>
                <a:spcPct val="85000"/>
              </a:lnSpc>
            </a:pPr>
            <a:r>
              <a:rPr lang="en-US" b="1" smtClean="0"/>
              <a:t>Cached </a:t>
            </a:r>
            <a:r>
              <a:rPr lang="en-US" b="1"/>
              <a:t>DRAM </a:t>
            </a:r>
            <a:r>
              <a:rPr lang="en-US" sz="2000" i="1"/>
              <a:t>[Hidaka+ IEEE Micro’90, Hsu+ ISCA’93, </a:t>
            </a:r>
            <a:r>
              <a:rPr lang="en-US" sz="2000" i="1" smtClean="0"/>
              <a:t>…]</a:t>
            </a:r>
          </a:p>
          <a:p>
            <a:pPr lvl="1">
              <a:lnSpc>
                <a:spcPct val="85000"/>
              </a:lnSpc>
            </a:pPr>
            <a:r>
              <a:rPr lang="en-US" smtClean="0"/>
              <a:t>Add SRAM cache inside of DRAM chip</a:t>
            </a:r>
          </a:p>
          <a:p>
            <a:pPr lvl="1">
              <a:lnSpc>
                <a:spcPct val="85000"/>
              </a:lnSpc>
            </a:pPr>
            <a:r>
              <a:rPr lang="en-US" i="1" smtClean="0">
                <a:solidFill>
                  <a:srgbClr val="FF0000"/>
                </a:solidFill>
              </a:rPr>
              <a:t>Increases DRAM die size (+38.8% for 64kB)</a:t>
            </a:r>
          </a:p>
          <a:p>
            <a:pPr>
              <a:lnSpc>
                <a:spcPct val="85000"/>
              </a:lnSpc>
            </a:pPr>
            <a:r>
              <a:rPr lang="en-US" b="1" smtClean="0"/>
              <a:t>Hierarchical Bank </a:t>
            </a:r>
            <a:r>
              <a:rPr lang="en-US" sz="2000" i="1"/>
              <a:t>[</a:t>
            </a:r>
            <a:r>
              <a:rPr lang="en-US" sz="2000" i="1" smtClean="0"/>
              <a:t>Yamauchi+ </a:t>
            </a:r>
            <a:r>
              <a:rPr lang="en-US" sz="2000" i="1"/>
              <a:t>ARVLSI’97</a:t>
            </a:r>
            <a:r>
              <a:rPr lang="en-US" sz="2000" i="1" smtClean="0"/>
              <a:t>]</a:t>
            </a:r>
            <a:endParaRPr lang="en-US" sz="2000" smtClean="0"/>
          </a:p>
          <a:p>
            <a:pPr lvl="1">
              <a:lnSpc>
                <a:spcPct val="85000"/>
              </a:lnSpc>
            </a:pPr>
            <a:r>
              <a:rPr lang="en-US" smtClean="0"/>
              <a:t>Parallelize accesses to subarrays</a:t>
            </a:r>
            <a:endParaRPr lang="en-US"/>
          </a:p>
          <a:p>
            <a:pPr lvl="1">
              <a:lnSpc>
                <a:spcPct val="85000"/>
              </a:lnSpc>
            </a:pPr>
            <a:r>
              <a:rPr lang="en-US" i="1">
                <a:solidFill>
                  <a:srgbClr val="FF0000"/>
                </a:solidFill>
              </a:rPr>
              <a:t>Adds complex logic to subarrays</a:t>
            </a:r>
          </a:p>
          <a:p>
            <a:pPr lvl="1">
              <a:lnSpc>
                <a:spcPct val="85000"/>
              </a:lnSpc>
            </a:pPr>
            <a:r>
              <a:rPr lang="en-US" i="1" smtClean="0">
                <a:solidFill>
                  <a:srgbClr val="FF0000"/>
                </a:solidFill>
              </a:rPr>
              <a:t>Does not utilize multiple local row-buffers</a:t>
            </a:r>
          </a:p>
        </p:txBody>
      </p:sp>
      <p:sp>
        <p:nvSpPr>
          <p:cNvPr id="4" name="Slide Number Placeholder 3"/>
          <p:cNvSpPr>
            <a:spLocks noGrp="1"/>
          </p:cNvSpPr>
          <p:nvPr>
            <p:ph type="sldNum" sz="quarter" idx="12"/>
          </p:nvPr>
        </p:nvSpPr>
        <p:spPr/>
        <p:txBody>
          <a:bodyPr/>
          <a:lstStyle/>
          <a:p>
            <a:fld id="{8B363EBC-A636-4E4F-B313-DA526F248DF6}" type="slidenum">
              <a:rPr lang="en-US" smtClean="0"/>
              <a:t>33</a:t>
            </a:fld>
            <a:endParaRPr lang="en-US"/>
          </a:p>
        </p:txBody>
      </p:sp>
    </p:spTree>
    <p:extLst>
      <p:ext uri="{BB962C8B-B14F-4D97-AF65-F5344CB8AC3E}">
        <p14:creationId xmlns:p14="http://schemas.microsoft.com/office/powerpoint/2010/main" val="629637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Outline</a:t>
            </a:r>
            <a:endParaRPr lang="en-US" sz="4400" dirty="0"/>
          </a:p>
        </p:txBody>
      </p:sp>
      <p:sp>
        <p:nvSpPr>
          <p:cNvPr id="3" name="Content Placeholder 2"/>
          <p:cNvSpPr>
            <a:spLocks noGrp="1"/>
          </p:cNvSpPr>
          <p:nvPr>
            <p:ph idx="1"/>
          </p:nvPr>
        </p:nvSpPr>
        <p:spPr>
          <a:xfrm>
            <a:off x="304800" y="1143000"/>
            <a:ext cx="8534400" cy="5486400"/>
          </a:xfrm>
        </p:spPr>
        <p:txBody>
          <a:bodyPr/>
          <a:lstStyle/>
          <a:p>
            <a:pPr>
              <a:lnSpc>
                <a:spcPct val="90000"/>
              </a:lnSpc>
            </a:pPr>
            <a:r>
              <a:rPr lang="en-US" sz="4800" dirty="0" smtClean="0"/>
              <a:t>Motivation &amp; Key Idea</a:t>
            </a:r>
          </a:p>
          <a:p>
            <a:pPr>
              <a:lnSpc>
                <a:spcPct val="90000"/>
              </a:lnSpc>
            </a:pPr>
            <a:r>
              <a:rPr lang="en-US" sz="4800" smtClean="0"/>
              <a:t>Background</a:t>
            </a:r>
            <a:endParaRPr lang="en-US" sz="4800" dirty="0" smtClean="0"/>
          </a:p>
          <a:p>
            <a:pPr>
              <a:lnSpc>
                <a:spcPct val="90000"/>
              </a:lnSpc>
            </a:pPr>
            <a:r>
              <a:rPr lang="en-US" sz="4800" smtClean="0"/>
              <a:t>Mechanism</a:t>
            </a:r>
            <a:endParaRPr lang="en-US" sz="4800" dirty="0" smtClean="0"/>
          </a:p>
          <a:p>
            <a:pPr>
              <a:lnSpc>
                <a:spcPct val="90000"/>
              </a:lnSpc>
            </a:pPr>
            <a:r>
              <a:rPr lang="en-US" sz="4800" smtClean="0"/>
              <a:t>Related Works</a:t>
            </a:r>
          </a:p>
          <a:p>
            <a:pPr>
              <a:lnSpc>
                <a:spcPct val="90000"/>
              </a:lnSpc>
            </a:pPr>
            <a:r>
              <a:rPr lang="en-US" sz="4800" b="1" smtClean="0">
                <a:solidFill>
                  <a:srgbClr val="FF0000"/>
                </a:solidFill>
              </a:rPr>
              <a:t>Results</a:t>
            </a:r>
            <a:endParaRPr lang="en-US" sz="4800" b="1" dirty="0" smtClean="0">
              <a:solidFill>
                <a:srgbClr val="FF0000"/>
              </a:solidFill>
            </a:endParaRPr>
          </a:p>
          <a:p>
            <a:pPr>
              <a:lnSpc>
                <a:spcPct val="90000"/>
              </a:lnSpc>
            </a:pPr>
            <a:endParaRPr lang="en-US" sz="3600" dirty="0" smtClean="0"/>
          </a:p>
          <a:p>
            <a:pPr>
              <a:lnSpc>
                <a:spcPct val="90000"/>
              </a:lnSpc>
            </a:pPr>
            <a:endParaRPr lang="en-US" sz="3200" dirty="0"/>
          </a:p>
        </p:txBody>
      </p:sp>
      <p:cxnSp>
        <p:nvCxnSpPr>
          <p:cNvPr id="5" name="Straight Connector 4"/>
          <p:cNvCxnSpPr/>
          <p:nvPr/>
        </p:nvCxnSpPr>
        <p:spPr>
          <a:xfrm>
            <a:off x="0" y="914400"/>
            <a:ext cx="9144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B363EBC-A636-4E4F-B313-DA526F248DF6}" type="slidenum">
              <a:rPr lang="en-US" smtClean="0"/>
              <a:t>34</a:t>
            </a:fld>
            <a:endParaRPr lang="en-US"/>
          </a:p>
        </p:txBody>
      </p:sp>
    </p:spTree>
    <p:extLst>
      <p:ext uri="{BB962C8B-B14F-4D97-AF65-F5344CB8AC3E}">
        <p14:creationId xmlns:p14="http://schemas.microsoft.com/office/powerpoint/2010/main" val="202430282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Methodology</a:t>
            </a:r>
            <a:endParaRPr lang="en-US" sz="4400"/>
          </a:p>
        </p:txBody>
      </p:sp>
      <p:sp>
        <p:nvSpPr>
          <p:cNvPr id="3" name="Content Placeholder 2"/>
          <p:cNvSpPr>
            <a:spLocks noGrp="1"/>
          </p:cNvSpPr>
          <p:nvPr>
            <p:ph idx="1"/>
          </p:nvPr>
        </p:nvSpPr>
        <p:spPr/>
        <p:txBody>
          <a:bodyPr/>
          <a:lstStyle/>
          <a:p>
            <a:pPr>
              <a:lnSpc>
                <a:spcPct val="85000"/>
              </a:lnSpc>
            </a:pPr>
            <a:r>
              <a:rPr lang="en-US" sz="3200" b="1" smtClean="0"/>
              <a:t>DRAM Area/Power</a:t>
            </a:r>
          </a:p>
          <a:p>
            <a:pPr lvl="1">
              <a:lnSpc>
                <a:spcPct val="85000"/>
              </a:lnSpc>
            </a:pPr>
            <a:r>
              <a:rPr lang="en-US" smtClean="0"/>
              <a:t>Micron DDR3 </a:t>
            </a:r>
            <a:r>
              <a:rPr lang="en-US"/>
              <a:t>SDRAM System-Power </a:t>
            </a:r>
            <a:r>
              <a:rPr lang="en-US" smtClean="0"/>
              <a:t>Calculator</a:t>
            </a:r>
          </a:p>
          <a:p>
            <a:pPr lvl="1">
              <a:lnSpc>
                <a:spcPct val="85000"/>
              </a:lnSpc>
            </a:pPr>
            <a:r>
              <a:rPr lang="en-US" smtClean="0"/>
              <a:t>DRAM Area/Power Model </a:t>
            </a:r>
            <a:r>
              <a:rPr lang="en-US" i="1" smtClean="0"/>
              <a:t>[Vogelsang, MICRO’10]</a:t>
            </a:r>
          </a:p>
          <a:p>
            <a:pPr lvl="1">
              <a:lnSpc>
                <a:spcPct val="85000"/>
              </a:lnSpc>
            </a:pPr>
            <a:r>
              <a:rPr lang="en-US"/>
              <a:t>CACTI-D </a:t>
            </a:r>
            <a:r>
              <a:rPr lang="en-US" i="1" smtClean="0"/>
              <a:t>[Thoziyoor+, ISCA’08]</a:t>
            </a:r>
          </a:p>
          <a:p>
            <a:pPr>
              <a:lnSpc>
                <a:spcPct val="85000"/>
              </a:lnSpc>
            </a:pPr>
            <a:r>
              <a:rPr lang="en-US" sz="3200" b="1" smtClean="0"/>
              <a:t>Simulator</a:t>
            </a:r>
          </a:p>
          <a:p>
            <a:pPr lvl="1">
              <a:lnSpc>
                <a:spcPct val="85000"/>
              </a:lnSpc>
            </a:pPr>
            <a:r>
              <a:rPr lang="en-US" smtClean="0"/>
              <a:t>CPU: Pin-based, in-house x86 simulator</a:t>
            </a:r>
          </a:p>
          <a:p>
            <a:pPr lvl="1">
              <a:lnSpc>
                <a:spcPct val="85000"/>
              </a:lnSpc>
            </a:pPr>
            <a:r>
              <a:rPr lang="en-US" smtClean="0"/>
              <a:t>Memory: Validated cycle-accurate DDR3 DRAM simulator</a:t>
            </a:r>
          </a:p>
          <a:p>
            <a:pPr>
              <a:lnSpc>
                <a:spcPct val="85000"/>
              </a:lnSpc>
            </a:pPr>
            <a:r>
              <a:rPr lang="en-US" sz="3200" b="1" smtClean="0"/>
              <a:t>Workloads</a:t>
            </a:r>
            <a:endParaRPr lang="en-US" sz="3200" b="1"/>
          </a:p>
          <a:p>
            <a:pPr lvl="1">
              <a:lnSpc>
                <a:spcPct val="85000"/>
              </a:lnSpc>
            </a:pPr>
            <a:r>
              <a:rPr lang="en-US" smtClean="0"/>
              <a:t>32 Single-core benchmarks</a:t>
            </a:r>
          </a:p>
          <a:p>
            <a:pPr lvl="2">
              <a:lnSpc>
                <a:spcPct val="85000"/>
              </a:lnSpc>
            </a:pPr>
            <a:r>
              <a:rPr lang="en-US" sz="2400" smtClean="0"/>
              <a:t>SPEC CPU2006</a:t>
            </a:r>
            <a:r>
              <a:rPr lang="en-US" sz="2400"/>
              <a:t>, TPC, STREAM, </a:t>
            </a:r>
            <a:r>
              <a:rPr lang="en-US" sz="2400" smtClean="0"/>
              <a:t>random-access</a:t>
            </a:r>
          </a:p>
          <a:p>
            <a:pPr lvl="2">
              <a:lnSpc>
                <a:spcPct val="85000"/>
              </a:lnSpc>
            </a:pPr>
            <a:r>
              <a:rPr lang="en-US" sz="2400"/>
              <a:t>Representative 100 million instructions</a:t>
            </a:r>
          </a:p>
          <a:p>
            <a:pPr lvl="1">
              <a:lnSpc>
                <a:spcPct val="85000"/>
              </a:lnSpc>
            </a:pPr>
            <a:r>
              <a:rPr lang="en-US" smtClean="0"/>
              <a:t>16 Multi-core workloads</a:t>
            </a:r>
          </a:p>
          <a:p>
            <a:pPr lvl="2">
              <a:lnSpc>
                <a:spcPct val="85000"/>
              </a:lnSpc>
            </a:pPr>
            <a:r>
              <a:rPr lang="en-US" sz="2400" smtClean="0"/>
              <a:t>Random mix of single-thread benchmarks </a:t>
            </a:r>
          </a:p>
          <a:p>
            <a:pPr lvl="1">
              <a:lnSpc>
                <a:spcPct val="85000"/>
              </a:lnSpc>
            </a:pPr>
            <a:endParaRPr lang="en-US" sz="2400" b="1" smtClean="0"/>
          </a:p>
        </p:txBody>
      </p:sp>
      <p:sp>
        <p:nvSpPr>
          <p:cNvPr id="5" name="Slide Number Placeholder 4"/>
          <p:cNvSpPr>
            <a:spLocks noGrp="1"/>
          </p:cNvSpPr>
          <p:nvPr>
            <p:ph type="sldNum" sz="quarter" idx="12"/>
          </p:nvPr>
        </p:nvSpPr>
        <p:spPr/>
        <p:txBody>
          <a:bodyPr/>
          <a:lstStyle/>
          <a:p>
            <a:fld id="{8B363EBC-A636-4E4F-B313-DA526F248DF6}" type="slidenum">
              <a:rPr lang="en-US" smtClean="0"/>
              <a:t>35</a:t>
            </a:fld>
            <a:endParaRPr lang="en-US"/>
          </a:p>
        </p:txBody>
      </p:sp>
    </p:spTree>
    <p:extLst>
      <p:ext uri="{BB962C8B-B14F-4D97-AF65-F5344CB8AC3E}">
        <p14:creationId xmlns:p14="http://schemas.microsoft.com/office/powerpoint/2010/main" val="224224063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Configuration</a:t>
            </a:r>
            <a:endParaRPr lang="en-US" sz="4400"/>
          </a:p>
        </p:txBody>
      </p:sp>
      <p:sp>
        <p:nvSpPr>
          <p:cNvPr id="3" name="Content Placeholder 2"/>
          <p:cNvSpPr>
            <a:spLocks noGrp="1"/>
          </p:cNvSpPr>
          <p:nvPr>
            <p:ph idx="1"/>
          </p:nvPr>
        </p:nvSpPr>
        <p:spPr/>
        <p:txBody>
          <a:bodyPr/>
          <a:lstStyle/>
          <a:p>
            <a:pPr>
              <a:lnSpc>
                <a:spcPct val="85000"/>
              </a:lnSpc>
            </a:pPr>
            <a:r>
              <a:rPr lang="en-US" sz="3200" b="1" smtClean="0"/>
              <a:t>System Configuration</a:t>
            </a:r>
          </a:p>
          <a:p>
            <a:pPr lvl="1">
              <a:lnSpc>
                <a:spcPct val="85000"/>
              </a:lnSpc>
            </a:pPr>
            <a:r>
              <a:rPr lang="en-US" smtClean="0"/>
              <a:t>CPU: 5.3GHz, 128 ROB, 8 MSHR</a:t>
            </a:r>
          </a:p>
          <a:p>
            <a:pPr lvl="1">
              <a:lnSpc>
                <a:spcPct val="85000"/>
              </a:lnSpc>
            </a:pPr>
            <a:r>
              <a:rPr lang="en-US" smtClean="0"/>
              <a:t>LLC: 512kB per-core slice</a:t>
            </a:r>
          </a:p>
          <a:p>
            <a:pPr>
              <a:lnSpc>
                <a:spcPct val="85000"/>
              </a:lnSpc>
            </a:pPr>
            <a:r>
              <a:rPr lang="en-US" sz="3200" b="1" smtClean="0"/>
              <a:t>Memory Configuration</a:t>
            </a:r>
          </a:p>
          <a:p>
            <a:pPr lvl="1">
              <a:lnSpc>
                <a:spcPct val="85000"/>
              </a:lnSpc>
            </a:pPr>
            <a:r>
              <a:rPr lang="en-US" smtClean="0"/>
              <a:t>DDR3-1066</a:t>
            </a:r>
          </a:p>
          <a:p>
            <a:pPr lvl="1">
              <a:lnSpc>
                <a:spcPct val="85000"/>
              </a:lnSpc>
            </a:pPr>
            <a:r>
              <a:rPr lang="en-US" b="1" i="1" smtClean="0">
                <a:solidFill>
                  <a:srgbClr val="00B050"/>
                </a:solidFill>
              </a:rPr>
              <a:t>(default) </a:t>
            </a:r>
            <a:r>
              <a:rPr lang="en-US" b="1" smtClean="0">
                <a:solidFill>
                  <a:srgbClr val="00B050"/>
                </a:solidFill>
              </a:rPr>
              <a:t>1 channel, 1 rank, 8 banks, 8 subarrays-per-bank</a:t>
            </a:r>
          </a:p>
          <a:p>
            <a:pPr lvl="1">
              <a:lnSpc>
                <a:spcPct val="85000"/>
              </a:lnSpc>
            </a:pPr>
            <a:r>
              <a:rPr lang="en-US" i="1" smtClean="0"/>
              <a:t>(sensitivity)</a:t>
            </a:r>
            <a:r>
              <a:rPr lang="en-US" smtClean="0"/>
              <a:t> 1-8 chans, 1-8 ranks, 8-64 banks, 1-128 subarrays</a:t>
            </a:r>
          </a:p>
          <a:p>
            <a:pPr>
              <a:lnSpc>
                <a:spcPct val="85000"/>
              </a:lnSpc>
            </a:pPr>
            <a:r>
              <a:rPr lang="en-US" sz="3200" b="1" smtClean="0"/>
              <a:t>Mapping &amp; Row-Policy</a:t>
            </a:r>
          </a:p>
          <a:p>
            <a:pPr lvl="1">
              <a:lnSpc>
                <a:spcPct val="85000"/>
              </a:lnSpc>
            </a:pPr>
            <a:r>
              <a:rPr lang="en-US" b="1" i="1">
                <a:solidFill>
                  <a:srgbClr val="00B050"/>
                </a:solidFill>
              </a:rPr>
              <a:t>(default)</a:t>
            </a:r>
            <a:r>
              <a:rPr lang="en-US" b="1" smtClean="0">
                <a:solidFill>
                  <a:srgbClr val="00B050"/>
                </a:solidFill>
              </a:rPr>
              <a:t> Line-interleaved &amp; Closed-row</a:t>
            </a:r>
          </a:p>
          <a:p>
            <a:pPr lvl="1">
              <a:lnSpc>
                <a:spcPct val="85000"/>
              </a:lnSpc>
            </a:pPr>
            <a:r>
              <a:rPr lang="en-US" i="1"/>
              <a:t>(sensitivity)</a:t>
            </a:r>
            <a:r>
              <a:rPr lang="en-US"/>
              <a:t> Row-interleaved &amp; Open-row</a:t>
            </a:r>
          </a:p>
          <a:p>
            <a:pPr>
              <a:lnSpc>
                <a:spcPct val="85000"/>
              </a:lnSpc>
            </a:pPr>
            <a:r>
              <a:rPr lang="en-US" sz="3200" b="1" smtClean="0"/>
              <a:t>DRAM Controller Configuration</a:t>
            </a:r>
          </a:p>
          <a:p>
            <a:pPr lvl="1">
              <a:lnSpc>
                <a:spcPct val="85000"/>
              </a:lnSpc>
            </a:pPr>
            <a:r>
              <a:rPr lang="en-US" smtClean="0"/>
              <a:t>64-/64-entry read/write queues per-channel</a:t>
            </a:r>
          </a:p>
          <a:p>
            <a:pPr lvl="1">
              <a:lnSpc>
                <a:spcPct val="85000"/>
              </a:lnSpc>
            </a:pPr>
            <a:r>
              <a:rPr lang="en-US" smtClean="0"/>
              <a:t>FR-FCFS, batch scheduling for writes</a:t>
            </a:r>
          </a:p>
          <a:p>
            <a:pPr lvl="1">
              <a:lnSpc>
                <a:spcPct val="85000"/>
              </a:lnSpc>
            </a:pPr>
            <a:endParaRPr lang="en-US" smtClean="0"/>
          </a:p>
          <a:p>
            <a:pPr>
              <a:lnSpc>
                <a:spcPct val="85000"/>
              </a:lnSpc>
            </a:pPr>
            <a:endParaRPr lang="en-US"/>
          </a:p>
        </p:txBody>
      </p:sp>
      <p:sp>
        <p:nvSpPr>
          <p:cNvPr id="4" name="Slide Number Placeholder 3"/>
          <p:cNvSpPr>
            <a:spLocks noGrp="1"/>
          </p:cNvSpPr>
          <p:nvPr>
            <p:ph type="sldNum" sz="quarter" idx="12"/>
          </p:nvPr>
        </p:nvSpPr>
        <p:spPr/>
        <p:txBody>
          <a:bodyPr/>
          <a:lstStyle/>
          <a:p>
            <a:fld id="{8B363EBC-A636-4E4F-B313-DA526F248DF6}" type="slidenum">
              <a:rPr lang="en-US" smtClean="0"/>
              <a:t>36</a:t>
            </a:fld>
            <a:endParaRPr lang="en-US"/>
          </a:p>
        </p:txBody>
      </p:sp>
    </p:spTree>
    <p:extLst>
      <p:ext uri="{BB962C8B-B14F-4D97-AF65-F5344CB8AC3E}">
        <p14:creationId xmlns:p14="http://schemas.microsoft.com/office/powerpoint/2010/main" val="177567277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Single-Core: Instruction </a:t>
            </a:r>
            <a:r>
              <a:rPr lang="en-US" sz="4400"/>
              <a:t>Throughput</a:t>
            </a:r>
          </a:p>
        </p:txBody>
      </p:sp>
      <p:sp>
        <p:nvSpPr>
          <p:cNvPr id="4" name="Slide Number Placeholder 3"/>
          <p:cNvSpPr>
            <a:spLocks noGrp="1"/>
          </p:cNvSpPr>
          <p:nvPr>
            <p:ph type="sldNum" sz="quarter" idx="12"/>
          </p:nvPr>
        </p:nvSpPr>
        <p:spPr/>
        <p:txBody>
          <a:bodyPr/>
          <a:lstStyle/>
          <a:p>
            <a:fld id="{8B363EBC-A636-4E4F-B313-DA526F248DF6}" type="slidenum">
              <a:rPr lang="en-US" smtClean="0"/>
              <a:t>37</a:t>
            </a:fld>
            <a:endParaRPr lang="en-US"/>
          </a:p>
        </p:txBody>
      </p:sp>
      <p:graphicFrame>
        <p:nvGraphicFramePr>
          <p:cNvPr id="7" name="MASA_IDEAL"/>
          <p:cNvGraphicFramePr>
            <a:graphicFrameLocks/>
          </p:cNvGraphicFramePr>
          <p:nvPr>
            <p:extLst>
              <p:ext uri="{D42A27DB-BD31-4B8C-83A1-F6EECF244321}">
                <p14:modId xmlns:p14="http://schemas.microsoft.com/office/powerpoint/2010/main" val="2923439229"/>
              </p:ext>
            </p:extLst>
          </p:nvPr>
        </p:nvGraphicFramePr>
        <p:xfrm>
          <a:off x="304800" y="838200"/>
          <a:ext cx="8360228" cy="4559617"/>
        </p:xfrm>
        <a:graphic>
          <a:graphicData uri="http://schemas.openxmlformats.org/drawingml/2006/chart">
            <c:chart xmlns:c="http://schemas.openxmlformats.org/drawingml/2006/chart" xmlns:r="http://schemas.openxmlformats.org/officeDocument/2006/relationships" r:id="rId2"/>
          </a:graphicData>
        </a:graphic>
      </p:graphicFrame>
      <p:sp>
        <p:nvSpPr>
          <p:cNvPr id="9" name="1"/>
          <p:cNvSpPr txBox="1"/>
          <p:nvPr/>
        </p:nvSpPr>
        <p:spPr>
          <a:xfrm rot="16200000">
            <a:off x="7319711" y="2414974"/>
            <a:ext cx="1143000" cy="707886"/>
          </a:xfrm>
          <a:prstGeom prst="rect">
            <a:avLst/>
          </a:prstGeom>
          <a:noFill/>
        </p:spPr>
        <p:txBody>
          <a:bodyPr wrap="square" rtlCol="0">
            <a:spAutoFit/>
          </a:bodyPr>
          <a:lstStyle/>
          <a:p>
            <a:r>
              <a:rPr lang="en-US" sz="4000" b="1" smtClean="0">
                <a:solidFill>
                  <a:srgbClr val="0070C0"/>
                </a:solidFill>
              </a:rPr>
              <a:t>17%</a:t>
            </a:r>
            <a:endParaRPr lang="en-US" sz="4000" b="1">
              <a:solidFill>
                <a:srgbClr val="0070C0"/>
              </a:solidFill>
            </a:endParaRPr>
          </a:p>
        </p:txBody>
      </p:sp>
      <p:sp>
        <p:nvSpPr>
          <p:cNvPr id="10" name="2"/>
          <p:cNvSpPr txBox="1"/>
          <p:nvPr/>
        </p:nvSpPr>
        <p:spPr>
          <a:xfrm rot="16200000">
            <a:off x="7754051" y="2414974"/>
            <a:ext cx="1143000" cy="707886"/>
          </a:xfrm>
          <a:prstGeom prst="rect">
            <a:avLst/>
          </a:prstGeom>
          <a:noFill/>
        </p:spPr>
        <p:txBody>
          <a:bodyPr wrap="square" rtlCol="0">
            <a:spAutoFit/>
          </a:bodyPr>
          <a:lstStyle/>
          <a:p>
            <a:r>
              <a:rPr lang="en-US" sz="4000" b="1" smtClean="0">
                <a:solidFill>
                  <a:srgbClr val="FF0000"/>
                </a:solidFill>
              </a:rPr>
              <a:t>20%</a:t>
            </a:r>
            <a:endParaRPr lang="en-US" sz="4000" b="1">
              <a:solidFill>
                <a:srgbClr val="FF0000"/>
              </a:solidFill>
            </a:endParaRPr>
          </a:p>
        </p:txBody>
      </p:sp>
      <p:sp>
        <p:nvSpPr>
          <p:cNvPr id="11" name="TextBox 10"/>
          <p:cNvSpPr txBox="1"/>
          <p:nvPr/>
        </p:nvSpPr>
        <p:spPr>
          <a:xfrm>
            <a:off x="498724" y="5334000"/>
            <a:ext cx="8166304" cy="1311128"/>
          </a:xfrm>
          <a:prstGeom prst="rect">
            <a:avLst/>
          </a:prstGeom>
          <a:noFill/>
        </p:spPr>
        <p:txBody>
          <a:bodyPr wrap="square" rtlCol="0">
            <a:spAutoFit/>
          </a:bodyPr>
          <a:lstStyle/>
          <a:p>
            <a:pPr algn="ctr">
              <a:lnSpc>
                <a:spcPct val="90000"/>
              </a:lnSpc>
            </a:pPr>
            <a:r>
              <a:rPr lang="en-US" sz="4400" b="1" i="1" smtClean="0">
                <a:solidFill>
                  <a:srgbClr val="0070C0"/>
                </a:solidFill>
              </a:rPr>
              <a:t>MASA</a:t>
            </a:r>
            <a:r>
              <a:rPr lang="en-US" sz="4400" i="1" smtClean="0">
                <a:solidFill>
                  <a:srgbClr val="0070C0"/>
                </a:solidFill>
              </a:rPr>
              <a:t> achieves most of the benefit of having more banks (“Ideal”)</a:t>
            </a:r>
            <a:endParaRPr lang="en-US" sz="4400" i="1">
              <a:solidFill>
                <a:srgbClr val="0070C0"/>
              </a:solidFill>
            </a:endParaRPr>
          </a:p>
        </p:txBody>
      </p:sp>
    </p:spTree>
    <p:extLst>
      <p:ext uri="{BB962C8B-B14F-4D97-AF65-F5344CB8AC3E}">
        <p14:creationId xmlns:p14="http://schemas.microsoft.com/office/powerpoint/2010/main" val="25945077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chart seriesIdx="1" categoryIdx="-4" bldStep="series"/>
                                            </p:graphicEl>
                                          </p:spTgt>
                                        </p:tgtEl>
                                        <p:attrNameLst>
                                          <p:attrName>style.visibility</p:attrName>
                                        </p:attrNameLst>
                                      </p:cBhvr>
                                      <p:to>
                                        <p:strVal val="visible"/>
                                      </p:to>
                                    </p:set>
                                    <p:animEffect transition="in" filter="fade">
                                      <p:cBhvr>
                                        <p:cTn id="12" dur="500"/>
                                        <p:tgtEl>
                                          <p:spTgt spid="7">
                                            <p:graphicEl>
                                              <a:chart seriesIdx="1" categoryIdx="-4" bldStep="series"/>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series"/>
        </p:bldSub>
      </p:bldGraphic>
      <p:bldP spid="9" grpId="0"/>
      <p:bldP spid="10" grpId="0"/>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Single-Core: Instruction Throughput</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38</a:t>
            </a:fld>
            <a:endParaRPr lang="en-US"/>
          </a:p>
        </p:txBody>
      </p:sp>
      <p:graphicFrame>
        <p:nvGraphicFramePr>
          <p:cNvPr id="7" name="Chart 6"/>
          <p:cNvGraphicFramePr>
            <a:graphicFrameLocks/>
          </p:cNvGraphicFramePr>
          <p:nvPr>
            <p:extLst>
              <p:ext uri="{D42A27DB-BD31-4B8C-83A1-F6EECF244321}">
                <p14:modId xmlns:p14="http://schemas.microsoft.com/office/powerpoint/2010/main" val="3055450762"/>
              </p:ext>
            </p:extLst>
          </p:nvPr>
        </p:nvGraphicFramePr>
        <p:xfrm>
          <a:off x="457200" y="838201"/>
          <a:ext cx="8077200" cy="3200399"/>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918597" y="5257800"/>
            <a:ext cx="7326558" cy="1311128"/>
          </a:xfrm>
          <a:prstGeom prst="rect">
            <a:avLst/>
          </a:prstGeom>
          <a:noFill/>
        </p:spPr>
        <p:txBody>
          <a:bodyPr wrap="square" rtlCol="0">
            <a:spAutoFit/>
          </a:bodyPr>
          <a:lstStyle/>
          <a:p>
            <a:pPr algn="ctr">
              <a:lnSpc>
                <a:spcPct val="90000"/>
              </a:lnSpc>
            </a:pPr>
            <a:r>
              <a:rPr lang="en-US" sz="4400" b="1" i="1" smtClean="0">
                <a:solidFill>
                  <a:srgbClr val="0070C0"/>
                </a:solidFill>
              </a:rPr>
              <a:t>SALP-1, SALP-2, MASA</a:t>
            </a:r>
            <a:r>
              <a:rPr lang="en-US" sz="4400" i="1" smtClean="0">
                <a:solidFill>
                  <a:srgbClr val="0070C0"/>
                </a:solidFill>
              </a:rPr>
              <a:t> improve performance at low cost</a:t>
            </a:r>
            <a:endParaRPr lang="en-US" sz="4400" i="1">
              <a:solidFill>
                <a:srgbClr val="0070C0"/>
              </a:solidFill>
            </a:endParaRPr>
          </a:p>
        </p:txBody>
      </p:sp>
      <p:sp>
        <p:nvSpPr>
          <p:cNvPr id="9" name="2"/>
          <p:cNvSpPr txBox="1"/>
          <p:nvPr/>
        </p:nvSpPr>
        <p:spPr>
          <a:xfrm>
            <a:off x="6553200" y="1752600"/>
            <a:ext cx="1143000" cy="707886"/>
          </a:xfrm>
          <a:prstGeom prst="rect">
            <a:avLst/>
          </a:prstGeom>
          <a:noFill/>
        </p:spPr>
        <p:txBody>
          <a:bodyPr wrap="square" rtlCol="0">
            <a:spAutoFit/>
          </a:bodyPr>
          <a:lstStyle/>
          <a:p>
            <a:pPr algn="ctr"/>
            <a:r>
              <a:rPr lang="en-US" sz="4000" b="1" smtClean="0">
                <a:solidFill>
                  <a:srgbClr val="FF0000"/>
                </a:solidFill>
              </a:rPr>
              <a:t>20%</a:t>
            </a:r>
            <a:endParaRPr lang="en-US" sz="4000" b="1">
              <a:solidFill>
                <a:srgbClr val="FF0000"/>
              </a:solidFill>
            </a:endParaRPr>
          </a:p>
        </p:txBody>
      </p:sp>
      <p:sp>
        <p:nvSpPr>
          <p:cNvPr id="10" name="2"/>
          <p:cNvSpPr txBox="1"/>
          <p:nvPr/>
        </p:nvSpPr>
        <p:spPr>
          <a:xfrm>
            <a:off x="5257800" y="1981200"/>
            <a:ext cx="1143000" cy="707886"/>
          </a:xfrm>
          <a:prstGeom prst="rect">
            <a:avLst/>
          </a:prstGeom>
          <a:noFill/>
        </p:spPr>
        <p:txBody>
          <a:bodyPr wrap="square" rtlCol="0">
            <a:spAutoFit/>
          </a:bodyPr>
          <a:lstStyle/>
          <a:p>
            <a:pPr algn="ctr"/>
            <a:r>
              <a:rPr lang="en-US" sz="4000" b="1" smtClean="0">
                <a:solidFill>
                  <a:srgbClr val="0070C0"/>
                </a:solidFill>
              </a:rPr>
              <a:t>17%</a:t>
            </a:r>
            <a:endParaRPr lang="en-US" sz="4000" b="1">
              <a:solidFill>
                <a:srgbClr val="0070C0"/>
              </a:solidFill>
            </a:endParaRPr>
          </a:p>
        </p:txBody>
      </p:sp>
      <p:sp>
        <p:nvSpPr>
          <p:cNvPr id="11" name="2"/>
          <p:cNvSpPr txBox="1"/>
          <p:nvPr/>
        </p:nvSpPr>
        <p:spPr>
          <a:xfrm>
            <a:off x="3962400" y="2209800"/>
            <a:ext cx="1143000" cy="707886"/>
          </a:xfrm>
          <a:prstGeom prst="rect">
            <a:avLst/>
          </a:prstGeom>
          <a:noFill/>
        </p:spPr>
        <p:txBody>
          <a:bodyPr wrap="square" rtlCol="0">
            <a:spAutoFit/>
          </a:bodyPr>
          <a:lstStyle/>
          <a:p>
            <a:pPr algn="ctr"/>
            <a:r>
              <a:rPr lang="en-US" sz="4000" b="1" smtClean="0">
                <a:solidFill>
                  <a:schemeClr val="tx1">
                    <a:lumMod val="75000"/>
                    <a:lumOff val="25000"/>
                  </a:schemeClr>
                </a:solidFill>
              </a:rPr>
              <a:t>13%</a:t>
            </a:r>
            <a:endParaRPr lang="en-US" sz="4000" b="1">
              <a:solidFill>
                <a:schemeClr val="tx1">
                  <a:lumMod val="75000"/>
                  <a:lumOff val="25000"/>
                </a:schemeClr>
              </a:solidFill>
            </a:endParaRPr>
          </a:p>
        </p:txBody>
      </p:sp>
      <p:sp>
        <p:nvSpPr>
          <p:cNvPr id="12" name="2"/>
          <p:cNvSpPr txBox="1"/>
          <p:nvPr/>
        </p:nvSpPr>
        <p:spPr>
          <a:xfrm>
            <a:off x="2667000" y="2667000"/>
            <a:ext cx="1143000" cy="707886"/>
          </a:xfrm>
          <a:prstGeom prst="rect">
            <a:avLst/>
          </a:prstGeom>
          <a:noFill/>
        </p:spPr>
        <p:txBody>
          <a:bodyPr wrap="square" rtlCol="0">
            <a:spAutoFit/>
          </a:bodyPr>
          <a:lstStyle/>
          <a:p>
            <a:pPr algn="ctr"/>
            <a:r>
              <a:rPr lang="en-US" sz="4000" b="1">
                <a:solidFill>
                  <a:schemeClr val="bg1">
                    <a:lumMod val="50000"/>
                  </a:schemeClr>
                </a:solidFill>
              </a:rPr>
              <a:t>7</a:t>
            </a:r>
            <a:r>
              <a:rPr lang="en-US" sz="4000" b="1" smtClean="0">
                <a:solidFill>
                  <a:schemeClr val="bg1">
                    <a:lumMod val="50000"/>
                  </a:schemeClr>
                </a:solidFill>
              </a:rPr>
              <a:t>%</a:t>
            </a:r>
            <a:endParaRPr lang="en-US" sz="4000" b="1">
              <a:solidFill>
                <a:schemeClr val="bg1">
                  <a:lumMod val="50000"/>
                </a:scheme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642127113"/>
              </p:ext>
            </p:extLst>
          </p:nvPr>
        </p:nvGraphicFramePr>
        <p:xfrm>
          <a:off x="609600" y="4048760"/>
          <a:ext cx="7162800" cy="1056640"/>
        </p:xfrm>
        <a:graphic>
          <a:graphicData uri="http://schemas.openxmlformats.org/drawingml/2006/table">
            <a:tbl>
              <a:tblPr firstRow="1" bandRow="1">
                <a:tableStyleId>{5940675A-B579-460E-94D1-54222C63F5DA}</a:tableStyleId>
              </a:tblPr>
              <a:tblGrid>
                <a:gridCol w="1981200"/>
                <a:gridCol w="2590800"/>
                <a:gridCol w="1295400"/>
                <a:gridCol w="1295400"/>
              </a:tblGrid>
              <a:tr h="1056640">
                <a:tc>
                  <a:txBody>
                    <a:bodyPr/>
                    <a:lstStyle/>
                    <a:p>
                      <a:pPr algn="ctr">
                        <a:lnSpc>
                          <a:spcPct val="80000"/>
                        </a:lnSpc>
                      </a:pPr>
                      <a:r>
                        <a:rPr lang="en-US" sz="3600" b="1" smtClean="0"/>
                        <a:t>DRAM Die</a:t>
                      </a:r>
                      <a:r>
                        <a:rPr lang="en-US" sz="3600" b="1" baseline="0" smtClean="0"/>
                        <a:t> </a:t>
                      </a:r>
                      <a:r>
                        <a:rPr lang="en-US" sz="3600" b="1" smtClean="0"/>
                        <a:t>Area</a:t>
                      </a:r>
                      <a:endParaRPr lang="en-US" sz="3600" b="1"/>
                    </a:p>
                  </a:txBody>
                  <a:tcPr anchor="b">
                    <a:lnL w="12700" cmpd="sng">
                      <a:noFill/>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b="1" smtClean="0">
                          <a:solidFill>
                            <a:schemeClr val="tx1">
                              <a:lumMod val="65000"/>
                              <a:lumOff val="35000"/>
                            </a:schemeClr>
                          </a:solidFill>
                        </a:rPr>
                        <a:t>&lt;</a:t>
                      </a:r>
                      <a:r>
                        <a:rPr lang="en-US" sz="3200" b="1" baseline="0" smtClean="0">
                          <a:solidFill>
                            <a:schemeClr val="tx1">
                              <a:lumMod val="65000"/>
                              <a:lumOff val="35000"/>
                            </a:schemeClr>
                          </a:solidFill>
                        </a:rPr>
                        <a:t> 0.15%</a:t>
                      </a:r>
                      <a:endParaRPr lang="en-US" sz="3200" b="1">
                        <a:solidFill>
                          <a:schemeClr val="tx1">
                            <a:lumMod val="65000"/>
                            <a:lumOff val="3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b="1" smtClean="0">
                          <a:solidFill>
                            <a:srgbClr val="0070C0"/>
                          </a:solidFill>
                        </a:rPr>
                        <a:t>0.15%</a:t>
                      </a:r>
                      <a:endParaRPr lang="en-US" sz="3200" b="1">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b="1" smtClean="0">
                          <a:solidFill>
                            <a:srgbClr val="FF0000"/>
                          </a:solidFill>
                        </a:rPr>
                        <a:t>36.3%</a:t>
                      </a:r>
                      <a:endParaRPr lang="en-US" sz="3200" b="1">
                        <a:solidFill>
                          <a:srgbClr val="FF0000"/>
                        </a:solidFill>
                      </a:endParaRPr>
                    </a:p>
                  </a:txBody>
                  <a:tcPr anchor="ctr">
                    <a:lnL w="12700" cap="flat" cmpd="sng" algn="ctr">
                      <a:solidFill>
                        <a:schemeClr val="tx1"/>
                      </a:solidFill>
                      <a:prstDash val="solid"/>
                      <a:round/>
                      <a:headEnd type="none" w="med" len="med"/>
                      <a:tailEnd type="none" w="med" len="med"/>
                    </a:lnL>
                    <a:lnR w="12700" cmpd="sng">
                      <a:noFill/>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5143968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Single-Core: Sensitivity to </a:t>
            </a:r>
            <a:r>
              <a:rPr lang="en-US" sz="4400"/>
              <a:t>Subarrays</a:t>
            </a:r>
          </a:p>
        </p:txBody>
      </p:sp>
      <p:sp>
        <p:nvSpPr>
          <p:cNvPr id="4" name="Slide Number Placeholder 3"/>
          <p:cNvSpPr>
            <a:spLocks noGrp="1"/>
          </p:cNvSpPr>
          <p:nvPr>
            <p:ph type="sldNum" sz="quarter" idx="12"/>
          </p:nvPr>
        </p:nvSpPr>
        <p:spPr/>
        <p:txBody>
          <a:bodyPr/>
          <a:lstStyle/>
          <a:p>
            <a:fld id="{8B363EBC-A636-4E4F-B313-DA526F248DF6}" type="slidenum">
              <a:rPr lang="en-US" smtClean="0"/>
              <a:t>39</a:t>
            </a:fld>
            <a:endParaRPr lang="en-US"/>
          </a:p>
        </p:txBody>
      </p:sp>
      <p:graphicFrame>
        <p:nvGraphicFramePr>
          <p:cNvPr id="5" name="Chart 4"/>
          <p:cNvGraphicFramePr>
            <a:graphicFrameLocks/>
          </p:cNvGraphicFramePr>
          <p:nvPr>
            <p:extLst>
              <p:ext uri="{D42A27DB-BD31-4B8C-83A1-F6EECF244321}">
                <p14:modId xmlns:p14="http://schemas.microsoft.com/office/powerpoint/2010/main" val="3689239865"/>
              </p:ext>
            </p:extLst>
          </p:nvPr>
        </p:nvGraphicFramePr>
        <p:xfrm>
          <a:off x="304800" y="838201"/>
          <a:ext cx="8273637"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7" name="Rounded Rectangle 6"/>
          <p:cNvSpPr/>
          <p:nvPr/>
        </p:nvSpPr>
        <p:spPr>
          <a:xfrm>
            <a:off x="7554096" y="1328738"/>
            <a:ext cx="914400" cy="3144878"/>
          </a:xfrm>
          <a:prstGeom prst="roundRect">
            <a:avLst>
              <a:gd name="adj" fmla="val 9377"/>
            </a:avLst>
          </a:prstGeom>
          <a:noFill/>
          <a:ln w="1270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8" name="Rounded Rectangle 7"/>
          <p:cNvSpPr/>
          <p:nvPr/>
        </p:nvSpPr>
        <p:spPr>
          <a:xfrm>
            <a:off x="4213019" y="1709738"/>
            <a:ext cx="914400" cy="2763878"/>
          </a:xfrm>
          <a:prstGeom prst="roundRect">
            <a:avLst>
              <a:gd name="adj" fmla="val 9377"/>
            </a:avLst>
          </a:prstGeom>
          <a:noFill/>
          <a:ln w="1270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10" name="TextBox 9"/>
          <p:cNvSpPr txBox="1"/>
          <p:nvPr/>
        </p:nvSpPr>
        <p:spPr>
          <a:xfrm>
            <a:off x="544758" y="5181600"/>
            <a:ext cx="7761042" cy="1311128"/>
          </a:xfrm>
          <a:prstGeom prst="rect">
            <a:avLst/>
          </a:prstGeom>
          <a:noFill/>
        </p:spPr>
        <p:txBody>
          <a:bodyPr wrap="square" rtlCol="0">
            <a:spAutoFit/>
          </a:bodyPr>
          <a:lstStyle/>
          <a:p>
            <a:pPr algn="ctr">
              <a:lnSpc>
                <a:spcPct val="90000"/>
              </a:lnSpc>
            </a:pPr>
            <a:r>
              <a:rPr lang="en-US" sz="4400" i="1" smtClean="0">
                <a:solidFill>
                  <a:srgbClr val="0070C0"/>
                </a:solidFill>
              </a:rPr>
              <a:t>You do not need many subarrays for high performance</a:t>
            </a:r>
            <a:endParaRPr lang="en-US" sz="4400" i="1">
              <a:solidFill>
                <a:srgbClr val="0070C0"/>
              </a:solidFill>
            </a:endParaRPr>
          </a:p>
        </p:txBody>
      </p:sp>
    </p:spTree>
    <p:extLst>
      <p:ext uri="{BB962C8B-B14F-4D97-AF65-F5344CB8AC3E}">
        <p14:creationId xmlns:p14="http://schemas.microsoft.com/office/powerpoint/2010/main" val="33257258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74382" y="1219200"/>
            <a:ext cx="2849063" cy="5029199"/>
          </a:xfrm>
          <a:prstGeom prst="roundRect">
            <a:avLst/>
          </a:prstGeom>
          <a:solidFill>
            <a:schemeClr val="accent1">
              <a:lumMod val="20000"/>
              <a:lumOff val="80000"/>
            </a:schemeClr>
          </a:solid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a:off x="1143000" y="3009900"/>
            <a:ext cx="7391400" cy="990600"/>
          </a:xfrm>
          <a:prstGeom prst="roundRect">
            <a:avLst/>
          </a:prstGeom>
          <a:solidFill>
            <a:srgbClr val="FF0000">
              <a:alpha val="25098"/>
            </a:srgbClr>
          </a:solidFill>
          <a:ln w="571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4400"/>
              <a:t>Introduction</a:t>
            </a:r>
          </a:p>
        </p:txBody>
      </p:sp>
      <p:sp>
        <p:nvSpPr>
          <p:cNvPr id="4" name="Slide Number Placeholder 3"/>
          <p:cNvSpPr>
            <a:spLocks noGrp="1"/>
          </p:cNvSpPr>
          <p:nvPr>
            <p:ph type="sldNum" sz="quarter" idx="12"/>
          </p:nvPr>
        </p:nvSpPr>
        <p:spPr/>
        <p:txBody>
          <a:bodyPr/>
          <a:lstStyle/>
          <a:p>
            <a:fld id="{8B363EBC-A636-4E4F-B313-DA526F248DF6}" type="slidenum">
              <a:rPr lang="en-US" smtClean="0"/>
              <a:t>4</a:t>
            </a:fld>
            <a:endParaRPr lang="en-US"/>
          </a:p>
        </p:txBody>
      </p:sp>
      <p:sp>
        <p:nvSpPr>
          <p:cNvPr id="6" name="Rectangle 5"/>
          <p:cNvSpPr/>
          <p:nvPr/>
        </p:nvSpPr>
        <p:spPr>
          <a:xfrm>
            <a:off x="1420041" y="2133600"/>
            <a:ext cx="1557746" cy="762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rPr>
              <a:t>Bank</a:t>
            </a:r>
            <a:endParaRPr lang="en-US" sz="4000" b="1">
              <a:solidFill>
                <a:schemeClr val="tx1"/>
              </a:solidFill>
            </a:endParaRPr>
          </a:p>
        </p:txBody>
      </p:sp>
      <p:sp>
        <p:nvSpPr>
          <p:cNvPr id="7" name="TextBox 6"/>
          <p:cNvSpPr txBox="1"/>
          <p:nvPr/>
        </p:nvSpPr>
        <p:spPr>
          <a:xfrm>
            <a:off x="774382" y="1371600"/>
            <a:ext cx="2849063" cy="540841"/>
          </a:xfrm>
          <a:prstGeom prst="rect">
            <a:avLst/>
          </a:prstGeom>
          <a:noFill/>
        </p:spPr>
        <p:txBody>
          <a:bodyPr wrap="square" rtlCol="0" anchor="ctr">
            <a:noAutofit/>
          </a:bodyPr>
          <a:lstStyle/>
          <a:p>
            <a:pPr algn="ctr"/>
            <a:r>
              <a:rPr lang="en-US" sz="4800" b="1" smtClean="0">
                <a:solidFill>
                  <a:schemeClr val="tx2"/>
                </a:solidFill>
              </a:rPr>
              <a:t>DRAM</a:t>
            </a:r>
            <a:endParaRPr lang="en-US" sz="4400" b="1">
              <a:solidFill>
                <a:schemeClr val="tx2"/>
              </a:solidFill>
            </a:endParaRPr>
          </a:p>
        </p:txBody>
      </p:sp>
      <p:sp>
        <p:nvSpPr>
          <p:cNvPr id="8" name="Rectangle 7"/>
          <p:cNvSpPr/>
          <p:nvPr/>
        </p:nvSpPr>
        <p:spPr>
          <a:xfrm>
            <a:off x="1420041" y="3124200"/>
            <a:ext cx="1557746" cy="762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rPr>
              <a:t>Bank</a:t>
            </a:r>
            <a:endParaRPr lang="en-US" sz="4000" b="1">
              <a:solidFill>
                <a:schemeClr val="tx1"/>
              </a:solidFill>
            </a:endParaRPr>
          </a:p>
        </p:txBody>
      </p:sp>
      <p:sp>
        <p:nvSpPr>
          <p:cNvPr id="9" name="Rectangle 8"/>
          <p:cNvSpPr/>
          <p:nvPr/>
        </p:nvSpPr>
        <p:spPr>
          <a:xfrm>
            <a:off x="1420041" y="4114800"/>
            <a:ext cx="1557746" cy="762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rPr>
              <a:t>Bank</a:t>
            </a:r>
            <a:endParaRPr lang="en-US" sz="4000" b="1">
              <a:solidFill>
                <a:schemeClr val="tx1"/>
              </a:solidFill>
            </a:endParaRPr>
          </a:p>
        </p:txBody>
      </p:sp>
      <p:sp>
        <p:nvSpPr>
          <p:cNvPr id="10" name="Rectangle 9"/>
          <p:cNvSpPr/>
          <p:nvPr/>
        </p:nvSpPr>
        <p:spPr>
          <a:xfrm>
            <a:off x="1420040" y="5105400"/>
            <a:ext cx="1557746" cy="762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rPr>
              <a:t>Bank</a:t>
            </a:r>
            <a:endParaRPr lang="en-US" sz="4000" b="1">
              <a:solidFill>
                <a:schemeClr val="tx1"/>
              </a:solidFill>
            </a:endParaRPr>
          </a:p>
        </p:txBody>
      </p:sp>
      <p:sp>
        <p:nvSpPr>
          <p:cNvPr id="11" name="0"/>
          <p:cNvSpPr/>
          <p:nvPr/>
        </p:nvSpPr>
        <p:spPr>
          <a:xfrm>
            <a:off x="4267200" y="2285999"/>
            <a:ext cx="838200" cy="457199"/>
          </a:xfrm>
          <a:prstGeom prst="roundRect">
            <a:avLst/>
          </a:prstGeom>
          <a:solidFill>
            <a:schemeClr val="tx1">
              <a:lumMod val="85000"/>
              <a:lumOff val="15000"/>
            </a:scheme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15" name="1"/>
          <p:cNvSpPr/>
          <p:nvPr/>
        </p:nvSpPr>
        <p:spPr>
          <a:xfrm>
            <a:off x="4267200" y="3276600"/>
            <a:ext cx="838200" cy="457199"/>
          </a:xfrm>
          <a:prstGeom prst="roundRect">
            <a:avLst/>
          </a:prstGeom>
          <a:solidFill>
            <a:schemeClr val="tx1">
              <a:lumMod val="85000"/>
              <a:lumOff val="15000"/>
            </a:scheme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16" name="2"/>
          <p:cNvSpPr/>
          <p:nvPr/>
        </p:nvSpPr>
        <p:spPr>
          <a:xfrm>
            <a:off x="4267200" y="4267200"/>
            <a:ext cx="838200" cy="457199"/>
          </a:xfrm>
          <a:prstGeom prst="roundRect">
            <a:avLst/>
          </a:prstGeom>
          <a:solidFill>
            <a:schemeClr val="tx1">
              <a:lumMod val="85000"/>
              <a:lumOff val="15000"/>
            </a:scheme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17" name="3"/>
          <p:cNvSpPr/>
          <p:nvPr/>
        </p:nvSpPr>
        <p:spPr>
          <a:xfrm>
            <a:off x="4267200" y="5257800"/>
            <a:ext cx="838200" cy="457199"/>
          </a:xfrm>
          <a:prstGeom prst="roundRect">
            <a:avLst/>
          </a:prstGeom>
          <a:solidFill>
            <a:schemeClr val="tx1">
              <a:lumMod val="85000"/>
              <a:lumOff val="15000"/>
            </a:scheme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29" name="4"/>
          <p:cNvSpPr/>
          <p:nvPr/>
        </p:nvSpPr>
        <p:spPr>
          <a:xfrm>
            <a:off x="4267200" y="3276597"/>
            <a:ext cx="838200" cy="457199"/>
          </a:xfrm>
          <a:prstGeom prst="roundRect">
            <a:avLst/>
          </a:prstGeom>
          <a:solidFill>
            <a:schemeClr val="tx1">
              <a:lumMod val="85000"/>
              <a:lumOff val="15000"/>
            </a:scheme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30" name="5"/>
          <p:cNvSpPr/>
          <p:nvPr/>
        </p:nvSpPr>
        <p:spPr>
          <a:xfrm>
            <a:off x="5341620" y="3276599"/>
            <a:ext cx="838200" cy="457199"/>
          </a:xfrm>
          <a:prstGeom prst="roundRect">
            <a:avLst/>
          </a:prstGeom>
          <a:solidFill>
            <a:schemeClr val="tx1">
              <a:lumMod val="85000"/>
              <a:lumOff val="15000"/>
            </a:scheme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31" name="6"/>
          <p:cNvSpPr/>
          <p:nvPr/>
        </p:nvSpPr>
        <p:spPr>
          <a:xfrm>
            <a:off x="6400800" y="3276599"/>
            <a:ext cx="838200" cy="457199"/>
          </a:xfrm>
          <a:prstGeom prst="roundRect">
            <a:avLst/>
          </a:prstGeom>
          <a:solidFill>
            <a:schemeClr val="tx1">
              <a:lumMod val="85000"/>
              <a:lumOff val="15000"/>
            </a:scheme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32" name="7"/>
          <p:cNvSpPr/>
          <p:nvPr/>
        </p:nvSpPr>
        <p:spPr>
          <a:xfrm>
            <a:off x="7467600" y="3276598"/>
            <a:ext cx="838200" cy="457199"/>
          </a:xfrm>
          <a:prstGeom prst="roundRect">
            <a:avLst/>
          </a:prstGeom>
          <a:solidFill>
            <a:schemeClr val="tx1">
              <a:lumMod val="85000"/>
              <a:lumOff val="15000"/>
            </a:scheme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34" name="TextBox 33"/>
          <p:cNvSpPr txBox="1"/>
          <p:nvPr/>
        </p:nvSpPr>
        <p:spPr>
          <a:xfrm>
            <a:off x="4267200" y="2209800"/>
            <a:ext cx="4038600" cy="540841"/>
          </a:xfrm>
          <a:prstGeom prst="rect">
            <a:avLst/>
          </a:prstGeom>
          <a:noFill/>
        </p:spPr>
        <p:txBody>
          <a:bodyPr wrap="square" rtlCol="0" anchor="ctr">
            <a:noAutofit/>
          </a:bodyPr>
          <a:lstStyle/>
          <a:p>
            <a:pPr algn="ctr"/>
            <a:r>
              <a:rPr lang="en-US" sz="4800" b="1" i="1" smtClean="0">
                <a:solidFill>
                  <a:srgbClr val="FF0000"/>
                </a:solidFill>
              </a:rPr>
              <a:t>Bank conflict!</a:t>
            </a:r>
            <a:endParaRPr lang="en-US" sz="4400" b="1" i="1">
              <a:solidFill>
                <a:srgbClr val="FF0000"/>
              </a:solidFill>
            </a:endParaRPr>
          </a:p>
        </p:txBody>
      </p:sp>
      <p:cxnSp>
        <p:nvCxnSpPr>
          <p:cNvPr id="59" name="Straight Arrow Connector 58"/>
          <p:cNvCxnSpPr/>
          <p:nvPr/>
        </p:nvCxnSpPr>
        <p:spPr>
          <a:xfrm flipH="1">
            <a:off x="4267201" y="4495801"/>
            <a:ext cx="4038599" cy="0"/>
          </a:xfrm>
          <a:prstGeom prst="straightConnector1">
            <a:avLst/>
          </a:prstGeom>
          <a:ln w="57150">
            <a:solidFill>
              <a:schemeClr val="tx1"/>
            </a:solidFill>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029200" y="4267200"/>
            <a:ext cx="2514600" cy="457200"/>
          </a:xfrm>
          <a:prstGeom prst="rect">
            <a:avLst/>
          </a:prstGeom>
          <a:solidFill>
            <a:schemeClr val="bg1"/>
          </a:solidFill>
        </p:spPr>
        <p:txBody>
          <a:bodyPr wrap="square" lIns="0" rIns="0" rtlCol="0" anchor="ctr">
            <a:noAutofit/>
          </a:bodyPr>
          <a:lstStyle/>
          <a:p>
            <a:pPr algn="ctr"/>
            <a:r>
              <a:rPr lang="en-US" sz="4400" i="1" smtClean="0">
                <a:solidFill>
                  <a:srgbClr val="FF0000"/>
                </a:solidFill>
              </a:rPr>
              <a:t>4x latency</a:t>
            </a:r>
            <a:endParaRPr lang="en-US" sz="4000" i="1">
              <a:solidFill>
                <a:srgbClr val="FF0000"/>
              </a:solidFill>
            </a:endParaRPr>
          </a:p>
        </p:txBody>
      </p:sp>
    </p:spTree>
    <p:extLst>
      <p:ext uri="{BB962C8B-B14F-4D97-AF65-F5344CB8AC3E}">
        <p14:creationId xmlns:p14="http://schemas.microsoft.com/office/powerpoint/2010/main" val="32465794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4"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4"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4"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4"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35" presetClass="path" presetSubtype="0" accel="50000" decel="50000" fill="hold" grpId="0" nodeType="clickEffect">
                                  <p:stCondLst>
                                    <p:cond delay="0"/>
                                  </p:stCondLst>
                                  <p:childTnLst>
                                    <p:animMotion origin="layout" path="M -1.11022E-16 3.33333E-6 L -0.27083 3.33333E-6 " pathEditMode="relative" rAng="0" ptsTypes="AA">
                                      <p:cBhvr>
                                        <p:cTn id="20" dur="2000" fill="hold"/>
                                        <p:tgtEl>
                                          <p:spTgt spid="11"/>
                                        </p:tgtEl>
                                        <p:attrNameLst>
                                          <p:attrName>ppt_x</p:attrName>
                                          <p:attrName>ppt_y</p:attrName>
                                        </p:attrNameLst>
                                      </p:cBhvr>
                                      <p:rCtr x="-13542" y="0"/>
                                    </p:animMotion>
                                  </p:childTnLst>
                                </p:cTn>
                              </p:par>
                              <p:par>
                                <p:cTn id="21" presetID="35" presetClass="path" presetSubtype="0" accel="50000" decel="50000" fill="hold" grpId="0" nodeType="withEffect">
                                  <p:stCondLst>
                                    <p:cond delay="0"/>
                                  </p:stCondLst>
                                  <p:childTnLst>
                                    <p:animMotion origin="layout" path="M -1.11022E-16 -1.11111E-6 L -0.27083 -1.11111E-6 " pathEditMode="relative" rAng="0" ptsTypes="AA">
                                      <p:cBhvr>
                                        <p:cTn id="22" dur="2000" fill="hold"/>
                                        <p:tgtEl>
                                          <p:spTgt spid="15"/>
                                        </p:tgtEl>
                                        <p:attrNameLst>
                                          <p:attrName>ppt_x</p:attrName>
                                          <p:attrName>ppt_y</p:attrName>
                                        </p:attrNameLst>
                                      </p:cBhvr>
                                      <p:rCtr x="-13542" y="0"/>
                                    </p:animMotion>
                                  </p:childTnLst>
                                </p:cTn>
                              </p:par>
                              <p:par>
                                <p:cTn id="23" presetID="35" presetClass="path" presetSubtype="0" accel="50000" decel="50000" fill="hold" grpId="0" nodeType="withEffect">
                                  <p:stCondLst>
                                    <p:cond delay="0"/>
                                  </p:stCondLst>
                                  <p:childTnLst>
                                    <p:animMotion origin="layout" path="M -1.11022E-16 4.44444E-6 L -0.27083 4.44444E-6 " pathEditMode="relative" rAng="0" ptsTypes="AA">
                                      <p:cBhvr>
                                        <p:cTn id="24" dur="2000" fill="hold"/>
                                        <p:tgtEl>
                                          <p:spTgt spid="16"/>
                                        </p:tgtEl>
                                        <p:attrNameLst>
                                          <p:attrName>ppt_x</p:attrName>
                                          <p:attrName>ppt_y</p:attrName>
                                        </p:attrNameLst>
                                      </p:cBhvr>
                                      <p:rCtr x="-13542" y="0"/>
                                    </p:animMotion>
                                  </p:childTnLst>
                                </p:cTn>
                              </p:par>
                              <p:par>
                                <p:cTn id="25" presetID="35" presetClass="path" presetSubtype="0" accel="50000" decel="50000" fill="hold" grpId="0" nodeType="withEffect">
                                  <p:stCondLst>
                                    <p:cond delay="0"/>
                                  </p:stCondLst>
                                  <p:childTnLst>
                                    <p:animMotion origin="layout" path="M -1.11022E-16 0 L -0.27083 0 " pathEditMode="relative" rAng="0" ptsTypes="AA">
                                      <p:cBhvr>
                                        <p:cTn id="26" dur="2000" fill="hold"/>
                                        <p:tgtEl>
                                          <p:spTgt spid="17"/>
                                        </p:tgtEl>
                                        <p:attrNameLst>
                                          <p:attrName>ppt_x</p:attrName>
                                          <p:attrName>ppt_y</p:attrName>
                                        </p:attrNameLst>
                                      </p:cBhvr>
                                      <p:rCtr x="-13542" y="0"/>
                                    </p:animMotion>
                                  </p:childTnLst>
                                </p:cTn>
                              </p:par>
                            </p:childTnLst>
                          </p:cTn>
                        </p:par>
                        <p:par>
                          <p:cTn id="27" fill="hold">
                            <p:stCondLst>
                              <p:cond delay="2000"/>
                            </p:stCondLst>
                            <p:childTnLst>
                              <p:par>
                                <p:cTn id="28" presetID="10" presetClass="exit" presetSubtype="0" fill="hold" grpId="3" nodeType="afterEffect">
                                  <p:stCondLst>
                                    <p:cond delay="0"/>
                                  </p:stCondLst>
                                  <p:childTnLst>
                                    <p:animEffect transition="out" filter="fade">
                                      <p:cBhvr>
                                        <p:cTn id="29" dur="2000"/>
                                        <p:tgtEl>
                                          <p:spTgt spid="11"/>
                                        </p:tgtEl>
                                      </p:cBhvr>
                                    </p:animEffect>
                                    <p:set>
                                      <p:cBhvr>
                                        <p:cTn id="30" dur="1" fill="hold">
                                          <p:stCondLst>
                                            <p:cond delay="1999"/>
                                          </p:stCondLst>
                                        </p:cTn>
                                        <p:tgtEl>
                                          <p:spTgt spid="11"/>
                                        </p:tgtEl>
                                        <p:attrNameLst>
                                          <p:attrName>style.visibility</p:attrName>
                                        </p:attrNameLst>
                                      </p:cBhvr>
                                      <p:to>
                                        <p:strVal val="hidden"/>
                                      </p:to>
                                    </p:set>
                                  </p:childTnLst>
                                </p:cTn>
                              </p:par>
                              <p:par>
                                <p:cTn id="31" presetID="10" presetClass="exit" presetSubtype="0" fill="hold" grpId="3" nodeType="withEffect">
                                  <p:stCondLst>
                                    <p:cond delay="0"/>
                                  </p:stCondLst>
                                  <p:childTnLst>
                                    <p:animEffect transition="out" filter="fade">
                                      <p:cBhvr>
                                        <p:cTn id="32" dur="2000"/>
                                        <p:tgtEl>
                                          <p:spTgt spid="15"/>
                                        </p:tgtEl>
                                      </p:cBhvr>
                                    </p:animEffect>
                                    <p:set>
                                      <p:cBhvr>
                                        <p:cTn id="33" dur="1" fill="hold">
                                          <p:stCondLst>
                                            <p:cond delay="1999"/>
                                          </p:stCondLst>
                                        </p:cTn>
                                        <p:tgtEl>
                                          <p:spTgt spid="15"/>
                                        </p:tgtEl>
                                        <p:attrNameLst>
                                          <p:attrName>style.visibility</p:attrName>
                                        </p:attrNameLst>
                                      </p:cBhvr>
                                      <p:to>
                                        <p:strVal val="hidden"/>
                                      </p:to>
                                    </p:set>
                                  </p:childTnLst>
                                </p:cTn>
                              </p:par>
                              <p:par>
                                <p:cTn id="34" presetID="10" presetClass="exit" presetSubtype="0" fill="hold" grpId="3" nodeType="withEffect">
                                  <p:stCondLst>
                                    <p:cond delay="0"/>
                                  </p:stCondLst>
                                  <p:childTnLst>
                                    <p:animEffect transition="out" filter="fade">
                                      <p:cBhvr>
                                        <p:cTn id="35" dur="2000"/>
                                        <p:tgtEl>
                                          <p:spTgt spid="16"/>
                                        </p:tgtEl>
                                      </p:cBhvr>
                                    </p:animEffect>
                                    <p:set>
                                      <p:cBhvr>
                                        <p:cTn id="36" dur="1" fill="hold">
                                          <p:stCondLst>
                                            <p:cond delay="1999"/>
                                          </p:stCondLst>
                                        </p:cTn>
                                        <p:tgtEl>
                                          <p:spTgt spid="16"/>
                                        </p:tgtEl>
                                        <p:attrNameLst>
                                          <p:attrName>style.visibility</p:attrName>
                                        </p:attrNameLst>
                                      </p:cBhvr>
                                      <p:to>
                                        <p:strVal val="hidden"/>
                                      </p:to>
                                    </p:set>
                                  </p:childTnLst>
                                </p:cTn>
                              </p:par>
                              <p:par>
                                <p:cTn id="37" presetID="10" presetClass="exit" presetSubtype="0" fill="hold" grpId="3" nodeType="withEffect">
                                  <p:stCondLst>
                                    <p:cond delay="0"/>
                                  </p:stCondLst>
                                  <p:childTnLst>
                                    <p:animEffect transition="out" filter="fade">
                                      <p:cBhvr>
                                        <p:cTn id="38" dur="2000"/>
                                        <p:tgtEl>
                                          <p:spTgt spid="17"/>
                                        </p:tgtEl>
                                      </p:cBhvr>
                                    </p:animEffect>
                                    <p:set>
                                      <p:cBhvr>
                                        <p:cTn id="39" dur="1" fill="hold">
                                          <p:stCondLst>
                                            <p:cond delay="1999"/>
                                          </p:stCondLst>
                                        </p:cTn>
                                        <p:tgtEl>
                                          <p:spTgt spid="17"/>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fade">
                                      <p:cBhvr>
                                        <p:cTn id="44" dur="500"/>
                                        <p:tgtEl>
                                          <p:spTgt spid="2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500"/>
                                        <p:tgtEl>
                                          <p:spTgt spid="3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500"/>
                                        <p:tgtEl>
                                          <p:spTgt spid="31"/>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500"/>
                                        <p:tgtEl>
                                          <p:spTgt spid="32"/>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4"/>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54"/>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39"/>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11" grpId="0" animBg="1"/>
      <p:bldP spid="11" grpId="3" animBg="1"/>
      <p:bldP spid="11" grpId="4" animBg="1"/>
      <p:bldP spid="15" grpId="0" animBg="1"/>
      <p:bldP spid="15" grpId="3" animBg="1"/>
      <p:bldP spid="15" grpId="4" animBg="1"/>
      <p:bldP spid="16" grpId="0" animBg="1"/>
      <p:bldP spid="16" grpId="3" animBg="1"/>
      <p:bldP spid="16" grpId="4" animBg="1"/>
      <p:bldP spid="17" grpId="0" animBg="1"/>
      <p:bldP spid="17" grpId="3" animBg="1"/>
      <p:bldP spid="17" grpId="4" animBg="1"/>
      <p:bldP spid="29" grpId="0" animBg="1"/>
      <p:bldP spid="30" grpId="0" animBg="1"/>
      <p:bldP spid="31" grpId="0" animBg="1"/>
      <p:bldP spid="32" grpId="0" animBg="1"/>
      <p:bldP spid="34" grpId="0"/>
      <p:bldP spid="3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smtClean="0"/>
              <a:t>Single-Core: Row-Interleaved, Open-Row</a:t>
            </a:r>
            <a:endParaRPr lang="en-US" sz="3800"/>
          </a:p>
        </p:txBody>
      </p:sp>
      <p:sp>
        <p:nvSpPr>
          <p:cNvPr id="4" name="Slide Number Placeholder 3"/>
          <p:cNvSpPr>
            <a:spLocks noGrp="1"/>
          </p:cNvSpPr>
          <p:nvPr>
            <p:ph type="sldNum" sz="quarter" idx="12"/>
          </p:nvPr>
        </p:nvSpPr>
        <p:spPr/>
        <p:txBody>
          <a:bodyPr/>
          <a:lstStyle/>
          <a:p>
            <a:fld id="{8B363EBC-A636-4E4F-B313-DA526F248DF6}" type="slidenum">
              <a:rPr lang="en-US" smtClean="0"/>
              <a:t>40</a:t>
            </a:fld>
            <a:endParaRPr lang="en-US"/>
          </a:p>
        </p:txBody>
      </p:sp>
      <p:graphicFrame>
        <p:nvGraphicFramePr>
          <p:cNvPr id="5" name="Chart 4"/>
          <p:cNvGraphicFramePr>
            <a:graphicFrameLocks/>
          </p:cNvGraphicFramePr>
          <p:nvPr>
            <p:extLst>
              <p:ext uri="{D42A27DB-BD31-4B8C-83A1-F6EECF244321}">
                <p14:modId xmlns:p14="http://schemas.microsoft.com/office/powerpoint/2010/main" val="3472041604"/>
              </p:ext>
            </p:extLst>
          </p:nvPr>
        </p:nvGraphicFramePr>
        <p:xfrm>
          <a:off x="838200" y="838200"/>
          <a:ext cx="7200287"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6" name="2"/>
          <p:cNvSpPr txBox="1"/>
          <p:nvPr/>
        </p:nvSpPr>
        <p:spPr>
          <a:xfrm>
            <a:off x="5428944" y="2568714"/>
            <a:ext cx="1143000" cy="707886"/>
          </a:xfrm>
          <a:prstGeom prst="rect">
            <a:avLst/>
          </a:prstGeom>
          <a:noFill/>
        </p:spPr>
        <p:txBody>
          <a:bodyPr wrap="square" rtlCol="0">
            <a:spAutoFit/>
          </a:bodyPr>
          <a:lstStyle/>
          <a:p>
            <a:pPr algn="ctr"/>
            <a:r>
              <a:rPr lang="en-US" sz="4000" b="1" smtClean="0">
                <a:solidFill>
                  <a:schemeClr val="bg1"/>
                </a:solidFill>
              </a:rPr>
              <a:t>15%</a:t>
            </a:r>
            <a:endParaRPr lang="en-US" sz="4000" b="1">
              <a:solidFill>
                <a:schemeClr val="bg1"/>
              </a:solidFill>
            </a:endParaRPr>
          </a:p>
        </p:txBody>
      </p:sp>
      <p:sp>
        <p:nvSpPr>
          <p:cNvPr id="7" name="2"/>
          <p:cNvSpPr txBox="1"/>
          <p:nvPr/>
        </p:nvSpPr>
        <p:spPr>
          <a:xfrm>
            <a:off x="3600144" y="2873514"/>
            <a:ext cx="1143000" cy="707886"/>
          </a:xfrm>
          <a:prstGeom prst="rect">
            <a:avLst/>
          </a:prstGeom>
          <a:noFill/>
        </p:spPr>
        <p:txBody>
          <a:bodyPr wrap="square" rtlCol="0">
            <a:spAutoFit/>
          </a:bodyPr>
          <a:lstStyle/>
          <a:p>
            <a:pPr algn="ctr"/>
            <a:r>
              <a:rPr lang="en-US" sz="4000" b="1" smtClean="0">
                <a:solidFill>
                  <a:schemeClr val="bg1"/>
                </a:solidFill>
              </a:rPr>
              <a:t>12%</a:t>
            </a:r>
            <a:endParaRPr lang="en-US" sz="4000" b="1">
              <a:solidFill>
                <a:schemeClr val="bg1"/>
              </a:solidFill>
            </a:endParaRPr>
          </a:p>
        </p:txBody>
      </p:sp>
      <p:sp>
        <p:nvSpPr>
          <p:cNvPr id="8" name="TextBox 7"/>
          <p:cNvSpPr txBox="1"/>
          <p:nvPr/>
        </p:nvSpPr>
        <p:spPr>
          <a:xfrm>
            <a:off x="598242" y="4937272"/>
            <a:ext cx="8393358" cy="1311128"/>
          </a:xfrm>
          <a:prstGeom prst="rect">
            <a:avLst/>
          </a:prstGeom>
          <a:noFill/>
        </p:spPr>
        <p:txBody>
          <a:bodyPr wrap="square" rtlCol="0">
            <a:spAutoFit/>
          </a:bodyPr>
          <a:lstStyle/>
          <a:p>
            <a:pPr algn="ctr">
              <a:lnSpc>
                <a:spcPct val="90000"/>
              </a:lnSpc>
            </a:pPr>
            <a:r>
              <a:rPr lang="en-US" sz="4400" b="1" i="1" smtClean="0">
                <a:solidFill>
                  <a:srgbClr val="0070C0"/>
                </a:solidFill>
              </a:rPr>
              <a:t>MASA</a:t>
            </a:r>
            <a:r>
              <a:rPr lang="en-US" sz="4400" i="1" smtClean="0">
                <a:solidFill>
                  <a:srgbClr val="0070C0"/>
                </a:solidFill>
              </a:rPr>
              <a:t>’s performance benefit is robust to mapping and page-policy</a:t>
            </a:r>
            <a:endParaRPr lang="en-US" sz="4400" i="1">
              <a:solidFill>
                <a:srgbClr val="0070C0"/>
              </a:solidFill>
            </a:endParaRPr>
          </a:p>
        </p:txBody>
      </p:sp>
    </p:spTree>
    <p:extLst>
      <p:ext uri="{BB962C8B-B14F-4D97-AF65-F5344CB8AC3E}">
        <p14:creationId xmlns:p14="http://schemas.microsoft.com/office/powerpoint/2010/main" val="1162961696"/>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a:t>Single-Core: Row-Interleaved, Open-Row</a:t>
            </a:r>
          </a:p>
        </p:txBody>
      </p:sp>
      <p:sp>
        <p:nvSpPr>
          <p:cNvPr id="4" name="Slide Number Placeholder 3"/>
          <p:cNvSpPr>
            <a:spLocks noGrp="1"/>
          </p:cNvSpPr>
          <p:nvPr>
            <p:ph type="sldNum" sz="quarter" idx="12"/>
          </p:nvPr>
        </p:nvSpPr>
        <p:spPr/>
        <p:txBody>
          <a:bodyPr/>
          <a:lstStyle/>
          <a:p>
            <a:fld id="{8B363EBC-A636-4E4F-B313-DA526F248DF6}" type="slidenum">
              <a:rPr lang="en-US" smtClean="0"/>
              <a:t>41</a:t>
            </a:fld>
            <a:endParaRPr lang="en-US"/>
          </a:p>
        </p:txBody>
      </p:sp>
      <p:graphicFrame>
        <p:nvGraphicFramePr>
          <p:cNvPr id="8" name="Chart 7"/>
          <p:cNvGraphicFramePr>
            <a:graphicFrameLocks/>
          </p:cNvGraphicFramePr>
          <p:nvPr>
            <p:extLst>
              <p:ext uri="{D42A27DB-BD31-4B8C-83A1-F6EECF244321}">
                <p14:modId xmlns:p14="http://schemas.microsoft.com/office/powerpoint/2010/main" val="587264796"/>
              </p:ext>
            </p:extLst>
          </p:nvPr>
        </p:nvGraphicFramePr>
        <p:xfrm>
          <a:off x="35169" y="990600"/>
          <a:ext cx="5299363" cy="452004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1814766530"/>
              </p:ext>
            </p:extLst>
          </p:nvPr>
        </p:nvGraphicFramePr>
        <p:xfrm>
          <a:off x="4495800" y="990600"/>
          <a:ext cx="5299363" cy="452004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457200" y="5622869"/>
            <a:ext cx="8393358" cy="701731"/>
          </a:xfrm>
          <a:prstGeom prst="rect">
            <a:avLst/>
          </a:prstGeom>
          <a:noFill/>
        </p:spPr>
        <p:txBody>
          <a:bodyPr wrap="square" rtlCol="0">
            <a:spAutoFit/>
          </a:bodyPr>
          <a:lstStyle/>
          <a:p>
            <a:pPr algn="ctr">
              <a:lnSpc>
                <a:spcPct val="90000"/>
              </a:lnSpc>
            </a:pPr>
            <a:r>
              <a:rPr lang="en-US" sz="4400" b="1" i="1" smtClean="0">
                <a:solidFill>
                  <a:srgbClr val="0070C0"/>
                </a:solidFill>
              </a:rPr>
              <a:t>MASA</a:t>
            </a:r>
            <a:r>
              <a:rPr lang="en-US" sz="4400" i="1" smtClean="0">
                <a:solidFill>
                  <a:srgbClr val="0070C0"/>
                </a:solidFill>
              </a:rPr>
              <a:t> increases energy-efficiency</a:t>
            </a:r>
            <a:endParaRPr lang="en-US" sz="4400" i="1">
              <a:solidFill>
                <a:srgbClr val="0070C0"/>
              </a:solidFill>
            </a:endParaRPr>
          </a:p>
        </p:txBody>
      </p:sp>
      <p:sp>
        <p:nvSpPr>
          <p:cNvPr id="7" name="2"/>
          <p:cNvSpPr txBox="1"/>
          <p:nvPr/>
        </p:nvSpPr>
        <p:spPr>
          <a:xfrm rot="16200000">
            <a:off x="2783272" y="3417957"/>
            <a:ext cx="1295400" cy="707886"/>
          </a:xfrm>
          <a:prstGeom prst="rect">
            <a:avLst/>
          </a:prstGeom>
          <a:noFill/>
        </p:spPr>
        <p:txBody>
          <a:bodyPr wrap="square" rtlCol="0">
            <a:spAutoFit/>
          </a:bodyPr>
          <a:lstStyle/>
          <a:p>
            <a:pPr algn="ctr"/>
            <a:r>
              <a:rPr lang="en-US" sz="4000" b="1" smtClean="0">
                <a:solidFill>
                  <a:schemeClr val="bg1"/>
                </a:solidFill>
              </a:rPr>
              <a:t>-19%</a:t>
            </a:r>
            <a:endParaRPr lang="en-US" sz="4000" b="1">
              <a:solidFill>
                <a:schemeClr val="bg1"/>
              </a:solidFill>
            </a:endParaRPr>
          </a:p>
        </p:txBody>
      </p:sp>
      <p:sp>
        <p:nvSpPr>
          <p:cNvPr id="11" name="2"/>
          <p:cNvSpPr txBox="1"/>
          <p:nvPr/>
        </p:nvSpPr>
        <p:spPr>
          <a:xfrm rot="16200000">
            <a:off x="7195298" y="3461497"/>
            <a:ext cx="1447802" cy="707886"/>
          </a:xfrm>
          <a:prstGeom prst="rect">
            <a:avLst/>
          </a:prstGeom>
          <a:noFill/>
        </p:spPr>
        <p:txBody>
          <a:bodyPr wrap="square" rtlCol="0">
            <a:spAutoFit/>
          </a:bodyPr>
          <a:lstStyle/>
          <a:p>
            <a:pPr algn="ctr"/>
            <a:r>
              <a:rPr lang="en-US" sz="4000" b="1" smtClean="0">
                <a:solidFill>
                  <a:schemeClr val="bg1"/>
                </a:solidFill>
              </a:rPr>
              <a:t>+13%</a:t>
            </a:r>
            <a:endParaRPr lang="en-US" sz="4000" b="1">
              <a:solidFill>
                <a:schemeClr val="bg1"/>
              </a:solidFill>
            </a:endParaRPr>
          </a:p>
        </p:txBody>
      </p:sp>
    </p:spTree>
    <p:extLst>
      <p:ext uri="{BB962C8B-B14F-4D97-AF65-F5344CB8AC3E}">
        <p14:creationId xmlns:p14="http://schemas.microsoft.com/office/powerpoint/2010/main" val="1674781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0" grpId="0"/>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Other Results/Discussion in Paper</a:t>
            </a:r>
            <a:endParaRPr lang="en-US"/>
          </a:p>
        </p:txBody>
      </p:sp>
      <p:sp>
        <p:nvSpPr>
          <p:cNvPr id="3" name="Content Placeholder 2"/>
          <p:cNvSpPr>
            <a:spLocks noGrp="1"/>
          </p:cNvSpPr>
          <p:nvPr>
            <p:ph idx="1"/>
          </p:nvPr>
        </p:nvSpPr>
        <p:spPr/>
        <p:txBody>
          <a:bodyPr/>
          <a:lstStyle/>
          <a:p>
            <a:r>
              <a:rPr lang="en-US" sz="3600" b="1" smtClean="0"/>
              <a:t>Multi-core results</a:t>
            </a:r>
          </a:p>
          <a:p>
            <a:endParaRPr lang="en-US" sz="1800" b="1"/>
          </a:p>
          <a:p>
            <a:r>
              <a:rPr lang="en-US" sz="3600" b="1" smtClean="0"/>
              <a:t>Sensitivity to number of channels &amp; ranks</a:t>
            </a:r>
          </a:p>
          <a:p>
            <a:endParaRPr lang="en-US" sz="1800" smtClean="0"/>
          </a:p>
          <a:p>
            <a:r>
              <a:rPr lang="en-US" sz="3600" b="1" smtClean="0"/>
              <a:t>DRAM die area overhead of:</a:t>
            </a:r>
          </a:p>
          <a:p>
            <a:pPr lvl="1"/>
            <a:r>
              <a:rPr lang="en-US" sz="3200" smtClean="0"/>
              <a:t>Naively adding more banks</a:t>
            </a:r>
          </a:p>
          <a:p>
            <a:pPr lvl="1"/>
            <a:r>
              <a:rPr lang="en-US" sz="3200" smtClean="0"/>
              <a:t>Naively adding SRAM caches</a:t>
            </a:r>
          </a:p>
          <a:p>
            <a:pPr lvl="1"/>
            <a:endParaRPr lang="en-US" sz="1800"/>
          </a:p>
          <a:p>
            <a:r>
              <a:rPr lang="en-US" sz="3600" b="1" smtClean="0"/>
              <a:t>Survey of alternative DRAM organizations</a:t>
            </a:r>
          </a:p>
          <a:p>
            <a:pPr lvl="1"/>
            <a:r>
              <a:rPr lang="en-US" sz="3200" smtClean="0"/>
              <a:t>Qualitative comparison</a:t>
            </a:r>
            <a:endParaRPr lang="en-US" sz="3200"/>
          </a:p>
          <a:p>
            <a:endParaRPr lang="en-US"/>
          </a:p>
        </p:txBody>
      </p:sp>
      <p:sp>
        <p:nvSpPr>
          <p:cNvPr id="4" name="Slide Number Placeholder 3"/>
          <p:cNvSpPr>
            <a:spLocks noGrp="1"/>
          </p:cNvSpPr>
          <p:nvPr>
            <p:ph type="sldNum" sz="quarter" idx="12"/>
          </p:nvPr>
        </p:nvSpPr>
        <p:spPr/>
        <p:txBody>
          <a:bodyPr/>
          <a:lstStyle/>
          <a:p>
            <a:fld id="{8B363EBC-A636-4E4F-B313-DA526F248DF6}" type="slidenum">
              <a:rPr lang="en-US" smtClean="0"/>
              <a:t>42</a:t>
            </a:fld>
            <a:endParaRPr lang="en-US"/>
          </a:p>
        </p:txBody>
      </p:sp>
    </p:spTree>
    <p:extLst>
      <p:ext uri="{BB962C8B-B14F-4D97-AF65-F5344CB8AC3E}">
        <p14:creationId xmlns:p14="http://schemas.microsoft.com/office/powerpoint/2010/main" val="1788012584"/>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Conclusion</a:t>
            </a:r>
            <a:endParaRPr lang="en-US" sz="4400"/>
          </a:p>
        </p:txBody>
      </p:sp>
      <p:sp>
        <p:nvSpPr>
          <p:cNvPr id="3" name="Content Placeholder 2"/>
          <p:cNvSpPr>
            <a:spLocks noGrp="1"/>
          </p:cNvSpPr>
          <p:nvPr>
            <p:ph idx="1"/>
          </p:nvPr>
        </p:nvSpPr>
        <p:spPr/>
        <p:txBody>
          <a:bodyPr/>
          <a:lstStyle/>
          <a:p>
            <a:pPr>
              <a:lnSpc>
                <a:spcPct val="90000"/>
              </a:lnSpc>
            </a:pPr>
            <a:r>
              <a:rPr lang="en-US" sz="3400" b="1" u="sng" smtClean="0">
                <a:solidFill>
                  <a:srgbClr val="FF0000"/>
                </a:solidFill>
              </a:rPr>
              <a:t>Problem</a:t>
            </a:r>
            <a:r>
              <a:rPr lang="en-US" sz="3400" b="1" smtClean="0">
                <a:solidFill>
                  <a:srgbClr val="FF0000"/>
                </a:solidFill>
              </a:rPr>
              <a:t>:</a:t>
            </a:r>
            <a:r>
              <a:rPr lang="en-US" sz="3400" smtClean="0">
                <a:solidFill>
                  <a:srgbClr val="FF0000"/>
                </a:solidFill>
              </a:rPr>
              <a:t> </a:t>
            </a:r>
            <a:r>
              <a:rPr lang="en-US" sz="3400" smtClean="0"/>
              <a:t>Requests to same DRAM bank are serialized</a:t>
            </a:r>
          </a:p>
          <a:p>
            <a:pPr>
              <a:lnSpc>
                <a:spcPct val="90000"/>
              </a:lnSpc>
            </a:pPr>
            <a:r>
              <a:rPr lang="en-US" sz="3400" b="1" u="sng" smtClean="0"/>
              <a:t>Our Goal</a:t>
            </a:r>
            <a:r>
              <a:rPr lang="en-US" sz="3400" b="1" smtClean="0"/>
              <a:t>: </a:t>
            </a:r>
            <a:r>
              <a:rPr lang="en-US" sz="3400"/>
              <a:t>P</a:t>
            </a:r>
            <a:r>
              <a:rPr lang="en-US" sz="3400" smtClean="0"/>
              <a:t>arallelize requests to same DRAM bank at a low cost</a:t>
            </a:r>
          </a:p>
          <a:p>
            <a:pPr>
              <a:lnSpc>
                <a:spcPct val="90000"/>
              </a:lnSpc>
            </a:pPr>
            <a:r>
              <a:rPr lang="en-US" sz="3400" b="1" u="sng" smtClean="0"/>
              <a:t>Observation</a:t>
            </a:r>
            <a:r>
              <a:rPr lang="en-US" sz="3400" b="1" smtClean="0"/>
              <a:t>:</a:t>
            </a:r>
            <a:r>
              <a:rPr lang="en-US" sz="3400" smtClean="0"/>
              <a:t> A bank consists of </a:t>
            </a:r>
            <a:r>
              <a:rPr lang="en-US" sz="3400" b="1" i="1" smtClean="0"/>
              <a:t>subarrays</a:t>
            </a:r>
            <a:r>
              <a:rPr lang="en-US" sz="3400" smtClean="0"/>
              <a:t> that occassionally share global structures </a:t>
            </a:r>
          </a:p>
          <a:p>
            <a:pPr>
              <a:lnSpc>
                <a:spcPct val="90000"/>
              </a:lnSpc>
            </a:pPr>
            <a:r>
              <a:rPr lang="en-US" sz="3400" b="1" u="sng" smtClean="0">
                <a:solidFill>
                  <a:srgbClr val="00B050"/>
                </a:solidFill>
              </a:rPr>
              <a:t>MASA</a:t>
            </a:r>
            <a:r>
              <a:rPr lang="en-US" sz="3400" b="1" smtClean="0">
                <a:solidFill>
                  <a:srgbClr val="00B050"/>
                </a:solidFill>
              </a:rPr>
              <a:t>:</a:t>
            </a:r>
            <a:r>
              <a:rPr lang="en-US" sz="3400" smtClean="0"/>
              <a:t> </a:t>
            </a:r>
            <a:r>
              <a:rPr lang="en-US" sz="3400" smtClean="0">
                <a:solidFill>
                  <a:srgbClr val="00B050"/>
                </a:solidFill>
              </a:rPr>
              <a:t>Reduces sharing to enable parallel access and to utilize multiple row-buffers</a:t>
            </a:r>
          </a:p>
          <a:p>
            <a:pPr>
              <a:lnSpc>
                <a:spcPct val="90000"/>
              </a:lnSpc>
            </a:pPr>
            <a:r>
              <a:rPr lang="en-US" sz="3400" b="1" u="sng" smtClean="0"/>
              <a:t>Result</a:t>
            </a:r>
            <a:r>
              <a:rPr lang="en-US" sz="3400" b="1" smtClean="0"/>
              <a:t>:</a:t>
            </a:r>
            <a:r>
              <a:rPr lang="en-US" sz="3400" smtClean="0"/>
              <a:t> Significantly higher performance and energy-efficiency at low cost (+0.15% area)</a:t>
            </a:r>
          </a:p>
          <a:p>
            <a:pPr marL="0" indent="0">
              <a:lnSpc>
                <a:spcPct val="90000"/>
              </a:lnSpc>
              <a:buNone/>
            </a:pPr>
            <a:endParaRPr lang="en-US" sz="3400" smtClean="0"/>
          </a:p>
        </p:txBody>
      </p:sp>
      <p:sp>
        <p:nvSpPr>
          <p:cNvPr id="4" name="Slide Number Placeholder 3"/>
          <p:cNvSpPr>
            <a:spLocks noGrp="1"/>
          </p:cNvSpPr>
          <p:nvPr>
            <p:ph type="sldNum" sz="quarter" idx="12"/>
          </p:nvPr>
        </p:nvSpPr>
        <p:spPr/>
        <p:txBody>
          <a:bodyPr/>
          <a:lstStyle/>
          <a:p>
            <a:fld id="{8B363EBC-A636-4E4F-B313-DA526F248DF6}" type="slidenum">
              <a:rPr lang="en-US" smtClean="0"/>
              <a:t>43</a:t>
            </a:fld>
            <a:endParaRPr lang="en-US"/>
          </a:p>
        </p:txBody>
      </p:sp>
    </p:spTree>
    <p:extLst>
      <p:ext uri="{BB962C8B-B14F-4D97-AF65-F5344CB8AC3E}">
        <p14:creationId xmlns:p14="http://schemas.microsoft.com/office/powerpoint/2010/main" val="106303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urgundy_CMU_JPG_Logo.jpg"/>
          <p:cNvPicPr>
            <a:picLocks noChangeAspect="1"/>
          </p:cNvPicPr>
          <p:nvPr/>
        </p:nvPicPr>
        <p:blipFill>
          <a:blip r:embed="rId3" cstate="print"/>
          <a:stretch>
            <a:fillRect/>
          </a:stretch>
        </p:blipFill>
        <p:spPr>
          <a:xfrm>
            <a:off x="357554" y="5334000"/>
            <a:ext cx="3376246" cy="1219200"/>
          </a:xfrm>
          <a:prstGeom prst="rect">
            <a:avLst/>
          </a:prstGeom>
        </p:spPr>
      </p:pic>
      <p:sp>
        <p:nvSpPr>
          <p:cNvPr id="2" name="Title 1"/>
          <p:cNvSpPr>
            <a:spLocks noGrp="1"/>
          </p:cNvSpPr>
          <p:nvPr>
            <p:ph type="ctrTitle"/>
          </p:nvPr>
        </p:nvSpPr>
        <p:spPr>
          <a:xfrm>
            <a:off x="685800" y="1447800"/>
            <a:ext cx="7772400" cy="1924051"/>
          </a:xfrm>
        </p:spPr>
        <p:txBody>
          <a:bodyPr>
            <a:noAutofit/>
          </a:bodyPr>
          <a:lstStyle/>
          <a:p>
            <a:pPr algn="ctr"/>
            <a:r>
              <a:rPr lang="en-US" sz="5400" smtClean="0"/>
              <a:t>A Case for </a:t>
            </a:r>
            <a:br>
              <a:rPr lang="en-US" sz="5400" smtClean="0"/>
            </a:br>
            <a:r>
              <a:rPr lang="en-US" sz="5400" err="1" smtClean="0"/>
              <a:t>Subarray</a:t>
            </a:r>
            <a:r>
              <a:rPr lang="en-US" sz="5400" smtClean="0"/>
              <a:t>-Level Parallelism </a:t>
            </a:r>
            <a:br>
              <a:rPr lang="en-US" sz="5400" smtClean="0"/>
            </a:br>
            <a:r>
              <a:rPr lang="en-US" sz="5400" smtClean="0"/>
              <a:t>(SALP) in DRAM</a:t>
            </a:r>
            <a:r>
              <a:rPr lang="en-US" sz="4400" smtClean="0"/>
              <a:t/>
            </a:r>
            <a:br>
              <a:rPr lang="en-US" sz="4400" smtClean="0"/>
            </a:br>
            <a:endParaRPr lang="en-US" sz="3200" b="0" i="1"/>
          </a:p>
        </p:txBody>
      </p:sp>
      <p:sp>
        <p:nvSpPr>
          <p:cNvPr id="3" name="Subtitle 2"/>
          <p:cNvSpPr>
            <a:spLocks noGrp="1"/>
          </p:cNvSpPr>
          <p:nvPr>
            <p:ph type="subTitle" idx="1"/>
          </p:nvPr>
        </p:nvSpPr>
        <p:spPr>
          <a:xfrm>
            <a:off x="533400" y="4038600"/>
            <a:ext cx="8077200" cy="1295400"/>
          </a:xfrm>
        </p:spPr>
        <p:txBody>
          <a:bodyPr>
            <a:noAutofit/>
          </a:bodyPr>
          <a:lstStyle/>
          <a:p>
            <a:r>
              <a:rPr lang="en-US" sz="4000" b="1" err="1" smtClean="0">
                <a:solidFill>
                  <a:schemeClr val="tx1"/>
                </a:solidFill>
              </a:rPr>
              <a:t>Yoongu</a:t>
            </a:r>
            <a:r>
              <a:rPr lang="en-US" sz="4000" b="1" smtClean="0">
                <a:solidFill>
                  <a:schemeClr val="tx1"/>
                </a:solidFill>
              </a:rPr>
              <a:t> Kim</a:t>
            </a:r>
            <a:r>
              <a:rPr lang="en-US" sz="4000" smtClean="0">
                <a:solidFill>
                  <a:schemeClr val="tx1"/>
                </a:solidFill>
              </a:rPr>
              <a:t>, </a:t>
            </a:r>
            <a:r>
              <a:rPr lang="en-US" sz="4000" err="1" smtClean="0">
                <a:solidFill>
                  <a:schemeClr val="tx1"/>
                </a:solidFill>
              </a:rPr>
              <a:t>Vivek</a:t>
            </a:r>
            <a:r>
              <a:rPr lang="en-US" sz="4000" smtClean="0">
                <a:solidFill>
                  <a:schemeClr val="tx1"/>
                </a:solidFill>
              </a:rPr>
              <a:t> </a:t>
            </a:r>
            <a:r>
              <a:rPr lang="en-US" sz="4000" err="1" smtClean="0">
                <a:solidFill>
                  <a:schemeClr val="tx1"/>
                </a:solidFill>
              </a:rPr>
              <a:t>Seshadri</a:t>
            </a:r>
            <a:r>
              <a:rPr lang="en-US" sz="4000" smtClean="0">
                <a:solidFill>
                  <a:schemeClr val="tx1"/>
                </a:solidFill>
              </a:rPr>
              <a:t>, </a:t>
            </a:r>
            <a:br>
              <a:rPr lang="en-US" sz="4000" smtClean="0">
                <a:solidFill>
                  <a:schemeClr val="tx1"/>
                </a:solidFill>
              </a:rPr>
            </a:br>
            <a:r>
              <a:rPr lang="en-US" sz="4000" err="1" smtClean="0">
                <a:solidFill>
                  <a:schemeClr val="tx1"/>
                </a:solidFill>
              </a:rPr>
              <a:t>Donghyuk</a:t>
            </a:r>
            <a:r>
              <a:rPr lang="en-US" sz="4000" smtClean="0">
                <a:solidFill>
                  <a:schemeClr val="tx1"/>
                </a:solidFill>
              </a:rPr>
              <a:t> Lee, Jamie Liu, </a:t>
            </a:r>
            <a:r>
              <a:rPr lang="en-US" sz="4000" err="1" smtClean="0">
                <a:solidFill>
                  <a:schemeClr val="tx1"/>
                </a:solidFill>
              </a:rPr>
              <a:t>Onur</a:t>
            </a:r>
            <a:r>
              <a:rPr lang="en-US" sz="4000" smtClean="0">
                <a:solidFill>
                  <a:schemeClr val="tx1"/>
                </a:solidFill>
              </a:rPr>
              <a:t> Mutlu</a:t>
            </a:r>
          </a:p>
        </p:txBody>
      </p:sp>
      <p:pic>
        <p:nvPicPr>
          <p:cNvPr id="5" name="Picture 4" descr="safari.png"/>
          <p:cNvPicPr>
            <a:picLocks noChangeAspect="1"/>
          </p:cNvPicPr>
          <p:nvPr/>
        </p:nvPicPr>
        <p:blipFill>
          <a:blip r:embed="rId4" cstate="print"/>
          <a:stretch>
            <a:fillRect/>
          </a:stretch>
        </p:blipFill>
        <p:spPr>
          <a:xfrm>
            <a:off x="6705601" y="5653112"/>
            <a:ext cx="2057399" cy="595288"/>
          </a:xfrm>
          <a:prstGeom prst="rect">
            <a:avLst/>
          </a:prstGeom>
        </p:spPr>
      </p:pic>
    </p:spTree>
    <p:extLst>
      <p:ext uri="{BB962C8B-B14F-4D97-AF65-F5344CB8AC3E}">
        <p14:creationId xmlns:p14="http://schemas.microsoft.com/office/powerpoint/2010/main" val="3115805269"/>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Exposing Subarrays to Controller</a:t>
            </a:r>
            <a:endParaRPr lang="en-US"/>
          </a:p>
        </p:txBody>
      </p:sp>
      <p:sp>
        <p:nvSpPr>
          <p:cNvPr id="3" name="Content Placeholder 2"/>
          <p:cNvSpPr>
            <a:spLocks noGrp="1"/>
          </p:cNvSpPr>
          <p:nvPr>
            <p:ph idx="1"/>
          </p:nvPr>
        </p:nvSpPr>
        <p:spPr/>
        <p:txBody>
          <a:bodyPr/>
          <a:lstStyle/>
          <a:p>
            <a:r>
              <a:rPr lang="en-US" smtClean="0"/>
              <a:t>Every DIMM has an </a:t>
            </a:r>
            <a:r>
              <a:rPr lang="en-US" b="1" i="1" smtClean="0">
                <a:solidFill>
                  <a:srgbClr val="FF0000"/>
                </a:solidFill>
              </a:rPr>
              <a:t>SPD</a:t>
            </a:r>
            <a:r>
              <a:rPr lang="en-US" smtClean="0"/>
              <a:t> (Serial Presence Detect)</a:t>
            </a:r>
          </a:p>
          <a:p>
            <a:pPr lvl="1"/>
            <a:endParaRPr lang="en-US" smtClean="0"/>
          </a:p>
          <a:p>
            <a:pPr lvl="1"/>
            <a:endParaRPr lang="en-US"/>
          </a:p>
          <a:p>
            <a:pPr lvl="1"/>
            <a:endParaRPr lang="en-US" smtClean="0"/>
          </a:p>
          <a:p>
            <a:pPr lvl="1"/>
            <a:r>
              <a:rPr lang="en-US" smtClean="0"/>
              <a:t>256-byte EEPROM</a:t>
            </a:r>
          </a:p>
          <a:p>
            <a:pPr lvl="1"/>
            <a:r>
              <a:rPr lang="en-US" smtClean="0"/>
              <a:t>Contains information about DIMM and DRAM devices</a:t>
            </a:r>
          </a:p>
          <a:p>
            <a:pPr lvl="1"/>
            <a:r>
              <a:rPr lang="en-US" smtClean="0"/>
              <a:t>Read by BIOS during system-boot</a:t>
            </a:r>
          </a:p>
          <a:p>
            <a:r>
              <a:rPr lang="en-US" b="1" i="1" smtClean="0"/>
              <a:t>SPD</a:t>
            </a:r>
            <a:r>
              <a:rPr lang="en-US" smtClean="0"/>
              <a:t> reserves 100+ bytes for manufacturer and user</a:t>
            </a:r>
          </a:p>
          <a:p>
            <a:pPr lvl="1"/>
            <a:r>
              <a:rPr lang="en-US" smtClean="0"/>
              <a:t>Sufficient for </a:t>
            </a:r>
            <a:r>
              <a:rPr lang="en-US" err="1" smtClean="0"/>
              <a:t>subarray</a:t>
            </a:r>
            <a:r>
              <a:rPr lang="en-US" smtClean="0"/>
              <a:t>-related information</a:t>
            </a:r>
          </a:p>
          <a:p>
            <a:pPr marL="1203325" lvl="2" indent="-288925">
              <a:buFont typeface="+mj-lt"/>
              <a:buAutoNum type="arabicPeriod"/>
            </a:pPr>
            <a:r>
              <a:rPr lang="en-US" sz="2400" smtClean="0"/>
              <a:t>Whether SALP-1, SALP-2, MASA are supported</a:t>
            </a:r>
          </a:p>
          <a:p>
            <a:pPr marL="1203325" lvl="2" indent="-288925">
              <a:buFont typeface="+mj-lt"/>
              <a:buAutoNum type="arabicPeriod"/>
            </a:pPr>
            <a:r>
              <a:rPr lang="en-US" sz="2400" smtClean="0"/>
              <a:t>Physical address bit positions for </a:t>
            </a:r>
            <a:r>
              <a:rPr lang="en-US" sz="2400" err="1" smtClean="0"/>
              <a:t>subarray</a:t>
            </a:r>
            <a:r>
              <a:rPr lang="en-US" sz="2400" smtClean="0"/>
              <a:t> index</a:t>
            </a:r>
          </a:p>
          <a:p>
            <a:pPr marL="1203325" lvl="2" indent="-288925">
              <a:buFont typeface="+mj-lt"/>
              <a:buAutoNum type="arabicPeriod"/>
            </a:pPr>
            <a:r>
              <a:rPr lang="en-US" sz="2400" smtClean="0"/>
              <a:t>Values of timing constraints: </a:t>
            </a:r>
            <a:r>
              <a:rPr lang="en-US" sz="2400" err="1" smtClean="0"/>
              <a:t>tRA</a:t>
            </a:r>
            <a:r>
              <a:rPr lang="en-US" sz="2400" smtClean="0"/>
              <a:t>, </a:t>
            </a:r>
            <a:r>
              <a:rPr lang="en-US" sz="2400" err="1" smtClean="0"/>
              <a:t>tWA</a:t>
            </a:r>
            <a:endParaRPr lang="en-US" sz="2400" smtClean="0"/>
          </a:p>
          <a:p>
            <a:pPr lvl="2"/>
            <a:endParaRPr lang="en-US"/>
          </a:p>
        </p:txBody>
      </p:sp>
      <p:grpSp>
        <p:nvGrpSpPr>
          <p:cNvPr id="7" name="Group 6"/>
          <p:cNvGrpSpPr>
            <a:grpSpLocks noChangeAspect="1"/>
          </p:cNvGrpSpPr>
          <p:nvPr/>
        </p:nvGrpSpPr>
        <p:grpSpPr>
          <a:xfrm>
            <a:off x="762000" y="1600200"/>
            <a:ext cx="6252725" cy="1266888"/>
            <a:chOff x="566094" y="1611630"/>
            <a:chExt cx="8044506" cy="1809275"/>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094" y="1611630"/>
              <a:ext cx="8044506" cy="1447800"/>
            </a:xfrm>
            <a:prstGeom prst="rect">
              <a:avLst/>
            </a:prstGeom>
          </p:spPr>
        </p:pic>
        <p:sp>
          <p:nvSpPr>
            <p:cNvPr id="5" name="Rectangle 4"/>
            <p:cNvSpPr/>
            <p:nvPr/>
          </p:nvSpPr>
          <p:spPr>
            <a:xfrm>
              <a:off x="6252176" y="3135154"/>
              <a:ext cx="2282226" cy="285751"/>
            </a:xfrm>
            <a:prstGeom prst="rect">
              <a:avLst/>
            </a:prstGeom>
          </p:spPr>
          <p:txBody>
            <a:bodyPr lIns="0" rIns="0" anchor="ctr">
              <a:noAutofit/>
            </a:bodyPr>
            <a:lstStyle/>
            <a:p>
              <a:pPr marL="57150" indent="0" algn="r">
                <a:buNone/>
              </a:pPr>
              <a:r>
                <a:rPr lang="en-US" sz="2000" i="1" smtClean="0">
                  <a:cs typeface="Courier New" pitchFamily="49" charset="0"/>
                </a:rPr>
                <a:t>(Image: JEDEC)</a:t>
              </a:r>
            </a:p>
          </p:txBody>
        </p:sp>
        <p:sp>
          <p:nvSpPr>
            <p:cNvPr id="6" name="Rounded Rectangle 5"/>
            <p:cNvSpPr/>
            <p:nvPr/>
          </p:nvSpPr>
          <p:spPr>
            <a:xfrm>
              <a:off x="4306406" y="1992630"/>
              <a:ext cx="631353" cy="800100"/>
            </a:xfrm>
            <a:prstGeom prst="roundRect">
              <a:avLst>
                <a:gd name="adj" fmla="val 9377"/>
              </a:avLst>
            </a:prstGeom>
            <a:noFill/>
            <a:ln w="508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Slide Number Placeholder 7"/>
          <p:cNvSpPr>
            <a:spLocks noGrp="1"/>
          </p:cNvSpPr>
          <p:nvPr>
            <p:ph type="sldNum" sz="quarter" idx="12"/>
          </p:nvPr>
        </p:nvSpPr>
        <p:spPr/>
        <p:txBody>
          <a:bodyPr/>
          <a:lstStyle/>
          <a:p>
            <a:fld id="{8B363EBC-A636-4E4F-B313-DA526F248DF6}" type="slidenum">
              <a:rPr lang="en-US" smtClean="0"/>
              <a:t>45</a:t>
            </a:fld>
            <a:endParaRPr lang="en-US"/>
          </a:p>
        </p:txBody>
      </p:sp>
    </p:spTree>
    <p:extLst>
      <p:ext uri="{BB962C8B-B14F-4D97-AF65-F5344CB8AC3E}">
        <p14:creationId xmlns:p14="http://schemas.microsoft.com/office/powerpoint/2010/main" val="27423138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Multi-Core: Memory Scheduling</a:t>
            </a:r>
            <a:endParaRPr lang="en-US"/>
          </a:p>
        </p:txBody>
      </p:sp>
      <p:sp>
        <p:nvSpPr>
          <p:cNvPr id="3" name="Content Placeholder 2"/>
          <p:cNvSpPr>
            <a:spLocks noGrp="1"/>
          </p:cNvSpPr>
          <p:nvPr>
            <p:ph idx="1"/>
          </p:nvPr>
        </p:nvSpPr>
        <p:spPr/>
        <p:txBody>
          <a:bodyPr/>
          <a:lstStyle/>
          <a:p>
            <a:pPr marL="0" indent="0">
              <a:buNone/>
            </a:pPr>
            <a:r>
              <a:rPr lang="en-US" sz="2400" b="1"/>
              <a:t>Configuration: </a:t>
            </a:r>
            <a:r>
              <a:rPr lang="en-US" sz="2400" b="1" i="1" smtClean="0">
                <a:solidFill>
                  <a:srgbClr val="FF0000"/>
                </a:solidFill>
              </a:rPr>
              <a:t>8-16 cores, </a:t>
            </a:r>
            <a:r>
              <a:rPr lang="en-US" sz="2400" smtClean="0"/>
              <a:t>2 chan, 2 ranks-per-chan</a:t>
            </a:r>
            <a:endParaRPr lang="en-US" sz="2400"/>
          </a:p>
          <a:p>
            <a:endParaRPr lang="en-US"/>
          </a:p>
        </p:txBody>
      </p:sp>
      <p:graphicFrame>
        <p:nvGraphicFramePr>
          <p:cNvPr id="4" name="Chart 3"/>
          <p:cNvGraphicFramePr>
            <a:graphicFrameLocks noChangeAspect="1"/>
          </p:cNvGraphicFramePr>
          <p:nvPr>
            <p:extLst>
              <p:ext uri="{D42A27DB-BD31-4B8C-83A1-F6EECF244321}">
                <p14:modId xmlns:p14="http://schemas.microsoft.com/office/powerpoint/2010/main" val="1827018768"/>
              </p:ext>
            </p:extLst>
          </p:nvPr>
        </p:nvGraphicFramePr>
        <p:xfrm>
          <a:off x="914400" y="1676400"/>
          <a:ext cx="6858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04800" y="4724400"/>
            <a:ext cx="8382000" cy="1354217"/>
          </a:xfrm>
          <a:prstGeom prst="rect">
            <a:avLst/>
          </a:prstGeom>
        </p:spPr>
        <p:txBody>
          <a:bodyPr wrap="square">
            <a:spAutoFit/>
          </a:bodyPr>
          <a:lstStyle/>
          <a:p>
            <a:pPr marL="0" lvl="1">
              <a:buNone/>
              <a:tabLst>
                <a:tab pos="742950" algn="l"/>
              </a:tabLst>
            </a:pPr>
            <a:r>
              <a:rPr lang="en-US" sz="2400" i="1" smtClean="0">
                <a:solidFill>
                  <a:schemeClr val="tx2"/>
                </a:solidFill>
                <a:sym typeface="Wingdings" pitchFamily="2" charset="2"/>
              </a:rPr>
              <a:t>Our mechanisms further improve performance when employed with </a:t>
            </a:r>
            <a:r>
              <a:rPr lang="en-US" sz="2400" i="1" u="sng" smtClean="0">
                <a:solidFill>
                  <a:schemeClr val="tx2"/>
                </a:solidFill>
                <a:sym typeface="Wingdings" pitchFamily="2" charset="2"/>
              </a:rPr>
              <a:t>application-aware</a:t>
            </a:r>
            <a:r>
              <a:rPr lang="en-US" sz="2400" i="1" smtClean="0">
                <a:solidFill>
                  <a:schemeClr val="tx2"/>
                </a:solidFill>
                <a:sym typeface="Wingdings" pitchFamily="2" charset="2"/>
              </a:rPr>
              <a:t> schedulers</a:t>
            </a:r>
          </a:p>
          <a:p>
            <a:pPr marL="0" lvl="1">
              <a:buNone/>
              <a:tabLst>
                <a:tab pos="742950" algn="l"/>
              </a:tabLst>
            </a:pPr>
            <a:endParaRPr lang="en-US" sz="1000" i="1">
              <a:solidFill>
                <a:schemeClr val="tx2"/>
              </a:solidFill>
              <a:sym typeface="Wingdings" pitchFamily="2" charset="2"/>
            </a:endParaRPr>
          </a:p>
          <a:p>
            <a:pPr marL="0" lvl="1">
              <a:buNone/>
              <a:tabLst>
                <a:tab pos="742950" algn="l"/>
              </a:tabLst>
            </a:pPr>
            <a:r>
              <a:rPr lang="en-US" sz="2400" i="1" smtClean="0">
                <a:solidFill>
                  <a:schemeClr val="tx2"/>
                </a:solidFill>
                <a:sym typeface="Wingdings" pitchFamily="2" charset="2"/>
              </a:rPr>
              <a:t>We believe it can be even greater with </a:t>
            </a:r>
            <a:r>
              <a:rPr lang="en-US" sz="2400" i="1" u="sng" smtClean="0">
                <a:solidFill>
                  <a:schemeClr val="tx2"/>
                </a:solidFill>
                <a:sym typeface="Wingdings" pitchFamily="2" charset="2"/>
              </a:rPr>
              <a:t>subarray-aware</a:t>
            </a:r>
            <a:r>
              <a:rPr lang="en-US" sz="2400" i="1" smtClean="0">
                <a:solidFill>
                  <a:schemeClr val="tx2"/>
                </a:solidFill>
                <a:sym typeface="Wingdings" pitchFamily="2" charset="2"/>
              </a:rPr>
              <a:t> schedulers</a:t>
            </a:r>
            <a:endParaRPr lang="en-US" sz="2400" smtClean="0"/>
          </a:p>
        </p:txBody>
      </p:sp>
      <p:sp>
        <p:nvSpPr>
          <p:cNvPr id="6" name="Slide Number Placeholder 5"/>
          <p:cNvSpPr>
            <a:spLocks noGrp="1"/>
          </p:cNvSpPr>
          <p:nvPr>
            <p:ph type="sldNum" sz="quarter" idx="12"/>
          </p:nvPr>
        </p:nvSpPr>
        <p:spPr/>
        <p:txBody>
          <a:bodyPr/>
          <a:lstStyle/>
          <a:p>
            <a:fld id="{8B363EBC-A636-4E4F-B313-DA526F248DF6}" type="slidenum">
              <a:rPr lang="en-US" smtClean="0"/>
              <a:t>46</a:t>
            </a:fld>
            <a:endParaRPr lang="en-US"/>
          </a:p>
        </p:txBody>
      </p:sp>
    </p:spTree>
    <p:extLst>
      <p:ext uri="{BB962C8B-B14F-4D97-AF65-F5344CB8AC3E}">
        <p14:creationId xmlns:p14="http://schemas.microsoft.com/office/powerpoint/2010/main" val="1183817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Number of </a:t>
            </a:r>
            <a:r>
              <a:rPr lang="en-US" err="1" smtClean="0"/>
              <a:t>Subarrays</a:t>
            </a:r>
            <a:r>
              <a:rPr lang="en-US" smtClean="0"/>
              <a:t>-Per-Bank</a:t>
            </a:r>
            <a:endParaRPr lang="en-US"/>
          </a:p>
        </p:txBody>
      </p:sp>
      <p:sp>
        <p:nvSpPr>
          <p:cNvPr id="3" name="Content Placeholder 2"/>
          <p:cNvSpPr>
            <a:spLocks noGrp="1"/>
          </p:cNvSpPr>
          <p:nvPr>
            <p:ph idx="1"/>
          </p:nvPr>
        </p:nvSpPr>
        <p:spPr/>
        <p:txBody>
          <a:bodyPr/>
          <a:lstStyle/>
          <a:p>
            <a:pPr>
              <a:lnSpc>
                <a:spcPct val="90000"/>
              </a:lnSpc>
            </a:pPr>
            <a:r>
              <a:rPr lang="en-US" smtClean="0"/>
              <a:t>As DRAM chips grow in capacity…</a:t>
            </a:r>
          </a:p>
          <a:p>
            <a:pPr lvl="1">
              <a:lnSpc>
                <a:spcPct val="90000"/>
              </a:lnSpc>
            </a:pPr>
            <a:r>
              <a:rPr lang="en-US" smtClean="0"/>
              <a:t>More rows-per-bank </a:t>
            </a:r>
            <a:r>
              <a:rPr lang="en-US" smtClean="0">
                <a:sym typeface="Wingdings" pitchFamily="2" charset="2"/>
              </a:rPr>
              <a:t> </a:t>
            </a:r>
            <a:r>
              <a:rPr lang="en-US" smtClean="0"/>
              <a:t>More subarrays-per-bank </a:t>
            </a:r>
          </a:p>
          <a:p>
            <a:pPr>
              <a:lnSpc>
                <a:spcPct val="90000"/>
              </a:lnSpc>
            </a:pPr>
            <a:endParaRPr lang="en-US" sz="1600" smtClean="0">
              <a:solidFill>
                <a:srgbClr val="FF0000"/>
              </a:solidFill>
            </a:endParaRPr>
          </a:p>
          <a:p>
            <a:pPr>
              <a:lnSpc>
                <a:spcPct val="90000"/>
              </a:lnSpc>
            </a:pPr>
            <a:r>
              <a:rPr lang="en-US" smtClean="0">
                <a:solidFill>
                  <a:srgbClr val="FF0000"/>
                </a:solidFill>
              </a:rPr>
              <a:t>Not all subarrays may be accessed in parallel</a:t>
            </a:r>
          </a:p>
          <a:p>
            <a:pPr lvl="1">
              <a:lnSpc>
                <a:spcPct val="90000"/>
              </a:lnSpc>
            </a:pPr>
            <a:r>
              <a:rPr lang="en-US" smtClean="0"/>
              <a:t>Faulty rows </a:t>
            </a:r>
            <a:r>
              <a:rPr lang="en-US" i="1" u="sng" smtClean="0"/>
              <a:t>remapped</a:t>
            </a:r>
            <a:r>
              <a:rPr lang="en-US" smtClean="0"/>
              <a:t> to spare rows</a:t>
            </a:r>
          </a:p>
          <a:p>
            <a:pPr lvl="1">
              <a:lnSpc>
                <a:spcPct val="90000"/>
              </a:lnSpc>
            </a:pPr>
            <a:r>
              <a:rPr lang="en-US" smtClean="0"/>
              <a:t>If remapping occurs between two subarrays…</a:t>
            </a:r>
          </a:p>
          <a:p>
            <a:pPr lvl="2">
              <a:lnSpc>
                <a:spcPct val="90000"/>
              </a:lnSpc>
            </a:pPr>
            <a:r>
              <a:rPr lang="en-US" sz="2400" smtClean="0">
                <a:cs typeface="Courier New" pitchFamily="49" charset="0"/>
              </a:rPr>
              <a:t>They can </a:t>
            </a:r>
            <a:r>
              <a:rPr lang="en-US" sz="2400" smtClean="0">
                <a:sym typeface="Wingdings" pitchFamily="2" charset="2"/>
              </a:rPr>
              <a:t>no longer be accessed in parallel</a:t>
            </a:r>
          </a:p>
          <a:p>
            <a:pPr>
              <a:lnSpc>
                <a:spcPct val="90000"/>
              </a:lnSpc>
            </a:pPr>
            <a:endParaRPr lang="en-US" sz="1600" b="1" i="1" smtClean="0">
              <a:solidFill>
                <a:schemeClr val="tx2"/>
              </a:solidFill>
            </a:endParaRPr>
          </a:p>
          <a:p>
            <a:pPr>
              <a:lnSpc>
                <a:spcPct val="90000"/>
              </a:lnSpc>
            </a:pPr>
            <a:r>
              <a:rPr lang="en-US" b="1" i="1" smtClean="0">
                <a:solidFill>
                  <a:schemeClr val="tx2"/>
                </a:solidFill>
              </a:rPr>
              <a:t>Subarray group</a:t>
            </a:r>
          </a:p>
          <a:p>
            <a:pPr lvl="1">
              <a:lnSpc>
                <a:spcPct val="90000"/>
              </a:lnSpc>
            </a:pPr>
            <a:r>
              <a:rPr lang="en-US" i="1" u="sng" smtClean="0"/>
              <a:t>Restrict</a:t>
            </a:r>
            <a:r>
              <a:rPr lang="en-US" smtClean="0"/>
              <a:t> remapping: only within a group of subarrays</a:t>
            </a:r>
          </a:p>
          <a:p>
            <a:pPr lvl="1">
              <a:lnSpc>
                <a:spcPct val="90000"/>
              </a:lnSpc>
            </a:pPr>
            <a:r>
              <a:rPr lang="en-US" smtClean="0"/>
              <a:t>Each </a:t>
            </a:r>
            <a:r>
              <a:rPr lang="en-US" b="1" i="1" smtClean="0"/>
              <a:t>subarray group </a:t>
            </a:r>
            <a:r>
              <a:rPr lang="en-US" smtClean="0"/>
              <a:t>can accessed in parallel</a:t>
            </a:r>
          </a:p>
          <a:p>
            <a:pPr lvl="1">
              <a:lnSpc>
                <a:spcPct val="90000"/>
              </a:lnSpc>
            </a:pPr>
            <a:r>
              <a:rPr lang="en-US"/>
              <a:t>W</a:t>
            </a:r>
            <a:r>
              <a:rPr lang="en-US" smtClean="0"/>
              <a:t>e refer to a </a:t>
            </a:r>
            <a:r>
              <a:rPr lang="en-US" b="1" i="1" smtClean="0"/>
              <a:t>subarray group </a:t>
            </a:r>
            <a:r>
              <a:rPr lang="en-US" smtClean="0"/>
              <a:t>as a </a:t>
            </a:r>
            <a:r>
              <a:rPr lang="en-US" b="1" i="1" smtClean="0"/>
              <a:t>“subarray”</a:t>
            </a:r>
          </a:p>
          <a:p>
            <a:pPr lvl="2">
              <a:lnSpc>
                <a:spcPct val="90000"/>
              </a:lnSpc>
            </a:pPr>
            <a:r>
              <a:rPr lang="en-US" sz="2400" smtClean="0"/>
              <a:t>We assume </a:t>
            </a:r>
            <a:r>
              <a:rPr lang="en-US" sz="2400" b="1" i="1" u="sng" smtClean="0">
                <a:solidFill>
                  <a:schemeClr val="tx2"/>
                </a:solidFill>
              </a:rPr>
              <a:t>8</a:t>
            </a:r>
            <a:r>
              <a:rPr lang="en-US" sz="2400" b="1" i="1" smtClean="0"/>
              <a:t> </a:t>
            </a:r>
            <a:r>
              <a:rPr lang="en-US" sz="2400" smtClean="0"/>
              <a:t>subarrays-per-bank</a:t>
            </a:r>
            <a:endParaRPr lang="en-US" sz="2400"/>
          </a:p>
        </p:txBody>
      </p:sp>
      <p:sp>
        <p:nvSpPr>
          <p:cNvPr id="4" name="Slide Number Placeholder 3"/>
          <p:cNvSpPr>
            <a:spLocks noGrp="1"/>
          </p:cNvSpPr>
          <p:nvPr>
            <p:ph type="sldNum" sz="quarter" idx="12"/>
          </p:nvPr>
        </p:nvSpPr>
        <p:spPr/>
        <p:txBody>
          <a:bodyPr/>
          <a:lstStyle/>
          <a:p>
            <a:fld id="{8B363EBC-A636-4E4F-B313-DA526F248DF6}" type="slidenum">
              <a:rPr lang="en-US" smtClean="0"/>
              <a:t>47</a:t>
            </a:fld>
            <a:endParaRPr lang="en-US"/>
          </a:p>
        </p:txBody>
      </p:sp>
    </p:spTree>
    <p:extLst>
      <p:ext uri="{BB962C8B-B14F-4D97-AF65-F5344CB8AC3E}">
        <p14:creationId xmlns:p14="http://schemas.microsoft.com/office/powerpoint/2010/main" val="34911254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Area &amp; Power Overhead</a:t>
            </a:r>
            <a:endParaRPr lang="en-US" sz="4400"/>
          </a:p>
        </p:txBody>
      </p:sp>
      <p:sp>
        <p:nvSpPr>
          <p:cNvPr id="3" name="Content Placeholder 2"/>
          <p:cNvSpPr>
            <a:spLocks noGrp="1"/>
          </p:cNvSpPr>
          <p:nvPr>
            <p:ph idx="1"/>
          </p:nvPr>
        </p:nvSpPr>
        <p:spPr/>
        <p:txBody>
          <a:bodyPr/>
          <a:lstStyle/>
          <a:p>
            <a:pPr marL="285750" indent="-285750"/>
            <a:r>
              <a:rPr lang="en-US" sz="2400" b="1" smtClean="0"/>
              <a:t>Latches: </a:t>
            </a:r>
            <a:r>
              <a:rPr lang="en-US" sz="2400" i="1" smtClean="0"/>
              <a:t>Per-Subarray Row-Address, Designated-Bit</a:t>
            </a:r>
          </a:p>
          <a:p>
            <a:pPr lvl="1"/>
            <a:r>
              <a:rPr lang="en-US" sz="2000" smtClean="0"/>
              <a:t>Storage: 41 bits per subarray</a:t>
            </a:r>
          </a:p>
          <a:p>
            <a:pPr lvl="1"/>
            <a:r>
              <a:rPr lang="en-US" sz="2000" smtClean="0"/>
              <a:t>Area: 0.15% in die area (assuming 8 subarrays-per-bank)</a:t>
            </a:r>
          </a:p>
          <a:p>
            <a:pPr lvl="1"/>
            <a:r>
              <a:rPr lang="en-US" sz="2000" smtClean="0"/>
              <a:t>Power: 72.2uW (negligible)</a:t>
            </a:r>
          </a:p>
          <a:p>
            <a:pPr lvl="1"/>
            <a:endParaRPr lang="en-US" sz="800"/>
          </a:p>
          <a:p>
            <a:pPr marL="285750" indent="-285750"/>
            <a:r>
              <a:rPr lang="en-US" sz="2400" b="1" smtClean="0"/>
              <a:t>Multiple Activated Subarrays</a:t>
            </a:r>
          </a:p>
          <a:p>
            <a:pPr lvl="1"/>
            <a:r>
              <a:rPr lang="en-US" sz="2000" smtClean="0"/>
              <a:t>Power: 0.56mW static power for each additional activated subarray</a:t>
            </a:r>
          </a:p>
          <a:p>
            <a:pPr lvl="2"/>
            <a:r>
              <a:rPr lang="en-US" smtClean="0"/>
              <a:t>Small compared to 48mW baseline static power</a:t>
            </a:r>
          </a:p>
          <a:p>
            <a:pPr lvl="2"/>
            <a:endParaRPr lang="en-US" sz="800" smtClean="0"/>
          </a:p>
          <a:p>
            <a:pPr marL="285750" indent="-285750"/>
            <a:r>
              <a:rPr lang="en-US" sz="2400" b="1" smtClean="0">
                <a:latin typeface="Courier New" pitchFamily="49" charset="0"/>
                <a:cs typeface="Courier New" pitchFamily="49" charset="0"/>
              </a:rPr>
              <a:t>SA-SEL</a:t>
            </a:r>
            <a:r>
              <a:rPr lang="en-US" sz="2400" b="1" smtClean="0"/>
              <a:t> Wire/Command</a:t>
            </a:r>
          </a:p>
          <a:p>
            <a:pPr lvl="1"/>
            <a:r>
              <a:rPr lang="en-US" sz="2000" smtClean="0"/>
              <a:t>Area: One extra wire (negligible)</a:t>
            </a:r>
          </a:p>
          <a:p>
            <a:pPr lvl="1"/>
            <a:r>
              <a:rPr lang="en-US" sz="2000" smtClean="0"/>
              <a:t>Power: </a:t>
            </a:r>
            <a:r>
              <a:rPr lang="en-US" sz="2000" b="1" smtClean="0">
                <a:latin typeface="Courier New" pitchFamily="49" charset="0"/>
                <a:cs typeface="Courier New" pitchFamily="49" charset="0"/>
              </a:rPr>
              <a:t>SA-SEL</a:t>
            </a:r>
            <a:r>
              <a:rPr lang="en-US" sz="2000" smtClean="0"/>
              <a:t> consumes 49.6% the power of </a:t>
            </a:r>
            <a:r>
              <a:rPr lang="en-US" sz="2000" b="1" smtClean="0">
                <a:latin typeface="Courier New" pitchFamily="49" charset="0"/>
                <a:cs typeface="Courier New" pitchFamily="49" charset="0"/>
              </a:rPr>
              <a:t>ACT</a:t>
            </a:r>
          </a:p>
          <a:p>
            <a:pPr lvl="1"/>
            <a:endParaRPr lang="en-US" sz="800" b="1" smtClean="0">
              <a:latin typeface="Courier New" pitchFamily="49" charset="0"/>
              <a:cs typeface="Courier New" pitchFamily="49" charset="0"/>
            </a:endParaRPr>
          </a:p>
          <a:p>
            <a:r>
              <a:rPr lang="en-US" sz="2400" b="1" smtClean="0">
                <a:cs typeface="Courier New" pitchFamily="49" charset="0"/>
              </a:rPr>
              <a:t>Memory Controller: </a:t>
            </a:r>
            <a:r>
              <a:rPr lang="en-US" sz="2400" i="1" smtClean="0">
                <a:cs typeface="Courier New" pitchFamily="49" charset="0"/>
              </a:rPr>
              <a:t>Tracking the status of subarrays</a:t>
            </a:r>
          </a:p>
          <a:p>
            <a:pPr lvl="1"/>
            <a:r>
              <a:rPr lang="en-US" sz="2000" smtClean="0">
                <a:cs typeface="Courier New" pitchFamily="49" charset="0"/>
              </a:rPr>
              <a:t>Storage: Less than 256 bytes</a:t>
            </a:r>
          </a:p>
          <a:p>
            <a:pPr lvl="2"/>
            <a:r>
              <a:rPr lang="en-US" smtClean="0">
                <a:cs typeface="Courier New" pitchFamily="49" charset="0"/>
              </a:rPr>
              <a:t>Activated? Which wordline is raised? Designated? </a:t>
            </a:r>
          </a:p>
          <a:p>
            <a:pPr marL="914400" lvl="2" indent="0">
              <a:buNone/>
            </a:pPr>
            <a:endParaRPr lang="en-US" sz="1600">
              <a:cs typeface="Courier New" pitchFamily="49" charset="0"/>
            </a:endParaRPr>
          </a:p>
        </p:txBody>
      </p:sp>
      <p:sp>
        <p:nvSpPr>
          <p:cNvPr id="4" name="Slide Number Placeholder 3"/>
          <p:cNvSpPr>
            <a:spLocks noGrp="1"/>
          </p:cNvSpPr>
          <p:nvPr>
            <p:ph type="sldNum" sz="quarter" idx="12"/>
          </p:nvPr>
        </p:nvSpPr>
        <p:spPr/>
        <p:txBody>
          <a:bodyPr/>
          <a:lstStyle/>
          <a:p>
            <a:fld id="{8B363EBC-A636-4E4F-B313-DA526F248DF6}" type="slidenum">
              <a:rPr lang="en-US" smtClean="0"/>
              <a:t>48</a:t>
            </a:fld>
            <a:endParaRPr lang="en-US"/>
          </a:p>
        </p:txBody>
      </p:sp>
    </p:spTree>
    <p:extLst>
      <p:ext uri="{BB962C8B-B14F-4D97-AF65-F5344CB8AC3E}">
        <p14:creationId xmlns:p14="http://schemas.microsoft.com/office/powerpoint/2010/main" val="425372177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3600" b="1" u="sng" smtClean="0"/>
              <a:t>Three Problems</a:t>
            </a:r>
          </a:p>
          <a:p>
            <a:pPr marL="914400" lvl="1" indent="-514350">
              <a:lnSpc>
                <a:spcPct val="85000"/>
              </a:lnSpc>
              <a:buFont typeface="+mj-lt"/>
              <a:buAutoNum type="arabicPeriod"/>
            </a:pPr>
            <a:r>
              <a:rPr lang="en-US" sz="3400" smtClean="0"/>
              <a:t>Requests are serialized</a:t>
            </a:r>
          </a:p>
          <a:p>
            <a:pPr marL="914400" lvl="1" indent="-514350">
              <a:lnSpc>
                <a:spcPct val="85000"/>
              </a:lnSpc>
              <a:buFont typeface="+mj-lt"/>
              <a:buAutoNum type="arabicPeriod"/>
            </a:pPr>
            <a:r>
              <a:rPr lang="en-US" sz="3400" smtClean="0"/>
              <a:t>Serialization is worse after </a:t>
            </a:r>
            <a:r>
              <a:rPr lang="en-US" sz="3400" b="1" i="1" smtClean="0"/>
              <a:t>write</a:t>
            </a:r>
            <a:r>
              <a:rPr lang="en-US" sz="3400" smtClean="0"/>
              <a:t> requests</a:t>
            </a:r>
            <a:endParaRPr lang="en-US" sz="3400"/>
          </a:p>
          <a:p>
            <a:pPr marL="914400" lvl="1" indent="-514350">
              <a:lnSpc>
                <a:spcPct val="85000"/>
              </a:lnSpc>
              <a:buFont typeface="+mj-lt"/>
              <a:buAutoNum type="arabicPeriod"/>
            </a:pPr>
            <a:r>
              <a:rPr lang="en-US" sz="3400" smtClean="0"/>
              <a:t>Thrashing in </a:t>
            </a:r>
            <a:r>
              <a:rPr lang="en-US" sz="3400" b="1" i="1" smtClean="0"/>
              <a:t>row-buffer</a:t>
            </a:r>
            <a:endParaRPr lang="en-US" sz="3400" smtClean="0"/>
          </a:p>
        </p:txBody>
      </p:sp>
      <p:sp>
        <p:nvSpPr>
          <p:cNvPr id="2" name="Title 1"/>
          <p:cNvSpPr>
            <a:spLocks noGrp="1"/>
          </p:cNvSpPr>
          <p:nvPr>
            <p:ph type="title"/>
          </p:nvPr>
        </p:nvSpPr>
        <p:spPr/>
        <p:txBody>
          <a:bodyPr>
            <a:normAutofit/>
          </a:bodyPr>
          <a:lstStyle/>
          <a:p>
            <a:r>
              <a:rPr lang="en-US" smtClean="0"/>
              <a:t>Bank conflicts degrade performance</a:t>
            </a:r>
            <a:endParaRPr lang="en-US"/>
          </a:p>
        </p:txBody>
      </p:sp>
      <p:sp>
        <p:nvSpPr>
          <p:cNvPr id="4" name="Slide Number Placeholder 3"/>
          <p:cNvSpPr>
            <a:spLocks noGrp="1"/>
          </p:cNvSpPr>
          <p:nvPr>
            <p:ph type="sldNum" sz="quarter" idx="12"/>
          </p:nvPr>
        </p:nvSpPr>
        <p:spPr/>
        <p:txBody>
          <a:bodyPr/>
          <a:lstStyle/>
          <a:p>
            <a:fld id="{8B363EBC-A636-4E4F-B313-DA526F248DF6}" type="slidenum">
              <a:rPr lang="en-US" smtClean="0"/>
              <a:t>5</a:t>
            </a:fld>
            <a:endParaRPr lang="en-US"/>
          </a:p>
        </p:txBody>
      </p:sp>
      <p:sp>
        <p:nvSpPr>
          <p:cNvPr id="6" name="row0"/>
          <p:cNvSpPr/>
          <p:nvPr/>
        </p:nvSpPr>
        <p:spPr>
          <a:xfrm>
            <a:off x="914401" y="3952873"/>
            <a:ext cx="3190876" cy="457200"/>
          </a:xfrm>
          <a:prstGeom prst="rect">
            <a:avLst/>
          </a:prstGeom>
          <a:solidFill>
            <a:srgbClr val="FFC000">
              <a:alpha val="74902"/>
            </a:srgb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smtClean="0">
                <a:solidFill>
                  <a:schemeClr val="tx1"/>
                </a:solidFill>
              </a:rPr>
              <a:t>Row</a:t>
            </a:r>
            <a:endParaRPr lang="en-US" sz="3200" b="1">
              <a:solidFill>
                <a:schemeClr val="tx1"/>
              </a:solidFill>
            </a:endParaRPr>
          </a:p>
        </p:txBody>
      </p:sp>
      <p:sp>
        <p:nvSpPr>
          <p:cNvPr id="8" name="row1"/>
          <p:cNvSpPr/>
          <p:nvPr/>
        </p:nvSpPr>
        <p:spPr>
          <a:xfrm>
            <a:off x="914401" y="3495673"/>
            <a:ext cx="3190876" cy="457200"/>
          </a:xfrm>
          <a:prstGeom prst="rect">
            <a:avLst/>
          </a:prstGeom>
          <a:solidFill>
            <a:srgbClr val="0070C0">
              <a:alpha val="74902"/>
            </a:srgb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smtClean="0">
                <a:solidFill>
                  <a:schemeClr val="tx1"/>
                </a:solidFill>
              </a:rPr>
              <a:t>Row</a:t>
            </a:r>
            <a:endParaRPr lang="en-US" sz="3200" b="1">
              <a:solidFill>
                <a:schemeClr val="tx1"/>
              </a:solidFill>
            </a:endParaRPr>
          </a:p>
        </p:txBody>
      </p:sp>
      <p:sp>
        <p:nvSpPr>
          <p:cNvPr id="9" name="row2"/>
          <p:cNvSpPr/>
          <p:nvPr/>
        </p:nvSpPr>
        <p:spPr>
          <a:xfrm>
            <a:off x="914401" y="4410073"/>
            <a:ext cx="3190876" cy="457200"/>
          </a:xfrm>
          <a:prstGeom prst="rect">
            <a:avLst/>
          </a:prstGeom>
          <a:solidFill>
            <a:srgbClr val="7030A0">
              <a:alpha val="74902"/>
            </a:srgb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smtClean="0">
                <a:solidFill>
                  <a:schemeClr val="tx1"/>
                </a:solidFill>
              </a:rPr>
              <a:t>Row</a:t>
            </a:r>
            <a:endParaRPr lang="en-US" sz="3200" b="1">
              <a:solidFill>
                <a:schemeClr val="tx1"/>
              </a:solidFill>
            </a:endParaRPr>
          </a:p>
        </p:txBody>
      </p:sp>
      <p:sp>
        <p:nvSpPr>
          <p:cNvPr id="10" name="row3"/>
          <p:cNvSpPr/>
          <p:nvPr/>
        </p:nvSpPr>
        <p:spPr>
          <a:xfrm>
            <a:off x="914401" y="4867273"/>
            <a:ext cx="3190876" cy="457200"/>
          </a:xfrm>
          <a:prstGeom prst="rect">
            <a:avLst/>
          </a:prstGeom>
          <a:solidFill>
            <a:schemeClr val="bg1">
              <a:lumMod val="50000"/>
              <a:alpha val="74902"/>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smtClean="0">
                <a:solidFill>
                  <a:schemeClr val="tx1"/>
                </a:solidFill>
              </a:rPr>
              <a:t>Row</a:t>
            </a:r>
            <a:endParaRPr lang="en-US" sz="3200" b="1">
              <a:solidFill>
                <a:schemeClr val="tx1"/>
              </a:solidFill>
            </a:endParaRPr>
          </a:p>
        </p:txBody>
      </p:sp>
      <p:sp>
        <p:nvSpPr>
          <p:cNvPr id="13" name="moverow0"/>
          <p:cNvSpPr/>
          <p:nvPr/>
        </p:nvSpPr>
        <p:spPr>
          <a:xfrm>
            <a:off x="914401" y="3495673"/>
            <a:ext cx="3190876" cy="457200"/>
          </a:xfrm>
          <a:prstGeom prst="rect">
            <a:avLst/>
          </a:prstGeom>
          <a:solidFill>
            <a:srgbClr val="0070C0">
              <a:alpha val="74902"/>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a:solidFill>
                <a:schemeClr val="tx1"/>
              </a:solidFill>
            </a:endParaRPr>
          </a:p>
        </p:txBody>
      </p:sp>
      <p:sp>
        <p:nvSpPr>
          <p:cNvPr id="15" name="moverow1"/>
          <p:cNvSpPr/>
          <p:nvPr/>
        </p:nvSpPr>
        <p:spPr>
          <a:xfrm>
            <a:off x="914401" y="3952873"/>
            <a:ext cx="3190876" cy="457200"/>
          </a:xfrm>
          <a:prstGeom prst="rect">
            <a:avLst/>
          </a:prstGeom>
          <a:solidFill>
            <a:srgbClr val="FFC000">
              <a:alpha val="74902"/>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a:solidFill>
                <a:schemeClr val="tx1"/>
              </a:solidFill>
            </a:endParaRPr>
          </a:p>
        </p:txBody>
      </p:sp>
      <p:sp>
        <p:nvSpPr>
          <p:cNvPr id="17" name="moverow2"/>
          <p:cNvSpPr/>
          <p:nvPr/>
        </p:nvSpPr>
        <p:spPr>
          <a:xfrm>
            <a:off x="914400" y="4410073"/>
            <a:ext cx="3190876" cy="457200"/>
          </a:xfrm>
          <a:prstGeom prst="rect">
            <a:avLst/>
          </a:prstGeom>
          <a:solidFill>
            <a:srgbClr val="7030A0">
              <a:alpha val="74902"/>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a:solidFill>
                <a:schemeClr val="tx1"/>
              </a:solidFill>
            </a:endParaRPr>
          </a:p>
        </p:txBody>
      </p:sp>
      <p:sp>
        <p:nvSpPr>
          <p:cNvPr id="7" name="bankblank"/>
          <p:cNvSpPr/>
          <p:nvPr/>
        </p:nvSpPr>
        <p:spPr>
          <a:xfrm>
            <a:off x="914400" y="3495673"/>
            <a:ext cx="3190876" cy="1828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smtClean="0">
                <a:solidFill>
                  <a:schemeClr val="tx1"/>
                </a:solidFill>
              </a:rPr>
              <a:t>Bank</a:t>
            </a:r>
            <a:endParaRPr lang="en-US" sz="4400" b="1">
              <a:solidFill>
                <a:schemeClr val="tx1"/>
              </a:solidFill>
            </a:endParaRPr>
          </a:p>
        </p:txBody>
      </p:sp>
      <p:sp>
        <p:nvSpPr>
          <p:cNvPr id="11" name="row-buffer"/>
          <p:cNvSpPr/>
          <p:nvPr/>
        </p:nvSpPr>
        <p:spPr>
          <a:xfrm>
            <a:off x="914401" y="5705473"/>
            <a:ext cx="3190876"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smtClean="0">
                <a:solidFill>
                  <a:schemeClr val="tx1"/>
                </a:solidFill>
              </a:rPr>
              <a:t>Row-Buffer</a:t>
            </a:r>
            <a:endParaRPr lang="en-US" sz="3200" b="1">
              <a:solidFill>
                <a:schemeClr val="tx1"/>
              </a:solidFill>
            </a:endParaRPr>
          </a:p>
        </p:txBody>
      </p:sp>
      <p:sp>
        <p:nvSpPr>
          <p:cNvPr id="16" name="req2"/>
          <p:cNvSpPr/>
          <p:nvPr/>
        </p:nvSpPr>
        <p:spPr>
          <a:xfrm>
            <a:off x="7162801" y="4171946"/>
            <a:ext cx="838200" cy="457199"/>
          </a:xfrm>
          <a:prstGeom prst="roundRect">
            <a:avLst/>
          </a:prstGeom>
          <a:solidFill>
            <a:srgbClr val="7030A0">
              <a:alpha val="74902"/>
            </a:srgb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solidFill>
                  <a:schemeClr val="tx1"/>
                </a:solidFill>
              </a:rPr>
              <a:t>Req</a:t>
            </a:r>
            <a:endParaRPr lang="en-US" sz="3200">
              <a:solidFill>
                <a:schemeClr val="tx1"/>
              </a:solidFill>
            </a:endParaRPr>
          </a:p>
        </p:txBody>
      </p:sp>
      <p:sp>
        <p:nvSpPr>
          <p:cNvPr id="14" name="req1"/>
          <p:cNvSpPr/>
          <p:nvPr/>
        </p:nvSpPr>
        <p:spPr>
          <a:xfrm>
            <a:off x="6019800" y="4171947"/>
            <a:ext cx="838200" cy="457199"/>
          </a:xfrm>
          <a:prstGeom prst="roundRect">
            <a:avLst/>
          </a:prstGeom>
          <a:solidFill>
            <a:srgbClr val="FFC000">
              <a:alpha val="74902"/>
            </a:srgb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solidFill>
                  <a:schemeClr val="tx1"/>
                </a:solidFill>
              </a:rPr>
              <a:t>Req</a:t>
            </a:r>
            <a:endParaRPr lang="en-US" sz="3200">
              <a:solidFill>
                <a:schemeClr val="tx1"/>
              </a:solidFill>
            </a:endParaRPr>
          </a:p>
        </p:txBody>
      </p:sp>
      <p:sp>
        <p:nvSpPr>
          <p:cNvPr id="12" name="req0"/>
          <p:cNvSpPr/>
          <p:nvPr/>
        </p:nvSpPr>
        <p:spPr>
          <a:xfrm>
            <a:off x="4876798" y="4171948"/>
            <a:ext cx="838200" cy="457199"/>
          </a:xfrm>
          <a:prstGeom prst="roundRect">
            <a:avLst/>
          </a:prstGeom>
          <a:solidFill>
            <a:srgbClr val="0070C0">
              <a:alpha val="74902"/>
            </a:srgbClr>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err="1" smtClean="0"/>
              <a:t>Req</a:t>
            </a:r>
            <a:endParaRPr lang="en-US" sz="3200"/>
          </a:p>
        </p:txBody>
      </p:sp>
      <p:sp>
        <p:nvSpPr>
          <p:cNvPr id="18" name="TextBox 17"/>
          <p:cNvSpPr txBox="1"/>
          <p:nvPr/>
        </p:nvSpPr>
        <p:spPr>
          <a:xfrm>
            <a:off x="4419600" y="5486401"/>
            <a:ext cx="4495799" cy="895344"/>
          </a:xfrm>
          <a:prstGeom prst="rect">
            <a:avLst/>
          </a:prstGeom>
          <a:noFill/>
        </p:spPr>
        <p:txBody>
          <a:bodyPr wrap="square" rtlCol="0" anchor="ctr">
            <a:noAutofit/>
          </a:bodyPr>
          <a:lstStyle/>
          <a:p>
            <a:pPr>
              <a:lnSpc>
                <a:spcPct val="85000"/>
              </a:lnSpc>
            </a:pPr>
            <a:r>
              <a:rPr lang="en-US" sz="4000" b="1" i="1" smtClean="0">
                <a:solidFill>
                  <a:srgbClr val="FF0000"/>
                </a:solidFill>
              </a:rPr>
              <a:t>Thrashing</a:t>
            </a:r>
            <a:r>
              <a:rPr lang="en-US" sz="4000" i="1" smtClean="0">
                <a:solidFill>
                  <a:srgbClr val="FF0000"/>
                </a:solidFill>
              </a:rPr>
              <a:t>: </a:t>
            </a:r>
            <a:br>
              <a:rPr lang="en-US" sz="4000" i="1" smtClean="0">
                <a:solidFill>
                  <a:srgbClr val="FF0000"/>
                </a:solidFill>
              </a:rPr>
            </a:br>
            <a:r>
              <a:rPr lang="en-US" sz="4000" i="1" smtClean="0">
                <a:solidFill>
                  <a:srgbClr val="FF0000"/>
                </a:solidFill>
              </a:rPr>
              <a:t>increases latency</a:t>
            </a:r>
            <a:endParaRPr lang="en-US" sz="4000" i="1">
              <a:solidFill>
                <a:srgbClr val="FF0000"/>
              </a:solidFill>
            </a:endParaRPr>
          </a:p>
        </p:txBody>
      </p:sp>
    </p:spTree>
    <p:extLst>
      <p:ext uri="{BB962C8B-B14F-4D97-AF65-F5344CB8AC3E}">
        <p14:creationId xmlns:p14="http://schemas.microsoft.com/office/powerpoint/2010/main" val="3768223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5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42" presetClass="path" presetSubtype="0" accel="50000" decel="50000" fill="hold" grpId="1" nodeType="withEffect">
                                  <p:stCondLst>
                                    <p:cond delay="0"/>
                                  </p:stCondLst>
                                  <p:childTnLst>
                                    <p:animMotion origin="layout" path="M 8.33333E-7 3.33333E-6 L 0.00156 0.325 " pathEditMode="relative" rAng="0" ptsTypes="AA">
                                      <p:cBhvr>
                                        <p:cTn id="50" dur="2000" fill="hold"/>
                                        <p:tgtEl>
                                          <p:spTgt spid="13"/>
                                        </p:tgtEl>
                                        <p:attrNameLst>
                                          <p:attrName>ppt_x</p:attrName>
                                          <p:attrName>ppt_y</p:attrName>
                                        </p:attrNameLst>
                                      </p:cBhvr>
                                      <p:rCtr x="69" y="16250"/>
                                    </p:animMotion>
                                  </p:childTnLst>
                                </p:cTn>
                              </p:par>
                              <p:par>
                                <p:cTn id="51" presetID="42" presetClass="path" presetSubtype="0" accel="50000" decel="50000" fill="hold" grpId="1" nodeType="withEffect">
                                  <p:stCondLst>
                                    <p:cond delay="0"/>
                                  </p:stCondLst>
                                  <p:childTnLst>
                                    <p:animMotion origin="layout" path="M 3.33333E-6 3.33333E-6 L -0.30313 0.225 " pathEditMode="relative" rAng="0" ptsTypes="AA">
                                      <p:cBhvr>
                                        <p:cTn id="52" dur="2000" fill="hold"/>
                                        <p:tgtEl>
                                          <p:spTgt spid="12"/>
                                        </p:tgtEl>
                                        <p:attrNameLst>
                                          <p:attrName>ppt_x</p:attrName>
                                          <p:attrName>ppt_y</p:attrName>
                                        </p:attrNameLst>
                                      </p:cBhvr>
                                      <p:rCtr x="-15156" y="11250"/>
                                    </p:animMotion>
                                  </p:childTnLst>
                                </p:cTn>
                              </p:par>
                            </p:childTnLst>
                          </p:cTn>
                        </p:par>
                        <p:par>
                          <p:cTn id="53" fill="hold">
                            <p:stCondLst>
                              <p:cond delay="2000"/>
                            </p:stCondLst>
                            <p:childTnLst>
                              <p:par>
                                <p:cTn id="54" presetID="10" presetClass="exit" presetSubtype="0" fill="hold" grpId="2" nodeType="afterEffect">
                                  <p:stCondLst>
                                    <p:cond delay="0"/>
                                  </p:stCondLst>
                                  <p:childTnLst>
                                    <p:animEffect transition="out" filter="fade">
                                      <p:cBhvr>
                                        <p:cTn id="55" dur="500"/>
                                        <p:tgtEl>
                                          <p:spTgt spid="12"/>
                                        </p:tgtEl>
                                      </p:cBhvr>
                                    </p:animEffect>
                                    <p:set>
                                      <p:cBhvr>
                                        <p:cTn id="56" dur="1" fill="hold">
                                          <p:stCondLst>
                                            <p:cond delay="499"/>
                                          </p:stCondLst>
                                        </p:cTn>
                                        <p:tgtEl>
                                          <p:spTgt spid="12"/>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0" presetClass="exit" presetSubtype="0" fill="hold" grpId="2" nodeType="clickEffect">
                                  <p:stCondLst>
                                    <p:cond delay="0"/>
                                  </p:stCondLst>
                                  <p:childTnLst>
                                    <p:animEffect transition="out" filter="fade">
                                      <p:cBhvr>
                                        <p:cTn id="60" dur="500"/>
                                        <p:tgtEl>
                                          <p:spTgt spid="13"/>
                                        </p:tgtEl>
                                      </p:cBhvr>
                                    </p:animEffect>
                                    <p:set>
                                      <p:cBhvr>
                                        <p:cTn id="61" dur="1" fill="hold">
                                          <p:stCondLst>
                                            <p:cond delay="499"/>
                                          </p:stCondLst>
                                        </p:cTn>
                                        <p:tgtEl>
                                          <p:spTgt spid="13"/>
                                        </p:tgtEl>
                                        <p:attrNameLst>
                                          <p:attrName>style.visibility</p:attrName>
                                        </p:attrNameLst>
                                      </p:cBhvr>
                                      <p:to>
                                        <p:strVal val="hidden"/>
                                      </p:to>
                                    </p:set>
                                  </p:childTnLst>
                                </p:cTn>
                              </p:par>
                              <p:par>
                                <p:cTn id="62" presetID="1" presetClass="entr" presetSubtype="0" fill="hold" grpId="0" nodeType="withEffect">
                                  <p:stCondLst>
                                    <p:cond delay="0"/>
                                  </p:stCondLst>
                                  <p:childTnLst>
                                    <p:set>
                                      <p:cBhvr>
                                        <p:cTn id="63" dur="1" fill="hold">
                                          <p:stCondLst>
                                            <p:cond delay="0"/>
                                          </p:stCondLst>
                                        </p:cTn>
                                        <p:tgtEl>
                                          <p:spTgt spid="15"/>
                                        </p:tgtEl>
                                        <p:attrNameLst>
                                          <p:attrName>style.visibility</p:attrName>
                                        </p:attrNameLst>
                                      </p:cBhvr>
                                      <p:to>
                                        <p:strVal val="visible"/>
                                      </p:to>
                                    </p:set>
                                  </p:childTnLst>
                                </p:cTn>
                              </p:par>
                              <p:par>
                                <p:cTn id="64" presetID="42" presetClass="path" presetSubtype="0" accel="50000" decel="50000" fill="hold" grpId="1" nodeType="withEffect">
                                  <p:stCondLst>
                                    <p:cond delay="0"/>
                                  </p:stCondLst>
                                  <p:childTnLst>
                                    <p:animMotion origin="layout" path="M 8.33333E-7 -2.22222E-6 L 0.00156 0.25834 " pathEditMode="relative" rAng="0" ptsTypes="AA">
                                      <p:cBhvr>
                                        <p:cTn id="65" dur="2000" fill="hold"/>
                                        <p:tgtEl>
                                          <p:spTgt spid="15"/>
                                        </p:tgtEl>
                                        <p:attrNameLst>
                                          <p:attrName>ppt_x</p:attrName>
                                          <p:attrName>ppt_y</p:attrName>
                                        </p:attrNameLst>
                                      </p:cBhvr>
                                      <p:rCtr x="69" y="12917"/>
                                    </p:animMotion>
                                  </p:childTnLst>
                                </p:cTn>
                              </p:par>
                              <p:par>
                                <p:cTn id="66" presetID="42" presetClass="path" presetSubtype="0" accel="50000" decel="50000" fill="hold" grpId="1" nodeType="withEffect">
                                  <p:stCondLst>
                                    <p:cond delay="0"/>
                                  </p:stCondLst>
                                  <p:childTnLst>
                                    <p:animMotion origin="layout" path="M 3.33333E-6 3.33333E-6 L -0.42813 0.225 " pathEditMode="relative" rAng="0" ptsTypes="AA">
                                      <p:cBhvr>
                                        <p:cTn id="67" dur="2000" fill="hold"/>
                                        <p:tgtEl>
                                          <p:spTgt spid="14"/>
                                        </p:tgtEl>
                                        <p:attrNameLst>
                                          <p:attrName>ppt_x</p:attrName>
                                          <p:attrName>ppt_y</p:attrName>
                                        </p:attrNameLst>
                                      </p:cBhvr>
                                      <p:rCtr x="-21406" y="11250"/>
                                    </p:animMotion>
                                  </p:childTnLst>
                                </p:cTn>
                              </p:par>
                            </p:childTnLst>
                          </p:cTn>
                        </p:par>
                        <p:par>
                          <p:cTn id="68" fill="hold">
                            <p:stCondLst>
                              <p:cond delay="2000"/>
                            </p:stCondLst>
                            <p:childTnLst>
                              <p:par>
                                <p:cTn id="69" presetID="10" presetClass="exit" presetSubtype="0" fill="hold" grpId="2" nodeType="afterEffect">
                                  <p:stCondLst>
                                    <p:cond delay="0"/>
                                  </p:stCondLst>
                                  <p:childTnLst>
                                    <p:animEffect transition="out" filter="fade">
                                      <p:cBhvr>
                                        <p:cTn id="70" dur="500"/>
                                        <p:tgtEl>
                                          <p:spTgt spid="14"/>
                                        </p:tgtEl>
                                      </p:cBhvr>
                                    </p:animEffect>
                                    <p:set>
                                      <p:cBhvr>
                                        <p:cTn id="71" dur="1" fill="hold">
                                          <p:stCondLst>
                                            <p:cond delay="499"/>
                                          </p:stCondLst>
                                        </p:cTn>
                                        <p:tgtEl>
                                          <p:spTgt spid="14"/>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grpId="2" nodeType="clickEffect">
                                  <p:stCondLst>
                                    <p:cond delay="0"/>
                                  </p:stCondLst>
                                  <p:childTnLst>
                                    <p:animEffect transition="out" filter="fade">
                                      <p:cBhvr>
                                        <p:cTn id="75" dur="500"/>
                                        <p:tgtEl>
                                          <p:spTgt spid="15"/>
                                        </p:tgtEl>
                                      </p:cBhvr>
                                    </p:animEffect>
                                    <p:set>
                                      <p:cBhvr>
                                        <p:cTn id="76" dur="1" fill="hold">
                                          <p:stCondLst>
                                            <p:cond delay="499"/>
                                          </p:stCondLst>
                                        </p:cTn>
                                        <p:tgtEl>
                                          <p:spTgt spid="15"/>
                                        </p:tgtEl>
                                        <p:attrNameLst>
                                          <p:attrName>style.visibility</p:attrName>
                                        </p:attrNameLst>
                                      </p:cBhvr>
                                      <p:to>
                                        <p:strVal val="hidden"/>
                                      </p:to>
                                    </p:set>
                                  </p:childTnLst>
                                </p:cTn>
                              </p:par>
                              <p:par>
                                <p:cTn id="77" presetID="1" presetClass="entr" presetSubtype="0" fill="hold" grpId="0" nodeType="withEffect">
                                  <p:stCondLst>
                                    <p:cond delay="0"/>
                                  </p:stCondLst>
                                  <p:childTnLst>
                                    <p:set>
                                      <p:cBhvr>
                                        <p:cTn id="78" dur="1" fill="hold">
                                          <p:stCondLst>
                                            <p:cond delay="0"/>
                                          </p:stCondLst>
                                        </p:cTn>
                                        <p:tgtEl>
                                          <p:spTgt spid="17"/>
                                        </p:tgtEl>
                                        <p:attrNameLst>
                                          <p:attrName>style.visibility</p:attrName>
                                        </p:attrNameLst>
                                      </p:cBhvr>
                                      <p:to>
                                        <p:strVal val="visible"/>
                                      </p:to>
                                    </p:set>
                                  </p:childTnLst>
                                </p:cTn>
                              </p:par>
                              <p:par>
                                <p:cTn id="79" presetID="42" presetClass="path" presetSubtype="0" accel="50000" decel="50000" fill="hold" grpId="1" nodeType="withEffect">
                                  <p:stCondLst>
                                    <p:cond delay="0"/>
                                  </p:stCondLst>
                                  <p:childTnLst>
                                    <p:animMotion origin="layout" path="M 4.16667E-6 4.99653E-7 L 0.00156 0.19015 " pathEditMode="relative" rAng="0" ptsTypes="AA">
                                      <p:cBhvr>
                                        <p:cTn id="80" dur="2000" fill="hold"/>
                                        <p:tgtEl>
                                          <p:spTgt spid="17"/>
                                        </p:tgtEl>
                                        <p:attrNameLst>
                                          <p:attrName>ppt_x</p:attrName>
                                          <p:attrName>ppt_y</p:attrName>
                                        </p:attrNameLst>
                                      </p:cBhvr>
                                      <p:rCtr x="69" y="9507"/>
                                    </p:animMotion>
                                  </p:childTnLst>
                                </p:cTn>
                              </p:par>
                              <p:par>
                                <p:cTn id="81" presetID="42" presetClass="path" presetSubtype="0" accel="50000" decel="50000" fill="hold" grpId="1" nodeType="withEffect">
                                  <p:stCondLst>
                                    <p:cond delay="0"/>
                                  </p:stCondLst>
                                  <p:childTnLst>
                                    <p:animMotion origin="layout" path="M -3.33333E-6 -1.37405E-6 L -0.55468 0.22485 " pathEditMode="relative" rAng="0" ptsTypes="AA">
                                      <p:cBhvr>
                                        <p:cTn id="82" dur="2000" fill="hold"/>
                                        <p:tgtEl>
                                          <p:spTgt spid="16"/>
                                        </p:tgtEl>
                                        <p:attrNameLst>
                                          <p:attrName>ppt_x</p:attrName>
                                          <p:attrName>ppt_y</p:attrName>
                                        </p:attrNameLst>
                                      </p:cBhvr>
                                      <p:rCtr x="-27743" y="11242"/>
                                    </p:animMotion>
                                  </p:childTnLst>
                                </p:cTn>
                              </p:par>
                            </p:childTnLst>
                          </p:cTn>
                        </p:par>
                        <p:par>
                          <p:cTn id="83" fill="hold">
                            <p:stCondLst>
                              <p:cond delay="2000"/>
                            </p:stCondLst>
                            <p:childTnLst>
                              <p:par>
                                <p:cTn id="84" presetID="10" presetClass="exit" presetSubtype="0" fill="hold" grpId="2" nodeType="afterEffect">
                                  <p:stCondLst>
                                    <p:cond delay="0"/>
                                  </p:stCondLst>
                                  <p:childTnLst>
                                    <p:animEffect transition="out" filter="fade">
                                      <p:cBhvr>
                                        <p:cTn id="85" dur="500"/>
                                        <p:tgtEl>
                                          <p:spTgt spid="16"/>
                                        </p:tgtEl>
                                      </p:cBhvr>
                                    </p:animEffect>
                                    <p:set>
                                      <p:cBhvr>
                                        <p:cTn id="86" dur="1" fill="hold">
                                          <p:stCondLst>
                                            <p:cond delay="499"/>
                                          </p:stCondLst>
                                        </p:cTn>
                                        <p:tgtEl>
                                          <p:spTgt spid="1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3" grpId="0" animBg="1"/>
      <p:bldP spid="13" grpId="1" animBg="1"/>
      <p:bldP spid="13" grpId="2" animBg="1"/>
      <p:bldP spid="15" grpId="0" animBg="1"/>
      <p:bldP spid="15" grpId="1" animBg="1"/>
      <p:bldP spid="15" grpId="2" animBg="1"/>
      <p:bldP spid="17" grpId="0" animBg="1"/>
      <p:bldP spid="17" grpId="1" animBg="1"/>
      <p:bldP spid="7" grpId="0" animBg="1"/>
      <p:bldP spid="11" grpId="0" animBg="1"/>
      <p:bldP spid="16" grpId="0" animBg="1"/>
      <p:bldP spid="16" grpId="1" animBg="1"/>
      <p:bldP spid="16" grpId="2" animBg="1"/>
      <p:bldP spid="14" grpId="0" animBg="1"/>
      <p:bldP spid="14" grpId="1" animBg="1"/>
      <p:bldP spid="14" grpId="2" animBg="1"/>
      <p:bldP spid="12" grpId="0" animBg="1"/>
      <p:bldP spid="12" grpId="1" animBg="1"/>
      <p:bldP spid="12" grpId="2" animBg="1"/>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1" name="Curved Connector 170"/>
          <p:cNvCxnSpPr>
            <a:stCxn id="118" idx="2"/>
          </p:cNvCxnSpPr>
          <p:nvPr/>
        </p:nvCxnSpPr>
        <p:spPr>
          <a:xfrm rot="16200000" flipH="1">
            <a:off x="3698066" y="5508025"/>
            <a:ext cx="494855" cy="209556"/>
          </a:xfrm>
          <a:prstGeom prst="curvedConnector3">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74" name="Curved Connector 173"/>
          <p:cNvCxnSpPr>
            <a:stCxn id="119" idx="2"/>
            <a:endCxn id="170" idx="0"/>
          </p:cNvCxnSpPr>
          <p:nvPr/>
        </p:nvCxnSpPr>
        <p:spPr>
          <a:xfrm rot="5400000">
            <a:off x="5142948" y="5486060"/>
            <a:ext cx="494854" cy="253484"/>
          </a:xfrm>
          <a:prstGeom prst="curvedConnector3">
            <a:avLst>
              <a:gd name="adj1" fmla="val 50000"/>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77" name="Curved Connector 176"/>
          <p:cNvCxnSpPr>
            <a:stCxn id="120" idx="2"/>
          </p:cNvCxnSpPr>
          <p:nvPr/>
        </p:nvCxnSpPr>
        <p:spPr>
          <a:xfrm rot="5400000">
            <a:off x="6416382" y="5502194"/>
            <a:ext cx="494853" cy="221216"/>
          </a:xfrm>
          <a:prstGeom prst="curvedConnector3">
            <a:avLst>
              <a:gd name="adj1" fmla="val 50000"/>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51" name="Curved Connector 150"/>
          <p:cNvCxnSpPr>
            <a:stCxn id="113" idx="2"/>
          </p:cNvCxnSpPr>
          <p:nvPr/>
        </p:nvCxnSpPr>
        <p:spPr>
          <a:xfrm rot="16200000" flipH="1">
            <a:off x="3278959" y="5508032"/>
            <a:ext cx="494856" cy="209544"/>
          </a:xfrm>
          <a:prstGeom prst="curvedConnector3">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52" name="Curved Connector 151"/>
          <p:cNvCxnSpPr/>
          <p:nvPr/>
        </p:nvCxnSpPr>
        <p:spPr>
          <a:xfrm rot="5400000">
            <a:off x="4326708" y="5508027"/>
            <a:ext cx="494862" cy="209544"/>
          </a:xfrm>
          <a:prstGeom prst="curvedConnector3">
            <a:avLst>
              <a:gd name="adj1" fmla="val 50000"/>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2145267" y="5129947"/>
            <a:ext cx="6248400" cy="0"/>
          </a:xfrm>
          <a:prstGeom prst="straightConnector1">
            <a:avLst/>
          </a:prstGeom>
          <a:ln w="25400">
            <a:solidFill>
              <a:schemeClr val="tx1"/>
            </a:solidFill>
            <a:headEnd type="none" w="med" len="med"/>
            <a:tailEnd type="arrow" w="lg"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2154594" y="3062900"/>
            <a:ext cx="6248401" cy="0"/>
          </a:xfrm>
          <a:prstGeom prst="straightConnector1">
            <a:avLst/>
          </a:prstGeom>
          <a:ln w="25400">
            <a:solidFill>
              <a:schemeClr val="tx1"/>
            </a:solidFill>
            <a:headEnd type="none" w="med" len="med"/>
            <a:tailEnd type="arrow" w="lg"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sz="4400" smtClean="0"/>
              <a:t>Case Study: Timeline</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6</a:t>
            </a:fld>
            <a:endParaRPr lang="en-US"/>
          </a:p>
        </p:txBody>
      </p:sp>
      <p:cxnSp>
        <p:nvCxnSpPr>
          <p:cNvPr id="13" name="Straight Arrow Connector 12"/>
          <p:cNvCxnSpPr/>
          <p:nvPr/>
        </p:nvCxnSpPr>
        <p:spPr>
          <a:xfrm>
            <a:off x="2145264" y="2063728"/>
            <a:ext cx="6248400" cy="0"/>
          </a:xfrm>
          <a:prstGeom prst="straightConnector1">
            <a:avLst/>
          </a:prstGeom>
          <a:ln w="25400">
            <a:solidFill>
              <a:schemeClr val="tx1"/>
            </a:solidFill>
            <a:headEnd type="none" w="med" len="med"/>
            <a:tailEnd type="arrow" w="lg" len="me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797281" y="2204075"/>
            <a:ext cx="1066801" cy="270421"/>
          </a:xfrm>
          <a:prstGeom prst="rect">
            <a:avLst/>
          </a:prstGeom>
          <a:noFill/>
        </p:spPr>
        <p:txBody>
          <a:bodyPr wrap="square" rtlCol="0" anchor="ctr">
            <a:noAutofit/>
          </a:bodyPr>
          <a:lstStyle/>
          <a:p>
            <a:pPr algn="ctr"/>
            <a:r>
              <a:rPr lang="en-US" sz="3200" i="1" smtClean="0"/>
              <a:t>time</a:t>
            </a:r>
            <a:endParaRPr lang="en-US" sz="2800" i="1"/>
          </a:p>
        </p:txBody>
      </p:sp>
      <p:sp>
        <p:nvSpPr>
          <p:cNvPr id="36" name="req0"/>
          <p:cNvSpPr/>
          <p:nvPr/>
        </p:nvSpPr>
        <p:spPr>
          <a:xfrm>
            <a:off x="2373864" y="1835129"/>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Wr</a:t>
            </a:r>
            <a:endParaRPr lang="en-US" sz="3200"/>
          </a:p>
        </p:txBody>
      </p:sp>
      <p:sp>
        <p:nvSpPr>
          <p:cNvPr id="37" name="req1"/>
          <p:cNvSpPr/>
          <p:nvPr/>
        </p:nvSpPr>
        <p:spPr>
          <a:xfrm>
            <a:off x="3212064" y="1835128"/>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Rd</a:t>
            </a:r>
            <a:endParaRPr lang="en-US" sz="3200"/>
          </a:p>
        </p:txBody>
      </p:sp>
      <p:sp>
        <p:nvSpPr>
          <p:cNvPr id="38" name="req0"/>
          <p:cNvSpPr/>
          <p:nvPr/>
        </p:nvSpPr>
        <p:spPr>
          <a:xfrm>
            <a:off x="2373864" y="2834299"/>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Wr</a:t>
            </a:r>
            <a:endParaRPr lang="en-US" sz="3200">
              <a:solidFill>
                <a:schemeClr val="tx1"/>
              </a:solidFill>
            </a:endParaRPr>
          </a:p>
        </p:txBody>
      </p:sp>
      <p:sp>
        <p:nvSpPr>
          <p:cNvPr id="39" name="req1"/>
          <p:cNvSpPr/>
          <p:nvPr/>
        </p:nvSpPr>
        <p:spPr>
          <a:xfrm>
            <a:off x="3212064" y="2834301"/>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Rd</a:t>
            </a:r>
            <a:endParaRPr lang="en-US" sz="3200">
              <a:solidFill>
                <a:schemeClr val="tx1"/>
              </a:solidFill>
            </a:endParaRPr>
          </a:p>
        </p:txBody>
      </p:sp>
      <p:sp>
        <p:nvSpPr>
          <p:cNvPr id="46" name="TextBox 45"/>
          <p:cNvSpPr txBox="1"/>
          <p:nvPr/>
        </p:nvSpPr>
        <p:spPr>
          <a:xfrm>
            <a:off x="7797281" y="3203251"/>
            <a:ext cx="1066801" cy="270421"/>
          </a:xfrm>
          <a:prstGeom prst="rect">
            <a:avLst/>
          </a:prstGeom>
          <a:noFill/>
        </p:spPr>
        <p:txBody>
          <a:bodyPr wrap="square" rtlCol="0" anchor="ctr">
            <a:noAutofit/>
          </a:bodyPr>
          <a:lstStyle/>
          <a:p>
            <a:pPr algn="ctr"/>
            <a:r>
              <a:rPr lang="en-US" sz="3200" i="1" smtClean="0"/>
              <a:t>time</a:t>
            </a:r>
            <a:endParaRPr lang="en-US" sz="2800" i="1"/>
          </a:p>
        </p:txBody>
      </p:sp>
      <p:sp>
        <p:nvSpPr>
          <p:cNvPr id="47" name="moverow0"/>
          <p:cNvSpPr/>
          <p:nvPr/>
        </p:nvSpPr>
        <p:spPr>
          <a:xfrm>
            <a:off x="451447" y="1685925"/>
            <a:ext cx="1389017" cy="219075"/>
          </a:xfrm>
          <a:prstGeom prst="rect">
            <a:avLst/>
          </a:prstGeom>
          <a:solidFill>
            <a:srgbClr val="0070C0">
              <a:alpha val="74902"/>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a:solidFill>
                <a:schemeClr val="tx1"/>
              </a:solidFill>
            </a:endParaRPr>
          </a:p>
        </p:txBody>
      </p:sp>
      <p:sp>
        <p:nvSpPr>
          <p:cNvPr id="5" name="Rectangle 4"/>
          <p:cNvSpPr/>
          <p:nvPr/>
        </p:nvSpPr>
        <p:spPr>
          <a:xfrm>
            <a:off x="451447" y="1676400"/>
            <a:ext cx="1389017" cy="762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rPr>
              <a:t>Bank</a:t>
            </a:r>
            <a:endParaRPr lang="en-US" sz="4000" b="1">
              <a:solidFill>
                <a:schemeClr val="tx1"/>
              </a:solidFill>
            </a:endParaRPr>
          </a:p>
        </p:txBody>
      </p:sp>
      <p:sp>
        <p:nvSpPr>
          <p:cNvPr id="52" name="TextBox 51"/>
          <p:cNvSpPr txBox="1"/>
          <p:nvPr/>
        </p:nvSpPr>
        <p:spPr>
          <a:xfrm>
            <a:off x="7797284" y="5268447"/>
            <a:ext cx="1066801" cy="270421"/>
          </a:xfrm>
          <a:prstGeom prst="rect">
            <a:avLst/>
          </a:prstGeom>
          <a:noFill/>
        </p:spPr>
        <p:txBody>
          <a:bodyPr wrap="square" rtlCol="0" anchor="ctr">
            <a:noAutofit/>
          </a:bodyPr>
          <a:lstStyle/>
          <a:p>
            <a:pPr algn="ctr"/>
            <a:r>
              <a:rPr lang="en-US" sz="3200" i="1" smtClean="0"/>
              <a:t>time</a:t>
            </a:r>
            <a:endParaRPr lang="en-US" sz="2800" i="1"/>
          </a:p>
        </p:txBody>
      </p:sp>
      <p:sp>
        <p:nvSpPr>
          <p:cNvPr id="59" name="moverow0"/>
          <p:cNvSpPr/>
          <p:nvPr/>
        </p:nvSpPr>
        <p:spPr>
          <a:xfrm>
            <a:off x="451447" y="2891789"/>
            <a:ext cx="1389017" cy="219075"/>
          </a:xfrm>
          <a:prstGeom prst="rect">
            <a:avLst/>
          </a:prstGeom>
          <a:solidFill>
            <a:srgbClr val="EEB500">
              <a:alpha val="74902"/>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a:solidFill>
                <a:schemeClr val="tx1"/>
              </a:solidFill>
            </a:endParaRPr>
          </a:p>
        </p:txBody>
      </p:sp>
      <p:sp>
        <p:nvSpPr>
          <p:cNvPr id="8" name="Rectangle 7"/>
          <p:cNvSpPr/>
          <p:nvPr/>
        </p:nvSpPr>
        <p:spPr>
          <a:xfrm>
            <a:off x="451447" y="2675572"/>
            <a:ext cx="1389017" cy="762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rPr>
              <a:t>Bank</a:t>
            </a:r>
            <a:endParaRPr lang="en-US" sz="4000" b="1">
              <a:solidFill>
                <a:schemeClr val="tx1"/>
              </a:solidFill>
            </a:endParaRPr>
          </a:p>
        </p:txBody>
      </p:sp>
      <p:sp>
        <p:nvSpPr>
          <p:cNvPr id="60" name="moverow0"/>
          <p:cNvSpPr/>
          <p:nvPr/>
        </p:nvSpPr>
        <p:spPr>
          <a:xfrm>
            <a:off x="451447" y="4740767"/>
            <a:ext cx="1389017" cy="219075"/>
          </a:xfrm>
          <a:prstGeom prst="rect">
            <a:avLst/>
          </a:prstGeom>
          <a:solidFill>
            <a:srgbClr val="0070C0">
              <a:alpha val="74902"/>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a:solidFill>
                <a:schemeClr val="tx1"/>
              </a:solidFill>
            </a:endParaRPr>
          </a:p>
        </p:txBody>
      </p:sp>
      <p:sp>
        <p:nvSpPr>
          <p:cNvPr id="62" name="moverow0"/>
          <p:cNvSpPr/>
          <p:nvPr/>
        </p:nvSpPr>
        <p:spPr>
          <a:xfrm>
            <a:off x="451448" y="4959842"/>
            <a:ext cx="1389017" cy="219075"/>
          </a:xfrm>
          <a:prstGeom prst="rect">
            <a:avLst/>
          </a:prstGeom>
          <a:solidFill>
            <a:srgbClr val="EEB500">
              <a:alpha val="74902"/>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a:solidFill>
                <a:schemeClr val="tx1"/>
              </a:solidFill>
            </a:endParaRPr>
          </a:p>
        </p:txBody>
      </p:sp>
      <p:sp>
        <p:nvSpPr>
          <p:cNvPr id="54" name="Rectangle 53"/>
          <p:cNvSpPr/>
          <p:nvPr/>
        </p:nvSpPr>
        <p:spPr>
          <a:xfrm>
            <a:off x="451449" y="4740767"/>
            <a:ext cx="1389017" cy="762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tx1"/>
                </a:solidFill>
              </a:rPr>
              <a:t>Bank</a:t>
            </a:r>
            <a:endParaRPr lang="en-US" sz="4000" b="1">
              <a:solidFill>
                <a:schemeClr val="tx1"/>
              </a:solidFill>
            </a:endParaRPr>
          </a:p>
        </p:txBody>
      </p:sp>
      <p:sp>
        <p:nvSpPr>
          <p:cNvPr id="63" name="TextBox 62"/>
          <p:cNvSpPr txBox="1"/>
          <p:nvPr/>
        </p:nvSpPr>
        <p:spPr>
          <a:xfrm>
            <a:off x="304800" y="990600"/>
            <a:ext cx="5981700" cy="422821"/>
          </a:xfrm>
          <a:prstGeom prst="rect">
            <a:avLst/>
          </a:prstGeom>
          <a:noFill/>
        </p:spPr>
        <p:txBody>
          <a:bodyPr wrap="square" rtlCol="0" anchor="ctr">
            <a:noAutofit/>
          </a:bodyPr>
          <a:lstStyle/>
          <a:p>
            <a:pPr marL="342900" indent="-342900">
              <a:buFont typeface="Arial" pitchFamily="34" charset="0"/>
              <a:buChar char="•"/>
            </a:pPr>
            <a:r>
              <a:rPr lang="en-US" sz="4000" b="1" smtClean="0"/>
              <a:t>Case #1. Different Banks</a:t>
            </a:r>
            <a:endParaRPr lang="en-US" sz="3600" b="1"/>
          </a:p>
        </p:txBody>
      </p:sp>
      <p:sp>
        <p:nvSpPr>
          <p:cNvPr id="68" name="TextBox 67"/>
          <p:cNvSpPr txBox="1"/>
          <p:nvPr/>
        </p:nvSpPr>
        <p:spPr>
          <a:xfrm>
            <a:off x="304801" y="4035015"/>
            <a:ext cx="4374110" cy="422821"/>
          </a:xfrm>
          <a:prstGeom prst="rect">
            <a:avLst/>
          </a:prstGeom>
          <a:noFill/>
        </p:spPr>
        <p:txBody>
          <a:bodyPr wrap="square" rtlCol="0" anchor="ctr">
            <a:noAutofit/>
          </a:bodyPr>
          <a:lstStyle/>
          <a:p>
            <a:pPr marL="342900" indent="-342900">
              <a:buFont typeface="Arial" pitchFamily="34" charset="0"/>
              <a:buChar char="•"/>
              <a:tabLst>
                <a:tab pos="342900" algn="l"/>
              </a:tabLst>
            </a:pPr>
            <a:r>
              <a:rPr lang="en-US" sz="3600" b="1" smtClean="0"/>
              <a:t>Case #2. Same Bank</a:t>
            </a:r>
            <a:endParaRPr lang="en-US" sz="3200" b="1"/>
          </a:p>
        </p:txBody>
      </p:sp>
      <p:sp>
        <p:nvSpPr>
          <p:cNvPr id="77" name="TextBox 76"/>
          <p:cNvSpPr txBox="1"/>
          <p:nvPr/>
        </p:nvSpPr>
        <p:spPr>
          <a:xfrm>
            <a:off x="2366079" y="5860230"/>
            <a:ext cx="3631549" cy="384585"/>
          </a:xfrm>
          <a:prstGeom prst="rect">
            <a:avLst/>
          </a:prstGeom>
          <a:noFill/>
        </p:spPr>
        <p:txBody>
          <a:bodyPr wrap="square" rtlCol="0" anchor="ctr">
            <a:noAutofit/>
          </a:bodyPr>
          <a:lstStyle/>
          <a:p>
            <a:r>
              <a:rPr lang="en-US" sz="4400" i="1" smtClean="0">
                <a:solidFill>
                  <a:srgbClr val="FF0000"/>
                </a:solidFill>
              </a:rPr>
              <a:t>1. Serialization</a:t>
            </a:r>
            <a:endParaRPr lang="en-US" sz="4000" i="1">
              <a:solidFill>
                <a:srgbClr val="FF0000"/>
              </a:solidFill>
            </a:endParaRPr>
          </a:p>
        </p:txBody>
      </p:sp>
      <p:sp>
        <p:nvSpPr>
          <p:cNvPr id="49" name="req0"/>
          <p:cNvSpPr/>
          <p:nvPr/>
        </p:nvSpPr>
        <p:spPr>
          <a:xfrm>
            <a:off x="2373865" y="4908169"/>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Wr</a:t>
            </a:r>
            <a:endParaRPr lang="en-US" sz="3200"/>
          </a:p>
        </p:txBody>
      </p:sp>
      <p:sp>
        <p:nvSpPr>
          <p:cNvPr id="50" name="req1"/>
          <p:cNvSpPr/>
          <p:nvPr/>
        </p:nvSpPr>
        <p:spPr>
          <a:xfrm>
            <a:off x="3212065" y="4908171"/>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Wr</a:t>
            </a:r>
            <a:endParaRPr lang="en-US" sz="3200">
              <a:solidFill>
                <a:schemeClr val="tx1"/>
              </a:solidFill>
            </a:endParaRPr>
          </a:p>
        </p:txBody>
      </p:sp>
      <p:sp>
        <p:nvSpPr>
          <p:cNvPr id="56" name="req2"/>
          <p:cNvSpPr/>
          <p:nvPr/>
        </p:nvSpPr>
        <p:spPr>
          <a:xfrm>
            <a:off x="4050257" y="4908177"/>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Rd</a:t>
            </a:r>
            <a:endParaRPr lang="en-US" sz="3200"/>
          </a:p>
        </p:txBody>
      </p:sp>
      <p:sp>
        <p:nvSpPr>
          <p:cNvPr id="57" name="req3"/>
          <p:cNvSpPr/>
          <p:nvPr/>
        </p:nvSpPr>
        <p:spPr>
          <a:xfrm>
            <a:off x="4888467" y="4908177"/>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Rd</a:t>
            </a:r>
            <a:endParaRPr lang="en-US" sz="3200">
              <a:solidFill>
                <a:schemeClr val="tx1"/>
              </a:solidFill>
            </a:endParaRPr>
          </a:p>
        </p:txBody>
      </p:sp>
      <p:sp>
        <p:nvSpPr>
          <p:cNvPr id="106" name="req0wr"/>
          <p:cNvSpPr/>
          <p:nvPr/>
        </p:nvSpPr>
        <p:spPr>
          <a:xfrm>
            <a:off x="2373860" y="4908177"/>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Wr</a:t>
            </a:r>
            <a:endParaRPr lang="en-US" sz="3200"/>
          </a:p>
        </p:txBody>
      </p:sp>
      <p:sp>
        <p:nvSpPr>
          <p:cNvPr id="107" name="wr0"/>
          <p:cNvSpPr/>
          <p:nvPr/>
        </p:nvSpPr>
        <p:spPr>
          <a:xfrm>
            <a:off x="3212057" y="4908177"/>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2</a:t>
            </a:r>
            <a:endParaRPr lang="en-US" sz="3200"/>
          </a:p>
        </p:txBody>
      </p:sp>
      <p:sp>
        <p:nvSpPr>
          <p:cNvPr id="108" name="req1wr"/>
          <p:cNvSpPr/>
          <p:nvPr/>
        </p:nvSpPr>
        <p:spPr>
          <a:xfrm>
            <a:off x="3631157" y="4908177"/>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Wr</a:t>
            </a:r>
            <a:endParaRPr lang="en-US" sz="3200">
              <a:solidFill>
                <a:schemeClr val="tx1"/>
              </a:solidFill>
            </a:endParaRPr>
          </a:p>
        </p:txBody>
      </p:sp>
      <p:sp>
        <p:nvSpPr>
          <p:cNvPr id="109" name="wr1"/>
          <p:cNvSpPr/>
          <p:nvPr/>
        </p:nvSpPr>
        <p:spPr>
          <a:xfrm>
            <a:off x="4469354" y="4908177"/>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2</a:t>
            </a:r>
            <a:endParaRPr lang="en-US" sz="3200"/>
          </a:p>
        </p:txBody>
      </p:sp>
      <p:sp>
        <p:nvSpPr>
          <p:cNvPr id="110" name="reqwr2"/>
          <p:cNvSpPr/>
          <p:nvPr/>
        </p:nvSpPr>
        <p:spPr>
          <a:xfrm>
            <a:off x="4888460" y="4908177"/>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Rd</a:t>
            </a:r>
            <a:endParaRPr lang="en-US" sz="3200"/>
          </a:p>
        </p:txBody>
      </p:sp>
      <p:sp>
        <p:nvSpPr>
          <p:cNvPr id="111" name="reqwr3"/>
          <p:cNvSpPr/>
          <p:nvPr/>
        </p:nvSpPr>
        <p:spPr>
          <a:xfrm>
            <a:off x="5726660" y="4908177"/>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Rd</a:t>
            </a:r>
            <a:endParaRPr lang="en-US" sz="3200">
              <a:solidFill>
                <a:schemeClr val="tx1"/>
              </a:solidFill>
            </a:endParaRPr>
          </a:p>
        </p:txBody>
      </p:sp>
      <p:sp>
        <p:nvSpPr>
          <p:cNvPr id="112" name="req0rl"/>
          <p:cNvSpPr/>
          <p:nvPr/>
        </p:nvSpPr>
        <p:spPr>
          <a:xfrm>
            <a:off x="2373867" y="4908177"/>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Wr</a:t>
            </a:r>
            <a:endParaRPr lang="en-US" sz="3200"/>
          </a:p>
        </p:txBody>
      </p:sp>
      <p:sp>
        <p:nvSpPr>
          <p:cNvPr id="113" name="wr0"/>
          <p:cNvSpPr/>
          <p:nvPr/>
        </p:nvSpPr>
        <p:spPr>
          <a:xfrm>
            <a:off x="3212064" y="4908177"/>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2</a:t>
            </a:r>
            <a:endParaRPr lang="en-US" sz="3200"/>
          </a:p>
        </p:txBody>
      </p:sp>
      <p:sp>
        <p:nvSpPr>
          <p:cNvPr id="114" name="req1rl"/>
          <p:cNvSpPr/>
          <p:nvPr/>
        </p:nvSpPr>
        <p:spPr>
          <a:xfrm>
            <a:off x="4050267" y="4908177"/>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Wr</a:t>
            </a:r>
            <a:endParaRPr lang="en-US" sz="3200">
              <a:solidFill>
                <a:schemeClr val="tx1"/>
              </a:solidFill>
            </a:endParaRPr>
          </a:p>
        </p:txBody>
      </p:sp>
      <p:sp>
        <p:nvSpPr>
          <p:cNvPr id="115" name="wr1"/>
          <p:cNvSpPr/>
          <p:nvPr/>
        </p:nvSpPr>
        <p:spPr>
          <a:xfrm>
            <a:off x="4888464" y="4908177"/>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2</a:t>
            </a:r>
            <a:endParaRPr lang="en-US" sz="3200"/>
          </a:p>
        </p:txBody>
      </p:sp>
      <p:sp>
        <p:nvSpPr>
          <p:cNvPr id="116" name="req2rl"/>
          <p:cNvSpPr/>
          <p:nvPr/>
        </p:nvSpPr>
        <p:spPr>
          <a:xfrm>
            <a:off x="5726660" y="4908177"/>
            <a:ext cx="838200" cy="457199"/>
          </a:xfrm>
          <a:prstGeom prst="roundRect">
            <a:avLst/>
          </a:prstGeom>
          <a:solidFill>
            <a:srgbClr val="0070C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Rd</a:t>
            </a:r>
            <a:endParaRPr lang="en-US" sz="3200"/>
          </a:p>
        </p:txBody>
      </p:sp>
      <p:sp>
        <p:nvSpPr>
          <p:cNvPr id="117" name="req3rl"/>
          <p:cNvSpPr/>
          <p:nvPr/>
        </p:nvSpPr>
        <p:spPr>
          <a:xfrm>
            <a:off x="6983966" y="4908177"/>
            <a:ext cx="838200" cy="457199"/>
          </a:xfrm>
          <a:prstGeom prst="roundRect">
            <a:avLst/>
          </a:prstGeom>
          <a:solidFill>
            <a:srgbClr val="FFC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solidFill>
                  <a:schemeClr val="tx1"/>
                </a:solidFill>
              </a:rPr>
              <a:t>Rd</a:t>
            </a:r>
            <a:endParaRPr lang="en-US" sz="3200">
              <a:solidFill>
                <a:schemeClr val="tx1"/>
              </a:solidFill>
            </a:endParaRPr>
          </a:p>
        </p:txBody>
      </p:sp>
      <p:sp>
        <p:nvSpPr>
          <p:cNvPr id="118" name="rl0"/>
          <p:cNvSpPr/>
          <p:nvPr/>
        </p:nvSpPr>
        <p:spPr>
          <a:xfrm>
            <a:off x="3631164" y="4908177"/>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3</a:t>
            </a:r>
            <a:endParaRPr lang="en-US" sz="3200"/>
          </a:p>
        </p:txBody>
      </p:sp>
      <p:sp>
        <p:nvSpPr>
          <p:cNvPr id="119" name="rl1"/>
          <p:cNvSpPr/>
          <p:nvPr/>
        </p:nvSpPr>
        <p:spPr>
          <a:xfrm>
            <a:off x="5307566" y="4908176"/>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3</a:t>
            </a:r>
            <a:endParaRPr lang="en-US" sz="3200"/>
          </a:p>
        </p:txBody>
      </p:sp>
      <p:sp>
        <p:nvSpPr>
          <p:cNvPr id="120" name="rl2"/>
          <p:cNvSpPr/>
          <p:nvPr/>
        </p:nvSpPr>
        <p:spPr>
          <a:xfrm>
            <a:off x="6564865" y="4908177"/>
            <a:ext cx="419102" cy="457199"/>
          </a:xfrm>
          <a:prstGeom prst="roundRect">
            <a:avLst/>
          </a:prstGeom>
          <a:solidFill>
            <a:srgbClr val="FF0000"/>
          </a:solidFill>
          <a:ln w="38100"/>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en-US" sz="3200" smtClean="0"/>
              <a:t>3</a:t>
            </a:r>
            <a:endParaRPr lang="en-US" sz="3200"/>
          </a:p>
        </p:txBody>
      </p:sp>
      <p:sp>
        <p:nvSpPr>
          <p:cNvPr id="121" name="TextBox 120"/>
          <p:cNvSpPr txBox="1"/>
          <p:nvPr/>
        </p:nvSpPr>
        <p:spPr>
          <a:xfrm>
            <a:off x="2366080" y="5863815"/>
            <a:ext cx="3920420" cy="384585"/>
          </a:xfrm>
          <a:prstGeom prst="rect">
            <a:avLst/>
          </a:prstGeom>
          <a:noFill/>
        </p:spPr>
        <p:txBody>
          <a:bodyPr wrap="square" rtlCol="0" anchor="ctr">
            <a:noAutofit/>
          </a:bodyPr>
          <a:lstStyle/>
          <a:p>
            <a:r>
              <a:rPr lang="en-US" sz="4400" i="1" smtClean="0">
                <a:solidFill>
                  <a:srgbClr val="FF0000"/>
                </a:solidFill>
              </a:rPr>
              <a:t>2. Write Penalty</a:t>
            </a:r>
            <a:endParaRPr lang="en-US" sz="4000" i="1">
              <a:solidFill>
                <a:srgbClr val="FF0000"/>
              </a:solidFill>
            </a:endParaRPr>
          </a:p>
        </p:txBody>
      </p:sp>
      <p:cxnSp>
        <p:nvCxnSpPr>
          <p:cNvPr id="136" name="ser0"/>
          <p:cNvCxnSpPr/>
          <p:nvPr/>
        </p:nvCxnSpPr>
        <p:spPr>
          <a:xfrm flipH="1">
            <a:off x="3212068" y="4663470"/>
            <a:ext cx="1" cy="1003143"/>
          </a:xfrm>
          <a:prstGeom prst="line">
            <a:avLst/>
          </a:prstGeom>
          <a:ln w="571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37" name="ser1"/>
          <p:cNvCxnSpPr/>
          <p:nvPr/>
        </p:nvCxnSpPr>
        <p:spPr>
          <a:xfrm>
            <a:off x="4050267" y="4663470"/>
            <a:ext cx="2" cy="1003143"/>
          </a:xfrm>
          <a:prstGeom prst="line">
            <a:avLst/>
          </a:prstGeom>
          <a:ln w="571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38" name="ser2"/>
          <p:cNvCxnSpPr/>
          <p:nvPr/>
        </p:nvCxnSpPr>
        <p:spPr>
          <a:xfrm>
            <a:off x="4888470" y="4663470"/>
            <a:ext cx="0" cy="1003143"/>
          </a:xfrm>
          <a:prstGeom prst="line">
            <a:avLst/>
          </a:prstGeom>
          <a:ln w="571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2373866" y="5860229"/>
            <a:ext cx="5779534" cy="384585"/>
          </a:xfrm>
          <a:prstGeom prst="rect">
            <a:avLst/>
          </a:prstGeom>
          <a:noFill/>
        </p:spPr>
        <p:txBody>
          <a:bodyPr wrap="square" rtlCol="0" anchor="ctr">
            <a:noAutofit/>
          </a:bodyPr>
          <a:lstStyle/>
          <a:p>
            <a:r>
              <a:rPr lang="en-US" sz="4400" i="1" smtClean="0">
                <a:solidFill>
                  <a:srgbClr val="FF0000"/>
                </a:solidFill>
              </a:rPr>
              <a:t>3. Thrashing Row-Buffer</a:t>
            </a:r>
            <a:endParaRPr lang="en-US" sz="4000" i="1">
              <a:solidFill>
                <a:srgbClr val="FF0000"/>
              </a:solidFill>
            </a:endParaRPr>
          </a:p>
        </p:txBody>
      </p:sp>
      <p:cxnSp>
        <p:nvCxnSpPr>
          <p:cNvPr id="181" name="Straight Connector 180"/>
          <p:cNvCxnSpPr/>
          <p:nvPr/>
        </p:nvCxnSpPr>
        <p:spPr>
          <a:xfrm>
            <a:off x="0" y="3810000"/>
            <a:ext cx="9144000" cy="0"/>
          </a:xfrm>
          <a:prstGeom prst="line">
            <a:avLst/>
          </a:prstGeom>
          <a:ln w="127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83" name="TextBox 182"/>
          <p:cNvSpPr txBox="1"/>
          <p:nvPr/>
        </p:nvSpPr>
        <p:spPr>
          <a:xfrm>
            <a:off x="1295400" y="4035015"/>
            <a:ext cx="3858011" cy="384585"/>
          </a:xfrm>
          <a:prstGeom prst="rect">
            <a:avLst/>
          </a:prstGeom>
          <a:noFill/>
        </p:spPr>
        <p:txBody>
          <a:bodyPr wrap="square" rtlCol="0" anchor="ctr">
            <a:noAutofit/>
          </a:bodyPr>
          <a:lstStyle/>
          <a:p>
            <a:pPr algn="ctr"/>
            <a:r>
              <a:rPr lang="en-US" sz="4000" i="1" smtClean="0">
                <a:solidFill>
                  <a:srgbClr val="FF0000"/>
                </a:solidFill>
              </a:rPr>
              <a:t>Served in parallel</a:t>
            </a:r>
            <a:endParaRPr lang="en-US" sz="4000" i="1">
              <a:solidFill>
                <a:srgbClr val="FF0000"/>
              </a:solidFill>
            </a:endParaRPr>
          </a:p>
        </p:txBody>
      </p:sp>
      <p:cxnSp>
        <p:nvCxnSpPr>
          <p:cNvPr id="184" name="Curved Connector 183"/>
          <p:cNvCxnSpPr>
            <a:stCxn id="182" idx="2"/>
            <a:endCxn id="183" idx="0"/>
          </p:cNvCxnSpPr>
          <p:nvPr/>
        </p:nvCxnSpPr>
        <p:spPr>
          <a:xfrm rot="16200000" flipH="1">
            <a:off x="2709969" y="3520577"/>
            <a:ext cx="597443" cy="431432"/>
          </a:xfrm>
          <a:prstGeom prst="curvedConnector3">
            <a:avLst>
              <a:gd name="adj1" fmla="val 50000"/>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82" name="Rounded Rectangle 181"/>
          <p:cNvSpPr/>
          <p:nvPr/>
        </p:nvSpPr>
        <p:spPr>
          <a:xfrm>
            <a:off x="2373879" y="1676400"/>
            <a:ext cx="838190" cy="1761172"/>
          </a:xfrm>
          <a:prstGeom prst="roundRect">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ounded Rectangle 191"/>
          <p:cNvSpPr/>
          <p:nvPr/>
        </p:nvSpPr>
        <p:spPr>
          <a:xfrm>
            <a:off x="3208175" y="1676400"/>
            <a:ext cx="838190" cy="1761172"/>
          </a:xfrm>
          <a:prstGeom prst="roundRect">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3" name="Curved Connector 192"/>
          <p:cNvCxnSpPr>
            <a:stCxn id="192" idx="2"/>
            <a:endCxn id="183" idx="0"/>
          </p:cNvCxnSpPr>
          <p:nvPr/>
        </p:nvCxnSpPr>
        <p:spPr>
          <a:xfrm rot="5400000">
            <a:off x="3127117" y="3534861"/>
            <a:ext cx="597443" cy="402864"/>
          </a:xfrm>
          <a:prstGeom prst="curvedConnector3">
            <a:avLst>
              <a:gd name="adj1" fmla="val 50000"/>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9" name="end0"/>
          <p:cNvCxnSpPr/>
          <p:nvPr/>
        </p:nvCxnSpPr>
        <p:spPr>
          <a:xfrm>
            <a:off x="4046364" y="1413421"/>
            <a:ext cx="0" cy="3250049"/>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01" name="end1"/>
          <p:cNvCxnSpPr/>
          <p:nvPr/>
        </p:nvCxnSpPr>
        <p:spPr>
          <a:xfrm>
            <a:off x="7822166" y="4246425"/>
            <a:ext cx="0" cy="1544775"/>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13" name="wasted"/>
          <p:cNvCxnSpPr/>
          <p:nvPr/>
        </p:nvCxnSpPr>
        <p:spPr>
          <a:xfrm>
            <a:off x="4181852" y="4495800"/>
            <a:ext cx="3514348" cy="0"/>
          </a:xfrm>
          <a:prstGeom prst="line">
            <a:avLst/>
          </a:prstGeom>
          <a:ln w="57150">
            <a:solidFill>
              <a:srgbClr val="FF0000"/>
            </a:solidFill>
            <a:prstDash val="solid"/>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221" name="TextBox 220"/>
          <p:cNvSpPr txBox="1"/>
          <p:nvPr/>
        </p:nvSpPr>
        <p:spPr>
          <a:xfrm>
            <a:off x="4050272" y="3962400"/>
            <a:ext cx="3747009" cy="422821"/>
          </a:xfrm>
          <a:prstGeom prst="rect">
            <a:avLst/>
          </a:prstGeom>
          <a:noFill/>
        </p:spPr>
        <p:txBody>
          <a:bodyPr wrap="square" rtlCol="0" anchor="ctr">
            <a:noAutofit/>
          </a:bodyPr>
          <a:lstStyle/>
          <a:p>
            <a:pPr algn="ctr"/>
            <a:r>
              <a:rPr lang="en-US" sz="4000" smtClean="0">
                <a:solidFill>
                  <a:srgbClr val="FF0000"/>
                </a:solidFill>
              </a:rPr>
              <a:t>Delayed</a:t>
            </a:r>
            <a:endParaRPr lang="en-US" sz="4000">
              <a:solidFill>
                <a:srgbClr val="FF0000"/>
              </a:solidFill>
            </a:endParaRPr>
          </a:p>
        </p:txBody>
      </p:sp>
    </p:spTree>
    <p:extLst>
      <p:ext uri="{BB962C8B-B14F-4D97-AF65-F5344CB8AC3E}">
        <p14:creationId xmlns:p14="http://schemas.microsoft.com/office/powerpoint/2010/main" val="15173244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fade">
                                      <p:cBhvr>
                                        <p:cTn id="7" dur="500"/>
                                        <p:tgtEl>
                                          <p:spTgt spid="182"/>
                                        </p:tgtEl>
                                      </p:cBhvr>
                                    </p:animEffect>
                                  </p:childTnLst>
                                </p:cTn>
                              </p:par>
                              <p:par>
                                <p:cTn id="8" presetID="10" presetClass="entr" presetSubtype="0" fill="hold" nodeType="withEffect">
                                  <p:stCondLst>
                                    <p:cond delay="0"/>
                                  </p:stCondLst>
                                  <p:childTnLst>
                                    <p:set>
                                      <p:cBhvr>
                                        <p:cTn id="9" dur="1" fill="hold">
                                          <p:stCondLst>
                                            <p:cond delay="0"/>
                                          </p:stCondLst>
                                        </p:cTn>
                                        <p:tgtEl>
                                          <p:spTgt spid="184"/>
                                        </p:tgtEl>
                                        <p:attrNameLst>
                                          <p:attrName>style.visibility</p:attrName>
                                        </p:attrNameLst>
                                      </p:cBhvr>
                                      <p:to>
                                        <p:strVal val="visible"/>
                                      </p:to>
                                    </p:set>
                                    <p:animEffect transition="in" filter="fade">
                                      <p:cBhvr>
                                        <p:cTn id="10" dur="500"/>
                                        <p:tgtEl>
                                          <p:spTgt spid="18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3"/>
                                        </p:tgtEl>
                                        <p:attrNameLst>
                                          <p:attrName>style.visibility</p:attrName>
                                        </p:attrNameLst>
                                      </p:cBhvr>
                                      <p:to>
                                        <p:strVal val="visible"/>
                                      </p:to>
                                    </p:set>
                                    <p:animEffect transition="in" filter="fade">
                                      <p:cBhvr>
                                        <p:cTn id="13" dur="500"/>
                                        <p:tgtEl>
                                          <p:spTgt spid="18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2"/>
                                        </p:tgtEl>
                                        <p:attrNameLst>
                                          <p:attrName>style.visibility</p:attrName>
                                        </p:attrNameLst>
                                      </p:cBhvr>
                                      <p:to>
                                        <p:strVal val="visible"/>
                                      </p:to>
                                    </p:set>
                                    <p:animEffect transition="in" filter="fade">
                                      <p:cBhvr>
                                        <p:cTn id="18" dur="500"/>
                                        <p:tgtEl>
                                          <p:spTgt spid="192"/>
                                        </p:tgtEl>
                                      </p:cBhvr>
                                    </p:animEffect>
                                  </p:childTnLst>
                                </p:cTn>
                              </p:par>
                              <p:par>
                                <p:cTn id="19" presetID="10" presetClass="entr" presetSubtype="0" fill="hold" nodeType="withEffect">
                                  <p:stCondLst>
                                    <p:cond delay="0"/>
                                  </p:stCondLst>
                                  <p:childTnLst>
                                    <p:set>
                                      <p:cBhvr>
                                        <p:cTn id="20" dur="1" fill="hold">
                                          <p:stCondLst>
                                            <p:cond delay="0"/>
                                          </p:stCondLst>
                                        </p:cTn>
                                        <p:tgtEl>
                                          <p:spTgt spid="193"/>
                                        </p:tgtEl>
                                        <p:attrNameLst>
                                          <p:attrName>style.visibility</p:attrName>
                                        </p:attrNameLst>
                                      </p:cBhvr>
                                      <p:to>
                                        <p:strVal val="visible"/>
                                      </p:to>
                                    </p:set>
                                    <p:animEffect transition="in" filter="fade">
                                      <p:cBhvr>
                                        <p:cTn id="21" dur="500"/>
                                        <p:tgtEl>
                                          <p:spTgt spid="193"/>
                                        </p:tgtEl>
                                      </p:cBhvr>
                                    </p:animEffect>
                                  </p:childTnLst>
                                </p:cTn>
                              </p:par>
                              <p:par>
                                <p:cTn id="22" presetID="10" presetClass="exit" presetSubtype="0" fill="hold" grpId="1" nodeType="withEffect">
                                  <p:stCondLst>
                                    <p:cond delay="0"/>
                                  </p:stCondLst>
                                  <p:childTnLst>
                                    <p:animEffect transition="out" filter="fade">
                                      <p:cBhvr>
                                        <p:cTn id="23" dur="500"/>
                                        <p:tgtEl>
                                          <p:spTgt spid="182"/>
                                        </p:tgtEl>
                                      </p:cBhvr>
                                    </p:animEffect>
                                    <p:set>
                                      <p:cBhvr>
                                        <p:cTn id="24" dur="1" fill="hold">
                                          <p:stCondLst>
                                            <p:cond delay="499"/>
                                          </p:stCondLst>
                                        </p:cTn>
                                        <p:tgtEl>
                                          <p:spTgt spid="182"/>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184"/>
                                        </p:tgtEl>
                                      </p:cBhvr>
                                    </p:animEffect>
                                    <p:set>
                                      <p:cBhvr>
                                        <p:cTn id="27" dur="1" fill="hold">
                                          <p:stCondLst>
                                            <p:cond delay="499"/>
                                          </p:stCondLst>
                                        </p:cTn>
                                        <p:tgtEl>
                                          <p:spTgt spid="184"/>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1" nodeType="clickEffect">
                                  <p:stCondLst>
                                    <p:cond delay="0"/>
                                  </p:stCondLst>
                                  <p:childTnLst>
                                    <p:set>
                                      <p:cBhvr>
                                        <p:cTn id="31" dur="1" fill="hold">
                                          <p:stCondLst>
                                            <p:cond delay="0"/>
                                          </p:stCondLst>
                                        </p:cTn>
                                        <p:tgtEl>
                                          <p:spTgt spid="183"/>
                                        </p:tgtEl>
                                        <p:attrNameLst>
                                          <p:attrName>style.visibility</p:attrName>
                                        </p:attrNameLst>
                                      </p:cBhvr>
                                      <p:to>
                                        <p:strVal val="hidden"/>
                                      </p:to>
                                    </p:set>
                                  </p:childTnLst>
                                </p:cTn>
                              </p:par>
                              <p:par>
                                <p:cTn id="32" presetID="1" presetClass="exit" presetSubtype="0" fill="hold" grpId="1" nodeType="withEffect">
                                  <p:stCondLst>
                                    <p:cond delay="0"/>
                                  </p:stCondLst>
                                  <p:childTnLst>
                                    <p:set>
                                      <p:cBhvr>
                                        <p:cTn id="33" dur="1" fill="hold">
                                          <p:stCondLst>
                                            <p:cond delay="0"/>
                                          </p:stCondLst>
                                        </p:cTn>
                                        <p:tgtEl>
                                          <p:spTgt spid="192"/>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193"/>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8"/>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181"/>
                                        </p:tgtEl>
                                        <p:attrNameLst>
                                          <p:attrName>style.visibility</p:attrName>
                                        </p:attrNameLst>
                                      </p:cBhvr>
                                      <p:to>
                                        <p:strVal val="visible"/>
                                      </p:to>
                                    </p:set>
                                  </p:childTnLst>
                                </p:cTn>
                              </p:par>
                              <p:par>
                                <p:cTn id="42" presetID="1" presetClass="entr" presetSubtype="0" fill="hold" grpId="1" nodeType="withEffect">
                                  <p:stCondLst>
                                    <p:cond delay="0"/>
                                  </p:stCondLst>
                                  <p:childTnLst>
                                    <p:set>
                                      <p:cBhvr>
                                        <p:cTn id="43" dur="1" fill="hold">
                                          <p:stCondLst>
                                            <p:cond delay="0"/>
                                          </p:stCondLst>
                                        </p:cTn>
                                        <p:tgtEl>
                                          <p:spTgt spid="49"/>
                                        </p:tgtEl>
                                        <p:attrNameLst>
                                          <p:attrName>style.visibility</p:attrName>
                                        </p:attrNameLst>
                                      </p:cBhvr>
                                      <p:to>
                                        <p:strVal val="visible"/>
                                      </p:to>
                                    </p:set>
                                  </p:childTnLst>
                                </p:cTn>
                              </p:par>
                              <p:par>
                                <p:cTn id="44" presetID="1" presetClass="entr" presetSubtype="0" fill="hold" grpId="1" nodeType="withEffect">
                                  <p:stCondLst>
                                    <p:cond delay="0"/>
                                  </p:stCondLst>
                                  <p:childTnLst>
                                    <p:set>
                                      <p:cBhvr>
                                        <p:cTn id="45" dur="1" fill="hold">
                                          <p:stCondLst>
                                            <p:cond delay="0"/>
                                          </p:stCondLst>
                                        </p:cTn>
                                        <p:tgtEl>
                                          <p:spTgt spid="50"/>
                                        </p:tgtEl>
                                        <p:attrNameLst>
                                          <p:attrName>style.visibility</p:attrName>
                                        </p:attrNameLst>
                                      </p:cBhvr>
                                      <p:to>
                                        <p:strVal val="visible"/>
                                      </p:to>
                                    </p:set>
                                  </p:childTnLst>
                                </p:cTn>
                              </p:par>
                              <p:par>
                                <p:cTn id="46" presetID="1" presetClass="entr" presetSubtype="0" fill="hold" grpId="1" nodeType="withEffect">
                                  <p:stCondLst>
                                    <p:cond delay="0"/>
                                  </p:stCondLst>
                                  <p:childTnLst>
                                    <p:set>
                                      <p:cBhvr>
                                        <p:cTn id="47" dur="1" fill="hold">
                                          <p:stCondLst>
                                            <p:cond delay="0"/>
                                          </p:stCondLst>
                                        </p:cTn>
                                        <p:tgtEl>
                                          <p:spTgt spid="56"/>
                                        </p:tgtEl>
                                        <p:attrNameLst>
                                          <p:attrName>style.visibility</p:attrName>
                                        </p:attrNameLst>
                                      </p:cBhvr>
                                      <p:to>
                                        <p:strVal val="visible"/>
                                      </p:to>
                                    </p:set>
                                  </p:childTnLst>
                                </p:cTn>
                              </p:par>
                              <p:par>
                                <p:cTn id="48" presetID="1" presetClass="entr" presetSubtype="0" fill="hold" grpId="1" nodeType="withEffect">
                                  <p:stCondLst>
                                    <p:cond delay="0"/>
                                  </p:stCondLst>
                                  <p:childTnLst>
                                    <p:set>
                                      <p:cBhvr>
                                        <p:cTn id="49" dur="1" fill="hold">
                                          <p:stCondLst>
                                            <p:cond delay="0"/>
                                          </p:stCondLst>
                                        </p:cTn>
                                        <p:tgtEl>
                                          <p:spTgt spid="57"/>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52"/>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51"/>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60"/>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62"/>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54"/>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77"/>
                                        </p:tgtEl>
                                        <p:attrNameLst>
                                          <p:attrName>style.visibility</p:attrName>
                                        </p:attrNameLst>
                                      </p:cBhvr>
                                      <p:to>
                                        <p:strVal val="visible"/>
                                      </p:to>
                                    </p:set>
                                    <p:animEffect transition="in" filter="fade">
                                      <p:cBhvr>
                                        <p:cTn id="64" dur="500"/>
                                        <p:tgtEl>
                                          <p:spTgt spid="77"/>
                                        </p:tgtEl>
                                      </p:cBhvr>
                                    </p:animEffect>
                                  </p:childTnLst>
                                </p:cTn>
                              </p:par>
                              <p:par>
                                <p:cTn id="65" presetID="10" presetClass="entr" presetSubtype="0" fill="hold" nodeType="withEffect">
                                  <p:stCondLst>
                                    <p:cond delay="0"/>
                                  </p:stCondLst>
                                  <p:childTnLst>
                                    <p:set>
                                      <p:cBhvr>
                                        <p:cTn id="66" dur="1" fill="hold">
                                          <p:stCondLst>
                                            <p:cond delay="0"/>
                                          </p:stCondLst>
                                        </p:cTn>
                                        <p:tgtEl>
                                          <p:spTgt spid="136"/>
                                        </p:tgtEl>
                                        <p:attrNameLst>
                                          <p:attrName>style.visibility</p:attrName>
                                        </p:attrNameLst>
                                      </p:cBhvr>
                                      <p:to>
                                        <p:strVal val="visible"/>
                                      </p:to>
                                    </p:set>
                                    <p:animEffect transition="in" filter="fade">
                                      <p:cBhvr>
                                        <p:cTn id="67" dur="500"/>
                                        <p:tgtEl>
                                          <p:spTgt spid="136"/>
                                        </p:tgtEl>
                                      </p:cBhvr>
                                    </p:animEffect>
                                  </p:childTnLst>
                                </p:cTn>
                              </p:par>
                              <p:par>
                                <p:cTn id="68" presetID="10" presetClass="entr" presetSubtype="0" fill="hold" nodeType="withEffect">
                                  <p:stCondLst>
                                    <p:cond delay="0"/>
                                  </p:stCondLst>
                                  <p:childTnLst>
                                    <p:set>
                                      <p:cBhvr>
                                        <p:cTn id="69" dur="1" fill="hold">
                                          <p:stCondLst>
                                            <p:cond delay="0"/>
                                          </p:stCondLst>
                                        </p:cTn>
                                        <p:tgtEl>
                                          <p:spTgt spid="137"/>
                                        </p:tgtEl>
                                        <p:attrNameLst>
                                          <p:attrName>style.visibility</p:attrName>
                                        </p:attrNameLst>
                                      </p:cBhvr>
                                      <p:to>
                                        <p:strVal val="visible"/>
                                      </p:to>
                                    </p:set>
                                    <p:animEffect transition="in" filter="fade">
                                      <p:cBhvr>
                                        <p:cTn id="70" dur="500"/>
                                        <p:tgtEl>
                                          <p:spTgt spid="137"/>
                                        </p:tgtEl>
                                      </p:cBhvr>
                                    </p:animEffect>
                                  </p:childTnLst>
                                </p:cTn>
                              </p:par>
                              <p:par>
                                <p:cTn id="71" presetID="10" presetClass="entr" presetSubtype="0" fill="hold" nodeType="withEffect">
                                  <p:stCondLst>
                                    <p:cond delay="0"/>
                                  </p:stCondLst>
                                  <p:childTnLst>
                                    <p:set>
                                      <p:cBhvr>
                                        <p:cTn id="72" dur="1" fill="hold">
                                          <p:stCondLst>
                                            <p:cond delay="0"/>
                                          </p:stCondLst>
                                        </p:cTn>
                                        <p:tgtEl>
                                          <p:spTgt spid="138"/>
                                        </p:tgtEl>
                                        <p:attrNameLst>
                                          <p:attrName>style.visibility</p:attrName>
                                        </p:attrNameLst>
                                      </p:cBhvr>
                                      <p:to>
                                        <p:strVal val="visible"/>
                                      </p:to>
                                    </p:set>
                                    <p:animEffect transition="in" filter="fade">
                                      <p:cBhvr>
                                        <p:cTn id="73" dur="500"/>
                                        <p:tgtEl>
                                          <p:spTgt spid="138"/>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xit" presetSubtype="0" fill="hold" grpId="1" nodeType="clickEffect">
                                  <p:stCondLst>
                                    <p:cond delay="0"/>
                                  </p:stCondLst>
                                  <p:childTnLst>
                                    <p:animEffect transition="out" filter="fade">
                                      <p:cBhvr>
                                        <p:cTn id="77" dur="500"/>
                                        <p:tgtEl>
                                          <p:spTgt spid="77"/>
                                        </p:tgtEl>
                                      </p:cBhvr>
                                    </p:animEffect>
                                    <p:set>
                                      <p:cBhvr>
                                        <p:cTn id="78" dur="1" fill="hold">
                                          <p:stCondLst>
                                            <p:cond delay="499"/>
                                          </p:stCondLst>
                                        </p:cTn>
                                        <p:tgtEl>
                                          <p:spTgt spid="77"/>
                                        </p:tgtEl>
                                        <p:attrNameLst>
                                          <p:attrName>style.visibility</p:attrName>
                                        </p:attrNameLst>
                                      </p:cBhvr>
                                      <p:to>
                                        <p:strVal val="hidden"/>
                                      </p:to>
                                    </p:set>
                                  </p:childTnLst>
                                </p:cTn>
                              </p:par>
                              <p:par>
                                <p:cTn id="79" presetID="10" presetClass="exit" presetSubtype="0" fill="hold" nodeType="withEffect">
                                  <p:stCondLst>
                                    <p:cond delay="0"/>
                                  </p:stCondLst>
                                  <p:childTnLst>
                                    <p:animEffect transition="out" filter="fade">
                                      <p:cBhvr>
                                        <p:cTn id="80" dur="500"/>
                                        <p:tgtEl>
                                          <p:spTgt spid="136"/>
                                        </p:tgtEl>
                                      </p:cBhvr>
                                    </p:animEffect>
                                    <p:set>
                                      <p:cBhvr>
                                        <p:cTn id="81" dur="1" fill="hold">
                                          <p:stCondLst>
                                            <p:cond delay="499"/>
                                          </p:stCondLst>
                                        </p:cTn>
                                        <p:tgtEl>
                                          <p:spTgt spid="136"/>
                                        </p:tgtEl>
                                        <p:attrNameLst>
                                          <p:attrName>style.visibility</p:attrName>
                                        </p:attrNameLst>
                                      </p:cBhvr>
                                      <p:to>
                                        <p:strVal val="hidden"/>
                                      </p:to>
                                    </p:set>
                                  </p:childTnLst>
                                </p:cTn>
                              </p:par>
                              <p:par>
                                <p:cTn id="82" presetID="10" presetClass="exit" presetSubtype="0" fill="hold" nodeType="withEffect">
                                  <p:stCondLst>
                                    <p:cond delay="0"/>
                                  </p:stCondLst>
                                  <p:childTnLst>
                                    <p:animEffect transition="out" filter="fade">
                                      <p:cBhvr>
                                        <p:cTn id="83" dur="500"/>
                                        <p:tgtEl>
                                          <p:spTgt spid="137"/>
                                        </p:tgtEl>
                                      </p:cBhvr>
                                    </p:animEffect>
                                    <p:set>
                                      <p:cBhvr>
                                        <p:cTn id="84" dur="1" fill="hold">
                                          <p:stCondLst>
                                            <p:cond delay="499"/>
                                          </p:stCondLst>
                                        </p:cTn>
                                        <p:tgtEl>
                                          <p:spTgt spid="137"/>
                                        </p:tgtEl>
                                        <p:attrNameLst>
                                          <p:attrName>style.visibility</p:attrName>
                                        </p:attrNameLst>
                                      </p:cBhvr>
                                      <p:to>
                                        <p:strVal val="hidden"/>
                                      </p:to>
                                    </p:set>
                                  </p:childTnLst>
                                </p:cTn>
                              </p:par>
                              <p:par>
                                <p:cTn id="85" presetID="10" presetClass="exit" presetSubtype="0" fill="hold" nodeType="withEffect">
                                  <p:stCondLst>
                                    <p:cond delay="0"/>
                                  </p:stCondLst>
                                  <p:childTnLst>
                                    <p:animEffect transition="out" filter="fade">
                                      <p:cBhvr>
                                        <p:cTn id="86" dur="500"/>
                                        <p:tgtEl>
                                          <p:spTgt spid="138"/>
                                        </p:tgtEl>
                                      </p:cBhvr>
                                    </p:animEffect>
                                    <p:set>
                                      <p:cBhvr>
                                        <p:cTn id="87" dur="1" fill="hold">
                                          <p:stCondLst>
                                            <p:cond delay="499"/>
                                          </p:stCondLst>
                                        </p:cTn>
                                        <p:tgtEl>
                                          <p:spTgt spid="138"/>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grpId="0" nodeType="clickEffect">
                                  <p:stCondLst>
                                    <p:cond delay="0"/>
                                  </p:stCondLst>
                                  <p:childTnLst>
                                    <p:animEffect transition="out" filter="fade">
                                      <p:cBhvr>
                                        <p:cTn id="91" dur="500"/>
                                        <p:tgtEl>
                                          <p:spTgt spid="49"/>
                                        </p:tgtEl>
                                      </p:cBhvr>
                                    </p:animEffect>
                                    <p:set>
                                      <p:cBhvr>
                                        <p:cTn id="92" dur="1" fill="hold">
                                          <p:stCondLst>
                                            <p:cond delay="499"/>
                                          </p:stCondLst>
                                        </p:cTn>
                                        <p:tgtEl>
                                          <p:spTgt spid="49"/>
                                        </p:tgtEl>
                                        <p:attrNameLst>
                                          <p:attrName>style.visibility</p:attrName>
                                        </p:attrNameLst>
                                      </p:cBhvr>
                                      <p:to>
                                        <p:strVal val="hidden"/>
                                      </p:to>
                                    </p:set>
                                  </p:childTnLst>
                                </p:cTn>
                              </p:par>
                              <p:par>
                                <p:cTn id="93" presetID="10" presetClass="exit" presetSubtype="0" fill="hold" grpId="0" nodeType="withEffect">
                                  <p:stCondLst>
                                    <p:cond delay="0"/>
                                  </p:stCondLst>
                                  <p:childTnLst>
                                    <p:animEffect transition="out" filter="fade">
                                      <p:cBhvr>
                                        <p:cTn id="94" dur="500"/>
                                        <p:tgtEl>
                                          <p:spTgt spid="50"/>
                                        </p:tgtEl>
                                      </p:cBhvr>
                                    </p:animEffect>
                                    <p:set>
                                      <p:cBhvr>
                                        <p:cTn id="95" dur="1" fill="hold">
                                          <p:stCondLst>
                                            <p:cond delay="499"/>
                                          </p:stCondLst>
                                        </p:cTn>
                                        <p:tgtEl>
                                          <p:spTgt spid="50"/>
                                        </p:tgtEl>
                                        <p:attrNameLst>
                                          <p:attrName>style.visibility</p:attrName>
                                        </p:attrNameLst>
                                      </p:cBhvr>
                                      <p:to>
                                        <p:strVal val="hidden"/>
                                      </p:to>
                                    </p:set>
                                  </p:childTnLst>
                                </p:cTn>
                              </p:par>
                              <p:par>
                                <p:cTn id="96" presetID="10" presetClass="exit" presetSubtype="0" fill="hold" grpId="0" nodeType="withEffect">
                                  <p:stCondLst>
                                    <p:cond delay="0"/>
                                  </p:stCondLst>
                                  <p:childTnLst>
                                    <p:animEffect transition="out" filter="fade">
                                      <p:cBhvr>
                                        <p:cTn id="97" dur="500"/>
                                        <p:tgtEl>
                                          <p:spTgt spid="56"/>
                                        </p:tgtEl>
                                      </p:cBhvr>
                                    </p:animEffect>
                                    <p:set>
                                      <p:cBhvr>
                                        <p:cTn id="98" dur="1" fill="hold">
                                          <p:stCondLst>
                                            <p:cond delay="499"/>
                                          </p:stCondLst>
                                        </p:cTn>
                                        <p:tgtEl>
                                          <p:spTgt spid="56"/>
                                        </p:tgtEl>
                                        <p:attrNameLst>
                                          <p:attrName>style.visibility</p:attrName>
                                        </p:attrNameLst>
                                      </p:cBhvr>
                                      <p:to>
                                        <p:strVal val="hidden"/>
                                      </p:to>
                                    </p:set>
                                  </p:childTnLst>
                                </p:cTn>
                              </p:par>
                              <p:par>
                                <p:cTn id="99" presetID="10" presetClass="exit" presetSubtype="0" fill="hold" grpId="0" nodeType="withEffect">
                                  <p:stCondLst>
                                    <p:cond delay="0"/>
                                  </p:stCondLst>
                                  <p:childTnLst>
                                    <p:animEffect transition="out" filter="fade">
                                      <p:cBhvr>
                                        <p:cTn id="100" dur="500"/>
                                        <p:tgtEl>
                                          <p:spTgt spid="57"/>
                                        </p:tgtEl>
                                      </p:cBhvr>
                                    </p:animEffect>
                                    <p:set>
                                      <p:cBhvr>
                                        <p:cTn id="101" dur="1" fill="hold">
                                          <p:stCondLst>
                                            <p:cond delay="499"/>
                                          </p:stCondLst>
                                        </p:cTn>
                                        <p:tgtEl>
                                          <p:spTgt spid="57"/>
                                        </p:tgtEl>
                                        <p:attrNameLst>
                                          <p:attrName>style.visibility</p:attrName>
                                        </p:attrNameLst>
                                      </p:cBhvr>
                                      <p:to>
                                        <p:strVal val="hidden"/>
                                      </p:to>
                                    </p:set>
                                  </p:childTnLst>
                                </p:cTn>
                              </p:par>
                              <p:par>
                                <p:cTn id="102" presetID="10" presetClass="entr" presetSubtype="0" fill="hold" grpId="0" nodeType="withEffect">
                                  <p:stCondLst>
                                    <p:cond delay="0"/>
                                  </p:stCondLst>
                                  <p:childTnLst>
                                    <p:set>
                                      <p:cBhvr>
                                        <p:cTn id="103" dur="1" fill="hold">
                                          <p:stCondLst>
                                            <p:cond delay="0"/>
                                          </p:stCondLst>
                                        </p:cTn>
                                        <p:tgtEl>
                                          <p:spTgt spid="106"/>
                                        </p:tgtEl>
                                        <p:attrNameLst>
                                          <p:attrName>style.visibility</p:attrName>
                                        </p:attrNameLst>
                                      </p:cBhvr>
                                      <p:to>
                                        <p:strVal val="visible"/>
                                      </p:to>
                                    </p:set>
                                    <p:animEffect transition="in" filter="fade">
                                      <p:cBhvr>
                                        <p:cTn id="104" dur="500"/>
                                        <p:tgtEl>
                                          <p:spTgt spid="106"/>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107"/>
                                        </p:tgtEl>
                                        <p:attrNameLst>
                                          <p:attrName>style.visibility</p:attrName>
                                        </p:attrNameLst>
                                      </p:cBhvr>
                                      <p:to>
                                        <p:strVal val="visible"/>
                                      </p:to>
                                    </p:set>
                                    <p:animEffect transition="in" filter="fade">
                                      <p:cBhvr>
                                        <p:cTn id="107" dur="500"/>
                                        <p:tgtEl>
                                          <p:spTgt spid="107"/>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108"/>
                                        </p:tgtEl>
                                        <p:attrNameLst>
                                          <p:attrName>style.visibility</p:attrName>
                                        </p:attrNameLst>
                                      </p:cBhvr>
                                      <p:to>
                                        <p:strVal val="visible"/>
                                      </p:to>
                                    </p:set>
                                    <p:animEffect transition="in" filter="fade">
                                      <p:cBhvr>
                                        <p:cTn id="110" dur="500"/>
                                        <p:tgtEl>
                                          <p:spTgt spid="108"/>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109"/>
                                        </p:tgtEl>
                                        <p:attrNameLst>
                                          <p:attrName>style.visibility</p:attrName>
                                        </p:attrNameLst>
                                      </p:cBhvr>
                                      <p:to>
                                        <p:strVal val="visible"/>
                                      </p:to>
                                    </p:set>
                                    <p:animEffect transition="in" filter="fade">
                                      <p:cBhvr>
                                        <p:cTn id="113" dur="500"/>
                                        <p:tgtEl>
                                          <p:spTgt spid="109"/>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110"/>
                                        </p:tgtEl>
                                        <p:attrNameLst>
                                          <p:attrName>style.visibility</p:attrName>
                                        </p:attrNameLst>
                                      </p:cBhvr>
                                      <p:to>
                                        <p:strVal val="visible"/>
                                      </p:to>
                                    </p:set>
                                    <p:animEffect transition="in" filter="fade">
                                      <p:cBhvr>
                                        <p:cTn id="116" dur="500"/>
                                        <p:tgtEl>
                                          <p:spTgt spid="110"/>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111"/>
                                        </p:tgtEl>
                                        <p:attrNameLst>
                                          <p:attrName>style.visibility</p:attrName>
                                        </p:attrNameLst>
                                      </p:cBhvr>
                                      <p:to>
                                        <p:strVal val="visible"/>
                                      </p:to>
                                    </p:set>
                                    <p:animEffect transition="in" filter="fade">
                                      <p:cBhvr>
                                        <p:cTn id="119" dur="500"/>
                                        <p:tgtEl>
                                          <p:spTgt spid="111"/>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121"/>
                                        </p:tgtEl>
                                        <p:attrNameLst>
                                          <p:attrName>style.visibility</p:attrName>
                                        </p:attrNameLst>
                                      </p:cBhvr>
                                      <p:to>
                                        <p:strVal val="visible"/>
                                      </p:to>
                                    </p:set>
                                    <p:animEffect transition="in" filter="fade">
                                      <p:cBhvr>
                                        <p:cTn id="122" dur="500"/>
                                        <p:tgtEl>
                                          <p:spTgt spid="121"/>
                                        </p:tgtEl>
                                      </p:cBhvr>
                                    </p:animEffect>
                                  </p:childTnLst>
                                </p:cTn>
                              </p:par>
                              <p:par>
                                <p:cTn id="123" presetID="10" presetClass="entr" presetSubtype="0" fill="hold" nodeType="withEffect">
                                  <p:stCondLst>
                                    <p:cond delay="0"/>
                                  </p:stCondLst>
                                  <p:childTnLst>
                                    <p:set>
                                      <p:cBhvr>
                                        <p:cTn id="124" dur="1" fill="hold">
                                          <p:stCondLst>
                                            <p:cond delay="0"/>
                                          </p:stCondLst>
                                        </p:cTn>
                                        <p:tgtEl>
                                          <p:spTgt spid="152"/>
                                        </p:tgtEl>
                                        <p:attrNameLst>
                                          <p:attrName>style.visibility</p:attrName>
                                        </p:attrNameLst>
                                      </p:cBhvr>
                                      <p:to>
                                        <p:strVal val="visible"/>
                                      </p:to>
                                    </p:set>
                                    <p:animEffect transition="in" filter="fade">
                                      <p:cBhvr>
                                        <p:cTn id="125" dur="500"/>
                                        <p:tgtEl>
                                          <p:spTgt spid="152"/>
                                        </p:tgtEl>
                                      </p:cBhvr>
                                    </p:animEffect>
                                  </p:childTnLst>
                                </p:cTn>
                              </p:par>
                              <p:par>
                                <p:cTn id="126" presetID="10" presetClass="entr" presetSubtype="0" fill="hold" nodeType="withEffect">
                                  <p:stCondLst>
                                    <p:cond delay="0"/>
                                  </p:stCondLst>
                                  <p:childTnLst>
                                    <p:set>
                                      <p:cBhvr>
                                        <p:cTn id="127" dur="1" fill="hold">
                                          <p:stCondLst>
                                            <p:cond delay="0"/>
                                          </p:stCondLst>
                                        </p:cTn>
                                        <p:tgtEl>
                                          <p:spTgt spid="151"/>
                                        </p:tgtEl>
                                        <p:attrNameLst>
                                          <p:attrName>style.visibility</p:attrName>
                                        </p:attrNameLst>
                                      </p:cBhvr>
                                      <p:to>
                                        <p:strVal val="visible"/>
                                      </p:to>
                                    </p:set>
                                    <p:animEffect transition="in" filter="fade">
                                      <p:cBhvr>
                                        <p:cTn id="128" dur="500"/>
                                        <p:tgtEl>
                                          <p:spTgt spid="151"/>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xit" presetSubtype="0" fill="hold" grpId="1" nodeType="clickEffect">
                                  <p:stCondLst>
                                    <p:cond delay="0"/>
                                  </p:stCondLst>
                                  <p:childTnLst>
                                    <p:animEffect transition="out" filter="fade">
                                      <p:cBhvr>
                                        <p:cTn id="132" dur="500"/>
                                        <p:tgtEl>
                                          <p:spTgt spid="121"/>
                                        </p:tgtEl>
                                      </p:cBhvr>
                                    </p:animEffect>
                                    <p:set>
                                      <p:cBhvr>
                                        <p:cTn id="133" dur="1" fill="hold">
                                          <p:stCondLst>
                                            <p:cond delay="499"/>
                                          </p:stCondLst>
                                        </p:cTn>
                                        <p:tgtEl>
                                          <p:spTgt spid="121"/>
                                        </p:tgtEl>
                                        <p:attrNameLst>
                                          <p:attrName>style.visibility</p:attrName>
                                        </p:attrNameLst>
                                      </p:cBhvr>
                                      <p:to>
                                        <p:strVal val="hidden"/>
                                      </p:to>
                                    </p:set>
                                  </p:childTnLst>
                                </p:cTn>
                              </p:par>
                              <p:par>
                                <p:cTn id="134" presetID="10" presetClass="exit" presetSubtype="0" fill="hold" nodeType="withEffect">
                                  <p:stCondLst>
                                    <p:cond delay="0"/>
                                  </p:stCondLst>
                                  <p:childTnLst>
                                    <p:animEffect transition="out" filter="fade">
                                      <p:cBhvr>
                                        <p:cTn id="135" dur="500"/>
                                        <p:tgtEl>
                                          <p:spTgt spid="152"/>
                                        </p:tgtEl>
                                      </p:cBhvr>
                                    </p:animEffect>
                                    <p:set>
                                      <p:cBhvr>
                                        <p:cTn id="136" dur="1" fill="hold">
                                          <p:stCondLst>
                                            <p:cond delay="499"/>
                                          </p:stCondLst>
                                        </p:cTn>
                                        <p:tgtEl>
                                          <p:spTgt spid="152"/>
                                        </p:tgtEl>
                                        <p:attrNameLst>
                                          <p:attrName>style.visibility</p:attrName>
                                        </p:attrNameLst>
                                      </p:cBhvr>
                                      <p:to>
                                        <p:strVal val="hidden"/>
                                      </p:to>
                                    </p:set>
                                  </p:childTnLst>
                                </p:cTn>
                              </p:par>
                              <p:par>
                                <p:cTn id="137" presetID="10" presetClass="exit" presetSubtype="0" fill="hold" nodeType="withEffect">
                                  <p:stCondLst>
                                    <p:cond delay="0"/>
                                  </p:stCondLst>
                                  <p:childTnLst>
                                    <p:animEffect transition="out" filter="fade">
                                      <p:cBhvr>
                                        <p:cTn id="138" dur="500"/>
                                        <p:tgtEl>
                                          <p:spTgt spid="151"/>
                                        </p:tgtEl>
                                      </p:cBhvr>
                                    </p:animEffect>
                                    <p:set>
                                      <p:cBhvr>
                                        <p:cTn id="139" dur="1" fill="hold">
                                          <p:stCondLst>
                                            <p:cond delay="499"/>
                                          </p:stCondLst>
                                        </p:cTn>
                                        <p:tgtEl>
                                          <p:spTgt spid="151"/>
                                        </p:tgtEl>
                                        <p:attrNameLst>
                                          <p:attrName>style.visibility</p:attrName>
                                        </p:attrNameLst>
                                      </p:cBhvr>
                                      <p:to>
                                        <p:strVal val="hidden"/>
                                      </p:to>
                                    </p:set>
                                  </p:childTnLst>
                                </p:cTn>
                              </p:par>
                            </p:childTnLst>
                          </p:cTn>
                        </p:par>
                      </p:childTnLst>
                    </p:cTn>
                  </p:par>
                  <p:par>
                    <p:cTn id="140" fill="hold">
                      <p:stCondLst>
                        <p:cond delay="indefinite"/>
                      </p:stCondLst>
                      <p:childTnLst>
                        <p:par>
                          <p:cTn id="141" fill="hold">
                            <p:stCondLst>
                              <p:cond delay="0"/>
                            </p:stCondLst>
                            <p:childTnLst>
                              <p:par>
                                <p:cTn id="142" presetID="10" presetClass="exit" presetSubtype="0" fill="hold" grpId="1" nodeType="clickEffect">
                                  <p:stCondLst>
                                    <p:cond delay="0"/>
                                  </p:stCondLst>
                                  <p:childTnLst>
                                    <p:animEffect transition="out" filter="fade">
                                      <p:cBhvr>
                                        <p:cTn id="143" dur="500"/>
                                        <p:tgtEl>
                                          <p:spTgt spid="106"/>
                                        </p:tgtEl>
                                      </p:cBhvr>
                                    </p:animEffect>
                                    <p:set>
                                      <p:cBhvr>
                                        <p:cTn id="144" dur="1" fill="hold">
                                          <p:stCondLst>
                                            <p:cond delay="499"/>
                                          </p:stCondLst>
                                        </p:cTn>
                                        <p:tgtEl>
                                          <p:spTgt spid="106"/>
                                        </p:tgtEl>
                                        <p:attrNameLst>
                                          <p:attrName>style.visibility</p:attrName>
                                        </p:attrNameLst>
                                      </p:cBhvr>
                                      <p:to>
                                        <p:strVal val="hidden"/>
                                      </p:to>
                                    </p:set>
                                  </p:childTnLst>
                                </p:cTn>
                              </p:par>
                              <p:par>
                                <p:cTn id="145" presetID="10" presetClass="exit" presetSubtype="0" fill="hold" grpId="1" nodeType="withEffect">
                                  <p:stCondLst>
                                    <p:cond delay="0"/>
                                  </p:stCondLst>
                                  <p:childTnLst>
                                    <p:animEffect transition="out" filter="fade">
                                      <p:cBhvr>
                                        <p:cTn id="146" dur="500"/>
                                        <p:tgtEl>
                                          <p:spTgt spid="107"/>
                                        </p:tgtEl>
                                      </p:cBhvr>
                                    </p:animEffect>
                                    <p:set>
                                      <p:cBhvr>
                                        <p:cTn id="147" dur="1" fill="hold">
                                          <p:stCondLst>
                                            <p:cond delay="499"/>
                                          </p:stCondLst>
                                        </p:cTn>
                                        <p:tgtEl>
                                          <p:spTgt spid="107"/>
                                        </p:tgtEl>
                                        <p:attrNameLst>
                                          <p:attrName>style.visibility</p:attrName>
                                        </p:attrNameLst>
                                      </p:cBhvr>
                                      <p:to>
                                        <p:strVal val="hidden"/>
                                      </p:to>
                                    </p:set>
                                  </p:childTnLst>
                                </p:cTn>
                              </p:par>
                              <p:par>
                                <p:cTn id="148" presetID="10" presetClass="exit" presetSubtype="0" fill="hold" grpId="1" nodeType="withEffect">
                                  <p:stCondLst>
                                    <p:cond delay="0"/>
                                  </p:stCondLst>
                                  <p:childTnLst>
                                    <p:animEffect transition="out" filter="fade">
                                      <p:cBhvr>
                                        <p:cTn id="149" dur="500"/>
                                        <p:tgtEl>
                                          <p:spTgt spid="108"/>
                                        </p:tgtEl>
                                      </p:cBhvr>
                                    </p:animEffect>
                                    <p:set>
                                      <p:cBhvr>
                                        <p:cTn id="150" dur="1" fill="hold">
                                          <p:stCondLst>
                                            <p:cond delay="499"/>
                                          </p:stCondLst>
                                        </p:cTn>
                                        <p:tgtEl>
                                          <p:spTgt spid="108"/>
                                        </p:tgtEl>
                                        <p:attrNameLst>
                                          <p:attrName>style.visibility</p:attrName>
                                        </p:attrNameLst>
                                      </p:cBhvr>
                                      <p:to>
                                        <p:strVal val="hidden"/>
                                      </p:to>
                                    </p:set>
                                  </p:childTnLst>
                                </p:cTn>
                              </p:par>
                              <p:par>
                                <p:cTn id="151" presetID="10" presetClass="exit" presetSubtype="0" fill="hold" grpId="1" nodeType="withEffect">
                                  <p:stCondLst>
                                    <p:cond delay="0"/>
                                  </p:stCondLst>
                                  <p:childTnLst>
                                    <p:animEffect transition="out" filter="fade">
                                      <p:cBhvr>
                                        <p:cTn id="152" dur="500"/>
                                        <p:tgtEl>
                                          <p:spTgt spid="109"/>
                                        </p:tgtEl>
                                      </p:cBhvr>
                                    </p:animEffect>
                                    <p:set>
                                      <p:cBhvr>
                                        <p:cTn id="153" dur="1" fill="hold">
                                          <p:stCondLst>
                                            <p:cond delay="499"/>
                                          </p:stCondLst>
                                        </p:cTn>
                                        <p:tgtEl>
                                          <p:spTgt spid="109"/>
                                        </p:tgtEl>
                                        <p:attrNameLst>
                                          <p:attrName>style.visibility</p:attrName>
                                        </p:attrNameLst>
                                      </p:cBhvr>
                                      <p:to>
                                        <p:strVal val="hidden"/>
                                      </p:to>
                                    </p:set>
                                  </p:childTnLst>
                                </p:cTn>
                              </p:par>
                              <p:par>
                                <p:cTn id="154" presetID="10" presetClass="exit" presetSubtype="0" fill="hold" grpId="1" nodeType="withEffect">
                                  <p:stCondLst>
                                    <p:cond delay="0"/>
                                  </p:stCondLst>
                                  <p:childTnLst>
                                    <p:animEffect transition="out" filter="fade">
                                      <p:cBhvr>
                                        <p:cTn id="155" dur="500"/>
                                        <p:tgtEl>
                                          <p:spTgt spid="110"/>
                                        </p:tgtEl>
                                      </p:cBhvr>
                                    </p:animEffect>
                                    <p:set>
                                      <p:cBhvr>
                                        <p:cTn id="156" dur="1" fill="hold">
                                          <p:stCondLst>
                                            <p:cond delay="499"/>
                                          </p:stCondLst>
                                        </p:cTn>
                                        <p:tgtEl>
                                          <p:spTgt spid="110"/>
                                        </p:tgtEl>
                                        <p:attrNameLst>
                                          <p:attrName>style.visibility</p:attrName>
                                        </p:attrNameLst>
                                      </p:cBhvr>
                                      <p:to>
                                        <p:strVal val="hidden"/>
                                      </p:to>
                                    </p:set>
                                  </p:childTnLst>
                                </p:cTn>
                              </p:par>
                              <p:par>
                                <p:cTn id="157" presetID="10" presetClass="exit" presetSubtype="0" fill="hold" grpId="1" nodeType="withEffect">
                                  <p:stCondLst>
                                    <p:cond delay="0"/>
                                  </p:stCondLst>
                                  <p:childTnLst>
                                    <p:animEffect transition="out" filter="fade">
                                      <p:cBhvr>
                                        <p:cTn id="158" dur="500"/>
                                        <p:tgtEl>
                                          <p:spTgt spid="111"/>
                                        </p:tgtEl>
                                      </p:cBhvr>
                                    </p:animEffect>
                                    <p:set>
                                      <p:cBhvr>
                                        <p:cTn id="159" dur="1" fill="hold">
                                          <p:stCondLst>
                                            <p:cond delay="499"/>
                                          </p:stCondLst>
                                        </p:cTn>
                                        <p:tgtEl>
                                          <p:spTgt spid="111"/>
                                        </p:tgtEl>
                                        <p:attrNameLst>
                                          <p:attrName>style.visibility</p:attrName>
                                        </p:attrNameLst>
                                      </p:cBhvr>
                                      <p:to>
                                        <p:strVal val="hidden"/>
                                      </p:to>
                                    </p:set>
                                  </p:childTnLst>
                                </p:cTn>
                              </p:par>
                              <p:par>
                                <p:cTn id="160" presetID="10" presetClass="entr" presetSubtype="0" fill="hold" grpId="0" nodeType="withEffect">
                                  <p:stCondLst>
                                    <p:cond delay="0"/>
                                  </p:stCondLst>
                                  <p:childTnLst>
                                    <p:set>
                                      <p:cBhvr>
                                        <p:cTn id="161" dur="1" fill="hold">
                                          <p:stCondLst>
                                            <p:cond delay="0"/>
                                          </p:stCondLst>
                                        </p:cTn>
                                        <p:tgtEl>
                                          <p:spTgt spid="112"/>
                                        </p:tgtEl>
                                        <p:attrNameLst>
                                          <p:attrName>style.visibility</p:attrName>
                                        </p:attrNameLst>
                                      </p:cBhvr>
                                      <p:to>
                                        <p:strVal val="visible"/>
                                      </p:to>
                                    </p:set>
                                    <p:animEffect transition="in" filter="fade">
                                      <p:cBhvr>
                                        <p:cTn id="162" dur="500"/>
                                        <p:tgtEl>
                                          <p:spTgt spid="112"/>
                                        </p:tgtEl>
                                      </p:cBhvr>
                                    </p:animEffect>
                                  </p:childTnLst>
                                </p:cTn>
                              </p:par>
                              <p:par>
                                <p:cTn id="163" presetID="10" presetClass="entr" presetSubtype="0" fill="hold" grpId="0" nodeType="withEffect">
                                  <p:stCondLst>
                                    <p:cond delay="0"/>
                                  </p:stCondLst>
                                  <p:childTnLst>
                                    <p:set>
                                      <p:cBhvr>
                                        <p:cTn id="164" dur="1" fill="hold">
                                          <p:stCondLst>
                                            <p:cond delay="0"/>
                                          </p:stCondLst>
                                        </p:cTn>
                                        <p:tgtEl>
                                          <p:spTgt spid="113"/>
                                        </p:tgtEl>
                                        <p:attrNameLst>
                                          <p:attrName>style.visibility</p:attrName>
                                        </p:attrNameLst>
                                      </p:cBhvr>
                                      <p:to>
                                        <p:strVal val="visible"/>
                                      </p:to>
                                    </p:set>
                                    <p:animEffect transition="in" filter="fade">
                                      <p:cBhvr>
                                        <p:cTn id="165" dur="500"/>
                                        <p:tgtEl>
                                          <p:spTgt spid="113"/>
                                        </p:tgtEl>
                                      </p:cBhvr>
                                    </p:animEffect>
                                  </p:childTnLst>
                                </p:cTn>
                              </p:par>
                              <p:par>
                                <p:cTn id="166" presetID="10" presetClass="entr" presetSubtype="0" fill="hold" grpId="0" nodeType="withEffect">
                                  <p:stCondLst>
                                    <p:cond delay="0"/>
                                  </p:stCondLst>
                                  <p:childTnLst>
                                    <p:set>
                                      <p:cBhvr>
                                        <p:cTn id="167" dur="1" fill="hold">
                                          <p:stCondLst>
                                            <p:cond delay="0"/>
                                          </p:stCondLst>
                                        </p:cTn>
                                        <p:tgtEl>
                                          <p:spTgt spid="114"/>
                                        </p:tgtEl>
                                        <p:attrNameLst>
                                          <p:attrName>style.visibility</p:attrName>
                                        </p:attrNameLst>
                                      </p:cBhvr>
                                      <p:to>
                                        <p:strVal val="visible"/>
                                      </p:to>
                                    </p:set>
                                    <p:animEffect transition="in" filter="fade">
                                      <p:cBhvr>
                                        <p:cTn id="168" dur="500"/>
                                        <p:tgtEl>
                                          <p:spTgt spid="114"/>
                                        </p:tgtEl>
                                      </p:cBhvr>
                                    </p:animEffect>
                                  </p:childTnLst>
                                </p:cTn>
                              </p:par>
                              <p:par>
                                <p:cTn id="169" presetID="10" presetClass="entr" presetSubtype="0" fill="hold" grpId="0" nodeType="withEffect">
                                  <p:stCondLst>
                                    <p:cond delay="0"/>
                                  </p:stCondLst>
                                  <p:childTnLst>
                                    <p:set>
                                      <p:cBhvr>
                                        <p:cTn id="170" dur="1" fill="hold">
                                          <p:stCondLst>
                                            <p:cond delay="0"/>
                                          </p:stCondLst>
                                        </p:cTn>
                                        <p:tgtEl>
                                          <p:spTgt spid="115"/>
                                        </p:tgtEl>
                                        <p:attrNameLst>
                                          <p:attrName>style.visibility</p:attrName>
                                        </p:attrNameLst>
                                      </p:cBhvr>
                                      <p:to>
                                        <p:strVal val="visible"/>
                                      </p:to>
                                    </p:set>
                                    <p:animEffect transition="in" filter="fade">
                                      <p:cBhvr>
                                        <p:cTn id="171" dur="500"/>
                                        <p:tgtEl>
                                          <p:spTgt spid="115"/>
                                        </p:tgtEl>
                                      </p:cBhvr>
                                    </p:animEffect>
                                  </p:childTnLst>
                                </p:cTn>
                              </p:par>
                              <p:par>
                                <p:cTn id="172" presetID="10" presetClass="entr" presetSubtype="0" fill="hold" grpId="0" nodeType="withEffect">
                                  <p:stCondLst>
                                    <p:cond delay="0"/>
                                  </p:stCondLst>
                                  <p:childTnLst>
                                    <p:set>
                                      <p:cBhvr>
                                        <p:cTn id="173" dur="1" fill="hold">
                                          <p:stCondLst>
                                            <p:cond delay="0"/>
                                          </p:stCondLst>
                                        </p:cTn>
                                        <p:tgtEl>
                                          <p:spTgt spid="116"/>
                                        </p:tgtEl>
                                        <p:attrNameLst>
                                          <p:attrName>style.visibility</p:attrName>
                                        </p:attrNameLst>
                                      </p:cBhvr>
                                      <p:to>
                                        <p:strVal val="visible"/>
                                      </p:to>
                                    </p:set>
                                    <p:animEffect transition="in" filter="fade">
                                      <p:cBhvr>
                                        <p:cTn id="174" dur="500"/>
                                        <p:tgtEl>
                                          <p:spTgt spid="116"/>
                                        </p:tgtEl>
                                      </p:cBhvr>
                                    </p:animEffect>
                                  </p:childTnLst>
                                </p:cTn>
                              </p:par>
                              <p:par>
                                <p:cTn id="175" presetID="10" presetClass="entr" presetSubtype="0" fill="hold" grpId="0" nodeType="withEffect">
                                  <p:stCondLst>
                                    <p:cond delay="0"/>
                                  </p:stCondLst>
                                  <p:childTnLst>
                                    <p:set>
                                      <p:cBhvr>
                                        <p:cTn id="176" dur="1" fill="hold">
                                          <p:stCondLst>
                                            <p:cond delay="0"/>
                                          </p:stCondLst>
                                        </p:cTn>
                                        <p:tgtEl>
                                          <p:spTgt spid="117"/>
                                        </p:tgtEl>
                                        <p:attrNameLst>
                                          <p:attrName>style.visibility</p:attrName>
                                        </p:attrNameLst>
                                      </p:cBhvr>
                                      <p:to>
                                        <p:strVal val="visible"/>
                                      </p:to>
                                    </p:set>
                                    <p:animEffect transition="in" filter="fade">
                                      <p:cBhvr>
                                        <p:cTn id="177" dur="500"/>
                                        <p:tgtEl>
                                          <p:spTgt spid="117"/>
                                        </p:tgtEl>
                                      </p:cBhvr>
                                    </p:animEffect>
                                  </p:childTnLst>
                                </p:cTn>
                              </p:par>
                              <p:par>
                                <p:cTn id="178" presetID="10" presetClass="entr" presetSubtype="0" fill="hold" grpId="0" nodeType="withEffect">
                                  <p:stCondLst>
                                    <p:cond delay="0"/>
                                  </p:stCondLst>
                                  <p:childTnLst>
                                    <p:set>
                                      <p:cBhvr>
                                        <p:cTn id="179" dur="1" fill="hold">
                                          <p:stCondLst>
                                            <p:cond delay="0"/>
                                          </p:stCondLst>
                                        </p:cTn>
                                        <p:tgtEl>
                                          <p:spTgt spid="118"/>
                                        </p:tgtEl>
                                        <p:attrNameLst>
                                          <p:attrName>style.visibility</p:attrName>
                                        </p:attrNameLst>
                                      </p:cBhvr>
                                      <p:to>
                                        <p:strVal val="visible"/>
                                      </p:to>
                                    </p:set>
                                    <p:animEffect transition="in" filter="fade">
                                      <p:cBhvr>
                                        <p:cTn id="180" dur="500"/>
                                        <p:tgtEl>
                                          <p:spTgt spid="118"/>
                                        </p:tgtEl>
                                      </p:cBhvr>
                                    </p:animEffect>
                                  </p:childTnLst>
                                </p:cTn>
                              </p:par>
                              <p:par>
                                <p:cTn id="181" presetID="10" presetClass="entr" presetSubtype="0" fill="hold" grpId="0" nodeType="withEffect">
                                  <p:stCondLst>
                                    <p:cond delay="0"/>
                                  </p:stCondLst>
                                  <p:childTnLst>
                                    <p:set>
                                      <p:cBhvr>
                                        <p:cTn id="182" dur="1" fill="hold">
                                          <p:stCondLst>
                                            <p:cond delay="0"/>
                                          </p:stCondLst>
                                        </p:cTn>
                                        <p:tgtEl>
                                          <p:spTgt spid="119"/>
                                        </p:tgtEl>
                                        <p:attrNameLst>
                                          <p:attrName>style.visibility</p:attrName>
                                        </p:attrNameLst>
                                      </p:cBhvr>
                                      <p:to>
                                        <p:strVal val="visible"/>
                                      </p:to>
                                    </p:set>
                                    <p:animEffect transition="in" filter="fade">
                                      <p:cBhvr>
                                        <p:cTn id="183" dur="500"/>
                                        <p:tgtEl>
                                          <p:spTgt spid="119"/>
                                        </p:tgtEl>
                                      </p:cBhvr>
                                    </p:animEffect>
                                  </p:childTnLst>
                                </p:cTn>
                              </p:par>
                              <p:par>
                                <p:cTn id="184" presetID="10" presetClass="entr" presetSubtype="0" fill="hold" grpId="0" nodeType="withEffect">
                                  <p:stCondLst>
                                    <p:cond delay="0"/>
                                  </p:stCondLst>
                                  <p:childTnLst>
                                    <p:set>
                                      <p:cBhvr>
                                        <p:cTn id="185" dur="1" fill="hold">
                                          <p:stCondLst>
                                            <p:cond delay="0"/>
                                          </p:stCondLst>
                                        </p:cTn>
                                        <p:tgtEl>
                                          <p:spTgt spid="120"/>
                                        </p:tgtEl>
                                        <p:attrNameLst>
                                          <p:attrName>style.visibility</p:attrName>
                                        </p:attrNameLst>
                                      </p:cBhvr>
                                      <p:to>
                                        <p:strVal val="visible"/>
                                      </p:to>
                                    </p:set>
                                    <p:animEffect transition="in" filter="fade">
                                      <p:cBhvr>
                                        <p:cTn id="186" dur="500"/>
                                        <p:tgtEl>
                                          <p:spTgt spid="120"/>
                                        </p:tgtEl>
                                      </p:cBhvr>
                                    </p:animEffect>
                                  </p:childTnLst>
                                </p:cTn>
                              </p:par>
                              <p:par>
                                <p:cTn id="187" presetID="10" presetClass="entr" presetSubtype="0" fill="hold" grpId="0" nodeType="withEffect">
                                  <p:stCondLst>
                                    <p:cond delay="0"/>
                                  </p:stCondLst>
                                  <p:childTnLst>
                                    <p:set>
                                      <p:cBhvr>
                                        <p:cTn id="188" dur="1" fill="hold">
                                          <p:stCondLst>
                                            <p:cond delay="0"/>
                                          </p:stCondLst>
                                        </p:cTn>
                                        <p:tgtEl>
                                          <p:spTgt spid="170"/>
                                        </p:tgtEl>
                                        <p:attrNameLst>
                                          <p:attrName>style.visibility</p:attrName>
                                        </p:attrNameLst>
                                      </p:cBhvr>
                                      <p:to>
                                        <p:strVal val="visible"/>
                                      </p:to>
                                    </p:set>
                                    <p:animEffect transition="in" filter="fade">
                                      <p:cBhvr>
                                        <p:cTn id="189" dur="500"/>
                                        <p:tgtEl>
                                          <p:spTgt spid="170"/>
                                        </p:tgtEl>
                                      </p:cBhvr>
                                    </p:animEffect>
                                  </p:childTnLst>
                                </p:cTn>
                              </p:par>
                              <p:par>
                                <p:cTn id="190" presetID="10" presetClass="entr" presetSubtype="0" fill="hold" nodeType="withEffect">
                                  <p:stCondLst>
                                    <p:cond delay="0"/>
                                  </p:stCondLst>
                                  <p:childTnLst>
                                    <p:set>
                                      <p:cBhvr>
                                        <p:cTn id="191" dur="1" fill="hold">
                                          <p:stCondLst>
                                            <p:cond delay="0"/>
                                          </p:stCondLst>
                                        </p:cTn>
                                        <p:tgtEl>
                                          <p:spTgt spid="171"/>
                                        </p:tgtEl>
                                        <p:attrNameLst>
                                          <p:attrName>style.visibility</p:attrName>
                                        </p:attrNameLst>
                                      </p:cBhvr>
                                      <p:to>
                                        <p:strVal val="visible"/>
                                      </p:to>
                                    </p:set>
                                    <p:animEffect transition="in" filter="fade">
                                      <p:cBhvr>
                                        <p:cTn id="192" dur="500"/>
                                        <p:tgtEl>
                                          <p:spTgt spid="171"/>
                                        </p:tgtEl>
                                      </p:cBhvr>
                                    </p:animEffect>
                                  </p:childTnLst>
                                </p:cTn>
                              </p:par>
                              <p:par>
                                <p:cTn id="193" presetID="10" presetClass="entr" presetSubtype="0" fill="hold" nodeType="withEffect">
                                  <p:stCondLst>
                                    <p:cond delay="0"/>
                                  </p:stCondLst>
                                  <p:childTnLst>
                                    <p:set>
                                      <p:cBhvr>
                                        <p:cTn id="194" dur="1" fill="hold">
                                          <p:stCondLst>
                                            <p:cond delay="0"/>
                                          </p:stCondLst>
                                        </p:cTn>
                                        <p:tgtEl>
                                          <p:spTgt spid="174"/>
                                        </p:tgtEl>
                                        <p:attrNameLst>
                                          <p:attrName>style.visibility</p:attrName>
                                        </p:attrNameLst>
                                      </p:cBhvr>
                                      <p:to>
                                        <p:strVal val="visible"/>
                                      </p:to>
                                    </p:set>
                                    <p:animEffect transition="in" filter="fade">
                                      <p:cBhvr>
                                        <p:cTn id="195" dur="500"/>
                                        <p:tgtEl>
                                          <p:spTgt spid="174"/>
                                        </p:tgtEl>
                                      </p:cBhvr>
                                    </p:animEffect>
                                  </p:childTnLst>
                                </p:cTn>
                              </p:par>
                              <p:par>
                                <p:cTn id="196" presetID="10" presetClass="entr" presetSubtype="0" fill="hold" nodeType="withEffect">
                                  <p:stCondLst>
                                    <p:cond delay="0"/>
                                  </p:stCondLst>
                                  <p:childTnLst>
                                    <p:set>
                                      <p:cBhvr>
                                        <p:cTn id="197" dur="1" fill="hold">
                                          <p:stCondLst>
                                            <p:cond delay="0"/>
                                          </p:stCondLst>
                                        </p:cTn>
                                        <p:tgtEl>
                                          <p:spTgt spid="177"/>
                                        </p:tgtEl>
                                        <p:attrNameLst>
                                          <p:attrName>style.visibility</p:attrName>
                                        </p:attrNameLst>
                                      </p:cBhvr>
                                      <p:to>
                                        <p:strVal val="visible"/>
                                      </p:to>
                                    </p:set>
                                    <p:animEffect transition="in" filter="fade">
                                      <p:cBhvr>
                                        <p:cTn id="198" dur="500"/>
                                        <p:tgtEl>
                                          <p:spTgt spid="177"/>
                                        </p:tgtEl>
                                      </p:cBhvr>
                                    </p:animEffect>
                                  </p:childTnLst>
                                </p:cTn>
                              </p:par>
                            </p:childTnLst>
                          </p:cTn>
                        </p:par>
                      </p:childTnLst>
                    </p:cTn>
                  </p:par>
                  <p:par>
                    <p:cTn id="199" fill="hold">
                      <p:stCondLst>
                        <p:cond delay="indefinite"/>
                      </p:stCondLst>
                      <p:childTnLst>
                        <p:par>
                          <p:cTn id="200" fill="hold">
                            <p:stCondLst>
                              <p:cond delay="0"/>
                            </p:stCondLst>
                            <p:childTnLst>
                              <p:par>
                                <p:cTn id="201" presetID="10" presetClass="exit" presetSubtype="0" fill="hold" grpId="1" nodeType="clickEffect">
                                  <p:stCondLst>
                                    <p:cond delay="0"/>
                                  </p:stCondLst>
                                  <p:childTnLst>
                                    <p:animEffect transition="out" filter="fade">
                                      <p:cBhvr>
                                        <p:cTn id="202" dur="500"/>
                                        <p:tgtEl>
                                          <p:spTgt spid="170"/>
                                        </p:tgtEl>
                                      </p:cBhvr>
                                    </p:animEffect>
                                    <p:set>
                                      <p:cBhvr>
                                        <p:cTn id="203" dur="1" fill="hold">
                                          <p:stCondLst>
                                            <p:cond delay="499"/>
                                          </p:stCondLst>
                                        </p:cTn>
                                        <p:tgtEl>
                                          <p:spTgt spid="170"/>
                                        </p:tgtEl>
                                        <p:attrNameLst>
                                          <p:attrName>style.visibility</p:attrName>
                                        </p:attrNameLst>
                                      </p:cBhvr>
                                      <p:to>
                                        <p:strVal val="hidden"/>
                                      </p:to>
                                    </p:set>
                                  </p:childTnLst>
                                </p:cTn>
                              </p:par>
                              <p:par>
                                <p:cTn id="204" presetID="10" presetClass="exit" presetSubtype="0" fill="hold" nodeType="withEffect">
                                  <p:stCondLst>
                                    <p:cond delay="0"/>
                                  </p:stCondLst>
                                  <p:childTnLst>
                                    <p:animEffect transition="out" filter="fade">
                                      <p:cBhvr>
                                        <p:cTn id="205" dur="500"/>
                                        <p:tgtEl>
                                          <p:spTgt spid="171"/>
                                        </p:tgtEl>
                                      </p:cBhvr>
                                    </p:animEffect>
                                    <p:set>
                                      <p:cBhvr>
                                        <p:cTn id="206" dur="1" fill="hold">
                                          <p:stCondLst>
                                            <p:cond delay="499"/>
                                          </p:stCondLst>
                                        </p:cTn>
                                        <p:tgtEl>
                                          <p:spTgt spid="171"/>
                                        </p:tgtEl>
                                        <p:attrNameLst>
                                          <p:attrName>style.visibility</p:attrName>
                                        </p:attrNameLst>
                                      </p:cBhvr>
                                      <p:to>
                                        <p:strVal val="hidden"/>
                                      </p:to>
                                    </p:set>
                                  </p:childTnLst>
                                </p:cTn>
                              </p:par>
                              <p:par>
                                <p:cTn id="207" presetID="10" presetClass="exit" presetSubtype="0" fill="hold" nodeType="withEffect">
                                  <p:stCondLst>
                                    <p:cond delay="0"/>
                                  </p:stCondLst>
                                  <p:childTnLst>
                                    <p:animEffect transition="out" filter="fade">
                                      <p:cBhvr>
                                        <p:cTn id="208" dur="500"/>
                                        <p:tgtEl>
                                          <p:spTgt spid="174"/>
                                        </p:tgtEl>
                                      </p:cBhvr>
                                    </p:animEffect>
                                    <p:set>
                                      <p:cBhvr>
                                        <p:cTn id="209" dur="1" fill="hold">
                                          <p:stCondLst>
                                            <p:cond delay="499"/>
                                          </p:stCondLst>
                                        </p:cTn>
                                        <p:tgtEl>
                                          <p:spTgt spid="174"/>
                                        </p:tgtEl>
                                        <p:attrNameLst>
                                          <p:attrName>style.visibility</p:attrName>
                                        </p:attrNameLst>
                                      </p:cBhvr>
                                      <p:to>
                                        <p:strVal val="hidden"/>
                                      </p:to>
                                    </p:set>
                                  </p:childTnLst>
                                </p:cTn>
                              </p:par>
                              <p:par>
                                <p:cTn id="210" presetID="10" presetClass="exit" presetSubtype="0" fill="hold" nodeType="withEffect">
                                  <p:stCondLst>
                                    <p:cond delay="0"/>
                                  </p:stCondLst>
                                  <p:childTnLst>
                                    <p:animEffect transition="out" filter="fade">
                                      <p:cBhvr>
                                        <p:cTn id="211" dur="500"/>
                                        <p:tgtEl>
                                          <p:spTgt spid="177"/>
                                        </p:tgtEl>
                                      </p:cBhvr>
                                    </p:animEffect>
                                    <p:set>
                                      <p:cBhvr>
                                        <p:cTn id="212" dur="1" fill="hold">
                                          <p:stCondLst>
                                            <p:cond delay="499"/>
                                          </p:stCondLst>
                                        </p:cTn>
                                        <p:tgtEl>
                                          <p:spTgt spid="177"/>
                                        </p:tgtEl>
                                        <p:attrNameLst>
                                          <p:attrName>style.visibility</p:attrName>
                                        </p:attrNameLst>
                                      </p:cBhvr>
                                      <p:to>
                                        <p:strVal val="hidden"/>
                                      </p:to>
                                    </p:set>
                                  </p:childTnLst>
                                </p:cTn>
                              </p:par>
                              <p:par>
                                <p:cTn id="213" presetID="10" presetClass="entr" presetSubtype="0" fill="hold" nodeType="withEffect">
                                  <p:stCondLst>
                                    <p:cond delay="0"/>
                                  </p:stCondLst>
                                  <p:childTnLst>
                                    <p:set>
                                      <p:cBhvr>
                                        <p:cTn id="214" dur="1" fill="hold">
                                          <p:stCondLst>
                                            <p:cond delay="0"/>
                                          </p:stCondLst>
                                        </p:cTn>
                                        <p:tgtEl>
                                          <p:spTgt spid="213"/>
                                        </p:tgtEl>
                                        <p:attrNameLst>
                                          <p:attrName>style.visibility</p:attrName>
                                        </p:attrNameLst>
                                      </p:cBhvr>
                                      <p:to>
                                        <p:strVal val="visible"/>
                                      </p:to>
                                    </p:set>
                                    <p:animEffect transition="in" filter="fade">
                                      <p:cBhvr>
                                        <p:cTn id="215" dur="500"/>
                                        <p:tgtEl>
                                          <p:spTgt spid="213"/>
                                        </p:tgtEl>
                                      </p:cBhvr>
                                    </p:animEffect>
                                  </p:childTnLst>
                                </p:cTn>
                              </p:par>
                              <p:par>
                                <p:cTn id="216" presetID="10" presetClass="entr" presetSubtype="0" fill="hold" grpId="0" nodeType="withEffect">
                                  <p:stCondLst>
                                    <p:cond delay="0"/>
                                  </p:stCondLst>
                                  <p:childTnLst>
                                    <p:set>
                                      <p:cBhvr>
                                        <p:cTn id="217" dur="1" fill="hold">
                                          <p:stCondLst>
                                            <p:cond delay="0"/>
                                          </p:stCondLst>
                                        </p:cTn>
                                        <p:tgtEl>
                                          <p:spTgt spid="221"/>
                                        </p:tgtEl>
                                        <p:attrNameLst>
                                          <p:attrName>style.visibility</p:attrName>
                                        </p:attrNameLst>
                                      </p:cBhvr>
                                      <p:to>
                                        <p:strVal val="visible"/>
                                      </p:to>
                                    </p:set>
                                    <p:animEffect transition="in" filter="fade">
                                      <p:cBhvr>
                                        <p:cTn id="218" dur="500"/>
                                        <p:tgtEl>
                                          <p:spTgt spid="221"/>
                                        </p:tgtEl>
                                      </p:cBhvr>
                                    </p:animEffect>
                                  </p:childTnLst>
                                </p:cTn>
                              </p:par>
                              <p:par>
                                <p:cTn id="219" presetID="10" presetClass="entr" presetSubtype="0" fill="hold" nodeType="withEffect">
                                  <p:stCondLst>
                                    <p:cond delay="0"/>
                                  </p:stCondLst>
                                  <p:childTnLst>
                                    <p:set>
                                      <p:cBhvr>
                                        <p:cTn id="220" dur="1" fill="hold">
                                          <p:stCondLst>
                                            <p:cond delay="0"/>
                                          </p:stCondLst>
                                        </p:cTn>
                                        <p:tgtEl>
                                          <p:spTgt spid="199"/>
                                        </p:tgtEl>
                                        <p:attrNameLst>
                                          <p:attrName>style.visibility</p:attrName>
                                        </p:attrNameLst>
                                      </p:cBhvr>
                                      <p:to>
                                        <p:strVal val="visible"/>
                                      </p:to>
                                    </p:set>
                                    <p:animEffect transition="in" filter="fade">
                                      <p:cBhvr>
                                        <p:cTn id="221" dur="500"/>
                                        <p:tgtEl>
                                          <p:spTgt spid="199"/>
                                        </p:tgtEl>
                                      </p:cBhvr>
                                    </p:animEffect>
                                  </p:childTnLst>
                                </p:cTn>
                              </p:par>
                              <p:par>
                                <p:cTn id="222" presetID="10" presetClass="entr" presetSubtype="0" fill="hold" nodeType="withEffect">
                                  <p:stCondLst>
                                    <p:cond delay="0"/>
                                  </p:stCondLst>
                                  <p:childTnLst>
                                    <p:set>
                                      <p:cBhvr>
                                        <p:cTn id="223" dur="1" fill="hold">
                                          <p:stCondLst>
                                            <p:cond delay="0"/>
                                          </p:stCondLst>
                                        </p:cTn>
                                        <p:tgtEl>
                                          <p:spTgt spid="201"/>
                                        </p:tgtEl>
                                        <p:attrNameLst>
                                          <p:attrName>style.visibility</p:attrName>
                                        </p:attrNameLst>
                                      </p:cBhvr>
                                      <p:to>
                                        <p:strVal val="visible"/>
                                      </p:to>
                                    </p:set>
                                    <p:animEffect transition="in" filter="fade">
                                      <p:cBhvr>
                                        <p:cTn id="224" dur="500"/>
                                        <p:tgtEl>
                                          <p:spTgt spid="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60" grpId="0" animBg="1"/>
      <p:bldP spid="62" grpId="0" animBg="1"/>
      <p:bldP spid="54" grpId="0" animBg="1"/>
      <p:bldP spid="68" grpId="0"/>
      <p:bldP spid="77" grpId="0"/>
      <p:bldP spid="77" grpId="1"/>
      <p:bldP spid="49" grpId="0" animBg="1"/>
      <p:bldP spid="49" grpId="1" animBg="1"/>
      <p:bldP spid="50" grpId="0" animBg="1"/>
      <p:bldP spid="50" grpId="1" animBg="1"/>
      <p:bldP spid="56" grpId="0" animBg="1"/>
      <p:bldP spid="56" grpId="1" animBg="1"/>
      <p:bldP spid="57" grpId="0" animBg="1"/>
      <p:bldP spid="57"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p:bldP spid="121" grpId="1"/>
      <p:bldP spid="170" grpId="0"/>
      <p:bldP spid="170" grpId="1"/>
      <p:bldP spid="183" grpId="0"/>
      <p:bldP spid="183" grpId="1"/>
      <p:bldP spid="182" grpId="0" animBg="1"/>
      <p:bldP spid="182" grpId="1" animBg="1"/>
      <p:bldP spid="192" grpId="0" animBg="1"/>
      <p:bldP spid="192" grpId="1" animBg="1"/>
      <p:bldP spid="2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mtClean="0"/>
              <a:t>Our Goal</a:t>
            </a:r>
            <a:endParaRPr lang="en-US" sz="4400"/>
          </a:p>
        </p:txBody>
      </p:sp>
      <p:sp>
        <p:nvSpPr>
          <p:cNvPr id="3" name="Content Placeholder 2"/>
          <p:cNvSpPr>
            <a:spLocks noGrp="1"/>
          </p:cNvSpPr>
          <p:nvPr>
            <p:ph idx="1"/>
          </p:nvPr>
        </p:nvSpPr>
        <p:spPr/>
        <p:txBody>
          <a:bodyPr/>
          <a:lstStyle/>
          <a:p>
            <a:r>
              <a:rPr lang="en-US" sz="3600" b="1" smtClean="0"/>
              <a:t>Goal: </a:t>
            </a:r>
            <a:r>
              <a:rPr lang="en-US" sz="3600" i="1" smtClean="0">
                <a:solidFill>
                  <a:schemeClr val="tx2"/>
                </a:solidFill>
              </a:rPr>
              <a:t>Mitigate </a:t>
            </a:r>
            <a:r>
              <a:rPr lang="en-US" sz="3600" i="1">
                <a:solidFill>
                  <a:schemeClr val="tx2"/>
                </a:solidFill>
              </a:rPr>
              <a:t>the detrimental effects of </a:t>
            </a:r>
            <a:r>
              <a:rPr lang="en-US" sz="3600" b="1" i="1" smtClean="0">
                <a:solidFill>
                  <a:schemeClr val="tx2"/>
                </a:solidFill>
              </a:rPr>
              <a:t>bank </a:t>
            </a:r>
            <a:r>
              <a:rPr lang="en-US" sz="3600" b="1" i="1">
                <a:solidFill>
                  <a:schemeClr val="tx2"/>
                </a:solidFill>
              </a:rPr>
              <a:t>conflicts </a:t>
            </a:r>
            <a:r>
              <a:rPr lang="en-US" sz="3600" i="1">
                <a:solidFill>
                  <a:schemeClr val="tx2"/>
                </a:solidFill>
              </a:rPr>
              <a:t>in a cost-effective </a:t>
            </a:r>
            <a:r>
              <a:rPr lang="en-US" sz="3600" i="1" smtClean="0">
                <a:solidFill>
                  <a:schemeClr val="tx2"/>
                </a:solidFill>
              </a:rPr>
              <a:t>manner</a:t>
            </a:r>
          </a:p>
          <a:p>
            <a:pPr marL="0" indent="0">
              <a:buNone/>
            </a:pPr>
            <a:endParaRPr lang="en-US" sz="3200" i="1">
              <a:solidFill>
                <a:schemeClr val="tx2"/>
              </a:solidFill>
            </a:endParaRPr>
          </a:p>
          <a:p>
            <a:r>
              <a:rPr lang="en-US" sz="3600" b="1"/>
              <a:t>N</a:t>
            </a:r>
            <a:r>
              <a:rPr lang="en-US" sz="3600" b="1" smtClean="0"/>
              <a:t>aïve solution: </a:t>
            </a:r>
            <a:r>
              <a:rPr lang="en-US" sz="3600" smtClean="0"/>
              <a:t>Add more banks</a:t>
            </a:r>
          </a:p>
          <a:p>
            <a:pPr marL="858838" lvl="1" indent="-401638"/>
            <a:r>
              <a:rPr lang="en-US" sz="3600" smtClean="0">
                <a:solidFill>
                  <a:srgbClr val="FF0000"/>
                </a:solidFill>
              </a:rPr>
              <a:t>Very expensive</a:t>
            </a:r>
          </a:p>
          <a:p>
            <a:endParaRPr lang="en-US" sz="3200" smtClean="0"/>
          </a:p>
          <a:p>
            <a:r>
              <a:rPr lang="en-US" sz="3600" smtClean="0"/>
              <a:t>We propose a </a:t>
            </a:r>
            <a:r>
              <a:rPr lang="en-US" sz="3600" b="1" smtClean="0"/>
              <a:t>cost-effective solution</a:t>
            </a:r>
          </a:p>
        </p:txBody>
      </p:sp>
      <p:sp>
        <p:nvSpPr>
          <p:cNvPr id="4" name="Slide Number Placeholder 3"/>
          <p:cNvSpPr>
            <a:spLocks noGrp="1"/>
          </p:cNvSpPr>
          <p:nvPr>
            <p:ph type="sldNum" sz="quarter" idx="12"/>
          </p:nvPr>
        </p:nvSpPr>
        <p:spPr/>
        <p:txBody>
          <a:bodyPr/>
          <a:lstStyle/>
          <a:p>
            <a:fld id="{8B363EBC-A636-4E4F-B313-DA526F248DF6}" type="slidenum">
              <a:rPr lang="en-US" smtClean="0"/>
              <a:t>7</a:t>
            </a:fld>
            <a:endParaRPr lang="en-US"/>
          </a:p>
        </p:txBody>
      </p:sp>
    </p:spTree>
    <p:extLst>
      <p:ext uri="{BB962C8B-B14F-4D97-AF65-F5344CB8AC3E}">
        <p14:creationId xmlns:p14="http://schemas.microsoft.com/office/powerpoint/2010/main" val="15615626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4000" smtClean="0">
                <a:solidFill>
                  <a:schemeClr val="tx2"/>
                </a:solidFill>
              </a:rPr>
              <a:t>A DRAM bank is divided into </a:t>
            </a:r>
            <a:r>
              <a:rPr lang="en-US" sz="4000" b="1" i="1" smtClean="0">
                <a:solidFill>
                  <a:schemeClr val="tx2"/>
                </a:solidFill>
              </a:rPr>
              <a:t>subarrays</a:t>
            </a:r>
            <a:endParaRPr lang="en-US" sz="4000" b="1" i="1">
              <a:solidFill>
                <a:schemeClr val="tx2"/>
              </a:solidFill>
            </a:endParaRPr>
          </a:p>
        </p:txBody>
      </p:sp>
      <p:sp>
        <p:nvSpPr>
          <p:cNvPr id="2" name="Title 1"/>
          <p:cNvSpPr>
            <a:spLocks noGrp="1"/>
          </p:cNvSpPr>
          <p:nvPr>
            <p:ph type="title"/>
          </p:nvPr>
        </p:nvSpPr>
        <p:spPr/>
        <p:txBody>
          <a:bodyPr>
            <a:normAutofit/>
          </a:bodyPr>
          <a:lstStyle/>
          <a:p>
            <a:r>
              <a:rPr lang="en-US" sz="4400" smtClean="0"/>
              <a:t>Key Observation #1</a:t>
            </a:r>
            <a:endParaRPr lang="en-US" sz="4400"/>
          </a:p>
        </p:txBody>
      </p:sp>
      <p:sp>
        <p:nvSpPr>
          <p:cNvPr id="4" name="Slide Number Placeholder 3"/>
          <p:cNvSpPr>
            <a:spLocks noGrp="1"/>
          </p:cNvSpPr>
          <p:nvPr>
            <p:ph type="sldNum" sz="quarter" idx="12"/>
          </p:nvPr>
        </p:nvSpPr>
        <p:spPr/>
        <p:txBody>
          <a:bodyPr/>
          <a:lstStyle/>
          <a:p>
            <a:fld id="{8B363EBC-A636-4E4F-B313-DA526F248DF6}" type="slidenum">
              <a:rPr lang="en-US" smtClean="0"/>
              <a:t>8</a:t>
            </a:fld>
            <a:endParaRPr lang="en-US"/>
          </a:p>
        </p:txBody>
      </p:sp>
      <p:sp>
        <p:nvSpPr>
          <p:cNvPr id="5" name="row0"/>
          <p:cNvSpPr/>
          <p:nvPr/>
        </p:nvSpPr>
        <p:spPr>
          <a:xfrm>
            <a:off x="1148444" y="4038600"/>
            <a:ext cx="2443164" cy="4572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mtClean="0">
                <a:solidFill>
                  <a:schemeClr val="tx1"/>
                </a:solidFill>
              </a:rPr>
              <a:t>Row</a:t>
            </a:r>
            <a:endParaRPr lang="en-US" sz="3200">
              <a:solidFill>
                <a:schemeClr val="tx1"/>
              </a:solidFill>
            </a:endParaRPr>
          </a:p>
        </p:txBody>
      </p:sp>
      <p:sp>
        <p:nvSpPr>
          <p:cNvPr id="6" name="bankblank"/>
          <p:cNvSpPr/>
          <p:nvPr/>
        </p:nvSpPr>
        <p:spPr>
          <a:xfrm>
            <a:off x="1148444" y="2667000"/>
            <a:ext cx="2443164" cy="1828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7" name="row-buffer"/>
          <p:cNvSpPr/>
          <p:nvPr/>
        </p:nvSpPr>
        <p:spPr>
          <a:xfrm>
            <a:off x="1148445" y="4800600"/>
            <a:ext cx="2443164"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mtClean="0">
                <a:solidFill>
                  <a:schemeClr val="tx1"/>
                </a:solidFill>
              </a:rPr>
              <a:t>Row-Buffer</a:t>
            </a:r>
            <a:endParaRPr lang="en-US" sz="3200">
              <a:solidFill>
                <a:schemeClr val="tx1"/>
              </a:solidFill>
            </a:endParaRPr>
          </a:p>
        </p:txBody>
      </p:sp>
      <p:sp>
        <p:nvSpPr>
          <p:cNvPr id="8" name="row1"/>
          <p:cNvSpPr/>
          <p:nvPr/>
        </p:nvSpPr>
        <p:spPr>
          <a:xfrm>
            <a:off x="1148445" y="3581400"/>
            <a:ext cx="2443164" cy="4572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mtClean="0">
                <a:solidFill>
                  <a:schemeClr val="tx1"/>
                </a:solidFill>
              </a:rPr>
              <a:t>Row</a:t>
            </a:r>
            <a:endParaRPr lang="en-US" sz="3200">
              <a:solidFill>
                <a:schemeClr val="tx1"/>
              </a:solidFill>
            </a:endParaRPr>
          </a:p>
        </p:txBody>
      </p:sp>
      <p:sp>
        <p:nvSpPr>
          <p:cNvPr id="9" name="row2"/>
          <p:cNvSpPr/>
          <p:nvPr/>
        </p:nvSpPr>
        <p:spPr>
          <a:xfrm>
            <a:off x="1148444" y="3124200"/>
            <a:ext cx="2443164" cy="4572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mtClean="0">
                <a:solidFill>
                  <a:schemeClr val="tx1"/>
                </a:solidFill>
              </a:rPr>
              <a:t>Row</a:t>
            </a:r>
            <a:endParaRPr lang="en-US" sz="3200">
              <a:solidFill>
                <a:schemeClr val="tx1"/>
              </a:solidFill>
            </a:endParaRPr>
          </a:p>
        </p:txBody>
      </p:sp>
      <p:sp>
        <p:nvSpPr>
          <p:cNvPr id="10" name="row3"/>
          <p:cNvSpPr/>
          <p:nvPr/>
        </p:nvSpPr>
        <p:spPr>
          <a:xfrm>
            <a:off x="1148444" y="2667000"/>
            <a:ext cx="2443164" cy="4572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mtClean="0">
                <a:solidFill>
                  <a:schemeClr val="tx1"/>
                </a:solidFill>
              </a:rPr>
              <a:t>Row</a:t>
            </a:r>
            <a:endParaRPr lang="en-US" sz="3200">
              <a:solidFill>
                <a:schemeClr val="tx1"/>
              </a:solidFill>
            </a:endParaRPr>
          </a:p>
        </p:txBody>
      </p:sp>
      <p:sp>
        <p:nvSpPr>
          <p:cNvPr id="12" name="smallrow"/>
          <p:cNvSpPr/>
          <p:nvPr/>
        </p:nvSpPr>
        <p:spPr>
          <a:xfrm>
            <a:off x="1148444" y="42672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3" name="smallrow"/>
          <p:cNvSpPr/>
          <p:nvPr/>
        </p:nvSpPr>
        <p:spPr>
          <a:xfrm>
            <a:off x="1148444" y="40386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4" name="smallrow"/>
          <p:cNvSpPr/>
          <p:nvPr/>
        </p:nvSpPr>
        <p:spPr>
          <a:xfrm>
            <a:off x="1148444" y="38100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5" name="smallrow"/>
          <p:cNvSpPr/>
          <p:nvPr/>
        </p:nvSpPr>
        <p:spPr>
          <a:xfrm>
            <a:off x="1148444" y="35814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6" name="smallrow"/>
          <p:cNvSpPr/>
          <p:nvPr/>
        </p:nvSpPr>
        <p:spPr>
          <a:xfrm>
            <a:off x="1148444" y="33528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7" name="smallrow"/>
          <p:cNvSpPr/>
          <p:nvPr/>
        </p:nvSpPr>
        <p:spPr>
          <a:xfrm>
            <a:off x="1148444" y="31242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8" name="smallrow"/>
          <p:cNvSpPr/>
          <p:nvPr/>
        </p:nvSpPr>
        <p:spPr>
          <a:xfrm>
            <a:off x="1148445" y="28956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19" name="smallrow"/>
          <p:cNvSpPr/>
          <p:nvPr/>
        </p:nvSpPr>
        <p:spPr>
          <a:xfrm>
            <a:off x="1148444" y="26670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21" name="Right Bracket 20"/>
          <p:cNvSpPr/>
          <p:nvPr/>
        </p:nvSpPr>
        <p:spPr>
          <a:xfrm>
            <a:off x="3833477" y="2667000"/>
            <a:ext cx="152400" cy="1828800"/>
          </a:xfrm>
          <a:prstGeom prst="rightBracket">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3985877" y="3425279"/>
            <a:ext cx="1957723" cy="270421"/>
          </a:xfrm>
          <a:prstGeom prst="rect">
            <a:avLst/>
          </a:prstGeom>
          <a:noFill/>
        </p:spPr>
        <p:txBody>
          <a:bodyPr wrap="square" rtlCol="0" anchor="ctr">
            <a:noAutofit/>
          </a:bodyPr>
          <a:lstStyle/>
          <a:p>
            <a:pPr algn="ctr"/>
            <a:r>
              <a:rPr lang="en-US" sz="3600" i="1" smtClean="0"/>
              <a:t>32k rows</a:t>
            </a:r>
            <a:endParaRPr lang="en-US" sz="3200" i="1"/>
          </a:p>
        </p:txBody>
      </p:sp>
      <p:sp>
        <p:nvSpPr>
          <p:cNvPr id="23" name="TextBox 22"/>
          <p:cNvSpPr txBox="1"/>
          <p:nvPr/>
        </p:nvSpPr>
        <p:spPr>
          <a:xfrm>
            <a:off x="655526" y="1905000"/>
            <a:ext cx="3429000" cy="457199"/>
          </a:xfrm>
          <a:prstGeom prst="rect">
            <a:avLst/>
          </a:prstGeom>
          <a:noFill/>
        </p:spPr>
        <p:txBody>
          <a:bodyPr wrap="square" rtlCol="0" anchor="ctr">
            <a:noAutofit/>
          </a:bodyPr>
          <a:lstStyle/>
          <a:p>
            <a:pPr algn="ctr"/>
            <a:r>
              <a:rPr lang="en-US" sz="4000" b="1" i="1" smtClean="0"/>
              <a:t>Logical Bank</a:t>
            </a:r>
            <a:endParaRPr lang="en-US" sz="3600" b="1" i="1"/>
          </a:p>
        </p:txBody>
      </p:sp>
      <p:sp>
        <p:nvSpPr>
          <p:cNvPr id="24" name="smallrow"/>
          <p:cNvSpPr/>
          <p:nvPr/>
        </p:nvSpPr>
        <p:spPr>
          <a:xfrm>
            <a:off x="1160886" y="41529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25" name="smallrow"/>
          <p:cNvSpPr/>
          <p:nvPr/>
        </p:nvSpPr>
        <p:spPr>
          <a:xfrm>
            <a:off x="1160886" y="36957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26" name="smallrow"/>
          <p:cNvSpPr/>
          <p:nvPr/>
        </p:nvSpPr>
        <p:spPr>
          <a:xfrm>
            <a:off x="1148444" y="32385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27" name="smallrow"/>
          <p:cNvSpPr/>
          <p:nvPr/>
        </p:nvSpPr>
        <p:spPr>
          <a:xfrm>
            <a:off x="1148444" y="2781300"/>
            <a:ext cx="2443164" cy="228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28" name="TextBox 27"/>
          <p:cNvSpPr txBox="1"/>
          <p:nvPr/>
        </p:nvSpPr>
        <p:spPr>
          <a:xfrm>
            <a:off x="304800" y="5410199"/>
            <a:ext cx="4130451" cy="1034129"/>
          </a:xfrm>
          <a:prstGeom prst="rect">
            <a:avLst/>
          </a:prstGeom>
          <a:noFill/>
        </p:spPr>
        <p:txBody>
          <a:bodyPr wrap="square" rtlCol="0">
            <a:spAutoFit/>
          </a:bodyPr>
          <a:lstStyle/>
          <a:p>
            <a:pPr algn="ctr">
              <a:lnSpc>
                <a:spcPct val="90000"/>
              </a:lnSpc>
            </a:pPr>
            <a:r>
              <a:rPr lang="en-US" sz="3400" smtClean="0"/>
              <a:t>A </a:t>
            </a:r>
            <a:r>
              <a:rPr lang="en-US" sz="3400" i="1" u="sng" smtClean="0"/>
              <a:t>single</a:t>
            </a:r>
            <a:r>
              <a:rPr lang="en-US" sz="3400" smtClean="0"/>
              <a:t> row-buffer </a:t>
            </a:r>
            <a:r>
              <a:rPr lang="en-US" sz="3400" smtClean="0">
                <a:solidFill>
                  <a:srgbClr val="FF0000"/>
                </a:solidFill>
              </a:rPr>
              <a:t>cannot</a:t>
            </a:r>
            <a:r>
              <a:rPr lang="en-US" sz="3400" smtClean="0"/>
              <a:t> drive </a:t>
            </a:r>
            <a:r>
              <a:rPr lang="en-US" sz="3400" i="1" u="sng" smtClean="0"/>
              <a:t>all</a:t>
            </a:r>
            <a:r>
              <a:rPr lang="en-US" sz="3400" smtClean="0"/>
              <a:t> rows</a:t>
            </a:r>
            <a:endParaRPr lang="en-US" sz="3400"/>
          </a:p>
        </p:txBody>
      </p:sp>
      <p:sp>
        <p:nvSpPr>
          <p:cNvPr id="33" name="bankblank"/>
          <p:cNvSpPr/>
          <p:nvPr/>
        </p:nvSpPr>
        <p:spPr>
          <a:xfrm>
            <a:off x="5369717" y="2665807"/>
            <a:ext cx="2631282" cy="355189"/>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34" name="row-buffer"/>
          <p:cNvSpPr/>
          <p:nvPr/>
        </p:nvSpPr>
        <p:spPr>
          <a:xfrm>
            <a:off x="5369717" y="4799407"/>
            <a:ext cx="2631282"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Global Row-Buf</a:t>
            </a:r>
            <a:endParaRPr lang="en-US" sz="3000">
              <a:solidFill>
                <a:schemeClr val="tx1"/>
              </a:solidFill>
            </a:endParaRPr>
          </a:p>
        </p:txBody>
      </p:sp>
      <p:sp>
        <p:nvSpPr>
          <p:cNvPr id="36" name="TextBox 35"/>
          <p:cNvSpPr txBox="1"/>
          <p:nvPr/>
        </p:nvSpPr>
        <p:spPr>
          <a:xfrm>
            <a:off x="4876799" y="1903807"/>
            <a:ext cx="3429000" cy="457199"/>
          </a:xfrm>
          <a:prstGeom prst="rect">
            <a:avLst/>
          </a:prstGeom>
          <a:noFill/>
        </p:spPr>
        <p:txBody>
          <a:bodyPr wrap="square" rtlCol="0" anchor="ctr">
            <a:noAutofit/>
          </a:bodyPr>
          <a:lstStyle/>
          <a:p>
            <a:pPr algn="ctr"/>
            <a:r>
              <a:rPr lang="en-US" sz="4000" b="1" i="1" smtClean="0"/>
              <a:t>Physical Bank</a:t>
            </a:r>
            <a:endParaRPr lang="en-US" sz="3600" b="1" i="1"/>
          </a:p>
        </p:txBody>
      </p:sp>
      <p:sp>
        <p:nvSpPr>
          <p:cNvPr id="38" name="smallrow"/>
          <p:cNvSpPr/>
          <p:nvPr/>
        </p:nvSpPr>
        <p:spPr>
          <a:xfrm>
            <a:off x="5369717" y="2661452"/>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39" name="smallrow"/>
          <p:cNvSpPr/>
          <p:nvPr/>
        </p:nvSpPr>
        <p:spPr>
          <a:xfrm>
            <a:off x="5369717" y="2781300"/>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0" name="smallrow"/>
          <p:cNvSpPr/>
          <p:nvPr/>
        </p:nvSpPr>
        <p:spPr>
          <a:xfrm>
            <a:off x="5369717" y="2901148"/>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3" name="row-buffer"/>
          <p:cNvSpPr/>
          <p:nvPr/>
        </p:nvSpPr>
        <p:spPr>
          <a:xfrm>
            <a:off x="5369717" y="3020996"/>
            <a:ext cx="2631282"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smtClean="0">
                <a:solidFill>
                  <a:schemeClr val="tx1"/>
                </a:solidFill>
              </a:rPr>
              <a:t>Local Row-Buf</a:t>
            </a:r>
            <a:endParaRPr lang="en-US" sz="3000" b="1">
              <a:solidFill>
                <a:schemeClr val="tx1"/>
              </a:solidFill>
            </a:endParaRPr>
          </a:p>
        </p:txBody>
      </p:sp>
      <p:sp>
        <p:nvSpPr>
          <p:cNvPr id="44" name="bankblank"/>
          <p:cNvSpPr/>
          <p:nvPr/>
        </p:nvSpPr>
        <p:spPr>
          <a:xfrm>
            <a:off x="5369717" y="3716331"/>
            <a:ext cx="2631282" cy="355189"/>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45" name="smallrow"/>
          <p:cNvSpPr/>
          <p:nvPr/>
        </p:nvSpPr>
        <p:spPr>
          <a:xfrm>
            <a:off x="5369717" y="3711976"/>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6" name="smallrow"/>
          <p:cNvSpPr/>
          <p:nvPr/>
        </p:nvSpPr>
        <p:spPr>
          <a:xfrm>
            <a:off x="5369717" y="3831824"/>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7" name="smallrow"/>
          <p:cNvSpPr/>
          <p:nvPr/>
        </p:nvSpPr>
        <p:spPr>
          <a:xfrm>
            <a:off x="5369717" y="3951672"/>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8" name="row-buffer"/>
          <p:cNvSpPr/>
          <p:nvPr/>
        </p:nvSpPr>
        <p:spPr>
          <a:xfrm>
            <a:off x="5369717" y="4071520"/>
            <a:ext cx="2631282" cy="457200"/>
          </a:xfrm>
          <a:prstGeom prst="rect">
            <a:avLst/>
          </a:prstGeom>
          <a:solidFill>
            <a:schemeClr val="bg1">
              <a:lumMod val="7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49" name="subarray"/>
          <p:cNvSpPr/>
          <p:nvPr/>
        </p:nvSpPr>
        <p:spPr>
          <a:xfrm>
            <a:off x="5369717" y="3716331"/>
            <a:ext cx="2631282" cy="812389"/>
          </a:xfrm>
          <a:prstGeom prst="rect">
            <a:avLst/>
          </a:prstGeom>
          <a:solidFill>
            <a:srgbClr val="00B05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Subarray</a:t>
            </a:r>
            <a:r>
              <a:rPr lang="en-US" sz="4000" b="1" baseline="-25000" smtClean="0">
                <a:solidFill>
                  <a:schemeClr val="bg1"/>
                </a:solidFill>
              </a:rPr>
              <a:t>1</a:t>
            </a:r>
            <a:endParaRPr lang="en-US" sz="4000" b="1" baseline="-25000">
              <a:solidFill>
                <a:schemeClr val="bg1"/>
              </a:solidFill>
            </a:endParaRPr>
          </a:p>
        </p:txBody>
      </p:sp>
      <p:sp>
        <p:nvSpPr>
          <p:cNvPr id="50" name="subarray"/>
          <p:cNvSpPr/>
          <p:nvPr/>
        </p:nvSpPr>
        <p:spPr>
          <a:xfrm>
            <a:off x="5369717" y="2667000"/>
            <a:ext cx="2631282" cy="816744"/>
          </a:xfrm>
          <a:prstGeom prst="rect">
            <a:avLst/>
          </a:prstGeom>
          <a:solidFill>
            <a:srgbClr val="00B05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Subarray</a:t>
            </a:r>
            <a:r>
              <a:rPr lang="en-US" sz="4000" b="1" baseline="-25000" smtClean="0">
                <a:solidFill>
                  <a:schemeClr val="bg1"/>
                </a:solidFill>
              </a:rPr>
              <a:t>64</a:t>
            </a:r>
            <a:endParaRPr lang="en-US" sz="4000" b="1" baseline="-25000">
              <a:solidFill>
                <a:schemeClr val="bg1"/>
              </a:solidFill>
            </a:endParaRPr>
          </a:p>
        </p:txBody>
      </p:sp>
      <p:sp>
        <p:nvSpPr>
          <p:cNvPr id="51" name="TextBox 50"/>
          <p:cNvSpPr txBox="1"/>
          <p:nvPr/>
        </p:nvSpPr>
        <p:spPr>
          <a:xfrm>
            <a:off x="4302916" y="5410198"/>
            <a:ext cx="4764884" cy="1034129"/>
          </a:xfrm>
          <a:prstGeom prst="rect">
            <a:avLst/>
          </a:prstGeom>
          <a:noFill/>
        </p:spPr>
        <p:txBody>
          <a:bodyPr wrap="square" rtlCol="0">
            <a:spAutoFit/>
          </a:bodyPr>
          <a:lstStyle/>
          <a:p>
            <a:pPr algn="ctr">
              <a:lnSpc>
                <a:spcPct val="90000"/>
              </a:lnSpc>
            </a:pPr>
            <a:r>
              <a:rPr lang="en-US" sz="3400" smtClean="0"/>
              <a:t>Many </a:t>
            </a:r>
            <a:r>
              <a:rPr lang="en-US" sz="3400" b="1" i="1" smtClean="0">
                <a:solidFill>
                  <a:schemeClr val="tx2"/>
                </a:solidFill>
              </a:rPr>
              <a:t>local row-buffers</a:t>
            </a:r>
            <a:r>
              <a:rPr lang="en-US" sz="3400" smtClean="0"/>
              <a:t>, one at each </a:t>
            </a:r>
            <a:r>
              <a:rPr lang="en-US" sz="3400" b="1" i="1" smtClean="0">
                <a:solidFill>
                  <a:schemeClr val="tx2"/>
                </a:solidFill>
              </a:rPr>
              <a:t>subarray</a:t>
            </a:r>
            <a:endParaRPr lang="en-US" sz="3400" b="1" i="1">
              <a:solidFill>
                <a:schemeClr val="tx2"/>
              </a:solidFill>
            </a:endParaRPr>
          </a:p>
        </p:txBody>
      </p:sp>
    </p:spTree>
    <p:extLst>
      <p:ext uri="{BB962C8B-B14F-4D97-AF65-F5344CB8AC3E}">
        <p14:creationId xmlns:p14="http://schemas.microsoft.com/office/powerpoint/2010/main" val="29606571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8"/>
                                        </p:tgtEl>
                                      </p:cBhvr>
                                    </p:animEffect>
                                    <p:set>
                                      <p:cBhvr>
                                        <p:cTn id="10" dur="1" fill="hold">
                                          <p:stCondLst>
                                            <p:cond delay="499"/>
                                          </p:stCondLst>
                                        </p:cTn>
                                        <p:tgtEl>
                                          <p:spTgt spid="8"/>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10"/>
                                        </p:tgtEl>
                                      </p:cBhvr>
                                    </p:animEffect>
                                    <p:set>
                                      <p:cBhvr>
                                        <p:cTn id="16" dur="1" fill="hold">
                                          <p:stCondLst>
                                            <p:cond delay="499"/>
                                          </p:stCondLst>
                                        </p:cTn>
                                        <p:tgtEl>
                                          <p:spTgt spid="10"/>
                                        </p:tgtEl>
                                        <p:attrNameLst>
                                          <p:attrName>style.visibility</p:attrName>
                                        </p:attrNameLst>
                                      </p:cBhvr>
                                      <p:to>
                                        <p:strVal val="hidden"/>
                                      </p:to>
                                    </p:set>
                                  </p:childTnLst>
                                </p:cTn>
                              </p:par>
                              <p:par>
                                <p:cTn id="17" presetID="10"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500"/>
                                        <p:tgtEl>
                                          <p:spTgt spid="1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500"/>
                                        <p:tgtEl>
                                          <p:spTgt spid="18"/>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500"/>
                                        <p:tgtEl>
                                          <p:spTgt spid="1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500"/>
                                        <p:tgtEl>
                                          <p:spTgt spid="24"/>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500"/>
                                        <p:tgtEl>
                                          <p:spTgt spid="25"/>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500"/>
                                        <p:tgtEl>
                                          <p:spTgt spid="2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fade">
                                      <p:cBhvr>
                                        <p:cTn id="58" dur="500"/>
                                        <p:tgtEl>
                                          <p:spTgt spid="27"/>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500"/>
                                        <p:tgtEl>
                                          <p:spTgt spid="28"/>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grpId="1" nodeType="clickEffect">
                                  <p:stCondLst>
                                    <p:cond delay="0"/>
                                  </p:stCondLst>
                                  <p:childTnLst>
                                    <p:animEffect transition="out" filter="fade">
                                      <p:cBhvr>
                                        <p:cTn id="65" dur="500"/>
                                        <p:tgtEl>
                                          <p:spTgt spid="21"/>
                                        </p:tgtEl>
                                      </p:cBhvr>
                                    </p:animEffect>
                                    <p:set>
                                      <p:cBhvr>
                                        <p:cTn id="66" dur="1" fill="hold">
                                          <p:stCondLst>
                                            <p:cond delay="499"/>
                                          </p:stCondLst>
                                        </p:cTn>
                                        <p:tgtEl>
                                          <p:spTgt spid="21"/>
                                        </p:tgtEl>
                                        <p:attrNameLst>
                                          <p:attrName>style.visibility</p:attrName>
                                        </p:attrNameLst>
                                      </p:cBhvr>
                                      <p:to>
                                        <p:strVal val="hidden"/>
                                      </p:to>
                                    </p:set>
                                  </p:childTnLst>
                                </p:cTn>
                              </p:par>
                              <p:par>
                                <p:cTn id="67" presetID="10" presetClass="exit" presetSubtype="0" fill="hold" grpId="1" nodeType="withEffect">
                                  <p:stCondLst>
                                    <p:cond delay="0"/>
                                  </p:stCondLst>
                                  <p:childTnLst>
                                    <p:animEffect transition="out" filter="fade">
                                      <p:cBhvr>
                                        <p:cTn id="68" dur="500"/>
                                        <p:tgtEl>
                                          <p:spTgt spid="22"/>
                                        </p:tgtEl>
                                      </p:cBhvr>
                                    </p:animEffect>
                                    <p:set>
                                      <p:cBhvr>
                                        <p:cTn id="69" dur="1" fill="hold">
                                          <p:stCondLst>
                                            <p:cond delay="499"/>
                                          </p:stCondLst>
                                        </p:cTn>
                                        <p:tgtEl>
                                          <p:spTgt spid="22"/>
                                        </p:tgtEl>
                                        <p:attrNameLst>
                                          <p:attrName>style.visibility</p:attrName>
                                        </p:attrNameLst>
                                      </p:cBhvr>
                                      <p:to>
                                        <p:strVal val="hidden"/>
                                      </p:to>
                                    </p:set>
                                  </p:childTnLst>
                                </p:cTn>
                              </p:par>
                              <p:par>
                                <p:cTn id="70" presetID="10" presetClass="entr" presetSubtype="0" fill="hold" grpId="0" nodeType="with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fade">
                                      <p:cBhvr>
                                        <p:cTn id="72" dur="500"/>
                                        <p:tgtEl>
                                          <p:spTgt spid="49"/>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50"/>
                                        </p:tgtEl>
                                        <p:attrNameLst>
                                          <p:attrName>style.visibility</p:attrName>
                                        </p:attrNameLst>
                                      </p:cBhvr>
                                      <p:to>
                                        <p:strVal val="visible"/>
                                      </p:to>
                                    </p:set>
                                    <p:animEffect transition="in" filter="fade">
                                      <p:cBhvr>
                                        <p:cTn id="75" dur="500"/>
                                        <p:tgtEl>
                                          <p:spTgt spid="50"/>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34"/>
                                        </p:tgtEl>
                                        <p:attrNameLst>
                                          <p:attrName>style.visibility</p:attrName>
                                        </p:attrNameLst>
                                      </p:cBhvr>
                                      <p:to>
                                        <p:strVal val="visible"/>
                                      </p:to>
                                    </p:set>
                                    <p:animEffect transition="in" filter="fade">
                                      <p:cBhvr>
                                        <p:cTn id="78" dur="500"/>
                                        <p:tgtEl>
                                          <p:spTgt spid="34"/>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6"/>
                                        </p:tgtEl>
                                        <p:attrNameLst>
                                          <p:attrName>style.visibility</p:attrName>
                                        </p:attrNameLst>
                                      </p:cBhvr>
                                      <p:to>
                                        <p:strVal val="visible"/>
                                      </p:to>
                                    </p:set>
                                    <p:animEffect transition="in" filter="fade">
                                      <p:cBhvr>
                                        <p:cTn id="81" dur="500"/>
                                        <p:tgtEl>
                                          <p:spTgt spid="36"/>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33"/>
                                        </p:tgtEl>
                                        <p:attrNameLst>
                                          <p:attrName>style.visibility</p:attrName>
                                        </p:attrNameLst>
                                      </p:cBhvr>
                                      <p:to>
                                        <p:strVal val="visible"/>
                                      </p:to>
                                    </p:set>
                                    <p:animEffect transition="in" filter="fade">
                                      <p:cBhvr>
                                        <p:cTn id="86" dur="500"/>
                                        <p:tgtEl>
                                          <p:spTgt spid="33"/>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44"/>
                                        </p:tgtEl>
                                        <p:attrNameLst>
                                          <p:attrName>style.visibility</p:attrName>
                                        </p:attrNameLst>
                                      </p:cBhvr>
                                      <p:to>
                                        <p:strVal val="visible"/>
                                      </p:to>
                                    </p:set>
                                    <p:animEffect transition="in" filter="fade">
                                      <p:cBhvr>
                                        <p:cTn id="89" dur="500"/>
                                        <p:tgtEl>
                                          <p:spTgt spid="44"/>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500"/>
                                        <p:tgtEl>
                                          <p:spTgt spid="43"/>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48"/>
                                        </p:tgtEl>
                                        <p:attrNameLst>
                                          <p:attrName>style.visibility</p:attrName>
                                        </p:attrNameLst>
                                      </p:cBhvr>
                                      <p:to>
                                        <p:strVal val="visible"/>
                                      </p:to>
                                    </p:set>
                                    <p:animEffect transition="in" filter="fade">
                                      <p:cBhvr>
                                        <p:cTn id="95" dur="500"/>
                                        <p:tgtEl>
                                          <p:spTgt spid="48"/>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fade">
                                      <p:cBhvr>
                                        <p:cTn id="98" dur="500"/>
                                        <p:tgtEl>
                                          <p:spTgt spid="45"/>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46"/>
                                        </p:tgtEl>
                                        <p:attrNameLst>
                                          <p:attrName>style.visibility</p:attrName>
                                        </p:attrNameLst>
                                      </p:cBhvr>
                                      <p:to>
                                        <p:strVal val="visible"/>
                                      </p:to>
                                    </p:set>
                                    <p:animEffect transition="in" filter="fade">
                                      <p:cBhvr>
                                        <p:cTn id="101" dur="500"/>
                                        <p:tgtEl>
                                          <p:spTgt spid="46"/>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47"/>
                                        </p:tgtEl>
                                        <p:attrNameLst>
                                          <p:attrName>style.visibility</p:attrName>
                                        </p:attrNameLst>
                                      </p:cBhvr>
                                      <p:to>
                                        <p:strVal val="visible"/>
                                      </p:to>
                                    </p:set>
                                    <p:animEffect transition="in" filter="fade">
                                      <p:cBhvr>
                                        <p:cTn id="104" dur="500"/>
                                        <p:tgtEl>
                                          <p:spTgt spid="47"/>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38"/>
                                        </p:tgtEl>
                                        <p:attrNameLst>
                                          <p:attrName>style.visibility</p:attrName>
                                        </p:attrNameLst>
                                      </p:cBhvr>
                                      <p:to>
                                        <p:strVal val="visible"/>
                                      </p:to>
                                    </p:set>
                                    <p:animEffect transition="in" filter="fade">
                                      <p:cBhvr>
                                        <p:cTn id="107" dur="500"/>
                                        <p:tgtEl>
                                          <p:spTgt spid="38"/>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fade">
                                      <p:cBhvr>
                                        <p:cTn id="110" dur="500"/>
                                        <p:tgtEl>
                                          <p:spTgt spid="39"/>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40"/>
                                        </p:tgtEl>
                                        <p:attrNameLst>
                                          <p:attrName>style.visibility</p:attrName>
                                        </p:attrNameLst>
                                      </p:cBhvr>
                                      <p:to>
                                        <p:strVal val="visible"/>
                                      </p:to>
                                    </p:set>
                                    <p:animEffect transition="in" filter="fade">
                                      <p:cBhvr>
                                        <p:cTn id="113" dur="500"/>
                                        <p:tgtEl>
                                          <p:spTgt spid="40"/>
                                        </p:tgtEl>
                                      </p:cBhvr>
                                    </p:animEffect>
                                  </p:childTnLst>
                                </p:cTn>
                              </p:par>
                              <p:par>
                                <p:cTn id="114" presetID="10" presetClass="exit" presetSubtype="0" fill="hold" grpId="1" nodeType="withEffect">
                                  <p:stCondLst>
                                    <p:cond delay="0"/>
                                  </p:stCondLst>
                                  <p:childTnLst>
                                    <p:animEffect transition="out" filter="fade">
                                      <p:cBhvr>
                                        <p:cTn id="115" dur="500"/>
                                        <p:tgtEl>
                                          <p:spTgt spid="50"/>
                                        </p:tgtEl>
                                      </p:cBhvr>
                                    </p:animEffect>
                                    <p:set>
                                      <p:cBhvr>
                                        <p:cTn id="116" dur="1" fill="hold">
                                          <p:stCondLst>
                                            <p:cond delay="499"/>
                                          </p:stCondLst>
                                        </p:cTn>
                                        <p:tgtEl>
                                          <p:spTgt spid="50"/>
                                        </p:tgtEl>
                                        <p:attrNameLst>
                                          <p:attrName>style.visibility</p:attrName>
                                        </p:attrNameLst>
                                      </p:cBhvr>
                                      <p:to>
                                        <p:strVal val="hidden"/>
                                      </p:to>
                                    </p:set>
                                  </p:childTnLst>
                                </p:cTn>
                              </p:par>
                              <p:par>
                                <p:cTn id="117" presetID="10" presetClass="entr" presetSubtype="0" fill="hold" grpId="0" nodeType="withEffect">
                                  <p:stCondLst>
                                    <p:cond delay="0"/>
                                  </p:stCondLst>
                                  <p:childTnLst>
                                    <p:set>
                                      <p:cBhvr>
                                        <p:cTn id="118" dur="1" fill="hold">
                                          <p:stCondLst>
                                            <p:cond delay="0"/>
                                          </p:stCondLst>
                                        </p:cTn>
                                        <p:tgtEl>
                                          <p:spTgt spid="51"/>
                                        </p:tgtEl>
                                        <p:attrNameLst>
                                          <p:attrName>style.visibility</p:attrName>
                                        </p:attrNameLst>
                                      </p:cBhvr>
                                      <p:to>
                                        <p:strVal val="visible"/>
                                      </p:to>
                                    </p:set>
                                    <p:animEffect transition="in" filter="fade">
                                      <p:cBhvr>
                                        <p:cTn id="119"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P spid="21" grpId="0" animBg="1"/>
      <p:bldP spid="21" grpId="1" animBg="1"/>
      <p:bldP spid="22" grpId="0"/>
      <p:bldP spid="22" grpId="1"/>
      <p:bldP spid="24" grpId="0" animBg="1"/>
      <p:bldP spid="25" grpId="0" animBg="1"/>
      <p:bldP spid="26" grpId="0" animBg="1"/>
      <p:bldP spid="27" grpId="0" animBg="1"/>
      <p:bldP spid="28" grpId="0"/>
      <p:bldP spid="33" grpId="0" animBg="1"/>
      <p:bldP spid="34" grpId="0" animBg="1"/>
      <p:bldP spid="36" grpId="0"/>
      <p:bldP spid="38" grpId="0" animBg="1"/>
      <p:bldP spid="39" grpId="0" animBg="1"/>
      <p:bldP spid="40" grpId="0" animBg="1"/>
      <p:bldP spid="43" grpId="0" animBg="1"/>
      <p:bldP spid="44" grpId="0" animBg="1"/>
      <p:bldP spid="45" grpId="0" animBg="1"/>
      <p:bldP spid="46" grpId="0" animBg="1"/>
      <p:bldP spid="47" grpId="0" animBg="1"/>
      <p:bldP spid="48" grpId="0" animBg="1"/>
      <p:bldP spid="49" grpId="0" animBg="1"/>
      <p:bldP spid="50" grpId="0" animBg="1"/>
      <p:bldP spid="50" grpId="1" animBg="1"/>
      <p:bldP spid="5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ounded Rectangle 27"/>
          <p:cNvSpPr/>
          <p:nvPr/>
        </p:nvSpPr>
        <p:spPr>
          <a:xfrm>
            <a:off x="849086" y="2057400"/>
            <a:ext cx="5715000" cy="4419599"/>
          </a:xfrm>
          <a:prstGeom prst="roundRect">
            <a:avLst>
              <a:gd name="adj" fmla="val 11769"/>
            </a:avLst>
          </a:prstGeom>
          <a:noFill/>
          <a:ln w="571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p:nvSpPr>
        <p:spPr>
          <a:xfrm>
            <a:off x="1162446" y="2184701"/>
            <a:ext cx="935381" cy="3412538"/>
          </a:xfrm>
          <a:prstGeom prst="roundRect">
            <a:avLst>
              <a:gd name="adj" fmla="val 11769"/>
            </a:avLst>
          </a:prstGeom>
          <a:solidFill>
            <a:srgbClr val="FF0000">
              <a:alpha val="50000"/>
            </a:srgbClr>
          </a:solidFill>
          <a:ln w="571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3191726" y="5592605"/>
            <a:ext cx="2975202" cy="726233"/>
          </a:xfrm>
          <a:prstGeom prst="roundRect">
            <a:avLst>
              <a:gd name="adj" fmla="val 11769"/>
            </a:avLst>
          </a:prstGeom>
          <a:solidFill>
            <a:srgbClr val="FF0000">
              <a:alpha val="50000"/>
            </a:srgbClr>
          </a:solidFill>
          <a:ln w="571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4400" smtClean="0"/>
              <a:t>Key Observation #2</a:t>
            </a:r>
            <a:endParaRPr lang="en-US" sz="4400"/>
          </a:p>
        </p:txBody>
      </p:sp>
      <p:sp>
        <p:nvSpPr>
          <p:cNvPr id="3" name="Content Placeholder 2"/>
          <p:cNvSpPr>
            <a:spLocks noGrp="1"/>
          </p:cNvSpPr>
          <p:nvPr>
            <p:ph idx="1"/>
          </p:nvPr>
        </p:nvSpPr>
        <p:spPr>
          <a:xfrm>
            <a:off x="304800" y="914400"/>
            <a:ext cx="8534400" cy="5441950"/>
          </a:xfrm>
        </p:spPr>
        <p:txBody>
          <a:bodyPr/>
          <a:lstStyle/>
          <a:p>
            <a:pPr marL="0" indent="0">
              <a:lnSpc>
                <a:spcPct val="70000"/>
              </a:lnSpc>
              <a:buNone/>
            </a:pPr>
            <a:r>
              <a:rPr lang="en-US" sz="4000" smtClean="0">
                <a:solidFill>
                  <a:schemeClr val="tx2"/>
                </a:solidFill>
              </a:rPr>
              <a:t>Each subarray is mostly independent… </a:t>
            </a:r>
          </a:p>
          <a:p>
            <a:pPr marL="855663" lvl="1" indent="-398463">
              <a:lnSpc>
                <a:spcPct val="70000"/>
              </a:lnSpc>
            </a:pPr>
            <a:r>
              <a:rPr lang="en-US" sz="3200" smtClean="0"/>
              <a:t>except occasionally sharing </a:t>
            </a:r>
            <a:r>
              <a:rPr lang="en-US" sz="3200" b="1" i="1" smtClean="0">
                <a:solidFill>
                  <a:srgbClr val="FF0000"/>
                </a:solidFill>
              </a:rPr>
              <a:t>global structures</a:t>
            </a:r>
            <a:endParaRPr lang="en-US" sz="3200" b="1" i="1">
              <a:solidFill>
                <a:srgbClr val="FF0000"/>
              </a:solidFill>
            </a:endParaRPr>
          </a:p>
        </p:txBody>
      </p:sp>
      <p:sp>
        <p:nvSpPr>
          <p:cNvPr id="4" name="Slide Number Placeholder 3"/>
          <p:cNvSpPr>
            <a:spLocks noGrp="1"/>
          </p:cNvSpPr>
          <p:nvPr>
            <p:ph type="sldNum" sz="quarter" idx="12"/>
          </p:nvPr>
        </p:nvSpPr>
        <p:spPr/>
        <p:txBody>
          <a:bodyPr/>
          <a:lstStyle/>
          <a:p>
            <a:fld id="{8B363EBC-A636-4E4F-B313-DA526F248DF6}" type="slidenum">
              <a:rPr lang="en-US" smtClean="0"/>
              <a:t>9</a:t>
            </a:fld>
            <a:endParaRPr lang="en-US"/>
          </a:p>
        </p:txBody>
      </p:sp>
      <p:sp>
        <p:nvSpPr>
          <p:cNvPr id="5" name="row-buffer"/>
          <p:cNvSpPr/>
          <p:nvPr/>
        </p:nvSpPr>
        <p:spPr>
          <a:xfrm>
            <a:off x="3363686" y="5727123"/>
            <a:ext cx="2631282"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Global Row-Buf</a:t>
            </a:r>
            <a:endParaRPr lang="en-US" sz="3000">
              <a:solidFill>
                <a:schemeClr val="tx1"/>
              </a:solidFill>
            </a:endParaRPr>
          </a:p>
        </p:txBody>
      </p:sp>
      <p:sp>
        <p:nvSpPr>
          <p:cNvPr id="10" name="decoder"/>
          <p:cNvSpPr/>
          <p:nvPr/>
        </p:nvSpPr>
        <p:spPr>
          <a:xfrm rot="16200000">
            <a:off x="2513307" y="2613740"/>
            <a:ext cx="800644" cy="340858"/>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sp>
        <p:nvSpPr>
          <p:cNvPr id="11" name="decoder"/>
          <p:cNvSpPr/>
          <p:nvPr/>
        </p:nvSpPr>
        <p:spPr>
          <a:xfrm rot="16200000">
            <a:off x="113490" y="3629029"/>
            <a:ext cx="3033295" cy="523882"/>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bg1"/>
                </a:solidFill>
              </a:rPr>
              <a:t>Global Decoder</a:t>
            </a:r>
            <a:endParaRPr lang="en-US" sz="3200">
              <a:solidFill>
                <a:schemeClr val="bg1"/>
              </a:solidFill>
            </a:endParaRPr>
          </a:p>
        </p:txBody>
      </p:sp>
      <p:sp>
        <p:nvSpPr>
          <p:cNvPr id="19" name="decoder"/>
          <p:cNvSpPr/>
          <p:nvPr/>
        </p:nvSpPr>
        <p:spPr>
          <a:xfrm rot="16200000">
            <a:off x="2505257" y="4678999"/>
            <a:ext cx="816744" cy="340858"/>
          </a:xfrm>
          <a:prstGeom prst="trapezoid">
            <a:avLst/>
          </a:prstGeom>
          <a:solidFill>
            <a:schemeClr val="tx1">
              <a:lumMod val="75000"/>
              <a:lumOff val="2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endParaRPr>
          </a:p>
        </p:txBody>
      </p:sp>
      <p:cxnSp>
        <p:nvCxnSpPr>
          <p:cNvPr id="23" name="Straight Connector 22"/>
          <p:cNvCxnSpPr/>
          <p:nvPr/>
        </p:nvCxnSpPr>
        <p:spPr>
          <a:xfrm>
            <a:off x="2358795" y="2355273"/>
            <a:ext cx="0" cy="3052345"/>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2"/>
          </p:cNvCxnSpPr>
          <p:nvPr/>
        </p:nvCxnSpPr>
        <p:spPr>
          <a:xfrm>
            <a:off x="1892079" y="3890970"/>
            <a:ext cx="46671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10" idx="0"/>
          </p:cNvCxnSpPr>
          <p:nvPr/>
        </p:nvCxnSpPr>
        <p:spPr>
          <a:xfrm>
            <a:off x="2358795" y="2784169"/>
            <a:ext cx="384405"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endCxn id="19" idx="0"/>
          </p:cNvCxnSpPr>
          <p:nvPr/>
        </p:nvCxnSpPr>
        <p:spPr>
          <a:xfrm>
            <a:off x="2358795" y="4849428"/>
            <a:ext cx="384405"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219200" y="5727123"/>
            <a:ext cx="1811111" cy="457199"/>
          </a:xfrm>
          <a:prstGeom prst="rect">
            <a:avLst/>
          </a:prstGeom>
          <a:noFill/>
        </p:spPr>
        <p:txBody>
          <a:bodyPr wrap="square" rtlCol="0" anchor="ctr">
            <a:noAutofit/>
          </a:bodyPr>
          <a:lstStyle/>
          <a:p>
            <a:r>
              <a:rPr lang="en-US" sz="4800" b="1" i="1" smtClean="0"/>
              <a:t>Bank</a:t>
            </a:r>
            <a:endParaRPr lang="en-US" sz="4400" b="1" i="1"/>
          </a:p>
        </p:txBody>
      </p:sp>
      <p:cxnSp>
        <p:nvCxnSpPr>
          <p:cNvPr id="31" name="Curved Connector 30"/>
          <p:cNvCxnSpPr>
            <a:stCxn id="30" idx="3"/>
          </p:cNvCxnSpPr>
          <p:nvPr/>
        </p:nvCxnSpPr>
        <p:spPr>
          <a:xfrm flipV="1">
            <a:off x="6166928" y="1915727"/>
            <a:ext cx="1376872" cy="4039995"/>
          </a:xfrm>
          <a:prstGeom prst="curvedConnector2">
            <a:avLst/>
          </a:prstGeom>
          <a:ln w="571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8" name="Curved Connector 47"/>
          <p:cNvCxnSpPr/>
          <p:nvPr/>
        </p:nvCxnSpPr>
        <p:spPr>
          <a:xfrm flipV="1">
            <a:off x="2097827" y="1915727"/>
            <a:ext cx="4912573" cy="1665674"/>
          </a:xfrm>
          <a:prstGeom prst="curvedConnector3">
            <a:avLst>
              <a:gd name="adj1" fmla="val 100142"/>
            </a:avLst>
          </a:prstGeom>
          <a:ln w="571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34" name="bankblank"/>
          <p:cNvSpPr/>
          <p:nvPr/>
        </p:nvSpPr>
        <p:spPr>
          <a:xfrm>
            <a:off x="3363118" y="2366555"/>
            <a:ext cx="2631282" cy="355189"/>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35" name="smallrow"/>
          <p:cNvSpPr/>
          <p:nvPr/>
        </p:nvSpPr>
        <p:spPr>
          <a:xfrm>
            <a:off x="3363118" y="2362200"/>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36" name="smallrow"/>
          <p:cNvSpPr/>
          <p:nvPr/>
        </p:nvSpPr>
        <p:spPr>
          <a:xfrm>
            <a:off x="3363118" y="2482048"/>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37" name="smallrow"/>
          <p:cNvSpPr/>
          <p:nvPr/>
        </p:nvSpPr>
        <p:spPr>
          <a:xfrm>
            <a:off x="3363118" y="2601896"/>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38" name="row-buffer"/>
          <p:cNvSpPr/>
          <p:nvPr/>
        </p:nvSpPr>
        <p:spPr>
          <a:xfrm>
            <a:off x="3363118" y="2721744"/>
            <a:ext cx="2631282" cy="4572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39" name="bankblank"/>
          <p:cNvSpPr/>
          <p:nvPr/>
        </p:nvSpPr>
        <p:spPr>
          <a:xfrm>
            <a:off x="3363118" y="4445411"/>
            <a:ext cx="2631282" cy="355189"/>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endParaRPr>
          </a:p>
        </p:txBody>
      </p:sp>
      <p:sp>
        <p:nvSpPr>
          <p:cNvPr id="40" name="smallrow"/>
          <p:cNvSpPr/>
          <p:nvPr/>
        </p:nvSpPr>
        <p:spPr>
          <a:xfrm>
            <a:off x="3363118" y="4441056"/>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1" name="smallrow"/>
          <p:cNvSpPr/>
          <p:nvPr/>
        </p:nvSpPr>
        <p:spPr>
          <a:xfrm>
            <a:off x="3363118" y="4560904"/>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2" name="smallrow"/>
          <p:cNvSpPr/>
          <p:nvPr/>
        </p:nvSpPr>
        <p:spPr>
          <a:xfrm>
            <a:off x="3363118" y="4680752"/>
            <a:ext cx="2631282" cy="1198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a:solidFill>
                <a:schemeClr val="tx1"/>
              </a:solidFill>
            </a:endParaRPr>
          </a:p>
        </p:txBody>
      </p:sp>
      <p:sp>
        <p:nvSpPr>
          <p:cNvPr id="43" name="row-buffer"/>
          <p:cNvSpPr/>
          <p:nvPr/>
        </p:nvSpPr>
        <p:spPr>
          <a:xfrm>
            <a:off x="3363118" y="4800600"/>
            <a:ext cx="2631282" cy="4572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smtClean="0">
                <a:solidFill>
                  <a:schemeClr val="tx1"/>
                </a:solidFill>
              </a:rPr>
              <a:t>Local Row-Buf</a:t>
            </a:r>
            <a:endParaRPr lang="en-US" sz="3000">
              <a:solidFill>
                <a:schemeClr val="tx1"/>
              </a:solidFill>
            </a:endParaRPr>
          </a:p>
        </p:txBody>
      </p:sp>
      <p:sp>
        <p:nvSpPr>
          <p:cNvPr id="44" name="subarray"/>
          <p:cNvSpPr/>
          <p:nvPr/>
        </p:nvSpPr>
        <p:spPr>
          <a:xfrm>
            <a:off x="3363118" y="4445411"/>
            <a:ext cx="2631282" cy="812389"/>
          </a:xfrm>
          <a:prstGeom prst="rect">
            <a:avLst/>
          </a:prstGeom>
          <a:solidFill>
            <a:srgbClr val="00B05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Subarray</a:t>
            </a:r>
            <a:r>
              <a:rPr lang="en-US" sz="4000" b="1" baseline="-25000" smtClean="0">
                <a:solidFill>
                  <a:schemeClr val="bg1"/>
                </a:solidFill>
              </a:rPr>
              <a:t>1</a:t>
            </a:r>
            <a:endParaRPr lang="en-US" sz="4000" b="1" baseline="-25000">
              <a:solidFill>
                <a:schemeClr val="bg1"/>
              </a:solidFill>
            </a:endParaRPr>
          </a:p>
        </p:txBody>
      </p:sp>
      <p:sp>
        <p:nvSpPr>
          <p:cNvPr id="45" name="subarray"/>
          <p:cNvSpPr/>
          <p:nvPr/>
        </p:nvSpPr>
        <p:spPr>
          <a:xfrm>
            <a:off x="3363686" y="2355273"/>
            <a:ext cx="2631282" cy="816744"/>
          </a:xfrm>
          <a:prstGeom prst="rect">
            <a:avLst/>
          </a:prstGeom>
          <a:solidFill>
            <a:srgbClr val="00B05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chemeClr val="bg1"/>
                </a:solidFill>
              </a:rPr>
              <a:t>Subarray</a:t>
            </a:r>
            <a:r>
              <a:rPr lang="en-US" sz="4000" b="1" baseline="-25000" smtClean="0">
                <a:solidFill>
                  <a:schemeClr val="bg1"/>
                </a:solidFill>
              </a:rPr>
              <a:t>64</a:t>
            </a:r>
            <a:endParaRPr lang="en-US" sz="4000" b="1" baseline="-25000">
              <a:solidFill>
                <a:schemeClr val="bg1"/>
              </a:solidFill>
            </a:endParaRPr>
          </a:p>
        </p:txBody>
      </p:sp>
      <p:sp>
        <p:nvSpPr>
          <p:cNvPr id="51" name="TextBox 50"/>
          <p:cNvSpPr txBox="1"/>
          <p:nvPr/>
        </p:nvSpPr>
        <p:spPr>
          <a:xfrm rot="16200000">
            <a:off x="3966747" y="3535357"/>
            <a:ext cx="1266467" cy="553639"/>
          </a:xfrm>
          <a:prstGeom prst="rect">
            <a:avLst/>
          </a:prstGeom>
          <a:noFill/>
        </p:spPr>
        <p:txBody>
          <a:bodyPr wrap="square" rtlCol="0" anchor="ctr">
            <a:noAutofit/>
          </a:bodyPr>
          <a:lstStyle/>
          <a:p>
            <a:pPr algn="ctr"/>
            <a:r>
              <a:rPr lang="en-US" sz="7200" b="1" smtClean="0"/>
              <a:t>···</a:t>
            </a:r>
            <a:endParaRPr lang="en-US" sz="7200" b="1"/>
          </a:p>
        </p:txBody>
      </p:sp>
    </p:spTree>
    <p:extLst>
      <p:ext uri="{BB962C8B-B14F-4D97-AF65-F5344CB8AC3E}">
        <p14:creationId xmlns:p14="http://schemas.microsoft.com/office/powerpoint/2010/main" val="27641280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45"/>
                                        </p:tgtEl>
                                      </p:cBhvr>
                                    </p:animEffect>
                                    <p:set>
                                      <p:cBhvr>
                                        <p:cTn id="17" dur="1" fill="hold">
                                          <p:stCondLst>
                                            <p:cond delay="499"/>
                                          </p:stCondLst>
                                        </p:cTn>
                                        <p:tgtEl>
                                          <p:spTgt spid="45"/>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44"/>
                                        </p:tgtEl>
                                      </p:cBhvr>
                                    </p:animEffect>
                                    <p:set>
                                      <p:cBhvr>
                                        <p:cTn id="20" dur="1" fill="hold">
                                          <p:stCondLst>
                                            <p:cond delay="499"/>
                                          </p:stCondLst>
                                        </p:cTn>
                                        <p:tgtEl>
                                          <p:spTgt spid="4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par>
                                <p:cTn id="34" presetID="10" presetClass="entr" presetSubtype="0" fill="hold"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500"/>
                                        <p:tgtEl>
                                          <p:spTgt spid="23"/>
                                        </p:tgtEl>
                                      </p:cBhvr>
                                    </p:animEffect>
                                  </p:childTnLst>
                                </p:cTn>
                              </p:par>
                              <p:par>
                                <p:cTn id="37" presetID="10" presetClass="entr" presetSubtype="0" fill="hold" nodeType="with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500"/>
                                        <p:tgtEl>
                                          <p:spTgt spid="24"/>
                                        </p:tgtEl>
                                      </p:cBhvr>
                                    </p:animEffect>
                                  </p:childTnLst>
                                </p:cTn>
                              </p:par>
                              <p:par>
                                <p:cTn id="40" presetID="10" presetClass="entr" presetSubtype="0" fill="hold"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par>
                                <p:cTn id="43" presetID="10" presetClass="entr" presetSubtype="0" fill="hold" nodeType="with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500"/>
                                        <p:tgtEl>
                                          <p:spTgt spid="26"/>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47"/>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30" grpId="0" animBg="1"/>
      <p:bldP spid="10" grpId="0" animBg="1"/>
      <p:bldP spid="11" grpId="0" animBg="1"/>
      <p:bldP spid="19" grpId="0" animBg="1"/>
      <p:bldP spid="44" grpId="0" animBg="1"/>
      <p:bldP spid="4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22292</TotalTime>
  <Words>5195</Words>
  <Application>Microsoft Macintosh PowerPoint</Application>
  <PresentationFormat>On-screen Show (4:3)</PresentationFormat>
  <Paragraphs>805</Paragraphs>
  <Slides>48</Slides>
  <Notes>36</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A Case for  Subarray-Level Parallelism  (SALP) in DRAM </vt:lpstr>
      <vt:lpstr>Executive Summary</vt:lpstr>
      <vt:lpstr>Outline</vt:lpstr>
      <vt:lpstr>Introduction</vt:lpstr>
      <vt:lpstr>Bank conflicts degrade performance</vt:lpstr>
      <vt:lpstr>Case Study: Timeline</vt:lpstr>
      <vt:lpstr>Our Goal</vt:lpstr>
      <vt:lpstr>Key Observation #1</vt:lpstr>
      <vt:lpstr>Key Observation #2</vt:lpstr>
      <vt:lpstr>Key Idea: Reduce Sharing of Globals</vt:lpstr>
      <vt:lpstr>Overview of Our Mechanism</vt:lpstr>
      <vt:lpstr>Outline</vt:lpstr>
      <vt:lpstr>Organization of DRAM System</vt:lpstr>
      <vt:lpstr>Naïve Solutions to Bank Conflicts</vt:lpstr>
      <vt:lpstr>Logical Bank</vt:lpstr>
      <vt:lpstr>Physical Bank</vt:lpstr>
      <vt:lpstr>Hynix 4Gb DDR3 (23nm)  Lim et al., ISSCC’12</vt:lpstr>
      <vt:lpstr>Bank: Full Picture</vt:lpstr>
      <vt:lpstr>Outline</vt:lpstr>
      <vt:lpstr>Problem Statement</vt:lpstr>
      <vt:lpstr>Overview: MASA</vt:lpstr>
      <vt:lpstr>Challenges: Global Structures</vt:lpstr>
      <vt:lpstr>Challenge #1. Global Address Latch</vt:lpstr>
      <vt:lpstr>Solution #1. Subarray Address Latch</vt:lpstr>
      <vt:lpstr>Challenges: Global Structures</vt:lpstr>
      <vt:lpstr>Challenge #2. Global Bitlines</vt:lpstr>
      <vt:lpstr>Solution #2. Designated-Bit Latch</vt:lpstr>
      <vt:lpstr>Challenges: Global Structures</vt:lpstr>
      <vt:lpstr>MASA: Advantages</vt:lpstr>
      <vt:lpstr>MASA: Overhead</vt:lpstr>
      <vt:lpstr>Cheaper Mechanisms</vt:lpstr>
      <vt:lpstr>Outline</vt:lpstr>
      <vt:lpstr>Related Works</vt:lpstr>
      <vt:lpstr>Outline</vt:lpstr>
      <vt:lpstr>Methodology</vt:lpstr>
      <vt:lpstr>Configuration</vt:lpstr>
      <vt:lpstr>Single-Core: Instruction Throughput</vt:lpstr>
      <vt:lpstr>Single-Core: Instruction Throughput</vt:lpstr>
      <vt:lpstr>Single-Core: Sensitivity to Subarrays</vt:lpstr>
      <vt:lpstr>Single-Core: Row-Interleaved, Open-Row</vt:lpstr>
      <vt:lpstr>Single-Core: Row-Interleaved, Open-Row</vt:lpstr>
      <vt:lpstr>Other Results/Discussion in Paper</vt:lpstr>
      <vt:lpstr>Conclusion</vt:lpstr>
      <vt:lpstr>A Case for  Subarray-Level Parallelism  (SALP) in DRAM </vt:lpstr>
      <vt:lpstr>Exposing Subarrays to Controller</vt:lpstr>
      <vt:lpstr>Multi-Core: Memory Scheduling</vt:lpstr>
      <vt:lpstr>Number of Subarrays-Per-Bank</vt:lpstr>
      <vt:lpstr>Area &amp; Power Overhead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yoonguk</dc:creator>
  <cp:lastModifiedBy>Onur Mutlu</cp:lastModifiedBy>
  <cp:revision>1066</cp:revision>
  <cp:lastPrinted>2012-05-16T23:19:42Z</cp:lastPrinted>
  <dcterms:created xsi:type="dcterms:W3CDTF">2012-04-22T18:44:52Z</dcterms:created>
  <dcterms:modified xsi:type="dcterms:W3CDTF">2012-07-16T23:06:49Z</dcterms:modified>
</cp:coreProperties>
</file>