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4.xml" ContentType="application/vnd.openxmlformats-officedocument.presentationml.notesSlide+xml"/>
  <Override PartName="/ppt/charts/chart5.xml" ContentType="application/vnd.openxmlformats-officedocument.drawingml.chart+xml"/>
  <Override PartName="/ppt/notesSlides/notesSlide15.xml" ContentType="application/vnd.openxmlformats-officedocument.presentationml.notesSlide+xml"/>
  <Override PartName="/ppt/charts/chart6.xml" ContentType="application/vnd.openxmlformats-officedocument.drawingml.chart+xml"/>
  <Override PartName="/ppt/notesSlides/notesSlide16.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17.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18.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notesSlides/notesSlide19.xml" ContentType="application/vnd.openxmlformats-officedocument.presentationml.notesSlide+xml"/>
  <Override PartName="/ppt/charts/chart13.xml" ContentType="application/vnd.openxmlformats-officedocument.drawingml.chart+xml"/>
  <Override PartName="/ppt/notesSlides/notesSlide20.xml" ContentType="application/vnd.openxmlformats-officedocument.presentationml.notesSlide+xml"/>
  <Override PartName="/ppt/charts/chart14.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57" r:id="rId3"/>
    <p:sldId id="265" r:id="rId4"/>
    <p:sldId id="266" r:id="rId5"/>
    <p:sldId id="278" r:id="rId6"/>
    <p:sldId id="258" r:id="rId7"/>
    <p:sldId id="267" r:id="rId8"/>
    <p:sldId id="268" r:id="rId9"/>
    <p:sldId id="259" r:id="rId10"/>
    <p:sldId id="269" r:id="rId11"/>
    <p:sldId id="270" r:id="rId12"/>
    <p:sldId id="271" r:id="rId13"/>
    <p:sldId id="272" r:id="rId14"/>
    <p:sldId id="261" r:id="rId15"/>
    <p:sldId id="273" r:id="rId16"/>
    <p:sldId id="262" r:id="rId17"/>
    <p:sldId id="274" r:id="rId18"/>
    <p:sldId id="275" r:id="rId19"/>
    <p:sldId id="276" r:id="rId20"/>
    <p:sldId id="263" r:id="rId21"/>
    <p:sldId id="277" r:id="rId22"/>
    <p:sldId id="26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9C8414F-244E-42B7-801D-1121476E4890}">
          <p14:sldIdLst>
            <p14:sldId id="256"/>
          </p14:sldIdLst>
        </p14:section>
        <p14:section name="1. Introduction" id="{EABC9E7D-8D44-41DA-886A-FBCF7E80916E}">
          <p14:sldIdLst>
            <p14:sldId id="257"/>
            <p14:sldId id="265"/>
            <p14:sldId id="266"/>
          </p14:sldIdLst>
        </p14:section>
        <p14:section name="2. Basics: DRAM and STT-RAM" id="{1DBB61A6-702D-48F2-8295-29797D4C405D}">
          <p14:sldIdLst>
            <p14:sldId id="278"/>
            <p14:sldId id="258"/>
            <p14:sldId id="267"/>
            <p14:sldId id="268"/>
          </p14:sldIdLst>
        </p14:section>
        <p14:section name="3. Exp. Setup" id="{5DC207B7-C3CB-4B66-A5E3-2CCDD8C4DC5C}">
          <p14:sldIdLst>
            <p14:sldId id="259"/>
            <p14:sldId id="269"/>
            <p14:sldId id="270"/>
          </p14:sldIdLst>
        </p14:section>
        <p14:section name="4. Baseline DRAM and STT-RAM" id="{3B925C51-EF68-431A-9A22-D8D6E38EF606}">
          <p14:sldIdLst>
            <p14:sldId id="271"/>
            <p14:sldId id="272"/>
          </p14:sldIdLst>
        </p14:section>
        <p14:section name="5. Optimizations" id="{6F6560C7-4DB4-44E9-9798-87B66EB075C9}">
          <p14:sldIdLst>
            <p14:sldId id="261"/>
            <p14:sldId id="273"/>
          </p14:sldIdLst>
        </p14:section>
        <p14:section name="6. Evaluation" id="{6D3842DD-AA80-4828-8D9E-328CFDC2A904}">
          <p14:sldIdLst>
            <p14:sldId id="262"/>
            <p14:sldId id="274"/>
            <p14:sldId id="275"/>
            <p14:sldId id="276"/>
          </p14:sldIdLst>
        </p14:section>
        <p14:section name="7. Sensitivity/Comparison" id="{F1BB3483-6F09-4F57-81A4-777A69C494F4}">
          <p14:sldIdLst>
            <p14:sldId id="263"/>
            <p14:sldId id="277"/>
          </p14:sldIdLst>
        </p14:section>
        <p14:section name="8. Conclusion" id="{644C3836-B90B-4201-8497-EC5578765E45}">
          <p14:sldIdLst>
            <p14:sldId id="26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33" autoAdjust="0"/>
  </p:normalViewPr>
  <p:slideViewPr>
    <p:cSldViewPr>
      <p:cViewPr varScale="1">
        <p:scale>
          <a:sx n="99" d="100"/>
          <a:sy n="99" d="100"/>
        </p:scale>
        <p:origin x="-1920" y="-104"/>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188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AION\MDL\euk139\PAPERS\Published\STTRAM_and_Hybrid_Memory\sttdram\4ISPASS\results4ispas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percentStacked"/>
        <c:varyColors val="0"/>
        <c:ser>
          <c:idx val="0"/>
          <c:order val="0"/>
          <c:tx>
            <c:strRef>
              <c:f>DATA3!$U$6</c:f>
              <c:strCache>
                <c:ptCount val="1"/>
                <c:pt idx="0">
                  <c:v>ACT+PRE</c:v>
                </c:pt>
              </c:strCache>
            </c:strRef>
          </c:tx>
          <c:invertIfNegative val="0"/>
          <c:cat>
            <c:strRef>
              <c:f>DATA3!$B$7:$B$21</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DATA3!$U$7:$U$21</c:f>
              <c:numCache>
                <c:formatCode>0%</c:formatCode>
                <c:ptCount val="15"/>
                <c:pt idx="0">
                  <c:v>0.602508384988993</c:v>
                </c:pt>
                <c:pt idx="1">
                  <c:v>0.523310406907751</c:v>
                </c:pt>
                <c:pt idx="2">
                  <c:v>0.539235635250844</c:v>
                </c:pt>
                <c:pt idx="3">
                  <c:v>0.660970834097208</c:v>
                </c:pt>
                <c:pt idx="4">
                  <c:v>0.651987321923064</c:v>
                </c:pt>
                <c:pt idx="5">
                  <c:v>0.623163359852818</c:v>
                </c:pt>
                <c:pt idx="6">
                  <c:v>0.579012862529261</c:v>
                </c:pt>
                <c:pt idx="7">
                  <c:v>0.690566388291985</c:v>
                </c:pt>
                <c:pt idx="8">
                  <c:v>0.6613343111116</c:v>
                </c:pt>
                <c:pt idx="9">
                  <c:v>0.707373789164689</c:v>
                </c:pt>
                <c:pt idx="10">
                  <c:v>0.593161865449682</c:v>
                </c:pt>
                <c:pt idx="11">
                  <c:v>0.602669630889492</c:v>
                </c:pt>
                <c:pt idx="12">
                  <c:v>0.530699086121884</c:v>
                </c:pt>
                <c:pt idx="13">
                  <c:v>0.672160151687952</c:v>
                </c:pt>
                <c:pt idx="14">
                  <c:v>0.617011002019088</c:v>
                </c:pt>
              </c:numCache>
            </c:numRef>
          </c:val>
        </c:ser>
        <c:ser>
          <c:idx val="1"/>
          <c:order val="1"/>
          <c:tx>
            <c:strRef>
              <c:f>DATA3!$V$6</c:f>
              <c:strCache>
                <c:ptCount val="1"/>
                <c:pt idx="0">
                  <c:v>RD+WR</c:v>
                </c:pt>
              </c:strCache>
            </c:strRef>
          </c:tx>
          <c:invertIfNegative val="0"/>
          <c:cat>
            <c:strRef>
              <c:f>DATA3!$B$7:$B$21</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DATA3!$V$7:$V$21</c:f>
              <c:numCache>
                <c:formatCode>0%</c:formatCode>
                <c:ptCount val="15"/>
                <c:pt idx="0">
                  <c:v>0.215069832228954</c:v>
                </c:pt>
                <c:pt idx="1">
                  <c:v>0.227045464010634</c:v>
                </c:pt>
                <c:pt idx="2">
                  <c:v>0.252921877269888</c:v>
                </c:pt>
                <c:pt idx="3">
                  <c:v>0.254558555654459</c:v>
                </c:pt>
                <c:pt idx="4">
                  <c:v>0.254874181114111</c:v>
                </c:pt>
                <c:pt idx="5">
                  <c:v>0.272515556589258</c:v>
                </c:pt>
                <c:pt idx="6">
                  <c:v>0.244071204076947</c:v>
                </c:pt>
                <c:pt idx="7">
                  <c:v>0.247107501166584</c:v>
                </c:pt>
                <c:pt idx="8">
                  <c:v>0.230779799075442</c:v>
                </c:pt>
                <c:pt idx="9">
                  <c:v>0.252015909570786</c:v>
                </c:pt>
                <c:pt idx="10">
                  <c:v>0.227715620367857</c:v>
                </c:pt>
                <c:pt idx="11">
                  <c:v>0.227233736228905</c:v>
                </c:pt>
                <c:pt idx="12">
                  <c:v>0.244483844433106</c:v>
                </c:pt>
                <c:pt idx="13">
                  <c:v>0.260719014644274</c:v>
                </c:pt>
                <c:pt idx="14">
                  <c:v>0.2436508640308</c:v>
                </c:pt>
              </c:numCache>
            </c:numRef>
          </c:val>
        </c:ser>
        <c:ser>
          <c:idx val="2"/>
          <c:order val="2"/>
          <c:tx>
            <c:strRef>
              <c:f>DATA3!$W$6</c:f>
              <c:strCache>
                <c:ptCount val="1"/>
                <c:pt idx="0">
                  <c:v>REF</c:v>
                </c:pt>
              </c:strCache>
            </c:strRef>
          </c:tx>
          <c:invertIfNegative val="0"/>
          <c:cat>
            <c:strRef>
              <c:f>DATA3!$B$7:$B$21</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DATA3!$W$7:$W$21</c:f>
              <c:numCache>
                <c:formatCode>0%</c:formatCode>
                <c:ptCount val="15"/>
                <c:pt idx="0">
                  <c:v>0.182421782782053</c:v>
                </c:pt>
                <c:pt idx="1">
                  <c:v>0.249644129081615</c:v>
                </c:pt>
                <c:pt idx="2">
                  <c:v>0.207842487479269</c:v>
                </c:pt>
                <c:pt idx="3">
                  <c:v>0.0844706102483336</c:v>
                </c:pt>
                <c:pt idx="4">
                  <c:v>0.0931384969628253</c:v>
                </c:pt>
                <c:pt idx="5">
                  <c:v>0.104321083557923</c:v>
                </c:pt>
                <c:pt idx="6">
                  <c:v>0.176915933393791</c:v>
                </c:pt>
                <c:pt idx="7">
                  <c:v>0.0623261105414302</c:v>
                </c:pt>
                <c:pt idx="8">
                  <c:v>0.107885889812958</c:v>
                </c:pt>
                <c:pt idx="9">
                  <c:v>0.0406103012645255</c:v>
                </c:pt>
                <c:pt idx="10">
                  <c:v>0.179122514182462</c:v>
                </c:pt>
                <c:pt idx="11">
                  <c:v>0.170096632881604</c:v>
                </c:pt>
                <c:pt idx="12">
                  <c:v>0.224817069445011</c:v>
                </c:pt>
                <c:pt idx="13">
                  <c:v>0.0671208336677737</c:v>
                </c:pt>
                <c:pt idx="14">
                  <c:v>0.139338133950112</c:v>
                </c:pt>
              </c:numCache>
            </c:numRef>
          </c:val>
        </c:ser>
        <c:dLbls>
          <c:showLegendKey val="0"/>
          <c:showVal val="0"/>
          <c:showCatName val="0"/>
          <c:showSerName val="0"/>
          <c:showPercent val="0"/>
          <c:showBubbleSize val="0"/>
        </c:dLbls>
        <c:gapWidth val="150"/>
        <c:overlap val="100"/>
        <c:axId val="1913294392"/>
        <c:axId val="1910469144"/>
      </c:barChart>
      <c:catAx>
        <c:axId val="1913294392"/>
        <c:scaling>
          <c:orientation val="minMax"/>
        </c:scaling>
        <c:delete val="0"/>
        <c:axPos val="b"/>
        <c:majorTickMark val="out"/>
        <c:minorTickMark val="none"/>
        <c:tickLblPos val="nextTo"/>
        <c:crossAx val="1910469144"/>
        <c:crosses val="autoZero"/>
        <c:auto val="1"/>
        <c:lblAlgn val="ctr"/>
        <c:lblOffset val="100"/>
        <c:noMultiLvlLbl val="0"/>
      </c:catAx>
      <c:valAx>
        <c:axId val="1910469144"/>
        <c:scaling>
          <c:orientation val="minMax"/>
        </c:scaling>
        <c:delete val="0"/>
        <c:axPos val="l"/>
        <c:majorGridlines/>
        <c:title>
          <c:tx>
            <c:rich>
              <a:bodyPr rot="-5400000" vert="horz"/>
              <a:lstStyle/>
              <a:p>
                <a:pPr>
                  <a:defRPr sz="1100"/>
                </a:pPr>
                <a:r>
                  <a:rPr lang="en-US" sz="1600" dirty="0"/>
                  <a:t>Energy Breakdown</a:t>
                </a:r>
              </a:p>
            </c:rich>
          </c:tx>
          <c:layout/>
          <c:overlay val="0"/>
        </c:title>
        <c:numFmt formatCode="0%" sourceLinked="1"/>
        <c:majorTickMark val="out"/>
        <c:minorTickMark val="none"/>
        <c:tickLblPos val="nextTo"/>
        <c:crossAx val="1913294392"/>
        <c:crosses val="autoZero"/>
        <c:crossBetween val="between"/>
      </c:valAx>
      <c:spPr>
        <a:noFill/>
      </c:spPr>
    </c:plotArea>
    <c:legend>
      <c:legendPos val="t"/>
      <c:layout>
        <c:manualLayout>
          <c:xMode val="edge"/>
          <c:yMode val="edge"/>
          <c:x val="0.298931754768013"/>
          <c:y val="0.0625"/>
          <c:w val="0.40213627232564"/>
          <c:h val="0.0973527723097113"/>
        </c:manualLayout>
      </c:layout>
      <c:overlay val="0"/>
    </c:legend>
    <c:plotVisOnly val="1"/>
    <c:dispBlanksAs val="gap"/>
    <c:showDLblsOverMax val="0"/>
  </c:chart>
  <c:spPr>
    <a:ln>
      <a:noFill/>
    </a:ln>
  </c:spPr>
  <c:txPr>
    <a:bodyPr/>
    <a:lstStyle/>
    <a:p>
      <a:pPr>
        <a:defRPr sz="105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manualLayout>
          <c:layoutTarget val="inner"/>
          <c:xMode val="edge"/>
          <c:yMode val="edge"/>
          <c:x val="0.170912073490814"/>
          <c:y val="0.0661038907719047"/>
          <c:w val="0.798532370953631"/>
          <c:h val="0.603008973089854"/>
        </c:manualLayout>
      </c:layout>
      <c:barChart>
        <c:barDir val="col"/>
        <c:grouping val="clustered"/>
        <c:varyColors val="0"/>
        <c:ser>
          <c:idx val="0"/>
          <c:order val="0"/>
          <c:tx>
            <c:strRef>
              <c:f>DATA3!$T$179</c:f>
              <c:strCache>
                <c:ptCount val="1"/>
                <c:pt idx="0">
                  <c:v>IPC norm. to DRAM</c:v>
                </c:pt>
              </c:strCache>
            </c:strRef>
          </c:tx>
          <c:invertIfNegative val="0"/>
          <c:cat>
            <c:strRef>
              <c:f>DATA3!$B$180:$B$194</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DATA3!$T$180:$T$194</c:f>
              <c:numCache>
                <c:formatCode>0%</c:formatCode>
                <c:ptCount val="15"/>
                <c:pt idx="0">
                  <c:v>1.022376611114838</c:v>
                </c:pt>
                <c:pt idx="1">
                  <c:v>0.99593291947754</c:v>
                </c:pt>
                <c:pt idx="2">
                  <c:v>1.007686773864682</c:v>
                </c:pt>
                <c:pt idx="3">
                  <c:v>0.993507538319764</c:v>
                </c:pt>
                <c:pt idx="4">
                  <c:v>0.99693817446376</c:v>
                </c:pt>
                <c:pt idx="5">
                  <c:v>1.008226998367809</c:v>
                </c:pt>
                <c:pt idx="6">
                  <c:v>1.00943797831377</c:v>
                </c:pt>
                <c:pt idx="7">
                  <c:v>1.021503993929485</c:v>
                </c:pt>
                <c:pt idx="8">
                  <c:v>1.042411102664427</c:v>
                </c:pt>
                <c:pt idx="9">
                  <c:v>1.033979907562017</c:v>
                </c:pt>
                <c:pt idx="10">
                  <c:v>1.01214065028809</c:v>
                </c:pt>
                <c:pt idx="11">
                  <c:v>1.002219556415998</c:v>
                </c:pt>
                <c:pt idx="12">
                  <c:v>1.004660615129257</c:v>
                </c:pt>
                <c:pt idx="13">
                  <c:v>1.027256828811226</c:v>
                </c:pt>
                <c:pt idx="14">
                  <c:v>1.012734260623047</c:v>
                </c:pt>
              </c:numCache>
            </c:numRef>
          </c:val>
        </c:ser>
        <c:dLbls>
          <c:showLegendKey val="0"/>
          <c:showVal val="0"/>
          <c:showCatName val="0"/>
          <c:showSerName val="0"/>
          <c:showPercent val="0"/>
          <c:showBubbleSize val="0"/>
        </c:dLbls>
        <c:gapWidth val="150"/>
        <c:axId val="1917875976"/>
        <c:axId val="1917878920"/>
      </c:barChart>
      <c:catAx>
        <c:axId val="1917875976"/>
        <c:scaling>
          <c:orientation val="minMax"/>
        </c:scaling>
        <c:delete val="0"/>
        <c:axPos val="b"/>
        <c:majorTickMark val="out"/>
        <c:minorTickMark val="none"/>
        <c:tickLblPos val="nextTo"/>
        <c:crossAx val="1917878920"/>
        <c:crosses val="autoZero"/>
        <c:auto val="1"/>
        <c:lblAlgn val="ctr"/>
        <c:lblOffset val="100"/>
        <c:noMultiLvlLbl val="0"/>
      </c:catAx>
      <c:valAx>
        <c:axId val="1917878920"/>
        <c:scaling>
          <c:orientation val="minMax"/>
        </c:scaling>
        <c:delete val="0"/>
        <c:axPos val="l"/>
        <c:majorGridlines/>
        <c:title>
          <c:tx>
            <c:rich>
              <a:bodyPr rot="-5400000" vert="horz"/>
              <a:lstStyle/>
              <a:p>
                <a:pPr>
                  <a:defRPr/>
                </a:pPr>
                <a:r>
                  <a:rPr lang="en-US"/>
                  <a:t>IPC Norm. to DRAM</a:t>
                </a:r>
              </a:p>
            </c:rich>
          </c:tx>
          <c:layout/>
          <c:overlay val="0"/>
        </c:title>
        <c:numFmt formatCode="0%" sourceLinked="1"/>
        <c:majorTickMark val="out"/>
        <c:minorTickMark val="none"/>
        <c:tickLblPos val="nextTo"/>
        <c:crossAx val="1917875976"/>
        <c:crosses val="autoZero"/>
        <c:crossBetween val="between"/>
      </c:valAx>
      <c:spPr>
        <a:noFill/>
      </c:spPr>
    </c:plotArea>
    <c:plotVisOnly val="1"/>
    <c:dispBlanksAs val="gap"/>
    <c:showDLblsOverMax val="0"/>
  </c:chart>
  <c:spPr>
    <a:ln>
      <a:noFill/>
    </a:ln>
  </c:spPr>
  <c:txPr>
    <a:bodyPr/>
    <a:lstStyle/>
    <a:p>
      <a:pPr>
        <a:defRPr sz="105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DATA3!$AF$271</c:f>
              <c:strCache>
                <c:ptCount val="1"/>
                <c:pt idx="0">
                  <c:v>ACT+PRE</c:v>
                </c:pt>
              </c:strCache>
            </c:strRef>
          </c:tx>
          <c:invertIfNegative val="0"/>
          <c:cat>
            <c:strRef>
              <c:f>DATA3!$B$272:$B$283</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DATA3!$AF$272:$AF$283</c:f>
              <c:numCache>
                <c:formatCode>0%</c:formatCode>
                <c:ptCount val="12"/>
                <c:pt idx="0">
                  <c:v>0.543990113466331</c:v>
                </c:pt>
                <c:pt idx="1">
                  <c:v>0.568634134033746</c:v>
                </c:pt>
                <c:pt idx="2">
                  <c:v>0.527204076267346</c:v>
                </c:pt>
                <c:pt idx="3">
                  <c:v>0.537552034159681</c:v>
                </c:pt>
                <c:pt idx="4">
                  <c:v>0.582712783318097</c:v>
                </c:pt>
                <c:pt idx="5">
                  <c:v>0.563962721451711</c:v>
                </c:pt>
                <c:pt idx="6">
                  <c:v>0.54803475592344</c:v>
                </c:pt>
                <c:pt idx="7">
                  <c:v>0.530411406484159</c:v>
                </c:pt>
                <c:pt idx="8">
                  <c:v>0.515163998775353</c:v>
                </c:pt>
                <c:pt idx="9">
                  <c:v>0.609739296790636</c:v>
                </c:pt>
                <c:pt idx="10">
                  <c:v>0.523534770351723</c:v>
                </c:pt>
                <c:pt idx="11">
                  <c:v>0.550085462820202</c:v>
                </c:pt>
              </c:numCache>
            </c:numRef>
          </c:val>
        </c:ser>
        <c:ser>
          <c:idx val="1"/>
          <c:order val="1"/>
          <c:tx>
            <c:strRef>
              <c:f>DATA3!$AG$271</c:f>
              <c:strCache>
                <c:ptCount val="1"/>
                <c:pt idx="0">
                  <c:v>WB</c:v>
                </c:pt>
              </c:strCache>
            </c:strRef>
          </c:tx>
          <c:invertIfNegative val="0"/>
          <c:cat>
            <c:strRef>
              <c:f>DATA3!$B$272:$B$283</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DATA3!$AG$272:$AG$283</c:f>
              <c:numCache>
                <c:formatCode>0%</c:formatCode>
                <c:ptCount val="12"/>
                <c:pt idx="0">
                  <c:v>1.435097727906415</c:v>
                </c:pt>
                <c:pt idx="1">
                  <c:v>1.500111001212834</c:v>
                </c:pt>
                <c:pt idx="2">
                  <c:v>1.390814563105284</c:v>
                </c:pt>
                <c:pt idx="3">
                  <c:v>1.418113461545062</c:v>
                </c:pt>
                <c:pt idx="4">
                  <c:v>1.537251818848693</c:v>
                </c:pt>
                <c:pt idx="5">
                  <c:v>1.48778736992499</c:v>
                </c:pt>
                <c:pt idx="6">
                  <c:v>1.445767879912313</c:v>
                </c:pt>
                <c:pt idx="7">
                  <c:v>1.399275805677256</c:v>
                </c:pt>
                <c:pt idx="8">
                  <c:v>1.35905169200736</c:v>
                </c:pt>
                <c:pt idx="9">
                  <c:v>1.608550335342915</c:v>
                </c:pt>
                <c:pt idx="10">
                  <c:v>1.381134584642163</c:v>
                </c:pt>
                <c:pt idx="11">
                  <c:v>1.451177840011389</c:v>
                </c:pt>
              </c:numCache>
            </c:numRef>
          </c:val>
        </c:ser>
        <c:ser>
          <c:idx val="2"/>
          <c:order val="2"/>
          <c:tx>
            <c:strRef>
              <c:f>DATA3!$AH$271</c:f>
              <c:strCache>
                <c:ptCount val="1"/>
                <c:pt idx="0">
                  <c:v>RB</c:v>
                </c:pt>
              </c:strCache>
            </c:strRef>
          </c:tx>
          <c:invertIfNegative val="0"/>
          <c:cat>
            <c:strRef>
              <c:f>DATA3!$B$272:$B$283</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DATA3!$AH$272:$AH$283</c:f>
              <c:numCache>
                <c:formatCode>0%</c:formatCode>
                <c:ptCount val="12"/>
                <c:pt idx="0">
                  <c:v>0.0205687561774535</c:v>
                </c:pt>
                <c:pt idx="1">
                  <c:v>0.0194029241033106</c:v>
                </c:pt>
                <c:pt idx="2">
                  <c:v>0.013016133416387</c:v>
                </c:pt>
                <c:pt idx="3">
                  <c:v>0.0213041801989023</c:v>
                </c:pt>
                <c:pt idx="4">
                  <c:v>0.0280117204652346</c:v>
                </c:pt>
                <c:pt idx="5">
                  <c:v>0.0137006632126661</c:v>
                </c:pt>
                <c:pt idx="6">
                  <c:v>0.0272420859102075</c:v>
                </c:pt>
                <c:pt idx="7">
                  <c:v>0.0221780924254223</c:v>
                </c:pt>
                <c:pt idx="8">
                  <c:v>0.0167979507308956</c:v>
                </c:pt>
                <c:pt idx="9">
                  <c:v>0.0151930032578903</c:v>
                </c:pt>
                <c:pt idx="10">
                  <c:v>0.0128875558593354</c:v>
                </c:pt>
                <c:pt idx="11">
                  <c:v>0.0191184605234277</c:v>
                </c:pt>
              </c:numCache>
            </c:numRef>
          </c:val>
        </c:ser>
        <c:dLbls>
          <c:showLegendKey val="0"/>
          <c:showVal val="0"/>
          <c:showCatName val="0"/>
          <c:showSerName val="0"/>
          <c:showPercent val="0"/>
          <c:showBubbleSize val="0"/>
        </c:dLbls>
        <c:gapWidth val="150"/>
        <c:overlap val="100"/>
        <c:axId val="1913658984"/>
        <c:axId val="1913655992"/>
      </c:barChart>
      <c:catAx>
        <c:axId val="1913658984"/>
        <c:scaling>
          <c:orientation val="minMax"/>
        </c:scaling>
        <c:delete val="0"/>
        <c:axPos val="b"/>
        <c:majorTickMark val="out"/>
        <c:minorTickMark val="none"/>
        <c:tickLblPos val="nextTo"/>
        <c:crossAx val="1913655992"/>
        <c:crosses val="autoZero"/>
        <c:auto val="1"/>
        <c:lblAlgn val="ctr"/>
        <c:lblOffset val="100"/>
        <c:noMultiLvlLbl val="0"/>
      </c:catAx>
      <c:valAx>
        <c:axId val="1913655992"/>
        <c:scaling>
          <c:orientation val="minMax"/>
        </c:scaling>
        <c:delete val="0"/>
        <c:axPos val="l"/>
        <c:majorGridlines/>
        <c:title>
          <c:tx>
            <c:rich>
              <a:bodyPr rot="-5400000" vert="horz"/>
              <a:lstStyle/>
              <a:p>
                <a:pPr>
                  <a:defRPr/>
                </a:pPr>
                <a:r>
                  <a:rPr lang="en-US"/>
                  <a:t>Energy Norm. to DRAM</a:t>
                </a:r>
              </a:p>
            </c:rich>
          </c:tx>
          <c:layout/>
          <c:overlay val="0"/>
        </c:title>
        <c:numFmt formatCode="0%" sourceLinked="1"/>
        <c:majorTickMark val="out"/>
        <c:minorTickMark val="none"/>
        <c:tickLblPos val="nextTo"/>
        <c:crossAx val="1913658984"/>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DATA3!$AF$253</c:f>
              <c:strCache>
                <c:ptCount val="1"/>
                <c:pt idx="0">
                  <c:v>ACT+PRE</c:v>
                </c:pt>
              </c:strCache>
            </c:strRef>
          </c:tx>
          <c:invertIfNegative val="0"/>
          <c:cat>
            <c:strRef>
              <c:f>DATA3!$B$254:$B$265</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DATA3!$AF$254:$AF$265</c:f>
              <c:numCache>
                <c:formatCode>0%</c:formatCode>
                <c:ptCount val="12"/>
                <c:pt idx="0">
                  <c:v>0.301747004004193</c:v>
                </c:pt>
                <c:pt idx="1">
                  <c:v>0.276460740767901</c:v>
                </c:pt>
                <c:pt idx="2">
                  <c:v>0.374246102624908</c:v>
                </c:pt>
                <c:pt idx="3">
                  <c:v>0.321193773889845</c:v>
                </c:pt>
                <c:pt idx="4">
                  <c:v>0.339731364740398</c:v>
                </c:pt>
                <c:pt idx="5">
                  <c:v>0.34882700464223</c:v>
                </c:pt>
                <c:pt idx="6">
                  <c:v>0.361969230116095</c:v>
                </c:pt>
                <c:pt idx="7">
                  <c:v>0.260303148145966</c:v>
                </c:pt>
                <c:pt idx="8">
                  <c:v>0.33523660020355</c:v>
                </c:pt>
                <c:pt idx="9">
                  <c:v>0.393846164880816</c:v>
                </c:pt>
                <c:pt idx="10">
                  <c:v>0.326548185802742</c:v>
                </c:pt>
                <c:pt idx="11">
                  <c:v>0.330919029074422</c:v>
                </c:pt>
              </c:numCache>
            </c:numRef>
          </c:val>
        </c:ser>
        <c:ser>
          <c:idx val="1"/>
          <c:order val="1"/>
          <c:tx>
            <c:strRef>
              <c:f>DATA3!$AG$253</c:f>
              <c:strCache>
                <c:ptCount val="1"/>
                <c:pt idx="0">
                  <c:v>WB</c:v>
                </c:pt>
              </c:strCache>
            </c:strRef>
          </c:tx>
          <c:invertIfNegative val="0"/>
          <c:cat>
            <c:strRef>
              <c:f>DATA3!$B$254:$B$265</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DATA3!$AG$254:$AG$265</c:f>
              <c:numCache>
                <c:formatCode>0%</c:formatCode>
                <c:ptCount val="12"/>
                <c:pt idx="0">
                  <c:v>0.0185287696079311</c:v>
                </c:pt>
                <c:pt idx="1">
                  <c:v>0.0273970530019987</c:v>
                </c:pt>
                <c:pt idx="2">
                  <c:v>0.0135177849359938</c:v>
                </c:pt>
                <c:pt idx="3">
                  <c:v>0.0159786244869045</c:v>
                </c:pt>
                <c:pt idx="4">
                  <c:v>0.0222327724420047</c:v>
                </c:pt>
                <c:pt idx="5">
                  <c:v>0.0186487519376289</c:v>
                </c:pt>
                <c:pt idx="6">
                  <c:v>0.0158715196141603</c:v>
                </c:pt>
                <c:pt idx="7">
                  <c:v>0.0258260822607475</c:v>
                </c:pt>
                <c:pt idx="8">
                  <c:v>0.0168700752780532</c:v>
                </c:pt>
                <c:pt idx="9">
                  <c:v>0.0163618832378828</c:v>
                </c:pt>
                <c:pt idx="10">
                  <c:v>0.0150084765126291</c:v>
                </c:pt>
                <c:pt idx="11">
                  <c:v>0.0187492539378122</c:v>
                </c:pt>
              </c:numCache>
            </c:numRef>
          </c:val>
        </c:ser>
        <c:ser>
          <c:idx val="2"/>
          <c:order val="2"/>
          <c:tx>
            <c:strRef>
              <c:f>DATA3!$AH$253</c:f>
              <c:strCache>
                <c:ptCount val="1"/>
                <c:pt idx="0">
                  <c:v>RB</c:v>
                </c:pt>
              </c:strCache>
            </c:strRef>
          </c:tx>
          <c:invertIfNegative val="0"/>
          <c:cat>
            <c:strRef>
              <c:f>DATA3!$B$254:$B$265</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DATA3!$AH$254:$AH$265</c:f>
              <c:numCache>
                <c:formatCode>0%</c:formatCode>
                <c:ptCount val="12"/>
                <c:pt idx="0">
                  <c:v>0.0175196370561174</c:v>
                </c:pt>
                <c:pt idx="1">
                  <c:v>0.0141617981497664</c:v>
                </c:pt>
                <c:pt idx="2">
                  <c:v>0.010281025536002</c:v>
                </c:pt>
                <c:pt idx="3">
                  <c:v>0.0187812377047714</c:v>
                </c:pt>
                <c:pt idx="4">
                  <c:v>0.0236646924890344</c:v>
                </c:pt>
                <c:pt idx="5">
                  <c:v>0.0101482727717277</c:v>
                </c:pt>
                <c:pt idx="6">
                  <c:v>0.0241610716167688</c:v>
                </c:pt>
                <c:pt idx="7">
                  <c:v>0.0169857619267297</c:v>
                </c:pt>
                <c:pt idx="8">
                  <c:v>0.0133146280157119</c:v>
                </c:pt>
                <c:pt idx="9">
                  <c:v>0.0127433858270102</c:v>
                </c:pt>
                <c:pt idx="10">
                  <c:v>0.0101663101466437</c:v>
                </c:pt>
                <c:pt idx="11">
                  <c:v>0.0156298019309349</c:v>
                </c:pt>
              </c:numCache>
            </c:numRef>
          </c:val>
        </c:ser>
        <c:dLbls>
          <c:showLegendKey val="0"/>
          <c:showVal val="0"/>
          <c:showCatName val="0"/>
          <c:showSerName val="0"/>
          <c:showPercent val="0"/>
          <c:showBubbleSize val="0"/>
        </c:dLbls>
        <c:gapWidth val="150"/>
        <c:overlap val="100"/>
        <c:axId val="1916390472"/>
        <c:axId val="1915848680"/>
      </c:barChart>
      <c:catAx>
        <c:axId val="1916390472"/>
        <c:scaling>
          <c:orientation val="minMax"/>
        </c:scaling>
        <c:delete val="0"/>
        <c:axPos val="b"/>
        <c:majorTickMark val="out"/>
        <c:minorTickMark val="none"/>
        <c:tickLblPos val="nextTo"/>
        <c:crossAx val="1915848680"/>
        <c:crosses val="autoZero"/>
        <c:auto val="1"/>
        <c:lblAlgn val="ctr"/>
        <c:lblOffset val="100"/>
        <c:noMultiLvlLbl val="0"/>
      </c:catAx>
      <c:valAx>
        <c:axId val="1915848680"/>
        <c:scaling>
          <c:orientation val="minMax"/>
          <c:max val="1.0"/>
        </c:scaling>
        <c:delete val="0"/>
        <c:axPos val="l"/>
        <c:majorGridlines/>
        <c:title>
          <c:tx>
            <c:rich>
              <a:bodyPr rot="-5400000" vert="horz"/>
              <a:lstStyle/>
              <a:p>
                <a:pPr>
                  <a:defRPr/>
                </a:pPr>
                <a:r>
                  <a:rPr lang="en-US"/>
                  <a:t>Energy Norm. to DRAM</a:t>
                </a:r>
              </a:p>
            </c:rich>
          </c:tx>
          <c:layout/>
          <c:overlay val="0"/>
        </c:title>
        <c:numFmt formatCode="0%" sourceLinked="1"/>
        <c:majorTickMark val="out"/>
        <c:minorTickMark val="none"/>
        <c:tickLblPos val="nextTo"/>
        <c:crossAx val="1916390472"/>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manualLayout>
          <c:layoutTarget val="inner"/>
          <c:xMode val="edge"/>
          <c:yMode val="edge"/>
          <c:x val="0.196799687922272"/>
          <c:y val="0.134182129085658"/>
          <c:w val="0.772958040525943"/>
          <c:h val="0.572258160755767"/>
        </c:manualLayout>
      </c:layout>
      <c:barChart>
        <c:barDir val="col"/>
        <c:grouping val="clustered"/>
        <c:varyColors val="0"/>
        <c:ser>
          <c:idx val="1"/>
          <c:order val="0"/>
          <c:tx>
            <c:v>STT-RAM (base)</c:v>
          </c:tx>
          <c:invertIfNegative val="0"/>
          <c:val>
            <c:numRef>
              <c:f>DATA3!$AE$254:$AE$265</c:f>
              <c:numCache>
                <c:formatCode>0%</c:formatCode>
                <c:ptCount val="12"/>
                <c:pt idx="0">
                  <c:v>0.955735103004788</c:v>
                </c:pt>
                <c:pt idx="1">
                  <c:v>0.91812375170456</c:v>
                </c:pt>
                <c:pt idx="2">
                  <c:v>0.934346948873282</c:v>
                </c:pt>
                <c:pt idx="3">
                  <c:v>0.955791847209529</c:v>
                </c:pt>
                <c:pt idx="4">
                  <c:v>0.957383869299522</c:v>
                </c:pt>
                <c:pt idx="5">
                  <c:v>0.920833921090981</c:v>
                </c:pt>
                <c:pt idx="6">
                  <c:v>0.954044207803924</c:v>
                </c:pt>
                <c:pt idx="7">
                  <c:v>0.930193168435743</c:v>
                </c:pt>
                <c:pt idx="8">
                  <c:v>0.954133461057936</c:v>
                </c:pt>
                <c:pt idx="9">
                  <c:v>0.945068867250995</c:v>
                </c:pt>
                <c:pt idx="10">
                  <c:v>0.921034999102877</c:v>
                </c:pt>
                <c:pt idx="11">
                  <c:v>0.940608194984922</c:v>
                </c:pt>
              </c:numCache>
            </c:numRef>
          </c:val>
        </c:ser>
        <c:ser>
          <c:idx val="0"/>
          <c:order val="1"/>
          <c:tx>
            <c:v>STT-RAM (opt)</c:v>
          </c:tx>
          <c:invertIfNegative val="0"/>
          <c:cat>
            <c:strRef>
              <c:f>DATA3!$B$272:$B$283</c:f>
              <c:strCache>
                <c:ptCount val="12"/>
                <c:pt idx="0">
                  <c:v>mpmix0</c:v>
                </c:pt>
                <c:pt idx="1">
                  <c:v>mpmix1</c:v>
                </c:pt>
                <c:pt idx="2">
                  <c:v>mpmix2</c:v>
                </c:pt>
                <c:pt idx="3">
                  <c:v>mpmix3</c:v>
                </c:pt>
                <c:pt idx="4">
                  <c:v>mpmix4</c:v>
                </c:pt>
                <c:pt idx="5">
                  <c:v>mpmix5</c:v>
                </c:pt>
                <c:pt idx="6">
                  <c:v>mpmix6</c:v>
                </c:pt>
                <c:pt idx="7">
                  <c:v>mpmix7</c:v>
                </c:pt>
                <c:pt idx="8">
                  <c:v>mpmix8</c:v>
                </c:pt>
                <c:pt idx="9">
                  <c:v>mpmix9</c:v>
                </c:pt>
                <c:pt idx="10">
                  <c:v>mpmix10</c:v>
                </c:pt>
                <c:pt idx="11">
                  <c:v>Average</c:v>
                </c:pt>
              </c:strCache>
            </c:strRef>
          </c:cat>
          <c:val>
            <c:numRef>
              <c:f>DATA3!$AE$272:$AE$283</c:f>
              <c:numCache>
                <c:formatCode>0%</c:formatCode>
                <c:ptCount val="12"/>
                <c:pt idx="0">
                  <c:v>0.96014015490016</c:v>
                </c:pt>
                <c:pt idx="1">
                  <c:v>0.914526536881981</c:v>
                </c:pt>
                <c:pt idx="2">
                  <c:v>0.944297717493359</c:v>
                </c:pt>
                <c:pt idx="3">
                  <c:v>0.956316404121815</c:v>
                </c:pt>
                <c:pt idx="4">
                  <c:v>0.959512807264697</c:v>
                </c:pt>
                <c:pt idx="5">
                  <c:v>0.920918636758808</c:v>
                </c:pt>
                <c:pt idx="6">
                  <c:v>0.959476493019427</c:v>
                </c:pt>
                <c:pt idx="7">
                  <c:v>0.935640973444873</c:v>
                </c:pt>
                <c:pt idx="8">
                  <c:v>0.960028948504045</c:v>
                </c:pt>
                <c:pt idx="9">
                  <c:v>0.945741474428232</c:v>
                </c:pt>
                <c:pt idx="10">
                  <c:v>0.935460062455704</c:v>
                </c:pt>
                <c:pt idx="11">
                  <c:v>0.944732746297554</c:v>
                </c:pt>
              </c:numCache>
            </c:numRef>
          </c:val>
        </c:ser>
        <c:dLbls>
          <c:showLegendKey val="0"/>
          <c:showVal val="0"/>
          <c:showCatName val="0"/>
          <c:showSerName val="0"/>
          <c:showPercent val="0"/>
          <c:showBubbleSize val="0"/>
        </c:dLbls>
        <c:gapWidth val="150"/>
        <c:axId val="1917011960"/>
        <c:axId val="1917014936"/>
      </c:barChart>
      <c:catAx>
        <c:axId val="1917011960"/>
        <c:scaling>
          <c:orientation val="minMax"/>
        </c:scaling>
        <c:delete val="0"/>
        <c:axPos val="b"/>
        <c:majorTickMark val="out"/>
        <c:minorTickMark val="none"/>
        <c:tickLblPos val="nextTo"/>
        <c:crossAx val="1917014936"/>
        <c:crosses val="autoZero"/>
        <c:auto val="1"/>
        <c:lblAlgn val="ctr"/>
        <c:lblOffset val="100"/>
        <c:noMultiLvlLbl val="0"/>
      </c:catAx>
      <c:valAx>
        <c:axId val="1917014936"/>
        <c:scaling>
          <c:orientation val="minMax"/>
        </c:scaling>
        <c:delete val="0"/>
        <c:axPos val="l"/>
        <c:majorGridlines/>
        <c:title>
          <c:tx>
            <c:rich>
              <a:bodyPr rot="-5400000" vert="horz"/>
              <a:lstStyle/>
              <a:p>
                <a:pPr>
                  <a:defRPr sz="1600"/>
                </a:pPr>
                <a:r>
                  <a:rPr lang="en-US" sz="1600"/>
                  <a:t>Weighted Speedup </a:t>
                </a:r>
              </a:p>
              <a:p>
                <a:pPr>
                  <a:defRPr sz="1600"/>
                </a:pPr>
                <a:r>
                  <a:rPr lang="en-US" sz="1600"/>
                  <a:t>Norm.</a:t>
                </a:r>
                <a:r>
                  <a:rPr lang="en-US" sz="1600" baseline="0"/>
                  <a:t> </a:t>
                </a:r>
                <a:r>
                  <a:rPr lang="en-US" sz="1600"/>
                  <a:t>to DRAM</a:t>
                </a:r>
              </a:p>
            </c:rich>
          </c:tx>
          <c:layout/>
          <c:overlay val="0"/>
        </c:title>
        <c:numFmt formatCode="0%" sourceLinked="1"/>
        <c:majorTickMark val="out"/>
        <c:minorTickMark val="none"/>
        <c:tickLblPos val="nextTo"/>
        <c:txPr>
          <a:bodyPr/>
          <a:lstStyle/>
          <a:p>
            <a:pPr>
              <a:defRPr sz="1200"/>
            </a:pPr>
            <a:endParaRPr lang="en-US"/>
          </a:p>
        </c:txPr>
        <c:crossAx val="1917011960"/>
        <c:crosses val="autoZero"/>
        <c:crossBetween val="between"/>
      </c:valAx>
      <c:spPr>
        <a:noFill/>
      </c:spPr>
    </c:plotArea>
    <c:legend>
      <c:legendPos val="t"/>
      <c:layout>
        <c:manualLayout>
          <c:xMode val="edge"/>
          <c:yMode val="edge"/>
          <c:x val="0.235482519014531"/>
          <c:y val="0.0335305711241938"/>
          <c:w val="0.529034961970939"/>
          <c:h val="0.0854787545108959"/>
        </c:manualLayou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560509328226"/>
          <c:y val="0.0720156770944173"/>
          <c:w val="0.731664715896999"/>
          <c:h val="0.608719940412854"/>
        </c:manualLayout>
      </c:layout>
      <c:barChart>
        <c:barDir val="col"/>
        <c:grouping val="clustered"/>
        <c:varyColors val="0"/>
        <c:ser>
          <c:idx val="0"/>
          <c:order val="0"/>
          <c:tx>
            <c:strRef>
              <c:f>Sheet1!$B$1</c:f>
              <c:strCache>
                <c:ptCount val="1"/>
                <c:pt idx="0">
                  <c:v>Column2</c:v>
                </c:pt>
              </c:strCache>
            </c:strRef>
          </c:tx>
          <c:invertIfNegative val="0"/>
          <c:cat>
            <c:strRef>
              <c:f>Sheet1!$A$2:$A$5</c:f>
              <c:strCache>
                <c:ptCount val="4"/>
                <c:pt idx="0">
                  <c:v>10ns</c:v>
                </c:pt>
                <c:pt idx="1">
                  <c:v>8ns</c:v>
                </c:pt>
                <c:pt idx="2">
                  <c:v>6ns</c:v>
                </c:pt>
                <c:pt idx="3">
                  <c:v>3ns</c:v>
                </c:pt>
              </c:strCache>
            </c:strRef>
          </c:cat>
          <c:val>
            <c:numRef>
              <c:f>Sheet1!$B$2:$B$5</c:f>
              <c:numCache>
                <c:formatCode>0%</c:formatCode>
                <c:ptCount val="4"/>
                <c:pt idx="0">
                  <c:v>0.06</c:v>
                </c:pt>
                <c:pt idx="1">
                  <c:v>0.03</c:v>
                </c:pt>
                <c:pt idx="2">
                  <c:v>0.01</c:v>
                </c:pt>
                <c:pt idx="3">
                  <c:v>0.005</c:v>
                </c:pt>
              </c:numCache>
            </c:numRef>
          </c:val>
        </c:ser>
        <c:dLbls>
          <c:showLegendKey val="0"/>
          <c:showVal val="0"/>
          <c:showCatName val="0"/>
          <c:showSerName val="0"/>
          <c:showPercent val="0"/>
          <c:showBubbleSize val="0"/>
        </c:dLbls>
        <c:gapWidth val="150"/>
        <c:axId val="1908421464"/>
        <c:axId val="1908427272"/>
      </c:barChart>
      <c:catAx>
        <c:axId val="1908421464"/>
        <c:scaling>
          <c:orientation val="minMax"/>
        </c:scaling>
        <c:delete val="0"/>
        <c:axPos val="b"/>
        <c:title>
          <c:tx>
            <c:rich>
              <a:bodyPr/>
              <a:lstStyle/>
              <a:p>
                <a:pPr>
                  <a:defRPr/>
                </a:pPr>
                <a:r>
                  <a:rPr lang="en-US" dirty="0" smtClean="0"/>
                  <a:t>STT-RAM</a:t>
                </a:r>
                <a:r>
                  <a:rPr lang="en-US" baseline="0" dirty="0" smtClean="0"/>
                  <a:t> Write Pulse Width</a:t>
                </a:r>
                <a:endParaRPr lang="en-US" dirty="0"/>
              </a:p>
            </c:rich>
          </c:tx>
          <c:layout/>
          <c:overlay val="0"/>
        </c:title>
        <c:numFmt formatCode="0" sourceLinked="1"/>
        <c:majorTickMark val="out"/>
        <c:minorTickMark val="none"/>
        <c:tickLblPos val="nextTo"/>
        <c:crossAx val="1908427272"/>
        <c:crosses val="autoZero"/>
        <c:auto val="1"/>
        <c:lblAlgn val="ctr"/>
        <c:lblOffset val="100"/>
        <c:noMultiLvlLbl val="0"/>
      </c:catAx>
      <c:valAx>
        <c:axId val="1908427272"/>
        <c:scaling>
          <c:orientation val="minMax"/>
        </c:scaling>
        <c:delete val="0"/>
        <c:axPos val="l"/>
        <c:majorGridlines/>
        <c:title>
          <c:tx>
            <c:rich>
              <a:bodyPr rot="-5400000" vert="horz"/>
              <a:lstStyle/>
              <a:p>
                <a:pPr>
                  <a:defRPr/>
                </a:pPr>
                <a:r>
                  <a:rPr lang="en-US" dirty="0" smtClean="0"/>
                  <a:t>Weighted</a:t>
                </a:r>
                <a:r>
                  <a:rPr lang="en-US" baseline="0" dirty="0" smtClean="0"/>
                  <a:t> Speedup</a:t>
                </a:r>
              </a:p>
              <a:p>
                <a:pPr>
                  <a:defRPr/>
                </a:pPr>
                <a:r>
                  <a:rPr lang="en-US" baseline="0" dirty="0" smtClean="0"/>
                  <a:t>Degradation</a:t>
                </a:r>
                <a:endParaRPr lang="en-US" dirty="0"/>
              </a:p>
            </c:rich>
          </c:tx>
          <c:layout>
            <c:manualLayout>
              <c:xMode val="edge"/>
              <c:yMode val="edge"/>
              <c:x val="0.0202702702702703"/>
              <c:y val="0.0720156770944173"/>
            </c:manualLayout>
          </c:layout>
          <c:overlay val="0"/>
        </c:title>
        <c:numFmt formatCode="0%" sourceLinked="1"/>
        <c:majorTickMark val="out"/>
        <c:minorTickMark val="none"/>
        <c:tickLblPos val="nextTo"/>
        <c:crossAx val="190842146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manualLayout>
          <c:layoutTarget val="inner"/>
          <c:xMode val="edge"/>
          <c:yMode val="edge"/>
          <c:x val="0.174758411544412"/>
          <c:y val="0.101450458234054"/>
          <c:w val="0.795019369694751"/>
          <c:h val="0.557631883205781"/>
        </c:manualLayout>
      </c:layout>
      <c:barChart>
        <c:barDir val="col"/>
        <c:grouping val="clustered"/>
        <c:varyColors val="0"/>
        <c:ser>
          <c:idx val="0"/>
          <c:order val="0"/>
          <c:tx>
            <c:strRef>
              <c:f>DATA3!$M$6</c:f>
              <c:strCache>
                <c:ptCount val="1"/>
                <c:pt idx="0">
                  <c:v>IPC</c:v>
                </c:pt>
              </c:strCache>
            </c:strRef>
          </c:tx>
          <c:invertIfNegative val="0"/>
          <c:cat>
            <c:strRef>
              <c:f>DATA3!$B$7:$B$21</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DATA3!$M$7:$M$21</c:f>
              <c:numCache>
                <c:formatCode>_(* #,##0.00_);_(* \(#,##0.00\);_(* "-"??_);_(@_)</c:formatCode>
                <c:ptCount val="15"/>
                <c:pt idx="0">
                  <c:v>1.4458206488</c:v>
                </c:pt>
                <c:pt idx="1">
                  <c:v>1.9506228992</c:v>
                </c:pt>
                <c:pt idx="2">
                  <c:v>1.8362685892</c:v>
                </c:pt>
                <c:pt idx="3">
                  <c:v>1.8720364938</c:v>
                </c:pt>
                <c:pt idx="4">
                  <c:v>1.9446098184</c:v>
                </c:pt>
                <c:pt idx="5">
                  <c:v>2.0604097682</c:v>
                </c:pt>
                <c:pt idx="6">
                  <c:v>0.8182785278</c:v>
                </c:pt>
                <c:pt idx="7">
                  <c:v>0.663392784</c:v>
                </c:pt>
                <c:pt idx="8">
                  <c:v>0.8353131792</c:v>
                </c:pt>
                <c:pt idx="9">
                  <c:v>1.6296905546</c:v>
                </c:pt>
                <c:pt idx="10">
                  <c:v>1.8796158244</c:v>
                </c:pt>
                <c:pt idx="11">
                  <c:v>2.0345436446</c:v>
                </c:pt>
                <c:pt idx="12">
                  <c:v>2.0134866192</c:v>
                </c:pt>
                <c:pt idx="13">
                  <c:v>1.1603070122</c:v>
                </c:pt>
                <c:pt idx="14">
                  <c:v>1.5817425974</c:v>
                </c:pt>
              </c:numCache>
            </c:numRef>
          </c:val>
        </c:ser>
        <c:dLbls>
          <c:showLegendKey val="0"/>
          <c:showVal val="0"/>
          <c:showCatName val="0"/>
          <c:showSerName val="0"/>
          <c:showPercent val="0"/>
          <c:showBubbleSize val="0"/>
        </c:dLbls>
        <c:gapWidth val="150"/>
        <c:axId val="1913884392"/>
        <c:axId val="1914227272"/>
      </c:barChart>
      <c:catAx>
        <c:axId val="1913884392"/>
        <c:scaling>
          <c:orientation val="minMax"/>
        </c:scaling>
        <c:delete val="0"/>
        <c:axPos val="b"/>
        <c:majorTickMark val="out"/>
        <c:minorTickMark val="none"/>
        <c:tickLblPos val="nextTo"/>
        <c:crossAx val="1914227272"/>
        <c:crosses val="autoZero"/>
        <c:auto val="1"/>
        <c:lblAlgn val="ctr"/>
        <c:lblOffset val="100"/>
        <c:noMultiLvlLbl val="0"/>
      </c:catAx>
      <c:valAx>
        <c:axId val="1914227272"/>
        <c:scaling>
          <c:orientation val="minMax"/>
        </c:scaling>
        <c:delete val="0"/>
        <c:axPos val="l"/>
        <c:majorGridlines/>
        <c:title>
          <c:tx>
            <c:rich>
              <a:bodyPr rot="-5400000" vert="horz"/>
              <a:lstStyle/>
              <a:p>
                <a:pPr>
                  <a:defRPr/>
                </a:pPr>
                <a:r>
                  <a:rPr lang="en-US" sz="2000" dirty="0" smtClean="0"/>
                  <a:t>IPC</a:t>
                </a:r>
                <a:endParaRPr lang="en-US" sz="2000" dirty="0"/>
              </a:p>
            </c:rich>
          </c:tx>
          <c:layout/>
          <c:overlay val="0"/>
        </c:title>
        <c:numFmt formatCode="_(* #,##0.00_);_(* \(#,##0.00\);_(* &quot;-&quot;??_);_(@_)" sourceLinked="1"/>
        <c:majorTickMark val="out"/>
        <c:minorTickMark val="none"/>
        <c:tickLblPos val="nextTo"/>
        <c:crossAx val="1913884392"/>
        <c:crosses val="autoZero"/>
        <c:crossBetween val="between"/>
      </c:valAx>
      <c:spPr>
        <a:noFill/>
      </c:spPr>
    </c:plotArea>
    <c:plotVisOnly val="1"/>
    <c:dispBlanksAs val="gap"/>
    <c:showDLblsOverMax val="0"/>
  </c:chart>
  <c:spPr>
    <a:ln>
      <a:noFill/>
    </a:ln>
  </c:spPr>
  <c:txPr>
    <a:bodyPr/>
    <a:lstStyle/>
    <a:p>
      <a:pPr>
        <a:defRPr sz="11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manualLayout>
          <c:layoutTarget val="inner"/>
          <c:xMode val="edge"/>
          <c:yMode val="edge"/>
          <c:x val="0.175087930017701"/>
          <c:y val="0.169316387681366"/>
          <c:w val="0.79468984468329"/>
          <c:h val="0.49148013931842"/>
        </c:manualLayout>
      </c:layout>
      <c:barChart>
        <c:barDir val="col"/>
        <c:grouping val="clustered"/>
        <c:varyColors val="0"/>
        <c:ser>
          <c:idx val="0"/>
          <c:order val="0"/>
          <c:tx>
            <c:strRef>
              <c:f>DATA3!$T$28</c:f>
              <c:strCache>
                <c:ptCount val="1"/>
                <c:pt idx="0">
                  <c:v>IPC Norm. to DRAM</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DATA3!$T$29:$T$43</c:f>
              <c:numCache>
                <c:formatCode>0%</c:formatCode>
                <c:ptCount val="15"/>
                <c:pt idx="0">
                  <c:v>0.938040908134525</c:v>
                </c:pt>
                <c:pt idx="1">
                  <c:v>0.977970892160846</c:v>
                </c:pt>
                <c:pt idx="2">
                  <c:v>0.98392271219274</c:v>
                </c:pt>
                <c:pt idx="3">
                  <c:v>0.946201376130459</c:v>
                </c:pt>
                <c:pt idx="4">
                  <c:v>0.932733903036844</c:v>
                </c:pt>
                <c:pt idx="5">
                  <c:v>0.983234071623443</c:v>
                </c:pt>
                <c:pt idx="6">
                  <c:v>0.940680410458157</c:v>
                </c:pt>
                <c:pt idx="7">
                  <c:v>0.89409432919005</c:v>
                </c:pt>
                <c:pt idx="8">
                  <c:v>0.905383081019153</c:v>
                </c:pt>
                <c:pt idx="9">
                  <c:v>0.947626724865599</c:v>
                </c:pt>
                <c:pt idx="10">
                  <c:v>0.965178694097826</c:v>
                </c:pt>
                <c:pt idx="11">
                  <c:v>0.99020049245298</c:v>
                </c:pt>
                <c:pt idx="12">
                  <c:v>0.988842909614703</c:v>
                </c:pt>
                <c:pt idx="13">
                  <c:v>0.942956516590808</c:v>
                </c:pt>
                <c:pt idx="14">
                  <c:v>0.952647644397724</c:v>
                </c:pt>
              </c:numCache>
            </c:numRef>
          </c:val>
        </c:ser>
        <c:dLbls>
          <c:showLegendKey val="0"/>
          <c:showVal val="0"/>
          <c:showCatName val="0"/>
          <c:showSerName val="0"/>
          <c:showPercent val="0"/>
          <c:showBubbleSize val="0"/>
        </c:dLbls>
        <c:gapWidth val="150"/>
        <c:axId val="1915227528"/>
        <c:axId val="1915230584"/>
      </c:barChart>
      <c:catAx>
        <c:axId val="1915227528"/>
        <c:scaling>
          <c:orientation val="minMax"/>
        </c:scaling>
        <c:delete val="0"/>
        <c:axPos val="b"/>
        <c:majorTickMark val="out"/>
        <c:minorTickMark val="none"/>
        <c:tickLblPos val="nextTo"/>
        <c:crossAx val="1915230584"/>
        <c:crosses val="autoZero"/>
        <c:auto val="1"/>
        <c:lblAlgn val="ctr"/>
        <c:lblOffset val="100"/>
        <c:noMultiLvlLbl val="0"/>
      </c:catAx>
      <c:valAx>
        <c:axId val="1915230584"/>
        <c:scaling>
          <c:orientation val="minMax"/>
        </c:scaling>
        <c:delete val="0"/>
        <c:axPos val="l"/>
        <c:majorGridlines/>
        <c:title>
          <c:tx>
            <c:rich>
              <a:bodyPr rot="-5400000" vert="horz"/>
              <a:lstStyle/>
              <a:p>
                <a:pPr>
                  <a:defRPr/>
                </a:pPr>
                <a:r>
                  <a:rPr lang="en-US" sz="1600" dirty="0"/>
                  <a:t>IPC Norm. to DRAM</a:t>
                </a:r>
              </a:p>
            </c:rich>
          </c:tx>
          <c:layout/>
          <c:overlay val="0"/>
        </c:title>
        <c:numFmt formatCode="0%" sourceLinked="1"/>
        <c:majorTickMark val="out"/>
        <c:minorTickMark val="none"/>
        <c:tickLblPos val="nextTo"/>
        <c:crossAx val="1915227528"/>
        <c:crosses val="autoZero"/>
        <c:crossBetween val="between"/>
      </c:valAx>
      <c:spPr>
        <a:noFill/>
      </c:spPr>
    </c:plotArea>
    <c:plotVisOnly val="1"/>
    <c:dispBlanksAs val="gap"/>
    <c:showDLblsOverMax val="0"/>
  </c:chart>
  <c:spPr>
    <a:ln>
      <a:noFill/>
    </a:ln>
  </c:spPr>
  <c:txPr>
    <a:bodyPr/>
    <a:lstStyle/>
    <a:p>
      <a:pPr>
        <a:defRPr sz="11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DATA3!$W$28</c:f>
              <c:strCache>
                <c:ptCount val="1"/>
                <c:pt idx="0">
                  <c:v>ACT+PRE</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DATA3!$W$29:$W$43</c:f>
              <c:numCache>
                <c:formatCode>0%</c:formatCode>
                <c:ptCount val="15"/>
                <c:pt idx="0">
                  <c:v>0.524276494377499</c:v>
                </c:pt>
                <c:pt idx="1">
                  <c:v>0.455552145193763</c:v>
                </c:pt>
                <c:pt idx="2">
                  <c:v>0.475683711799928</c:v>
                </c:pt>
                <c:pt idx="3">
                  <c:v>0.566099902770851</c:v>
                </c:pt>
                <c:pt idx="4">
                  <c:v>0.545708337406271</c:v>
                </c:pt>
                <c:pt idx="5">
                  <c:v>0.54790583995572</c:v>
                </c:pt>
                <c:pt idx="6">
                  <c:v>0.480315289354357</c:v>
                </c:pt>
                <c:pt idx="7">
                  <c:v>0.607781222960881</c:v>
                </c:pt>
                <c:pt idx="8">
                  <c:v>0.493848677173616</c:v>
                </c:pt>
                <c:pt idx="9">
                  <c:v>0.58113508309208</c:v>
                </c:pt>
                <c:pt idx="10">
                  <c:v>0.524092651188049</c:v>
                </c:pt>
                <c:pt idx="11">
                  <c:v>0.515921816378818</c:v>
                </c:pt>
                <c:pt idx="12">
                  <c:v>0.468820246177471</c:v>
                </c:pt>
                <c:pt idx="13">
                  <c:v>0.56506820261486</c:v>
                </c:pt>
                <c:pt idx="14">
                  <c:v>0.525157830031726</c:v>
                </c:pt>
              </c:numCache>
            </c:numRef>
          </c:val>
        </c:ser>
        <c:ser>
          <c:idx val="1"/>
          <c:order val="1"/>
          <c:tx>
            <c:strRef>
              <c:f>DATA3!$X$28</c:f>
              <c:strCache>
                <c:ptCount val="1"/>
                <c:pt idx="0">
                  <c:v>WB</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DATA3!$X$29:$X$43</c:f>
              <c:numCache>
                <c:formatCode>0%</c:formatCode>
                <c:ptCount val="15"/>
                <c:pt idx="0">
                  <c:v>1.383091323262544</c:v>
                </c:pt>
                <c:pt idx="1">
                  <c:v>1.201789944939736</c:v>
                </c:pt>
                <c:pt idx="2">
                  <c:v>1.254898934938856</c:v>
                </c:pt>
                <c:pt idx="3">
                  <c:v>1.493425457785958</c:v>
                </c:pt>
                <c:pt idx="4">
                  <c:v>1.439630566300353</c:v>
                </c:pt>
                <c:pt idx="5">
                  <c:v>1.445427787311757</c:v>
                </c:pt>
                <c:pt idx="6">
                  <c:v>1.267117477630066</c:v>
                </c:pt>
                <c:pt idx="7">
                  <c:v>1.6033847500968</c:v>
                </c:pt>
                <c:pt idx="8">
                  <c:v>1.302819843591349</c:v>
                </c:pt>
                <c:pt idx="9">
                  <c:v>1.533089695395296</c:v>
                </c:pt>
                <c:pt idx="10">
                  <c:v>1.3826063274199</c:v>
                </c:pt>
                <c:pt idx="11">
                  <c:v>1.361050887018404</c:v>
                </c:pt>
                <c:pt idx="12">
                  <c:v>1.236792458963423</c:v>
                </c:pt>
                <c:pt idx="13">
                  <c:v>1.490703734517298</c:v>
                </c:pt>
                <c:pt idx="14">
                  <c:v>1.385416370655124</c:v>
                </c:pt>
              </c:numCache>
            </c:numRef>
          </c:val>
        </c:ser>
        <c:ser>
          <c:idx val="2"/>
          <c:order val="2"/>
          <c:tx>
            <c:strRef>
              <c:f>DATA3!$Y$28</c:f>
              <c:strCache>
                <c:ptCount val="1"/>
                <c:pt idx="0">
                  <c:v>RB</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DATA3!$Y$29:$Y$43</c:f>
              <c:numCache>
                <c:formatCode>0%</c:formatCode>
                <c:ptCount val="15"/>
                <c:pt idx="0">
                  <c:v>0.0136410039659807</c:v>
                </c:pt>
                <c:pt idx="1">
                  <c:v>0.0505103458504451</c:v>
                </c:pt>
                <c:pt idx="2">
                  <c:v>0.0724429571543717</c:v>
                </c:pt>
                <c:pt idx="3">
                  <c:v>0.0327478085576182</c:v>
                </c:pt>
                <c:pt idx="4">
                  <c:v>0.0350349047551881</c:v>
                </c:pt>
                <c:pt idx="5">
                  <c:v>0.0635438999087964</c:v>
                </c:pt>
                <c:pt idx="6">
                  <c:v>0.0478557383081404</c:v>
                </c:pt>
                <c:pt idx="7">
                  <c:v>0.0117334792673002</c:v>
                </c:pt>
                <c:pt idx="8">
                  <c:v>0.0096815157147849</c:v>
                </c:pt>
                <c:pt idx="9">
                  <c:v>0.0149231748789898</c:v>
                </c:pt>
                <c:pt idx="10">
                  <c:v>0.0294824461002994</c:v>
                </c:pt>
                <c:pt idx="11">
                  <c:v>0.0236583147382791</c:v>
                </c:pt>
                <c:pt idx="12">
                  <c:v>0.0668626558415643</c:v>
                </c:pt>
                <c:pt idx="13">
                  <c:v>0.03426468090458</c:v>
                </c:pt>
                <c:pt idx="14">
                  <c:v>0.036170208996167</c:v>
                </c:pt>
              </c:numCache>
            </c:numRef>
          </c:val>
        </c:ser>
        <c:dLbls>
          <c:showLegendKey val="0"/>
          <c:showVal val="0"/>
          <c:showCatName val="0"/>
          <c:showSerName val="0"/>
          <c:showPercent val="0"/>
          <c:showBubbleSize val="0"/>
        </c:dLbls>
        <c:gapWidth val="150"/>
        <c:overlap val="100"/>
        <c:axId val="1914065064"/>
        <c:axId val="1910149176"/>
      </c:barChart>
      <c:catAx>
        <c:axId val="1914065064"/>
        <c:scaling>
          <c:orientation val="minMax"/>
        </c:scaling>
        <c:delete val="0"/>
        <c:axPos val="b"/>
        <c:majorTickMark val="out"/>
        <c:minorTickMark val="none"/>
        <c:tickLblPos val="nextTo"/>
        <c:crossAx val="1910149176"/>
        <c:crosses val="autoZero"/>
        <c:auto val="1"/>
        <c:lblAlgn val="ctr"/>
        <c:lblOffset val="100"/>
        <c:noMultiLvlLbl val="0"/>
      </c:catAx>
      <c:valAx>
        <c:axId val="1910149176"/>
        <c:scaling>
          <c:orientation val="minMax"/>
        </c:scaling>
        <c:delete val="0"/>
        <c:axPos val="l"/>
        <c:majorGridlines/>
        <c:title>
          <c:tx>
            <c:rich>
              <a:bodyPr rot="-5400000" vert="horz"/>
              <a:lstStyle/>
              <a:p>
                <a:pPr>
                  <a:defRPr/>
                </a:pPr>
                <a:r>
                  <a:rPr lang="en-US" sz="1400" dirty="0"/>
                  <a:t>Energy Norm. to DRAM</a:t>
                </a:r>
              </a:p>
            </c:rich>
          </c:tx>
          <c:layout>
            <c:manualLayout>
              <c:xMode val="edge"/>
              <c:yMode val="edge"/>
              <c:x val="0.0250073785291238"/>
              <c:y val="0.132676221926533"/>
            </c:manualLayout>
          </c:layout>
          <c:overlay val="0"/>
        </c:title>
        <c:numFmt formatCode="0%" sourceLinked="1"/>
        <c:majorTickMark val="out"/>
        <c:minorTickMark val="none"/>
        <c:tickLblPos val="nextTo"/>
        <c:crossAx val="1914065064"/>
        <c:crosses val="autoZero"/>
        <c:crossBetween val="between"/>
      </c:valAx>
      <c:spPr>
        <a:noFill/>
      </c:spPr>
    </c:plotArea>
    <c:legend>
      <c:legendPos val="t"/>
      <c:layout>
        <c:manualLayout>
          <c:xMode val="edge"/>
          <c:yMode val="edge"/>
          <c:x val="0.324207443447092"/>
          <c:y val="0.0997624640892224"/>
          <c:w val="0.346044181301749"/>
          <c:h val="0.106943528597482"/>
        </c:manualLayou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DIRTINESS!$C$108</c:f>
              <c:strCache>
                <c:ptCount val="1"/>
                <c:pt idx="0">
                  <c:v>Clean</c:v>
                </c:pt>
              </c:strCache>
            </c:strRef>
          </c:tx>
          <c:invertIfNegative val="0"/>
          <c:cat>
            <c:strRef>
              <c:f>DIRTINESS!$B$109:$B$123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DIRTINESS!$C$109:$C$123</c:f>
              <c:numCache>
                <c:formatCode>0%</c:formatCode>
                <c:ptCount val="15"/>
                <c:pt idx="0">
                  <c:v>0.513589161042915</c:v>
                </c:pt>
                <c:pt idx="1">
                  <c:v>0.548918693585814</c:v>
                </c:pt>
                <c:pt idx="2">
                  <c:v>0.731852343385344</c:v>
                </c:pt>
                <c:pt idx="3">
                  <c:v>0.603528917109929</c:v>
                </c:pt>
                <c:pt idx="4">
                  <c:v>0.655392447221929</c:v>
                </c:pt>
                <c:pt idx="5">
                  <c:v>0.392576593950104</c:v>
                </c:pt>
                <c:pt idx="6">
                  <c:v>0.355672153149825</c:v>
                </c:pt>
                <c:pt idx="7">
                  <c:v>0.59633426963219</c:v>
                </c:pt>
                <c:pt idx="8">
                  <c:v>0.738771565305503</c:v>
                </c:pt>
                <c:pt idx="9">
                  <c:v>0.932327729926716</c:v>
                </c:pt>
                <c:pt idx="10">
                  <c:v>0.616403709269792</c:v>
                </c:pt>
                <c:pt idx="11">
                  <c:v>0.590979739970308</c:v>
                </c:pt>
                <c:pt idx="12">
                  <c:v>0.572230186823541</c:v>
                </c:pt>
                <c:pt idx="13">
                  <c:v>0.824130113297837</c:v>
                </c:pt>
                <c:pt idx="14">
                  <c:v>0.619479115976553</c:v>
                </c:pt>
              </c:numCache>
            </c:numRef>
          </c:val>
        </c:ser>
        <c:ser>
          <c:idx val="1"/>
          <c:order val="1"/>
          <c:tx>
            <c:strRef>
              <c:f>DIRTINESS!$D$108</c:f>
              <c:strCache>
                <c:ptCount val="1"/>
                <c:pt idx="0">
                  <c:v>1 Dirty</c:v>
                </c:pt>
              </c:strCache>
            </c:strRef>
          </c:tx>
          <c:invertIfNegative val="0"/>
          <c:cat>
            <c:strRef>
              <c:f>DIRTINESS!$B$109:$B$123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DIRTINESS!$D$109:$D$123</c:f>
              <c:numCache>
                <c:formatCode>0%</c:formatCode>
                <c:ptCount val="15"/>
                <c:pt idx="0">
                  <c:v>0.398073904516103</c:v>
                </c:pt>
                <c:pt idx="1">
                  <c:v>0.252592430345937</c:v>
                </c:pt>
                <c:pt idx="2">
                  <c:v>0.165758835230242</c:v>
                </c:pt>
                <c:pt idx="3">
                  <c:v>0.268102953939448</c:v>
                </c:pt>
                <c:pt idx="4">
                  <c:v>0.207712366081017</c:v>
                </c:pt>
                <c:pt idx="5">
                  <c:v>0.300686102731062</c:v>
                </c:pt>
                <c:pt idx="6">
                  <c:v>0.376467251908926</c:v>
                </c:pt>
                <c:pt idx="7">
                  <c:v>0.363672281446011</c:v>
                </c:pt>
                <c:pt idx="8">
                  <c:v>0.210851444023083</c:v>
                </c:pt>
                <c:pt idx="9">
                  <c:v>0.045272760649474</c:v>
                </c:pt>
                <c:pt idx="10">
                  <c:v>0.245406178572637</c:v>
                </c:pt>
                <c:pt idx="11">
                  <c:v>0.321951930067735</c:v>
                </c:pt>
                <c:pt idx="12">
                  <c:v>0.245712794946681</c:v>
                </c:pt>
                <c:pt idx="13">
                  <c:v>0.126695414864152</c:v>
                </c:pt>
                <c:pt idx="14">
                  <c:v>0.252068332094465</c:v>
                </c:pt>
              </c:numCache>
            </c:numRef>
          </c:val>
        </c:ser>
        <c:ser>
          <c:idx val="2"/>
          <c:order val="2"/>
          <c:tx>
            <c:strRef>
              <c:f>DIRTINESS!$E$108</c:f>
              <c:strCache>
                <c:ptCount val="1"/>
                <c:pt idx="0">
                  <c:v>2 Dirty</c:v>
                </c:pt>
              </c:strCache>
            </c:strRef>
          </c:tx>
          <c:invertIfNegative val="0"/>
          <c:cat>
            <c:strRef>
              <c:f>DIRTINESS!$B$109:$B$123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DIRTINESS!$E$109:$E$123</c:f>
              <c:numCache>
                <c:formatCode>0%</c:formatCode>
                <c:ptCount val="15"/>
                <c:pt idx="0">
                  <c:v>0.0380810534088958</c:v>
                </c:pt>
                <c:pt idx="1">
                  <c:v>0.068221276267989</c:v>
                </c:pt>
                <c:pt idx="2">
                  <c:v>0.0399403979600709</c:v>
                </c:pt>
                <c:pt idx="3">
                  <c:v>0.0527425395487807</c:v>
                </c:pt>
                <c:pt idx="4">
                  <c:v>0.0621028475337581</c:v>
                </c:pt>
                <c:pt idx="5">
                  <c:v>0.085871409352771</c:v>
                </c:pt>
                <c:pt idx="6">
                  <c:v>0.0853587787965179</c:v>
                </c:pt>
                <c:pt idx="7">
                  <c:v>0.00899877371643682</c:v>
                </c:pt>
                <c:pt idx="8">
                  <c:v>0.0205110116116245</c:v>
                </c:pt>
                <c:pt idx="9">
                  <c:v>0.0110945587272778</c:v>
                </c:pt>
                <c:pt idx="10">
                  <c:v>0.0575607298698663</c:v>
                </c:pt>
                <c:pt idx="11">
                  <c:v>0.0230161689038097</c:v>
                </c:pt>
                <c:pt idx="12">
                  <c:v>0.0688293354015801</c:v>
                </c:pt>
                <c:pt idx="13">
                  <c:v>0.0237034865107104</c:v>
                </c:pt>
                <c:pt idx="14">
                  <c:v>0.0461451691150064</c:v>
                </c:pt>
              </c:numCache>
            </c:numRef>
          </c:val>
        </c:ser>
        <c:ser>
          <c:idx val="3"/>
          <c:order val="3"/>
          <c:tx>
            <c:strRef>
              <c:f>DIRTINESS!$F$108</c:f>
              <c:strCache>
                <c:ptCount val="1"/>
                <c:pt idx="0">
                  <c:v>3 Dirty</c:v>
                </c:pt>
              </c:strCache>
            </c:strRef>
          </c:tx>
          <c:invertIfNegative val="0"/>
          <c:cat>
            <c:strRef>
              <c:f>DIRTINESS!$B$109:$B$123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DIRTINESS!$F$109:$F$123</c:f>
              <c:numCache>
                <c:formatCode>0%</c:formatCode>
                <c:ptCount val="15"/>
                <c:pt idx="0">
                  <c:v>0.0148172465777788</c:v>
                </c:pt>
                <c:pt idx="1">
                  <c:v>0.0300895406102522</c:v>
                </c:pt>
                <c:pt idx="2">
                  <c:v>0.01687992047202</c:v>
                </c:pt>
                <c:pt idx="3">
                  <c:v>0.0230790197481947</c:v>
                </c:pt>
                <c:pt idx="4">
                  <c:v>0.0268195099403229</c:v>
                </c:pt>
                <c:pt idx="5">
                  <c:v>0.0448484414557677</c:v>
                </c:pt>
                <c:pt idx="6">
                  <c:v>0.0365442589910301</c:v>
                </c:pt>
                <c:pt idx="7">
                  <c:v>0.00400314309733805</c:v>
                </c:pt>
                <c:pt idx="8">
                  <c:v>0.00670226684153639</c:v>
                </c:pt>
                <c:pt idx="9">
                  <c:v>0.00500663943112194</c:v>
                </c:pt>
                <c:pt idx="10">
                  <c:v>0.0252454805959186</c:v>
                </c:pt>
                <c:pt idx="11">
                  <c:v>0.00949152679232718</c:v>
                </c:pt>
                <c:pt idx="12">
                  <c:v>0.0313993178880866</c:v>
                </c:pt>
                <c:pt idx="13">
                  <c:v>0.00933931889771003</c:v>
                </c:pt>
                <c:pt idx="14">
                  <c:v>0.0203046879528147</c:v>
                </c:pt>
              </c:numCache>
            </c:numRef>
          </c:val>
        </c:ser>
        <c:ser>
          <c:idx val="4"/>
          <c:order val="4"/>
          <c:tx>
            <c:strRef>
              <c:f>DIRTINESS!$G$108</c:f>
              <c:strCache>
                <c:ptCount val="1"/>
                <c:pt idx="0">
                  <c:v>&gt;3 Dirty</c:v>
                </c:pt>
              </c:strCache>
            </c:strRef>
          </c:tx>
          <c:invertIfNegative val="0"/>
          <c:cat>
            <c:strRef>
              <c:f>DIRTINESS!$B$109:$B$123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DIRTINESS!$G$109:$G$123</c:f>
              <c:numCache>
                <c:formatCode>0%</c:formatCode>
                <c:ptCount val="15"/>
                <c:pt idx="0">
                  <c:v>0.0353351677850339</c:v>
                </c:pt>
                <c:pt idx="1">
                  <c:v>0.0985278132083741</c:v>
                </c:pt>
                <c:pt idx="2">
                  <c:v>0.0453672974141165</c:v>
                </c:pt>
                <c:pt idx="3">
                  <c:v>0.0524617930549065</c:v>
                </c:pt>
                <c:pt idx="4">
                  <c:v>0.0468848451083061</c:v>
                </c:pt>
                <c:pt idx="5">
                  <c:v>0.173158886296715</c:v>
                </c:pt>
                <c:pt idx="6">
                  <c:v>0.14577626086829</c:v>
                </c:pt>
                <c:pt idx="7">
                  <c:v>0.0268588426365208</c:v>
                </c:pt>
                <c:pt idx="8">
                  <c:v>0.0228658309980641</c:v>
                </c:pt>
                <c:pt idx="9">
                  <c:v>0.00629618992038365</c:v>
                </c:pt>
                <c:pt idx="10">
                  <c:v>0.0553486259368613</c:v>
                </c:pt>
                <c:pt idx="11">
                  <c:v>0.0544059394316601</c:v>
                </c:pt>
                <c:pt idx="12">
                  <c:v>0.0816282006429969</c:v>
                </c:pt>
                <c:pt idx="13">
                  <c:v>0.0161291230915654</c:v>
                </c:pt>
                <c:pt idx="14">
                  <c:v>0.0615032011709853</c:v>
                </c:pt>
              </c:numCache>
            </c:numRef>
          </c:val>
        </c:ser>
        <c:dLbls>
          <c:showLegendKey val="0"/>
          <c:showVal val="0"/>
          <c:showCatName val="0"/>
          <c:showSerName val="0"/>
          <c:showPercent val="0"/>
          <c:showBubbleSize val="0"/>
        </c:dLbls>
        <c:gapWidth val="150"/>
        <c:overlap val="100"/>
        <c:axId val="1914097976"/>
        <c:axId val="1914101032"/>
      </c:barChart>
      <c:catAx>
        <c:axId val="1914097976"/>
        <c:scaling>
          <c:orientation val="minMax"/>
        </c:scaling>
        <c:delete val="0"/>
        <c:axPos val="b"/>
        <c:majorTickMark val="out"/>
        <c:minorTickMark val="none"/>
        <c:tickLblPos val="nextTo"/>
        <c:crossAx val="1914101032"/>
        <c:crosses val="autoZero"/>
        <c:auto val="1"/>
        <c:lblAlgn val="ctr"/>
        <c:lblOffset val="100"/>
        <c:noMultiLvlLbl val="0"/>
      </c:catAx>
      <c:valAx>
        <c:axId val="1914101032"/>
        <c:scaling>
          <c:orientation val="minMax"/>
          <c:max val="1.0"/>
        </c:scaling>
        <c:delete val="0"/>
        <c:axPos val="l"/>
        <c:majorGridlines/>
        <c:title>
          <c:tx>
            <c:rich>
              <a:bodyPr rot="-5400000" vert="horz"/>
              <a:lstStyle/>
              <a:p>
                <a:pPr>
                  <a:defRPr/>
                </a:pPr>
                <a:r>
                  <a:rPr lang="en-US"/>
                  <a:t>Fraction of Blocks</a:t>
                </a:r>
              </a:p>
            </c:rich>
          </c:tx>
          <c:layout>
            <c:manualLayout>
              <c:xMode val="edge"/>
              <c:yMode val="edge"/>
              <c:x val="0.0278515241170933"/>
              <c:y val="0.315396981627297"/>
            </c:manualLayout>
          </c:layout>
          <c:overlay val="0"/>
        </c:title>
        <c:numFmt formatCode="0%" sourceLinked="1"/>
        <c:majorTickMark val="out"/>
        <c:minorTickMark val="none"/>
        <c:tickLblPos val="nextTo"/>
        <c:crossAx val="1914097976"/>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clustered"/>
        <c:varyColors val="0"/>
        <c:ser>
          <c:idx val="0"/>
          <c:order val="0"/>
          <c:tx>
            <c:strRef>
              <c:f>DATA3!$R$28</c:f>
              <c:strCache>
                <c:ptCount val="1"/>
                <c:pt idx="0">
                  <c:v>Average</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DATA3!$R$29:$R$43</c:f>
              <c:numCache>
                <c:formatCode>0%</c:formatCode>
                <c:ptCount val="15"/>
                <c:pt idx="0">
                  <c:v>0.643180076463355</c:v>
                </c:pt>
                <c:pt idx="1">
                  <c:v>0.884811065655406</c:v>
                </c:pt>
                <c:pt idx="2">
                  <c:v>0.913424095845</c:v>
                </c:pt>
                <c:pt idx="3">
                  <c:v>0.800304397303615</c:v>
                </c:pt>
                <c:pt idx="4">
                  <c:v>0.816437124063231</c:v>
                </c:pt>
                <c:pt idx="5">
                  <c:v>0.889314688714979</c:v>
                </c:pt>
                <c:pt idx="6">
                  <c:v>0.873457444077188</c:v>
                </c:pt>
                <c:pt idx="7">
                  <c:v>0.572183089015889</c:v>
                </c:pt>
                <c:pt idx="8">
                  <c:v>0.575938349825982</c:v>
                </c:pt>
                <c:pt idx="9">
                  <c:v>0.64016136667431</c:v>
                </c:pt>
                <c:pt idx="10">
                  <c:v>0.795801790380721</c:v>
                </c:pt>
                <c:pt idx="11">
                  <c:v>0.760585440878505</c:v>
                </c:pt>
                <c:pt idx="12">
                  <c:v>0.908091667385772</c:v>
                </c:pt>
                <c:pt idx="13">
                  <c:v>0.807725949824751</c:v>
                </c:pt>
                <c:pt idx="14">
                  <c:v>0.777244039007764</c:v>
                </c:pt>
              </c:numCache>
            </c:numRef>
          </c:val>
        </c:ser>
        <c:ser>
          <c:idx val="1"/>
          <c:order val="1"/>
          <c:tx>
            <c:strRef>
              <c:f>DATA3!$U$28</c:f>
              <c:strCache>
                <c:ptCount val="1"/>
                <c:pt idx="0">
                  <c:v>Read</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DATA3!$U$29:$U$43</c:f>
              <c:numCache>
                <c:formatCode>0%</c:formatCode>
                <c:ptCount val="15"/>
                <c:pt idx="0">
                  <c:v>0.729170929014867</c:v>
                </c:pt>
                <c:pt idx="1">
                  <c:v>0.914722653793843</c:v>
                </c:pt>
                <c:pt idx="2">
                  <c:v>0.930445253072741</c:v>
                </c:pt>
                <c:pt idx="3">
                  <c:v>0.847293160114505</c:v>
                </c:pt>
                <c:pt idx="4">
                  <c:v>0.843233698257598</c:v>
                </c:pt>
                <c:pt idx="5">
                  <c:v>0.931215290915167</c:v>
                </c:pt>
                <c:pt idx="6">
                  <c:v>0.926896376059535</c:v>
                </c:pt>
                <c:pt idx="7">
                  <c:v>0.595696740671701</c:v>
                </c:pt>
                <c:pt idx="8">
                  <c:v>0.55206018223522</c:v>
                </c:pt>
                <c:pt idx="9">
                  <c:v>0.648896395205939</c:v>
                </c:pt>
                <c:pt idx="10">
                  <c:v>0.842581905611313</c:v>
                </c:pt>
                <c:pt idx="11">
                  <c:v>0.784966209062621</c:v>
                </c:pt>
                <c:pt idx="12">
                  <c:v>0.938643446207183</c:v>
                </c:pt>
                <c:pt idx="13">
                  <c:v>0.83013313682583</c:v>
                </c:pt>
                <c:pt idx="14">
                  <c:v>0.808282526932004</c:v>
                </c:pt>
              </c:numCache>
            </c:numRef>
          </c:val>
        </c:ser>
        <c:ser>
          <c:idx val="2"/>
          <c:order val="2"/>
          <c:tx>
            <c:strRef>
              <c:f>DATA3!$V$28</c:f>
              <c:strCache>
                <c:ptCount val="1"/>
                <c:pt idx="0">
                  <c:v>Write</c:v>
                </c:pt>
              </c:strCache>
            </c:strRef>
          </c:tx>
          <c:invertIfNegative val="0"/>
          <c:cat>
            <c:strRef>
              <c:f>DATA3!$B$29:$B$43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DATA3!$V$29:$V$43</c:f>
              <c:numCache>
                <c:formatCode>0%</c:formatCode>
                <c:ptCount val="15"/>
                <c:pt idx="0">
                  <c:v>0.46109356499897</c:v>
                </c:pt>
                <c:pt idx="1">
                  <c:v>0.784868592778771</c:v>
                </c:pt>
                <c:pt idx="2">
                  <c:v>0.697711438046733</c:v>
                </c:pt>
                <c:pt idx="3">
                  <c:v>0.60898257852818</c:v>
                </c:pt>
                <c:pt idx="4">
                  <c:v>0.695029370308547</c:v>
                </c:pt>
                <c:pt idx="5">
                  <c:v>0.814216543154472</c:v>
                </c:pt>
                <c:pt idx="6">
                  <c:v>0.785661250179254</c:v>
                </c:pt>
                <c:pt idx="7">
                  <c:v>0.531615376766048</c:v>
                </c:pt>
                <c:pt idx="8">
                  <c:v>0.634823457033736</c:v>
                </c:pt>
                <c:pt idx="9">
                  <c:v>0.457130687176718</c:v>
                </c:pt>
                <c:pt idx="10">
                  <c:v>0.593614695018596</c:v>
                </c:pt>
                <c:pt idx="11">
                  <c:v>0.709945314424418</c:v>
                </c:pt>
                <c:pt idx="12">
                  <c:v>0.683388892331206</c:v>
                </c:pt>
                <c:pt idx="13">
                  <c:v>0.48008069973427</c:v>
                </c:pt>
                <c:pt idx="14">
                  <c:v>0.638440175748566</c:v>
                </c:pt>
              </c:numCache>
            </c:numRef>
          </c:val>
        </c:ser>
        <c:dLbls>
          <c:showLegendKey val="0"/>
          <c:showVal val="0"/>
          <c:showCatName val="0"/>
          <c:showSerName val="0"/>
          <c:showPercent val="0"/>
          <c:showBubbleSize val="0"/>
        </c:dLbls>
        <c:gapWidth val="150"/>
        <c:axId val="1915249496"/>
        <c:axId val="1915252472"/>
      </c:barChart>
      <c:catAx>
        <c:axId val="1915249496"/>
        <c:scaling>
          <c:orientation val="minMax"/>
        </c:scaling>
        <c:delete val="0"/>
        <c:axPos val="b"/>
        <c:majorTickMark val="out"/>
        <c:minorTickMark val="none"/>
        <c:tickLblPos val="nextTo"/>
        <c:crossAx val="1915252472"/>
        <c:crosses val="autoZero"/>
        <c:auto val="1"/>
        <c:lblAlgn val="ctr"/>
        <c:lblOffset val="100"/>
        <c:noMultiLvlLbl val="0"/>
      </c:catAx>
      <c:valAx>
        <c:axId val="1915252472"/>
        <c:scaling>
          <c:orientation val="minMax"/>
        </c:scaling>
        <c:delete val="0"/>
        <c:axPos val="l"/>
        <c:majorGridlines/>
        <c:title>
          <c:tx>
            <c:rich>
              <a:bodyPr rot="-5400000" vert="horz"/>
              <a:lstStyle/>
              <a:p>
                <a:pPr>
                  <a:defRPr/>
                </a:pPr>
                <a:r>
                  <a:rPr lang="en-US"/>
                  <a:t>Row Buffer Hit Rate</a:t>
                </a:r>
              </a:p>
            </c:rich>
          </c:tx>
          <c:layout/>
          <c:overlay val="0"/>
        </c:title>
        <c:numFmt formatCode="0%" sourceLinked="1"/>
        <c:majorTickMark val="out"/>
        <c:minorTickMark val="none"/>
        <c:tickLblPos val="nextTo"/>
        <c:crossAx val="1915249496"/>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DATA3!$U$48</c:f>
              <c:strCache>
                <c:ptCount val="1"/>
                <c:pt idx="0">
                  <c:v>ACT+PRE</c:v>
                </c:pt>
              </c:strCache>
            </c:strRef>
          </c:tx>
          <c:invertIfNegative val="0"/>
          <c:cat>
            <c:strRef>
              <c:f>DATA3!$B$49:$B$63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DATA3!$U$49:$U$63</c:f>
              <c:numCache>
                <c:formatCode>0%</c:formatCode>
                <c:ptCount val="15"/>
                <c:pt idx="0">
                  <c:v>0.524276494377499</c:v>
                </c:pt>
                <c:pt idx="1">
                  <c:v>0.455552145193763</c:v>
                </c:pt>
                <c:pt idx="2">
                  <c:v>0.475683711799928</c:v>
                </c:pt>
                <c:pt idx="3">
                  <c:v>0.566099902770851</c:v>
                </c:pt>
                <c:pt idx="4">
                  <c:v>0.545708337406271</c:v>
                </c:pt>
                <c:pt idx="5">
                  <c:v>0.54790583995572</c:v>
                </c:pt>
                <c:pt idx="6">
                  <c:v>0.480315289354357</c:v>
                </c:pt>
                <c:pt idx="7">
                  <c:v>0.607781222960881</c:v>
                </c:pt>
                <c:pt idx="8">
                  <c:v>0.493848677173616</c:v>
                </c:pt>
                <c:pt idx="9">
                  <c:v>0.58113508309208</c:v>
                </c:pt>
                <c:pt idx="10">
                  <c:v>0.524092651188049</c:v>
                </c:pt>
                <c:pt idx="11">
                  <c:v>0.515921816378818</c:v>
                </c:pt>
                <c:pt idx="12">
                  <c:v>0.468820246177471</c:v>
                </c:pt>
                <c:pt idx="13">
                  <c:v>0.56506820261486</c:v>
                </c:pt>
                <c:pt idx="14">
                  <c:v>0.525157830031726</c:v>
                </c:pt>
              </c:numCache>
            </c:numRef>
          </c:val>
        </c:ser>
        <c:ser>
          <c:idx val="1"/>
          <c:order val="1"/>
          <c:tx>
            <c:strRef>
              <c:f>DATA3!$V$48</c:f>
              <c:strCache>
                <c:ptCount val="1"/>
                <c:pt idx="0">
                  <c:v>WB</c:v>
                </c:pt>
              </c:strCache>
            </c:strRef>
          </c:tx>
          <c:invertIfNegative val="0"/>
          <c:cat>
            <c:strRef>
              <c:f>DATA3!$B$49:$B$63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DATA3!$V$49:$V$63</c:f>
              <c:numCache>
                <c:formatCode>0%</c:formatCode>
                <c:ptCount val="15"/>
                <c:pt idx="0">
                  <c:v>0.681227163197289</c:v>
                </c:pt>
                <c:pt idx="1">
                  <c:v>0.542609878053218</c:v>
                </c:pt>
                <c:pt idx="2">
                  <c:v>0.334373870148921</c:v>
                </c:pt>
                <c:pt idx="3">
                  <c:v>0.591132123118515</c:v>
                </c:pt>
                <c:pt idx="4">
                  <c:v>0.497052929651133</c:v>
                </c:pt>
                <c:pt idx="5">
                  <c:v>0.879927904712499</c:v>
                </c:pt>
                <c:pt idx="6">
                  <c:v>0.817423825994168</c:v>
                </c:pt>
                <c:pt idx="7">
                  <c:v>0.647308762803552</c:v>
                </c:pt>
                <c:pt idx="8">
                  <c:v>0.335855052032031</c:v>
                </c:pt>
                <c:pt idx="9">
                  <c:v>0.107053387223547</c:v>
                </c:pt>
                <c:pt idx="10">
                  <c:v>0.53131844391805</c:v>
                </c:pt>
                <c:pt idx="11">
                  <c:v>0.541321460344812</c:v>
                </c:pt>
                <c:pt idx="12">
                  <c:v>0.528421888339429</c:v>
                </c:pt>
                <c:pt idx="13">
                  <c:v>0.26545267215997</c:v>
                </c:pt>
                <c:pt idx="14">
                  <c:v>0.521462811549795</c:v>
                </c:pt>
              </c:numCache>
            </c:numRef>
          </c:val>
        </c:ser>
        <c:ser>
          <c:idx val="2"/>
          <c:order val="2"/>
          <c:tx>
            <c:strRef>
              <c:f>DATA3!$W$48</c:f>
              <c:strCache>
                <c:ptCount val="1"/>
                <c:pt idx="0">
                  <c:v>RB</c:v>
                </c:pt>
              </c:strCache>
            </c:strRef>
          </c:tx>
          <c:invertIfNegative val="0"/>
          <c:cat>
            <c:strRef>
              <c:f>DATA3!$B$49:$B$63</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DATA3!$W$49:$W$63</c:f>
              <c:numCache>
                <c:formatCode>0%</c:formatCode>
                <c:ptCount val="15"/>
                <c:pt idx="0">
                  <c:v>0.0136410039659807</c:v>
                </c:pt>
                <c:pt idx="1">
                  <c:v>0.0505103458504451</c:v>
                </c:pt>
                <c:pt idx="2">
                  <c:v>0.0724429571543717</c:v>
                </c:pt>
                <c:pt idx="3">
                  <c:v>0.0327478085576182</c:v>
                </c:pt>
                <c:pt idx="4">
                  <c:v>0.0350349047551881</c:v>
                </c:pt>
                <c:pt idx="5">
                  <c:v>0.0635438999087964</c:v>
                </c:pt>
                <c:pt idx="6">
                  <c:v>0.0478557383081404</c:v>
                </c:pt>
                <c:pt idx="7">
                  <c:v>0.0117334792673002</c:v>
                </c:pt>
                <c:pt idx="8">
                  <c:v>0.0096815157147849</c:v>
                </c:pt>
                <c:pt idx="9">
                  <c:v>0.0149231748789898</c:v>
                </c:pt>
                <c:pt idx="10">
                  <c:v>0.0294824461002994</c:v>
                </c:pt>
                <c:pt idx="11">
                  <c:v>0.0236583147382791</c:v>
                </c:pt>
                <c:pt idx="12">
                  <c:v>0.0668626558415643</c:v>
                </c:pt>
                <c:pt idx="13">
                  <c:v>0.03426468090458</c:v>
                </c:pt>
                <c:pt idx="14">
                  <c:v>0.036170208996167</c:v>
                </c:pt>
              </c:numCache>
            </c:numRef>
          </c:val>
        </c:ser>
        <c:dLbls>
          <c:showLegendKey val="0"/>
          <c:showVal val="0"/>
          <c:showCatName val="0"/>
          <c:showSerName val="0"/>
          <c:showPercent val="0"/>
          <c:showBubbleSize val="0"/>
        </c:dLbls>
        <c:gapWidth val="150"/>
        <c:overlap val="100"/>
        <c:axId val="1908978696"/>
        <c:axId val="1909008056"/>
      </c:barChart>
      <c:catAx>
        <c:axId val="1908978696"/>
        <c:scaling>
          <c:orientation val="minMax"/>
        </c:scaling>
        <c:delete val="0"/>
        <c:axPos val="b"/>
        <c:majorTickMark val="out"/>
        <c:minorTickMark val="none"/>
        <c:tickLblPos val="nextTo"/>
        <c:crossAx val="1909008056"/>
        <c:crosses val="autoZero"/>
        <c:auto val="1"/>
        <c:lblAlgn val="ctr"/>
        <c:lblOffset val="100"/>
        <c:noMultiLvlLbl val="0"/>
      </c:catAx>
      <c:valAx>
        <c:axId val="1909008056"/>
        <c:scaling>
          <c:orientation val="minMax"/>
        </c:scaling>
        <c:delete val="0"/>
        <c:axPos val="l"/>
        <c:majorGridlines/>
        <c:title>
          <c:tx>
            <c:rich>
              <a:bodyPr rot="-5400000" vert="horz"/>
              <a:lstStyle/>
              <a:p>
                <a:pPr>
                  <a:defRPr/>
                </a:pPr>
                <a:r>
                  <a:rPr lang="en-US"/>
                  <a:t>Energy Norm. to DRAM</a:t>
                </a:r>
              </a:p>
            </c:rich>
          </c:tx>
          <c:layout>
            <c:manualLayout>
              <c:xMode val="edge"/>
              <c:yMode val="edge"/>
              <c:x val="0.0305555555555556"/>
              <c:y val="0.204285870516185"/>
            </c:manualLayout>
          </c:layout>
          <c:overlay val="0"/>
        </c:title>
        <c:numFmt formatCode="0%" sourceLinked="1"/>
        <c:majorTickMark val="out"/>
        <c:minorTickMark val="none"/>
        <c:tickLblPos val="nextTo"/>
        <c:crossAx val="1908978696"/>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DATA3!$V$157</c:f>
              <c:strCache>
                <c:ptCount val="1"/>
                <c:pt idx="0">
                  <c:v>ACT+PRE</c:v>
                </c:pt>
              </c:strCache>
            </c:strRef>
          </c:tx>
          <c:invertIfNegative val="0"/>
          <c:cat>
            <c:strRef>
              <c:f>DATA3!$B$158:$B$172</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DATA3!$V$158:$V$172</c:f>
              <c:numCache>
                <c:formatCode>0%</c:formatCode>
                <c:ptCount val="15"/>
                <c:pt idx="0">
                  <c:v>0.524276494377499</c:v>
                </c:pt>
                <c:pt idx="1">
                  <c:v>0.455552145193763</c:v>
                </c:pt>
                <c:pt idx="2">
                  <c:v>0.475683711799928</c:v>
                </c:pt>
                <c:pt idx="3">
                  <c:v>0.566099902770851</c:v>
                </c:pt>
                <c:pt idx="4">
                  <c:v>0.545708337406271</c:v>
                </c:pt>
                <c:pt idx="5">
                  <c:v>0.54790583995572</c:v>
                </c:pt>
                <c:pt idx="6">
                  <c:v>0.480315289354357</c:v>
                </c:pt>
                <c:pt idx="7">
                  <c:v>0.607781222960881</c:v>
                </c:pt>
                <c:pt idx="8">
                  <c:v>0.493848677173616</c:v>
                </c:pt>
                <c:pt idx="9">
                  <c:v>0.58113508309208</c:v>
                </c:pt>
                <c:pt idx="10">
                  <c:v>0.524092651188049</c:v>
                </c:pt>
                <c:pt idx="11">
                  <c:v>0.515921816378818</c:v>
                </c:pt>
                <c:pt idx="12">
                  <c:v>0.468820246177471</c:v>
                </c:pt>
                <c:pt idx="13">
                  <c:v>0.56506820261486</c:v>
                </c:pt>
                <c:pt idx="14">
                  <c:v>0.525157830031726</c:v>
                </c:pt>
              </c:numCache>
            </c:numRef>
          </c:val>
        </c:ser>
        <c:ser>
          <c:idx val="1"/>
          <c:order val="1"/>
          <c:tx>
            <c:strRef>
              <c:f>DATA3!$W$157</c:f>
              <c:strCache>
                <c:ptCount val="1"/>
                <c:pt idx="0">
                  <c:v>WB</c:v>
                </c:pt>
              </c:strCache>
            </c:strRef>
          </c:tx>
          <c:invertIfNegative val="0"/>
          <c:cat>
            <c:strRef>
              <c:f>DATA3!$B$158:$B$172</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DATA3!$W$158:$W$172</c:f>
              <c:numCache>
                <c:formatCode>0%</c:formatCode>
                <c:ptCount val="15"/>
                <c:pt idx="0">
                  <c:v>0.01940618849561</c:v>
                </c:pt>
                <c:pt idx="1">
                  <c:v>0.0373451548415376</c:v>
                </c:pt>
                <c:pt idx="2">
                  <c:v>0.0159417210859279</c:v>
                </c:pt>
                <c:pt idx="3">
                  <c:v>0.0228804290720955</c:v>
                </c:pt>
                <c:pt idx="4">
                  <c:v>0.0219515407006744</c:v>
                </c:pt>
                <c:pt idx="5">
                  <c:v>0.0730572275790195</c:v>
                </c:pt>
                <c:pt idx="6">
                  <c:v>0.0591917361069745</c:v>
                </c:pt>
                <c:pt idx="7">
                  <c:v>0.0214845549074356</c:v>
                </c:pt>
                <c:pt idx="8">
                  <c:v>0.0138457609771101</c:v>
                </c:pt>
                <c:pt idx="9">
                  <c:v>0.00302777110007763</c:v>
                </c:pt>
                <c:pt idx="10">
                  <c:v>0.0197696951217189</c:v>
                </c:pt>
                <c:pt idx="11">
                  <c:v>0.0288523415750723</c:v>
                </c:pt>
                <c:pt idx="12">
                  <c:v>0.0250299269504927</c:v>
                </c:pt>
                <c:pt idx="13">
                  <c:v>0.00769417181037287</c:v>
                </c:pt>
                <c:pt idx="14">
                  <c:v>0.0263913014517228</c:v>
                </c:pt>
              </c:numCache>
            </c:numRef>
          </c:val>
        </c:ser>
        <c:ser>
          <c:idx val="2"/>
          <c:order val="2"/>
          <c:tx>
            <c:strRef>
              <c:f>DATA3!$X$157</c:f>
              <c:strCache>
                <c:ptCount val="1"/>
                <c:pt idx="0">
                  <c:v>RB</c:v>
                </c:pt>
              </c:strCache>
            </c:strRef>
          </c:tx>
          <c:invertIfNegative val="0"/>
          <c:cat>
            <c:strRef>
              <c:f>DATA3!$B$158:$B$172</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DATA3!$X$158:$X$172</c:f>
              <c:numCache>
                <c:formatCode>0%</c:formatCode>
                <c:ptCount val="15"/>
                <c:pt idx="0">
                  <c:v>0.0136410039659807</c:v>
                </c:pt>
                <c:pt idx="1">
                  <c:v>0.0505103458504451</c:v>
                </c:pt>
                <c:pt idx="2">
                  <c:v>0.0724429571543717</c:v>
                </c:pt>
                <c:pt idx="3">
                  <c:v>0.0327478085576182</c:v>
                </c:pt>
                <c:pt idx="4">
                  <c:v>0.0350349047551881</c:v>
                </c:pt>
                <c:pt idx="5">
                  <c:v>0.0635438999087964</c:v>
                </c:pt>
                <c:pt idx="6">
                  <c:v>0.0478557383081404</c:v>
                </c:pt>
                <c:pt idx="7">
                  <c:v>0.0117334792673002</c:v>
                </c:pt>
                <c:pt idx="8">
                  <c:v>0.0096815157147849</c:v>
                </c:pt>
                <c:pt idx="9">
                  <c:v>0.0149231748789898</c:v>
                </c:pt>
                <c:pt idx="10">
                  <c:v>0.0294824461002994</c:v>
                </c:pt>
                <c:pt idx="11">
                  <c:v>0.0236583147382791</c:v>
                </c:pt>
                <c:pt idx="12">
                  <c:v>0.0668626558415643</c:v>
                </c:pt>
                <c:pt idx="13">
                  <c:v>0.03426468090458</c:v>
                </c:pt>
                <c:pt idx="14">
                  <c:v>0.036170208996167</c:v>
                </c:pt>
              </c:numCache>
            </c:numRef>
          </c:val>
        </c:ser>
        <c:dLbls>
          <c:showLegendKey val="0"/>
          <c:showVal val="0"/>
          <c:showCatName val="0"/>
          <c:showSerName val="0"/>
          <c:showPercent val="0"/>
          <c:showBubbleSize val="0"/>
        </c:dLbls>
        <c:gapWidth val="150"/>
        <c:overlap val="100"/>
        <c:axId val="1915286216"/>
        <c:axId val="1915367608"/>
      </c:barChart>
      <c:catAx>
        <c:axId val="1915286216"/>
        <c:scaling>
          <c:orientation val="minMax"/>
        </c:scaling>
        <c:delete val="0"/>
        <c:axPos val="b"/>
        <c:majorTickMark val="out"/>
        <c:minorTickMark val="none"/>
        <c:tickLblPos val="nextTo"/>
        <c:crossAx val="1915367608"/>
        <c:crosses val="autoZero"/>
        <c:auto val="1"/>
        <c:lblAlgn val="ctr"/>
        <c:lblOffset val="100"/>
        <c:noMultiLvlLbl val="0"/>
      </c:catAx>
      <c:valAx>
        <c:axId val="1915367608"/>
        <c:scaling>
          <c:orientation val="minMax"/>
          <c:max val="1.0"/>
        </c:scaling>
        <c:delete val="0"/>
        <c:axPos val="l"/>
        <c:majorGridlines/>
        <c:title>
          <c:tx>
            <c:rich>
              <a:bodyPr rot="-5400000" vert="horz"/>
              <a:lstStyle/>
              <a:p>
                <a:pPr>
                  <a:defRPr/>
                </a:pPr>
                <a:r>
                  <a:rPr lang="en-US"/>
                  <a:t>Energy Norm. </a:t>
                </a:r>
                <a:r>
                  <a:rPr lang="en-US" baseline="0"/>
                  <a:t>to DRAM</a:t>
                </a:r>
                <a:endParaRPr lang="en-US"/>
              </a:p>
            </c:rich>
          </c:tx>
          <c:layout>
            <c:manualLayout>
              <c:xMode val="edge"/>
              <c:yMode val="edge"/>
              <c:x val="0.0277777777777778"/>
              <c:y val="0.199656240886556"/>
            </c:manualLayout>
          </c:layout>
          <c:overlay val="0"/>
        </c:title>
        <c:numFmt formatCode="0%" sourceLinked="1"/>
        <c:majorTickMark val="out"/>
        <c:minorTickMark val="none"/>
        <c:tickLblPos val="nextTo"/>
        <c:crossAx val="1915286216"/>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3"/>
    </mc:Choice>
    <mc:Fallback>
      <c:style val="33"/>
    </mc:Fallback>
  </mc:AlternateContent>
  <c:chart>
    <c:autoTitleDeleted val="1"/>
    <c:plotArea>
      <c:layout/>
      <c:barChart>
        <c:barDir val="col"/>
        <c:grouping val="stacked"/>
        <c:varyColors val="0"/>
        <c:ser>
          <c:idx val="0"/>
          <c:order val="0"/>
          <c:tx>
            <c:strRef>
              <c:f>DATA3!$V$179</c:f>
              <c:strCache>
                <c:ptCount val="1"/>
                <c:pt idx="0">
                  <c:v>ACT+PRE</c:v>
                </c:pt>
              </c:strCache>
            </c:strRef>
          </c:tx>
          <c:invertIfNegative val="0"/>
          <c:cat>
            <c:strRef>
              <c:f>DATA3!$B$180:$B$194</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DATA3!$V$180:$V$194</c:f>
              <c:numCache>
                <c:formatCode>0%</c:formatCode>
                <c:ptCount val="15"/>
                <c:pt idx="0">
                  <c:v>0.286116769136374</c:v>
                </c:pt>
                <c:pt idx="1">
                  <c:v>0.266152264331724</c:v>
                </c:pt>
                <c:pt idx="2">
                  <c:v>0.360599300521139</c:v>
                </c:pt>
                <c:pt idx="3">
                  <c:v>0.360804794638843</c:v>
                </c:pt>
                <c:pt idx="4">
                  <c:v>0.407994472031565</c:v>
                </c:pt>
                <c:pt idx="5">
                  <c:v>0.225770223514226</c:v>
                </c:pt>
                <c:pt idx="6">
                  <c:v>0.189079265163221</c:v>
                </c:pt>
                <c:pt idx="7">
                  <c:v>0.372751117544425</c:v>
                </c:pt>
                <c:pt idx="8">
                  <c:v>0.477711441114044</c:v>
                </c:pt>
                <c:pt idx="9">
                  <c:v>0.626037530370629</c:v>
                </c:pt>
                <c:pt idx="10">
                  <c:v>0.337515836882991</c:v>
                </c:pt>
                <c:pt idx="11">
                  <c:v>0.326972366297145</c:v>
                </c:pt>
                <c:pt idx="12">
                  <c:v>0.28042787211309</c:v>
                </c:pt>
                <c:pt idx="13">
                  <c:v>0.515623613463293</c:v>
                </c:pt>
                <c:pt idx="14">
                  <c:v>0.359539776223051</c:v>
                </c:pt>
              </c:numCache>
            </c:numRef>
          </c:val>
        </c:ser>
        <c:ser>
          <c:idx val="1"/>
          <c:order val="1"/>
          <c:tx>
            <c:strRef>
              <c:f>DATA3!$W$179</c:f>
              <c:strCache>
                <c:ptCount val="1"/>
                <c:pt idx="0">
                  <c:v>WB</c:v>
                </c:pt>
              </c:strCache>
            </c:strRef>
          </c:tx>
          <c:invertIfNegative val="0"/>
          <c:cat>
            <c:strRef>
              <c:f>DATA3!$B$180:$B$194</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DATA3!$W$180:$W$194</c:f>
              <c:numCache>
                <c:formatCode>0%</c:formatCode>
                <c:ptCount val="15"/>
                <c:pt idx="0">
                  <c:v>0.0200011640555904</c:v>
                </c:pt>
                <c:pt idx="1">
                  <c:v>0.0385497072905251</c:v>
                </c:pt>
                <c:pt idx="2">
                  <c:v>0.0168065139998953</c:v>
                </c:pt>
                <c:pt idx="3">
                  <c:v>0.0238089395121655</c:v>
                </c:pt>
                <c:pt idx="4">
                  <c:v>0.0234491936826416</c:v>
                </c:pt>
                <c:pt idx="5">
                  <c:v>0.0750887668687685</c:v>
                </c:pt>
                <c:pt idx="6">
                  <c:v>0.0639095584602866</c:v>
                </c:pt>
                <c:pt idx="7">
                  <c:v>0.0264171469237741</c:v>
                </c:pt>
                <c:pt idx="8">
                  <c:v>0.0158776953495653</c:v>
                </c:pt>
                <c:pt idx="9">
                  <c:v>0.00335993134156087</c:v>
                </c:pt>
                <c:pt idx="10">
                  <c:v>0.0202290561239199</c:v>
                </c:pt>
                <c:pt idx="11">
                  <c:v>0.0334953968332428</c:v>
                </c:pt>
                <c:pt idx="12">
                  <c:v>0.0255376845781992</c:v>
                </c:pt>
                <c:pt idx="13">
                  <c:v>0.00836419944799234</c:v>
                </c:pt>
                <c:pt idx="14">
                  <c:v>0.0282067824620091</c:v>
                </c:pt>
              </c:numCache>
            </c:numRef>
          </c:val>
        </c:ser>
        <c:ser>
          <c:idx val="2"/>
          <c:order val="2"/>
          <c:tx>
            <c:strRef>
              <c:f>DATA3!$X$179</c:f>
              <c:strCache>
                <c:ptCount val="1"/>
                <c:pt idx="0">
                  <c:v>RB</c:v>
                </c:pt>
              </c:strCache>
            </c:strRef>
          </c:tx>
          <c:invertIfNegative val="0"/>
          <c:cat>
            <c:strRef>
              <c:f>DATA3!$B$180:$B$194</c:f>
              <c:strCache>
                <c:ptCount val="15"/>
                <c:pt idx="0">
                  <c:v>cactusADM</c:v>
                </c:pt>
                <c:pt idx="1">
                  <c:v>calculix</c:v>
                </c:pt>
                <c:pt idx="2">
                  <c:v>gamess</c:v>
                </c:pt>
                <c:pt idx="3">
                  <c:v>gobmk</c:v>
                </c:pt>
                <c:pt idx="4">
                  <c:v>gromacs</c:v>
                </c:pt>
                <c:pt idx="5">
                  <c:v>hmmer</c:v>
                </c:pt>
                <c:pt idx="6">
                  <c:v>lbm</c:v>
                </c:pt>
                <c:pt idx="7">
                  <c:v>libquantum</c:v>
                </c:pt>
                <c:pt idx="8">
                  <c:v>mcf</c:v>
                </c:pt>
                <c:pt idx="9">
                  <c:v>omnetpp</c:v>
                </c:pt>
                <c:pt idx="10">
                  <c:v>perlbench</c:v>
                </c:pt>
                <c:pt idx="11">
                  <c:v>sjeng</c:v>
                </c:pt>
                <c:pt idx="12">
                  <c:v>tonto</c:v>
                </c:pt>
                <c:pt idx="13">
                  <c:v>xalancbmk</c:v>
                </c:pt>
                <c:pt idx="14">
                  <c:v>Average</c:v>
                </c:pt>
              </c:strCache>
            </c:strRef>
          </c:cat>
          <c:val>
            <c:numRef>
              <c:f>DATA3!$X$180:$X$194</c:f>
              <c:numCache>
                <c:formatCode>0%</c:formatCode>
                <c:ptCount val="15"/>
                <c:pt idx="0">
                  <c:v>0.0111670367890206</c:v>
                </c:pt>
                <c:pt idx="1">
                  <c:v>0.0417197614683629</c:v>
                </c:pt>
                <c:pt idx="2">
                  <c:v>0.0693656901100514</c:v>
                </c:pt>
                <c:pt idx="3">
                  <c:v>0.0289566601543619</c:v>
                </c:pt>
                <c:pt idx="4">
                  <c:v>0.0315848349005001</c:v>
                </c:pt>
                <c:pt idx="5">
                  <c:v>0.0438814500279987</c:v>
                </c:pt>
                <c:pt idx="6">
                  <c:v>0.0339880355841167</c:v>
                </c:pt>
                <c:pt idx="7">
                  <c:v>0.0124690642048157</c:v>
                </c:pt>
                <c:pt idx="8">
                  <c:v>0.00741486572180663</c:v>
                </c:pt>
                <c:pt idx="9">
                  <c:v>0.0165181101280493</c:v>
                </c:pt>
                <c:pt idx="10">
                  <c:v>0.0260860060206481</c:v>
                </c:pt>
                <c:pt idx="11">
                  <c:v>0.0184923780067323</c:v>
                </c:pt>
                <c:pt idx="12">
                  <c:v>0.0616855926484148</c:v>
                </c:pt>
                <c:pt idx="13">
                  <c:v>0.036429685118937</c:v>
                </c:pt>
                <c:pt idx="14">
                  <c:v>0.031411369348844</c:v>
                </c:pt>
              </c:numCache>
            </c:numRef>
          </c:val>
        </c:ser>
        <c:dLbls>
          <c:showLegendKey val="0"/>
          <c:showVal val="0"/>
          <c:showCatName val="0"/>
          <c:showSerName val="0"/>
          <c:showPercent val="0"/>
          <c:showBubbleSize val="0"/>
        </c:dLbls>
        <c:gapWidth val="150"/>
        <c:overlap val="100"/>
        <c:axId val="1914613656"/>
        <c:axId val="1914616632"/>
      </c:barChart>
      <c:catAx>
        <c:axId val="1914613656"/>
        <c:scaling>
          <c:orientation val="minMax"/>
        </c:scaling>
        <c:delete val="0"/>
        <c:axPos val="b"/>
        <c:majorTickMark val="out"/>
        <c:minorTickMark val="none"/>
        <c:tickLblPos val="nextTo"/>
        <c:crossAx val="1914616632"/>
        <c:crosses val="autoZero"/>
        <c:auto val="1"/>
        <c:lblAlgn val="ctr"/>
        <c:lblOffset val="100"/>
        <c:noMultiLvlLbl val="0"/>
      </c:catAx>
      <c:valAx>
        <c:axId val="1914616632"/>
        <c:scaling>
          <c:orientation val="minMax"/>
          <c:max val="1.0"/>
        </c:scaling>
        <c:delete val="0"/>
        <c:axPos val="l"/>
        <c:majorGridlines/>
        <c:title>
          <c:tx>
            <c:rich>
              <a:bodyPr rot="-5400000" vert="horz"/>
              <a:lstStyle/>
              <a:p>
                <a:pPr>
                  <a:defRPr/>
                </a:pPr>
                <a:r>
                  <a:rPr lang="en-US"/>
                  <a:t>Energy Norm. to DRAM</a:t>
                </a:r>
              </a:p>
            </c:rich>
          </c:tx>
          <c:layout>
            <c:manualLayout>
              <c:xMode val="edge"/>
              <c:yMode val="edge"/>
              <c:x val="0.0305555555555556"/>
              <c:y val="0.204285870516185"/>
            </c:manualLayout>
          </c:layout>
          <c:overlay val="0"/>
        </c:title>
        <c:numFmt formatCode="0%" sourceLinked="1"/>
        <c:majorTickMark val="out"/>
        <c:minorTickMark val="none"/>
        <c:tickLblPos val="nextTo"/>
        <c:crossAx val="1914613656"/>
        <c:crosses val="autoZero"/>
        <c:crossBetween val="between"/>
      </c:valAx>
      <c:spPr>
        <a:noFill/>
      </c:spPr>
    </c:plotArea>
    <c:legend>
      <c:legendPos val="t"/>
      <c:layou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505538-8F16-4743-B55A-E7D2E1A95CE9}" type="datetimeFigureOut">
              <a:rPr lang="en-US" smtClean="0"/>
              <a:t>6/5/13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23B1BF-2DE4-4D7D-8ECD-16D20D21B23B}" type="slidenum">
              <a:rPr lang="en-US" smtClean="0"/>
              <a:t>‹#›</a:t>
            </a:fld>
            <a:endParaRPr lang="en-US"/>
          </a:p>
        </p:txBody>
      </p:sp>
    </p:spTree>
    <p:extLst>
      <p:ext uri="{BB962C8B-B14F-4D97-AF65-F5344CB8AC3E}">
        <p14:creationId xmlns:p14="http://schemas.microsoft.com/office/powerpoint/2010/main" val="720780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 everyone,</a:t>
            </a:r>
            <a:r>
              <a:rPr lang="en-US" baseline="0" dirty="0" smtClean="0"/>
              <a:t> my name is </a:t>
            </a:r>
            <a:r>
              <a:rPr lang="en-US" baseline="0" dirty="0" err="1" smtClean="0"/>
              <a:t>Emre</a:t>
            </a:r>
            <a:r>
              <a:rPr lang="en-US" baseline="0" dirty="0" smtClean="0"/>
              <a:t> </a:t>
            </a:r>
            <a:r>
              <a:rPr lang="en-US" baseline="0" dirty="0" err="1" smtClean="0"/>
              <a:t>Kultursay</a:t>
            </a:r>
            <a:r>
              <a:rPr lang="en-US" baseline="0" dirty="0" smtClean="0"/>
              <a:t> and I will be presenting our work on using STT-RAM as a main memory technology. </a:t>
            </a:r>
          </a:p>
          <a:p>
            <a:r>
              <a:rPr lang="en-US" baseline="0" dirty="0" smtClean="0"/>
              <a:t>My collaborators in this work are </a:t>
            </a:r>
            <a:r>
              <a:rPr lang="en-US" baseline="0" dirty="0" err="1" smtClean="0"/>
              <a:t>Mahmut</a:t>
            </a:r>
            <a:r>
              <a:rPr lang="en-US" baseline="0" dirty="0" smtClean="0"/>
              <a:t> </a:t>
            </a:r>
            <a:r>
              <a:rPr lang="en-US" baseline="0" dirty="0" err="1" smtClean="0"/>
              <a:t>Kandemir</a:t>
            </a:r>
            <a:r>
              <a:rPr lang="en-US" baseline="0" dirty="0" smtClean="0"/>
              <a:t> and </a:t>
            </a:r>
            <a:r>
              <a:rPr lang="en-US" baseline="0" dirty="0" err="1" smtClean="0"/>
              <a:t>Anand</a:t>
            </a:r>
            <a:r>
              <a:rPr lang="en-US" baseline="0" dirty="0" smtClean="0"/>
              <a:t> </a:t>
            </a:r>
            <a:r>
              <a:rPr lang="en-US" baseline="0" dirty="0" err="1" smtClean="0"/>
              <a:t>Sivasubramaniam</a:t>
            </a:r>
            <a:r>
              <a:rPr lang="en-US" baseline="0" dirty="0" smtClean="0"/>
              <a:t> from Penn State and </a:t>
            </a:r>
            <a:r>
              <a:rPr lang="en-US" baseline="0" dirty="0" err="1" smtClean="0"/>
              <a:t>Onur</a:t>
            </a:r>
            <a:r>
              <a:rPr lang="en-US" baseline="0" dirty="0" smtClean="0"/>
              <a:t> </a:t>
            </a:r>
            <a:r>
              <a:rPr lang="en-US" baseline="0" dirty="0" err="1" smtClean="0"/>
              <a:t>Mutlu</a:t>
            </a:r>
            <a:r>
              <a:rPr lang="en-US" baseline="0" dirty="0" smtClean="0"/>
              <a:t> from Carnegie Mellon.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a:t>
            </a:fld>
            <a:endParaRPr lang="en-US"/>
          </a:p>
        </p:txBody>
      </p:sp>
    </p:spTree>
    <p:extLst>
      <p:ext uri="{BB962C8B-B14F-4D97-AF65-F5344CB8AC3E}">
        <p14:creationId xmlns:p14="http://schemas.microsoft.com/office/powerpoint/2010/main" val="31600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baseline="0" dirty="0" smtClean="0"/>
              <a:t>built an activity based memory energy model, similar to </a:t>
            </a:r>
            <a:r>
              <a:rPr lang="en-US" baseline="0" dirty="0" err="1" smtClean="0"/>
              <a:t>Wattch</a:t>
            </a:r>
            <a:r>
              <a:rPr lang="en-US" baseline="0" dirty="0" smtClean="0"/>
              <a:t>. We have modified CACTI to model the energy cost of individual memory operations for DRAM and STT-RAM. In our results, we decompose the total memory energy into the following components. </a:t>
            </a:r>
          </a:p>
          <a:p>
            <a:r>
              <a:rPr lang="en-US" baseline="0" dirty="0" smtClean="0"/>
              <a:t>In DRAM, we report the “ACT+PRE energy” which is the energy cost of switching from one row to another; then we report the energy cost of reads and writes, which are row buffer hits. Finally, we have the refresh energy component, which is always there in DRAM, in the background. </a:t>
            </a:r>
          </a:p>
          <a:p>
            <a:r>
              <a:rPr lang="en-US" baseline="0" dirty="0" smtClean="0"/>
              <a:t>In STT-RAM, we also have “ACT+PRE energy” for the cost of row switching. Now, we have RB factor, which is again row buffer hits, but  unlike DRAM, it does not include the charging/discharging of </a:t>
            </a:r>
            <a:r>
              <a:rPr lang="en-US" baseline="0" dirty="0" err="1" smtClean="0"/>
              <a:t>bitlines</a:t>
            </a:r>
            <a:r>
              <a:rPr lang="en-US" baseline="0" dirty="0" smtClean="0"/>
              <a:t> in case of writes. The actual cost of flushing RB contents to the STT-RAM memory array is included in the WB component. </a:t>
            </a:r>
          </a:p>
        </p:txBody>
      </p:sp>
      <p:sp>
        <p:nvSpPr>
          <p:cNvPr id="4" name="Slide Number Placeholder 3"/>
          <p:cNvSpPr>
            <a:spLocks noGrp="1"/>
          </p:cNvSpPr>
          <p:nvPr>
            <p:ph type="sldNum" sz="quarter" idx="10"/>
          </p:nvPr>
        </p:nvSpPr>
        <p:spPr/>
        <p:txBody>
          <a:bodyPr/>
          <a:lstStyle/>
          <a:p>
            <a:fld id="{8923B1BF-2DE4-4D7D-8ECD-16D20D21B23B}" type="slidenum">
              <a:rPr lang="en-US" smtClean="0"/>
              <a:t>10</a:t>
            </a:fld>
            <a:endParaRPr lang="en-US"/>
          </a:p>
        </p:txBody>
      </p:sp>
    </p:spTree>
    <p:extLst>
      <p:ext uri="{BB962C8B-B14F-4D97-AF65-F5344CB8AC3E}">
        <p14:creationId xmlns:p14="http://schemas.microsoft.com/office/powerpoint/2010/main" val="1071386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using single-threaded SPEC</a:t>
            </a:r>
            <a:r>
              <a:rPr lang="en-US" baseline="0" dirty="0" smtClean="0"/>
              <a:t> CPU2006 applications running on a uniprocessor; as well as application mixes containing four applications running on a four-core processor. We simulate for 5billion cycles that corresponds to 2 seconds of real time at our target processor </a:t>
            </a:r>
            <a:r>
              <a:rPr lang="en-US" baseline="0" dirty="0" err="1" smtClean="0"/>
              <a:t>frquency</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11</a:t>
            </a:fld>
            <a:endParaRPr lang="en-US"/>
          </a:p>
        </p:txBody>
      </p:sp>
    </p:spTree>
    <p:extLst>
      <p:ext uri="{BB962C8B-B14F-4D97-AF65-F5344CB8AC3E}">
        <p14:creationId xmlns:p14="http://schemas.microsoft.com/office/powerpoint/2010/main" val="399504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evaluate STT-RAM,</a:t>
            </a:r>
            <a:r>
              <a:rPr lang="en-US" baseline="0" dirty="0" smtClean="0"/>
              <a:t> clearly we need a baseline first. We start our evaluation with a DRAM main memory. As can be seen here, we have IPC results ranging from 0.66 to 2.05, so we have applications with varying behavior. On the right, you can see the energy breakdown of the memory subsystem. It has the three components we mentioned before. We see that ACT+PRE takes the majority of the energy, but the RD/WR and REF components are also significant. The results you see here are our baseline, all performance and energy results in the rest of the paper will be normalized to these values.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12</a:t>
            </a:fld>
            <a:endParaRPr lang="en-US"/>
          </a:p>
        </p:txBody>
      </p:sp>
    </p:spTree>
    <p:extLst>
      <p:ext uri="{BB962C8B-B14F-4D97-AF65-F5344CB8AC3E}">
        <p14:creationId xmlns:p14="http://schemas.microsoft.com/office/powerpoint/2010/main" val="3375849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result</a:t>
            </a:r>
            <a:r>
              <a:rPr lang="en-US" baseline="0" dirty="0" smtClean="0"/>
              <a:t> we have is with an </a:t>
            </a:r>
            <a:r>
              <a:rPr lang="en-US" baseline="0" dirty="0" err="1" smtClean="0"/>
              <a:t>unoptimized</a:t>
            </a:r>
            <a:r>
              <a:rPr lang="en-US" baseline="0" dirty="0" smtClean="0"/>
              <a:t> STT-RAM. What we mean with </a:t>
            </a:r>
            <a:r>
              <a:rPr lang="en-US" baseline="0" dirty="0" err="1" smtClean="0"/>
              <a:t>unoptimized</a:t>
            </a:r>
            <a:r>
              <a:rPr lang="en-US" baseline="0" dirty="0" smtClean="0"/>
              <a:t> is that, we just replace DRAM cells with STT-RAM cells, make the mandatory changes to peripherals, but do not focus on “what can be done to further improve STT-RAM”. </a:t>
            </a:r>
          </a:p>
          <a:p>
            <a:r>
              <a:rPr lang="en-US" baseline="0" dirty="0" smtClean="0"/>
              <a:t>Result: 5% performance degradation, but almost 2X energy. </a:t>
            </a:r>
          </a:p>
          <a:p>
            <a:r>
              <a:rPr lang="en-US" baseline="0" dirty="0" smtClean="0"/>
              <a:t>The figure on the right hand side shows that we don’t have 14% refresh any more, but we have a huge WB energy component. </a:t>
            </a:r>
          </a:p>
          <a:p>
            <a:r>
              <a:rPr lang="en-US" baseline="0" dirty="0" smtClean="0"/>
              <a:t>So, is it not a good idea to use STT-RAM with a high write-energy cost as main memory?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13</a:t>
            </a:fld>
            <a:endParaRPr lang="en-US"/>
          </a:p>
        </p:txBody>
      </p:sp>
    </p:spTree>
    <p:extLst>
      <p:ext uri="{BB962C8B-B14F-4D97-AF65-F5344CB8AC3E}">
        <p14:creationId xmlns:p14="http://schemas.microsoft.com/office/powerpoint/2010/main" val="40991567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 at</a:t>
            </a:r>
            <a:r>
              <a:rPr lang="en-US" baseline="0" dirty="0" smtClean="0"/>
              <a:t> the problem a little deeper. We know that the most energy in STT-RAM is spent in flushing the row buffer back to the memory array. Let’s see if this is always necessary. This figure shows the fraction of blocks (64 blocks in a row) that are dirty at the time of a row buffer conflict. We see that the row buffer is actually clean for 60% of the time when there is a conflict. In fact, there are more than 3 dirty blocks only 6% of the time. We can exploit these observations. </a:t>
            </a:r>
          </a:p>
          <a:p>
            <a:r>
              <a:rPr lang="en-US" baseline="0" dirty="0" smtClean="0"/>
              <a:t>First, using one dirty per row buffer, we can use selective writes. We can skip </a:t>
            </a:r>
            <a:r>
              <a:rPr lang="en-US" baseline="0" dirty="0" err="1" smtClean="0"/>
              <a:t>writeback</a:t>
            </a:r>
            <a:r>
              <a:rPr lang="en-US" baseline="0" dirty="0" smtClean="0"/>
              <a:t> if the row is clean, which can save us a write for 60% of the time. This not only saves energy, but also enables us to switch rows faster when we eliminate long latency WB operations. </a:t>
            </a:r>
          </a:p>
          <a:p>
            <a:r>
              <a:rPr lang="en-US" baseline="0" dirty="0" smtClean="0"/>
              <a:t>Further, we can have one dirty bit per block. Then, we will be further reducing the number of blocks that are actually written back on a conflict. </a:t>
            </a:r>
          </a:p>
        </p:txBody>
      </p:sp>
      <p:sp>
        <p:nvSpPr>
          <p:cNvPr id="4" name="Slide Number Placeholder 3"/>
          <p:cNvSpPr>
            <a:spLocks noGrp="1"/>
          </p:cNvSpPr>
          <p:nvPr>
            <p:ph type="sldNum" sz="quarter" idx="10"/>
          </p:nvPr>
        </p:nvSpPr>
        <p:spPr/>
        <p:txBody>
          <a:bodyPr/>
          <a:lstStyle/>
          <a:p>
            <a:fld id="{8923B1BF-2DE4-4D7D-8ECD-16D20D21B23B}" type="slidenum">
              <a:rPr lang="en-US" smtClean="0"/>
              <a:t>14</a:t>
            </a:fld>
            <a:endParaRPr lang="en-US"/>
          </a:p>
        </p:txBody>
      </p:sp>
    </p:spTree>
    <p:extLst>
      <p:ext uri="{BB962C8B-B14F-4D97-AF65-F5344CB8AC3E}">
        <p14:creationId xmlns:p14="http://schemas.microsoft.com/office/powerpoint/2010/main" val="25916949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second analysis</a:t>
            </a:r>
            <a:r>
              <a:rPr lang="en-US" baseline="0" dirty="0" smtClean="0"/>
              <a:t> is related to the row buffer hit rate.  This figure shows us the RB hit rates of memory read and memory write operations separately, and we see that reads have a better hit rate: 81% </a:t>
            </a:r>
            <a:r>
              <a:rPr lang="en-US" baseline="0" dirty="0" err="1" smtClean="0"/>
              <a:t>vs</a:t>
            </a:r>
            <a:r>
              <a:rPr lang="en-US" baseline="0" dirty="0" smtClean="0"/>
              <a:t> 64%. Then, we can somewhat consider memory writes as operations with less locality. In fact, we already know that they are less important: delaying them leads to less CPU stalls than delaying reads. </a:t>
            </a:r>
          </a:p>
          <a:p>
            <a:r>
              <a:rPr lang="en-US" baseline="0" dirty="0" smtClean="0"/>
              <a:t>Then, a second architectural optimization can be based on distinguishing memory reads and writes. The idea is to serve reads with higher locality using the row  buffer, and let the memory writes be done from the memory array directly. Then, write operations will not be using the RB, and will not pollute its contents. Note that the RB will now always be clean, and therefore row switching will always be faster, involving no </a:t>
            </a:r>
            <a:r>
              <a:rPr lang="en-US" baseline="0" dirty="0" err="1" smtClean="0"/>
              <a:t>writebacks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15</a:t>
            </a:fld>
            <a:endParaRPr lang="en-US"/>
          </a:p>
        </p:txBody>
      </p:sp>
    </p:spTree>
    <p:extLst>
      <p:ext uri="{BB962C8B-B14F-4D97-AF65-F5344CB8AC3E}">
        <p14:creationId xmlns:p14="http://schemas.microsoft.com/office/powerpoint/2010/main" val="2944569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look</a:t>
            </a:r>
            <a:r>
              <a:rPr lang="en-US" baseline="0" dirty="0" smtClean="0"/>
              <a:t> at the results of these optimizations. </a:t>
            </a:r>
          </a:p>
          <a:p>
            <a:r>
              <a:rPr lang="en-US" dirty="0" smtClean="0"/>
              <a:t>When</a:t>
            </a:r>
            <a:r>
              <a:rPr lang="en-US" baseline="0" dirty="0" smtClean="0"/>
              <a:t> we apply selective write with one dirty bit per row buffer, the total memory system energy goes down from almost 2X to only 8% above baseline DRAM. This drop is in parallel with the RB being clean in 60% of the row buffer conflicts. </a:t>
            </a:r>
          </a:p>
          <a:p>
            <a:r>
              <a:rPr lang="en-US" dirty="0" smtClean="0"/>
              <a:t>Then, when we add</a:t>
            </a:r>
            <a:r>
              <a:rPr lang="en-US" baseline="0" dirty="0" smtClean="0"/>
              <a:t> in partial writes, with one dirty bit for each 64B block in the RB, the energy now goes down to only 59% of DRAM. </a:t>
            </a:r>
          </a:p>
          <a:p>
            <a:r>
              <a:rPr lang="en-US" baseline="0" dirty="0" smtClean="0"/>
              <a:t>Clearly, the low dirtiness in the RB is enabled us to achieve this result. We see that WB energy is almost completely eliminated, and now the dominant factor is ACT+PRE. </a:t>
            </a:r>
          </a:p>
        </p:txBody>
      </p:sp>
      <p:sp>
        <p:nvSpPr>
          <p:cNvPr id="4" name="Slide Number Placeholder 3"/>
          <p:cNvSpPr>
            <a:spLocks noGrp="1"/>
          </p:cNvSpPr>
          <p:nvPr>
            <p:ph type="sldNum" sz="quarter" idx="10"/>
          </p:nvPr>
        </p:nvSpPr>
        <p:spPr/>
        <p:txBody>
          <a:bodyPr/>
          <a:lstStyle/>
          <a:p>
            <a:fld id="{8923B1BF-2DE4-4D7D-8ECD-16D20D21B23B}" type="slidenum">
              <a:rPr lang="en-US" smtClean="0"/>
              <a:t>16</a:t>
            </a:fld>
            <a:endParaRPr lang="en-US"/>
          </a:p>
        </p:txBody>
      </p:sp>
    </p:spTree>
    <p:extLst>
      <p:ext uri="{BB962C8B-B14F-4D97-AF65-F5344CB8AC3E}">
        <p14:creationId xmlns:p14="http://schemas.microsoft.com/office/powerpoint/2010/main" val="585274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 enabling write bypass</a:t>
            </a:r>
            <a:r>
              <a:rPr lang="en-US" baseline="0" dirty="0" smtClean="0"/>
              <a:t> (on top of partial write, because it must have that to be feasible) pulls ACT+PRE energy down, and STT-RAM achieves an energy of 42% of DRAM. From the performance angle, it is on par with DRAM [performing even slightly better than DRAM; since write-bypass helped us achieve slightly faster row activation.].</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17</a:t>
            </a:fld>
            <a:endParaRPr lang="en-US"/>
          </a:p>
        </p:txBody>
      </p:sp>
    </p:spTree>
    <p:extLst>
      <p:ext uri="{BB962C8B-B14F-4D97-AF65-F5344CB8AC3E}">
        <p14:creationId xmlns:p14="http://schemas.microsoft.com/office/powerpoint/2010/main" val="285261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Moving</a:t>
            </a:r>
            <a:r>
              <a:rPr lang="en-US" baseline="0" dirty="0" smtClean="0"/>
              <a:t> from single-core single application evaluation to multi-core </a:t>
            </a:r>
            <a:r>
              <a:rPr lang="en-US" baseline="0" dirty="0" err="1" smtClean="0"/>
              <a:t>multiprogrammed</a:t>
            </a:r>
            <a:r>
              <a:rPr lang="en-US" baseline="0" dirty="0" smtClean="0"/>
              <a:t> evaluation, we run four SPEC applications on a 4-core system. We increase the memory capacity to enable four applications run together. </a:t>
            </a:r>
          </a:p>
          <a:p>
            <a:r>
              <a:rPr lang="en-US" baseline="0" dirty="0" smtClean="0"/>
              <a:t>Once again, </a:t>
            </a:r>
            <a:r>
              <a:rPr lang="en-US" baseline="0" dirty="0" err="1" smtClean="0"/>
              <a:t>unoptimized</a:t>
            </a:r>
            <a:r>
              <a:rPr lang="en-US" baseline="0" dirty="0" smtClean="0"/>
              <a:t> STT-RAM has 2X  the energy of DRAM. </a:t>
            </a:r>
          </a:p>
          <a:p>
            <a:r>
              <a:rPr lang="en-US" baseline="0" dirty="0" smtClean="0"/>
              <a:t>And Enabling both of our optimizations, similar to single-application workloads, eliminates almost all WB energy, reduces ACT+PRE energy, and reaches about 40% of the baseline DRAM main memory energy. </a:t>
            </a:r>
          </a:p>
        </p:txBody>
      </p:sp>
      <p:sp>
        <p:nvSpPr>
          <p:cNvPr id="4" name="Slide Number Placeholder 3"/>
          <p:cNvSpPr>
            <a:spLocks noGrp="1"/>
          </p:cNvSpPr>
          <p:nvPr>
            <p:ph type="sldNum" sz="quarter" idx="10"/>
          </p:nvPr>
        </p:nvSpPr>
        <p:spPr/>
        <p:txBody>
          <a:bodyPr/>
          <a:lstStyle/>
          <a:p>
            <a:fld id="{8923B1BF-2DE4-4D7D-8ECD-16D20D21B23B}" type="slidenum">
              <a:rPr lang="en-US" smtClean="0"/>
              <a:t>18</a:t>
            </a:fld>
            <a:endParaRPr lang="en-US"/>
          </a:p>
        </p:txBody>
      </p:sp>
    </p:spTree>
    <p:extLst>
      <p:ext uri="{BB962C8B-B14F-4D97-AF65-F5344CB8AC3E}">
        <p14:creationId xmlns:p14="http://schemas.microsoft.com/office/powerpoint/2010/main" val="2211155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Performance,</a:t>
            </a:r>
            <a:r>
              <a:rPr lang="en-US" baseline="0" dirty="0" smtClean="0"/>
              <a:t> quantified as weighted speedup of 4 co-running applications, degrades by only 6% on the STT-RAM system. </a:t>
            </a:r>
            <a:endParaRPr lang="en-US" dirty="0" smtClean="0"/>
          </a:p>
          <a:p>
            <a:r>
              <a:rPr lang="en-US" dirty="0" smtClean="0"/>
              <a:t>The </a:t>
            </a:r>
            <a:r>
              <a:rPr lang="en-US" baseline="0" dirty="0" smtClean="0"/>
              <a:t>a</a:t>
            </a:r>
            <a:r>
              <a:rPr lang="en-US" dirty="0" smtClean="0"/>
              <a:t>pplication mixes that degrade</a:t>
            </a:r>
            <a:r>
              <a:rPr lang="en-US" baseline="0" dirty="0" smtClean="0"/>
              <a:t> the most are the ones </a:t>
            </a:r>
            <a:r>
              <a:rPr lang="en-US" dirty="0" smtClean="0"/>
              <a:t>with high write-backs per Kilo-instructions</a:t>
            </a:r>
            <a:r>
              <a:rPr lang="en-US" baseline="0" dirty="0" smtClean="0"/>
              <a:t>: this indicates that STT-RAM write latency is the underlying cause. </a:t>
            </a:r>
          </a:p>
        </p:txBody>
      </p:sp>
      <p:sp>
        <p:nvSpPr>
          <p:cNvPr id="4" name="Slide Number Placeholder 3"/>
          <p:cNvSpPr>
            <a:spLocks noGrp="1"/>
          </p:cNvSpPr>
          <p:nvPr>
            <p:ph type="sldNum" sz="quarter" idx="10"/>
          </p:nvPr>
        </p:nvSpPr>
        <p:spPr/>
        <p:txBody>
          <a:bodyPr/>
          <a:lstStyle/>
          <a:p>
            <a:fld id="{8923B1BF-2DE4-4D7D-8ECD-16D20D21B23B}" type="slidenum">
              <a:rPr lang="en-US" smtClean="0"/>
              <a:t>19</a:t>
            </a:fld>
            <a:endParaRPr lang="en-US"/>
          </a:p>
        </p:txBody>
      </p:sp>
    </p:spTree>
    <p:extLst>
      <p:ext uri="{BB962C8B-B14F-4D97-AF65-F5344CB8AC3E}">
        <p14:creationId xmlns:p14="http://schemas.microsoft.com/office/powerpoint/2010/main" val="465406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begin</a:t>
            </a:r>
            <a:r>
              <a:rPr lang="en-US" baseline="0" dirty="0" smtClean="0"/>
              <a:t> with, let us take a look at the memory trends in data centers. First, we see increasing memory capacities, second we see increasing memory access rates. Combined, the result is increasing power contribution from the memory subsystem. Full-system energy-breakdown reports already indicate memory power has reached levels as high as 30% of the overall system power. </a:t>
            </a:r>
          </a:p>
          <a:p>
            <a:r>
              <a:rPr lang="en-US" baseline="0" dirty="0" smtClean="0"/>
              <a:t>More power means higher operational costs; which means higher total cost of ownership (i.e., more money/less profit).</a:t>
            </a:r>
          </a:p>
          <a:p>
            <a:r>
              <a:rPr lang="en-US" baseline="0" dirty="0" smtClean="0"/>
              <a:t>This is the reason why we researchers are looking for ways to reduce memory power consumption. </a:t>
            </a:r>
          </a:p>
          <a:p>
            <a:r>
              <a:rPr lang="en-US" baseline="0" dirty="0" smtClean="0"/>
              <a:t>While one direction is to optimize DRAM, another (which is what we do in this work) is to look at alternative technologies. </a:t>
            </a:r>
          </a:p>
          <a:p>
            <a:r>
              <a:rPr lang="en-US" baseline="0" dirty="0" smtClean="0"/>
              <a:t>In fact, a technology that may have a higher acquisition cost might lead to a better TCO due to its lower power consumption. </a:t>
            </a:r>
          </a:p>
        </p:txBody>
      </p:sp>
      <p:sp>
        <p:nvSpPr>
          <p:cNvPr id="4" name="Slide Number Placeholder 3"/>
          <p:cNvSpPr>
            <a:spLocks noGrp="1"/>
          </p:cNvSpPr>
          <p:nvPr>
            <p:ph type="sldNum" sz="quarter" idx="10"/>
          </p:nvPr>
        </p:nvSpPr>
        <p:spPr/>
        <p:txBody>
          <a:bodyPr/>
          <a:lstStyle/>
          <a:p>
            <a:fld id="{8923B1BF-2DE4-4D7D-8ECD-16D20D21B23B}" type="slidenum">
              <a:rPr lang="en-US" smtClean="0"/>
              <a:t>2</a:t>
            </a:fld>
            <a:endParaRPr lang="en-US"/>
          </a:p>
        </p:txBody>
      </p:sp>
    </p:spTree>
    <p:extLst>
      <p:ext uri="{BB962C8B-B14F-4D97-AF65-F5344CB8AC3E}">
        <p14:creationId xmlns:p14="http://schemas.microsoft.com/office/powerpoint/2010/main" val="27036893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fact, one can argue that this</a:t>
            </a:r>
            <a:r>
              <a:rPr lang="en-US" baseline="0" dirty="0" smtClean="0"/>
              <a:t> </a:t>
            </a:r>
            <a:r>
              <a:rPr lang="en-US" dirty="0" smtClean="0"/>
              <a:t>6% degradation</a:t>
            </a:r>
            <a:r>
              <a:rPr lang="en-US" baseline="0" dirty="0" smtClean="0"/>
              <a:t> is a quite conservative upper bound. </a:t>
            </a:r>
          </a:p>
          <a:p>
            <a:r>
              <a:rPr lang="en-US" dirty="0" smtClean="0"/>
              <a:t>One</a:t>
            </a:r>
            <a:r>
              <a:rPr lang="en-US" baseline="0" dirty="0" smtClean="0"/>
              <a:t> important parameter in the design space of STT-RAM devices is the duration of the write pulse applied to change the data stored in a MTJ. </a:t>
            </a:r>
          </a:p>
          <a:p>
            <a:r>
              <a:rPr lang="en-US" baseline="0" dirty="0" smtClean="0"/>
              <a:t>While we assumed a conservative write pulse duration value of 10ns, other researchers have proposed the use of 2-3ns pulse widths. </a:t>
            </a:r>
          </a:p>
          <a:p>
            <a:r>
              <a:rPr lang="en-US" baseline="0" dirty="0" smtClean="0"/>
              <a:t>Our results with </a:t>
            </a:r>
            <a:r>
              <a:rPr lang="en-US" baseline="0" dirty="0" err="1" smtClean="0"/>
              <a:t>multiprogrammed</a:t>
            </a:r>
            <a:r>
              <a:rPr lang="en-US" baseline="0" dirty="0" smtClean="0"/>
              <a:t> workloads show that reducing the write pulse of STT-RAM from 10ns to 3ns brings the performance degradation to less than 1%.  We still have 60% energy improvement. </a:t>
            </a:r>
          </a:p>
        </p:txBody>
      </p:sp>
      <p:sp>
        <p:nvSpPr>
          <p:cNvPr id="4" name="Slide Number Placeholder 3"/>
          <p:cNvSpPr>
            <a:spLocks noGrp="1"/>
          </p:cNvSpPr>
          <p:nvPr>
            <p:ph type="sldNum" sz="quarter" idx="10"/>
          </p:nvPr>
        </p:nvSpPr>
        <p:spPr/>
        <p:txBody>
          <a:bodyPr/>
          <a:lstStyle/>
          <a:p>
            <a:fld id="{8923B1BF-2DE4-4D7D-8ECD-16D20D21B23B}" type="slidenum">
              <a:rPr lang="en-US" smtClean="0"/>
              <a:t>20</a:t>
            </a:fld>
            <a:endParaRPr lang="en-US"/>
          </a:p>
        </p:txBody>
      </p:sp>
    </p:spTree>
    <p:extLst>
      <p:ext uri="{BB962C8B-B14F-4D97-AF65-F5344CB8AC3E}">
        <p14:creationId xmlns:p14="http://schemas.microsoft.com/office/powerpoint/2010/main" val="10847984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Clearly one wonders: what about PCRAM: would these optimizations work on PCRAM, what would be the energy of optimized PCRAM? </a:t>
            </a:r>
          </a:p>
          <a:p>
            <a:r>
              <a:rPr lang="en-US" baseline="0" dirty="0" smtClean="0"/>
              <a:t>In this work, we evaluated two PCRAM systems,  both with same 2X/10X read/write energy of DRAM, but </a:t>
            </a:r>
          </a:p>
          <a:p>
            <a:r>
              <a:rPr lang="en-US" baseline="0" dirty="0" smtClean="0"/>
              <a:t>  one conservative PCRAM with 2X/3X RD/WR latency of DRAM and </a:t>
            </a:r>
          </a:p>
          <a:p>
            <a:r>
              <a:rPr lang="en-US" baseline="0" dirty="0" smtClean="0"/>
              <a:t>  one optimistic PCRAM with 1X/2X RD/WR latency of DRAM. </a:t>
            </a:r>
          </a:p>
          <a:p>
            <a:r>
              <a:rPr lang="en-US" baseline="0" dirty="0" smtClean="0"/>
              <a:t>Our results indicate less energy savings than STT-RAM and larger performance degradation than STT-RAM.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reason is simple: the write energy and latency overheads of PCRAM are much larger than that of STT-RAM.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Thee optimizations improve PCRAM too, but STT-RAM still seems to be better in all aspects [except capacity]. </a:t>
            </a:r>
          </a:p>
          <a:p>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21</a:t>
            </a:fld>
            <a:endParaRPr lang="en-US"/>
          </a:p>
        </p:txBody>
      </p:sp>
    </p:spTree>
    <p:extLst>
      <p:ext uri="{BB962C8B-B14F-4D97-AF65-F5344CB8AC3E}">
        <p14:creationId xmlns:p14="http://schemas.microsoft.com/office/powerpoint/2010/main" val="38617300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in conclusion</a:t>
            </a:r>
            <a:r>
              <a:rPr lang="en-US" baseline="0" dirty="0" smtClean="0"/>
              <a:t>, once we apply simple optimizations such as the partial write and write bypass methods we demonstrated in this work, we can get an STT-RAM with same capacity and performance as state-of-the-art DRAM to achieve much better energy levels (as well as various other alternatives such as PCRAM, and other hybrid memories, the details of which are in our paper). </a:t>
            </a:r>
          </a:p>
          <a:p>
            <a:r>
              <a:rPr lang="en-US" baseline="0" dirty="0" smtClean="0"/>
              <a:t>We believe that this energy efficiency advantage of STT-RAM can be used towards realizing better TCO in large systems</a:t>
            </a:r>
            <a:r>
              <a:rPr lang="en-US" baseline="0" smtClean="0"/>
              <a:t>. </a:t>
            </a:r>
          </a:p>
          <a:p>
            <a:r>
              <a:rPr lang="en-US" baseline="0" smtClean="0"/>
              <a:t>Hopefully</a:t>
            </a:r>
            <a:r>
              <a:rPr lang="en-US" baseline="0" dirty="0" smtClean="0"/>
              <a:t>, this work will be a motivation for researchers and developers to study and optimize STT-RAMs towards using it as an main memory technology. </a:t>
            </a:r>
          </a:p>
        </p:txBody>
      </p:sp>
      <p:sp>
        <p:nvSpPr>
          <p:cNvPr id="4" name="Slide Number Placeholder 3"/>
          <p:cNvSpPr>
            <a:spLocks noGrp="1"/>
          </p:cNvSpPr>
          <p:nvPr>
            <p:ph type="sldNum" sz="quarter" idx="10"/>
          </p:nvPr>
        </p:nvSpPr>
        <p:spPr/>
        <p:txBody>
          <a:bodyPr/>
          <a:lstStyle/>
          <a:p>
            <a:fld id="{8923B1BF-2DE4-4D7D-8ECD-16D20D21B23B}" type="slidenum">
              <a:rPr lang="en-US" smtClean="0"/>
              <a:t>22</a:t>
            </a:fld>
            <a:endParaRPr lang="en-US"/>
          </a:p>
        </p:txBody>
      </p:sp>
    </p:spTree>
    <p:extLst>
      <p:ext uri="{BB962C8B-B14F-4D97-AF65-F5344CB8AC3E}">
        <p14:creationId xmlns:p14="http://schemas.microsoft.com/office/powerpoint/2010/main" val="479402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far, researchers mainly looked at NAND Flash and PCRAM as alternative main memory technologies. </a:t>
            </a:r>
          </a:p>
          <a:p>
            <a:r>
              <a:rPr lang="en-US" baseline="0" dirty="0" smtClean="0"/>
              <a:t>NAND Flash brings very large memory capacity, enabling some applications that cannot otherwise be executed to run. </a:t>
            </a:r>
          </a:p>
          <a:p>
            <a:r>
              <a:rPr lang="en-US" baseline="0" dirty="0" smtClean="0"/>
              <a:t>But it is extremely slow, and is not a byte-addressable device, but a block device. So, it’s not directly compatible. </a:t>
            </a:r>
          </a:p>
          <a:p>
            <a:r>
              <a:rPr lang="en-US" baseline="0" dirty="0" smtClean="0"/>
              <a:t>Although not as high as NAND Flash, PCRAM also brings some capacity benefits. Yet, it suffers significantly in performance and energy, especially in write operations. </a:t>
            </a:r>
          </a:p>
          <a:p>
            <a:r>
              <a:rPr lang="en-US" baseline="0" dirty="0" smtClean="0"/>
              <a:t>STT-RAM is a technology which has been considered only as on-chip cache replacement so far. In terms of performance and energy, it is close to DRAM, but does not have a density advantage over DRAM (unlike PCRAM or NAND flash). </a:t>
            </a:r>
          </a:p>
        </p:txBody>
      </p:sp>
      <p:sp>
        <p:nvSpPr>
          <p:cNvPr id="4" name="Slide Number Placeholder 3"/>
          <p:cNvSpPr>
            <a:spLocks noGrp="1"/>
          </p:cNvSpPr>
          <p:nvPr>
            <p:ph type="sldNum" sz="quarter" idx="10"/>
          </p:nvPr>
        </p:nvSpPr>
        <p:spPr/>
        <p:txBody>
          <a:bodyPr/>
          <a:lstStyle/>
          <a:p>
            <a:fld id="{8923B1BF-2DE4-4D7D-8ECD-16D20D21B23B}" type="slidenum">
              <a:rPr lang="en-US" smtClean="0"/>
              <a:t>3</a:t>
            </a:fld>
            <a:endParaRPr lang="en-US"/>
          </a:p>
        </p:txBody>
      </p:sp>
    </p:spTree>
    <p:extLst>
      <p:ext uri="{BB962C8B-B14F-4D97-AF65-F5344CB8AC3E}">
        <p14:creationId xmlns:p14="http://schemas.microsoft.com/office/powerpoint/2010/main" val="3162641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question</a:t>
            </a:r>
            <a:r>
              <a:rPr lang="en-US" baseline="0" dirty="0" smtClean="0"/>
              <a:t> we ask in this work is this: “Can we (or can we not) use STT-RAM...".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To say YES, we need STT-RAM to provide: similar capacity and similar performance as DRAM,</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while being more energy efficient.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energy benefits of STT-RAM should be large enough to offset a possible increase in acquisition costs. [more masks, lagging technology generation, process not as mature as DRAM].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will now start investigating STT-RAM as main memory, but before going into that, let us have a quick overview on memory architecture, DRAM, and STT-RAM.</a:t>
            </a:r>
          </a:p>
        </p:txBody>
      </p:sp>
      <p:sp>
        <p:nvSpPr>
          <p:cNvPr id="4" name="Slide Number Placeholder 3"/>
          <p:cNvSpPr>
            <a:spLocks noGrp="1"/>
          </p:cNvSpPr>
          <p:nvPr>
            <p:ph type="sldNum" sz="quarter" idx="10"/>
          </p:nvPr>
        </p:nvSpPr>
        <p:spPr/>
        <p:txBody>
          <a:bodyPr/>
          <a:lstStyle/>
          <a:p>
            <a:fld id="{8923B1BF-2DE4-4D7D-8ECD-16D20D21B23B}" type="slidenum">
              <a:rPr lang="en-US" smtClean="0"/>
              <a:t>4</a:t>
            </a:fld>
            <a:endParaRPr lang="en-US"/>
          </a:p>
        </p:txBody>
      </p:sp>
    </p:spTree>
    <p:extLst>
      <p:ext uri="{BB962C8B-B14F-4D97-AF65-F5344CB8AC3E}">
        <p14:creationId xmlns:p14="http://schemas.microsoft.com/office/powerpoint/2010/main" val="3878825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figure illustrates a modern system: a number of cores, shared or private L2 caches, and a number of memory controllers </a:t>
            </a:r>
          </a:p>
          <a:p>
            <a:r>
              <a:rPr lang="en-US" baseline="0" dirty="0" smtClean="0"/>
              <a:t>connected to the caches over an on-chip network. </a:t>
            </a:r>
          </a:p>
          <a:p>
            <a:r>
              <a:rPr lang="en-US" baseline="0" dirty="0" smtClean="0"/>
              <a:t>Each memory controller is responsible for a separate, independent memory channel with its own data/</a:t>
            </a:r>
            <a:r>
              <a:rPr lang="en-US" baseline="0" dirty="0" err="1" smtClean="0"/>
              <a:t>addr</a:t>
            </a:r>
            <a:r>
              <a:rPr lang="en-US" baseline="0" dirty="0" smtClean="0"/>
              <a:t>/command lines. </a:t>
            </a:r>
          </a:p>
          <a:p>
            <a:r>
              <a:rPr lang="en-US" baseline="0" dirty="0" smtClean="0"/>
              <a:t>A number of DIMMs are connected to each channel, each DIMM having a number of DRAM chips storing slices of data in parallel. </a:t>
            </a:r>
          </a:p>
        </p:txBody>
      </p:sp>
      <p:sp>
        <p:nvSpPr>
          <p:cNvPr id="4" name="Slide Number Placeholder 3"/>
          <p:cNvSpPr>
            <a:spLocks noGrp="1"/>
          </p:cNvSpPr>
          <p:nvPr>
            <p:ph type="sldNum" sz="quarter" idx="10"/>
          </p:nvPr>
        </p:nvSpPr>
        <p:spPr/>
        <p:txBody>
          <a:bodyPr/>
          <a:lstStyle/>
          <a:p>
            <a:fld id="{8923B1BF-2DE4-4D7D-8ECD-16D20D21B23B}" type="slidenum">
              <a:rPr lang="en-US" smtClean="0"/>
              <a:t>5</a:t>
            </a:fld>
            <a:endParaRPr lang="en-US"/>
          </a:p>
        </p:txBody>
      </p:sp>
    </p:spTree>
    <p:extLst>
      <p:ext uri="{BB962C8B-B14F-4D97-AF65-F5344CB8AC3E}">
        <p14:creationId xmlns:p14="http://schemas.microsoft.com/office/powerpoint/2010/main" val="3996705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look inside DRAM</a:t>
            </a:r>
            <a:r>
              <a:rPr lang="en-US" baseline="0" dirty="0" smtClean="0"/>
              <a:t> chips, we see multiple banks (typically 4-to-8) that operate in parallel. </a:t>
            </a:r>
          </a:p>
          <a:p>
            <a:r>
              <a:rPr lang="en-US" baseline="0" dirty="0" smtClean="0"/>
              <a:t>While these banks can work independently internally, they must share the external buses (</a:t>
            </a:r>
            <a:r>
              <a:rPr lang="en-US" baseline="0" dirty="0" err="1" smtClean="0"/>
              <a:t>addr</a:t>
            </a:r>
            <a:r>
              <a:rPr lang="en-US" baseline="0" dirty="0" smtClean="0"/>
              <a:t>/</a:t>
            </a:r>
            <a:r>
              <a:rPr lang="en-US" baseline="0" dirty="0" err="1" smtClean="0"/>
              <a:t>cmd</a:t>
            </a:r>
            <a:r>
              <a:rPr lang="en-US" baseline="0" dirty="0" smtClean="0"/>
              <a:t>/data) of the DRAM chip. </a:t>
            </a:r>
          </a:p>
          <a:p>
            <a:r>
              <a:rPr lang="en-US" baseline="0" dirty="0" smtClean="0"/>
              <a:t>Using multiple banks brings bank-level parallelism that improves the utilization of the DRAM chip without increasing the number of pins [more pins would significantly increase the manufacturing cost of the chip].</a:t>
            </a:r>
          </a:p>
          <a:p>
            <a:r>
              <a:rPr lang="en-US" baseline="0" dirty="0" smtClean="0"/>
              <a:t>The Figure shows the internals of a DRAM bank. There are four fundamental operations in this DRAM bank. </a:t>
            </a:r>
          </a:p>
          <a:p>
            <a:r>
              <a:rPr lang="en-US" baseline="0" dirty="0" err="1" smtClean="0"/>
              <a:t>ACTivation</a:t>
            </a:r>
            <a:r>
              <a:rPr lang="en-US" baseline="0" dirty="0" smtClean="0"/>
              <a:t> operation takes a row address, enables one row in the array, and brings it into the row buffer </a:t>
            </a:r>
          </a:p>
          <a:p>
            <a:r>
              <a:rPr lang="en-US" baseline="0" dirty="0" smtClean="0"/>
              <a:t>(which is a set of latches that holds the row data as long as the row remains active). </a:t>
            </a:r>
          </a:p>
          <a:p>
            <a:r>
              <a:rPr lang="en-US" baseline="0" dirty="0" smtClean="0"/>
              <a:t>All RD/WR operations are done by providing a column address and selecting the target column in the row buffer. </a:t>
            </a:r>
          </a:p>
          <a:p>
            <a:r>
              <a:rPr lang="en-US" baseline="0" dirty="0" err="1" smtClean="0"/>
              <a:t>PREcharge</a:t>
            </a:r>
            <a:r>
              <a:rPr lang="en-US" baseline="0" dirty="0" smtClean="0"/>
              <a:t> operation puts the </a:t>
            </a:r>
            <a:r>
              <a:rPr lang="en-US" baseline="0" dirty="0" err="1" smtClean="0"/>
              <a:t>bitlines</a:t>
            </a:r>
            <a:r>
              <a:rPr lang="en-US" baseline="0" dirty="0" smtClean="0"/>
              <a:t> back to the original sensing voltage for a subsequent row activation. </a:t>
            </a:r>
          </a:p>
          <a:p>
            <a:r>
              <a:rPr lang="en-US" baseline="0" dirty="0" smtClean="0"/>
              <a:t>Finally, </a:t>
            </a:r>
            <a:r>
              <a:rPr lang="en-US" baseline="0" dirty="0" err="1" smtClean="0"/>
              <a:t>REFresh</a:t>
            </a:r>
            <a:r>
              <a:rPr lang="en-US" baseline="0" dirty="0" smtClean="0"/>
              <a:t> is related to the periodically </a:t>
            </a:r>
            <a:r>
              <a:rPr lang="en-US" baseline="0" dirty="0" err="1" smtClean="0"/>
              <a:t>strenghtening</a:t>
            </a:r>
            <a:r>
              <a:rPr lang="en-US" baseline="0" dirty="0" smtClean="0"/>
              <a:t> the data stored in the memory array, which is needed due to leaky DRAM cells. </a:t>
            </a:r>
          </a:p>
        </p:txBody>
      </p:sp>
      <p:sp>
        <p:nvSpPr>
          <p:cNvPr id="4" name="Slide Number Placeholder 3"/>
          <p:cNvSpPr>
            <a:spLocks noGrp="1"/>
          </p:cNvSpPr>
          <p:nvPr>
            <p:ph type="sldNum" sz="quarter" idx="10"/>
          </p:nvPr>
        </p:nvSpPr>
        <p:spPr/>
        <p:txBody>
          <a:bodyPr/>
          <a:lstStyle/>
          <a:p>
            <a:fld id="{8923B1BF-2DE4-4D7D-8ECD-16D20D21B23B}" type="slidenum">
              <a:rPr lang="en-US" smtClean="0"/>
              <a:t>6</a:t>
            </a:fld>
            <a:endParaRPr lang="en-US"/>
          </a:p>
        </p:txBody>
      </p:sp>
    </p:spTree>
    <p:extLst>
      <p:ext uri="{BB962C8B-B14F-4D97-AF65-F5344CB8AC3E}">
        <p14:creationId xmlns:p14="http://schemas.microsoft.com/office/powerpoint/2010/main" val="1016177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Moving from DRAM to STT-RAM,</a:t>
            </a:r>
            <a:r>
              <a:rPr lang="en-US" baseline="0" dirty="0" smtClean="0"/>
              <a:t> instead of a capacitor that stores charge, now we have a magnetic tunnel junction that has one reference layer with a fixed magnetic orientation, and a free layer that can be parallel or anti parallel to the reference layer; which determines the resistance, and in turn, the data stored in the MTJ. In addition to the MTJ, the cell, again, has an access transistor. </a:t>
            </a:r>
          </a:p>
          <a:p>
            <a:r>
              <a:rPr lang="en-US" baseline="0" dirty="0" smtClean="0"/>
              <a:t>Reading requires a small voltage to be applied across the </a:t>
            </a:r>
            <a:r>
              <a:rPr lang="en-US" baseline="0" dirty="0" err="1" smtClean="0"/>
              <a:t>bitline</a:t>
            </a:r>
            <a:r>
              <a:rPr lang="en-US" baseline="0" dirty="0" smtClean="0"/>
              <a:t> and sense line; and the current is sensed. This current varies depending on the resistance of MTJ. To write data, we push a large current into the MTJ, which re-aligns the free layer. The direction of the current determines whether it becomes parallel or anti-parallel; i.e. logical 0 or 1. </a:t>
            </a:r>
          </a:p>
        </p:txBody>
      </p:sp>
      <p:sp>
        <p:nvSpPr>
          <p:cNvPr id="4" name="Slide Number Placeholder 3"/>
          <p:cNvSpPr>
            <a:spLocks noGrp="1"/>
          </p:cNvSpPr>
          <p:nvPr>
            <p:ph type="sldNum" sz="quarter" idx="10"/>
          </p:nvPr>
        </p:nvSpPr>
        <p:spPr/>
        <p:txBody>
          <a:bodyPr/>
          <a:lstStyle/>
          <a:p>
            <a:fld id="{8923B1BF-2DE4-4D7D-8ECD-16D20D21B23B}" type="slidenum">
              <a:rPr lang="en-US" smtClean="0"/>
              <a:t>7</a:t>
            </a:fld>
            <a:endParaRPr lang="en-US"/>
          </a:p>
        </p:txBody>
      </p:sp>
    </p:spTree>
    <p:extLst>
      <p:ext uri="{BB962C8B-B14F-4D97-AF65-F5344CB8AC3E}">
        <p14:creationId xmlns:p14="http://schemas.microsoft.com/office/powerpoint/2010/main" val="4015428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are two very important differences between DRAM and STT-RAM that should be underlined.</a:t>
            </a:r>
          </a:p>
          <a:p>
            <a:r>
              <a:rPr lang="en-US" baseline="0" dirty="0" err="1" smtClean="0"/>
              <a:t>irst</a:t>
            </a:r>
            <a:r>
              <a:rPr lang="en-US" baseline="0" dirty="0" smtClean="0"/>
              <a:t>, DRAM, as its name implies is dynamic. So, unless you refresh it periodically, your data will be lost. STT-RAM is a non-volatile memory: you store the data and it stays there for at least 10 years without even any external power supply. [which is “forever”  for all practical purposes]</a:t>
            </a:r>
          </a:p>
          <a:p>
            <a:r>
              <a:rPr lang="en-US" baseline="0" dirty="0" smtClean="0"/>
              <a:t>Second difference is in the way data is read out from the memory array. In DRAM, we first </a:t>
            </a:r>
            <a:r>
              <a:rPr lang="en-US" baseline="0" dirty="0" err="1" smtClean="0"/>
              <a:t>precharge</a:t>
            </a:r>
            <a:r>
              <a:rPr lang="en-US" baseline="0" dirty="0" smtClean="0"/>
              <a:t> the </a:t>
            </a:r>
            <a:r>
              <a:rPr lang="en-US" baseline="0" dirty="0" err="1" smtClean="0"/>
              <a:t>bitlines</a:t>
            </a:r>
            <a:r>
              <a:rPr lang="en-US" baseline="0" dirty="0" smtClean="0"/>
              <a:t> to </a:t>
            </a:r>
            <a:r>
              <a:rPr lang="en-US" baseline="0" dirty="0" err="1" smtClean="0"/>
              <a:t>Vcc</a:t>
            </a:r>
            <a:r>
              <a:rPr lang="en-US" baseline="0" dirty="0" smtClean="0"/>
              <a:t>/2. The data in the cell is either </a:t>
            </a:r>
            <a:r>
              <a:rPr lang="en-US" baseline="0" dirty="0" err="1" smtClean="0"/>
              <a:t>Vcc</a:t>
            </a:r>
            <a:r>
              <a:rPr lang="en-US" baseline="0" dirty="0" smtClean="0"/>
              <a:t> or 0. So, when we enable the access transistor, charge sharing pulls </a:t>
            </a:r>
            <a:r>
              <a:rPr lang="en-US" baseline="0" dirty="0" err="1" smtClean="0"/>
              <a:t>bitline</a:t>
            </a:r>
            <a:r>
              <a:rPr lang="en-US" baseline="0" dirty="0" smtClean="0"/>
              <a:t> voltage up or down by some </a:t>
            </a:r>
            <a:r>
              <a:rPr lang="en-US" baseline="0" dirty="0" err="1" smtClean="0"/>
              <a:t>deltaV</a:t>
            </a:r>
            <a:r>
              <a:rPr lang="en-US" baseline="0" dirty="0" smtClean="0"/>
              <a:t> voltage. The sense amps slowly amplify this value to the rails, but essentially, this read operation temporarily disturbs the data stored in the cell capacitors. Until the recovery is complete, we cannot operate on the array cells. The access transistor remains ON as long as the row is active, so all operations (e.g., a write) on the RB also affects the cell capacitors directly. </a:t>
            </a:r>
          </a:p>
          <a:p>
            <a:r>
              <a:rPr lang="en-US" baseline="0" dirty="0" smtClean="0"/>
              <a:t>In STT-RAM, read operation does not disturb the cell data. We simply apply a small voltage and read the current, no need for cell data recovery. Then, the RB can be configured to act as a buffer that is independent from the array cells. </a:t>
            </a:r>
          </a:p>
        </p:txBody>
      </p:sp>
      <p:sp>
        <p:nvSpPr>
          <p:cNvPr id="4" name="Slide Number Placeholder 3"/>
          <p:cNvSpPr>
            <a:spLocks noGrp="1"/>
          </p:cNvSpPr>
          <p:nvPr>
            <p:ph type="sldNum" sz="quarter" idx="10"/>
          </p:nvPr>
        </p:nvSpPr>
        <p:spPr/>
        <p:txBody>
          <a:bodyPr/>
          <a:lstStyle/>
          <a:p>
            <a:fld id="{8923B1BF-2DE4-4D7D-8ECD-16D20D21B23B}" type="slidenum">
              <a:rPr lang="en-US" smtClean="0"/>
              <a:t>8</a:t>
            </a:fld>
            <a:endParaRPr lang="en-US"/>
          </a:p>
        </p:txBody>
      </p:sp>
    </p:spTree>
    <p:extLst>
      <p:ext uri="{BB962C8B-B14F-4D97-AF65-F5344CB8AC3E}">
        <p14:creationId xmlns:p14="http://schemas.microsoft.com/office/powerpoint/2010/main" val="2403175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move onto</a:t>
            </a:r>
            <a:r>
              <a:rPr lang="en-US" baseline="0" dirty="0" smtClean="0"/>
              <a:t> evaluation, let’s have some words on our experimental setup. </a:t>
            </a:r>
          </a:p>
          <a:p>
            <a:r>
              <a:rPr lang="en-US" dirty="0" smtClean="0"/>
              <a:t>In</a:t>
            </a:r>
            <a:r>
              <a:rPr lang="en-US" baseline="0" dirty="0" smtClean="0"/>
              <a:t> this study, we used an in-house instruction trace based cycle-level simulator that models out of order cores that  can execute up to 3 instructions per cycle [one can be a memory instruction]. We have 32KB L1 and half MB L2 caches. The memory part of the simulator models channel, rank, bank, bubs conflicts and associated bandwidth limitations. We used DDR3 timing parameters; when we map them into processor cycles, RB hit and conflict latencies become 75 and 125 cycles, respectively. We use a conservative 10ns STT-RAM write pulse duration. We assume a 1GB memory capacity on a single channel of memory. </a:t>
            </a:r>
            <a:endParaRPr lang="en-US" dirty="0"/>
          </a:p>
        </p:txBody>
      </p:sp>
      <p:sp>
        <p:nvSpPr>
          <p:cNvPr id="4" name="Slide Number Placeholder 3"/>
          <p:cNvSpPr>
            <a:spLocks noGrp="1"/>
          </p:cNvSpPr>
          <p:nvPr>
            <p:ph type="sldNum" sz="quarter" idx="10"/>
          </p:nvPr>
        </p:nvSpPr>
        <p:spPr/>
        <p:txBody>
          <a:bodyPr/>
          <a:lstStyle/>
          <a:p>
            <a:fld id="{8923B1BF-2DE4-4D7D-8ECD-16D20D21B23B}" type="slidenum">
              <a:rPr lang="en-US" smtClean="0"/>
              <a:t>9</a:t>
            </a:fld>
            <a:endParaRPr lang="en-US"/>
          </a:p>
        </p:txBody>
      </p:sp>
    </p:spTree>
    <p:extLst>
      <p:ext uri="{BB962C8B-B14F-4D97-AF65-F5344CB8AC3E}">
        <p14:creationId xmlns:p14="http://schemas.microsoft.com/office/powerpoint/2010/main" val="2711509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E1CB10-04BA-4835-AC1F-AD632F955724}" type="datetime1">
              <a:rPr lang="en-US" smtClean="0"/>
              <a:t>6/5/13</a:t>
            </a:fld>
            <a:endParaRPr lang="en-US"/>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F95E87-82B8-451B-B34E-7BB539872907}" type="datetime1">
              <a:rPr lang="en-US" smtClean="0"/>
              <a:t>6/5/13</a:t>
            </a:fld>
            <a:endParaRPr lang="en-US"/>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2865A-1975-4E7C-A60A-3A31E7782E2B}" type="datetime1">
              <a:rPr lang="en-US" smtClean="0"/>
              <a:t>6/5/13</a:t>
            </a:fld>
            <a:endParaRPr lang="en-US"/>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849472-7538-4F95-9B46-22920CCC7859}" type="datetime1">
              <a:rPr lang="en-US" smtClean="0"/>
              <a:t>6/5/13</a:t>
            </a:fld>
            <a:endParaRPr lang="en-US"/>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8" name="Picture 2" descr="http://www.jimirrocenter.com/penn-state-shield-logo.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6138127"/>
            <a:ext cx="1066800" cy="7198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1EB68F-1B95-4D96-A4B0-B7711DDC952A}" type="datetime1">
              <a:rPr lang="en-US" smtClean="0"/>
              <a:t>6/5/13</a:t>
            </a:fld>
            <a:endParaRPr lang="en-US"/>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C74793-456E-43C5-A0DC-8E8D8B483C46}" type="datetime1">
              <a:rPr lang="en-US" smtClean="0"/>
              <a:t>6/5/13</a:t>
            </a:fld>
            <a:endParaRPr lang="en-US"/>
          </a:p>
        </p:txBody>
      </p:sp>
      <p:sp>
        <p:nvSpPr>
          <p:cNvPr id="6" name="Footer Placeholder 5"/>
          <p:cNvSpPr>
            <a:spLocks noGrp="1"/>
          </p:cNvSpPr>
          <p:nvPr>
            <p:ph type="ftr" sz="quarter" idx="11"/>
          </p:nvPr>
        </p:nvSpPr>
        <p:spPr/>
        <p:txBody>
          <a:bodyPr/>
          <a:lstStyle/>
          <a:p>
            <a:r>
              <a:rPr lang="nn-NO" smtClean="0"/>
              <a:t>ISPASS 2013 - Kultursay et al.</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DBFAB9-C6C7-4136-A01E-151862629FE8}" type="datetime1">
              <a:rPr lang="en-US" smtClean="0"/>
              <a:t>6/5/13</a:t>
            </a:fld>
            <a:endParaRPr lang="en-US"/>
          </a:p>
        </p:txBody>
      </p:sp>
      <p:sp>
        <p:nvSpPr>
          <p:cNvPr id="8" name="Footer Placeholder 7"/>
          <p:cNvSpPr>
            <a:spLocks noGrp="1"/>
          </p:cNvSpPr>
          <p:nvPr>
            <p:ph type="ftr" sz="quarter" idx="11"/>
          </p:nvPr>
        </p:nvSpPr>
        <p:spPr/>
        <p:txBody>
          <a:bodyPr/>
          <a:lstStyle/>
          <a:p>
            <a:r>
              <a:rPr lang="nn-NO" smtClean="0"/>
              <a:t>ISPASS 2013 - Kultursay et al.</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56499A-57C7-4BF5-A66E-D93F9DEA4F13}" type="datetime1">
              <a:rPr lang="en-US" smtClean="0"/>
              <a:t>6/5/13</a:t>
            </a:fld>
            <a:endParaRPr lang="en-US"/>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A08E7-2CB0-4D8A-BBD1-8DCB00219DBF}" type="datetime1">
              <a:rPr lang="en-US" smtClean="0"/>
              <a:t>6/5/13</a:t>
            </a:fld>
            <a:endParaRPr lang="en-US"/>
          </a:p>
        </p:txBody>
      </p:sp>
      <p:sp>
        <p:nvSpPr>
          <p:cNvPr id="3" name="Footer Placeholder 2"/>
          <p:cNvSpPr>
            <a:spLocks noGrp="1"/>
          </p:cNvSpPr>
          <p:nvPr>
            <p:ph type="ftr" sz="quarter" idx="11"/>
          </p:nvPr>
        </p:nvSpPr>
        <p:spPr/>
        <p:txBody>
          <a:bodyPr/>
          <a:lstStyle/>
          <a:p>
            <a:r>
              <a:rPr lang="nn-NO" smtClean="0"/>
              <a:t>ISPASS 2013 - Kultursay et al.</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43D0D-2304-4768-8451-37FD43A66AC8}" type="datetime1">
              <a:rPr lang="en-US" smtClean="0"/>
              <a:t>6/5/13</a:t>
            </a:fld>
            <a:endParaRPr lang="en-US"/>
          </a:p>
        </p:txBody>
      </p:sp>
      <p:sp>
        <p:nvSpPr>
          <p:cNvPr id="6" name="Footer Placeholder 5"/>
          <p:cNvSpPr>
            <a:spLocks noGrp="1"/>
          </p:cNvSpPr>
          <p:nvPr>
            <p:ph type="ftr" sz="quarter" idx="11"/>
          </p:nvPr>
        </p:nvSpPr>
        <p:spPr/>
        <p:txBody>
          <a:bodyPr/>
          <a:lstStyle/>
          <a:p>
            <a:r>
              <a:rPr lang="nn-NO" smtClean="0"/>
              <a:t>ISPASS 2013 - Kultursay et al.</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377580-A0A1-4DB1-A164-FBB9C73299F5}" type="datetime1">
              <a:rPr lang="en-US" smtClean="0"/>
              <a:t>6/5/13</a:t>
            </a:fld>
            <a:endParaRPr lang="en-US"/>
          </a:p>
        </p:txBody>
      </p:sp>
      <p:sp>
        <p:nvSpPr>
          <p:cNvPr id="6" name="Footer Placeholder 5"/>
          <p:cNvSpPr>
            <a:spLocks noGrp="1"/>
          </p:cNvSpPr>
          <p:nvPr>
            <p:ph type="ftr" sz="quarter" idx="11"/>
          </p:nvPr>
        </p:nvSpPr>
        <p:spPr/>
        <p:txBody>
          <a:bodyPr/>
          <a:lstStyle/>
          <a:p>
            <a:r>
              <a:rPr lang="nn-NO" smtClean="0"/>
              <a:t>ISPASS 2013 - Kultursay et al.</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39762"/>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36215-74D1-474B-B99B-7E752ECCA9C4}" type="datetime1">
              <a:rPr lang="en-US" smtClean="0"/>
              <a:t>6/5/13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n-NO" smtClean="0"/>
              <a:t>ISPASS 2013 - Kultursay et al.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chart" Target="../charts/char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4" Type="http://schemas.openxmlformats.org/officeDocument/2006/relationships/chart" Target="../charts/chart8.xml"/><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4" Type="http://schemas.openxmlformats.org/officeDocument/2006/relationships/chart" Target="../charts/chart10.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4"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chart" Target="../charts/char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6800"/>
            <a:ext cx="9144000" cy="1470025"/>
          </a:xfrm>
        </p:spPr>
        <p:txBody>
          <a:bodyPr wrap="none">
            <a:normAutofit/>
          </a:bodyPr>
          <a:lstStyle/>
          <a:p>
            <a:r>
              <a:rPr lang="en-US" sz="4000" b="1" smtClean="0"/>
              <a:t>Evaluating STT-RAM as an </a:t>
            </a:r>
            <a:br>
              <a:rPr lang="en-US" sz="4000" b="1" smtClean="0"/>
            </a:br>
            <a:r>
              <a:rPr lang="en-US" sz="4000" b="1" smtClean="0"/>
              <a:t>Energy-Efficient Main Memory Alternative</a:t>
            </a:r>
            <a:endParaRPr lang="en-US" sz="4000" b="1"/>
          </a:p>
        </p:txBody>
      </p:sp>
      <p:sp>
        <p:nvSpPr>
          <p:cNvPr id="3" name="Subtitle 2"/>
          <p:cNvSpPr>
            <a:spLocks noGrp="1"/>
          </p:cNvSpPr>
          <p:nvPr>
            <p:ph type="subTitle" idx="1"/>
          </p:nvPr>
        </p:nvSpPr>
        <p:spPr>
          <a:xfrm>
            <a:off x="0" y="2822575"/>
            <a:ext cx="9144000" cy="1752600"/>
          </a:xfrm>
        </p:spPr>
        <p:txBody>
          <a:bodyPr>
            <a:noAutofit/>
          </a:bodyPr>
          <a:lstStyle/>
          <a:p>
            <a:r>
              <a:rPr lang="en-US" b="1" dirty="0" err="1" smtClean="0">
                <a:solidFill>
                  <a:schemeClr val="tx1"/>
                </a:solidFill>
              </a:rPr>
              <a:t>Emre</a:t>
            </a:r>
            <a:r>
              <a:rPr lang="en-US" b="1" dirty="0" smtClean="0">
                <a:solidFill>
                  <a:schemeClr val="tx1"/>
                </a:solidFill>
              </a:rPr>
              <a:t> K</a:t>
            </a:r>
            <a:r>
              <a:rPr lang="tr-TR" b="1" dirty="0" smtClean="0">
                <a:solidFill>
                  <a:schemeClr val="tx1"/>
                </a:solidFill>
              </a:rPr>
              <a:t>ü</a:t>
            </a:r>
            <a:r>
              <a:rPr lang="en-US" b="1" dirty="0" err="1" smtClean="0">
                <a:solidFill>
                  <a:schemeClr val="tx1"/>
                </a:solidFill>
              </a:rPr>
              <a:t>lt</a:t>
            </a:r>
            <a:r>
              <a:rPr lang="tr-TR" b="1" dirty="0" smtClean="0">
                <a:solidFill>
                  <a:schemeClr val="tx1"/>
                </a:solidFill>
              </a:rPr>
              <a:t>ü</a:t>
            </a:r>
            <a:r>
              <a:rPr lang="en-US" b="1" dirty="0" err="1" smtClean="0">
                <a:solidFill>
                  <a:schemeClr val="tx1"/>
                </a:solidFill>
              </a:rPr>
              <a:t>rsay</a:t>
            </a:r>
            <a:r>
              <a:rPr lang="en-US" b="1" baseline="30000" dirty="0" smtClean="0">
                <a:solidFill>
                  <a:schemeClr val="tx1"/>
                </a:solidFill>
              </a:rPr>
              <a:t>*</a:t>
            </a:r>
            <a:r>
              <a:rPr lang="en-US" dirty="0" smtClean="0">
                <a:solidFill>
                  <a:schemeClr val="tx1"/>
                </a:solidFill>
              </a:rPr>
              <a:t>, </a:t>
            </a:r>
            <a:r>
              <a:rPr lang="en-US" dirty="0" err="1" smtClean="0">
                <a:solidFill>
                  <a:schemeClr val="tx1"/>
                </a:solidFill>
              </a:rPr>
              <a:t>Mahmut</a:t>
            </a:r>
            <a:r>
              <a:rPr lang="en-US" dirty="0" smtClean="0">
                <a:solidFill>
                  <a:schemeClr val="tx1"/>
                </a:solidFill>
              </a:rPr>
              <a:t> </a:t>
            </a:r>
            <a:r>
              <a:rPr lang="en-US" dirty="0" err="1" smtClean="0">
                <a:solidFill>
                  <a:schemeClr val="tx1"/>
                </a:solidFill>
              </a:rPr>
              <a:t>Kandemir</a:t>
            </a:r>
            <a:r>
              <a:rPr lang="en-US" baseline="30000" dirty="0">
                <a:solidFill>
                  <a:schemeClr val="tx1"/>
                </a:solidFill>
              </a:rPr>
              <a:t>*</a:t>
            </a:r>
            <a:r>
              <a:rPr lang="en-US" dirty="0" smtClean="0">
                <a:solidFill>
                  <a:schemeClr val="tx1"/>
                </a:solidFill>
              </a:rPr>
              <a:t>, </a:t>
            </a:r>
            <a:br>
              <a:rPr lang="en-US" dirty="0" smtClean="0">
                <a:solidFill>
                  <a:schemeClr val="tx1"/>
                </a:solidFill>
              </a:rPr>
            </a:br>
            <a:r>
              <a:rPr lang="en-US" dirty="0" err="1" smtClean="0">
                <a:solidFill>
                  <a:schemeClr val="tx1"/>
                </a:solidFill>
              </a:rPr>
              <a:t>Anand</a:t>
            </a:r>
            <a:r>
              <a:rPr lang="en-US" dirty="0" smtClean="0">
                <a:solidFill>
                  <a:schemeClr val="tx1"/>
                </a:solidFill>
              </a:rPr>
              <a:t> </a:t>
            </a:r>
            <a:r>
              <a:rPr lang="en-US" dirty="0" err="1" smtClean="0">
                <a:solidFill>
                  <a:schemeClr val="tx1"/>
                </a:solidFill>
              </a:rPr>
              <a:t>Sivasubramaniam</a:t>
            </a:r>
            <a:r>
              <a:rPr lang="en-US" baseline="30000" dirty="0">
                <a:solidFill>
                  <a:schemeClr val="tx1"/>
                </a:solidFill>
              </a:rPr>
              <a:t>*</a:t>
            </a:r>
            <a:r>
              <a:rPr lang="en-US" dirty="0" smtClean="0">
                <a:solidFill>
                  <a:schemeClr val="tx1"/>
                </a:solidFill>
              </a:rPr>
              <a:t>, and </a:t>
            </a:r>
            <a:r>
              <a:rPr lang="en-US" dirty="0" err="1" smtClean="0">
                <a:solidFill>
                  <a:schemeClr val="tx1"/>
                </a:solidFill>
              </a:rPr>
              <a:t>Onur</a:t>
            </a:r>
            <a:r>
              <a:rPr lang="en-US" dirty="0" smtClean="0">
                <a:solidFill>
                  <a:schemeClr val="tx1"/>
                </a:solidFill>
              </a:rPr>
              <a:t> </a:t>
            </a:r>
            <a:r>
              <a:rPr lang="en-US" dirty="0" err="1" smtClean="0">
                <a:solidFill>
                  <a:schemeClr val="tx1"/>
                </a:solidFill>
              </a:rPr>
              <a:t>Mutlu</a:t>
            </a:r>
            <a:r>
              <a:rPr lang="en-US" baseline="30000" dirty="0" smtClean="0">
                <a:solidFill>
                  <a:schemeClr val="tx1"/>
                </a:solidFill>
              </a:rPr>
              <a:t>†</a:t>
            </a:r>
          </a:p>
          <a:p>
            <a:r>
              <a:rPr lang="en-US" sz="2000" baseline="30000" dirty="0" smtClean="0">
                <a:solidFill>
                  <a:schemeClr val="tx1"/>
                </a:solidFill>
              </a:rPr>
              <a:t>* </a:t>
            </a:r>
            <a:r>
              <a:rPr lang="en-US" sz="2000" dirty="0" smtClean="0">
                <a:solidFill>
                  <a:schemeClr val="tx1"/>
                </a:solidFill>
              </a:rPr>
              <a:t>Pennsylvania State University</a:t>
            </a:r>
          </a:p>
          <a:p>
            <a:r>
              <a:rPr lang="en-US" sz="2000" baseline="30000" dirty="0" smtClean="0">
                <a:solidFill>
                  <a:schemeClr val="tx1"/>
                </a:solidFill>
              </a:rPr>
              <a:t>† </a:t>
            </a:r>
            <a:r>
              <a:rPr lang="en-US" sz="2000" dirty="0" smtClean="0">
                <a:solidFill>
                  <a:schemeClr val="tx1"/>
                </a:solidFill>
              </a:rPr>
              <a:t>Carnegie Mellon University</a:t>
            </a:r>
          </a:p>
          <a:p>
            <a:endParaRPr lang="en-US" sz="2000" dirty="0"/>
          </a:p>
          <a:p>
            <a:endParaRPr lang="en-US" sz="2000" dirty="0" smtClean="0"/>
          </a:p>
          <a:p>
            <a:r>
              <a:rPr lang="en-US" sz="2000" dirty="0" smtClean="0"/>
              <a:t>ISPASS-2013</a:t>
            </a:r>
          </a:p>
          <a:p>
            <a:r>
              <a:rPr lang="en-US" sz="2000" dirty="0" smtClean="0"/>
              <a:t>2013 IEEE International Symposium on Performance Analysis of Systems and Software</a:t>
            </a:r>
          </a:p>
          <a:p>
            <a:r>
              <a:rPr lang="en-US" sz="2000" smtClean="0"/>
              <a:t>April 23</a:t>
            </a:r>
            <a:r>
              <a:rPr lang="en-US" sz="2000" dirty="0" smtClean="0"/>
              <a:t>, 2013</a:t>
            </a:r>
          </a:p>
          <a:p>
            <a:r>
              <a:rPr lang="en-US" sz="2000" dirty="0" smtClean="0"/>
              <a:t>Austin, TX</a:t>
            </a:r>
          </a:p>
          <a:p>
            <a:endParaRPr lang="en-US" sz="2000" dirty="0"/>
          </a:p>
          <a:p>
            <a:endParaRPr lang="en-US" baseline="30000" dirty="0" smtClean="0"/>
          </a:p>
          <a:p>
            <a:endParaRPr lang="en-US" dirty="0"/>
          </a:p>
        </p:txBody>
      </p:sp>
    </p:spTree>
    <p:extLst>
      <p:ext uri="{BB962C8B-B14F-4D97-AF65-F5344CB8AC3E}">
        <p14:creationId xmlns:p14="http://schemas.microsoft.com/office/powerpoint/2010/main" val="361254768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Energy Breakdown</a:t>
            </a:r>
            <a:endParaRPr lang="en-US"/>
          </a:p>
        </p:txBody>
      </p:sp>
      <p:sp>
        <p:nvSpPr>
          <p:cNvPr id="3" name="Content Placeholder 2"/>
          <p:cNvSpPr>
            <a:spLocks noGrp="1"/>
          </p:cNvSpPr>
          <p:nvPr>
            <p:ph idx="1"/>
          </p:nvPr>
        </p:nvSpPr>
        <p:spPr/>
        <p:txBody>
          <a:bodyPr>
            <a:normAutofit lnSpcReduction="10000"/>
          </a:bodyPr>
          <a:lstStyle/>
          <a:p>
            <a:r>
              <a:rPr lang="en-US" sz="2400" dirty="0" smtClean="0"/>
              <a:t>Memory energy</a:t>
            </a:r>
          </a:p>
          <a:p>
            <a:pPr lvl="1"/>
            <a:r>
              <a:rPr lang="en-US" sz="2000" dirty="0" smtClean="0"/>
              <a:t>Activity </a:t>
            </a:r>
            <a:r>
              <a:rPr lang="en-US" sz="2000" dirty="0"/>
              <a:t>based </a:t>
            </a:r>
            <a:r>
              <a:rPr lang="en-US" sz="2000" dirty="0" smtClean="0"/>
              <a:t>model</a:t>
            </a:r>
          </a:p>
          <a:p>
            <a:r>
              <a:rPr lang="en-US" sz="2400" dirty="0" smtClean="0"/>
              <a:t>Energy per memory activity</a:t>
            </a:r>
          </a:p>
          <a:p>
            <a:pPr lvl="1"/>
            <a:r>
              <a:rPr lang="en-US" sz="2000" dirty="0" smtClean="0"/>
              <a:t>From modified CACTI </a:t>
            </a:r>
            <a:r>
              <a:rPr lang="en-US" sz="2000" dirty="0"/>
              <a:t>models </a:t>
            </a:r>
            <a:r>
              <a:rPr lang="en-US" sz="2000" dirty="0" smtClean="0"/>
              <a:t>(DRAM </a:t>
            </a:r>
            <a:r>
              <a:rPr lang="en-US" sz="2000" dirty="0"/>
              <a:t>and STT-RAM</a:t>
            </a:r>
            <a:r>
              <a:rPr lang="en-US" sz="2000" dirty="0" smtClean="0"/>
              <a:t>)</a:t>
            </a:r>
          </a:p>
          <a:p>
            <a:r>
              <a:rPr lang="en-US" sz="2400" dirty="0" smtClean="0"/>
              <a:t>DRAM energy components  </a:t>
            </a:r>
          </a:p>
          <a:p>
            <a:pPr lvl="1"/>
            <a:r>
              <a:rPr lang="en-US" sz="2000" dirty="0" smtClean="0"/>
              <a:t>ACT+PRE: Switching from one row to another</a:t>
            </a:r>
          </a:p>
          <a:p>
            <a:pPr lvl="1"/>
            <a:r>
              <a:rPr lang="en-US" sz="2000" dirty="0" smtClean="0"/>
              <a:t>RD+WR: Performing a RD or a WR operation that is a DRAM RB hit. </a:t>
            </a:r>
          </a:p>
          <a:p>
            <a:pPr lvl="1"/>
            <a:r>
              <a:rPr lang="en-US" sz="2000" dirty="0" smtClean="0"/>
              <a:t>REF: Periodic refresh (background)</a:t>
            </a:r>
          </a:p>
          <a:p>
            <a:r>
              <a:rPr lang="en-US" sz="2400" dirty="0" smtClean="0"/>
              <a:t>STT-RAM energy components</a:t>
            </a:r>
          </a:p>
          <a:p>
            <a:pPr lvl="1"/>
            <a:r>
              <a:rPr lang="en-US" sz="2000" dirty="0" smtClean="0"/>
              <a:t>ACT+PRE: Switching the active </a:t>
            </a:r>
            <a:r>
              <a:rPr lang="en-US" sz="2000" dirty="0"/>
              <a:t>row (similar to DRAM) </a:t>
            </a:r>
            <a:endParaRPr lang="en-US" sz="2000" dirty="0" smtClean="0"/>
          </a:p>
          <a:p>
            <a:pPr lvl="1"/>
            <a:r>
              <a:rPr lang="en-US" sz="2000" dirty="0" smtClean="0"/>
              <a:t>RB: Requests served from the RB </a:t>
            </a:r>
          </a:p>
          <a:p>
            <a:pPr marL="457200" lvl="1" indent="0">
              <a:buNone/>
            </a:pPr>
            <a:r>
              <a:rPr lang="en-US" sz="2000" dirty="0" smtClean="0"/>
              <a:t>(unlike DRAM, does not involve </a:t>
            </a:r>
            <a:r>
              <a:rPr lang="en-US" sz="2000" dirty="0" err="1" smtClean="0"/>
              <a:t>bitline</a:t>
            </a:r>
            <a:r>
              <a:rPr lang="en-US" sz="2000" dirty="0" smtClean="0"/>
              <a:t> charge/discharge: decoupled RB)</a:t>
            </a:r>
          </a:p>
          <a:p>
            <a:pPr lvl="1"/>
            <a:r>
              <a:rPr lang="en-US" sz="2000" dirty="0" smtClean="0"/>
              <a:t>WB: Flushing RB contents to the STT-RAM array. </a:t>
            </a:r>
            <a:endParaRPr lang="en-US" sz="2000" dirty="0"/>
          </a:p>
          <a:p>
            <a:endParaRPr lang="en-US" sz="2400"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175536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Workloads</a:t>
            </a:r>
            <a:endParaRPr lang="en-US"/>
          </a:p>
        </p:txBody>
      </p:sp>
      <p:sp>
        <p:nvSpPr>
          <p:cNvPr id="3" name="Content Placeholder 2"/>
          <p:cNvSpPr>
            <a:spLocks noGrp="1"/>
          </p:cNvSpPr>
          <p:nvPr>
            <p:ph idx="1"/>
          </p:nvPr>
        </p:nvSpPr>
        <p:spPr/>
        <p:txBody>
          <a:bodyPr>
            <a:normAutofit/>
          </a:bodyPr>
          <a:lstStyle/>
          <a:p>
            <a:r>
              <a:rPr lang="en-US" sz="2400" dirty="0" smtClean="0"/>
              <a:t>Single-threaded applications</a:t>
            </a:r>
          </a:p>
          <a:p>
            <a:pPr lvl="1"/>
            <a:r>
              <a:rPr lang="en-US" sz="2000" dirty="0" smtClean="0"/>
              <a:t>14 applications from SPEC CPU2006 suite</a:t>
            </a:r>
          </a:p>
          <a:p>
            <a:pPr lvl="1"/>
            <a:r>
              <a:rPr lang="en-US" sz="2000" dirty="0" smtClean="0"/>
              <a:t>Running on a uniprocessor</a:t>
            </a:r>
          </a:p>
          <a:p>
            <a:pPr marL="457200" lvl="1" indent="0">
              <a:buNone/>
            </a:pPr>
            <a:endParaRPr lang="en-US" sz="2000" dirty="0" smtClean="0"/>
          </a:p>
          <a:p>
            <a:r>
              <a:rPr lang="en-US" sz="2400" dirty="0" err="1"/>
              <a:t>Multiprogrammed</a:t>
            </a:r>
            <a:r>
              <a:rPr lang="en-US" sz="2400" dirty="0"/>
              <a:t> </a:t>
            </a:r>
            <a:r>
              <a:rPr lang="en-US" sz="2400" dirty="0" smtClean="0"/>
              <a:t>workloads</a:t>
            </a:r>
          </a:p>
          <a:p>
            <a:pPr lvl="1"/>
            <a:r>
              <a:rPr lang="en-US" sz="2000" dirty="0" smtClean="0"/>
              <a:t>10 workload mixes</a:t>
            </a:r>
          </a:p>
          <a:p>
            <a:pPr lvl="1"/>
            <a:r>
              <a:rPr lang="en-US" sz="2000" dirty="0" smtClean="0"/>
              <a:t>4 applications on 4 cores</a:t>
            </a:r>
          </a:p>
          <a:p>
            <a:pPr marL="457200" lvl="1" indent="0">
              <a:buNone/>
            </a:pPr>
            <a:endParaRPr lang="en-US" sz="2000" dirty="0" smtClean="0"/>
          </a:p>
          <a:p>
            <a:r>
              <a:rPr lang="en-US" sz="2400" dirty="0" smtClean="0"/>
              <a:t>Simulation duration</a:t>
            </a:r>
          </a:p>
          <a:p>
            <a:pPr lvl="1"/>
            <a:r>
              <a:rPr lang="en-US" sz="2000" dirty="0" smtClean="0"/>
              <a:t>5 billion cycles </a:t>
            </a:r>
          </a:p>
          <a:p>
            <a:pPr lvl="1"/>
            <a:r>
              <a:rPr lang="en-US" sz="2000" dirty="0" smtClean="0"/>
              <a:t>Equivalent to 2 seconds of real execution (at 2.5GHz)</a:t>
            </a:r>
          </a:p>
          <a:p>
            <a:pPr marL="0" indent="0">
              <a:buNone/>
            </a:pPr>
            <a:endParaRPr lang="en-US" sz="2400" dirty="0" smtClean="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942104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Baseline DRAM Memory</a:t>
            </a:r>
            <a:endParaRPr lang="en-US"/>
          </a:p>
        </p:txBody>
      </p:sp>
      <p:sp>
        <p:nvSpPr>
          <p:cNvPr id="3" name="Content Placeholder 2"/>
          <p:cNvSpPr>
            <a:spLocks noGrp="1"/>
          </p:cNvSpPr>
          <p:nvPr>
            <p:ph idx="1"/>
          </p:nvPr>
        </p:nvSpPr>
        <p:spPr/>
        <p:txBody>
          <a:bodyPr>
            <a:normAutofit lnSpcReduction="10000"/>
          </a:bodyPr>
          <a:lstStyle/>
          <a:p>
            <a:r>
              <a:rPr lang="en-US" sz="2400" dirty="0" smtClean="0"/>
              <a:t>Baseline DRAM main memory (1GB capacity). </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r>
              <a:rPr lang="en-US" sz="2400" dirty="0" smtClean="0"/>
              <a:t>IPC </a:t>
            </a:r>
          </a:p>
          <a:p>
            <a:pPr lvl="1"/>
            <a:r>
              <a:rPr lang="en-US" sz="2000" dirty="0" smtClean="0"/>
              <a:t>0.66 to 2.05</a:t>
            </a:r>
          </a:p>
          <a:p>
            <a:r>
              <a:rPr lang="en-US" sz="2400" dirty="0" smtClean="0"/>
              <a:t>Energy breakdown</a:t>
            </a:r>
          </a:p>
          <a:p>
            <a:pPr lvl="1"/>
            <a:r>
              <a:rPr lang="en-US" sz="2000" dirty="0" smtClean="0"/>
              <a:t>ACT+PRE=62</a:t>
            </a:r>
            <a:r>
              <a:rPr lang="en-US" sz="2000" dirty="0"/>
              <a:t>%, </a:t>
            </a:r>
            <a:r>
              <a:rPr lang="en-US" sz="2000" dirty="0" smtClean="0"/>
              <a:t>RD+WR=24</a:t>
            </a:r>
            <a:r>
              <a:rPr lang="en-US" sz="2000" dirty="0"/>
              <a:t>%, </a:t>
            </a:r>
            <a:r>
              <a:rPr lang="en-US" sz="2000" dirty="0" smtClean="0"/>
              <a:t>REF=14%, </a:t>
            </a:r>
            <a:r>
              <a:rPr lang="en-US" sz="2000" dirty="0"/>
              <a:t>on average. </a:t>
            </a:r>
          </a:p>
          <a:p>
            <a:r>
              <a:rPr lang="en-US" sz="2400" dirty="0" smtClean="0"/>
              <a:t>Rest of the results will be normalized to </a:t>
            </a:r>
          </a:p>
          <a:p>
            <a:pPr lvl="1"/>
            <a:r>
              <a:rPr lang="en-US" sz="2000" dirty="0" smtClean="0"/>
              <a:t>IPC and total energy with this DRAM main memory. </a:t>
            </a:r>
          </a:p>
        </p:txBody>
      </p:sp>
      <p:graphicFrame>
        <p:nvGraphicFramePr>
          <p:cNvPr id="6" name="Chart 5"/>
          <p:cNvGraphicFramePr>
            <a:graphicFrameLocks/>
          </p:cNvGraphicFramePr>
          <p:nvPr>
            <p:extLst>
              <p:ext uri="{D42A27DB-BD31-4B8C-83A1-F6EECF244321}">
                <p14:modId xmlns:p14="http://schemas.microsoft.com/office/powerpoint/2010/main" val="2787543012"/>
              </p:ext>
            </p:extLst>
          </p:nvPr>
        </p:nvGraphicFramePr>
        <p:xfrm>
          <a:off x="4419600" y="1472262"/>
          <a:ext cx="4584247"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1466081033"/>
              </p:ext>
            </p:extLst>
          </p:nvPr>
        </p:nvGraphicFramePr>
        <p:xfrm>
          <a:off x="0" y="1700862"/>
          <a:ext cx="4622427" cy="2217644"/>
        </p:xfrm>
        <a:graphic>
          <a:graphicData uri="http://schemas.openxmlformats.org/drawingml/2006/chart">
            <c:chart xmlns:c="http://schemas.openxmlformats.org/drawingml/2006/chart" xmlns:r="http://schemas.openxmlformats.org/officeDocument/2006/relationships" r:id="rId4"/>
          </a:graphicData>
        </a:graphic>
      </p:graphicFrame>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3093658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Baseline STT-RAM Memory </a:t>
            </a:r>
            <a:endParaRPr lang="en-US"/>
          </a:p>
        </p:txBody>
      </p:sp>
      <p:sp>
        <p:nvSpPr>
          <p:cNvPr id="3" name="Content Placeholder 2"/>
          <p:cNvSpPr>
            <a:spLocks noGrp="1"/>
          </p:cNvSpPr>
          <p:nvPr>
            <p:ph idx="1"/>
          </p:nvPr>
        </p:nvSpPr>
        <p:spPr>
          <a:xfrm>
            <a:off x="457200" y="990600"/>
            <a:ext cx="8229600" cy="5135563"/>
          </a:xfrm>
        </p:spPr>
        <p:txBody>
          <a:bodyPr/>
          <a:lstStyle/>
          <a:p>
            <a:r>
              <a:rPr lang="en-US" dirty="0" err="1" smtClean="0"/>
              <a:t>Unoptimized</a:t>
            </a:r>
            <a:r>
              <a:rPr lang="en-US" dirty="0" smtClean="0"/>
              <a:t> STT-RAM: Directly replace DRAM. </a:t>
            </a:r>
            <a:endParaRPr lang="en-US" dirty="0"/>
          </a:p>
          <a:p>
            <a:r>
              <a:rPr lang="en-US" dirty="0" smtClean="0"/>
              <a:t>No special treatment of STT-RAM. </a:t>
            </a:r>
          </a:p>
          <a:p>
            <a:endParaRPr lang="en-US" dirty="0" smtClean="0"/>
          </a:p>
          <a:p>
            <a:endParaRPr lang="en-US" dirty="0"/>
          </a:p>
          <a:p>
            <a:endParaRPr lang="en-US" dirty="0" smtClean="0"/>
          </a:p>
          <a:p>
            <a:endParaRPr lang="en-US" dirty="0"/>
          </a:p>
          <a:p>
            <a:r>
              <a:rPr lang="en-US" dirty="0" smtClean="0"/>
              <a:t>Performance: Degrades by 5%. </a:t>
            </a:r>
          </a:p>
          <a:p>
            <a:r>
              <a:rPr lang="en-US" dirty="0" smtClean="0"/>
              <a:t>Energy: Degrades by 96% (almost 2X!). </a:t>
            </a:r>
          </a:p>
          <a:p>
            <a:pPr lvl="1"/>
            <a:r>
              <a:rPr lang="en-US" dirty="0" smtClean="0"/>
              <a:t>REF (14</a:t>
            </a:r>
            <a:r>
              <a:rPr lang="en-US" dirty="0"/>
              <a:t>%) eliminated</a:t>
            </a:r>
            <a:r>
              <a:rPr lang="en-US" dirty="0" smtClean="0"/>
              <a:t>. </a:t>
            </a:r>
          </a:p>
          <a:p>
            <a:pPr lvl="1"/>
            <a:r>
              <a:rPr lang="en-US" dirty="0" smtClean="0"/>
              <a:t>WB dominates: high cost of STT-RAM writes. </a:t>
            </a:r>
          </a:p>
          <a:p>
            <a:pPr marL="0" indent="0">
              <a:buNone/>
            </a:pPr>
            <a:endParaRPr lang="en-US" dirty="0" smtClean="0"/>
          </a:p>
        </p:txBody>
      </p:sp>
      <p:graphicFrame>
        <p:nvGraphicFramePr>
          <p:cNvPr id="4" name="Chart 3"/>
          <p:cNvGraphicFramePr>
            <a:graphicFrameLocks/>
          </p:cNvGraphicFramePr>
          <p:nvPr>
            <p:extLst>
              <p:ext uri="{D42A27DB-BD31-4B8C-83A1-F6EECF244321}">
                <p14:modId xmlns:p14="http://schemas.microsoft.com/office/powerpoint/2010/main" val="3669117840"/>
              </p:ext>
            </p:extLst>
          </p:nvPr>
        </p:nvGraphicFramePr>
        <p:xfrm>
          <a:off x="26581" y="1981200"/>
          <a:ext cx="4622426" cy="22288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2884259628"/>
              </p:ext>
            </p:extLst>
          </p:nvPr>
        </p:nvGraphicFramePr>
        <p:xfrm>
          <a:off x="4549120" y="1905000"/>
          <a:ext cx="4584247" cy="2291443"/>
        </p:xfrm>
        <a:graphic>
          <a:graphicData uri="http://schemas.openxmlformats.org/drawingml/2006/chart">
            <c:chart xmlns:c="http://schemas.openxmlformats.org/drawingml/2006/chart" xmlns:r="http://schemas.openxmlformats.org/officeDocument/2006/relationships" r:id="rId4"/>
          </a:graphicData>
        </a:graphic>
      </p:graphicFrame>
      <p:sp>
        <p:nvSpPr>
          <p:cNvPr id="6" name="Footer Placeholder 5"/>
          <p:cNvSpPr>
            <a:spLocks noGrp="1"/>
          </p:cNvSpPr>
          <p:nvPr>
            <p:ph type="ftr" sz="quarter" idx="11"/>
          </p:nvPr>
        </p:nvSpPr>
        <p:spPr/>
        <p:txBody>
          <a:bodyPr/>
          <a:lstStyle/>
          <a:p>
            <a:r>
              <a:rPr lang="nn-NO" smtClean="0"/>
              <a:t>ISPASS 2013 - Kultursay et al.</a:t>
            </a:r>
            <a:endParaRPr lang="en-US"/>
          </a:p>
        </p:txBody>
      </p:sp>
      <p:sp>
        <p:nvSpPr>
          <p:cNvPr id="7" name="Rectangle 6"/>
          <p:cNvSpPr/>
          <p:nvPr/>
        </p:nvSpPr>
        <p:spPr>
          <a:xfrm>
            <a:off x="1833232" y="6032205"/>
            <a:ext cx="5334000" cy="597195"/>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smtClean="0"/>
              <a:t>STT-RAM Main Memory: Not a good idea?</a:t>
            </a:r>
            <a:endParaRPr lang="en-US" sz="2000" b="1"/>
          </a:p>
        </p:txBody>
      </p:sp>
    </p:spTree>
    <p:extLst>
      <p:ext uri="{BB962C8B-B14F-4D97-AF65-F5344CB8AC3E}">
        <p14:creationId xmlns:p14="http://schemas.microsoft.com/office/powerpoint/2010/main" val="19987273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Optimizations for STT-RAM</a:t>
            </a:r>
            <a:endParaRPr lang="en-US"/>
          </a:p>
        </p:txBody>
      </p:sp>
      <p:sp>
        <p:nvSpPr>
          <p:cNvPr id="3" name="Content Placeholder 2"/>
          <p:cNvSpPr>
            <a:spLocks noGrp="1"/>
          </p:cNvSpPr>
          <p:nvPr>
            <p:ph idx="1"/>
          </p:nvPr>
        </p:nvSpPr>
        <p:spPr/>
        <p:txBody>
          <a:bodyPr/>
          <a:lstStyle/>
          <a:p>
            <a:r>
              <a:rPr lang="en-US" dirty="0" smtClean="0"/>
              <a:t>How dirty is the row buffer? </a:t>
            </a:r>
          </a:p>
          <a:p>
            <a:pPr lvl="1"/>
            <a:r>
              <a:rPr lang="en-US" dirty="0" smtClean="0"/>
              <a:t>Clean: 60% of the time. </a:t>
            </a:r>
          </a:p>
          <a:p>
            <a:pPr lvl="1"/>
            <a:r>
              <a:rPr lang="en-US" dirty="0" smtClean="0"/>
              <a:t>Dirty&gt;3: Only 6%.</a:t>
            </a:r>
          </a:p>
          <a:p>
            <a:pPr lvl="1"/>
            <a:endParaRPr lang="en-US" dirty="0" smtClean="0"/>
          </a:p>
          <a:p>
            <a:pPr lvl="1"/>
            <a:endParaRPr lang="en-US" dirty="0" smtClean="0"/>
          </a:p>
          <a:p>
            <a:r>
              <a:rPr lang="en-US" i="1" dirty="0" smtClean="0"/>
              <a:t>Selective Write</a:t>
            </a:r>
            <a:endParaRPr lang="en-US" dirty="0" smtClean="0"/>
          </a:p>
          <a:p>
            <a:pPr lvl="1"/>
            <a:r>
              <a:rPr lang="en-US" dirty="0" smtClean="0"/>
              <a:t>One dirty bit per row buffer: skip </a:t>
            </a:r>
            <a:r>
              <a:rPr lang="en-US" dirty="0" err="1" smtClean="0"/>
              <a:t>writeback</a:t>
            </a:r>
            <a:r>
              <a:rPr lang="en-US" dirty="0" smtClean="0"/>
              <a:t> if clean. </a:t>
            </a:r>
          </a:p>
          <a:p>
            <a:pPr lvl="1"/>
            <a:r>
              <a:rPr lang="en-US" dirty="0" smtClean="0"/>
              <a:t>Save energy by less writes; faster row switching possible. </a:t>
            </a:r>
          </a:p>
          <a:p>
            <a:r>
              <a:rPr lang="en-US" i="1" dirty="0" smtClean="0"/>
              <a:t>Partial Write</a:t>
            </a:r>
          </a:p>
          <a:p>
            <a:pPr lvl="1"/>
            <a:r>
              <a:rPr lang="en-US" dirty="0" smtClean="0"/>
              <a:t>More dirty bits: One dirty bit per cache block sized data</a:t>
            </a:r>
          </a:p>
          <a:p>
            <a:pPr lvl="1"/>
            <a:r>
              <a:rPr lang="en-US" dirty="0" smtClean="0"/>
              <a:t>Write even less data upon RB conflict. </a:t>
            </a:r>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634126120"/>
              </p:ext>
            </p:extLst>
          </p:nvPr>
        </p:nvGraphicFramePr>
        <p:xfrm>
          <a:off x="4191000" y="1676400"/>
          <a:ext cx="4615295" cy="22098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29600501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394159504"/>
              </p:ext>
            </p:extLst>
          </p:nvPr>
        </p:nvGraphicFramePr>
        <p:xfrm>
          <a:off x="4514486" y="1295400"/>
          <a:ext cx="4622426" cy="213520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fontScale="90000"/>
          </a:bodyPr>
          <a:lstStyle/>
          <a:p>
            <a:r>
              <a:rPr lang="en-US" smtClean="0"/>
              <a:t>Optimizations for STT-RAM</a:t>
            </a:r>
            <a:endParaRPr lang="en-US"/>
          </a:p>
        </p:txBody>
      </p:sp>
      <p:sp>
        <p:nvSpPr>
          <p:cNvPr id="3" name="Content Placeholder 2"/>
          <p:cNvSpPr>
            <a:spLocks noGrp="1"/>
          </p:cNvSpPr>
          <p:nvPr>
            <p:ph idx="1"/>
          </p:nvPr>
        </p:nvSpPr>
        <p:spPr/>
        <p:txBody>
          <a:bodyPr>
            <a:normAutofit lnSpcReduction="10000"/>
          </a:bodyPr>
          <a:lstStyle/>
          <a:p>
            <a:r>
              <a:rPr lang="en-US" dirty="0" smtClean="0"/>
              <a:t>A look at the row buffer hit rates:</a:t>
            </a:r>
          </a:p>
          <a:p>
            <a:pPr lvl="1"/>
            <a:r>
              <a:rPr lang="en-US" dirty="0" smtClean="0"/>
              <a:t>Reads 81%, writes 64%. </a:t>
            </a:r>
          </a:p>
          <a:p>
            <a:endParaRPr lang="en-US" dirty="0"/>
          </a:p>
          <a:p>
            <a:r>
              <a:rPr lang="en-US" dirty="0" smtClean="0"/>
              <a:t>Consider writes as :</a:t>
            </a:r>
          </a:p>
          <a:p>
            <a:pPr lvl="1"/>
            <a:r>
              <a:rPr lang="en-US" dirty="0" smtClean="0"/>
              <a:t>Operations with less locality,</a:t>
            </a:r>
          </a:p>
          <a:p>
            <a:pPr lvl="1"/>
            <a:r>
              <a:rPr lang="en-US" dirty="0" smtClean="0"/>
              <a:t>Operations that can be delayed more (less CPU stalls).</a:t>
            </a:r>
          </a:p>
          <a:p>
            <a:r>
              <a:rPr lang="en-US" i="1" dirty="0" smtClean="0"/>
              <a:t>Write Bypass</a:t>
            </a:r>
            <a:endParaRPr lang="en-US" dirty="0" smtClean="0"/>
          </a:p>
          <a:p>
            <a:pPr lvl="1"/>
            <a:r>
              <a:rPr lang="en-US" dirty="0" smtClean="0"/>
              <a:t>Reads still served from row buffer.</a:t>
            </a:r>
          </a:p>
          <a:p>
            <a:pPr lvl="1"/>
            <a:r>
              <a:rPr lang="en-US" dirty="0" smtClean="0"/>
              <a:t>Writes bypass the row buffer:  do not cause RB conflicts, do not pollute RB. </a:t>
            </a:r>
          </a:p>
          <a:p>
            <a:pPr lvl="1"/>
            <a:r>
              <a:rPr lang="en-US" dirty="0" smtClean="0"/>
              <a:t>RB is always clean: Just discard to get the next row</a:t>
            </a:r>
            <a:r>
              <a:rPr lang="en-US" dirty="0"/>
              <a:t>.</a:t>
            </a:r>
            <a:endParaRPr lang="en-US" dirty="0" smtClean="0"/>
          </a:p>
          <a:p>
            <a:pPr lvl="2"/>
            <a:r>
              <a:rPr lang="en-US" dirty="0" smtClean="0"/>
              <a:t>No write-back: faster row switching. </a:t>
            </a:r>
            <a:endParaRPr lang="en-US" dirty="0"/>
          </a:p>
        </p:txBody>
      </p:sp>
      <p:sp>
        <p:nvSpPr>
          <p:cNvPr id="5" name="Footer Placeholder 4"/>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4581539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Experimental Evaluation</a:t>
            </a:r>
            <a:endParaRPr lang="en-US"/>
          </a:p>
        </p:txBody>
      </p:sp>
      <p:sp>
        <p:nvSpPr>
          <p:cNvPr id="3" name="Content Placeholder 2"/>
          <p:cNvSpPr>
            <a:spLocks noGrp="1"/>
          </p:cNvSpPr>
          <p:nvPr>
            <p:ph idx="1"/>
          </p:nvPr>
        </p:nvSpPr>
        <p:spPr/>
        <p:txBody>
          <a:bodyPr>
            <a:normAutofit lnSpcReduction="10000"/>
          </a:bodyPr>
          <a:lstStyle/>
          <a:p>
            <a:r>
              <a:rPr lang="en-US" i="1" dirty="0" smtClean="0"/>
              <a:t>Selective write </a:t>
            </a:r>
          </a:p>
          <a:p>
            <a:pPr lvl="1"/>
            <a:r>
              <a:rPr lang="en-US" dirty="0" smtClean="0"/>
              <a:t>1 dirty bit per row</a:t>
            </a:r>
          </a:p>
          <a:p>
            <a:pPr lvl="1"/>
            <a:r>
              <a:rPr lang="en-US" dirty="0" smtClean="0"/>
              <a:t>Energy</a:t>
            </a:r>
          </a:p>
          <a:p>
            <a:pPr lvl="2"/>
            <a:r>
              <a:rPr lang="en-US" dirty="0" smtClean="0"/>
              <a:t>196% down to 108%</a:t>
            </a:r>
          </a:p>
          <a:p>
            <a:pPr lvl="1"/>
            <a:r>
              <a:rPr lang="en-US" dirty="0" smtClean="0"/>
              <a:t>RB clean 60% of the time.</a:t>
            </a:r>
          </a:p>
          <a:p>
            <a:pPr lvl="1"/>
            <a:endParaRPr lang="en-US" dirty="0"/>
          </a:p>
          <a:p>
            <a:pPr lvl="1"/>
            <a:endParaRPr lang="en-US" dirty="0" smtClean="0"/>
          </a:p>
          <a:p>
            <a:r>
              <a:rPr lang="en-US" i="1" dirty="0" smtClean="0"/>
              <a:t>Partial Write </a:t>
            </a:r>
          </a:p>
          <a:p>
            <a:pPr lvl="1"/>
            <a:r>
              <a:rPr lang="en-US" dirty="0" smtClean="0"/>
              <a:t>1 dirty bit per 64B block</a:t>
            </a:r>
          </a:p>
          <a:p>
            <a:pPr lvl="1"/>
            <a:r>
              <a:rPr lang="en-US" dirty="0" smtClean="0"/>
              <a:t>Energy</a:t>
            </a:r>
          </a:p>
          <a:p>
            <a:pPr lvl="2"/>
            <a:r>
              <a:rPr lang="en-US" dirty="0" smtClean="0"/>
              <a:t>Down to 59% of DRAM. </a:t>
            </a:r>
          </a:p>
          <a:p>
            <a:pPr lvl="1"/>
            <a:r>
              <a:rPr lang="en-US" dirty="0" smtClean="0"/>
              <a:t>Low dirtiness in RB.  </a:t>
            </a:r>
          </a:p>
        </p:txBody>
      </p:sp>
      <p:graphicFrame>
        <p:nvGraphicFramePr>
          <p:cNvPr id="4" name="Chart 3"/>
          <p:cNvGraphicFramePr>
            <a:graphicFrameLocks/>
          </p:cNvGraphicFramePr>
          <p:nvPr>
            <p:extLst>
              <p:ext uri="{D42A27DB-BD31-4B8C-83A1-F6EECF244321}">
                <p14:modId xmlns:p14="http://schemas.microsoft.com/office/powerpoint/2010/main" val="1862847644"/>
              </p:ext>
            </p:extLst>
          </p:nvPr>
        </p:nvGraphicFramePr>
        <p:xfrm>
          <a:off x="4419600" y="914400"/>
          <a:ext cx="46482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333297429"/>
              </p:ext>
            </p:extLst>
          </p:nvPr>
        </p:nvGraphicFramePr>
        <p:xfrm>
          <a:off x="4422648" y="3581400"/>
          <a:ext cx="4645152" cy="2441448"/>
        </p:xfrm>
        <a:graphic>
          <a:graphicData uri="http://schemas.openxmlformats.org/drawingml/2006/chart">
            <c:chart xmlns:c="http://schemas.openxmlformats.org/drawingml/2006/chart" xmlns:r="http://schemas.openxmlformats.org/officeDocument/2006/relationships" r:id="rId4"/>
          </a:graphicData>
        </a:graphic>
      </p:graphicFrame>
      <p:sp>
        <p:nvSpPr>
          <p:cNvPr id="6" name="Footer Placeholder 5"/>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760628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Experimental Evaluation</a:t>
            </a:r>
            <a:endParaRPr lang="en-US"/>
          </a:p>
        </p:txBody>
      </p:sp>
      <p:sp>
        <p:nvSpPr>
          <p:cNvPr id="3" name="Content Placeholder 2"/>
          <p:cNvSpPr>
            <a:spLocks noGrp="1"/>
          </p:cNvSpPr>
          <p:nvPr>
            <p:ph idx="1"/>
          </p:nvPr>
        </p:nvSpPr>
        <p:spPr/>
        <p:txBody>
          <a:bodyPr/>
          <a:lstStyle/>
          <a:p>
            <a:r>
              <a:rPr lang="en-US" dirty="0" smtClean="0"/>
              <a:t>Write Bypass: </a:t>
            </a:r>
            <a:endParaRPr lang="en-US" dirty="0"/>
          </a:p>
          <a:p>
            <a:pPr lvl="1"/>
            <a:r>
              <a:rPr lang="en-US" dirty="0"/>
              <a:t>E</a:t>
            </a:r>
            <a:r>
              <a:rPr lang="en-US" dirty="0" smtClean="0"/>
              <a:t>nergy: 42% of DRAM. </a:t>
            </a:r>
          </a:p>
          <a:p>
            <a:pPr marL="457200" lvl="1" indent="0">
              <a:buNone/>
            </a:pPr>
            <a:r>
              <a:rPr lang="en-US" dirty="0" smtClean="0"/>
              <a:t>(with also partial write)</a:t>
            </a:r>
          </a:p>
          <a:p>
            <a:pPr lvl="1"/>
            <a:endParaRPr lang="en-US" dirty="0" smtClean="0"/>
          </a:p>
          <a:p>
            <a:pPr lvl="1"/>
            <a:endParaRPr lang="en-US" dirty="0" smtClean="0"/>
          </a:p>
          <a:p>
            <a:r>
              <a:rPr lang="en-US" dirty="0" smtClean="0"/>
              <a:t>Performance of Optimized STT-RAM: </a:t>
            </a:r>
            <a:endParaRPr lang="en-US" dirty="0"/>
          </a:p>
          <a:p>
            <a:pPr lvl="1"/>
            <a:r>
              <a:rPr lang="en-US" dirty="0" smtClean="0"/>
              <a:t>Partial write, write bypass</a:t>
            </a:r>
          </a:p>
          <a:p>
            <a:pPr lvl="1"/>
            <a:r>
              <a:rPr lang="en-US" dirty="0" smtClean="0"/>
              <a:t>-1% to +4% variation. </a:t>
            </a:r>
          </a:p>
          <a:p>
            <a:pPr lvl="1"/>
            <a:r>
              <a:rPr lang="en-US" dirty="0" smtClean="0"/>
              <a:t>+1% vs. DRAM, on avg. </a:t>
            </a:r>
          </a:p>
          <a:p>
            <a:pPr lvl="1"/>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96960326"/>
              </p:ext>
            </p:extLst>
          </p:nvPr>
        </p:nvGraphicFramePr>
        <p:xfrm>
          <a:off x="4507176" y="990600"/>
          <a:ext cx="4645152"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869708417"/>
              </p:ext>
            </p:extLst>
          </p:nvPr>
        </p:nvGraphicFramePr>
        <p:xfrm>
          <a:off x="4531985" y="3962400"/>
          <a:ext cx="4645152" cy="2450592"/>
        </p:xfrm>
        <a:graphic>
          <a:graphicData uri="http://schemas.openxmlformats.org/drawingml/2006/chart">
            <c:chart xmlns:c="http://schemas.openxmlformats.org/drawingml/2006/chart" xmlns:r="http://schemas.openxmlformats.org/officeDocument/2006/relationships" r:id="rId4"/>
          </a:graphicData>
        </a:graphic>
      </p:graphicFrame>
      <p:sp>
        <p:nvSpPr>
          <p:cNvPr id="6" name="Footer Placeholder 5"/>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0690292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sz="4000" smtClean="0"/>
              <a:t>Evaluation: Multiprogrammed Workloads</a:t>
            </a:r>
            <a:endParaRPr lang="en-US" sz="4000"/>
          </a:p>
        </p:txBody>
      </p:sp>
      <p:sp>
        <p:nvSpPr>
          <p:cNvPr id="3" name="Content Placeholder 2"/>
          <p:cNvSpPr>
            <a:spLocks noGrp="1"/>
          </p:cNvSpPr>
          <p:nvPr>
            <p:ph idx="1"/>
          </p:nvPr>
        </p:nvSpPr>
        <p:spPr>
          <a:xfrm>
            <a:off x="457200" y="1066801"/>
            <a:ext cx="8458200" cy="2362200"/>
          </a:xfrm>
        </p:spPr>
        <p:txBody>
          <a:bodyPr>
            <a:normAutofit/>
          </a:bodyPr>
          <a:lstStyle/>
          <a:p>
            <a:r>
              <a:rPr lang="en-US" sz="2400" dirty="0" smtClean="0"/>
              <a:t>4 applications executed together</a:t>
            </a:r>
          </a:p>
          <a:p>
            <a:pPr lvl="1"/>
            <a:r>
              <a:rPr lang="en-US" sz="2000" dirty="0" smtClean="0"/>
              <a:t>On 4-cores; 1 MC with 4GB capacity</a:t>
            </a:r>
          </a:p>
          <a:p>
            <a:pPr lvl="1"/>
            <a:r>
              <a:rPr lang="en-US" sz="2000" dirty="0" smtClean="0"/>
              <a:t>More memory pressure: shared bandwidth and row buffers. </a:t>
            </a:r>
          </a:p>
          <a:p>
            <a:pPr lvl="1"/>
            <a:endParaRPr lang="en-US" sz="2000" dirty="0" smtClean="0"/>
          </a:p>
          <a:p>
            <a:r>
              <a:rPr lang="en-US" sz="2400" dirty="0" smtClean="0"/>
              <a:t>Energy results</a:t>
            </a:r>
          </a:p>
          <a:p>
            <a:endParaRPr lang="en-US" sz="2400" dirty="0" smtClean="0"/>
          </a:p>
          <a:p>
            <a:endParaRPr lang="en-US" sz="2400" dirty="0"/>
          </a:p>
          <a:p>
            <a:endParaRPr lang="en-US" sz="2400" dirty="0" smtClean="0"/>
          </a:p>
          <a:p>
            <a:pPr lvl="1"/>
            <a:endParaRPr lang="en-US" sz="2000" dirty="0" smtClean="0"/>
          </a:p>
          <a:p>
            <a:pPr lvl="1"/>
            <a:endParaRPr lang="en-US" sz="2000" dirty="0"/>
          </a:p>
          <a:p>
            <a:pPr lvl="1"/>
            <a:endParaRPr lang="en-US" sz="2000" dirty="0" smtClean="0"/>
          </a:p>
          <a:p>
            <a:pPr lvl="1"/>
            <a:endParaRPr lang="en-US" sz="2000" dirty="0" smtClean="0"/>
          </a:p>
        </p:txBody>
      </p:sp>
      <p:graphicFrame>
        <p:nvGraphicFramePr>
          <p:cNvPr id="4" name="Chart 3"/>
          <p:cNvGraphicFramePr>
            <a:graphicFrameLocks/>
          </p:cNvGraphicFramePr>
          <p:nvPr>
            <p:extLst>
              <p:ext uri="{D42A27DB-BD31-4B8C-83A1-F6EECF244321}">
                <p14:modId xmlns:p14="http://schemas.microsoft.com/office/powerpoint/2010/main" val="2565806738"/>
              </p:ext>
            </p:extLst>
          </p:nvPr>
        </p:nvGraphicFramePr>
        <p:xfrm>
          <a:off x="228600" y="3352800"/>
          <a:ext cx="4343400" cy="22981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p:cNvGraphicFramePr>
            <a:graphicFrameLocks/>
          </p:cNvGraphicFramePr>
          <p:nvPr>
            <p:extLst>
              <p:ext uri="{D42A27DB-BD31-4B8C-83A1-F6EECF244321}">
                <p14:modId xmlns:p14="http://schemas.microsoft.com/office/powerpoint/2010/main" val="1670778222"/>
              </p:ext>
            </p:extLst>
          </p:nvPr>
        </p:nvGraphicFramePr>
        <p:xfrm>
          <a:off x="4572000" y="3352800"/>
          <a:ext cx="4435549" cy="2298192"/>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762000" y="5606534"/>
            <a:ext cx="3759619" cy="369332"/>
          </a:xfrm>
          <a:prstGeom prst="rect">
            <a:avLst/>
          </a:prstGeom>
          <a:noFill/>
        </p:spPr>
        <p:txBody>
          <a:bodyPr wrap="none" rtlCol="0">
            <a:spAutoFit/>
          </a:bodyPr>
          <a:lstStyle/>
          <a:p>
            <a:r>
              <a:rPr lang="en-US" smtClean="0"/>
              <a:t>without partial write and write bypass</a:t>
            </a:r>
            <a:endParaRPr lang="en-US"/>
          </a:p>
        </p:txBody>
      </p:sp>
      <p:sp>
        <p:nvSpPr>
          <p:cNvPr id="8" name="TextBox 7"/>
          <p:cNvSpPr txBox="1"/>
          <p:nvPr/>
        </p:nvSpPr>
        <p:spPr>
          <a:xfrm>
            <a:off x="5334000" y="5606534"/>
            <a:ext cx="3439018" cy="369332"/>
          </a:xfrm>
          <a:prstGeom prst="rect">
            <a:avLst/>
          </a:prstGeom>
          <a:noFill/>
        </p:spPr>
        <p:txBody>
          <a:bodyPr wrap="none" rtlCol="0">
            <a:spAutoFit/>
          </a:bodyPr>
          <a:lstStyle/>
          <a:p>
            <a:r>
              <a:rPr lang="en-US" smtClean="0"/>
              <a:t>with partial write and write bypass</a:t>
            </a:r>
            <a:endParaRPr lang="en-US"/>
          </a:p>
        </p:txBody>
      </p:sp>
      <p:sp>
        <p:nvSpPr>
          <p:cNvPr id="6" name="Rectangle 5"/>
          <p:cNvSpPr/>
          <p:nvPr/>
        </p:nvSpPr>
        <p:spPr>
          <a:xfrm>
            <a:off x="1778419" y="6004089"/>
            <a:ext cx="5486400" cy="400110"/>
          </a:xfrm>
          <a:prstGeom prst="rect">
            <a:avLst/>
          </a:prstGeom>
        </p:spPr>
        <p:txBody>
          <a:bodyPr wrap="square">
            <a:spAutoFit/>
          </a:bodyPr>
          <a:lstStyle/>
          <a:p>
            <a:pPr lvl="1"/>
            <a:r>
              <a:rPr lang="en-US" sz="2000" dirty="0"/>
              <a:t>Down from 200% of DRAM to 40% of DRAM. </a:t>
            </a:r>
          </a:p>
        </p:txBody>
      </p:sp>
      <p:sp>
        <p:nvSpPr>
          <p:cNvPr id="9" name="Footer Placeholder 8"/>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6403295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P spid="7" grpId="0"/>
      <p:bldP spid="8"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sz="4000" smtClean="0"/>
              <a:t>Evaluation: Multiprogrammed Workloads</a:t>
            </a:r>
            <a:endParaRPr lang="en-US" sz="4000"/>
          </a:p>
        </p:txBody>
      </p:sp>
      <p:sp>
        <p:nvSpPr>
          <p:cNvPr id="3" name="Content Placeholder 2"/>
          <p:cNvSpPr>
            <a:spLocks noGrp="1"/>
          </p:cNvSpPr>
          <p:nvPr>
            <p:ph idx="1"/>
          </p:nvPr>
        </p:nvSpPr>
        <p:spPr/>
        <p:txBody>
          <a:bodyPr/>
          <a:lstStyle/>
          <a:p>
            <a:r>
              <a:rPr lang="en-US" dirty="0" smtClean="0"/>
              <a:t>Performance </a:t>
            </a:r>
          </a:p>
          <a:p>
            <a:pPr lvl="1"/>
            <a:r>
              <a:rPr lang="en-US" dirty="0" smtClean="0"/>
              <a:t>Weighted Speedup of 4 applications,</a:t>
            </a:r>
            <a:endParaRPr lang="en-US" dirty="0"/>
          </a:p>
          <a:p>
            <a:pPr lvl="1"/>
            <a:r>
              <a:rPr lang="en-US" dirty="0" smtClean="0"/>
              <a:t>6</a:t>
            </a:r>
            <a:r>
              <a:rPr lang="en-US" dirty="0"/>
              <a:t>% degradation vs. DRAM</a:t>
            </a:r>
            <a:r>
              <a:rPr lang="en-US" dirty="0" smtClean="0"/>
              <a:t>.</a:t>
            </a:r>
          </a:p>
          <a:p>
            <a:pPr lvl="1"/>
            <a:r>
              <a:rPr lang="en-US" dirty="0" smtClean="0"/>
              <a:t>More degradation with high WBPKI  mixes. </a:t>
            </a:r>
          </a:p>
          <a:p>
            <a:pPr lvl="1"/>
            <a:endParaRPr lang="en-US" dirty="0"/>
          </a:p>
          <a:p>
            <a:pPr lvl="1"/>
            <a:endParaRPr lang="en-US" dirty="0"/>
          </a:p>
        </p:txBody>
      </p:sp>
      <p:graphicFrame>
        <p:nvGraphicFramePr>
          <p:cNvPr id="4" name="Chart 3"/>
          <p:cNvGraphicFramePr>
            <a:graphicFrameLocks/>
          </p:cNvGraphicFramePr>
          <p:nvPr>
            <p:extLst>
              <p:ext uri="{D42A27DB-BD31-4B8C-83A1-F6EECF244321}">
                <p14:modId xmlns:p14="http://schemas.microsoft.com/office/powerpoint/2010/main" val="594357274"/>
              </p:ext>
            </p:extLst>
          </p:nvPr>
        </p:nvGraphicFramePr>
        <p:xfrm>
          <a:off x="1295400" y="3124200"/>
          <a:ext cx="57912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18777378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Introduction</a:t>
            </a:r>
            <a:endParaRPr lang="en-US"/>
          </a:p>
        </p:txBody>
      </p:sp>
      <p:sp>
        <p:nvSpPr>
          <p:cNvPr id="3" name="Content Placeholder 2"/>
          <p:cNvSpPr>
            <a:spLocks noGrp="1"/>
          </p:cNvSpPr>
          <p:nvPr>
            <p:ph idx="1"/>
          </p:nvPr>
        </p:nvSpPr>
        <p:spPr/>
        <p:txBody>
          <a:bodyPr>
            <a:normAutofit lnSpcReduction="10000"/>
          </a:bodyPr>
          <a:lstStyle/>
          <a:p>
            <a:r>
              <a:rPr lang="en-US" sz="2400" dirty="0" smtClean="0"/>
              <a:t>Memory trends in data centers</a:t>
            </a:r>
          </a:p>
          <a:p>
            <a:pPr lvl="1"/>
            <a:r>
              <a:rPr lang="en-US" sz="2000" dirty="0" smtClean="0"/>
              <a:t>More memory capacity,</a:t>
            </a:r>
          </a:p>
          <a:p>
            <a:pPr lvl="1"/>
            <a:r>
              <a:rPr lang="en-US" sz="2000" dirty="0" smtClean="0"/>
              <a:t>Higher memory access rates. </a:t>
            </a:r>
          </a:p>
          <a:p>
            <a:r>
              <a:rPr lang="en-US" sz="2400" dirty="0" smtClean="0"/>
              <a:t>Result </a:t>
            </a:r>
          </a:p>
          <a:p>
            <a:pPr lvl="1"/>
            <a:r>
              <a:rPr lang="en-US" sz="2000" dirty="0" smtClean="0"/>
              <a:t>Increasing memory power, </a:t>
            </a:r>
          </a:p>
          <a:p>
            <a:pPr lvl="1"/>
            <a:r>
              <a:rPr lang="en-US" sz="2000" dirty="0" smtClean="0"/>
              <a:t>Reports indicate 30% of overall power from memory. </a:t>
            </a:r>
          </a:p>
          <a:p>
            <a:r>
              <a:rPr lang="en-US" sz="2400" dirty="0" smtClean="0"/>
              <a:t>Cost</a:t>
            </a:r>
          </a:p>
          <a:p>
            <a:pPr lvl="1"/>
            <a:r>
              <a:rPr lang="en-US" sz="2000" dirty="0" smtClean="0"/>
              <a:t>Operational + acquisition costs = Total cost of ownership (TCO)</a:t>
            </a:r>
          </a:p>
          <a:p>
            <a:pPr lvl="1"/>
            <a:r>
              <a:rPr lang="en-US" sz="2000" dirty="0" smtClean="0"/>
              <a:t>30% power from memory: high operational cost of memory </a:t>
            </a:r>
          </a:p>
          <a:p>
            <a:pPr lvl="2"/>
            <a:r>
              <a:rPr lang="en-US" dirty="0" smtClean="0"/>
              <a:t>How to reduce memory power? </a:t>
            </a:r>
          </a:p>
          <a:p>
            <a:r>
              <a:rPr lang="en-US" sz="2400" dirty="0" smtClean="0"/>
              <a:t>DRAM? Alternative technology to DRAM? </a:t>
            </a:r>
          </a:p>
          <a:p>
            <a:pPr lvl="1"/>
            <a:r>
              <a:rPr lang="en-US" sz="2000" dirty="0" smtClean="0"/>
              <a:t>(possibly) Higher acquisition cost, but</a:t>
            </a:r>
          </a:p>
          <a:p>
            <a:pPr lvl="1"/>
            <a:r>
              <a:rPr lang="en-US" sz="2000" dirty="0" smtClean="0"/>
              <a:t>Reduced TCO by means of better energy efficiency. </a:t>
            </a:r>
          </a:p>
          <a:p>
            <a:pPr lvl="2"/>
            <a:endParaRPr lang="en-US" sz="1800" dirty="0" smtClean="0"/>
          </a:p>
          <a:p>
            <a:endParaRPr lang="en-US" sz="2400"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8936417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Autofit/>
          </a:bodyPr>
          <a:lstStyle/>
          <a:p>
            <a:r>
              <a:rPr lang="en-US" sz="4000" smtClean="0"/>
              <a:t>Sensitivity: STT-RAM Write Pulse Duration</a:t>
            </a:r>
            <a:endParaRPr lang="en-US" sz="4000"/>
          </a:p>
        </p:txBody>
      </p:sp>
      <p:sp>
        <p:nvSpPr>
          <p:cNvPr id="3" name="Content Placeholder 2"/>
          <p:cNvSpPr>
            <a:spLocks noGrp="1"/>
          </p:cNvSpPr>
          <p:nvPr>
            <p:ph idx="1"/>
          </p:nvPr>
        </p:nvSpPr>
        <p:spPr/>
        <p:txBody>
          <a:bodyPr>
            <a:normAutofit/>
          </a:bodyPr>
          <a:lstStyle/>
          <a:p>
            <a:r>
              <a:rPr lang="en-US" sz="2400" dirty="0" smtClean="0"/>
              <a:t>STT-RAM write pulse in this work: 10ns (25 cycles) </a:t>
            </a:r>
          </a:p>
          <a:p>
            <a:r>
              <a:rPr lang="en-US" sz="2400" dirty="0" smtClean="0"/>
              <a:t>Research on reducing pulse width</a:t>
            </a:r>
          </a:p>
          <a:p>
            <a:pPr lvl="1"/>
            <a:r>
              <a:rPr lang="en-US" sz="2000" dirty="0" smtClean="0"/>
              <a:t>2-3 ns pulses promised. </a:t>
            </a:r>
          </a:p>
          <a:p>
            <a:pPr lvl="1"/>
            <a:r>
              <a:rPr lang="en-US" sz="2000" dirty="0" smtClean="0"/>
              <a:t>Same energy, higher current in shorter amount of time.</a:t>
            </a:r>
          </a:p>
          <a:p>
            <a:pPr marL="457200" lvl="1" indent="0">
              <a:buNone/>
            </a:pPr>
            <a:endParaRPr lang="en-US" sz="2000" dirty="0" smtClean="0"/>
          </a:p>
          <a:p>
            <a:r>
              <a:rPr lang="en-US" sz="2400" dirty="0" smtClean="0"/>
              <a:t>Results with </a:t>
            </a:r>
            <a:r>
              <a:rPr lang="en-US" sz="2400" dirty="0" err="1" smtClean="0"/>
              <a:t>multiprogrammed</a:t>
            </a:r>
            <a:r>
              <a:rPr lang="en-US" sz="2400" dirty="0" smtClean="0"/>
              <a:t> workloads: </a:t>
            </a:r>
          </a:p>
        </p:txBody>
      </p:sp>
      <p:graphicFrame>
        <p:nvGraphicFramePr>
          <p:cNvPr id="4" name="Chart 3"/>
          <p:cNvGraphicFramePr/>
          <p:nvPr>
            <p:extLst>
              <p:ext uri="{D42A27DB-BD31-4B8C-83A1-F6EECF244321}">
                <p14:modId xmlns:p14="http://schemas.microsoft.com/office/powerpoint/2010/main" val="351360642"/>
              </p:ext>
            </p:extLst>
          </p:nvPr>
        </p:nvGraphicFramePr>
        <p:xfrm>
          <a:off x="1371600" y="3733800"/>
          <a:ext cx="56388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17764510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smtClean="0"/>
              <a:t>Effect of Optimizations on PCRAM</a:t>
            </a:r>
            <a:endParaRPr lang="en-US" sz="4000"/>
          </a:p>
        </p:txBody>
      </p:sp>
      <p:sp>
        <p:nvSpPr>
          <p:cNvPr id="3" name="Content Placeholder 2"/>
          <p:cNvSpPr>
            <a:spLocks noGrp="1"/>
          </p:cNvSpPr>
          <p:nvPr>
            <p:ph idx="1"/>
          </p:nvPr>
        </p:nvSpPr>
        <p:spPr/>
        <p:txBody>
          <a:bodyPr>
            <a:normAutofit fontScale="92500" lnSpcReduction="20000"/>
          </a:bodyPr>
          <a:lstStyle/>
          <a:p>
            <a:r>
              <a:rPr lang="en-US" dirty="0" smtClean="0"/>
              <a:t>PCRAM main memory</a:t>
            </a:r>
          </a:p>
          <a:p>
            <a:pPr lvl="1"/>
            <a:r>
              <a:rPr lang="en-US" dirty="0" smtClean="0"/>
              <a:t>Higher capacity on same area,</a:t>
            </a:r>
          </a:p>
          <a:p>
            <a:pPr lvl="1"/>
            <a:r>
              <a:rPr lang="en-US" dirty="0" smtClean="0"/>
              <a:t>Suffers from high latency and energy. </a:t>
            </a:r>
          </a:p>
          <a:p>
            <a:r>
              <a:rPr lang="en-US" dirty="0" smtClean="0"/>
              <a:t>Evaluated a PCRAM main memory with	</a:t>
            </a:r>
          </a:p>
          <a:p>
            <a:pPr lvl="1"/>
            <a:r>
              <a:rPr lang="en-US" dirty="0" smtClean="0"/>
              <a:t>2X/10X read/write energy of DRAM,</a:t>
            </a:r>
          </a:p>
          <a:p>
            <a:pPr lvl="1"/>
            <a:r>
              <a:rPr lang="en-US" dirty="0" smtClean="0"/>
              <a:t>Two latency values</a:t>
            </a:r>
          </a:p>
          <a:p>
            <a:pPr lvl="2"/>
            <a:r>
              <a:rPr lang="en-US" dirty="0" smtClean="0"/>
              <a:t>2X/3X of DRAM (conservative)</a:t>
            </a:r>
          </a:p>
          <a:p>
            <a:pPr lvl="2"/>
            <a:r>
              <a:rPr lang="en-US" dirty="0" smtClean="0"/>
              <a:t>1X/2X of DRAM (optimistic)</a:t>
            </a:r>
          </a:p>
          <a:p>
            <a:r>
              <a:rPr lang="en-US" dirty="0" smtClean="0"/>
              <a:t>Results: </a:t>
            </a:r>
          </a:p>
          <a:p>
            <a:pPr marL="457200" lvl="1" indent="0">
              <a:buNone/>
            </a:pPr>
            <a:r>
              <a:rPr lang="en-US" dirty="0" smtClean="0"/>
              <a:t>(with </a:t>
            </a:r>
            <a:r>
              <a:rPr lang="en-US" dirty="0" err="1" smtClean="0"/>
              <a:t>iso</a:t>
            </a:r>
            <a:r>
              <a:rPr lang="en-US" dirty="0" smtClean="0"/>
              <a:t>-capacity memory, using partial write and write bypass)</a:t>
            </a:r>
          </a:p>
          <a:p>
            <a:pPr lvl="1"/>
            <a:r>
              <a:rPr lang="en-US" dirty="0" smtClean="0"/>
              <a:t>Performance vs. DRAM</a:t>
            </a:r>
          </a:p>
          <a:p>
            <a:pPr lvl="2"/>
            <a:r>
              <a:rPr lang="en-US" dirty="0" smtClean="0"/>
              <a:t>17% and 7% degradation. Degrades a lot more than STT-RAM. </a:t>
            </a:r>
            <a:endParaRPr lang="en-US" dirty="0"/>
          </a:p>
          <a:p>
            <a:pPr lvl="1"/>
            <a:r>
              <a:rPr lang="en-US" dirty="0" smtClean="0"/>
              <a:t>Energy vs. DRAM</a:t>
            </a:r>
          </a:p>
          <a:p>
            <a:pPr lvl="2"/>
            <a:r>
              <a:rPr lang="en-US" dirty="0" smtClean="0"/>
              <a:t>6% and 18% saving. Not </a:t>
            </a:r>
            <a:r>
              <a:rPr lang="en-US" dirty="0"/>
              <a:t>as significant as </a:t>
            </a:r>
            <a:r>
              <a:rPr lang="en-US" dirty="0" smtClean="0"/>
              <a:t>STT-RAM. </a:t>
            </a:r>
            <a:endParaRPr lang="en-US" dirty="0"/>
          </a:p>
          <a:p>
            <a:pPr lvl="3"/>
            <a:endParaRPr lang="en-US" dirty="0" smtClean="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3078335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Conclusions</a:t>
            </a:r>
            <a:endParaRPr lang="en-US"/>
          </a:p>
        </p:txBody>
      </p:sp>
      <p:sp>
        <p:nvSpPr>
          <p:cNvPr id="3" name="Content Placeholder 2"/>
          <p:cNvSpPr>
            <a:spLocks noGrp="1"/>
          </p:cNvSpPr>
          <p:nvPr>
            <p:ph idx="1"/>
          </p:nvPr>
        </p:nvSpPr>
        <p:spPr/>
        <p:txBody>
          <a:bodyPr>
            <a:normAutofit/>
          </a:bodyPr>
          <a:lstStyle/>
          <a:p>
            <a:r>
              <a:rPr lang="en-US" sz="2800" dirty="0" smtClean="0"/>
              <a:t>Optimizing STT-RAM </a:t>
            </a:r>
          </a:p>
          <a:p>
            <a:pPr lvl="1"/>
            <a:r>
              <a:rPr lang="en-US" sz="2400" dirty="0" smtClean="0"/>
              <a:t>Applying partial write and write bypass,</a:t>
            </a:r>
          </a:p>
          <a:p>
            <a:pPr lvl="1"/>
            <a:r>
              <a:rPr lang="en-US" sz="2400" dirty="0" smtClean="0"/>
              <a:t>Same capacity, similar performance (-5% to +1%),</a:t>
            </a:r>
          </a:p>
          <a:p>
            <a:pPr lvl="1"/>
            <a:r>
              <a:rPr lang="en-US" dirty="0" smtClean="0"/>
              <a:t>Much b</a:t>
            </a:r>
            <a:r>
              <a:rPr lang="en-US" sz="2400" dirty="0" smtClean="0"/>
              <a:t>etter energy than DRAM (60% better),</a:t>
            </a:r>
          </a:p>
          <a:p>
            <a:pPr marL="457200" lvl="1" indent="0">
              <a:buNone/>
            </a:pPr>
            <a:r>
              <a:rPr lang="en-US" dirty="0" smtClean="0"/>
              <a:t>(also better than </a:t>
            </a:r>
            <a:r>
              <a:rPr lang="en-US" sz="2400" dirty="0" smtClean="0"/>
              <a:t>PCRAM, and other hybrid memories)</a:t>
            </a:r>
          </a:p>
          <a:p>
            <a:r>
              <a:rPr lang="en-US" b="1" dirty="0" smtClean="0"/>
              <a:t>STT-RAM main memory has the p</a:t>
            </a:r>
            <a:r>
              <a:rPr lang="en-US" sz="2800" b="1" dirty="0" smtClean="0"/>
              <a:t>otential to realize better total cost of ownership.</a:t>
            </a:r>
          </a:p>
          <a:p>
            <a:r>
              <a:rPr lang="en-US" sz="2800" dirty="0" smtClean="0"/>
              <a:t>Motivation for future study and optimization of STT-RAM technology and architecture </a:t>
            </a:r>
            <a:r>
              <a:rPr lang="en-US" sz="2800" i="1" dirty="0" smtClean="0"/>
              <a:t>as DRAM alternative</a:t>
            </a:r>
            <a:r>
              <a:rPr lang="en-US" sz="2800" dirty="0" smtClean="0"/>
              <a:t>. </a:t>
            </a:r>
            <a:endParaRPr lang="en-US" sz="2800"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22233887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Introduction</a:t>
            </a:r>
            <a:endParaRPr lang="en-US"/>
          </a:p>
        </p:txBody>
      </p:sp>
      <p:sp>
        <p:nvSpPr>
          <p:cNvPr id="3" name="Content Placeholder 2"/>
          <p:cNvSpPr>
            <a:spLocks noGrp="1"/>
          </p:cNvSpPr>
          <p:nvPr>
            <p:ph idx="1"/>
          </p:nvPr>
        </p:nvSpPr>
        <p:spPr/>
        <p:txBody>
          <a:bodyPr>
            <a:normAutofit/>
          </a:bodyPr>
          <a:lstStyle/>
          <a:p>
            <a:r>
              <a:rPr lang="en-US" sz="2400" dirty="0" smtClean="0"/>
              <a:t>What technology to use? </a:t>
            </a:r>
            <a:endParaRPr lang="en-US" sz="2400" dirty="0"/>
          </a:p>
          <a:p>
            <a:pPr lvl="1"/>
            <a:r>
              <a:rPr lang="en-US" sz="2000" dirty="0" smtClean="0"/>
              <a:t>Prior research focused: Flash or </a:t>
            </a:r>
            <a:r>
              <a:rPr lang="en-US" sz="2000" dirty="0"/>
              <a:t>PCRAM as main memory. </a:t>
            </a:r>
            <a:endParaRPr lang="en-US" sz="2000" dirty="0" smtClean="0"/>
          </a:p>
          <a:p>
            <a:r>
              <a:rPr lang="en-US" sz="2400" dirty="0"/>
              <a:t>(NAND) Flash</a:t>
            </a:r>
          </a:p>
          <a:p>
            <a:pPr lvl="1"/>
            <a:r>
              <a:rPr lang="en-US" sz="2000" dirty="0" smtClean="0"/>
              <a:t>Enables running applications that require huge memory, </a:t>
            </a:r>
          </a:p>
          <a:p>
            <a:pPr lvl="1"/>
            <a:r>
              <a:rPr lang="en-US" sz="2000" dirty="0" smtClean="0"/>
              <a:t>Very slow</a:t>
            </a:r>
            <a:r>
              <a:rPr lang="en-US" sz="2000" dirty="0"/>
              <a:t>, </a:t>
            </a:r>
            <a:r>
              <a:rPr lang="en-US" sz="2000" dirty="0" smtClean="0"/>
              <a:t>incompatible block-based </a:t>
            </a:r>
            <a:r>
              <a:rPr lang="en-US" sz="2000" dirty="0"/>
              <a:t>operation; </a:t>
            </a:r>
            <a:r>
              <a:rPr lang="en-US" sz="2000" dirty="0" smtClean="0"/>
              <a:t>not adopted widely.</a:t>
            </a:r>
          </a:p>
          <a:p>
            <a:r>
              <a:rPr lang="en-US" sz="2400" dirty="0" smtClean="0"/>
              <a:t>PCRAM </a:t>
            </a:r>
          </a:p>
          <a:p>
            <a:pPr lvl="1"/>
            <a:r>
              <a:rPr lang="en-US" sz="2000" dirty="0" smtClean="0"/>
              <a:t>Higher capacity than DRAM,</a:t>
            </a:r>
          </a:p>
          <a:p>
            <a:pPr lvl="1"/>
            <a:r>
              <a:rPr lang="en-US" sz="2000" dirty="0" smtClean="0"/>
              <a:t>Performance and energy vs. DRAM: not very good</a:t>
            </a:r>
          </a:p>
          <a:p>
            <a:pPr lvl="2"/>
            <a:r>
              <a:rPr lang="en-US" sz="1800" dirty="0" smtClean="0"/>
              <a:t>2-4X </a:t>
            </a:r>
            <a:r>
              <a:rPr lang="en-US" sz="1800" dirty="0"/>
              <a:t>read, 10-100X write </a:t>
            </a:r>
            <a:r>
              <a:rPr lang="en-US" sz="1800" dirty="0" smtClean="0"/>
              <a:t>performance; similar trend in energy. </a:t>
            </a:r>
          </a:p>
          <a:p>
            <a:r>
              <a:rPr lang="en-US" sz="2400" dirty="0" smtClean="0"/>
              <a:t>STT-RAM</a:t>
            </a:r>
          </a:p>
          <a:p>
            <a:pPr lvl="1"/>
            <a:r>
              <a:rPr lang="en-US" sz="2000" dirty="0" smtClean="0"/>
              <a:t>Considered as replacement for on-chip SRAM caches. </a:t>
            </a:r>
          </a:p>
          <a:p>
            <a:pPr lvl="1"/>
            <a:r>
              <a:rPr lang="en-US" sz="2000" dirty="0" smtClean="0"/>
              <a:t>Main memory? Not evaluated. </a:t>
            </a:r>
          </a:p>
          <a:p>
            <a:pPr lvl="1"/>
            <a:r>
              <a:rPr lang="en-US" sz="2000" dirty="0" smtClean="0"/>
              <a:t>vs. DRAM? Similar read latency and energy, slightly worse in writes. </a:t>
            </a:r>
          </a:p>
          <a:p>
            <a:pPr lvl="1"/>
            <a:endParaRPr lang="en-US" sz="2000" dirty="0"/>
          </a:p>
          <a:p>
            <a:endParaRPr lang="en-US" sz="2400"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17375214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Introduction</a:t>
            </a:r>
            <a:endParaRPr lang="en-US"/>
          </a:p>
        </p:txBody>
      </p:sp>
      <p:sp>
        <p:nvSpPr>
          <p:cNvPr id="3" name="Content Placeholder 2"/>
          <p:cNvSpPr>
            <a:spLocks noGrp="1"/>
          </p:cNvSpPr>
          <p:nvPr>
            <p:ph idx="1"/>
          </p:nvPr>
        </p:nvSpPr>
        <p:spPr/>
        <p:txBody>
          <a:bodyPr/>
          <a:lstStyle/>
          <a:p>
            <a:r>
              <a:rPr lang="en-US" sz="2400" dirty="0" smtClean="0"/>
              <a:t>In this work, we ask: </a:t>
            </a:r>
          </a:p>
          <a:p>
            <a:pPr lvl="1"/>
            <a:r>
              <a:rPr lang="en-US" sz="2800" dirty="0" smtClean="0"/>
              <a:t>Can we use STT-RAM to completely replace DRAM main memory? </a:t>
            </a:r>
          </a:p>
          <a:p>
            <a:pPr lvl="1"/>
            <a:endParaRPr lang="en-US" dirty="0"/>
          </a:p>
          <a:p>
            <a:r>
              <a:rPr lang="en-US" dirty="0" smtClean="0"/>
              <a:t>For a positive answer, we need from STT-RAM: </a:t>
            </a:r>
          </a:p>
          <a:p>
            <a:pPr lvl="1"/>
            <a:r>
              <a:rPr lang="en-US" dirty="0" smtClean="0"/>
              <a:t>Similar capacity and performance as DRAM</a:t>
            </a:r>
          </a:p>
          <a:p>
            <a:pPr lvl="1"/>
            <a:r>
              <a:rPr lang="en-US" dirty="0" smtClean="0"/>
              <a:t>Better energy </a:t>
            </a:r>
          </a:p>
          <a:p>
            <a:pPr lvl="2"/>
            <a:r>
              <a:rPr lang="en-US" dirty="0" smtClean="0"/>
              <a:t>Enough to offset potentially higher acquisition costs</a:t>
            </a:r>
          </a:p>
          <a:p>
            <a:pPr lvl="1"/>
            <a:endParaRPr lang="en-US" dirty="0" smtClean="0"/>
          </a:p>
          <a:p>
            <a:pPr marL="0" indent="0">
              <a:buNone/>
            </a:pPr>
            <a:endParaRPr lang="en-US" dirty="0" smtClean="0"/>
          </a:p>
          <a:p>
            <a:pPr lvl="2"/>
            <a:endParaRPr lang="en-US" dirty="0"/>
          </a:p>
          <a:p>
            <a:endParaRPr lang="en-US"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21442901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DRAM Basics</a:t>
            </a:r>
            <a:endParaRPr lang="en-US"/>
          </a:p>
        </p:txBody>
      </p:sp>
      <p:sp>
        <p:nvSpPr>
          <p:cNvPr id="3" name="Content Placeholder 2"/>
          <p:cNvSpPr>
            <a:spLocks noGrp="1"/>
          </p:cNvSpPr>
          <p:nvPr>
            <p:ph idx="1"/>
          </p:nvPr>
        </p:nvSpPr>
        <p:spPr>
          <a:xfrm>
            <a:off x="457200" y="1066801"/>
            <a:ext cx="8458200" cy="2362200"/>
          </a:xfrm>
        </p:spPr>
        <p:txBody>
          <a:bodyPr>
            <a:noAutofit/>
          </a:bodyPr>
          <a:lstStyle/>
          <a:p>
            <a:r>
              <a:rPr lang="en-US" sz="2400" dirty="0" smtClean="0"/>
              <a:t>System: Cores, L2 caches, MCs over a network.</a:t>
            </a:r>
          </a:p>
          <a:p>
            <a:r>
              <a:rPr lang="en-US" sz="2400" dirty="0" smtClean="0"/>
              <a:t>A MC controls one channel (one or more DIMMs).</a:t>
            </a:r>
          </a:p>
          <a:p>
            <a:r>
              <a:rPr lang="en-US" sz="2400" dirty="0" smtClean="0"/>
              <a:t>A DIMM has many DRAM chips. </a:t>
            </a:r>
          </a:p>
          <a:p>
            <a:pPr lvl="1"/>
            <a:r>
              <a:rPr lang="en-US" sz="2000" dirty="0" smtClean="0"/>
              <a:t>A DRAM request: Served by all chips simultaneously. </a:t>
            </a:r>
          </a:p>
        </p:txBody>
      </p:sp>
      <p:grpSp>
        <p:nvGrpSpPr>
          <p:cNvPr id="4" name="Group 3"/>
          <p:cNvGrpSpPr/>
          <p:nvPr/>
        </p:nvGrpSpPr>
        <p:grpSpPr>
          <a:xfrm>
            <a:off x="575711" y="3276600"/>
            <a:ext cx="8084829" cy="2697035"/>
            <a:chOff x="533400" y="729732"/>
            <a:chExt cx="8310420" cy="2927868"/>
          </a:xfrm>
        </p:grpSpPr>
        <p:sp>
          <p:nvSpPr>
            <p:cNvPr id="5" name="Rectangle 4"/>
            <p:cNvSpPr/>
            <p:nvPr/>
          </p:nvSpPr>
          <p:spPr>
            <a:xfrm>
              <a:off x="533400" y="762000"/>
              <a:ext cx="4051660" cy="2895600"/>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6" name="TextBox 5"/>
            <p:cNvSpPr txBox="1"/>
            <p:nvPr/>
          </p:nvSpPr>
          <p:spPr>
            <a:xfrm>
              <a:off x="533400" y="729732"/>
              <a:ext cx="712054" cy="461665"/>
            </a:xfrm>
            <a:prstGeom prst="rect">
              <a:avLst/>
            </a:prstGeom>
            <a:noFill/>
          </p:spPr>
          <p:txBody>
            <a:bodyPr wrap="none" rtlCol="0">
              <a:spAutoFit/>
            </a:bodyPr>
            <a:lstStyle/>
            <a:p>
              <a:r>
                <a:rPr lang="en-US" sz="2400" b="1" dirty="0" smtClean="0"/>
                <a:t>CPU</a:t>
              </a:r>
              <a:endParaRPr lang="en-US" sz="2400" b="1" dirty="0"/>
            </a:p>
          </p:txBody>
        </p:sp>
        <p:sp>
          <p:nvSpPr>
            <p:cNvPr id="7" name="Rectangle 6"/>
            <p:cNvSpPr/>
            <p:nvPr/>
          </p:nvSpPr>
          <p:spPr>
            <a:xfrm>
              <a:off x="3429000" y="1494495"/>
              <a:ext cx="1156060" cy="6096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Memory</a:t>
              </a:r>
            </a:p>
            <a:p>
              <a:pPr algn="ctr"/>
              <a:r>
                <a:rPr lang="en-US" dirty="0" smtClean="0">
                  <a:solidFill>
                    <a:schemeClr val="tx1"/>
                  </a:solidFill>
                </a:rPr>
                <a:t>Controller</a:t>
              </a:r>
              <a:endParaRPr lang="en-US" dirty="0">
                <a:solidFill>
                  <a:schemeClr val="tx1"/>
                </a:solidFill>
              </a:endParaRPr>
            </a:p>
          </p:txBody>
        </p:sp>
        <p:sp>
          <p:nvSpPr>
            <p:cNvPr id="8" name="Left-Right Arrow 7"/>
            <p:cNvSpPr/>
            <p:nvPr/>
          </p:nvSpPr>
          <p:spPr>
            <a:xfrm>
              <a:off x="3000181" y="1652729"/>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9" name="Left-Right Arrow 8"/>
            <p:cNvSpPr/>
            <p:nvPr/>
          </p:nvSpPr>
          <p:spPr>
            <a:xfrm>
              <a:off x="4966060" y="1732530"/>
              <a:ext cx="487797" cy="298494"/>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pic>
          <p:nvPicPr>
            <p:cNvPr id="10" name="Picture 2" descr="http://www.ciscomonkeys.com/monkeystore/images/16dram.jpg"/>
            <p:cNvPicPr>
              <a:picLocks noChangeAspect="1" noChangeArrowheads="1"/>
            </p:cNvPicPr>
            <p:nvPr/>
          </p:nvPicPr>
          <p:blipFill>
            <a:blip r:embed="rId3" cstate="print">
              <a:clrChange>
                <a:clrFrom>
                  <a:srgbClr val="FFFFFF"/>
                </a:clrFrom>
                <a:clrTo>
                  <a:srgbClr val="FFFFFF">
                    <a:alpha val="0"/>
                  </a:srgbClr>
                </a:clrTo>
              </a:clrChange>
            </a:blip>
            <a:srcRect t="33038" b="36283"/>
            <a:stretch>
              <a:fillRect/>
            </a:stretch>
          </p:blipFill>
          <p:spPr bwMode="auto">
            <a:xfrm>
              <a:off x="5605048" y="1619094"/>
              <a:ext cx="2887041" cy="360402"/>
            </a:xfrm>
            <a:prstGeom prst="rect">
              <a:avLst/>
            </a:prstGeom>
            <a:noFill/>
          </p:spPr>
        </p:pic>
        <p:pic>
          <p:nvPicPr>
            <p:cNvPr id="11" name="Picture 2" descr="http://www.ciscomonkeys.com/monkeystore/images/16dram.jpg"/>
            <p:cNvPicPr>
              <a:picLocks noChangeAspect="1" noChangeArrowheads="1"/>
            </p:cNvPicPr>
            <p:nvPr/>
          </p:nvPicPr>
          <p:blipFill>
            <a:blip r:embed="rId3" cstate="print">
              <a:clrChange>
                <a:clrFrom>
                  <a:srgbClr val="FFFFFF"/>
                </a:clrFrom>
                <a:clrTo>
                  <a:srgbClr val="FFFFFF">
                    <a:alpha val="0"/>
                  </a:srgbClr>
                </a:clrTo>
              </a:clrChange>
            </a:blip>
            <a:srcRect t="33038" b="36283"/>
            <a:stretch>
              <a:fillRect/>
            </a:stretch>
          </p:blipFill>
          <p:spPr bwMode="auto">
            <a:xfrm>
              <a:off x="5827119" y="1792228"/>
              <a:ext cx="2887041" cy="360402"/>
            </a:xfrm>
            <a:prstGeom prst="rect">
              <a:avLst/>
            </a:prstGeom>
            <a:noFill/>
          </p:spPr>
        </p:pic>
        <p:sp>
          <p:nvSpPr>
            <p:cNvPr id="12" name="TextBox 11"/>
            <p:cNvSpPr txBox="1"/>
            <p:nvPr/>
          </p:nvSpPr>
          <p:spPr>
            <a:xfrm>
              <a:off x="6026331" y="960565"/>
              <a:ext cx="2817489" cy="400942"/>
            </a:xfrm>
            <a:prstGeom prst="rect">
              <a:avLst/>
            </a:prstGeom>
            <a:noFill/>
          </p:spPr>
          <p:txBody>
            <a:bodyPr wrap="none" rtlCol="0">
              <a:spAutoFit/>
            </a:bodyPr>
            <a:lstStyle/>
            <a:p>
              <a:r>
                <a:rPr lang="en-US" smtClean="0"/>
                <a:t>Memory Modules (DIMMs)</a:t>
              </a:r>
              <a:endParaRPr lang="en-US" dirty="0"/>
            </a:p>
          </p:txBody>
        </p:sp>
        <p:sp>
          <p:nvSpPr>
            <p:cNvPr id="13" name="TextBox 12"/>
            <p:cNvSpPr txBox="1"/>
            <p:nvPr/>
          </p:nvSpPr>
          <p:spPr>
            <a:xfrm>
              <a:off x="4689046" y="822066"/>
              <a:ext cx="1041824" cy="646331"/>
            </a:xfrm>
            <a:prstGeom prst="rect">
              <a:avLst/>
            </a:prstGeom>
            <a:noFill/>
          </p:spPr>
          <p:txBody>
            <a:bodyPr wrap="none" rtlCol="0">
              <a:spAutoFit/>
            </a:bodyPr>
            <a:lstStyle/>
            <a:p>
              <a:pPr algn="ctr"/>
              <a:r>
                <a:rPr lang="en-US" dirty="0" smtClean="0"/>
                <a:t>Memory </a:t>
              </a:r>
            </a:p>
            <a:p>
              <a:pPr algn="ctr"/>
              <a:r>
                <a:rPr lang="en-US" dirty="0" smtClean="0"/>
                <a:t>Bus</a:t>
              </a:r>
              <a:endParaRPr lang="en-US" dirty="0"/>
            </a:p>
          </p:txBody>
        </p:sp>
        <p:sp>
          <p:nvSpPr>
            <p:cNvPr id="14" name="Rectangle 13"/>
            <p:cNvSpPr/>
            <p:nvPr/>
          </p:nvSpPr>
          <p:spPr>
            <a:xfrm>
              <a:off x="3429000" y="2729068"/>
              <a:ext cx="1156060" cy="6096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Memory</a:t>
              </a:r>
            </a:p>
            <a:p>
              <a:pPr algn="ctr"/>
              <a:r>
                <a:rPr lang="en-US" dirty="0" smtClean="0">
                  <a:solidFill>
                    <a:schemeClr val="tx1"/>
                  </a:solidFill>
                </a:rPr>
                <a:t>Controller</a:t>
              </a:r>
              <a:endParaRPr lang="en-US" dirty="0">
                <a:solidFill>
                  <a:schemeClr val="tx1"/>
                </a:solidFill>
              </a:endParaRPr>
            </a:p>
          </p:txBody>
        </p:sp>
        <p:sp>
          <p:nvSpPr>
            <p:cNvPr id="15" name="Left-Right Arrow 14"/>
            <p:cNvSpPr/>
            <p:nvPr/>
          </p:nvSpPr>
          <p:spPr>
            <a:xfrm>
              <a:off x="4966060" y="2911790"/>
              <a:ext cx="487797" cy="298494"/>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pic>
          <p:nvPicPr>
            <p:cNvPr id="16" name="Picture 2" descr="http://www.ciscomonkeys.com/monkeystore/images/16dram.jpg"/>
            <p:cNvPicPr>
              <a:picLocks noChangeAspect="1" noChangeArrowheads="1"/>
            </p:cNvPicPr>
            <p:nvPr/>
          </p:nvPicPr>
          <p:blipFill>
            <a:blip r:embed="rId3" cstate="print">
              <a:clrChange>
                <a:clrFrom>
                  <a:srgbClr val="FFFFFF"/>
                </a:clrFrom>
                <a:clrTo>
                  <a:srgbClr val="FFFFFF">
                    <a:alpha val="0"/>
                  </a:srgbClr>
                </a:clrTo>
              </a:clrChange>
            </a:blip>
            <a:srcRect t="33038" b="36283"/>
            <a:stretch>
              <a:fillRect/>
            </a:stretch>
          </p:blipFill>
          <p:spPr bwMode="auto">
            <a:xfrm>
              <a:off x="5605048" y="2798354"/>
              <a:ext cx="2887041" cy="360402"/>
            </a:xfrm>
            <a:prstGeom prst="rect">
              <a:avLst/>
            </a:prstGeom>
            <a:noFill/>
          </p:spPr>
        </p:pic>
        <p:pic>
          <p:nvPicPr>
            <p:cNvPr id="17" name="Picture 2" descr="http://www.ciscomonkeys.com/monkeystore/images/16dram.jpg"/>
            <p:cNvPicPr>
              <a:picLocks noChangeAspect="1" noChangeArrowheads="1"/>
            </p:cNvPicPr>
            <p:nvPr/>
          </p:nvPicPr>
          <p:blipFill>
            <a:blip r:embed="rId3" cstate="print">
              <a:clrChange>
                <a:clrFrom>
                  <a:srgbClr val="FFFFFF"/>
                </a:clrFrom>
                <a:clrTo>
                  <a:srgbClr val="FFFFFF">
                    <a:alpha val="0"/>
                  </a:srgbClr>
                </a:clrTo>
              </a:clrChange>
            </a:blip>
            <a:srcRect t="33038" b="36283"/>
            <a:stretch>
              <a:fillRect/>
            </a:stretch>
          </p:blipFill>
          <p:spPr bwMode="auto">
            <a:xfrm>
              <a:off x="5827119" y="2966017"/>
              <a:ext cx="2887041" cy="360402"/>
            </a:xfrm>
            <a:prstGeom prst="rect">
              <a:avLst/>
            </a:prstGeom>
            <a:noFill/>
          </p:spPr>
        </p:pic>
        <p:sp>
          <p:nvSpPr>
            <p:cNvPr id="18" name="Left-Right Arrow 17"/>
            <p:cNvSpPr/>
            <p:nvPr/>
          </p:nvSpPr>
          <p:spPr>
            <a:xfrm>
              <a:off x="3005768" y="2940818"/>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19" name="Rectangle 18"/>
            <p:cNvSpPr/>
            <p:nvPr/>
          </p:nvSpPr>
          <p:spPr>
            <a:xfrm rot="16200000">
              <a:off x="425041" y="1540899"/>
              <a:ext cx="952787" cy="49345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Core +</a:t>
              </a:r>
            </a:p>
            <a:p>
              <a:pPr algn="ctr"/>
              <a:r>
                <a:rPr lang="en-US" dirty="0" smtClean="0">
                  <a:solidFill>
                    <a:schemeClr val="tx1"/>
                  </a:solidFill>
                </a:rPr>
                <a:t>L1 Cache</a:t>
              </a:r>
              <a:endParaRPr lang="en-US" dirty="0">
                <a:solidFill>
                  <a:schemeClr val="tx1"/>
                </a:solidFill>
              </a:endParaRPr>
            </a:p>
          </p:txBody>
        </p:sp>
        <p:sp>
          <p:nvSpPr>
            <p:cNvPr id="20" name="Rectangle 19"/>
            <p:cNvSpPr/>
            <p:nvPr/>
          </p:nvSpPr>
          <p:spPr>
            <a:xfrm rot="16200000">
              <a:off x="425040" y="2797911"/>
              <a:ext cx="952787" cy="49345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Core +</a:t>
              </a:r>
            </a:p>
            <a:p>
              <a:pPr algn="ctr"/>
              <a:r>
                <a:rPr lang="en-US" dirty="0" smtClean="0">
                  <a:solidFill>
                    <a:schemeClr val="tx1"/>
                  </a:solidFill>
                </a:rPr>
                <a:t>L1 Cache</a:t>
              </a:r>
              <a:endParaRPr lang="en-US" dirty="0">
                <a:solidFill>
                  <a:schemeClr val="tx1"/>
                </a:solidFill>
              </a:endParaRPr>
            </a:p>
          </p:txBody>
        </p:sp>
        <p:sp>
          <p:nvSpPr>
            <p:cNvPr id="21" name="Left-Right Arrow 20"/>
            <p:cNvSpPr/>
            <p:nvPr/>
          </p:nvSpPr>
          <p:spPr>
            <a:xfrm>
              <a:off x="1175410" y="1699573"/>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22" name="Left-Right Arrow 21"/>
            <p:cNvSpPr/>
            <p:nvPr/>
          </p:nvSpPr>
          <p:spPr>
            <a:xfrm>
              <a:off x="1166702" y="2991599"/>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23" name="TextBox 22"/>
            <p:cNvSpPr txBox="1"/>
            <p:nvPr/>
          </p:nvSpPr>
          <p:spPr>
            <a:xfrm>
              <a:off x="4733705" y="2048216"/>
              <a:ext cx="952504" cy="369332"/>
            </a:xfrm>
            <a:prstGeom prst="rect">
              <a:avLst/>
            </a:prstGeom>
            <a:noFill/>
          </p:spPr>
          <p:txBody>
            <a:bodyPr wrap="none" rtlCol="0">
              <a:spAutoFit/>
            </a:bodyPr>
            <a:lstStyle/>
            <a:p>
              <a:pPr algn="ctr"/>
              <a:r>
                <a:rPr lang="en-US" dirty="0" smtClean="0"/>
                <a:t>Channel</a:t>
              </a:r>
              <a:endParaRPr lang="en-US" dirty="0"/>
            </a:p>
          </p:txBody>
        </p:sp>
        <p:sp>
          <p:nvSpPr>
            <p:cNvPr id="24" name="TextBox 23"/>
            <p:cNvSpPr txBox="1"/>
            <p:nvPr/>
          </p:nvSpPr>
          <p:spPr>
            <a:xfrm>
              <a:off x="4733705" y="3210284"/>
              <a:ext cx="952504" cy="369332"/>
            </a:xfrm>
            <a:prstGeom prst="rect">
              <a:avLst/>
            </a:prstGeom>
            <a:noFill/>
          </p:spPr>
          <p:txBody>
            <a:bodyPr wrap="none" rtlCol="0">
              <a:spAutoFit/>
            </a:bodyPr>
            <a:lstStyle/>
            <a:p>
              <a:pPr algn="ctr"/>
              <a:r>
                <a:rPr lang="en-US" dirty="0" smtClean="0"/>
                <a:t>Channel</a:t>
              </a:r>
              <a:endParaRPr lang="en-US" dirty="0"/>
            </a:p>
          </p:txBody>
        </p:sp>
        <p:sp>
          <p:nvSpPr>
            <p:cNvPr id="25" name="TextBox 24"/>
            <p:cNvSpPr txBox="1"/>
            <p:nvPr/>
          </p:nvSpPr>
          <p:spPr>
            <a:xfrm rot="5400000">
              <a:off x="759598" y="2187128"/>
              <a:ext cx="404278" cy="461665"/>
            </a:xfrm>
            <a:prstGeom prst="rect">
              <a:avLst/>
            </a:prstGeom>
            <a:noFill/>
          </p:spPr>
          <p:txBody>
            <a:bodyPr wrap="none" rtlCol="0">
              <a:spAutoFit/>
            </a:bodyPr>
            <a:lstStyle/>
            <a:p>
              <a:r>
                <a:rPr lang="en-US" sz="2400" b="1" dirty="0" smtClean="0"/>
                <a:t>…</a:t>
              </a:r>
              <a:endParaRPr lang="en-US" sz="2400" b="1" dirty="0"/>
            </a:p>
          </p:txBody>
        </p:sp>
        <p:sp>
          <p:nvSpPr>
            <p:cNvPr id="26" name="TextBox 25"/>
            <p:cNvSpPr txBox="1"/>
            <p:nvPr/>
          </p:nvSpPr>
          <p:spPr>
            <a:xfrm rot="5400000">
              <a:off x="3804890" y="2204189"/>
              <a:ext cx="404278" cy="461665"/>
            </a:xfrm>
            <a:prstGeom prst="rect">
              <a:avLst/>
            </a:prstGeom>
            <a:noFill/>
          </p:spPr>
          <p:txBody>
            <a:bodyPr wrap="none" rtlCol="0">
              <a:spAutoFit/>
            </a:bodyPr>
            <a:lstStyle/>
            <a:p>
              <a:r>
                <a:rPr lang="en-US" sz="2400" b="1" dirty="0" smtClean="0"/>
                <a:t>…</a:t>
              </a:r>
              <a:endParaRPr lang="en-US" sz="2400" b="1" dirty="0"/>
            </a:p>
          </p:txBody>
        </p:sp>
        <p:sp>
          <p:nvSpPr>
            <p:cNvPr id="27" name="Rectangle 26"/>
            <p:cNvSpPr/>
            <p:nvPr/>
          </p:nvSpPr>
          <p:spPr>
            <a:xfrm rot="16200000">
              <a:off x="1376703" y="1509163"/>
              <a:ext cx="952787" cy="48015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L2 Cache</a:t>
              </a:r>
              <a:endParaRPr lang="en-US" dirty="0">
                <a:solidFill>
                  <a:schemeClr val="tx1"/>
                </a:solidFill>
              </a:endParaRPr>
            </a:p>
          </p:txBody>
        </p:sp>
        <p:sp>
          <p:nvSpPr>
            <p:cNvPr id="28" name="Rectangle 27"/>
            <p:cNvSpPr/>
            <p:nvPr/>
          </p:nvSpPr>
          <p:spPr>
            <a:xfrm rot="16200000">
              <a:off x="1376702" y="2834756"/>
              <a:ext cx="952787" cy="48015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L2 Cache</a:t>
              </a:r>
              <a:endParaRPr lang="en-US" dirty="0">
                <a:solidFill>
                  <a:schemeClr val="tx1"/>
                </a:solidFill>
              </a:endParaRPr>
            </a:p>
          </p:txBody>
        </p:sp>
        <p:sp>
          <p:nvSpPr>
            <p:cNvPr id="29" name="TextBox 28"/>
            <p:cNvSpPr txBox="1"/>
            <p:nvPr/>
          </p:nvSpPr>
          <p:spPr>
            <a:xfrm rot="5400000">
              <a:off x="1818685" y="2194460"/>
              <a:ext cx="404278" cy="461665"/>
            </a:xfrm>
            <a:prstGeom prst="rect">
              <a:avLst/>
            </a:prstGeom>
            <a:noFill/>
          </p:spPr>
          <p:txBody>
            <a:bodyPr wrap="none" rtlCol="0">
              <a:spAutoFit/>
            </a:bodyPr>
            <a:lstStyle/>
            <a:p>
              <a:r>
                <a:rPr lang="en-US" sz="2400" b="1" dirty="0" smtClean="0"/>
                <a:t>…</a:t>
              </a:r>
              <a:endParaRPr lang="en-US" sz="2400" b="1" dirty="0"/>
            </a:p>
          </p:txBody>
        </p:sp>
        <p:sp>
          <p:nvSpPr>
            <p:cNvPr id="30" name="Left-Right Arrow 29"/>
            <p:cNvSpPr/>
            <p:nvPr/>
          </p:nvSpPr>
          <p:spPr>
            <a:xfrm>
              <a:off x="2127096" y="1713508"/>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31" name="Left-Right Arrow 30"/>
            <p:cNvSpPr/>
            <p:nvPr/>
          </p:nvSpPr>
          <p:spPr>
            <a:xfrm>
              <a:off x="2123352" y="3001597"/>
              <a:ext cx="401398" cy="228600"/>
            </a:xfrm>
            <a:prstGeom prst="leftRightArrow">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dirty="0"/>
            </a:p>
          </p:txBody>
        </p:sp>
        <p:sp>
          <p:nvSpPr>
            <p:cNvPr id="32" name="Rectangle 31"/>
            <p:cNvSpPr/>
            <p:nvPr/>
          </p:nvSpPr>
          <p:spPr>
            <a:xfrm rot="16200000">
              <a:off x="1662548" y="2197812"/>
              <a:ext cx="2209798" cy="39931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Network</a:t>
              </a:r>
              <a:endParaRPr lang="en-US" dirty="0">
                <a:solidFill>
                  <a:schemeClr val="tx1"/>
                </a:solidFill>
              </a:endParaRPr>
            </a:p>
          </p:txBody>
        </p:sp>
      </p:grpSp>
      <p:sp>
        <p:nvSpPr>
          <p:cNvPr id="33" name="Footer Placeholder 32"/>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30570391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DRAM Basics</a:t>
            </a:r>
            <a:endParaRPr lang="en-US"/>
          </a:p>
        </p:txBody>
      </p:sp>
      <p:sp>
        <p:nvSpPr>
          <p:cNvPr id="3" name="Content Placeholder 2"/>
          <p:cNvSpPr>
            <a:spLocks noGrp="1"/>
          </p:cNvSpPr>
          <p:nvPr>
            <p:ph idx="1"/>
          </p:nvPr>
        </p:nvSpPr>
        <p:spPr>
          <a:xfrm>
            <a:off x="457200" y="1066800"/>
            <a:ext cx="5224522" cy="5059363"/>
          </a:xfrm>
        </p:spPr>
        <p:txBody>
          <a:bodyPr>
            <a:normAutofit/>
          </a:bodyPr>
          <a:lstStyle/>
          <a:p>
            <a:r>
              <a:rPr lang="en-US" sz="2400" dirty="0" smtClean="0"/>
              <a:t>A DRAM chip has multiple banks</a:t>
            </a:r>
          </a:p>
          <a:p>
            <a:pPr lvl="1"/>
            <a:r>
              <a:rPr lang="en-US" sz="2000" dirty="0" smtClean="0"/>
              <a:t>Banks operate independently.</a:t>
            </a:r>
          </a:p>
          <a:p>
            <a:pPr lvl="1"/>
            <a:r>
              <a:rPr lang="en-US" sz="2000" dirty="0" smtClean="0"/>
              <a:t>Banks share external buses.</a:t>
            </a:r>
          </a:p>
          <a:p>
            <a:pPr lvl="1"/>
            <a:r>
              <a:rPr lang="en-US" sz="2000" dirty="0" smtClean="0"/>
              <a:t>Use row and column address to identify data in a bank. </a:t>
            </a:r>
          </a:p>
          <a:p>
            <a:r>
              <a:rPr lang="en-US" sz="2400" dirty="0" smtClean="0"/>
              <a:t>High level DRAM operations:</a:t>
            </a:r>
          </a:p>
          <a:p>
            <a:pPr lvl="1"/>
            <a:r>
              <a:rPr lang="en-US" sz="2000" dirty="0" smtClean="0"/>
              <a:t>Activate (ACT): Sense data stored in array, recover it in the row buffer.</a:t>
            </a:r>
          </a:p>
          <a:p>
            <a:pPr lvl="1"/>
            <a:r>
              <a:rPr lang="en-US" sz="2000" dirty="0" smtClean="0"/>
              <a:t>Read (RD), Write(WR): Access row buffer (and </a:t>
            </a:r>
            <a:r>
              <a:rPr lang="en-US" sz="2000" dirty="0" err="1" smtClean="0"/>
              <a:t>bitlines</a:t>
            </a:r>
            <a:r>
              <a:rPr lang="en-US" sz="2000" dirty="0" smtClean="0"/>
              <a:t>, and cells, simultaneously).</a:t>
            </a:r>
          </a:p>
          <a:p>
            <a:pPr lvl="1"/>
            <a:r>
              <a:rPr lang="en-US" sz="2000" dirty="0" err="1" smtClean="0"/>
              <a:t>Precharge</a:t>
            </a:r>
            <a:r>
              <a:rPr lang="en-US" sz="2000" dirty="0" smtClean="0"/>
              <a:t>(PRE): Reset </a:t>
            </a:r>
            <a:r>
              <a:rPr lang="en-US" sz="2000" dirty="0" err="1" smtClean="0"/>
              <a:t>bitlines</a:t>
            </a:r>
            <a:r>
              <a:rPr lang="en-US" sz="2000" dirty="0" smtClean="0"/>
              <a:t> to sensing voltage. </a:t>
            </a:r>
          </a:p>
          <a:p>
            <a:pPr lvl="1"/>
            <a:r>
              <a:rPr lang="en-US" sz="2000" dirty="0" smtClean="0"/>
              <a:t>Refresh (REF): Read/Write each row periodically to recover leaking charges. </a:t>
            </a:r>
          </a:p>
        </p:txBody>
      </p:sp>
      <p:grpSp>
        <p:nvGrpSpPr>
          <p:cNvPr id="60" name="Group 59"/>
          <p:cNvGrpSpPr/>
          <p:nvPr/>
        </p:nvGrpSpPr>
        <p:grpSpPr>
          <a:xfrm>
            <a:off x="5686467" y="325340"/>
            <a:ext cx="3346154" cy="3949065"/>
            <a:chOff x="4003080" y="2742147"/>
            <a:chExt cx="3346154" cy="3949065"/>
          </a:xfrm>
        </p:grpSpPr>
        <p:sp>
          <p:nvSpPr>
            <p:cNvPr id="5" name="Rectangle 4"/>
            <p:cNvSpPr/>
            <p:nvPr/>
          </p:nvSpPr>
          <p:spPr>
            <a:xfrm>
              <a:off x="5566153" y="2881212"/>
              <a:ext cx="1676400" cy="152400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Memory</a:t>
              </a:r>
            </a:p>
            <a:p>
              <a:pPr algn="ctr"/>
              <a:r>
                <a:rPr lang="en-US" dirty="0" smtClean="0">
                  <a:solidFill>
                    <a:schemeClr val="tx1"/>
                  </a:solidFill>
                </a:rPr>
                <a:t>Array</a:t>
              </a:r>
              <a:endParaRPr lang="en-US" dirty="0">
                <a:solidFill>
                  <a:schemeClr val="tx1"/>
                </a:solidFill>
              </a:endParaRPr>
            </a:p>
          </p:txBody>
        </p:sp>
        <p:cxnSp>
          <p:nvCxnSpPr>
            <p:cNvPr id="6" name="Straight Connector 5"/>
            <p:cNvCxnSpPr/>
            <p:nvPr/>
          </p:nvCxnSpPr>
          <p:spPr>
            <a:xfrm rot="5400000">
              <a:off x="4674613" y="3747987"/>
              <a:ext cx="20116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4788912" y="3747987"/>
              <a:ext cx="20116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6084313" y="3747987"/>
              <a:ext cx="20116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566153" y="5411052"/>
              <a:ext cx="1676400" cy="36195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Column Select</a:t>
              </a:r>
              <a:endParaRPr lang="en-US" dirty="0">
                <a:solidFill>
                  <a:schemeClr val="tx1"/>
                </a:solidFill>
              </a:endParaRPr>
            </a:p>
          </p:txBody>
        </p:sp>
        <p:cxnSp>
          <p:nvCxnSpPr>
            <p:cNvPr id="10" name="Straight Arrow Connector 9"/>
            <p:cNvCxnSpPr/>
            <p:nvPr/>
          </p:nvCxnSpPr>
          <p:spPr>
            <a:xfrm flipV="1">
              <a:off x="5680454" y="5081485"/>
              <a:ext cx="0" cy="323854"/>
            </a:xfrm>
            <a:prstGeom prst="straightConnector1">
              <a:avLst/>
            </a:prstGeom>
            <a:ln w="254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832854" y="5091012"/>
              <a:ext cx="0" cy="323854"/>
            </a:xfrm>
            <a:prstGeom prst="straightConnector1">
              <a:avLst/>
            </a:prstGeom>
            <a:ln w="254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937752" y="5081485"/>
              <a:ext cx="0" cy="323854"/>
            </a:xfrm>
            <a:prstGeom prst="straightConnector1">
              <a:avLst/>
            </a:prstGeom>
            <a:ln w="254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7090153" y="5081485"/>
              <a:ext cx="0" cy="323854"/>
            </a:xfrm>
            <a:prstGeom prst="straightConnector1">
              <a:avLst/>
            </a:prstGeom>
            <a:ln w="254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6869172" y="5773005"/>
              <a:ext cx="0" cy="400048"/>
            </a:xfrm>
            <a:prstGeom prst="straightConnector1">
              <a:avLst/>
            </a:prstGeom>
            <a:ln w="254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16200000">
              <a:off x="4314824" y="3443870"/>
              <a:ext cx="1524000" cy="36195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Row Decoder</a:t>
              </a:r>
              <a:endParaRPr lang="en-US" dirty="0">
                <a:solidFill>
                  <a:schemeClr val="tx1"/>
                </a:solidFill>
              </a:endParaRPr>
            </a:p>
          </p:txBody>
        </p:sp>
        <p:cxnSp>
          <p:nvCxnSpPr>
            <p:cNvPr id="16" name="Straight Arrow Connector 15"/>
            <p:cNvCxnSpPr/>
            <p:nvPr/>
          </p:nvCxnSpPr>
          <p:spPr>
            <a:xfrm>
              <a:off x="4114796" y="3624846"/>
              <a:ext cx="781051"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020840" y="3283315"/>
              <a:ext cx="933461" cy="646331"/>
            </a:xfrm>
            <a:prstGeom prst="rect">
              <a:avLst/>
            </a:prstGeom>
            <a:noFill/>
          </p:spPr>
          <p:txBody>
            <a:bodyPr wrap="none" rtlCol="0">
              <a:spAutoFit/>
            </a:bodyPr>
            <a:lstStyle/>
            <a:p>
              <a:pPr algn="ctr"/>
              <a:r>
                <a:rPr lang="en-US" dirty="0" smtClean="0"/>
                <a:t>Row </a:t>
              </a:r>
            </a:p>
            <a:p>
              <a:pPr algn="ctr"/>
              <a:r>
                <a:rPr lang="en-US" dirty="0" smtClean="0"/>
                <a:t>Address</a:t>
              </a:r>
              <a:endParaRPr lang="en-US" dirty="0"/>
            </a:p>
          </p:txBody>
        </p:sp>
        <p:sp>
          <p:nvSpPr>
            <p:cNvPr id="18" name="Rectangle 17"/>
            <p:cNvSpPr/>
            <p:nvPr/>
          </p:nvSpPr>
          <p:spPr>
            <a:xfrm>
              <a:off x="5559803" y="6173052"/>
              <a:ext cx="762000" cy="51816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Read</a:t>
              </a:r>
            </a:p>
            <a:p>
              <a:pPr algn="ctr"/>
              <a:r>
                <a:rPr lang="en-US" dirty="0" smtClean="0">
                  <a:solidFill>
                    <a:schemeClr val="tx1"/>
                  </a:solidFill>
                </a:rPr>
                <a:t>Latch</a:t>
              </a:r>
              <a:endParaRPr lang="en-US" dirty="0">
                <a:solidFill>
                  <a:schemeClr val="tx1"/>
                </a:solidFill>
              </a:endParaRPr>
            </a:p>
          </p:txBody>
        </p:sp>
        <p:cxnSp>
          <p:nvCxnSpPr>
            <p:cNvPr id="19" name="Straight Arrow Connector 18"/>
            <p:cNvCxnSpPr/>
            <p:nvPr/>
          </p:nvCxnSpPr>
          <p:spPr>
            <a:xfrm flipV="1">
              <a:off x="5945246" y="5773005"/>
              <a:ext cx="0" cy="400048"/>
            </a:xfrm>
            <a:prstGeom prst="straightConnector1">
              <a:avLst/>
            </a:prstGeom>
            <a:ln w="254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6486903" y="6173052"/>
              <a:ext cx="762000" cy="51816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Write</a:t>
              </a:r>
            </a:p>
            <a:p>
              <a:pPr algn="ctr"/>
              <a:r>
                <a:rPr lang="en-US" dirty="0" smtClean="0">
                  <a:solidFill>
                    <a:schemeClr val="tx1"/>
                  </a:solidFill>
                </a:rPr>
                <a:t>Driver</a:t>
              </a:r>
              <a:endParaRPr lang="en-US" dirty="0">
                <a:solidFill>
                  <a:schemeClr val="tx1"/>
                </a:solidFill>
              </a:endParaRPr>
            </a:p>
          </p:txBody>
        </p:sp>
        <p:sp>
          <p:nvSpPr>
            <p:cNvPr id="21" name="TextBox 20"/>
            <p:cNvSpPr txBox="1"/>
            <p:nvPr/>
          </p:nvSpPr>
          <p:spPr>
            <a:xfrm>
              <a:off x="4003080" y="5264515"/>
              <a:ext cx="933461" cy="646331"/>
            </a:xfrm>
            <a:prstGeom prst="rect">
              <a:avLst/>
            </a:prstGeom>
            <a:noFill/>
          </p:spPr>
          <p:txBody>
            <a:bodyPr wrap="none" rtlCol="0">
              <a:spAutoFit/>
            </a:bodyPr>
            <a:lstStyle/>
            <a:p>
              <a:pPr algn="ctr"/>
              <a:r>
                <a:rPr lang="en-US" dirty="0" smtClean="0"/>
                <a:t>Column</a:t>
              </a:r>
            </a:p>
            <a:p>
              <a:pPr algn="ctr"/>
              <a:r>
                <a:rPr lang="en-US" dirty="0" smtClean="0"/>
                <a:t>Address</a:t>
              </a:r>
              <a:endParaRPr lang="en-US" dirty="0"/>
            </a:p>
          </p:txBody>
        </p:sp>
        <p:cxnSp>
          <p:nvCxnSpPr>
            <p:cNvPr id="22" name="Straight Arrow Connector 21"/>
            <p:cNvCxnSpPr/>
            <p:nvPr/>
          </p:nvCxnSpPr>
          <p:spPr>
            <a:xfrm>
              <a:off x="4114796" y="5600333"/>
              <a:ext cx="781051" cy="0"/>
            </a:xfrm>
            <a:prstGeom prst="straightConnector1">
              <a:avLst/>
            </a:prstGeom>
            <a:ln w="254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5257795" y="5580060"/>
              <a:ext cx="309018" cy="0"/>
            </a:xfrm>
            <a:prstGeom prst="straightConnector1">
              <a:avLst/>
            </a:prstGeom>
            <a:ln w="254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5931913" y="3747987"/>
              <a:ext cx="20116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257795" y="3033612"/>
              <a:ext cx="2091439" cy="1219200"/>
              <a:chOff x="3657600" y="1676400"/>
              <a:chExt cx="2087881" cy="1219200"/>
            </a:xfrm>
          </p:grpSpPr>
          <p:cxnSp>
            <p:nvCxnSpPr>
              <p:cNvPr id="55" name="Straight Connector 54"/>
              <p:cNvCxnSpPr/>
              <p:nvPr/>
            </p:nvCxnSpPr>
            <p:spPr>
              <a:xfrm>
                <a:off x="3657600" y="1676400"/>
                <a:ext cx="20878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657600" y="2895600"/>
                <a:ext cx="20878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657600" y="2743200"/>
                <a:ext cx="20878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657600" y="1828800"/>
                <a:ext cx="208788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Rectangle 52"/>
            <p:cNvSpPr/>
            <p:nvPr/>
          </p:nvSpPr>
          <p:spPr>
            <a:xfrm>
              <a:off x="5566153" y="4538480"/>
              <a:ext cx="1676400" cy="543006"/>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Sense Amps</a:t>
              </a:r>
            </a:p>
            <a:p>
              <a:pPr algn="ctr"/>
              <a:r>
                <a:rPr lang="en-US" dirty="0" smtClean="0">
                  <a:solidFill>
                    <a:schemeClr val="tx1"/>
                  </a:solidFill>
                </a:rPr>
                <a:t>(row buffer)</a:t>
              </a:r>
              <a:endParaRPr lang="en-US" dirty="0">
                <a:solidFill>
                  <a:schemeClr val="tx1"/>
                </a:solidFill>
              </a:endParaRPr>
            </a:p>
          </p:txBody>
        </p:sp>
        <p:sp>
          <p:nvSpPr>
            <p:cNvPr id="54" name="Rectangle 53"/>
            <p:cNvSpPr/>
            <p:nvPr/>
          </p:nvSpPr>
          <p:spPr>
            <a:xfrm rot="16200000">
              <a:off x="4314820" y="5425070"/>
              <a:ext cx="1524000" cy="36195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dirty="0" smtClean="0">
                  <a:solidFill>
                    <a:schemeClr val="tx1"/>
                  </a:solidFill>
                </a:rPr>
                <a:t>Col. Decoder</a:t>
              </a:r>
              <a:endParaRPr lang="en-US" dirty="0">
                <a:solidFill>
                  <a:schemeClr val="tx1"/>
                </a:solidFill>
              </a:endParaRPr>
            </a:p>
          </p:txBody>
        </p:sp>
      </p:grpSp>
      <p:grpSp>
        <p:nvGrpSpPr>
          <p:cNvPr id="109" name="Group 108"/>
          <p:cNvGrpSpPr/>
          <p:nvPr/>
        </p:nvGrpSpPr>
        <p:grpSpPr>
          <a:xfrm>
            <a:off x="6407487" y="4306941"/>
            <a:ext cx="2600325" cy="2374985"/>
            <a:chOff x="9197647" y="2691236"/>
            <a:chExt cx="2600325" cy="2374985"/>
          </a:xfrm>
        </p:grpSpPr>
        <p:cxnSp>
          <p:nvCxnSpPr>
            <p:cNvPr id="110" name="Straight Connector 109"/>
            <p:cNvCxnSpPr/>
            <p:nvPr/>
          </p:nvCxnSpPr>
          <p:spPr>
            <a:xfrm>
              <a:off x="9854459" y="3309194"/>
              <a:ext cx="0" cy="115187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9575127" y="3637801"/>
              <a:ext cx="141280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9721111" y="3637801"/>
              <a:ext cx="104279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10127677" y="4005045"/>
              <a:ext cx="16293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10127677" y="4048448"/>
              <a:ext cx="16293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10130586" y="4048448"/>
              <a:ext cx="0" cy="7188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10287704" y="4048448"/>
              <a:ext cx="0" cy="7053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9851461" y="4115362"/>
              <a:ext cx="279125" cy="0"/>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10208563" y="3637801"/>
              <a:ext cx="582" cy="367244"/>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10502159" y="4206379"/>
              <a:ext cx="1214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10502159" y="4249782"/>
              <a:ext cx="12144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flipV="1">
              <a:off x="10562951" y="4247973"/>
              <a:ext cx="202" cy="151596"/>
            </a:xfrm>
            <a:prstGeom prst="line">
              <a:avLst/>
            </a:prstGeom>
            <a:ln w="1905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10287704" y="4121187"/>
              <a:ext cx="277962" cy="0"/>
            </a:xfrm>
            <a:prstGeom prst="line">
              <a:avLst/>
            </a:prstGeom>
            <a:ln w="1905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10562951" y="4117765"/>
              <a:ext cx="0" cy="86806"/>
            </a:xfrm>
            <a:prstGeom prst="line">
              <a:avLst/>
            </a:prstGeom>
            <a:ln w="19050">
              <a:solidFill>
                <a:schemeClr val="tx1"/>
              </a:solidFill>
              <a:headEnd type="none"/>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10537153" y="4399569"/>
              <a:ext cx="5159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9197647" y="4543001"/>
              <a:ext cx="923680" cy="523220"/>
            </a:xfrm>
            <a:prstGeom prst="rect">
              <a:avLst/>
            </a:prstGeom>
            <a:noFill/>
          </p:spPr>
          <p:txBody>
            <a:bodyPr wrap="square" rtlCol="0">
              <a:spAutoFit/>
            </a:bodyPr>
            <a:lstStyle/>
            <a:p>
              <a:pPr algn="ctr"/>
              <a:r>
                <a:rPr lang="en-US" sz="1400" dirty="0" smtClean="0"/>
                <a:t>Access</a:t>
              </a:r>
            </a:p>
            <a:p>
              <a:pPr algn="ctr"/>
              <a:r>
                <a:rPr lang="en-US" sz="1400" dirty="0" smtClean="0"/>
                <a:t>Transistor</a:t>
              </a:r>
              <a:endParaRPr lang="en-US" sz="1400" dirty="0"/>
            </a:p>
          </p:txBody>
        </p:sp>
        <p:sp>
          <p:nvSpPr>
            <p:cNvPr id="126" name="TextBox 125"/>
            <p:cNvSpPr txBox="1"/>
            <p:nvPr/>
          </p:nvSpPr>
          <p:spPr>
            <a:xfrm>
              <a:off x="10629950" y="4543001"/>
              <a:ext cx="914400" cy="523220"/>
            </a:xfrm>
            <a:prstGeom prst="rect">
              <a:avLst/>
            </a:prstGeom>
            <a:noFill/>
          </p:spPr>
          <p:txBody>
            <a:bodyPr wrap="square" rtlCol="0">
              <a:spAutoFit/>
            </a:bodyPr>
            <a:lstStyle/>
            <a:p>
              <a:pPr algn="ctr"/>
              <a:r>
                <a:rPr lang="en-US" sz="1400" dirty="0" smtClean="0"/>
                <a:t>Storage</a:t>
              </a:r>
            </a:p>
            <a:p>
              <a:pPr algn="ctr"/>
              <a:r>
                <a:rPr lang="en-US" sz="1400" dirty="0" smtClean="0"/>
                <a:t>Capacitor</a:t>
              </a:r>
              <a:endParaRPr lang="en-US" sz="1400" dirty="0"/>
            </a:p>
          </p:txBody>
        </p:sp>
        <p:cxnSp>
          <p:nvCxnSpPr>
            <p:cNvPr id="127" name="Straight Arrow Connector 126"/>
            <p:cNvCxnSpPr/>
            <p:nvPr/>
          </p:nvCxnSpPr>
          <p:spPr>
            <a:xfrm flipV="1">
              <a:off x="9949711" y="4206379"/>
              <a:ext cx="180875" cy="39312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flipH="1" flipV="1">
              <a:off x="10677572" y="4298587"/>
              <a:ext cx="310361" cy="324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flipH="1">
              <a:off x="10829973" y="3309194"/>
              <a:ext cx="310360" cy="2706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a:off x="9575127" y="3042490"/>
              <a:ext cx="255808" cy="419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10763906" y="2949413"/>
              <a:ext cx="1034066" cy="338554"/>
            </a:xfrm>
            <a:prstGeom prst="rect">
              <a:avLst/>
            </a:prstGeom>
            <a:noFill/>
          </p:spPr>
          <p:txBody>
            <a:bodyPr wrap="none" rtlCol="0">
              <a:spAutoFit/>
            </a:bodyPr>
            <a:lstStyle/>
            <a:p>
              <a:r>
                <a:rPr lang="en-US" sz="1600" dirty="0" smtClean="0"/>
                <a:t>Word Line</a:t>
              </a:r>
              <a:endParaRPr lang="en-US" sz="1600" dirty="0"/>
            </a:p>
          </p:txBody>
        </p:sp>
        <p:sp>
          <p:nvSpPr>
            <p:cNvPr id="132" name="TextBox 131"/>
            <p:cNvSpPr txBox="1"/>
            <p:nvPr/>
          </p:nvSpPr>
          <p:spPr>
            <a:xfrm>
              <a:off x="9197647" y="2691236"/>
              <a:ext cx="801823" cy="338554"/>
            </a:xfrm>
            <a:prstGeom prst="rect">
              <a:avLst/>
            </a:prstGeom>
            <a:noFill/>
          </p:spPr>
          <p:txBody>
            <a:bodyPr wrap="none" rtlCol="0">
              <a:spAutoFit/>
            </a:bodyPr>
            <a:lstStyle/>
            <a:p>
              <a:r>
                <a:rPr lang="en-US" sz="1600" dirty="0" smtClean="0"/>
                <a:t>Bit Line</a:t>
              </a:r>
              <a:endParaRPr lang="en-US" sz="1600" dirty="0"/>
            </a:p>
          </p:txBody>
        </p:sp>
      </p:gr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4093964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STT-RAM Basics</a:t>
            </a:r>
            <a:endParaRPr lang="en-US"/>
          </a:p>
        </p:txBody>
      </p:sp>
      <p:sp>
        <p:nvSpPr>
          <p:cNvPr id="3" name="Content Placeholder 2"/>
          <p:cNvSpPr>
            <a:spLocks noGrp="1"/>
          </p:cNvSpPr>
          <p:nvPr>
            <p:ph idx="1"/>
          </p:nvPr>
        </p:nvSpPr>
        <p:spPr>
          <a:xfrm>
            <a:off x="457199" y="1066800"/>
            <a:ext cx="5609211" cy="5059363"/>
          </a:xfrm>
        </p:spPr>
        <p:txBody>
          <a:bodyPr>
            <a:normAutofit lnSpcReduction="10000"/>
          </a:bodyPr>
          <a:lstStyle/>
          <a:p>
            <a:r>
              <a:rPr lang="en-US" dirty="0" smtClean="0"/>
              <a:t>Magnetic Tunnel Junction (MTJ)</a:t>
            </a:r>
          </a:p>
          <a:p>
            <a:pPr lvl="1"/>
            <a:r>
              <a:rPr lang="en-US" dirty="0" smtClean="0"/>
              <a:t>Reference layer: Fixed</a:t>
            </a:r>
          </a:p>
          <a:p>
            <a:pPr lvl="1"/>
            <a:r>
              <a:rPr lang="en-US" dirty="0" smtClean="0"/>
              <a:t>Free layer: Parallel or anti-parallel</a:t>
            </a:r>
          </a:p>
          <a:p>
            <a:r>
              <a:rPr lang="en-US" dirty="0" smtClean="0"/>
              <a:t>Cell</a:t>
            </a:r>
          </a:p>
          <a:p>
            <a:pPr lvl="1"/>
            <a:r>
              <a:rPr lang="en-US" dirty="0" smtClean="0"/>
              <a:t>Access transistor, bit/sense lines</a:t>
            </a:r>
          </a:p>
          <a:p>
            <a:r>
              <a:rPr lang="en-US" dirty="0" smtClean="0"/>
              <a:t>Read and Write</a:t>
            </a:r>
          </a:p>
          <a:p>
            <a:pPr lvl="1"/>
            <a:r>
              <a:rPr lang="en-US" dirty="0" smtClean="0"/>
              <a:t>Read: Apply a small voltage across </a:t>
            </a:r>
            <a:r>
              <a:rPr lang="en-US" dirty="0" err="1" smtClean="0"/>
              <a:t>bitline</a:t>
            </a:r>
            <a:r>
              <a:rPr lang="en-US" dirty="0" smtClean="0"/>
              <a:t> and </a:t>
            </a:r>
            <a:r>
              <a:rPr lang="en-US" dirty="0" err="1" smtClean="0"/>
              <a:t>senseline</a:t>
            </a:r>
            <a:r>
              <a:rPr lang="en-US" dirty="0" smtClean="0"/>
              <a:t>; read the current. </a:t>
            </a:r>
          </a:p>
          <a:p>
            <a:pPr lvl="1"/>
            <a:r>
              <a:rPr lang="en-US" dirty="0" smtClean="0"/>
              <a:t>Write: Push large current through MTJ.  Direction of current determines new orientation of the free layer.</a:t>
            </a:r>
            <a:endParaRPr lang="en-US" dirty="0"/>
          </a:p>
        </p:txBody>
      </p:sp>
      <p:grpSp>
        <p:nvGrpSpPr>
          <p:cNvPr id="17" name="Group 16"/>
          <p:cNvGrpSpPr/>
          <p:nvPr/>
        </p:nvGrpSpPr>
        <p:grpSpPr>
          <a:xfrm>
            <a:off x="6519594" y="1264605"/>
            <a:ext cx="1841633" cy="2519065"/>
            <a:chOff x="7391400" y="3272135"/>
            <a:chExt cx="2679833" cy="3361730"/>
          </a:xfrm>
        </p:grpSpPr>
        <p:sp>
          <p:nvSpPr>
            <p:cNvPr id="4" name="Rectangle 3"/>
            <p:cNvSpPr/>
            <p:nvPr/>
          </p:nvSpPr>
          <p:spPr>
            <a:xfrm>
              <a:off x="7391400" y="3733800"/>
              <a:ext cx="2667000" cy="381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1400" smtClean="0"/>
                <a:t>Reference Layer</a:t>
              </a:r>
              <a:endParaRPr lang="en-US" sz="1400"/>
            </a:p>
          </p:txBody>
        </p:sp>
        <p:sp>
          <p:nvSpPr>
            <p:cNvPr id="5" name="Rectangle 4"/>
            <p:cNvSpPr/>
            <p:nvPr/>
          </p:nvSpPr>
          <p:spPr>
            <a:xfrm>
              <a:off x="7391400" y="4495800"/>
              <a:ext cx="2667000" cy="381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1400" smtClean="0"/>
                <a:t>Free Layer</a:t>
              </a:r>
              <a:endParaRPr lang="en-US" sz="1400"/>
            </a:p>
          </p:txBody>
        </p:sp>
        <p:sp>
          <p:nvSpPr>
            <p:cNvPr id="6" name="Rectangle 5"/>
            <p:cNvSpPr/>
            <p:nvPr/>
          </p:nvSpPr>
          <p:spPr>
            <a:xfrm>
              <a:off x="7391400" y="4114800"/>
              <a:ext cx="26670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Barrier</a:t>
              </a:r>
              <a:endParaRPr lang="en-US" sz="1400"/>
            </a:p>
          </p:txBody>
        </p:sp>
        <p:sp>
          <p:nvSpPr>
            <p:cNvPr id="7" name="Right Arrow 6"/>
            <p:cNvSpPr/>
            <p:nvPr/>
          </p:nvSpPr>
          <p:spPr>
            <a:xfrm>
              <a:off x="9369552" y="3771900"/>
              <a:ext cx="6096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a:p>
          </p:txBody>
        </p:sp>
        <p:sp>
          <p:nvSpPr>
            <p:cNvPr id="8" name="Right Arrow 7"/>
            <p:cNvSpPr/>
            <p:nvPr/>
          </p:nvSpPr>
          <p:spPr>
            <a:xfrm>
              <a:off x="9372600" y="4533900"/>
              <a:ext cx="6096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a:p>
          </p:txBody>
        </p:sp>
        <p:sp>
          <p:nvSpPr>
            <p:cNvPr id="9" name="Rectangle 8"/>
            <p:cNvSpPr/>
            <p:nvPr/>
          </p:nvSpPr>
          <p:spPr>
            <a:xfrm>
              <a:off x="7404233" y="5490865"/>
              <a:ext cx="2667000" cy="381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1400" smtClean="0"/>
                <a:t>Reference Layer</a:t>
              </a:r>
              <a:endParaRPr lang="en-US" sz="1400"/>
            </a:p>
          </p:txBody>
        </p:sp>
        <p:sp>
          <p:nvSpPr>
            <p:cNvPr id="10" name="Rectangle 9"/>
            <p:cNvSpPr/>
            <p:nvPr/>
          </p:nvSpPr>
          <p:spPr>
            <a:xfrm>
              <a:off x="7404233" y="6252865"/>
              <a:ext cx="2667000" cy="381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r>
                <a:rPr lang="en-US" sz="1400" smtClean="0"/>
                <a:t>Free Layer</a:t>
              </a:r>
              <a:endParaRPr lang="en-US" sz="1400"/>
            </a:p>
          </p:txBody>
        </p:sp>
        <p:sp>
          <p:nvSpPr>
            <p:cNvPr id="11" name="Rectangle 10"/>
            <p:cNvSpPr/>
            <p:nvPr/>
          </p:nvSpPr>
          <p:spPr>
            <a:xfrm>
              <a:off x="7404233" y="5871865"/>
              <a:ext cx="2667000" cy="381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Barrier</a:t>
              </a:r>
              <a:endParaRPr lang="en-US" sz="1400"/>
            </a:p>
          </p:txBody>
        </p:sp>
        <p:sp>
          <p:nvSpPr>
            <p:cNvPr id="12" name="Right Arrow 11"/>
            <p:cNvSpPr/>
            <p:nvPr/>
          </p:nvSpPr>
          <p:spPr>
            <a:xfrm>
              <a:off x="9372600" y="5528965"/>
              <a:ext cx="6096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a:p>
          </p:txBody>
        </p:sp>
        <p:sp>
          <p:nvSpPr>
            <p:cNvPr id="13" name="Right Arrow 12"/>
            <p:cNvSpPr/>
            <p:nvPr/>
          </p:nvSpPr>
          <p:spPr>
            <a:xfrm rot="10800000">
              <a:off x="9372600" y="6290965"/>
              <a:ext cx="609600" cy="304800"/>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1400"/>
            </a:p>
          </p:txBody>
        </p:sp>
        <p:sp>
          <p:nvSpPr>
            <p:cNvPr id="14" name="TextBox 13"/>
            <p:cNvSpPr txBox="1"/>
            <p:nvPr/>
          </p:nvSpPr>
          <p:spPr>
            <a:xfrm>
              <a:off x="8077200" y="3272135"/>
              <a:ext cx="1185611" cy="410733"/>
            </a:xfrm>
            <a:prstGeom prst="rect">
              <a:avLst/>
            </a:prstGeom>
            <a:noFill/>
          </p:spPr>
          <p:txBody>
            <a:bodyPr wrap="none" rtlCol="0">
              <a:spAutoFit/>
            </a:bodyPr>
            <a:lstStyle/>
            <a:p>
              <a:r>
                <a:rPr lang="en-US" sz="1400" smtClean="0"/>
                <a:t>Logical 0</a:t>
              </a:r>
              <a:endParaRPr lang="en-US" sz="1400"/>
            </a:p>
          </p:txBody>
        </p:sp>
        <p:sp>
          <p:nvSpPr>
            <p:cNvPr id="15" name="TextBox 14"/>
            <p:cNvSpPr txBox="1"/>
            <p:nvPr/>
          </p:nvSpPr>
          <p:spPr>
            <a:xfrm>
              <a:off x="8080249" y="5033665"/>
              <a:ext cx="1185611" cy="410733"/>
            </a:xfrm>
            <a:prstGeom prst="rect">
              <a:avLst/>
            </a:prstGeom>
            <a:noFill/>
          </p:spPr>
          <p:txBody>
            <a:bodyPr wrap="none" rtlCol="0">
              <a:spAutoFit/>
            </a:bodyPr>
            <a:lstStyle/>
            <a:p>
              <a:r>
                <a:rPr lang="en-US" sz="1400" smtClean="0"/>
                <a:t>Logical 1</a:t>
              </a:r>
              <a:endParaRPr lang="en-US" sz="1400"/>
            </a:p>
          </p:txBody>
        </p:sp>
      </p:grpSp>
      <p:grpSp>
        <p:nvGrpSpPr>
          <p:cNvPr id="39" name="Group 38"/>
          <p:cNvGrpSpPr/>
          <p:nvPr/>
        </p:nvGrpSpPr>
        <p:grpSpPr>
          <a:xfrm>
            <a:off x="6066411" y="4334961"/>
            <a:ext cx="2919304" cy="1567247"/>
            <a:chOff x="2667000" y="2117229"/>
            <a:chExt cx="2919304" cy="1567247"/>
          </a:xfrm>
        </p:grpSpPr>
        <p:cxnSp>
          <p:nvCxnSpPr>
            <p:cNvPr id="18" name="Straight Connector 17"/>
            <p:cNvCxnSpPr/>
            <p:nvPr/>
          </p:nvCxnSpPr>
          <p:spPr>
            <a:xfrm>
              <a:off x="2895600" y="2438400"/>
              <a:ext cx="2286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418667" y="2744596"/>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418667" y="2820796"/>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425470" y="2820796"/>
              <a:ext cx="0" cy="1262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792864" y="2820796"/>
              <a:ext cx="0" cy="1238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048001" y="2937478"/>
              <a:ext cx="377469" cy="794"/>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607807" y="2438400"/>
              <a:ext cx="0" cy="306196"/>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792864" y="2117229"/>
              <a:ext cx="1034066" cy="338554"/>
            </a:xfrm>
            <a:prstGeom prst="rect">
              <a:avLst/>
            </a:prstGeom>
            <a:noFill/>
          </p:spPr>
          <p:txBody>
            <a:bodyPr wrap="none" rtlCol="0">
              <a:spAutoFit/>
            </a:bodyPr>
            <a:lstStyle/>
            <a:p>
              <a:r>
                <a:rPr lang="en-US" sz="1600" dirty="0" smtClean="0"/>
                <a:t>Word Line</a:t>
              </a:r>
              <a:endParaRPr lang="en-US" sz="1600" dirty="0"/>
            </a:p>
          </p:txBody>
        </p:sp>
        <p:sp>
          <p:nvSpPr>
            <p:cNvPr id="26" name="TextBox 25"/>
            <p:cNvSpPr txBox="1"/>
            <p:nvPr/>
          </p:nvSpPr>
          <p:spPr>
            <a:xfrm>
              <a:off x="2667000" y="3345922"/>
              <a:ext cx="801823" cy="338554"/>
            </a:xfrm>
            <a:prstGeom prst="rect">
              <a:avLst/>
            </a:prstGeom>
            <a:noFill/>
          </p:spPr>
          <p:txBody>
            <a:bodyPr wrap="none" rtlCol="0">
              <a:spAutoFit/>
            </a:bodyPr>
            <a:lstStyle/>
            <a:p>
              <a:r>
                <a:rPr lang="en-US" sz="1600" dirty="0" smtClean="0"/>
                <a:t>Bit Line</a:t>
              </a:r>
              <a:endParaRPr lang="en-US" sz="1600" dirty="0"/>
            </a:p>
          </p:txBody>
        </p:sp>
        <p:cxnSp>
          <p:nvCxnSpPr>
            <p:cNvPr id="27" name="Straight Connector 26"/>
            <p:cNvCxnSpPr/>
            <p:nvPr/>
          </p:nvCxnSpPr>
          <p:spPr>
            <a:xfrm>
              <a:off x="3792864" y="2938272"/>
              <a:ext cx="546557" cy="0"/>
            </a:xfrm>
            <a:prstGeom prst="line">
              <a:avLst/>
            </a:prstGeom>
            <a:ln w="19050">
              <a:solidFill>
                <a:schemeClr val="tx1"/>
              </a:solidFill>
              <a:headEnd type="non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165306" y="2944622"/>
              <a:ext cx="902876" cy="523220"/>
            </a:xfrm>
            <a:prstGeom prst="rect">
              <a:avLst/>
            </a:prstGeom>
            <a:noFill/>
          </p:spPr>
          <p:txBody>
            <a:bodyPr wrap="none" rtlCol="0">
              <a:spAutoFit/>
            </a:bodyPr>
            <a:lstStyle/>
            <a:p>
              <a:pPr algn="ctr"/>
              <a:r>
                <a:rPr lang="en-US" sz="1400" dirty="0" smtClean="0"/>
                <a:t>Access</a:t>
              </a:r>
            </a:p>
            <a:p>
              <a:pPr algn="ctr"/>
              <a:r>
                <a:rPr lang="en-US" sz="1400" dirty="0" smtClean="0"/>
                <a:t>Transistor</a:t>
              </a:r>
              <a:endParaRPr lang="en-US" sz="1400" dirty="0"/>
            </a:p>
          </p:txBody>
        </p:sp>
        <p:sp>
          <p:nvSpPr>
            <p:cNvPr id="29" name="TextBox 28"/>
            <p:cNvSpPr txBox="1"/>
            <p:nvPr/>
          </p:nvSpPr>
          <p:spPr>
            <a:xfrm>
              <a:off x="4206794" y="2591498"/>
              <a:ext cx="478721" cy="307777"/>
            </a:xfrm>
            <a:prstGeom prst="rect">
              <a:avLst/>
            </a:prstGeom>
            <a:noFill/>
          </p:spPr>
          <p:txBody>
            <a:bodyPr wrap="none" rtlCol="0">
              <a:spAutoFit/>
            </a:bodyPr>
            <a:lstStyle/>
            <a:p>
              <a:pPr algn="ctr"/>
              <a:r>
                <a:rPr lang="en-US" sz="1400" dirty="0" smtClean="0"/>
                <a:t>MTJ</a:t>
              </a:r>
              <a:endParaRPr lang="en-US" sz="1400" dirty="0"/>
            </a:p>
          </p:txBody>
        </p:sp>
        <p:grpSp>
          <p:nvGrpSpPr>
            <p:cNvPr id="30" name="Group 29"/>
            <p:cNvGrpSpPr/>
            <p:nvPr/>
          </p:nvGrpSpPr>
          <p:grpSpPr>
            <a:xfrm>
              <a:off x="4336395" y="2823972"/>
              <a:ext cx="225574" cy="228600"/>
              <a:chOff x="844252" y="685800"/>
              <a:chExt cx="225574" cy="228600"/>
            </a:xfrm>
          </p:grpSpPr>
          <p:sp>
            <p:nvSpPr>
              <p:cNvPr id="31" name="Rectangle 30"/>
              <p:cNvSpPr/>
              <p:nvPr/>
            </p:nvSpPr>
            <p:spPr>
              <a:xfrm>
                <a:off x="844252" y="685800"/>
                <a:ext cx="73174" cy="228600"/>
              </a:xfrm>
              <a:prstGeom prst="rect">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917426" y="685800"/>
                <a:ext cx="73174" cy="2286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996652" y="685800"/>
                <a:ext cx="73174" cy="228600"/>
              </a:xfrm>
              <a:prstGeom prst="rect">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4" name="Straight Connector 33"/>
            <p:cNvCxnSpPr/>
            <p:nvPr/>
          </p:nvCxnSpPr>
          <p:spPr>
            <a:xfrm flipH="1">
              <a:off x="4525382" y="2937478"/>
              <a:ext cx="530170" cy="0"/>
            </a:xfrm>
            <a:prstGeom prst="line">
              <a:avLst/>
            </a:prstGeom>
            <a:ln w="19050">
              <a:solidFill>
                <a:schemeClr val="tx1"/>
              </a:solidFill>
              <a:headEnd type="oval"/>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3048000" y="2209800"/>
              <a:ext cx="2007552" cy="1181336"/>
              <a:chOff x="3048000" y="2101764"/>
              <a:chExt cx="2286002" cy="2470236"/>
            </a:xfrm>
          </p:grpSpPr>
          <p:cxnSp>
            <p:nvCxnSpPr>
              <p:cNvPr id="36" name="Straight Connector 35"/>
              <p:cNvCxnSpPr/>
              <p:nvPr/>
            </p:nvCxnSpPr>
            <p:spPr>
              <a:xfrm flipH="1">
                <a:off x="3048000" y="2133600"/>
                <a:ext cx="2" cy="2438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5334000" y="2101764"/>
                <a:ext cx="2" cy="2438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4524795" y="3323951"/>
              <a:ext cx="1061509" cy="338554"/>
            </a:xfrm>
            <a:prstGeom prst="rect">
              <a:avLst/>
            </a:prstGeom>
            <a:noFill/>
          </p:spPr>
          <p:txBody>
            <a:bodyPr wrap="none" rtlCol="0">
              <a:spAutoFit/>
            </a:bodyPr>
            <a:lstStyle/>
            <a:p>
              <a:r>
                <a:rPr lang="en-US" sz="1600" dirty="0" smtClean="0"/>
                <a:t>Sense Line</a:t>
              </a:r>
              <a:endParaRPr lang="en-US" sz="1600" dirty="0"/>
            </a:p>
          </p:txBody>
        </p:sp>
      </p:grpSp>
      <p:sp>
        <p:nvSpPr>
          <p:cNvPr id="16" name="Footer Placeholder 15"/>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23467567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Major DRAM/STT-RAM Differences</a:t>
            </a:r>
            <a:endParaRPr lang="en-US"/>
          </a:p>
        </p:txBody>
      </p:sp>
      <p:sp>
        <p:nvSpPr>
          <p:cNvPr id="3" name="Content Placeholder 2"/>
          <p:cNvSpPr>
            <a:spLocks noGrp="1"/>
          </p:cNvSpPr>
          <p:nvPr>
            <p:ph idx="1"/>
          </p:nvPr>
        </p:nvSpPr>
        <p:spPr>
          <a:xfrm>
            <a:off x="457200" y="1066800"/>
            <a:ext cx="8382000" cy="5059363"/>
          </a:xfrm>
        </p:spPr>
        <p:txBody>
          <a:bodyPr>
            <a:normAutofit/>
          </a:bodyPr>
          <a:lstStyle/>
          <a:p>
            <a:r>
              <a:rPr lang="en-US" sz="2400" dirty="0" smtClean="0"/>
              <a:t>Dynamic memory</a:t>
            </a:r>
          </a:p>
          <a:p>
            <a:pPr lvl="1"/>
            <a:r>
              <a:rPr lang="en-US" sz="2000" dirty="0" smtClean="0"/>
              <a:t>Charge in DRAM cell capacitor leaks slowly </a:t>
            </a:r>
          </a:p>
          <a:p>
            <a:pPr lvl="2"/>
            <a:r>
              <a:rPr lang="en-US" sz="1800" dirty="0" smtClean="0"/>
              <a:t>Refresh or lose your data. </a:t>
            </a:r>
          </a:p>
          <a:p>
            <a:pPr lvl="1"/>
            <a:r>
              <a:rPr lang="en-US" sz="2000" dirty="0" smtClean="0"/>
              <a:t>Need no refresh in STT-RAM (non-volatile)</a:t>
            </a:r>
          </a:p>
          <a:p>
            <a:pPr lvl="2"/>
            <a:r>
              <a:rPr lang="en-US" sz="1800" dirty="0" smtClean="0"/>
              <a:t>Data stays </a:t>
            </a:r>
            <a:r>
              <a:rPr lang="en-US" sz="1800" dirty="0"/>
              <a:t>(practically) forever (&gt;</a:t>
            </a:r>
            <a:r>
              <a:rPr lang="en-US" sz="1800" dirty="0" smtClean="0"/>
              <a:t>10years).</a:t>
            </a:r>
          </a:p>
          <a:p>
            <a:r>
              <a:rPr lang="en-US" sz="2400" dirty="0" smtClean="0"/>
              <a:t>Non-destructive (array) reads</a:t>
            </a:r>
          </a:p>
          <a:p>
            <a:pPr lvl="1"/>
            <a:r>
              <a:rPr lang="en-US" sz="2000" dirty="0" smtClean="0"/>
              <a:t>DRAM (destructive)</a:t>
            </a:r>
          </a:p>
          <a:p>
            <a:pPr lvl="2"/>
            <a:r>
              <a:rPr lang="en-US" sz="1800" dirty="0" smtClean="0"/>
              <a:t>PRE: Pull </a:t>
            </a:r>
            <a:r>
              <a:rPr lang="en-US" sz="1800" dirty="0" err="1"/>
              <a:t>bitlines</a:t>
            </a:r>
            <a:r>
              <a:rPr lang="en-US" sz="1800" dirty="0"/>
              <a:t> to </a:t>
            </a:r>
            <a:r>
              <a:rPr lang="en-US" sz="1800" dirty="0" err="1" smtClean="0"/>
              <a:t>V</a:t>
            </a:r>
            <a:r>
              <a:rPr lang="en-US" sz="1800" baseline="-25000" dirty="0" err="1" smtClean="0"/>
              <a:t>bitline</a:t>
            </a:r>
            <a:r>
              <a:rPr lang="en-US" sz="1800" dirty="0" smtClean="0"/>
              <a:t> </a:t>
            </a:r>
            <a:r>
              <a:rPr lang="en-US" sz="1800" dirty="0"/>
              <a:t>= </a:t>
            </a:r>
            <a:r>
              <a:rPr lang="en-US" sz="1800" dirty="0" err="1" smtClean="0"/>
              <a:t>Vcc</a:t>
            </a:r>
            <a:r>
              <a:rPr lang="en-US" sz="1800" dirty="0" smtClean="0"/>
              <a:t>/2; Data in cell: </a:t>
            </a:r>
            <a:r>
              <a:rPr lang="en-US" sz="1800" dirty="0" err="1" smtClean="0"/>
              <a:t>V</a:t>
            </a:r>
            <a:r>
              <a:rPr lang="en-US" sz="1800" baseline="-25000" dirty="0" err="1" smtClean="0"/>
              <a:t>cell</a:t>
            </a:r>
            <a:r>
              <a:rPr lang="en-US" sz="1800" dirty="0" smtClean="0"/>
              <a:t>=0 </a:t>
            </a:r>
            <a:r>
              <a:rPr lang="en-US" sz="1800" dirty="0"/>
              <a:t>or </a:t>
            </a:r>
            <a:r>
              <a:rPr lang="en-US" sz="1800" dirty="0" err="1"/>
              <a:t>V</a:t>
            </a:r>
            <a:r>
              <a:rPr lang="en-US" sz="1800" baseline="-25000" dirty="0" err="1"/>
              <a:t>cell</a:t>
            </a:r>
            <a:r>
              <a:rPr lang="en-US" sz="1800" dirty="0"/>
              <a:t>=</a:t>
            </a:r>
            <a:r>
              <a:rPr lang="en-US" sz="1800" dirty="0" err="1"/>
              <a:t>Vcc</a:t>
            </a:r>
            <a:endParaRPr lang="en-US" sz="1800" dirty="0"/>
          </a:p>
          <a:p>
            <a:pPr lvl="2"/>
            <a:r>
              <a:rPr lang="en-US" sz="1800" dirty="0" smtClean="0"/>
              <a:t>ACT: Charge shared across </a:t>
            </a:r>
            <a:r>
              <a:rPr lang="en-US" sz="1800" dirty="0" err="1" smtClean="0"/>
              <a:t>bitlines</a:t>
            </a:r>
            <a:r>
              <a:rPr lang="en-US" sz="1800" dirty="0" smtClean="0"/>
              <a:t> and cell capacitors. </a:t>
            </a:r>
          </a:p>
          <a:p>
            <a:pPr lvl="2"/>
            <a:r>
              <a:rPr lang="en-US" sz="1800" dirty="0" smtClean="0"/>
              <a:t>Differential Sense: </a:t>
            </a:r>
            <a:r>
              <a:rPr lang="en-US" sz="1800" dirty="0" err="1" smtClean="0"/>
              <a:t>Vcc</a:t>
            </a:r>
            <a:r>
              <a:rPr lang="en-US" sz="1800" dirty="0" smtClean="0"/>
              <a:t>/2±</a:t>
            </a:r>
            <a:r>
              <a:rPr lang="en-US" sz="1800" dirty="0" smtClean="0">
                <a:sym typeface="Symbol"/>
              </a:rPr>
              <a:t>V; </a:t>
            </a:r>
            <a:r>
              <a:rPr lang="en-US" sz="1800" dirty="0" smtClean="0"/>
              <a:t>then slowly recover to full value (0 or </a:t>
            </a:r>
            <a:r>
              <a:rPr lang="en-US" sz="1800" dirty="0" err="1" smtClean="0"/>
              <a:t>Vcc</a:t>
            </a:r>
            <a:r>
              <a:rPr lang="en-US" sz="1800" dirty="0" smtClean="0"/>
              <a:t>). </a:t>
            </a:r>
          </a:p>
          <a:p>
            <a:pPr lvl="1"/>
            <a:r>
              <a:rPr lang="en-US" sz="2000" dirty="0" smtClean="0"/>
              <a:t>STT-RAM (non-destructive)</a:t>
            </a:r>
          </a:p>
          <a:p>
            <a:pPr lvl="2"/>
            <a:r>
              <a:rPr lang="en-US" sz="1800" dirty="0" smtClean="0"/>
              <a:t>ACT: Does not disturb cell data. Copy array data to "decoupled row buffer".</a:t>
            </a:r>
          </a:p>
          <a:p>
            <a:pPr lvl="2"/>
            <a:r>
              <a:rPr lang="en-US" sz="1800" dirty="0" smtClean="0"/>
              <a:t>RB can operate "independent" from the array when sensing is done. </a:t>
            </a:r>
            <a:endParaRPr lang="en-US" sz="1800" dirty="0"/>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29723500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Experimental Setup</a:t>
            </a:r>
            <a:endParaRPr lang="en-US"/>
          </a:p>
        </p:txBody>
      </p:sp>
      <p:sp>
        <p:nvSpPr>
          <p:cNvPr id="3" name="Content Placeholder 2"/>
          <p:cNvSpPr>
            <a:spLocks noGrp="1"/>
          </p:cNvSpPr>
          <p:nvPr>
            <p:ph idx="1"/>
          </p:nvPr>
        </p:nvSpPr>
        <p:spPr/>
        <p:txBody>
          <a:bodyPr>
            <a:noAutofit/>
          </a:bodyPr>
          <a:lstStyle/>
          <a:p>
            <a:r>
              <a:rPr lang="en-US" sz="2400" dirty="0" smtClean="0"/>
              <a:t>Simulator</a:t>
            </a:r>
          </a:p>
          <a:p>
            <a:pPr lvl="1"/>
            <a:r>
              <a:rPr lang="en-US" sz="2000" dirty="0" smtClean="0"/>
              <a:t>In-house instruction trace based cycle-level</a:t>
            </a:r>
          </a:p>
          <a:p>
            <a:r>
              <a:rPr lang="en-US" sz="2400" dirty="0" smtClean="0"/>
              <a:t>Cores</a:t>
            </a:r>
          </a:p>
          <a:p>
            <a:pPr lvl="1"/>
            <a:r>
              <a:rPr lang="en-US" sz="2000" dirty="0" smtClean="0"/>
              <a:t>Out-of-order model with instruction window</a:t>
            </a:r>
          </a:p>
          <a:p>
            <a:pPr lvl="1"/>
            <a:r>
              <a:rPr lang="en-US" sz="2000" dirty="0" smtClean="0"/>
              <a:t>Maximum 3 instructions/cycle</a:t>
            </a:r>
          </a:p>
          <a:p>
            <a:r>
              <a:rPr lang="en-US" sz="2400" dirty="0" smtClean="0"/>
              <a:t>Caches</a:t>
            </a:r>
          </a:p>
          <a:p>
            <a:pPr lvl="1"/>
            <a:r>
              <a:rPr lang="en-US" sz="2000" dirty="0" smtClean="0"/>
              <a:t>32KB L1 (2 cycles), </a:t>
            </a:r>
            <a:r>
              <a:rPr lang="en-US" sz="2000" dirty="0"/>
              <a:t>512KB </a:t>
            </a:r>
            <a:r>
              <a:rPr lang="en-US" sz="2000" dirty="0" smtClean="0"/>
              <a:t>L2 (12 cycles)</a:t>
            </a:r>
          </a:p>
          <a:p>
            <a:r>
              <a:rPr lang="en-US" sz="2400" dirty="0" smtClean="0"/>
              <a:t>Memory</a:t>
            </a:r>
          </a:p>
          <a:p>
            <a:pPr lvl="1"/>
            <a:r>
              <a:rPr lang="en-US" sz="2000" dirty="0" smtClean="0"/>
              <a:t>Channel, rank, bank, bus conflicts and bandwidth limitations</a:t>
            </a:r>
          </a:p>
          <a:p>
            <a:pPr lvl="1"/>
            <a:r>
              <a:rPr lang="en-US" sz="2000" dirty="0"/>
              <a:t>DDR3 memory timing </a:t>
            </a:r>
            <a:r>
              <a:rPr lang="en-US" sz="2000" dirty="0" smtClean="0"/>
              <a:t>parameters</a:t>
            </a:r>
          </a:p>
          <a:p>
            <a:pPr lvl="2"/>
            <a:r>
              <a:rPr lang="en-US" sz="1600" dirty="0" smtClean="0"/>
              <a:t>75/125 </a:t>
            </a:r>
            <a:r>
              <a:rPr lang="en-US" sz="1600" dirty="0"/>
              <a:t>cycles RB hit </a:t>
            </a:r>
            <a:r>
              <a:rPr lang="en-US" sz="1600" dirty="0" smtClean="0"/>
              <a:t>and </a:t>
            </a:r>
            <a:r>
              <a:rPr lang="en-US" sz="1600" dirty="0"/>
              <a:t>conflict, 25 cycles STT-RAM write pulse (10ns). </a:t>
            </a:r>
          </a:p>
          <a:p>
            <a:pPr lvl="1"/>
            <a:r>
              <a:rPr lang="en-US" sz="2000" dirty="0" smtClean="0"/>
              <a:t>1GB memory capacity; one channel</a:t>
            </a:r>
          </a:p>
        </p:txBody>
      </p:sp>
      <p:sp>
        <p:nvSpPr>
          <p:cNvPr id="4" name="Footer Placeholder 3"/>
          <p:cNvSpPr>
            <a:spLocks noGrp="1"/>
          </p:cNvSpPr>
          <p:nvPr>
            <p:ph type="ftr" sz="quarter" idx="11"/>
          </p:nvPr>
        </p:nvSpPr>
        <p:spPr/>
        <p:txBody>
          <a:bodyPr/>
          <a:lstStyle/>
          <a:p>
            <a:r>
              <a:rPr lang="nn-NO" smtClean="0"/>
              <a:t>ISPASS 2013 - Kultursay et al.</a:t>
            </a:r>
            <a:endParaRPr lang="en-US"/>
          </a:p>
        </p:txBody>
      </p:sp>
    </p:spTree>
    <p:extLst>
      <p:ext uri="{BB962C8B-B14F-4D97-AF65-F5344CB8AC3E}">
        <p14:creationId xmlns:p14="http://schemas.microsoft.com/office/powerpoint/2010/main" val="40552008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1357</TotalTime>
  <Words>4711</Words>
  <Application>Microsoft Macintosh PowerPoint</Application>
  <PresentationFormat>On-screen Show (4:3)</PresentationFormat>
  <Paragraphs>440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Evaluating STT-RAM as an  Energy-Efficient Main Memory Alternative</vt:lpstr>
      <vt:lpstr>Introduction</vt:lpstr>
      <vt:lpstr>Introduction</vt:lpstr>
      <vt:lpstr>Introduction</vt:lpstr>
      <vt:lpstr>DRAM Basics</vt:lpstr>
      <vt:lpstr>DRAM Basics</vt:lpstr>
      <vt:lpstr>STT-RAM Basics</vt:lpstr>
      <vt:lpstr>Major DRAM/STT-RAM Differences</vt:lpstr>
      <vt:lpstr>Experimental Setup</vt:lpstr>
      <vt:lpstr>Energy Breakdown</vt:lpstr>
      <vt:lpstr>Workloads</vt:lpstr>
      <vt:lpstr>Baseline DRAM Memory</vt:lpstr>
      <vt:lpstr>Baseline STT-RAM Memory </vt:lpstr>
      <vt:lpstr>Optimizations for STT-RAM</vt:lpstr>
      <vt:lpstr>Optimizations for STT-RAM</vt:lpstr>
      <vt:lpstr>Experimental Evaluation</vt:lpstr>
      <vt:lpstr>Experimental Evaluation</vt:lpstr>
      <vt:lpstr>Evaluation: Multiprogrammed Workloads</vt:lpstr>
      <vt:lpstr>Evaluation: Multiprogrammed Workloads</vt:lpstr>
      <vt:lpstr>Sensitivity: STT-RAM Write Pulse Duration</vt:lpstr>
      <vt:lpstr>Effect of Optimizations on PCRAM</vt:lpstr>
      <vt:lpstr>Conclusions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STT-RAM as an  Energy-Efficient Main Memory Alternative</dc:title>
  <dc:creator>Emre Kultursay</dc:creator>
  <cp:lastModifiedBy>Onur Mutlu</cp:lastModifiedBy>
  <cp:revision>559</cp:revision>
  <dcterms:created xsi:type="dcterms:W3CDTF">2006-08-16T00:00:00Z</dcterms:created>
  <dcterms:modified xsi:type="dcterms:W3CDTF">2013-06-05T12:41:20Z</dcterms:modified>
</cp:coreProperties>
</file>