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7"/>
  </p:notesMasterIdLst>
  <p:sldIdLst>
    <p:sldId id="256" r:id="rId2"/>
    <p:sldId id="288" r:id="rId3"/>
    <p:sldId id="289" r:id="rId4"/>
    <p:sldId id="293" r:id="rId5"/>
    <p:sldId id="291" r:id="rId6"/>
    <p:sldId id="292" r:id="rId7"/>
    <p:sldId id="268" r:id="rId8"/>
    <p:sldId id="269" r:id="rId9"/>
    <p:sldId id="283" r:id="rId10"/>
    <p:sldId id="297" r:id="rId11"/>
    <p:sldId id="284" r:id="rId12"/>
    <p:sldId id="272" r:id="rId13"/>
    <p:sldId id="273" r:id="rId14"/>
    <p:sldId id="274" r:id="rId15"/>
    <p:sldId id="275" r:id="rId16"/>
    <p:sldId id="264" r:id="rId17"/>
    <p:sldId id="296" r:id="rId18"/>
    <p:sldId id="278" r:id="rId19"/>
    <p:sldId id="281" r:id="rId20"/>
    <p:sldId id="282" r:id="rId21"/>
    <p:sldId id="258" r:id="rId22"/>
    <p:sldId id="276" r:id="rId23"/>
    <p:sldId id="287" r:id="rId24"/>
    <p:sldId id="294" r:id="rId25"/>
    <p:sldId id="29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CC0000"/>
    <a:srgbClr val="F2C444"/>
    <a:srgbClr val="CC9900"/>
    <a:srgbClr val="996600"/>
    <a:srgbClr val="FFCC00"/>
    <a:srgbClr val="6666FF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 autoAdjust="0"/>
  </p:normalViewPr>
  <p:slideViewPr>
    <p:cSldViewPr>
      <p:cViewPr>
        <p:scale>
          <a:sx n="60" d="100"/>
          <a:sy n="60" d="100"/>
        </p:scale>
        <p:origin x="-74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80049-0F9F-43D5-819F-17FF58AC7302}" type="datetimeFigureOut">
              <a:rPr lang="en-US" smtClean="0"/>
              <a:pPr/>
              <a:t>12/2/2007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F996C-D0EE-4EF4-9EB2-E3D0BA6B7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1981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312420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 MIRCO – 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Software-Based Detection of Hardware Defects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1981200"/>
            <a:ext cx="7315200" cy="9144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3048000"/>
            <a:ext cx="7315200" cy="27432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1981200"/>
            <a:ext cx="228600" cy="914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048000"/>
            <a:ext cx="228600" cy="27432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MSR - Computer Architecture Group August 31st 2007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MSR - Computer Architecture Group August 31st 2007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MSR - Computer Architecture Group August 31st 2007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Software-Based Detection of Hardware Defects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MSR - Computer Architecture Group August 31st 2007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MSR - Computer Architecture Group August 31st 2007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MSR - Computer Architecture Group August 31st 2007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MSR - Computer Architecture Group August 31st 2007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MSR - Computer Architecture Group August 31st 2007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MSR - Computer Architecture Group August 31st 2007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19800" y="6356350"/>
            <a:ext cx="2670048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09800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Software-Based Detection of Hardware Defects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fld id="{A4CCE029-F774-40FB-8A89-C3450DD821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Narrow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Arial Narrow" pitchFamily="34" charset="0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8316" y="2057398"/>
            <a:ext cx="6934200" cy="4572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Software-Based Online Detection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Hardware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Defects:</a:t>
            </a:r>
            <a:b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Mechanisms, Architectura</a:t>
            </a:r>
            <a:r>
              <a:rPr lang="en-US" sz="2400" b="1" dirty="0" smtClean="0"/>
              <a:t>l Support, and Evaluation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3105150"/>
            <a:ext cx="6858000" cy="2686050"/>
          </a:xfrm>
        </p:spPr>
        <p:txBody>
          <a:bodyPr>
            <a:normAutofit fontScale="55000" lnSpcReduction="20000"/>
          </a:bodyPr>
          <a:lstStyle/>
          <a:p>
            <a:r>
              <a:rPr lang="en-US" sz="4000" b="1" dirty="0" smtClean="0">
                <a:latin typeface="Arial Narrow" pitchFamily="34" charset="0"/>
              </a:rPr>
              <a:t>Kypros Constantinides</a:t>
            </a:r>
          </a:p>
          <a:p>
            <a:r>
              <a:rPr lang="en-US" sz="4000" b="1" i="1" dirty="0" smtClean="0">
                <a:latin typeface="Arial Narrow" pitchFamily="34" charset="0"/>
              </a:rPr>
              <a:t>University of Michigan</a:t>
            </a:r>
          </a:p>
          <a:p>
            <a:endParaRPr lang="en-US" sz="2600" b="1" dirty="0" smtClean="0">
              <a:latin typeface="Arial Narrow" pitchFamily="34" charset="0"/>
            </a:endParaRPr>
          </a:p>
          <a:p>
            <a:r>
              <a:rPr lang="en-US" sz="4000" b="1" dirty="0" smtClean="0">
                <a:latin typeface="Arial Narrow" pitchFamily="34" charset="0"/>
              </a:rPr>
              <a:t>Onur Mutlu</a:t>
            </a:r>
          </a:p>
          <a:p>
            <a:r>
              <a:rPr lang="en-US" sz="4000" b="1" i="1" dirty="0" smtClean="0">
                <a:latin typeface="Arial Narrow" pitchFamily="34" charset="0"/>
              </a:rPr>
              <a:t>Microsoft Research</a:t>
            </a:r>
          </a:p>
          <a:p>
            <a:endParaRPr lang="en-US" sz="2600" b="1" i="1" dirty="0" smtClean="0">
              <a:latin typeface="Arial Narrow" pitchFamily="34" charset="0"/>
            </a:endParaRPr>
          </a:p>
          <a:p>
            <a:r>
              <a:rPr lang="en-US" sz="4000" b="1" dirty="0" smtClean="0">
                <a:latin typeface="Arial Narrow" pitchFamily="34" charset="0"/>
              </a:rPr>
              <a:t>Todd Austin and Valeria Bertacco</a:t>
            </a:r>
          </a:p>
          <a:p>
            <a:r>
              <a:rPr lang="en-US" sz="4000" b="1" i="1" dirty="0" smtClean="0">
                <a:latin typeface="Arial Narrow" pitchFamily="34" charset="0"/>
              </a:rPr>
              <a:t>University of Michigan</a:t>
            </a:r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Software-based Testing &amp; Diagnosis (ACE Firmware)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981200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smtClean="0"/>
              <a:t>Step 1</a:t>
            </a:r>
            <a:r>
              <a:rPr lang="en-US" dirty="0" smtClean="0"/>
              <a:t>: Load test pattern into scan state</a:t>
            </a:r>
          </a:p>
          <a:p>
            <a:r>
              <a:rPr lang="en-US" i="1" dirty="0" smtClean="0"/>
              <a:t>Step 2</a:t>
            </a:r>
            <a:r>
              <a:rPr lang="en-US" dirty="0" smtClean="0"/>
              <a:t>: 3 cycle atomic test operation</a:t>
            </a:r>
          </a:p>
          <a:p>
            <a:pPr lvl="1"/>
            <a:r>
              <a:rPr lang="en-US" dirty="0" smtClean="0"/>
              <a:t>Cycle 1: Swap scan state with processor state</a:t>
            </a:r>
          </a:p>
          <a:p>
            <a:pPr lvl="1"/>
            <a:r>
              <a:rPr lang="en-US" dirty="0" smtClean="0"/>
              <a:t>Cycle 2: Test cycle</a:t>
            </a:r>
          </a:p>
          <a:p>
            <a:pPr lvl="1"/>
            <a:r>
              <a:rPr lang="en-US" dirty="0" smtClean="0"/>
              <a:t>Cycle 3: Swap scan state with processor state</a:t>
            </a:r>
          </a:p>
          <a:p>
            <a:r>
              <a:rPr lang="en-US" i="1" dirty="0" smtClean="0"/>
              <a:t>Step 3</a:t>
            </a:r>
            <a:r>
              <a:rPr lang="en-US" dirty="0" smtClean="0"/>
              <a:t>: Validate test response</a:t>
            </a: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08984" y="3288888"/>
            <a:ext cx="1143000" cy="76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75000"/>
                  <a:alpha val="69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Register File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53148" y="4463844"/>
            <a:ext cx="1553496" cy="34904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  <a:alpha val="71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itchFamily="34" charset="0"/>
              </a:rPr>
              <a:t>ACE Node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9748" y="4463844"/>
            <a:ext cx="1553496" cy="34904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  <a:alpha val="71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itchFamily="34" charset="0"/>
              </a:rPr>
              <a:t>ACE Node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44444" y="5134896"/>
            <a:ext cx="1553496" cy="34904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  <a:alpha val="71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itchFamily="34" charset="0"/>
              </a:rPr>
              <a:t>ACE Node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91348" y="5134896"/>
            <a:ext cx="1553496" cy="34904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  <a:alpha val="71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itchFamily="34" charset="0"/>
              </a:rPr>
              <a:t>ACE Node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21044" y="5134896"/>
            <a:ext cx="1553496" cy="34904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  <a:alpha val="71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itchFamily="34" charset="0"/>
              </a:rPr>
              <a:t>ACE Node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1244" y="5134896"/>
            <a:ext cx="1553496" cy="34904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  <a:alpha val="71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Narrow" pitchFamily="34" charset="0"/>
              </a:rPr>
              <a:t>ACE Node</a:t>
            </a:r>
            <a:endParaRPr lang="en-US" dirty="0">
              <a:latin typeface="Arial Narrow" pitchFamily="34" charset="0"/>
            </a:endParaRPr>
          </a:p>
        </p:txBody>
      </p:sp>
      <p:grpSp>
        <p:nvGrpSpPr>
          <p:cNvPr id="8" name="Group 95"/>
          <p:cNvGrpSpPr/>
          <p:nvPr/>
        </p:nvGrpSpPr>
        <p:grpSpPr>
          <a:xfrm>
            <a:off x="1530144" y="5896896"/>
            <a:ext cx="6819900" cy="152400"/>
            <a:chOff x="1104900" y="5867400"/>
            <a:chExt cx="6819900" cy="152400"/>
          </a:xfrm>
        </p:grpSpPr>
        <p:sp>
          <p:nvSpPr>
            <p:cNvPr id="15" name="Rectangle 14"/>
            <p:cNvSpPr/>
            <p:nvPr/>
          </p:nvSpPr>
          <p:spPr>
            <a:xfrm>
              <a:off x="1104900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676400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47900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19400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400425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971925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533900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105400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686425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248400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819900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391400" y="5867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</p:grpSp>
      <p:grpSp>
        <p:nvGrpSpPr>
          <p:cNvPr id="39" name="Group 120"/>
          <p:cNvGrpSpPr/>
          <p:nvPr/>
        </p:nvGrpSpPr>
        <p:grpSpPr>
          <a:xfrm>
            <a:off x="1530144" y="6049296"/>
            <a:ext cx="6819900" cy="152400"/>
            <a:chOff x="1104900" y="6019800"/>
            <a:chExt cx="6819900" cy="152400"/>
          </a:xfrm>
        </p:grpSpPr>
        <p:sp>
          <p:nvSpPr>
            <p:cNvPr id="16" name="Rectangle 15"/>
            <p:cNvSpPr/>
            <p:nvPr/>
          </p:nvSpPr>
          <p:spPr>
            <a:xfrm>
              <a:off x="1104900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676400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247900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19400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400425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971925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533900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05400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686425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48400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819900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391400" y="6019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 rot="5400000" flipH="1" flipV="1">
            <a:off x="1902540" y="5378244"/>
            <a:ext cx="412956" cy="62434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 flipH="1" flipV="1">
            <a:off x="2188290" y="5663994"/>
            <a:ext cx="412956" cy="5284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V="1">
            <a:off x="2474040" y="5431092"/>
            <a:ext cx="412956" cy="518652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3583242" y="5412042"/>
            <a:ext cx="412956" cy="556752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V="1">
            <a:off x="3873755" y="5678281"/>
            <a:ext cx="412956" cy="24273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6200000" flipV="1">
            <a:off x="4159505" y="5392531"/>
            <a:ext cx="412956" cy="595773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 flipH="1" flipV="1">
            <a:off x="5255340" y="5454444"/>
            <a:ext cx="412956" cy="47194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6200000" flipV="1">
            <a:off x="5541090" y="5640642"/>
            <a:ext cx="412956" cy="99552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6200000" flipV="1">
            <a:off x="5831603" y="5350129"/>
            <a:ext cx="412956" cy="680577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 flipH="1" flipV="1">
            <a:off x="6912690" y="5511594"/>
            <a:ext cx="412956" cy="35764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6200000" flipV="1">
            <a:off x="7198440" y="5583492"/>
            <a:ext cx="412956" cy="213852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V="1">
            <a:off x="7484190" y="5297742"/>
            <a:ext cx="412956" cy="785352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4" idx="0"/>
            <a:endCxn id="10" idx="2"/>
          </p:cNvCxnSpPr>
          <p:nvPr/>
        </p:nvCxnSpPr>
        <p:spPr>
          <a:xfrm rot="16200000" flipV="1">
            <a:off x="6741240" y="4578144"/>
            <a:ext cx="322008" cy="791496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3" idx="0"/>
            <a:endCxn id="10" idx="2"/>
          </p:cNvCxnSpPr>
          <p:nvPr/>
        </p:nvCxnSpPr>
        <p:spPr>
          <a:xfrm rot="5400000" flipH="1" flipV="1">
            <a:off x="5941140" y="4569540"/>
            <a:ext cx="322008" cy="808704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12" idx="0"/>
            <a:endCxn id="9" idx="2"/>
          </p:cNvCxnSpPr>
          <p:nvPr/>
        </p:nvCxnSpPr>
        <p:spPr>
          <a:xfrm rot="16200000" flipV="1">
            <a:off x="3487992" y="4554792"/>
            <a:ext cx="322008" cy="838200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1" idx="0"/>
            <a:endCxn id="9" idx="2"/>
          </p:cNvCxnSpPr>
          <p:nvPr/>
        </p:nvCxnSpPr>
        <p:spPr>
          <a:xfrm rot="5400000" flipH="1" flipV="1">
            <a:off x="2664540" y="4569540"/>
            <a:ext cx="322008" cy="808704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9" idx="0"/>
            <a:endCxn id="7" idx="2"/>
          </p:cNvCxnSpPr>
          <p:nvPr/>
        </p:nvCxnSpPr>
        <p:spPr>
          <a:xfrm rot="5400000" flipH="1" flipV="1">
            <a:off x="3848712" y="3432072"/>
            <a:ext cx="412956" cy="1650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10" idx="0"/>
            <a:endCxn id="7" idx="2"/>
          </p:cNvCxnSpPr>
          <p:nvPr/>
        </p:nvCxnSpPr>
        <p:spPr>
          <a:xfrm rot="16200000" flipV="1">
            <a:off x="5487012" y="3444360"/>
            <a:ext cx="412956" cy="1626012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216444" y="3060288"/>
            <a:ext cx="1981200" cy="12192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75000"/>
                  <a:alpha val="69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MEMORY</a:t>
            </a:r>
          </a:p>
          <a:p>
            <a:pPr algn="ctr"/>
            <a:r>
              <a:rPr lang="en-US" sz="2400" dirty="0" smtClean="0">
                <a:latin typeface="Arial Narrow" pitchFamily="34" charset="0"/>
              </a:rPr>
              <a:t>Test Patterns</a:t>
            </a:r>
          </a:p>
          <a:p>
            <a:pPr algn="ctr"/>
            <a:r>
              <a:rPr lang="en-US" sz="2400" dirty="0" smtClean="0">
                <a:latin typeface="Arial Narrow" pitchFamily="34" charset="0"/>
              </a:rPr>
              <a:t>Test Responses</a:t>
            </a:r>
            <a:endParaRPr lang="en-US" sz="2400" dirty="0">
              <a:latin typeface="Arial Narrow" pitchFamily="34" charset="0"/>
            </a:endParaRPr>
          </a:p>
        </p:txBody>
      </p:sp>
      <p:cxnSp>
        <p:nvCxnSpPr>
          <p:cNvPr id="93" name="Straight Arrow Connector 92"/>
          <p:cNvCxnSpPr>
            <a:stCxn id="92" idx="1"/>
            <a:endCxn id="7" idx="3"/>
          </p:cNvCxnSpPr>
          <p:nvPr/>
        </p:nvCxnSpPr>
        <p:spPr>
          <a:xfrm rot="10800000">
            <a:off x="5451984" y="3669888"/>
            <a:ext cx="764460" cy="1588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1530347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101847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673347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244847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825872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397372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959347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530847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6111872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6673847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7245347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816847" y="5896896"/>
            <a:ext cx="533400" cy="15240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grpSp>
        <p:nvGrpSpPr>
          <p:cNvPr id="42" name="Group 134"/>
          <p:cNvGrpSpPr/>
          <p:nvPr/>
        </p:nvGrpSpPr>
        <p:grpSpPr>
          <a:xfrm>
            <a:off x="1530144" y="5899356"/>
            <a:ext cx="6819900" cy="152400"/>
            <a:chOff x="1104900" y="5867400"/>
            <a:chExt cx="6819900" cy="152400"/>
          </a:xfrm>
        </p:grpSpPr>
        <p:sp>
          <p:nvSpPr>
            <p:cNvPr id="136" name="Rectangle 135"/>
            <p:cNvSpPr/>
            <p:nvPr/>
          </p:nvSpPr>
          <p:spPr>
            <a:xfrm>
              <a:off x="11049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16764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2479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8194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400425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971925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5339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1054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686425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62484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68199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73914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</p:grpSp>
      <p:grpSp>
        <p:nvGrpSpPr>
          <p:cNvPr id="43" name="Group 121"/>
          <p:cNvGrpSpPr/>
          <p:nvPr/>
        </p:nvGrpSpPr>
        <p:grpSpPr>
          <a:xfrm>
            <a:off x="1530144" y="6049296"/>
            <a:ext cx="6819900" cy="152400"/>
            <a:chOff x="1104900" y="5867400"/>
            <a:chExt cx="6819900" cy="152400"/>
          </a:xfrm>
          <a:solidFill>
            <a:srgbClr val="FFFF00"/>
          </a:solidFill>
        </p:grpSpPr>
        <p:sp>
          <p:nvSpPr>
            <p:cNvPr id="123" name="Rectangle 122"/>
            <p:cNvSpPr/>
            <p:nvPr/>
          </p:nvSpPr>
          <p:spPr>
            <a:xfrm>
              <a:off x="1104900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676400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247900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2819400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400425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3971925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4533900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5105400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686425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6248400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6819900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391400" y="5867400"/>
              <a:ext cx="533400" cy="152400"/>
            </a:xfrm>
            <a:prstGeom prst="rect">
              <a:avLst/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</p:grpSp>
      <p:grpSp>
        <p:nvGrpSpPr>
          <p:cNvPr id="45" name="Group 172"/>
          <p:cNvGrpSpPr/>
          <p:nvPr/>
        </p:nvGrpSpPr>
        <p:grpSpPr>
          <a:xfrm>
            <a:off x="1530144" y="6039468"/>
            <a:ext cx="6819900" cy="152400"/>
            <a:chOff x="952500" y="5715000"/>
            <a:chExt cx="6819900" cy="152400"/>
          </a:xfrm>
        </p:grpSpPr>
        <p:sp>
          <p:nvSpPr>
            <p:cNvPr id="174" name="Rectangle 173"/>
            <p:cNvSpPr/>
            <p:nvPr/>
          </p:nvSpPr>
          <p:spPr>
            <a:xfrm>
              <a:off x="20955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6670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3248025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3819525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43815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49530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534025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60960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66675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72390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9525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5240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</p:grpSp>
      <p:grpSp>
        <p:nvGrpSpPr>
          <p:cNvPr id="46" name="Group 185"/>
          <p:cNvGrpSpPr/>
          <p:nvPr/>
        </p:nvGrpSpPr>
        <p:grpSpPr>
          <a:xfrm>
            <a:off x="1530144" y="5887068"/>
            <a:ext cx="6819900" cy="152400"/>
            <a:chOff x="952500" y="5715000"/>
            <a:chExt cx="6819900" cy="152400"/>
          </a:xfrm>
        </p:grpSpPr>
        <p:sp>
          <p:nvSpPr>
            <p:cNvPr id="187" name="Rectangle 186"/>
            <p:cNvSpPr/>
            <p:nvPr/>
          </p:nvSpPr>
          <p:spPr>
            <a:xfrm>
              <a:off x="20955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6670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3248025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3819525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43815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9530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5534025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60960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66675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72390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9525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1524000" y="5715000"/>
              <a:ext cx="533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</p:grpSp>
      <p:sp>
        <p:nvSpPr>
          <p:cNvPr id="212" name="Rectangle 211"/>
          <p:cNvSpPr/>
          <p:nvPr/>
        </p:nvSpPr>
        <p:spPr>
          <a:xfrm>
            <a:off x="2673956" y="5899356"/>
            <a:ext cx="533400" cy="152400"/>
          </a:xfrm>
          <a:prstGeom prst="rect">
            <a:avLst/>
          </a:prstGeom>
          <a:solidFill>
            <a:srgbClr val="99FF3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3245456" y="5899356"/>
            <a:ext cx="533400" cy="152400"/>
          </a:xfrm>
          <a:prstGeom prst="rect">
            <a:avLst/>
          </a:prstGeom>
          <a:solidFill>
            <a:srgbClr val="99FF3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3826481" y="5899356"/>
            <a:ext cx="533400" cy="152400"/>
          </a:xfrm>
          <a:prstGeom prst="rect">
            <a:avLst/>
          </a:prstGeom>
          <a:solidFill>
            <a:srgbClr val="99FF3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4397981" y="5899356"/>
            <a:ext cx="533400" cy="152400"/>
          </a:xfrm>
          <a:prstGeom prst="rect">
            <a:avLst/>
          </a:prstGeom>
          <a:solidFill>
            <a:srgbClr val="99FF3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4959956" y="5899356"/>
            <a:ext cx="533400" cy="152400"/>
          </a:xfrm>
          <a:prstGeom prst="rect">
            <a:avLst/>
          </a:prstGeom>
          <a:solidFill>
            <a:srgbClr val="99FF3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1530956" y="5899356"/>
            <a:ext cx="533400" cy="152400"/>
          </a:xfrm>
          <a:prstGeom prst="rect">
            <a:avLst/>
          </a:prstGeom>
          <a:solidFill>
            <a:srgbClr val="99FF3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2102456" y="5899356"/>
            <a:ext cx="533400" cy="152400"/>
          </a:xfrm>
          <a:prstGeom prst="rect">
            <a:avLst/>
          </a:prstGeom>
          <a:solidFill>
            <a:srgbClr val="99FF3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itchFamily="34" charset="0"/>
            </a:endParaRPr>
          </a:p>
        </p:txBody>
      </p:sp>
      <p:grpSp>
        <p:nvGrpSpPr>
          <p:cNvPr id="48" name="Group 198"/>
          <p:cNvGrpSpPr/>
          <p:nvPr/>
        </p:nvGrpSpPr>
        <p:grpSpPr>
          <a:xfrm>
            <a:off x="1530144" y="6051756"/>
            <a:ext cx="6819900" cy="152400"/>
            <a:chOff x="1104900" y="5867400"/>
            <a:chExt cx="6819900" cy="152400"/>
          </a:xfrm>
        </p:grpSpPr>
        <p:sp>
          <p:nvSpPr>
            <p:cNvPr id="200" name="Rectangle 199"/>
            <p:cNvSpPr/>
            <p:nvPr/>
          </p:nvSpPr>
          <p:spPr>
            <a:xfrm>
              <a:off x="11049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6764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22479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28194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400425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3971925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45339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51054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5686425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62484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68199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7391400" y="58674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</p:grpSp>
      <p:sp>
        <p:nvSpPr>
          <p:cNvPr id="219" name="TextBox 218"/>
          <p:cNvSpPr txBox="1"/>
          <p:nvPr/>
        </p:nvSpPr>
        <p:spPr>
          <a:xfrm>
            <a:off x="5057212" y="5823156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X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5943600" y="1189704"/>
            <a:ext cx="2514600" cy="152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ATPG</a:t>
            </a:r>
          </a:p>
          <a:p>
            <a:pPr algn="ctr"/>
            <a:r>
              <a:rPr lang="en-US" sz="2400" dirty="0" smtClean="0">
                <a:latin typeface="Arial Narrow" pitchFamily="34" charset="0"/>
              </a:rPr>
              <a:t>Automatic test pattern &amp; response generation</a:t>
            </a:r>
          </a:p>
        </p:txBody>
      </p:sp>
      <p:cxnSp>
        <p:nvCxnSpPr>
          <p:cNvPr id="156" name="Straight Arrow Connector 155"/>
          <p:cNvCxnSpPr>
            <a:stCxn id="92" idx="0"/>
            <a:endCxn id="148" idx="2"/>
          </p:cNvCxnSpPr>
          <p:nvPr/>
        </p:nvCxnSpPr>
        <p:spPr>
          <a:xfrm rot="16200000" flipV="1">
            <a:off x="7030680" y="2883924"/>
            <a:ext cx="346584" cy="6144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304800" y="5698454"/>
            <a:ext cx="978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Scan state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 rot="10800000" flipV="1">
            <a:off x="259080" y="6054216"/>
            <a:ext cx="1188720" cy="0"/>
          </a:xfrm>
          <a:prstGeom prst="line">
            <a:avLst/>
          </a:prstGeom>
          <a:ln w="28575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170744" y="6106490"/>
            <a:ext cx="1353256" cy="292388"/>
          </a:xfrm>
          <a:prstGeom prst="rect">
            <a:avLst/>
          </a:prstGeom>
          <a:noFill/>
        </p:spPr>
        <p:txBody>
          <a:bodyPr wrap="none" tIns="0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Processor state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75304" y="5694196"/>
            <a:ext cx="10797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Test Pattern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381000" y="5700252"/>
            <a:ext cx="9065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Validation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72844" y="6064044"/>
            <a:ext cx="10797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Test Pattern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81896" y="5683706"/>
            <a:ext cx="1380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Processor State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67148" y="6047498"/>
            <a:ext cx="1296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Test Response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99104" y="5683706"/>
            <a:ext cx="1296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Test Response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67148" y="6051756"/>
            <a:ext cx="1380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Processor State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6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4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6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4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2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8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800"/>
                            </p:stCondLst>
                            <p:childTnLst>
                              <p:par>
                                <p:cTn id="190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6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400"/>
                            </p:stCondLst>
                            <p:childTnLst>
                              <p:par>
                                <p:cTn id="198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200"/>
                            </p:stCondLst>
                            <p:childTnLst>
                              <p:par>
                                <p:cTn id="202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0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/>
      <p:bldP spid="149" grpId="0"/>
      <p:bldP spid="151" grpId="0"/>
      <p:bldP spid="152" grpId="0"/>
      <p:bldP spid="152" grpId="1"/>
      <p:bldP spid="153" grpId="0"/>
      <p:bldP spid="154" grpId="0"/>
      <p:bldP spid="154" grpId="1"/>
      <p:bldP spid="155" grpId="0"/>
      <p:bldP spid="155" grpId="1"/>
      <p:bldP spid="157" grpId="0"/>
      <p:bldP spid="157" grpId="1"/>
      <p:bldP spid="158" grpId="0"/>
      <p:bldP spid="158" grpId="1"/>
      <p:bldP spid="1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609600" y="4487323"/>
            <a:ext cx="8001000" cy="1746432"/>
            <a:chOff x="609600" y="3810000"/>
            <a:chExt cx="8001000" cy="1746432"/>
          </a:xfrm>
        </p:grpSpPr>
        <p:sp>
          <p:nvSpPr>
            <p:cNvPr id="12" name="Rectangle 11"/>
            <p:cNvSpPr/>
            <p:nvPr/>
          </p:nvSpPr>
          <p:spPr>
            <a:xfrm>
              <a:off x="6019800" y="4419600"/>
              <a:ext cx="2209800" cy="487018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100000">
                  <a:schemeClr val="accent3">
                    <a:lumMod val="75000"/>
                  </a:schemeClr>
                </a:gs>
              </a:gsLst>
              <a:lin ang="5400000" scaled="1"/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latin typeface="Arial Narrow" pitchFamily="34" charset="0"/>
                </a:rPr>
                <a:t>COMPUTATION</a:t>
              </a:r>
              <a:endParaRPr lang="en-US" sz="2400" dirty="0">
                <a:latin typeface="Arial Narrow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066800" y="4419601"/>
              <a:ext cx="3581400" cy="487018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100000">
                  <a:schemeClr val="accent3">
                    <a:lumMod val="75000"/>
                  </a:schemeClr>
                </a:gs>
              </a:gsLst>
              <a:lin ang="5400000" scaled="1"/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Arial Narrow" pitchFamily="34" charset="0"/>
                </a:rPr>
                <a:t>COMPUTATION</a:t>
              </a:r>
              <a:endParaRPr lang="en-US" sz="2400" dirty="0">
                <a:latin typeface="Arial Narrow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48200" y="3810000"/>
              <a:ext cx="457200" cy="16002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5400000" scaled="1"/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Functional Test</a:t>
              </a:r>
              <a:endParaRPr lang="en-US" sz="2000" dirty="0">
                <a:latin typeface="Arial Narrow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05400" y="3810000"/>
              <a:ext cx="457200" cy="16002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5400000" scaled="1"/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ACE-based Test</a:t>
              </a:r>
              <a:endParaRPr lang="en-US" sz="2000" dirty="0">
                <a:latin typeface="Arial Narrow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09600" y="3810000"/>
              <a:ext cx="457200" cy="160020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4">
                    <a:lumMod val="75000"/>
                  </a:schemeClr>
                </a:gs>
              </a:gsLst>
              <a:lin ang="5400000" scaled="1"/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Checkpoint</a:t>
              </a:r>
              <a:endParaRPr lang="en-US" sz="2000" dirty="0">
                <a:latin typeface="Arial Narrow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562600" y="3810000"/>
              <a:ext cx="457200" cy="160020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4">
                    <a:lumMod val="75000"/>
                  </a:schemeClr>
                </a:gs>
              </a:gsLst>
              <a:lin ang="5400000" scaled="1"/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Checkpoint</a:t>
              </a:r>
              <a:endParaRPr lang="en-US" sz="2000" dirty="0">
                <a:latin typeface="Arial Narrow" pitchFamily="34" charset="0"/>
              </a:endParaRPr>
            </a:p>
          </p:txBody>
        </p:sp>
        <p:sp>
          <p:nvSpPr>
            <p:cNvPr id="13" name="Flowchart: Document 12"/>
            <p:cNvSpPr/>
            <p:nvPr/>
          </p:nvSpPr>
          <p:spPr>
            <a:xfrm rot="5400000">
              <a:off x="8039100" y="4381500"/>
              <a:ext cx="533400" cy="609600"/>
            </a:xfrm>
            <a:prstGeom prst="flowChartDocumen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Left Brace 14"/>
            <p:cNvSpPr/>
            <p:nvPr/>
          </p:nvSpPr>
          <p:spPr>
            <a:xfrm rot="16200000">
              <a:off x="2732567" y="3352800"/>
              <a:ext cx="228600" cy="3429000"/>
            </a:xfrm>
            <a:prstGeom prst="leftBrace">
              <a:avLst>
                <a:gd name="adj1" fmla="val 73449"/>
                <a:gd name="adj2" fmla="val 50000"/>
              </a:avLst>
            </a:prstGeom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08871" y="5094767"/>
              <a:ext cx="23535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Checkpoint Interval</a:t>
              </a:r>
              <a:endParaRPr lang="en-US" sz="2400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endParaRPr>
            </a:p>
          </p:txBody>
        </p:sp>
      </p:grpSp>
      <p:cxnSp>
        <p:nvCxnSpPr>
          <p:cNvPr id="25" name="Straight Connector 24"/>
          <p:cNvCxnSpPr/>
          <p:nvPr/>
        </p:nvCxnSpPr>
        <p:spPr>
          <a:xfrm>
            <a:off x="4114800" y="4114800"/>
            <a:ext cx="990600" cy="38100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04800" y="4114800"/>
            <a:ext cx="4343400" cy="38100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4419600" y="3810000"/>
            <a:ext cx="762000" cy="60960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5562600" y="3733800"/>
            <a:ext cx="3352800" cy="76200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Timeline of Software-Based Testing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Software-based testing is coupled with a checkpointing and recovery mechanism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04800" y="2133600"/>
            <a:ext cx="3810000" cy="19812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  <a:alpha val="70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latin typeface="Arial Narrow" pitchFamily="34" charset="0"/>
              </a:rPr>
              <a:t>Functional software test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 Narrow" pitchFamily="34" charset="0"/>
              </a:rPr>
              <a:t> Check if the core is capable to run ACE-based testing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 Narrow" pitchFamily="34" charset="0"/>
              </a:rPr>
              <a:t> Limited fault coverage 60-70%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 Narrow" pitchFamily="34" charset="0"/>
              </a:rPr>
              <a:t> Very fast &lt; 1000 instructions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495800" y="2133600"/>
            <a:ext cx="4419600" cy="16002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75000"/>
                  <a:alpha val="69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latin typeface="Arial Narrow" pitchFamily="34" charset="0"/>
              </a:rPr>
              <a:t>Directed ACE-based testing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 Narrow" pitchFamily="34" charset="0"/>
              </a:rPr>
              <a:t> High-quality testing (ATPG patterns)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 Narrow" pitchFamily="34" charset="0"/>
              </a:rPr>
              <a:t> High fault coverage ~99%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 Narrow" pitchFamily="34" charset="0"/>
              </a:rPr>
              <a:t> Runtime &lt; 1M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Experimental Methodology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OpenSPARC T1 CMP – based on Sun’s Niagara</a:t>
            </a:r>
          </a:p>
          <a:p>
            <a:pPr lvl="1"/>
            <a:r>
              <a:rPr lang="en-US" dirty="0" smtClean="0"/>
              <a:t>Synopsys Design Compiler to synthesize the OpenSPARC CMP</a:t>
            </a:r>
          </a:p>
          <a:p>
            <a:pPr lvl="1"/>
            <a:r>
              <a:rPr lang="en-US" dirty="0" smtClean="0"/>
              <a:t>Synopsys TetraMAX ATPG tool for test pattern generation</a:t>
            </a:r>
          </a:p>
          <a:p>
            <a:r>
              <a:rPr lang="en-US" dirty="0" smtClean="0"/>
              <a:t>RTL implementation of ACE framework to get area overhead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/>
              <a:t>Microarchitectural Simulation to get performance overhead</a:t>
            </a:r>
          </a:p>
          <a:p>
            <a:pPr lvl="1"/>
            <a:r>
              <a:rPr lang="en-US" dirty="0" smtClean="0"/>
              <a:t>SESC cycle-accurate simulator</a:t>
            </a:r>
          </a:p>
          <a:p>
            <a:pPr lvl="1"/>
            <a:r>
              <a:rPr lang="en-US" dirty="0" smtClean="0"/>
              <a:t>Simulate a SPARC core enhanced with the ACE framework</a:t>
            </a:r>
          </a:p>
          <a:p>
            <a:r>
              <a:rPr lang="en-US" dirty="0" smtClean="0"/>
              <a:t>Benchmarks from the SPEC CPU2000 suite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Fault Models used for Test Pattern Generation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Stuck-at (0 or 1)</a:t>
            </a:r>
          </a:p>
          <a:p>
            <a:pPr lvl="1"/>
            <a:r>
              <a:rPr lang="en-US" dirty="0" smtClean="0"/>
              <a:t>Industry standard fault model for test pattern generation</a:t>
            </a:r>
          </a:p>
          <a:p>
            <a:pPr lvl="1"/>
            <a:r>
              <a:rPr lang="en-US" dirty="0" smtClean="0"/>
              <a:t>Silicon defects behave as a node stuck at 0 or 1</a:t>
            </a:r>
          </a:p>
          <a:p>
            <a:r>
              <a:rPr lang="en-US" i="1" dirty="0" smtClean="0"/>
              <a:t>N-Detect</a:t>
            </a:r>
            <a:endParaRPr lang="en-US" dirty="0" smtClean="0"/>
          </a:p>
          <a:p>
            <a:pPr lvl="1"/>
            <a:r>
              <a:rPr lang="en-US" dirty="0" smtClean="0"/>
              <a:t>Higher </a:t>
            </a:r>
            <a:r>
              <a:rPr lang="en-US" dirty="0" smtClean="0"/>
              <a:t>probability to detect real hardware defects</a:t>
            </a:r>
            <a:endParaRPr lang="en-US" dirty="0" smtClean="0"/>
          </a:p>
          <a:p>
            <a:pPr lvl="1"/>
            <a:r>
              <a:rPr lang="en-US" dirty="0" smtClean="0"/>
              <a:t>Each stuck-at fault is detected by at least </a:t>
            </a:r>
            <a:r>
              <a:rPr lang="en-US" i="1" dirty="0" smtClean="0"/>
              <a:t>N</a:t>
            </a:r>
            <a:r>
              <a:rPr lang="en-US" dirty="0" smtClean="0"/>
              <a:t> different patterns</a:t>
            </a:r>
          </a:p>
          <a:p>
            <a:r>
              <a:rPr lang="en-US" i="1" dirty="0" smtClean="0"/>
              <a:t>Path-delay</a:t>
            </a:r>
            <a:endParaRPr lang="en-US" dirty="0" smtClean="0"/>
          </a:p>
          <a:p>
            <a:pPr lvl="1"/>
            <a:r>
              <a:rPr lang="en-US" dirty="0" smtClean="0"/>
              <a:t>Test for delay faults that cause timing violations</a:t>
            </a:r>
          </a:p>
          <a:p>
            <a:pPr lvl="1"/>
            <a:r>
              <a:rPr lang="en-US" dirty="0" smtClean="0"/>
              <a:t>Delay fault can be caused due to:</a:t>
            </a:r>
          </a:p>
          <a:p>
            <a:pPr lvl="2"/>
            <a:r>
              <a:rPr lang="en-US" dirty="0" smtClean="0"/>
              <a:t>Manufacturing defects</a:t>
            </a:r>
          </a:p>
          <a:p>
            <a:pPr lvl="2"/>
            <a:r>
              <a:rPr lang="en-US" dirty="0" smtClean="0"/>
              <a:t>Wearout-related defects</a:t>
            </a:r>
          </a:p>
          <a:p>
            <a:pPr lvl="2"/>
            <a:r>
              <a:rPr lang="en-US" dirty="0" smtClean="0"/>
              <a:t>Process variation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Fault injection campaign on a gate-level netlist of a SPARC core</a:t>
            </a:r>
          </a:p>
          <a:p>
            <a:r>
              <a:rPr lang="en-US" dirty="0" smtClean="0"/>
              <a:t>Software functional test – 3 phases (~700 instructions):</a:t>
            </a:r>
          </a:p>
          <a:p>
            <a:pPr lvl="1"/>
            <a:r>
              <a:rPr lang="en-US" dirty="0" smtClean="0"/>
              <a:t>Control flow check</a:t>
            </a:r>
          </a:p>
          <a:p>
            <a:pPr lvl="1"/>
            <a:r>
              <a:rPr lang="en-US" dirty="0" smtClean="0"/>
              <a:t>Register access</a:t>
            </a:r>
          </a:p>
          <a:p>
            <a:pPr lvl="1"/>
            <a:r>
              <a:rPr lang="en-US" dirty="0" smtClean="0"/>
              <a:t>Use all ISA instructions</a:t>
            </a:r>
          </a:p>
          <a:p>
            <a:endParaRPr lang="en-US" dirty="0" smtClean="0"/>
          </a:p>
          <a:p>
            <a:r>
              <a:rPr lang="en-US" dirty="0" smtClean="0"/>
              <a:t>Functional testing coverage</a:t>
            </a:r>
          </a:p>
          <a:p>
            <a:pPr>
              <a:buNone/>
            </a:pPr>
            <a:r>
              <a:rPr lang="en-US" dirty="0" smtClean="0"/>
              <a:t>	 is low ~ 62%</a:t>
            </a:r>
          </a:p>
          <a:p>
            <a:r>
              <a:rPr lang="en-US" dirty="0" smtClean="0"/>
              <a:t>Undetected faults do not </a:t>
            </a:r>
          </a:p>
          <a:p>
            <a:pPr>
              <a:buNone/>
            </a:pPr>
            <a:r>
              <a:rPr lang="en-US" dirty="0" smtClean="0"/>
              <a:t>	affect the execution of </a:t>
            </a:r>
          </a:p>
          <a:p>
            <a:pPr>
              <a:buNone/>
            </a:pPr>
            <a:r>
              <a:rPr lang="en-US" dirty="0" smtClean="0"/>
              <a:t>	ACE firmware</a:t>
            </a:r>
          </a:p>
          <a:p>
            <a:r>
              <a:rPr lang="en-US" dirty="0" smtClean="0"/>
              <a:t>Full coverage provided with further ACE-based testing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Preliminary Functional Testing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42802" y="2057400"/>
            <a:ext cx="61150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Full-chip Distributed ACE-based Testing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Chip testing is distributed to the eight SPARC cores</a:t>
            </a:r>
          </a:p>
          <a:p>
            <a:r>
              <a:rPr lang="en-US" dirty="0" smtClean="0"/>
              <a:t>Testing for stuck-at and path-delay fault models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7" name="Picture 6" descr="Pictur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384" y="2195945"/>
            <a:ext cx="4068161" cy="4114800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4191000" y="2438400"/>
            <a:ext cx="4925964" cy="1184196"/>
            <a:chOff x="4294236" y="2438400"/>
            <a:chExt cx="4925964" cy="1184196"/>
          </a:xfrm>
        </p:grpSpPr>
        <p:sp>
          <p:nvSpPr>
            <p:cNvPr id="9" name="TextBox 8"/>
            <p:cNvSpPr txBox="1"/>
            <p:nvPr/>
          </p:nvSpPr>
          <p:spPr>
            <a:xfrm>
              <a:off x="6701562" y="2514600"/>
              <a:ext cx="2518638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Arial Narrow" pitchFamily="34" charset="0"/>
                </a:rPr>
                <a:t>Cores [2,4]</a:t>
              </a:r>
            </a:p>
            <a:p>
              <a:r>
                <a:rPr lang="en-US" sz="2200" dirty="0" smtClean="0">
                  <a:latin typeface="Arial Narrow" pitchFamily="34" charset="0"/>
                </a:rPr>
                <a:t>Test Instructions: 468K</a:t>
              </a:r>
            </a:p>
            <a:p>
              <a:r>
                <a:rPr lang="en-US" sz="2200" dirty="0" smtClean="0">
                  <a:latin typeface="Arial Narrow" pitchFamily="34" charset="0"/>
                </a:rPr>
                <a:t>Coverage: 98.7%</a:t>
              </a:r>
              <a:endParaRPr lang="en-US" sz="2200" dirty="0">
                <a:latin typeface="Arial Narrow" pitchFamily="34" charset="0"/>
              </a:endParaRPr>
            </a:p>
          </p:txBody>
        </p:sp>
        <p:cxnSp>
          <p:nvCxnSpPr>
            <p:cNvPr id="13" name="Straight Arrow Connector 12"/>
            <p:cNvCxnSpPr>
              <a:stCxn id="9" idx="1"/>
            </p:cNvCxnSpPr>
            <p:nvPr/>
          </p:nvCxnSpPr>
          <p:spPr>
            <a:xfrm rot="10800000">
              <a:off x="4800600" y="2438400"/>
              <a:ext cx="1900962" cy="63019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9" idx="1"/>
            </p:cNvCxnSpPr>
            <p:nvPr/>
          </p:nvCxnSpPr>
          <p:spPr>
            <a:xfrm rot="10800000">
              <a:off x="4294236" y="3048000"/>
              <a:ext cx="2407326" cy="2059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5230764" y="3124200"/>
            <a:ext cx="3886200" cy="2895600"/>
            <a:chOff x="5334000" y="3124200"/>
            <a:chExt cx="3886200" cy="2895600"/>
          </a:xfrm>
        </p:grpSpPr>
        <p:sp>
          <p:nvSpPr>
            <p:cNvPr id="11" name="TextBox 10"/>
            <p:cNvSpPr txBox="1"/>
            <p:nvPr/>
          </p:nvSpPr>
          <p:spPr>
            <a:xfrm>
              <a:off x="6701562" y="4911804"/>
              <a:ext cx="2518638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Arial Narrow" pitchFamily="34" charset="0"/>
                </a:rPr>
                <a:t>Cores [6,7]</a:t>
              </a:r>
            </a:p>
            <a:p>
              <a:r>
                <a:rPr lang="en-US" sz="2200" dirty="0" smtClean="0">
                  <a:latin typeface="Arial Narrow" pitchFamily="34" charset="0"/>
                </a:rPr>
                <a:t>Test Instructions: 333K</a:t>
              </a:r>
            </a:p>
            <a:p>
              <a:r>
                <a:rPr lang="en-US" sz="2200" dirty="0" smtClean="0">
                  <a:latin typeface="Arial Narrow" pitchFamily="34" charset="0"/>
                </a:rPr>
                <a:t>Coverage: 99.9%</a:t>
              </a:r>
              <a:endParaRPr lang="en-US" sz="2200" dirty="0">
                <a:latin typeface="Arial Narrow" pitchFamily="34" charset="0"/>
              </a:endParaRPr>
            </a:p>
          </p:txBody>
        </p:sp>
        <p:cxnSp>
          <p:nvCxnSpPr>
            <p:cNvPr id="17" name="Straight Arrow Connector 16"/>
            <p:cNvCxnSpPr>
              <a:stCxn id="11" idx="1"/>
            </p:cNvCxnSpPr>
            <p:nvPr/>
          </p:nvCxnSpPr>
          <p:spPr>
            <a:xfrm rot="10800000">
              <a:off x="5410200" y="3124200"/>
              <a:ext cx="1291362" cy="234160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1" idx="1"/>
            </p:cNvCxnSpPr>
            <p:nvPr/>
          </p:nvCxnSpPr>
          <p:spPr>
            <a:xfrm rot="10800000" flipV="1">
              <a:off x="5334000" y="5465802"/>
              <a:ext cx="1367562" cy="2059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0" y="4911804"/>
            <a:ext cx="4724400" cy="1107996"/>
            <a:chOff x="0" y="4911804"/>
            <a:chExt cx="4724400" cy="1107996"/>
          </a:xfrm>
        </p:grpSpPr>
        <p:sp>
          <p:nvSpPr>
            <p:cNvPr id="10" name="TextBox 9"/>
            <p:cNvSpPr txBox="1"/>
            <p:nvPr/>
          </p:nvSpPr>
          <p:spPr>
            <a:xfrm>
              <a:off x="0" y="4911804"/>
              <a:ext cx="2518638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Arial Narrow" pitchFamily="34" charset="0"/>
                </a:rPr>
                <a:t>Cores [3,5]</a:t>
              </a:r>
            </a:p>
            <a:p>
              <a:r>
                <a:rPr lang="en-US" sz="2200" dirty="0" smtClean="0">
                  <a:latin typeface="Arial Narrow" pitchFamily="34" charset="0"/>
                </a:rPr>
                <a:t>Test Instructions: 405K</a:t>
              </a:r>
            </a:p>
            <a:p>
              <a:r>
                <a:rPr lang="en-US" sz="2200" dirty="0" smtClean="0">
                  <a:latin typeface="Arial Narrow" pitchFamily="34" charset="0"/>
                </a:rPr>
                <a:t>Coverage: 98.8%</a:t>
              </a:r>
              <a:endParaRPr lang="en-US" sz="2200" dirty="0">
                <a:latin typeface="Arial Narrow" pitchFamily="34" charset="0"/>
              </a:endParaRPr>
            </a:p>
          </p:txBody>
        </p:sp>
        <p:cxnSp>
          <p:nvCxnSpPr>
            <p:cNvPr id="23" name="Straight Arrow Connector 22"/>
            <p:cNvCxnSpPr>
              <a:stCxn id="10" idx="3"/>
            </p:cNvCxnSpPr>
            <p:nvPr/>
          </p:nvCxnSpPr>
          <p:spPr>
            <a:xfrm>
              <a:off x="2518638" y="5465802"/>
              <a:ext cx="1748562" cy="2059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0" idx="3"/>
            </p:cNvCxnSpPr>
            <p:nvPr/>
          </p:nvCxnSpPr>
          <p:spPr>
            <a:xfrm>
              <a:off x="2518638" y="5465802"/>
              <a:ext cx="2205762" cy="55399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0" y="2590800"/>
            <a:ext cx="3810000" cy="2743200"/>
            <a:chOff x="0" y="2590800"/>
            <a:chExt cx="3810000" cy="2743200"/>
          </a:xfrm>
        </p:grpSpPr>
        <p:sp>
          <p:nvSpPr>
            <p:cNvPr id="8" name="TextBox 7"/>
            <p:cNvSpPr txBox="1"/>
            <p:nvPr/>
          </p:nvSpPr>
          <p:spPr>
            <a:xfrm>
              <a:off x="0" y="2590800"/>
              <a:ext cx="2518638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Arial Narrow" pitchFamily="34" charset="0"/>
                </a:rPr>
                <a:t>Cores [0,1]</a:t>
              </a:r>
            </a:p>
            <a:p>
              <a:r>
                <a:rPr lang="en-US" sz="2200" dirty="0" smtClean="0">
                  <a:latin typeface="Arial Narrow" pitchFamily="34" charset="0"/>
                </a:rPr>
                <a:t>Test Instructions: 312K</a:t>
              </a:r>
            </a:p>
            <a:p>
              <a:r>
                <a:rPr lang="en-US" sz="2200" dirty="0" smtClean="0">
                  <a:latin typeface="Arial Narrow" pitchFamily="34" charset="0"/>
                </a:rPr>
                <a:t>Coverage: 99.6%</a:t>
              </a:r>
              <a:endParaRPr lang="en-US" sz="2200" dirty="0">
                <a:latin typeface="Arial Narrow" pitchFamily="34" charset="0"/>
              </a:endParaRPr>
            </a:p>
          </p:txBody>
        </p:sp>
        <p:cxnSp>
          <p:nvCxnSpPr>
            <p:cNvPr id="32" name="Straight Arrow Connector 31"/>
            <p:cNvCxnSpPr>
              <a:stCxn id="8" idx="3"/>
            </p:cNvCxnSpPr>
            <p:nvPr/>
          </p:nvCxnSpPr>
          <p:spPr>
            <a:xfrm flipV="1">
              <a:off x="2518638" y="3124200"/>
              <a:ext cx="1291362" cy="2059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8" idx="3"/>
            </p:cNvCxnSpPr>
            <p:nvPr/>
          </p:nvCxnSpPr>
          <p:spPr>
            <a:xfrm>
              <a:off x="2518638" y="3144798"/>
              <a:ext cx="1215162" cy="218920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49377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Performance overhead depends on the fault model used to generate patterns</a:t>
            </a:r>
          </a:p>
          <a:p>
            <a:r>
              <a:rPr lang="en-US" sz="2200" dirty="0" smtClean="0"/>
              <a:t>ACE framework is flexible to support test patterns from different fault models</a:t>
            </a:r>
            <a:endParaRPr lang="en-US" sz="2200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707560" y="6145607"/>
            <a:ext cx="4273344" cy="0"/>
          </a:xfrm>
          <a:prstGeom prst="straightConnector1">
            <a:avLst/>
          </a:prstGeom>
          <a:ln w="57150">
            <a:solidFill>
              <a:srgbClr val="CC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40960" y="5892431"/>
            <a:ext cx="276710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0000"/>
                </a:solidFill>
                <a:latin typeface="Arial Narrow" pitchFamily="34" charset="0"/>
              </a:rPr>
              <a:t>Higher quality testing</a:t>
            </a:r>
            <a:endParaRPr lang="en-US" sz="2400" b="1" dirty="0">
              <a:solidFill>
                <a:srgbClr val="CC0000"/>
              </a:solidFill>
              <a:latin typeface="Arial Narrow" pitchFamily="34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9503" y="2057401"/>
            <a:ext cx="6283279" cy="401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Performance Overhead of ACE-Based Testing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57622" y="2286000"/>
            <a:ext cx="3233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100M Checkpoint Interval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08008" y="2814935"/>
            <a:ext cx="3162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SPEC CPU2000  Average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ACE Framework Area Overhead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9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RTL implementation of </a:t>
            </a:r>
          </a:p>
          <a:p>
            <a:pPr>
              <a:buNone/>
            </a:pPr>
            <a:r>
              <a:rPr lang="en-US" dirty="0" smtClean="0"/>
              <a:t>	ACE Framework in Verilog</a:t>
            </a:r>
          </a:p>
          <a:p>
            <a:r>
              <a:rPr lang="en-US" dirty="0" smtClean="0"/>
              <a:t>Explored several ACE tree</a:t>
            </a:r>
          </a:p>
          <a:p>
            <a:pPr>
              <a:buNone/>
            </a:pPr>
            <a:r>
              <a:rPr lang="en-US" dirty="0" smtClean="0"/>
              <a:t>	configurations</a:t>
            </a:r>
          </a:p>
          <a:p>
            <a:r>
              <a:rPr lang="en-US" dirty="0" smtClean="0"/>
              <a:t>8 ACE trees (1 per core)</a:t>
            </a:r>
          </a:p>
          <a:p>
            <a:pPr>
              <a:buNone/>
            </a:pPr>
            <a:r>
              <a:rPr lang="en-US" dirty="0" smtClean="0"/>
              <a:t>	to cover OpenSPARC </a:t>
            </a:r>
          </a:p>
          <a:p>
            <a:pPr>
              <a:buNone/>
            </a:pPr>
            <a:r>
              <a:rPr lang="en-US" dirty="0" smtClean="0"/>
              <a:t>	~230K ACE accessible bits</a:t>
            </a:r>
          </a:p>
          <a:p>
            <a:endParaRPr lang="en-US" sz="800" i="1" dirty="0" smtClean="0"/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b="1" i="1" dirty="0" smtClean="0"/>
              <a:t>Area Overhead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0.7% each tree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	5.8% for ACE framework</a:t>
            </a:r>
          </a:p>
        </p:txBody>
      </p:sp>
      <p:pic>
        <p:nvPicPr>
          <p:cNvPr id="46" name="Picture 45" descr="Pictur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612" y="1295400"/>
            <a:ext cx="4860648" cy="3596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Overhead of ACE framework can be amortized by other applications:</a:t>
            </a:r>
          </a:p>
          <a:p>
            <a:r>
              <a:rPr lang="en-US" dirty="0" smtClean="0"/>
              <a:t>Manufacturing testing</a:t>
            </a:r>
          </a:p>
          <a:p>
            <a:pPr lvl="1"/>
            <a:r>
              <a:rPr lang="en-US" dirty="0" smtClean="0"/>
              <a:t>Lower cost of testing equipment</a:t>
            </a:r>
          </a:p>
          <a:p>
            <a:pPr lvl="1"/>
            <a:r>
              <a:rPr lang="en-US" dirty="0" smtClean="0"/>
              <a:t>Faster testing – testing infrastructure embedded on the chip</a:t>
            </a:r>
          </a:p>
          <a:p>
            <a:r>
              <a:rPr lang="en-US" dirty="0" smtClean="0"/>
              <a:t>Post-Silicon debugging - direct software access to processor state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580104" y="3991896"/>
            <a:ext cx="2209800" cy="17526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i="1" dirty="0" smtClean="0">
                <a:latin typeface="Arial Narrow" pitchFamily="34" charset="0"/>
              </a:rPr>
              <a:t>ACE Framework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Future Directions – Other Applications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32504" y="4449096"/>
            <a:ext cx="1905000" cy="1143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75000"/>
                  <a:alpha val="69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PROCESSOR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19800" y="3596148"/>
            <a:ext cx="2667000" cy="76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Online Defect </a:t>
            </a:r>
          </a:p>
          <a:p>
            <a:pPr algn="ctr"/>
            <a:r>
              <a:rPr lang="en-US" sz="2400" dirty="0" smtClean="0">
                <a:latin typeface="Arial Narrow" pitchFamily="34" charset="0"/>
              </a:rPr>
              <a:t>Detection &amp; Diagnosis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19800" y="4478592"/>
            <a:ext cx="2667000" cy="76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Manufacturing Testing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9800" y="5348748"/>
            <a:ext cx="2667000" cy="76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Post-silicon Debugging</a:t>
            </a:r>
          </a:p>
        </p:txBody>
      </p:sp>
      <p:sp>
        <p:nvSpPr>
          <p:cNvPr id="15" name="Left Brace 14"/>
          <p:cNvSpPr/>
          <p:nvPr/>
        </p:nvSpPr>
        <p:spPr>
          <a:xfrm>
            <a:off x="5515896" y="3505200"/>
            <a:ext cx="457200" cy="2743200"/>
          </a:xfrm>
          <a:prstGeom prst="leftBrace">
            <a:avLst>
              <a:gd name="adj1" fmla="val 53788"/>
              <a:gd name="adj2" fmla="val 50000"/>
            </a:avLst>
          </a:prstGeom>
          <a:ln w="28575"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70784" y="4053348"/>
            <a:ext cx="1981200" cy="16002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75000"/>
                  <a:alpha val="69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i="1" dirty="0" smtClean="0">
                <a:latin typeface="Arial Narrow" pitchFamily="34" charset="0"/>
              </a:rPr>
              <a:t>ACE Firmware</a:t>
            </a:r>
          </a:p>
          <a:p>
            <a:pPr algn="ctr"/>
            <a:r>
              <a:rPr lang="en-US" sz="2400" dirty="0" smtClean="0">
                <a:latin typeface="Arial Narrow" pitchFamily="34" charset="0"/>
              </a:rPr>
              <a:t>Hardware accessibility &amp; controllability</a:t>
            </a:r>
          </a:p>
        </p:txBody>
      </p:sp>
      <p:cxnSp>
        <p:nvCxnSpPr>
          <p:cNvPr id="18" name="Straight Arrow Connector 17"/>
          <p:cNvCxnSpPr>
            <a:stCxn id="17" idx="1"/>
            <a:endCxn id="9" idx="3"/>
          </p:cNvCxnSpPr>
          <p:nvPr/>
        </p:nvCxnSpPr>
        <p:spPr>
          <a:xfrm rot="10800000" flipV="1">
            <a:off x="2789904" y="4853448"/>
            <a:ext cx="680880" cy="14748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Conclusions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proposed </a:t>
            </a:r>
            <a:r>
              <a:rPr lang="en-US" dirty="0" smtClean="0"/>
              <a:t>a novel software-based online defect detection and diagnosis technique</a:t>
            </a:r>
          </a:p>
          <a:p>
            <a:pPr lvl="1"/>
            <a:r>
              <a:rPr lang="en-US" dirty="0" smtClean="0"/>
              <a:t>Low area overhead: 5.8%</a:t>
            </a:r>
          </a:p>
          <a:p>
            <a:pPr lvl="1"/>
            <a:r>
              <a:rPr lang="en-US" dirty="0" smtClean="0"/>
              <a:t>High fault coverage: 99%</a:t>
            </a:r>
          </a:p>
          <a:p>
            <a:pPr lvl="1"/>
            <a:r>
              <a:rPr lang="en-US" dirty="0" smtClean="0"/>
              <a:t>Low performance overhead: 5.5%</a:t>
            </a:r>
          </a:p>
          <a:p>
            <a:r>
              <a:rPr lang="en-US" dirty="0" smtClean="0"/>
              <a:t>Demonstrated the flexibility of the proposed technique to support:</a:t>
            </a:r>
          </a:p>
          <a:p>
            <a:pPr lvl="1"/>
            <a:r>
              <a:rPr lang="en-US" dirty="0" smtClean="0"/>
              <a:t>Dynamic trade-off between performance and reliability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number of fault models with varying test quality</a:t>
            </a:r>
            <a:endParaRPr lang="en-US" dirty="0" smtClean="0"/>
          </a:p>
          <a:p>
            <a:r>
              <a:rPr lang="en-US" dirty="0" smtClean="0"/>
              <a:t>The ACE infrastructure can be a unified framework that provides hardware accessibility and controllability to software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Reliability Challenges of Technology Scaling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-237941" y="2980930"/>
            <a:ext cx="2917515" cy="2067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220817" y="4439673"/>
            <a:ext cx="4699779" cy="104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1530829" y="1962300"/>
            <a:ext cx="3844147" cy="2049806"/>
          </a:xfrm>
          <a:custGeom>
            <a:avLst/>
            <a:gdLst>
              <a:gd name="connsiteX0" fmla="*/ 0 w 2952750"/>
              <a:gd name="connsiteY0" fmla="*/ 0 h 1552575"/>
              <a:gd name="connsiteX1" fmla="*/ 752475 w 2952750"/>
              <a:gd name="connsiteY1" fmla="*/ 952500 h 1552575"/>
              <a:gd name="connsiteX2" fmla="*/ 2952750 w 2952750"/>
              <a:gd name="connsiteY2" fmla="*/ 1552575 h 1552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750" h="1552575">
                <a:moveTo>
                  <a:pt x="0" y="0"/>
                </a:moveTo>
                <a:cubicBezTo>
                  <a:pt x="130175" y="346869"/>
                  <a:pt x="260350" y="693738"/>
                  <a:pt x="752475" y="952500"/>
                </a:cubicBezTo>
                <a:cubicBezTo>
                  <a:pt x="1244600" y="1211262"/>
                  <a:pt x="2098675" y="1381918"/>
                  <a:pt x="2952750" y="1552575"/>
                </a:cubicBezTo>
              </a:path>
            </a:pathLst>
          </a:custGeom>
          <a:ln w="57150">
            <a:solidFill>
              <a:schemeClr val="accent4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2150852" y="1911998"/>
            <a:ext cx="3794545" cy="2049806"/>
          </a:xfrm>
          <a:custGeom>
            <a:avLst/>
            <a:gdLst>
              <a:gd name="connsiteX0" fmla="*/ 0 w 2952750"/>
              <a:gd name="connsiteY0" fmla="*/ 0 h 1552575"/>
              <a:gd name="connsiteX1" fmla="*/ 752475 w 2952750"/>
              <a:gd name="connsiteY1" fmla="*/ 952500 h 1552575"/>
              <a:gd name="connsiteX2" fmla="*/ 2952750 w 2952750"/>
              <a:gd name="connsiteY2" fmla="*/ 1552575 h 1552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750" h="1552575">
                <a:moveTo>
                  <a:pt x="0" y="0"/>
                </a:moveTo>
                <a:cubicBezTo>
                  <a:pt x="130175" y="346869"/>
                  <a:pt x="260350" y="693738"/>
                  <a:pt x="752475" y="952500"/>
                </a:cubicBezTo>
                <a:cubicBezTo>
                  <a:pt x="1244600" y="1211262"/>
                  <a:pt x="2098675" y="1381918"/>
                  <a:pt x="2952750" y="1552575"/>
                </a:cubicBezTo>
              </a:path>
            </a:pathLst>
          </a:custGeom>
          <a:ln w="57150"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530829" y="1924574"/>
            <a:ext cx="4414568" cy="901244"/>
          </a:xfrm>
          <a:custGeom>
            <a:avLst/>
            <a:gdLst>
              <a:gd name="connsiteX0" fmla="*/ 0 w 3390900"/>
              <a:gd name="connsiteY0" fmla="*/ 28575 h 682625"/>
              <a:gd name="connsiteX1" fmla="*/ 523875 w 3390900"/>
              <a:gd name="connsiteY1" fmla="*/ 400050 h 682625"/>
              <a:gd name="connsiteX2" fmla="*/ 1619250 w 3390900"/>
              <a:gd name="connsiteY2" fmla="*/ 676275 h 682625"/>
              <a:gd name="connsiteX3" fmla="*/ 2867025 w 3390900"/>
              <a:gd name="connsiteY3" fmla="*/ 361950 h 682625"/>
              <a:gd name="connsiteX4" fmla="*/ 3390900 w 3390900"/>
              <a:gd name="connsiteY4" fmla="*/ 0 h 682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0900" h="682625">
                <a:moveTo>
                  <a:pt x="0" y="28575"/>
                </a:moveTo>
                <a:cubicBezTo>
                  <a:pt x="127000" y="160337"/>
                  <a:pt x="254000" y="292100"/>
                  <a:pt x="523875" y="400050"/>
                </a:cubicBezTo>
                <a:cubicBezTo>
                  <a:pt x="793750" y="508000"/>
                  <a:pt x="1228725" y="682625"/>
                  <a:pt x="1619250" y="676275"/>
                </a:cubicBezTo>
                <a:cubicBezTo>
                  <a:pt x="2009775" y="669925"/>
                  <a:pt x="2571750" y="474663"/>
                  <a:pt x="2867025" y="361950"/>
                </a:cubicBezTo>
                <a:cubicBezTo>
                  <a:pt x="3162300" y="249238"/>
                  <a:pt x="3276600" y="124619"/>
                  <a:pt x="3390900" y="0"/>
                </a:cubicBezTo>
              </a:path>
            </a:pathLst>
          </a:custGeom>
          <a:ln w="57150">
            <a:solidFill>
              <a:schemeClr val="accent4">
                <a:lumMod val="75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56426" y="4491023"/>
            <a:ext cx="4085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Silicon Process Technology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629557" y="2699679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Cost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52903" y="2992116"/>
            <a:ext cx="15526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cost per </a:t>
            </a:r>
          </a:p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transistor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09668" y="1904206"/>
            <a:ext cx="9669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product</a:t>
            </a:r>
          </a:p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cost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28558" y="1811394"/>
            <a:ext cx="1091242" cy="24144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4628703" y="2402971"/>
            <a:ext cx="4515297" cy="1447800"/>
            <a:chOff x="4628703" y="2632365"/>
            <a:chExt cx="4515297" cy="1447800"/>
          </a:xfrm>
        </p:grpSpPr>
        <p:sp>
          <p:nvSpPr>
            <p:cNvPr id="20" name="TextBox 19"/>
            <p:cNvSpPr txBox="1"/>
            <p:nvPr/>
          </p:nvSpPr>
          <p:spPr>
            <a:xfrm>
              <a:off x="4628703" y="2964546"/>
              <a:ext cx="116249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reliability </a:t>
              </a:r>
            </a:p>
            <a:p>
              <a:pPr algn="ctr"/>
              <a:r>
                <a:rPr lang="en-US" sz="2000" b="1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cost</a:t>
              </a:r>
              <a:endParaRPr lang="en-US" sz="2000" b="1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67400" y="2715161"/>
              <a:ext cx="32766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1) Cost of built-in defect </a:t>
              </a:r>
            </a:p>
            <a:p>
              <a:r>
                <a:rPr lang="en-US" sz="2000" b="1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    tolerance mechanisms</a:t>
              </a:r>
            </a:p>
            <a:p>
              <a:r>
                <a:rPr lang="en-US" sz="2000" b="1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2) Cost of R&amp;D needed to  </a:t>
              </a:r>
            </a:p>
            <a:p>
              <a:r>
                <a:rPr lang="en-US" sz="2000" b="1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   develop reliable technologies</a:t>
              </a:r>
              <a:endParaRPr lang="en-US" sz="2000" b="1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endParaRPr>
            </a:p>
          </p:txBody>
        </p:sp>
        <p:sp>
          <p:nvSpPr>
            <p:cNvPr id="23" name="Left Brace 22"/>
            <p:cNvSpPr/>
            <p:nvPr/>
          </p:nvSpPr>
          <p:spPr>
            <a:xfrm>
              <a:off x="5638800" y="2632365"/>
              <a:ext cx="457200" cy="1447800"/>
            </a:xfrm>
            <a:prstGeom prst="leftBrace">
              <a:avLst>
                <a:gd name="adj1" fmla="val 53788"/>
                <a:gd name="adj2" fmla="val 50000"/>
              </a:avLst>
            </a:prstGeom>
            <a:ln w="28575"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>
            <a:off x="1523999" y="1962551"/>
            <a:ext cx="4074351" cy="1161648"/>
          </a:xfrm>
          <a:custGeom>
            <a:avLst/>
            <a:gdLst>
              <a:gd name="connsiteX0" fmla="*/ 0 w 3390900"/>
              <a:gd name="connsiteY0" fmla="*/ 28575 h 682625"/>
              <a:gd name="connsiteX1" fmla="*/ 523875 w 3390900"/>
              <a:gd name="connsiteY1" fmla="*/ 400050 h 682625"/>
              <a:gd name="connsiteX2" fmla="*/ 1619250 w 3390900"/>
              <a:gd name="connsiteY2" fmla="*/ 676275 h 682625"/>
              <a:gd name="connsiteX3" fmla="*/ 2867025 w 3390900"/>
              <a:gd name="connsiteY3" fmla="*/ 361950 h 682625"/>
              <a:gd name="connsiteX4" fmla="*/ 3390900 w 3390900"/>
              <a:gd name="connsiteY4" fmla="*/ 0 h 682625"/>
              <a:gd name="connsiteX0" fmla="*/ 0 w 3390900"/>
              <a:gd name="connsiteY0" fmla="*/ 28575 h 878674"/>
              <a:gd name="connsiteX1" fmla="*/ 523875 w 3390900"/>
              <a:gd name="connsiteY1" fmla="*/ 400050 h 878674"/>
              <a:gd name="connsiteX2" fmla="*/ 1619250 w 3390900"/>
              <a:gd name="connsiteY2" fmla="*/ 676275 h 878674"/>
              <a:gd name="connsiteX3" fmla="*/ 2984086 w 3390900"/>
              <a:gd name="connsiteY3" fmla="*/ 765961 h 878674"/>
              <a:gd name="connsiteX4" fmla="*/ 3390900 w 3390900"/>
              <a:gd name="connsiteY4" fmla="*/ 0 h 878674"/>
              <a:gd name="connsiteX0" fmla="*/ 0 w 3800613"/>
              <a:gd name="connsiteY0" fmla="*/ 0 h 846350"/>
              <a:gd name="connsiteX1" fmla="*/ 523875 w 3800613"/>
              <a:gd name="connsiteY1" fmla="*/ 371475 h 846350"/>
              <a:gd name="connsiteX2" fmla="*/ 1619250 w 3800613"/>
              <a:gd name="connsiteY2" fmla="*/ 647700 h 846350"/>
              <a:gd name="connsiteX3" fmla="*/ 2984086 w 3800613"/>
              <a:gd name="connsiteY3" fmla="*/ 737386 h 846350"/>
              <a:gd name="connsiteX4" fmla="*/ 3800613 w 3800613"/>
              <a:gd name="connsiteY4" fmla="*/ 721731 h 846350"/>
              <a:gd name="connsiteX0" fmla="*/ 0 w 3800613"/>
              <a:gd name="connsiteY0" fmla="*/ 0 h 846350"/>
              <a:gd name="connsiteX1" fmla="*/ 523875 w 3800613"/>
              <a:gd name="connsiteY1" fmla="*/ 371475 h 846350"/>
              <a:gd name="connsiteX2" fmla="*/ 1619250 w 3800613"/>
              <a:gd name="connsiteY2" fmla="*/ 647700 h 846350"/>
              <a:gd name="connsiteX3" fmla="*/ 2984086 w 3800613"/>
              <a:gd name="connsiteY3" fmla="*/ 737386 h 846350"/>
              <a:gd name="connsiteX4" fmla="*/ 3800613 w 3800613"/>
              <a:gd name="connsiteY4" fmla="*/ 721731 h 846350"/>
              <a:gd name="connsiteX0" fmla="*/ 0 w 3800613"/>
              <a:gd name="connsiteY0" fmla="*/ 0 h 794219"/>
              <a:gd name="connsiteX1" fmla="*/ 523875 w 3800613"/>
              <a:gd name="connsiteY1" fmla="*/ 371475 h 794219"/>
              <a:gd name="connsiteX2" fmla="*/ 1619250 w 3800613"/>
              <a:gd name="connsiteY2" fmla="*/ 647700 h 794219"/>
              <a:gd name="connsiteX3" fmla="*/ 2984086 w 3800613"/>
              <a:gd name="connsiteY3" fmla="*/ 737386 h 794219"/>
              <a:gd name="connsiteX4" fmla="*/ 3800613 w 3800613"/>
              <a:gd name="connsiteY4" fmla="*/ 721731 h 794219"/>
              <a:gd name="connsiteX0" fmla="*/ 0 w 3800613"/>
              <a:gd name="connsiteY0" fmla="*/ 0 h 766292"/>
              <a:gd name="connsiteX1" fmla="*/ 523875 w 3800613"/>
              <a:gd name="connsiteY1" fmla="*/ 371475 h 766292"/>
              <a:gd name="connsiteX2" fmla="*/ 1619250 w 3800613"/>
              <a:gd name="connsiteY2" fmla="*/ 647700 h 766292"/>
              <a:gd name="connsiteX3" fmla="*/ 2984086 w 3800613"/>
              <a:gd name="connsiteY3" fmla="*/ 737386 h 766292"/>
              <a:gd name="connsiteX4" fmla="*/ 3800613 w 3800613"/>
              <a:gd name="connsiteY4" fmla="*/ 721731 h 766292"/>
              <a:gd name="connsiteX0" fmla="*/ 0 w 3800613"/>
              <a:gd name="connsiteY0" fmla="*/ 0 h 865156"/>
              <a:gd name="connsiteX1" fmla="*/ 523875 w 3800613"/>
              <a:gd name="connsiteY1" fmla="*/ 371475 h 865156"/>
              <a:gd name="connsiteX2" fmla="*/ 1619250 w 3800613"/>
              <a:gd name="connsiteY2" fmla="*/ 647700 h 865156"/>
              <a:gd name="connsiteX3" fmla="*/ 2984086 w 3800613"/>
              <a:gd name="connsiteY3" fmla="*/ 852818 h 865156"/>
              <a:gd name="connsiteX4" fmla="*/ 3800613 w 3800613"/>
              <a:gd name="connsiteY4" fmla="*/ 721731 h 865156"/>
              <a:gd name="connsiteX0" fmla="*/ 0 w 3800613"/>
              <a:gd name="connsiteY0" fmla="*/ 0 h 865156"/>
              <a:gd name="connsiteX1" fmla="*/ 523875 w 3800613"/>
              <a:gd name="connsiteY1" fmla="*/ 371475 h 865156"/>
              <a:gd name="connsiteX2" fmla="*/ 1619250 w 3800613"/>
              <a:gd name="connsiteY2" fmla="*/ 647700 h 865156"/>
              <a:gd name="connsiteX3" fmla="*/ 2984086 w 3800613"/>
              <a:gd name="connsiteY3" fmla="*/ 852818 h 865156"/>
              <a:gd name="connsiteX4" fmla="*/ 3800613 w 3800613"/>
              <a:gd name="connsiteY4" fmla="*/ 721731 h 865156"/>
              <a:gd name="connsiteX0" fmla="*/ 0 w 3800613"/>
              <a:gd name="connsiteY0" fmla="*/ 0 h 939440"/>
              <a:gd name="connsiteX1" fmla="*/ 523875 w 3800613"/>
              <a:gd name="connsiteY1" fmla="*/ 371475 h 939440"/>
              <a:gd name="connsiteX2" fmla="*/ 1619250 w 3800613"/>
              <a:gd name="connsiteY2" fmla="*/ 647700 h 939440"/>
              <a:gd name="connsiteX3" fmla="*/ 2984086 w 3800613"/>
              <a:gd name="connsiteY3" fmla="*/ 852818 h 939440"/>
              <a:gd name="connsiteX4" fmla="*/ 3800613 w 3800613"/>
              <a:gd name="connsiteY4" fmla="*/ 894879 h 939440"/>
              <a:gd name="connsiteX0" fmla="*/ 0 w 3800613"/>
              <a:gd name="connsiteY0" fmla="*/ 0 h 939440"/>
              <a:gd name="connsiteX1" fmla="*/ 523875 w 3800613"/>
              <a:gd name="connsiteY1" fmla="*/ 371475 h 939440"/>
              <a:gd name="connsiteX2" fmla="*/ 1619250 w 3800613"/>
              <a:gd name="connsiteY2" fmla="*/ 647700 h 939440"/>
              <a:gd name="connsiteX3" fmla="*/ 2984086 w 3800613"/>
              <a:gd name="connsiteY3" fmla="*/ 852818 h 939440"/>
              <a:gd name="connsiteX4" fmla="*/ 3800613 w 3800613"/>
              <a:gd name="connsiteY4" fmla="*/ 894879 h 939440"/>
              <a:gd name="connsiteX0" fmla="*/ 0 w 3800613"/>
              <a:gd name="connsiteY0" fmla="*/ 0 h 939440"/>
              <a:gd name="connsiteX1" fmla="*/ 523875 w 3800613"/>
              <a:gd name="connsiteY1" fmla="*/ 371475 h 939440"/>
              <a:gd name="connsiteX2" fmla="*/ 1443659 w 3800613"/>
              <a:gd name="connsiteY2" fmla="*/ 647700 h 939440"/>
              <a:gd name="connsiteX3" fmla="*/ 2984086 w 3800613"/>
              <a:gd name="connsiteY3" fmla="*/ 852818 h 939440"/>
              <a:gd name="connsiteX4" fmla="*/ 3800613 w 3800613"/>
              <a:gd name="connsiteY4" fmla="*/ 894879 h 939440"/>
              <a:gd name="connsiteX0" fmla="*/ 0 w 3976204"/>
              <a:gd name="connsiteY0" fmla="*/ 0 h 939440"/>
              <a:gd name="connsiteX1" fmla="*/ 523875 w 3976204"/>
              <a:gd name="connsiteY1" fmla="*/ 371475 h 939440"/>
              <a:gd name="connsiteX2" fmla="*/ 1443659 w 3976204"/>
              <a:gd name="connsiteY2" fmla="*/ 647700 h 939440"/>
              <a:gd name="connsiteX3" fmla="*/ 2984086 w 3976204"/>
              <a:gd name="connsiteY3" fmla="*/ 852818 h 939440"/>
              <a:gd name="connsiteX4" fmla="*/ 3976204 w 3976204"/>
              <a:gd name="connsiteY4" fmla="*/ 894879 h 939440"/>
              <a:gd name="connsiteX0" fmla="*/ 0 w 4151795"/>
              <a:gd name="connsiteY0" fmla="*/ 0 h 939440"/>
              <a:gd name="connsiteX1" fmla="*/ 523875 w 4151795"/>
              <a:gd name="connsiteY1" fmla="*/ 371475 h 939440"/>
              <a:gd name="connsiteX2" fmla="*/ 1443659 w 4151795"/>
              <a:gd name="connsiteY2" fmla="*/ 647700 h 939440"/>
              <a:gd name="connsiteX3" fmla="*/ 2984086 w 4151795"/>
              <a:gd name="connsiteY3" fmla="*/ 852818 h 939440"/>
              <a:gd name="connsiteX4" fmla="*/ 4151795 w 4151795"/>
              <a:gd name="connsiteY4" fmla="*/ 894879 h 939440"/>
              <a:gd name="connsiteX0" fmla="*/ 0 w 4151795"/>
              <a:gd name="connsiteY0" fmla="*/ 0 h 995294"/>
              <a:gd name="connsiteX1" fmla="*/ 523875 w 4151795"/>
              <a:gd name="connsiteY1" fmla="*/ 371475 h 995294"/>
              <a:gd name="connsiteX2" fmla="*/ 1443659 w 4151795"/>
              <a:gd name="connsiteY2" fmla="*/ 647700 h 995294"/>
              <a:gd name="connsiteX3" fmla="*/ 2984086 w 4151795"/>
              <a:gd name="connsiteY3" fmla="*/ 852818 h 995294"/>
              <a:gd name="connsiteX4" fmla="*/ 4151795 w 4151795"/>
              <a:gd name="connsiteY4" fmla="*/ 894879 h 995294"/>
              <a:gd name="connsiteX0" fmla="*/ 0 w 4151795"/>
              <a:gd name="connsiteY0" fmla="*/ 0 h 995294"/>
              <a:gd name="connsiteX1" fmla="*/ 523875 w 4151795"/>
              <a:gd name="connsiteY1" fmla="*/ 371475 h 995294"/>
              <a:gd name="connsiteX2" fmla="*/ 1443659 w 4151795"/>
              <a:gd name="connsiteY2" fmla="*/ 647700 h 995294"/>
              <a:gd name="connsiteX3" fmla="*/ 2984086 w 4151795"/>
              <a:gd name="connsiteY3" fmla="*/ 852818 h 995294"/>
              <a:gd name="connsiteX4" fmla="*/ 4151795 w 4151795"/>
              <a:gd name="connsiteY4" fmla="*/ 894879 h 995294"/>
              <a:gd name="connsiteX0" fmla="*/ 0 w 4151795"/>
              <a:gd name="connsiteY0" fmla="*/ 0 h 995294"/>
              <a:gd name="connsiteX1" fmla="*/ 523875 w 4151795"/>
              <a:gd name="connsiteY1" fmla="*/ 371475 h 995294"/>
              <a:gd name="connsiteX2" fmla="*/ 1443659 w 4151795"/>
              <a:gd name="connsiteY2" fmla="*/ 647700 h 995294"/>
              <a:gd name="connsiteX3" fmla="*/ 2984086 w 4151795"/>
              <a:gd name="connsiteY3" fmla="*/ 852818 h 995294"/>
              <a:gd name="connsiteX4" fmla="*/ 4151795 w 4151795"/>
              <a:gd name="connsiteY4" fmla="*/ 894879 h 995294"/>
              <a:gd name="connsiteX0" fmla="*/ 0 w 4151795"/>
              <a:gd name="connsiteY0" fmla="*/ 0 h 995294"/>
              <a:gd name="connsiteX1" fmla="*/ 523875 w 4151795"/>
              <a:gd name="connsiteY1" fmla="*/ 371475 h 995294"/>
              <a:gd name="connsiteX2" fmla="*/ 1443659 w 4151795"/>
              <a:gd name="connsiteY2" fmla="*/ 647700 h 995294"/>
              <a:gd name="connsiteX3" fmla="*/ 2984086 w 4151795"/>
              <a:gd name="connsiteY3" fmla="*/ 852818 h 995294"/>
              <a:gd name="connsiteX4" fmla="*/ 4151795 w 4151795"/>
              <a:gd name="connsiteY4" fmla="*/ 894879 h 995294"/>
              <a:gd name="connsiteX0" fmla="*/ 0 w 4151795"/>
              <a:gd name="connsiteY0" fmla="*/ 0 h 995294"/>
              <a:gd name="connsiteX1" fmla="*/ 523875 w 4151795"/>
              <a:gd name="connsiteY1" fmla="*/ 371475 h 995294"/>
              <a:gd name="connsiteX2" fmla="*/ 1443659 w 4151795"/>
              <a:gd name="connsiteY2" fmla="*/ 647700 h 995294"/>
              <a:gd name="connsiteX3" fmla="*/ 2984086 w 4151795"/>
              <a:gd name="connsiteY3" fmla="*/ 852818 h 995294"/>
              <a:gd name="connsiteX4" fmla="*/ 4151795 w 4151795"/>
              <a:gd name="connsiteY4" fmla="*/ 894879 h 995294"/>
              <a:gd name="connsiteX0" fmla="*/ 0 w 4151795"/>
              <a:gd name="connsiteY0" fmla="*/ 0 h 995294"/>
              <a:gd name="connsiteX1" fmla="*/ 523875 w 4151795"/>
              <a:gd name="connsiteY1" fmla="*/ 371475 h 995294"/>
              <a:gd name="connsiteX2" fmla="*/ 1443659 w 4151795"/>
              <a:gd name="connsiteY2" fmla="*/ 647700 h 995294"/>
              <a:gd name="connsiteX3" fmla="*/ 2984086 w 4151795"/>
              <a:gd name="connsiteY3" fmla="*/ 852818 h 995294"/>
              <a:gd name="connsiteX4" fmla="*/ 4151795 w 4151795"/>
              <a:gd name="connsiteY4" fmla="*/ 894879 h 995294"/>
              <a:gd name="connsiteX0" fmla="*/ 0 w 4151795"/>
              <a:gd name="connsiteY0" fmla="*/ 0 h 959920"/>
              <a:gd name="connsiteX1" fmla="*/ 523875 w 4151795"/>
              <a:gd name="connsiteY1" fmla="*/ 371475 h 959920"/>
              <a:gd name="connsiteX2" fmla="*/ 1443659 w 4151795"/>
              <a:gd name="connsiteY2" fmla="*/ 647700 h 959920"/>
              <a:gd name="connsiteX3" fmla="*/ 2984086 w 4151795"/>
              <a:gd name="connsiteY3" fmla="*/ 852818 h 959920"/>
              <a:gd name="connsiteX4" fmla="*/ 4151795 w 4151795"/>
              <a:gd name="connsiteY4" fmla="*/ 894879 h 959920"/>
              <a:gd name="connsiteX0" fmla="*/ 0 w 4151795"/>
              <a:gd name="connsiteY0" fmla="*/ 0 h 959920"/>
              <a:gd name="connsiteX1" fmla="*/ 523875 w 4151795"/>
              <a:gd name="connsiteY1" fmla="*/ 371475 h 959920"/>
              <a:gd name="connsiteX2" fmla="*/ 1443659 w 4151795"/>
              <a:gd name="connsiteY2" fmla="*/ 647700 h 959920"/>
              <a:gd name="connsiteX3" fmla="*/ 2984086 w 4151795"/>
              <a:gd name="connsiteY3" fmla="*/ 852818 h 959920"/>
              <a:gd name="connsiteX4" fmla="*/ 4151795 w 4151795"/>
              <a:gd name="connsiteY4" fmla="*/ 894879 h 959920"/>
              <a:gd name="connsiteX0" fmla="*/ 0 w 4151795"/>
              <a:gd name="connsiteY0" fmla="*/ 0 h 959920"/>
              <a:gd name="connsiteX1" fmla="*/ 523875 w 4151795"/>
              <a:gd name="connsiteY1" fmla="*/ 371475 h 959920"/>
              <a:gd name="connsiteX2" fmla="*/ 1443659 w 4151795"/>
              <a:gd name="connsiteY2" fmla="*/ 647700 h 959920"/>
              <a:gd name="connsiteX3" fmla="*/ 2984086 w 4151795"/>
              <a:gd name="connsiteY3" fmla="*/ 852818 h 959920"/>
              <a:gd name="connsiteX4" fmla="*/ 4151795 w 4151795"/>
              <a:gd name="connsiteY4" fmla="*/ 894879 h 959920"/>
              <a:gd name="connsiteX0" fmla="*/ 0 w 4151795"/>
              <a:gd name="connsiteY0" fmla="*/ 0 h 959920"/>
              <a:gd name="connsiteX1" fmla="*/ 523875 w 4151795"/>
              <a:gd name="connsiteY1" fmla="*/ 371475 h 959920"/>
              <a:gd name="connsiteX2" fmla="*/ 1443659 w 4151795"/>
              <a:gd name="connsiteY2" fmla="*/ 647700 h 959920"/>
              <a:gd name="connsiteX3" fmla="*/ 2984086 w 4151795"/>
              <a:gd name="connsiteY3" fmla="*/ 852818 h 959920"/>
              <a:gd name="connsiteX4" fmla="*/ 4151795 w 4151795"/>
              <a:gd name="connsiteY4" fmla="*/ 894879 h 959920"/>
              <a:gd name="connsiteX0" fmla="*/ 0 w 4151795"/>
              <a:gd name="connsiteY0" fmla="*/ 0 h 959920"/>
              <a:gd name="connsiteX1" fmla="*/ 523875 w 4151795"/>
              <a:gd name="connsiteY1" fmla="*/ 371475 h 959920"/>
              <a:gd name="connsiteX2" fmla="*/ 1443659 w 4151795"/>
              <a:gd name="connsiteY2" fmla="*/ 647700 h 959920"/>
              <a:gd name="connsiteX3" fmla="*/ 2984086 w 4151795"/>
              <a:gd name="connsiteY3" fmla="*/ 852818 h 959920"/>
              <a:gd name="connsiteX4" fmla="*/ 4151795 w 4151795"/>
              <a:gd name="connsiteY4" fmla="*/ 894879 h 959920"/>
              <a:gd name="connsiteX0" fmla="*/ 0 w 4151795"/>
              <a:gd name="connsiteY0" fmla="*/ 0 h 959920"/>
              <a:gd name="connsiteX1" fmla="*/ 523875 w 4151795"/>
              <a:gd name="connsiteY1" fmla="*/ 371475 h 959920"/>
              <a:gd name="connsiteX2" fmla="*/ 1443659 w 4151795"/>
              <a:gd name="connsiteY2" fmla="*/ 647700 h 959920"/>
              <a:gd name="connsiteX3" fmla="*/ 2984086 w 4151795"/>
              <a:gd name="connsiteY3" fmla="*/ 852818 h 959920"/>
              <a:gd name="connsiteX4" fmla="*/ 4151795 w 4151795"/>
              <a:gd name="connsiteY4" fmla="*/ 894879 h 959920"/>
              <a:gd name="connsiteX0" fmla="*/ 0 w 4049839"/>
              <a:gd name="connsiteY0" fmla="*/ 0 h 959920"/>
              <a:gd name="connsiteX1" fmla="*/ 523875 w 4049839"/>
              <a:gd name="connsiteY1" fmla="*/ 371475 h 959920"/>
              <a:gd name="connsiteX2" fmla="*/ 1443659 w 4049839"/>
              <a:gd name="connsiteY2" fmla="*/ 647700 h 959920"/>
              <a:gd name="connsiteX3" fmla="*/ 2984086 w 4049839"/>
              <a:gd name="connsiteY3" fmla="*/ 852818 h 959920"/>
              <a:gd name="connsiteX4" fmla="*/ 4049839 w 4049839"/>
              <a:gd name="connsiteY4" fmla="*/ 894879 h 959920"/>
              <a:gd name="connsiteX0" fmla="*/ 0 w 4049839"/>
              <a:gd name="connsiteY0" fmla="*/ 0 h 959920"/>
              <a:gd name="connsiteX1" fmla="*/ 523875 w 4049839"/>
              <a:gd name="connsiteY1" fmla="*/ 371475 h 959920"/>
              <a:gd name="connsiteX2" fmla="*/ 1443659 w 4049839"/>
              <a:gd name="connsiteY2" fmla="*/ 647700 h 959920"/>
              <a:gd name="connsiteX3" fmla="*/ 2574373 w 4049839"/>
              <a:gd name="connsiteY3" fmla="*/ 852818 h 959920"/>
              <a:gd name="connsiteX4" fmla="*/ 4049839 w 4049839"/>
              <a:gd name="connsiteY4" fmla="*/ 894879 h 959920"/>
              <a:gd name="connsiteX0" fmla="*/ 0 w 3122021"/>
              <a:gd name="connsiteY0" fmla="*/ 0 h 959920"/>
              <a:gd name="connsiteX1" fmla="*/ 523875 w 3122021"/>
              <a:gd name="connsiteY1" fmla="*/ 371475 h 959920"/>
              <a:gd name="connsiteX2" fmla="*/ 1443659 w 3122021"/>
              <a:gd name="connsiteY2" fmla="*/ 647700 h 959920"/>
              <a:gd name="connsiteX3" fmla="*/ 2574373 w 3122021"/>
              <a:gd name="connsiteY3" fmla="*/ 852818 h 959920"/>
              <a:gd name="connsiteX4" fmla="*/ 3054822 w 3122021"/>
              <a:gd name="connsiteY4" fmla="*/ 894879 h 959920"/>
              <a:gd name="connsiteX0" fmla="*/ 0 w 3122021"/>
              <a:gd name="connsiteY0" fmla="*/ 0 h 959920"/>
              <a:gd name="connsiteX1" fmla="*/ 523875 w 3122021"/>
              <a:gd name="connsiteY1" fmla="*/ 371475 h 959920"/>
              <a:gd name="connsiteX2" fmla="*/ 1443659 w 3122021"/>
              <a:gd name="connsiteY2" fmla="*/ 647700 h 959920"/>
              <a:gd name="connsiteX3" fmla="*/ 2574373 w 3122021"/>
              <a:gd name="connsiteY3" fmla="*/ 852818 h 959920"/>
              <a:gd name="connsiteX4" fmla="*/ 3054822 w 3122021"/>
              <a:gd name="connsiteY4" fmla="*/ 894879 h 959920"/>
              <a:gd name="connsiteX0" fmla="*/ 0 w 3122021"/>
              <a:gd name="connsiteY0" fmla="*/ 0 h 959920"/>
              <a:gd name="connsiteX1" fmla="*/ 523875 w 3122021"/>
              <a:gd name="connsiteY1" fmla="*/ 371475 h 959920"/>
              <a:gd name="connsiteX2" fmla="*/ 1443659 w 3122021"/>
              <a:gd name="connsiteY2" fmla="*/ 647700 h 959920"/>
              <a:gd name="connsiteX3" fmla="*/ 2574373 w 3122021"/>
              <a:gd name="connsiteY3" fmla="*/ 852818 h 959920"/>
              <a:gd name="connsiteX4" fmla="*/ 3054822 w 3122021"/>
              <a:gd name="connsiteY4" fmla="*/ 894879 h 959920"/>
              <a:gd name="connsiteX0" fmla="*/ 0 w 3122021"/>
              <a:gd name="connsiteY0" fmla="*/ 0 h 918218"/>
              <a:gd name="connsiteX1" fmla="*/ 523875 w 3122021"/>
              <a:gd name="connsiteY1" fmla="*/ 371475 h 918218"/>
              <a:gd name="connsiteX2" fmla="*/ 1443659 w 3122021"/>
              <a:gd name="connsiteY2" fmla="*/ 647700 h 918218"/>
              <a:gd name="connsiteX3" fmla="*/ 2574373 w 3122021"/>
              <a:gd name="connsiteY3" fmla="*/ 852818 h 918218"/>
              <a:gd name="connsiteX4" fmla="*/ 3054822 w 3122021"/>
              <a:gd name="connsiteY4" fmla="*/ 548584 h 918218"/>
              <a:gd name="connsiteX0" fmla="*/ 0 w 3122021"/>
              <a:gd name="connsiteY0" fmla="*/ 0 h 918218"/>
              <a:gd name="connsiteX1" fmla="*/ 523875 w 3122021"/>
              <a:gd name="connsiteY1" fmla="*/ 371475 h 918218"/>
              <a:gd name="connsiteX2" fmla="*/ 1443659 w 3122021"/>
              <a:gd name="connsiteY2" fmla="*/ 647700 h 918218"/>
              <a:gd name="connsiteX3" fmla="*/ 2574373 w 3122021"/>
              <a:gd name="connsiteY3" fmla="*/ 852818 h 918218"/>
              <a:gd name="connsiteX4" fmla="*/ 3054822 w 3122021"/>
              <a:gd name="connsiteY4" fmla="*/ 837164 h 918218"/>
              <a:gd name="connsiteX0" fmla="*/ 0 w 3122021"/>
              <a:gd name="connsiteY0" fmla="*/ 0 h 918218"/>
              <a:gd name="connsiteX1" fmla="*/ 523875 w 3122021"/>
              <a:gd name="connsiteY1" fmla="*/ 371475 h 918218"/>
              <a:gd name="connsiteX2" fmla="*/ 1443659 w 3122021"/>
              <a:gd name="connsiteY2" fmla="*/ 647700 h 918218"/>
              <a:gd name="connsiteX3" fmla="*/ 2574373 w 3122021"/>
              <a:gd name="connsiteY3" fmla="*/ 852818 h 918218"/>
              <a:gd name="connsiteX4" fmla="*/ 3054822 w 3122021"/>
              <a:gd name="connsiteY4" fmla="*/ 837164 h 918218"/>
              <a:gd name="connsiteX0" fmla="*/ 0 w 3097476"/>
              <a:gd name="connsiteY0" fmla="*/ 0 h 879863"/>
              <a:gd name="connsiteX1" fmla="*/ 523875 w 3097476"/>
              <a:gd name="connsiteY1" fmla="*/ 371475 h 879863"/>
              <a:gd name="connsiteX2" fmla="*/ 1443659 w 3097476"/>
              <a:gd name="connsiteY2" fmla="*/ 647700 h 879863"/>
              <a:gd name="connsiteX3" fmla="*/ 2574373 w 3097476"/>
              <a:gd name="connsiteY3" fmla="*/ 852818 h 879863"/>
              <a:gd name="connsiteX4" fmla="*/ 3054822 w 3097476"/>
              <a:gd name="connsiteY4" fmla="*/ 837164 h 879863"/>
              <a:gd name="connsiteX0" fmla="*/ 0 w 3120133"/>
              <a:gd name="connsiteY0" fmla="*/ 0 h 886567"/>
              <a:gd name="connsiteX1" fmla="*/ 523875 w 3120133"/>
              <a:gd name="connsiteY1" fmla="*/ 371475 h 886567"/>
              <a:gd name="connsiteX2" fmla="*/ 1443659 w 3120133"/>
              <a:gd name="connsiteY2" fmla="*/ 647700 h 886567"/>
              <a:gd name="connsiteX3" fmla="*/ 2574373 w 3120133"/>
              <a:gd name="connsiteY3" fmla="*/ 852818 h 886567"/>
              <a:gd name="connsiteX4" fmla="*/ 3054822 w 3120133"/>
              <a:gd name="connsiteY4" fmla="*/ 837164 h 886567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443659 w 3129573"/>
              <a:gd name="connsiteY2" fmla="*/ 647700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443659 w 3129573"/>
              <a:gd name="connsiteY2" fmla="*/ 647700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443659 w 3129573"/>
              <a:gd name="connsiteY2" fmla="*/ 647700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443659 w 3129573"/>
              <a:gd name="connsiteY2" fmla="*/ 647700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443659 w 3129573"/>
              <a:gd name="connsiteY2" fmla="*/ 647700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443659 w 3129573"/>
              <a:gd name="connsiteY2" fmla="*/ 647700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443659 w 3129573"/>
              <a:gd name="connsiteY2" fmla="*/ 647700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443659 w 3129573"/>
              <a:gd name="connsiteY2" fmla="*/ 647700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443659 w 3129573"/>
              <a:gd name="connsiteY2" fmla="*/ 647700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906657"/>
              <a:gd name="connsiteX1" fmla="*/ 523875 w 3129573"/>
              <a:gd name="connsiteY1" fmla="*/ 371475 h 906657"/>
              <a:gd name="connsiteX2" fmla="*/ 1560720 w 3129573"/>
              <a:gd name="connsiteY2" fmla="*/ 763132 h 906657"/>
              <a:gd name="connsiteX3" fmla="*/ 2574373 w 3129573"/>
              <a:gd name="connsiteY3" fmla="*/ 852818 h 906657"/>
              <a:gd name="connsiteX4" fmla="*/ 3054822 w 3129573"/>
              <a:gd name="connsiteY4" fmla="*/ 837164 h 906657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560720 w 3129573"/>
              <a:gd name="connsiteY2" fmla="*/ 763132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560720 w 3129573"/>
              <a:gd name="connsiteY2" fmla="*/ 763132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560720 w 3129573"/>
              <a:gd name="connsiteY2" fmla="*/ 763132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560720 w 3129573"/>
              <a:gd name="connsiteY2" fmla="*/ 763132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560720 w 3129573"/>
              <a:gd name="connsiteY2" fmla="*/ 763132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560720 w 3129573"/>
              <a:gd name="connsiteY2" fmla="*/ 763132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  <a:gd name="connsiteX0" fmla="*/ 0 w 3129573"/>
              <a:gd name="connsiteY0" fmla="*/ 0 h 879863"/>
              <a:gd name="connsiteX1" fmla="*/ 523875 w 3129573"/>
              <a:gd name="connsiteY1" fmla="*/ 371475 h 879863"/>
              <a:gd name="connsiteX2" fmla="*/ 1560720 w 3129573"/>
              <a:gd name="connsiteY2" fmla="*/ 763132 h 879863"/>
              <a:gd name="connsiteX3" fmla="*/ 2574373 w 3129573"/>
              <a:gd name="connsiteY3" fmla="*/ 852818 h 879863"/>
              <a:gd name="connsiteX4" fmla="*/ 3054822 w 3129573"/>
              <a:gd name="connsiteY4" fmla="*/ 837164 h 87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9573" h="879863">
                <a:moveTo>
                  <a:pt x="0" y="0"/>
                </a:moveTo>
                <a:cubicBezTo>
                  <a:pt x="127000" y="131762"/>
                  <a:pt x="263755" y="244286"/>
                  <a:pt x="523875" y="371475"/>
                </a:cubicBezTo>
                <a:cubicBezTo>
                  <a:pt x="783995" y="498664"/>
                  <a:pt x="1053110" y="655012"/>
                  <a:pt x="1560720" y="763132"/>
                </a:cubicBezTo>
                <a:cubicBezTo>
                  <a:pt x="2170199" y="844502"/>
                  <a:pt x="2011620" y="813484"/>
                  <a:pt x="2574373" y="852818"/>
                </a:cubicBezTo>
                <a:cubicBezTo>
                  <a:pt x="3129573" y="843746"/>
                  <a:pt x="2572347" y="879863"/>
                  <a:pt x="3054822" y="837164"/>
                </a:cubicBezTo>
              </a:path>
            </a:pathLst>
          </a:custGeom>
          <a:ln w="57150">
            <a:solidFill>
              <a:schemeClr val="accent4">
                <a:lumMod val="75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 flipH="1">
            <a:off x="2148347" y="3505202"/>
            <a:ext cx="3323305" cy="459660"/>
          </a:xfrm>
          <a:custGeom>
            <a:avLst/>
            <a:gdLst>
              <a:gd name="connsiteX0" fmla="*/ 0 w 2952750"/>
              <a:gd name="connsiteY0" fmla="*/ 0 h 1552575"/>
              <a:gd name="connsiteX1" fmla="*/ 752475 w 2952750"/>
              <a:gd name="connsiteY1" fmla="*/ 952500 h 1552575"/>
              <a:gd name="connsiteX2" fmla="*/ 2952750 w 2952750"/>
              <a:gd name="connsiteY2" fmla="*/ 1552575 h 1552575"/>
              <a:gd name="connsiteX0" fmla="*/ 0 w 2952750"/>
              <a:gd name="connsiteY0" fmla="*/ 0 h 1552575"/>
              <a:gd name="connsiteX1" fmla="*/ 526219 w 2952750"/>
              <a:gd name="connsiteY1" fmla="*/ 1183363 h 1552575"/>
              <a:gd name="connsiteX2" fmla="*/ 2952750 w 2952750"/>
              <a:gd name="connsiteY2" fmla="*/ 1552575 h 1552575"/>
              <a:gd name="connsiteX0" fmla="*/ 0 w 2952750"/>
              <a:gd name="connsiteY0" fmla="*/ 0 h 1552575"/>
              <a:gd name="connsiteX1" fmla="*/ 526219 w 2952750"/>
              <a:gd name="connsiteY1" fmla="*/ 1183363 h 1552575"/>
              <a:gd name="connsiteX2" fmla="*/ 2952750 w 2952750"/>
              <a:gd name="connsiteY2" fmla="*/ 1552575 h 1552575"/>
              <a:gd name="connsiteX0" fmla="*/ 0 w 2952750"/>
              <a:gd name="connsiteY0" fmla="*/ 0 h 1552575"/>
              <a:gd name="connsiteX1" fmla="*/ 526219 w 2952750"/>
              <a:gd name="connsiteY1" fmla="*/ 1183363 h 1552575"/>
              <a:gd name="connsiteX2" fmla="*/ 2952750 w 2952750"/>
              <a:gd name="connsiteY2" fmla="*/ 1552575 h 1552575"/>
              <a:gd name="connsiteX0" fmla="*/ 0 w 2952750"/>
              <a:gd name="connsiteY0" fmla="*/ 0 h 1552575"/>
              <a:gd name="connsiteX1" fmla="*/ 526219 w 2952750"/>
              <a:gd name="connsiteY1" fmla="*/ 1183363 h 1552575"/>
              <a:gd name="connsiteX2" fmla="*/ 2952750 w 2952750"/>
              <a:gd name="connsiteY2" fmla="*/ 1552575 h 1552575"/>
              <a:gd name="connsiteX0" fmla="*/ 907464 w 3860214"/>
              <a:gd name="connsiteY0" fmla="*/ 0 h 1552575"/>
              <a:gd name="connsiteX1" fmla="*/ 87703 w 3860214"/>
              <a:gd name="connsiteY1" fmla="*/ 994034 h 1552575"/>
              <a:gd name="connsiteX2" fmla="*/ 1433683 w 3860214"/>
              <a:gd name="connsiteY2" fmla="*/ 1183363 h 1552575"/>
              <a:gd name="connsiteX3" fmla="*/ 3860214 w 3860214"/>
              <a:gd name="connsiteY3" fmla="*/ 1552575 h 1552575"/>
              <a:gd name="connsiteX0" fmla="*/ 882643 w 3835393"/>
              <a:gd name="connsiteY0" fmla="*/ 0 h 1552575"/>
              <a:gd name="connsiteX1" fmla="*/ 62882 w 3835393"/>
              <a:gd name="connsiteY1" fmla="*/ 994034 h 1552575"/>
              <a:gd name="connsiteX2" fmla="*/ 1259933 w 3835393"/>
              <a:gd name="connsiteY2" fmla="*/ 1183363 h 1552575"/>
              <a:gd name="connsiteX3" fmla="*/ 3835393 w 3835393"/>
              <a:gd name="connsiteY3" fmla="*/ 1552575 h 1552575"/>
              <a:gd name="connsiteX0" fmla="*/ 882643 w 3835393"/>
              <a:gd name="connsiteY0" fmla="*/ 0 h 1552575"/>
              <a:gd name="connsiteX1" fmla="*/ 62882 w 3835393"/>
              <a:gd name="connsiteY1" fmla="*/ 994034 h 1552575"/>
              <a:gd name="connsiteX2" fmla="*/ 1259933 w 3835393"/>
              <a:gd name="connsiteY2" fmla="*/ 1183363 h 1552575"/>
              <a:gd name="connsiteX3" fmla="*/ 3835393 w 3835393"/>
              <a:gd name="connsiteY3" fmla="*/ 1552575 h 1552575"/>
              <a:gd name="connsiteX0" fmla="*/ 194309 w 3973059"/>
              <a:gd name="connsiteY0" fmla="*/ 54424 h 625830"/>
              <a:gd name="connsiteX1" fmla="*/ 200548 w 3973059"/>
              <a:gd name="connsiteY1" fmla="*/ 67289 h 625830"/>
              <a:gd name="connsiteX2" fmla="*/ 1397599 w 3973059"/>
              <a:gd name="connsiteY2" fmla="*/ 256618 h 625830"/>
              <a:gd name="connsiteX3" fmla="*/ 3973059 w 3973059"/>
              <a:gd name="connsiteY3" fmla="*/ 625830 h 625830"/>
              <a:gd name="connsiteX0" fmla="*/ 194309 w 3973059"/>
              <a:gd name="connsiteY0" fmla="*/ 54424 h 625830"/>
              <a:gd name="connsiteX1" fmla="*/ 200548 w 3973059"/>
              <a:gd name="connsiteY1" fmla="*/ 67289 h 625830"/>
              <a:gd name="connsiteX2" fmla="*/ 1397599 w 3973059"/>
              <a:gd name="connsiteY2" fmla="*/ 256618 h 625830"/>
              <a:gd name="connsiteX3" fmla="*/ 3973059 w 3973059"/>
              <a:gd name="connsiteY3" fmla="*/ 625830 h 625830"/>
              <a:gd name="connsiteX0" fmla="*/ 194309 w 3973059"/>
              <a:gd name="connsiteY0" fmla="*/ 20834 h 592240"/>
              <a:gd name="connsiteX1" fmla="*/ 200548 w 3973059"/>
              <a:gd name="connsiteY1" fmla="*/ 33699 h 592240"/>
              <a:gd name="connsiteX2" fmla="*/ 702500 w 3973059"/>
              <a:gd name="connsiteY2" fmla="*/ 128650 h 592240"/>
              <a:gd name="connsiteX3" fmla="*/ 1397599 w 3973059"/>
              <a:gd name="connsiteY3" fmla="*/ 223028 h 592240"/>
              <a:gd name="connsiteX4" fmla="*/ 3973059 w 3973059"/>
              <a:gd name="connsiteY4" fmla="*/ 592240 h 592240"/>
              <a:gd name="connsiteX0" fmla="*/ 194309 w 3973059"/>
              <a:gd name="connsiteY0" fmla="*/ 20834 h 592240"/>
              <a:gd name="connsiteX1" fmla="*/ 200548 w 3973059"/>
              <a:gd name="connsiteY1" fmla="*/ 33699 h 592240"/>
              <a:gd name="connsiteX2" fmla="*/ 702500 w 3973059"/>
              <a:gd name="connsiteY2" fmla="*/ 46731 h 592240"/>
              <a:gd name="connsiteX3" fmla="*/ 702500 w 3973059"/>
              <a:gd name="connsiteY3" fmla="*/ 128650 h 592240"/>
              <a:gd name="connsiteX4" fmla="*/ 1397599 w 3973059"/>
              <a:gd name="connsiteY4" fmla="*/ 223028 h 592240"/>
              <a:gd name="connsiteX5" fmla="*/ 3973059 w 3973059"/>
              <a:gd name="connsiteY5" fmla="*/ 592240 h 592240"/>
              <a:gd name="connsiteX0" fmla="*/ 0 w 3778750"/>
              <a:gd name="connsiteY0" fmla="*/ 0 h 571406"/>
              <a:gd name="connsiteX1" fmla="*/ 508191 w 3778750"/>
              <a:gd name="connsiteY1" fmla="*/ 25897 h 571406"/>
              <a:gd name="connsiteX2" fmla="*/ 508191 w 3778750"/>
              <a:gd name="connsiteY2" fmla="*/ 107816 h 571406"/>
              <a:gd name="connsiteX3" fmla="*/ 1203290 w 3778750"/>
              <a:gd name="connsiteY3" fmla="*/ 202194 h 571406"/>
              <a:gd name="connsiteX4" fmla="*/ 3778750 w 3778750"/>
              <a:gd name="connsiteY4" fmla="*/ 571406 h 571406"/>
              <a:gd name="connsiteX0" fmla="*/ 115850 w 3386409"/>
              <a:gd name="connsiteY0" fmla="*/ 0 h 545509"/>
              <a:gd name="connsiteX1" fmla="*/ 115850 w 3386409"/>
              <a:gd name="connsiteY1" fmla="*/ 81919 h 545509"/>
              <a:gd name="connsiteX2" fmla="*/ 810949 w 3386409"/>
              <a:gd name="connsiteY2" fmla="*/ 176297 h 545509"/>
              <a:gd name="connsiteX3" fmla="*/ 3386409 w 3386409"/>
              <a:gd name="connsiteY3" fmla="*/ 545509 h 545509"/>
              <a:gd name="connsiteX0" fmla="*/ 0 w 3270559"/>
              <a:gd name="connsiteY0" fmla="*/ 2125 h 465715"/>
              <a:gd name="connsiteX1" fmla="*/ 695099 w 3270559"/>
              <a:gd name="connsiteY1" fmla="*/ 96503 h 465715"/>
              <a:gd name="connsiteX2" fmla="*/ 3270559 w 3270559"/>
              <a:gd name="connsiteY2" fmla="*/ 465715 h 465715"/>
              <a:gd name="connsiteX0" fmla="*/ 0 w 3416188"/>
              <a:gd name="connsiteY0" fmla="*/ 2125 h 465715"/>
              <a:gd name="connsiteX1" fmla="*/ 840728 w 3416188"/>
              <a:gd name="connsiteY1" fmla="*/ 96503 h 465715"/>
              <a:gd name="connsiteX2" fmla="*/ 3416188 w 3416188"/>
              <a:gd name="connsiteY2" fmla="*/ 465715 h 465715"/>
              <a:gd name="connsiteX0" fmla="*/ 0 w 3416188"/>
              <a:gd name="connsiteY0" fmla="*/ 2125 h 465715"/>
              <a:gd name="connsiteX1" fmla="*/ 840728 w 3416188"/>
              <a:gd name="connsiteY1" fmla="*/ 96503 h 465715"/>
              <a:gd name="connsiteX2" fmla="*/ 841614 w 3416188"/>
              <a:gd name="connsiteY2" fmla="*/ 98938 h 465715"/>
              <a:gd name="connsiteX3" fmla="*/ 3416188 w 3416188"/>
              <a:gd name="connsiteY3" fmla="*/ 465715 h 465715"/>
              <a:gd name="connsiteX0" fmla="*/ 0 w 3416188"/>
              <a:gd name="connsiteY0" fmla="*/ 2125 h 465715"/>
              <a:gd name="connsiteX1" fmla="*/ 840728 w 3416188"/>
              <a:gd name="connsiteY1" fmla="*/ 96503 h 465715"/>
              <a:gd name="connsiteX2" fmla="*/ 841614 w 3416188"/>
              <a:gd name="connsiteY2" fmla="*/ 98938 h 465715"/>
              <a:gd name="connsiteX3" fmla="*/ 805272 w 3416188"/>
              <a:gd name="connsiteY3" fmla="*/ 98938 h 465715"/>
              <a:gd name="connsiteX4" fmla="*/ 3416188 w 3416188"/>
              <a:gd name="connsiteY4" fmla="*/ 465715 h 465715"/>
              <a:gd name="connsiteX0" fmla="*/ 0 w 3416188"/>
              <a:gd name="connsiteY0" fmla="*/ 2125 h 465715"/>
              <a:gd name="connsiteX1" fmla="*/ 840728 w 3416188"/>
              <a:gd name="connsiteY1" fmla="*/ 96503 h 465715"/>
              <a:gd name="connsiteX2" fmla="*/ 841614 w 3416188"/>
              <a:gd name="connsiteY2" fmla="*/ 98938 h 465715"/>
              <a:gd name="connsiteX3" fmla="*/ 805272 w 3416188"/>
              <a:gd name="connsiteY3" fmla="*/ 98938 h 465715"/>
              <a:gd name="connsiteX4" fmla="*/ 3416188 w 3416188"/>
              <a:gd name="connsiteY4" fmla="*/ 465715 h 465715"/>
              <a:gd name="connsiteX0" fmla="*/ 0 w 3416188"/>
              <a:gd name="connsiteY0" fmla="*/ 2125 h 465715"/>
              <a:gd name="connsiteX1" fmla="*/ 840728 w 3416188"/>
              <a:gd name="connsiteY1" fmla="*/ 96503 h 465715"/>
              <a:gd name="connsiteX2" fmla="*/ 841614 w 3416188"/>
              <a:gd name="connsiteY2" fmla="*/ 98938 h 465715"/>
              <a:gd name="connsiteX3" fmla="*/ 805272 w 3416188"/>
              <a:gd name="connsiteY3" fmla="*/ 98938 h 465715"/>
              <a:gd name="connsiteX4" fmla="*/ 3416188 w 3416188"/>
              <a:gd name="connsiteY4" fmla="*/ 465715 h 465715"/>
              <a:gd name="connsiteX0" fmla="*/ 0 w 3416188"/>
              <a:gd name="connsiteY0" fmla="*/ 2125 h 465715"/>
              <a:gd name="connsiteX1" fmla="*/ 840728 w 3416188"/>
              <a:gd name="connsiteY1" fmla="*/ 96503 h 465715"/>
              <a:gd name="connsiteX2" fmla="*/ 841614 w 3416188"/>
              <a:gd name="connsiteY2" fmla="*/ 98938 h 465715"/>
              <a:gd name="connsiteX3" fmla="*/ 805272 w 3416188"/>
              <a:gd name="connsiteY3" fmla="*/ 98938 h 465715"/>
              <a:gd name="connsiteX4" fmla="*/ 3416188 w 3416188"/>
              <a:gd name="connsiteY4" fmla="*/ 465715 h 465715"/>
              <a:gd name="connsiteX0" fmla="*/ 0 w 3416188"/>
              <a:gd name="connsiteY0" fmla="*/ 2125 h 465715"/>
              <a:gd name="connsiteX1" fmla="*/ 840728 w 3416188"/>
              <a:gd name="connsiteY1" fmla="*/ 96503 h 465715"/>
              <a:gd name="connsiteX2" fmla="*/ 841614 w 3416188"/>
              <a:gd name="connsiteY2" fmla="*/ 98938 h 465715"/>
              <a:gd name="connsiteX3" fmla="*/ 805272 w 3416188"/>
              <a:gd name="connsiteY3" fmla="*/ 272085 h 465715"/>
              <a:gd name="connsiteX4" fmla="*/ 3416188 w 3416188"/>
              <a:gd name="connsiteY4" fmla="*/ 465715 h 465715"/>
              <a:gd name="connsiteX0" fmla="*/ 0 w 3416188"/>
              <a:gd name="connsiteY0" fmla="*/ 2125 h 465715"/>
              <a:gd name="connsiteX1" fmla="*/ 840728 w 3416188"/>
              <a:gd name="connsiteY1" fmla="*/ 96503 h 465715"/>
              <a:gd name="connsiteX2" fmla="*/ 805272 w 3416188"/>
              <a:gd name="connsiteY2" fmla="*/ 272085 h 465715"/>
              <a:gd name="connsiteX3" fmla="*/ 3416188 w 3416188"/>
              <a:gd name="connsiteY3" fmla="*/ 465715 h 465715"/>
              <a:gd name="connsiteX0" fmla="*/ 0 w 3416188"/>
              <a:gd name="connsiteY0" fmla="*/ 0 h 463590"/>
              <a:gd name="connsiteX1" fmla="*/ 805272 w 3416188"/>
              <a:gd name="connsiteY1" fmla="*/ 269960 h 463590"/>
              <a:gd name="connsiteX2" fmla="*/ 3416188 w 3416188"/>
              <a:gd name="connsiteY2" fmla="*/ 463590 h 463590"/>
              <a:gd name="connsiteX0" fmla="*/ 0 w 3416188"/>
              <a:gd name="connsiteY0" fmla="*/ 0 h 463590"/>
              <a:gd name="connsiteX1" fmla="*/ 805272 w 3416188"/>
              <a:gd name="connsiteY1" fmla="*/ 269960 h 463590"/>
              <a:gd name="connsiteX2" fmla="*/ 3416188 w 3416188"/>
              <a:gd name="connsiteY2" fmla="*/ 463590 h 463590"/>
              <a:gd name="connsiteX0" fmla="*/ 0 w 3416188"/>
              <a:gd name="connsiteY0" fmla="*/ 0 h 463590"/>
              <a:gd name="connsiteX1" fmla="*/ 805272 w 3416188"/>
              <a:gd name="connsiteY1" fmla="*/ 154528 h 463590"/>
              <a:gd name="connsiteX2" fmla="*/ 3416188 w 3416188"/>
              <a:gd name="connsiteY2" fmla="*/ 463590 h 463590"/>
              <a:gd name="connsiteX0" fmla="*/ 0 w 4009143"/>
              <a:gd name="connsiteY0" fmla="*/ 0 h 463590"/>
              <a:gd name="connsiteX1" fmla="*/ 1398227 w 4009143"/>
              <a:gd name="connsiteY1" fmla="*/ 154528 h 463590"/>
              <a:gd name="connsiteX2" fmla="*/ 4009143 w 4009143"/>
              <a:gd name="connsiteY2" fmla="*/ 463590 h 463590"/>
              <a:gd name="connsiteX0" fmla="*/ 0 w 4009143"/>
              <a:gd name="connsiteY0" fmla="*/ 0 h 463590"/>
              <a:gd name="connsiteX1" fmla="*/ 1398227 w 4009143"/>
              <a:gd name="connsiteY1" fmla="*/ 154528 h 463590"/>
              <a:gd name="connsiteX2" fmla="*/ 4009143 w 4009143"/>
              <a:gd name="connsiteY2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3534779 w 3534779"/>
              <a:gd name="connsiteY2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3534779 w 3534779"/>
              <a:gd name="connsiteY2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1696618 w 3534779"/>
              <a:gd name="connsiteY2" fmla="*/ 152667 h 463590"/>
              <a:gd name="connsiteX3" fmla="*/ 3534779 w 3534779"/>
              <a:gd name="connsiteY3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1696618 w 3534779"/>
              <a:gd name="connsiteY2" fmla="*/ 152667 h 463590"/>
              <a:gd name="connsiteX3" fmla="*/ 3534779 w 3534779"/>
              <a:gd name="connsiteY3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1696618 w 3534779"/>
              <a:gd name="connsiteY2" fmla="*/ 152667 h 463590"/>
              <a:gd name="connsiteX3" fmla="*/ 3534779 w 3534779"/>
              <a:gd name="connsiteY3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1696618 w 3534779"/>
              <a:gd name="connsiteY2" fmla="*/ 152667 h 463590"/>
              <a:gd name="connsiteX3" fmla="*/ 3534779 w 3534779"/>
              <a:gd name="connsiteY3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1696618 w 3534779"/>
              <a:gd name="connsiteY2" fmla="*/ 152667 h 463590"/>
              <a:gd name="connsiteX3" fmla="*/ 3534779 w 3534779"/>
              <a:gd name="connsiteY3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1696618 w 3534779"/>
              <a:gd name="connsiteY2" fmla="*/ 152667 h 463590"/>
              <a:gd name="connsiteX3" fmla="*/ 3534779 w 3534779"/>
              <a:gd name="connsiteY3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1696618 w 3534779"/>
              <a:gd name="connsiteY2" fmla="*/ 152667 h 463590"/>
              <a:gd name="connsiteX3" fmla="*/ 3534779 w 3534779"/>
              <a:gd name="connsiteY3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1696618 w 3534779"/>
              <a:gd name="connsiteY2" fmla="*/ 152667 h 463590"/>
              <a:gd name="connsiteX3" fmla="*/ 3534779 w 3534779"/>
              <a:gd name="connsiteY3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1696618 w 3534779"/>
              <a:gd name="connsiteY2" fmla="*/ 152667 h 463590"/>
              <a:gd name="connsiteX3" fmla="*/ 3534779 w 3534779"/>
              <a:gd name="connsiteY3" fmla="*/ 463590 h 463590"/>
              <a:gd name="connsiteX0" fmla="*/ 0 w 3534779"/>
              <a:gd name="connsiteY0" fmla="*/ 0 h 463590"/>
              <a:gd name="connsiteX1" fmla="*/ 923863 w 3534779"/>
              <a:gd name="connsiteY1" fmla="*/ 154528 h 463590"/>
              <a:gd name="connsiteX2" fmla="*/ 3534779 w 3534779"/>
              <a:gd name="connsiteY2" fmla="*/ 463590 h 463590"/>
              <a:gd name="connsiteX0" fmla="*/ 0 w 3534779"/>
              <a:gd name="connsiteY0" fmla="*/ 0 h 463590"/>
              <a:gd name="connsiteX1" fmla="*/ 1576114 w 3534779"/>
              <a:gd name="connsiteY1" fmla="*/ 154528 h 463590"/>
              <a:gd name="connsiteX2" fmla="*/ 3534779 w 3534779"/>
              <a:gd name="connsiteY2" fmla="*/ 463590 h 463590"/>
              <a:gd name="connsiteX0" fmla="*/ 0 w 2586051"/>
              <a:gd name="connsiteY0" fmla="*/ 38169 h 386327"/>
              <a:gd name="connsiteX1" fmla="*/ 627386 w 2586051"/>
              <a:gd name="connsiteY1" fmla="*/ 77265 h 386327"/>
              <a:gd name="connsiteX2" fmla="*/ 2586051 w 2586051"/>
              <a:gd name="connsiteY2" fmla="*/ 386327 h 386327"/>
              <a:gd name="connsiteX0" fmla="*/ 0 w 2586051"/>
              <a:gd name="connsiteY0" fmla="*/ 0 h 348158"/>
              <a:gd name="connsiteX1" fmla="*/ 627386 w 2586051"/>
              <a:gd name="connsiteY1" fmla="*/ 39096 h 348158"/>
              <a:gd name="connsiteX2" fmla="*/ 2586051 w 2586051"/>
              <a:gd name="connsiteY2" fmla="*/ 348158 h 348158"/>
              <a:gd name="connsiteX0" fmla="*/ 0 w 2586051"/>
              <a:gd name="connsiteY0" fmla="*/ 0 h 362119"/>
              <a:gd name="connsiteX1" fmla="*/ 627386 w 2586051"/>
              <a:gd name="connsiteY1" fmla="*/ 39096 h 362119"/>
              <a:gd name="connsiteX2" fmla="*/ 2586051 w 2586051"/>
              <a:gd name="connsiteY2" fmla="*/ 348158 h 362119"/>
              <a:gd name="connsiteX0" fmla="*/ 0 w 2586051"/>
              <a:gd name="connsiteY0" fmla="*/ 0 h 348158"/>
              <a:gd name="connsiteX1" fmla="*/ 627386 w 2586051"/>
              <a:gd name="connsiteY1" fmla="*/ 39096 h 348158"/>
              <a:gd name="connsiteX2" fmla="*/ 2586051 w 2586051"/>
              <a:gd name="connsiteY2" fmla="*/ 348158 h 348158"/>
              <a:gd name="connsiteX0" fmla="*/ 0 w 2586051"/>
              <a:gd name="connsiteY0" fmla="*/ 0 h 348158"/>
              <a:gd name="connsiteX1" fmla="*/ 627386 w 2586051"/>
              <a:gd name="connsiteY1" fmla="*/ 39096 h 348158"/>
              <a:gd name="connsiteX2" fmla="*/ 2586051 w 2586051"/>
              <a:gd name="connsiteY2" fmla="*/ 348158 h 348158"/>
              <a:gd name="connsiteX0" fmla="*/ 0 w 2586051"/>
              <a:gd name="connsiteY0" fmla="*/ 0 h 348158"/>
              <a:gd name="connsiteX1" fmla="*/ 2586051 w 2586051"/>
              <a:gd name="connsiteY1" fmla="*/ 348158 h 348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86051" h="348158">
                <a:moveTo>
                  <a:pt x="0" y="0"/>
                </a:moveTo>
                <a:lnTo>
                  <a:pt x="2586051" y="348158"/>
                </a:lnTo>
              </a:path>
            </a:pathLst>
          </a:custGeom>
          <a:ln w="57150"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657600" y="1371600"/>
            <a:ext cx="1830389" cy="3276600"/>
            <a:chOff x="3656011" y="1600994"/>
            <a:chExt cx="1830389" cy="3276600"/>
          </a:xfrm>
        </p:grpSpPr>
        <p:sp>
          <p:nvSpPr>
            <p:cNvPr id="21" name="TextBox 20"/>
            <p:cNvSpPr txBox="1"/>
            <p:nvPr/>
          </p:nvSpPr>
          <p:spPr>
            <a:xfrm>
              <a:off x="3727585" y="1828800"/>
              <a:ext cx="1758815" cy="707886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</a:gsLst>
              <a:lin ang="5400000" scaled="1"/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Arial Narrow" pitchFamily="34" charset="0"/>
                  <a:cs typeface="Times New Roman" pitchFamily="18" charset="0"/>
                </a:rPr>
                <a:t>F</a:t>
              </a:r>
              <a:r>
                <a:rPr lang="en-US" sz="2000" b="1" dirty="0" smtClean="0">
                  <a:solidFill>
                    <a:schemeClr val="bg1"/>
                  </a:solidFill>
                  <a:latin typeface="Arial Narrow" pitchFamily="34" charset="0"/>
                  <a:cs typeface="Times New Roman" pitchFamily="18" charset="0"/>
                </a:rPr>
                <a:t>urther scaling </a:t>
              </a:r>
            </a:p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Arial Narrow" pitchFamily="34" charset="0"/>
                  <a:cs typeface="Times New Roman" pitchFamily="18" charset="0"/>
                </a:rPr>
                <a:t>is not profitable</a:t>
              </a:r>
              <a:endParaRPr lang="en-US" sz="20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>
              <a:off x="2018505" y="3238500"/>
              <a:ext cx="3276600" cy="1588"/>
            </a:xfrm>
            <a:prstGeom prst="line">
              <a:avLst/>
            </a:prstGeom>
            <a:ln w="57150">
              <a:solidFill>
                <a:schemeClr val="accent5">
                  <a:lumMod val="50000"/>
                </a:schemeClr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228600" y="5043948"/>
            <a:ext cx="870783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GB" sz="2800" b="1" i="1" dirty="0" smtClean="0">
                <a:solidFill>
                  <a:srgbClr val="C00000"/>
                </a:solidFill>
                <a:latin typeface="Arial Narrow" pitchFamily="34" charset="0"/>
              </a:rPr>
              <a:t>Suggested Approach</a:t>
            </a:r>
          </a:p>
          <a:p>
            <a:pPr algn="ctr">
              <a:defRPr/>
            </a:pPr>
            <a:r>
              <a:rPr lang="en-GB" sz="2400" b="1" dirty="0" smtClean="0">
                <a:solidFill>
                  <a:srgbClr val="C00000"/>
                </a:solidFill>
                <a:latin typeface="Arial Narrow" pitchFamily="34" charset="0"/>
              </a:rPr>
              <a:t>1) Build products out of unreliable components/technologies</a:t>
            </a:r>
          </a:p>
          <a:p>
            <a:pPr>
              <a:defRPr/>
            </a:pPr>
            <a:r>
              <a:rPr lang="en-GB" sz="2400" b="1" dirty="0" smtClean="0">
                <a:solidFill>
                  <a:srgbClr val="C00000"/>
                </a:solidFill>
                <a:latin typeface="Arial Narrow" pitchFamily="34" charset="0"/>
              </a:rPr>
              <a:t>2) Provide reliability through very low cost defect-tolerance techniques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38302" y="3048000"/>
            <a:ext cx="11624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reliability </a:t>
            </a:r>
          </a:p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cost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16281E-7 L 0.175 4.16281E-7 " pathEditMode="relative" ptsTypes="AA">
                                      <p:cBhvr>
                                        <p:cTn id="3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6" grpId="0"/>
      <p:bldP spid="31" grpId="0" animBg="1"/>
      <p:bldP spid="32" grpId="0" animBg="1"/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0574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726222"/>
            <a:ext cx="5867400" cy="3608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Using</a:t>
            </a:r>
            <a:r>
              <a:rPr lang="en-US" sz="2400" dirty="0" smtClean="0"/>
              <a:t> </a:t>
            </a:r>
            <a:r>
              <a:rPr lang="en-US" sz="2400" dirty="0" smtClean="0"/>
              <a:t>more test patterns leads to higher reliability (coverage) but also into higher performance overhead</a:t>
            </a:r>
          </a:p>
          <a:p>
            <a:r>
              <a:rPr lang="en-US" sz="2400" dirty="0" smtClean="0"/>
              <a:t>Software nature of ACE framework enables a flexible runtime tuning between reliability and performance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Performance-Reliability Trade-off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465436" y="3338052"/>
            <a:ext cx="3657600" cy="1588"/>
          </a:xfrm>
          <a:prstGeom prst="straightConnector1">
            <a:avLst/>
          </a:prstGeom>
          <a:ln w="38100">
            <a:solidFill>
              <a:srgbClr val="CC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003378" y="3786838"/>
            <a:ext cx="960120" cy="1588"/>
          </a:xfrm>
          <a:prstGeom prst="straightConnector1">
            <a:avLst/>
          </a:prstGeom>
          <a:ln w="38100">
            <a:solidFill>
              <a:srgbClr val="CC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17716" y="2967438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Arial Narrow" pitchFamily="34" charset="0"/>
              </a:rPr>
              <a:t>10% reduction in coverage</a:t>
            </a:r>
            <a:endParaRPr lang="en-US" sz="2000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18732" y="3338052"/>
            <a:ext cx="218681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900" dirty="0" smtClean="0">
                <a:solidFill>
                  <a:srgbClr val="C00000"/>
                </a:solidFill>
                <a:latin typeface="Arial Narrow" pitchFamily="34" charset="0"/>
              </a:rPr>
              <a:t>46% reduction in </a:t>
            </a:r>
          </a:p>
          <a:p>
            <a:pPr algn="ctr"/>
            <a:r>
              <a:rPr lang="en-US" sz="1900" dirty="0" smtClean="0">
                <a:solidFill>
                  <a:srgbClr val="C00000"/>
                </a:solidFill>
                <a:latin typeface="Arial Narrow" pitchFamily="34" charset="0"/>
              </a:rPr>
              <a:t>performance overhead</a:t>
            </a:r>
            <a:endParaRPr lang="en-US" sz="1900" dirty="0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556" y="1634839"/>
            <a:ext cx="8610600" cy="324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Memory Logging Storage Requirements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36229" y="5024735"/>
            <a:ext cx="7228261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Coarse-grain checkpoint intervals of 100M instructions &lt; 10MB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Overhead of I/O-Intensive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71600"/>
            <a:ext cx="6873874" cy="4926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ACE Tree Implementation – Area Overhead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RTL implementation of </a:t>
            </a:r>
          </a:p>
          <a:p>
            <a:pPr>
              <a:buNone/>
            </a:pPr>
            <a:r>
              <a:rPr lang="en-US" dirty="0" smtClean="0"/>
              <a:t>	ACE Tree in Verilog</a:t>
            </a:r>
          </a:p>
          <a:p>
            <a:r>
              <a:rPr lang="en-US" dirty="0" smtClean="0"/>
              <a:t>8 ACE trees (1 per core)</a:t>
            </a:r>
          </a:p>
          <a:p>
            <a:pPr>
              <a:buNone/>
            </a:pPr>
            <a:r>
              <a:rPr lang="en-US" dirty="0" smtClean="0"/>
              <a:t>	to cover OpenSPARC </a:t>
            </a:r>
          </a:p>
          <a:p>
            <a:pPr>
              <a:buNone/>
            </a:pPr>
            <a:r>
              <a:rPr lang="en-US" dirty="0" smtClean="0"/>
              <a:t>	~230K bits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Area overhead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2.3% each ACE tree</a:t>
            </a:r>
          </a:p>
          <a:p>
            <a:pPr>
              <a:buNone/>
            </a:pPr>
            <a:r>
              <a:rPr lang="en-US" dirty="0" smtClean="0"/>
              <a:t>	18.7% for ACE framework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grpSp>
        <p:nvGrpSpPr>
          <p:cNvPr id="7" name="Group 128"/>
          <p:cNvGrpSpPr/>
          <p:nvPr/>
        </p:nvGrpSpPr>
        <p:grpSpPr>
          <a:xfrm>
            <a:off x="3733800" y="1295400"/>
            <a:ext cx="5257800" cy="4038600"/>
            <a:chOff x="3600628" y="1295400"/>
            <a:chExt cx="5390972" cy="4038600"/>
          </a:xfrm>
        </p:grpSpPr>
        <p:sp>
          <p:nvSpPr>
            <p:cNvPr id="36" name="Rectangle 35"/>
            <p:cNvSpPr/>
            <p:nvPr/>
          </p:nvSpPr>
          <p:spPr>
            <a:xfrm>
              <a:off x="7620000" y="1295400"/>
              <a:ext cx="914400" cy="762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  <a:alpha val="70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Register File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218904" y="2470356"/>
              <a:ext cx="1553496" cy="34904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ACE Node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105400" y="4038600"/>
              <a:ext cx="1553496" cy="34904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ACE Node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572000" y="4800600"/>
              <a:ext cx="952500" cy="53340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4">
                    <a:lumMod val="75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64 Bits</a:t>
              </a:r>
              <a:endParaRPr lang="en-US" dirty="0">
                <a:latin typeface="Arial Narrow" pitchFamily="34" charset="0"/>
              </a:endParaRPr>
            </a:p>
          </p:txBody>
        </p:sp>
        <p:cxnSp>
          <p:nvCxnSpPr>
            <p:cNvPr id="42" name="Straight Arrow Connector 41"/>
            <p:cNvCxnSpPr>
              <a:endCxn id="37" idx="2"/>
            </p:cNvCxnSpPr>
            <p:nvPr/>
          </p:nvCxnSpPr>
          <p:spPr>
            <a:xfrm flipV="1">
              <a:off x="6019800" y="2819400"/>
              <a:ext cx="975852" cy="457200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7" idx="0"/>
              <a:endCxn id="36" idx="2"/>
            </p:cNvCxnSpPr>
            <p:nvPr/>
          </p:nvCxnSpPr>
          <p:spPr>
            <a:xfrm rot="5400000" flipH="1" flipV="1">
              <a:off x="7329948" y="1723104"/>
              <a:ext cx="412956" cy="1081548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endCxn id="36" idx="2"/>
            </p:cNvCxnSpPr>
            <p:nvPr/>
          </p:nvCxnSpPr>
          <p:spPr>
            <a:xfrm rot="10800000">
              <a:off x="8077200" y="2057400"/>
              <a:ext cx="914400" cy="457200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endCxn id="37" idx="2"/>
            </p:cNvCxnSpPr>
            <p:nvPr/>
          </p:nvCxnSpPr>
          <p:spPr>
            <a:xfrm rot="5400000" flipH="1" flipV="1">
              <a:off x="6698226" y="2979174"/>
              <a:ext cx="457200" cy="137652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37" idx="2"/>
            </p:cNvCxnSpPr>
            <p:nvPr/>
          </p:nvCxnSpPr>
          <p:spPr>
            <a:xfrm rot="16200000" flipV="1">
              <a:off x="6888726" y="2926326"/>
              <a:ext cx="457200" cy="243348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endCxn id="37" idx="2"/>
            </p:cNvCxnSpPr>
            <p:nvPr/>
          </p:nvCxnSpPr>
          <p:spPr>
            <a:xfrm rot="10800000">
              <a:off x="6995652" y="2819400"/>
              <a:ext cx="1081548" cy="457200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5867400" y="3352800"/>
              <a:ext cx="76200" cy="7620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867400" y="3581400"/>
              <a:ext cx="76200" cy="7620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867400" y="3810000"/>
              <a:ext cx="76200" cy="7620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>
              <a:stCxn id="39" idx="0"/>
              <a:endCxn id="38" idx="2"/>
            </p:cNvCxnSpPr>
            <p:nvPr/>
          </p:nvCxnSpPr>
          <p:spPr>
            <a:xfrm rot="5400000" flipH="1" flipV="1">
              <a:off x="5258721" y="4177173"/>
              <a:ext cx="412956" cy="833898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endCxn id="38" idx="2"/>
            </p:cNvCxnSpPr>
            <p:nvPr/>
          </p:nvCxnSpPr>
          <p:spPr>
            <a:xfrm rot="5400000" flipH="1" flipV="1">
              <a:off x="5592096" y="4510548"/>
              <a:ext cx="412956" cy="167148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endCxn id="38" idx="2"/>
            </p:cNvCxnSpPr>
            <p:nvPr/>
          </p:nvCxnSpPr>
          <p:spPr>
            <a:xfrm rot="16200000" flipV="1">
              <a:off x="5782596" y="4487196"/>
              <a:ext cx="412956" cy="213852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endCxn id="38" idx="2"/>
            </p:cNvCxnSpPr>
            <p:nvPr/>
          </p:nvCxnSpPr>
          <p:spPr>
            <a:xfrm rot="10800000">
              <a:off x="5882148" y="4387644"/>
              <a:ext cx="747252" cy="412956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/>
            <p:cNvSpPr/>
            <p:nvPr/>
          </p:nvSpPr>
          <p:spPr>
            <a:xfrm>
              <a:off x="5715000" y="4953000"/>
              <a:ext cx="76200" cy="7620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6096000" y="4953000"/>
              <a:ext cx="76200" cy="7620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6629400" y="4953000"/>
              <a:ext cx="76200" cy="7620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/>
            <p:nvPr/>
          </p:nvCxnSpPr>
          <p:spPr>
            <a:xfrm>
              <a:off x="3733800" y="2362200"/>
              <a:ext cx="5257800" cy="1588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3733800" y="2895600"/>
              <a:ext cx="5257800" cy="1588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3733800" y="3962400"/>
              <a:ext cx="5257800" cy="1588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V="1">
              <a:off x="3733800" y="4550734"/>
              <a:ext cx="5257800" cy="21266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3733800" y="3429000"/>
              <a:ext cx="5257800" cy="1588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3810000" y="1737135"/>
              <a:ext cx="10278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Level 0</a:t>
              </a:r>
            </a:p>
            <a:p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ACE Root</a:t>
              </a:r>
              <a:endParaRPr lang="en-US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733800" y="2300748"/>
              <a:ext cx="13259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Level 1</a:t>
              </a:r>
            </a:p>
            <a:p>
              <a:pPr algn="ctr"/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2 ACE nodes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733800" y="2858869"/>
              <a:ext cx="13259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Level 2</a:t>
              </a:r>
            </a:p>
            <a:p>
              <a:pPr algn="ctr"/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8 ACE nodes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657600" y="3392269"/>
              <a:ext cx="143440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Level 3</a:t>
              </a:r>
            </a:p>
            <a:p>
              <a:pPr algn="ctr"/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32 ACE nodes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600628" y="3939365"/>
              <a:ext cx="15047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Level4</a:t>
              </a:r>
            </a:p>
            <a:p>
              <a:pPr algn="ctr"/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128 ACE nodes</a:t>
              </a:r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5029200" y="1371600"/>
            <a:ext cx="19431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Direct-Access </a:t>
            </a:r>
          </a:p>
          <a:p>
            <a:pPr algn="ctr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ACE Tree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31" name="Left Brace 130"/>
          <p:cNvSpPr/>
          <p:nvPr/>
        </p:nvSpPr>
        <p:spPr>
          <a:xfrm rot="16200000">
            <a:off x="6591300" y="3314700"/>
            <a:ext cx="381000" cy="4419600"/>
          </a:xfrm>
          <a:prstGeom prst="leftBrace">
            <a:avLst>
              <a:gd name="adj1" fmla="val 58566"/>
              <a:gd name="adj2" fmla="val 50000"/>
            </a:avLst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5410200" y="5649433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512 x 64-bit segments = 32K bits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Hybrid ACE Tree – Area Overhead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9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Hybrid ACE Tree</a:t>
            </a:r>
          </a:p>
          <a:p>
            <a:pPr lvl="1"/>
            <a:r>
              <a:rPr lang="en-US" dirty="0" smtClean="0"/>
              <a:t>Direct-access portion</a:t>
            </a:r>
          </a:p>
          <a:p>
            <a:pPr lvl="1"/>
            <a:r>
              <a:rPr lang="en-US" dirty="0" smtClean="0"/>
              <a:t>Scan chain portion</a:t>
            </a:r>
          </a:p>
          <a:p>
            <a:endParaRPr lang="en-US" i="1" dirty="0" smtClean="0"/>
          </a:p>
          <a:p>
            <a:endParaRPr lang="en-US" sz="800" i="1" dirty="0" smtClean="0"/>
          </a:p>
          <a:p>
            <a:endParaRPr lang="en-US" sz="800" i="1" dirty="0" smtClean="0"/>
          </a:p>
          <a:p>
            <a:endParaRPr lang="en-US" sz="800" i="1" dirty="0" smtClean="0"/>
          </a:p>
          <a:p>
            <a:endParaRPr lang="en-US" sz="800" i="1" dirty="0" smtClean="0"/>
          </a:p>
          <a:p>
            <a:r>
              <a:rPr lang="en-US" i="1" dirty="0" smtClean="0"/>
              <a:t>Area Overhead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0.7% each tree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	5.8% for ACE framework</a:t>
            </a:r>
          </a:p>
          <a:p>
            <a:r>
              <a:rPr lang="en-US" dirty="0" smtClean="0"/>
              <a:t>ACE-based testing latency not affected                                   (serial access to different segments)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3782626" y="1295400"/>
            <a:ext cx="5208974" cy="3853266"/>
            <a:chOff x="3782626" y="1295400"/>
            <a:chExt cx="5208974" cy="3853266"/>
          </a:xfrm>
        </p:grpSpPr>
        <p:grpSp>
          <p:nvGrpSpPr>
            <p:cNvPr id="3" name="Group 95"/>
            <p:cNvGrpSpPr/>
            <p:nvPr/>
          </p:nvGrpSpPr>
          <p:grpSpPr>
            <a:xfrm>
              <a:off x="3782626" y="1295400"/>
              <a:ext cx="5208974" cy="3049769"/>
              <a:chOff x="3782626" y="1295400"/>
              <a:chExt cx="5208974" cy="3049769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7653882" y="1295400"/>
                <a:ext cx="891812" cy="762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  <a:alpha val="70000"/>
                    </a:schemeClr>
                  </a:gs>
                </a:gsLst>
                <a:lin ang="54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 Narrow" pitchFamily="34" charset="0"/>
                  </a:rPr>
                  <a:t>Register File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705600" y="2470356"/>
                <a:ext cx="1143000" cy="34904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100000">
                    <a:schemeClr val="accent5">
                      <a:lumMod val="75000"/>
                      <a:alpha val="70000"/>
                    </a:schemeClr>
                  </a:gs>
                </a:gsLst>
                <a:lin ang="54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 Narrow" pitchFamily="34" charset="0"/>
                  </a:rPr>
                  <a:t>ACE Node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952480" y="3223435"/>
                <a:ext cx="1134120" cy="34904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100000">
                    <a:schemeClr val="accent5">
                      <a:lumMod val="75000"/>
                      <a:alpha val="70000"/>
                    </a:schemeClr>
                  </a:gs>
                </a:gsLst>
                <a:lin ang="54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 Narrow" pitchFamily="34" charset="0"/>
                  </a:rPr>
                  <a:t>ACE Node</a:t>
                </a: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871629" y="3985435"/>
                <a:ext cx="776571" cy="35973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lin ang="54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 Narrow" pitchFamily="34" charset="0"/>
                  </a:rPr>
                  <a:t>64 Bits</a:t>
                </a:r>
                <a:endParaRPr lang="en-US" dirty="0">
                  <a:latin typeface="Arial Narrow" pitchFamily="34" charset="0"/>
                </a:endParaRPr>
              </a:p>
            </p:txBody>
          </p:sp>
          <p:cxnSp>
            <p:nvCxnSpPr>
              <p:cNvPr id="12" name="Straight Arrow Connector 11"/>
              <p:cNvCxnSpPr>
                <a:stCxn id="10" idx="0"/>
                <a:endCxn id="9" idx="2"/>
              </p:cNvCxnSpPr>
              <p:nvPr/>
            </p:nvCxnSpPr>
            <p:spPr>
              <a:xfrm rot="5400000" flipH="1" flipV="1">
                <a:off x="6696303" y="2642638"/>
                <a:ext cx="404035" cy="757560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9" idx="0"/>
                <a:endCxn id="8" idx="2"/>
              </p:cNvCxnSpPr>
              <p:nvPr/>
            </p:nvCxnSpPr>
            <p:spPr>
              <a:xfrm rot="5400000" flipH="1" flipV="1">
                <a:off x="7481966" y="1852534"/>
                <a:ext cx="412956" cy="822688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endCxn id="9" idx="2"/>
              </p:cNvCxnSpPr>
              <p:nvPr/>
            </p:nvCxnSpPr>
            <p:spPr>
              <a:xfrm rot="5400000" flipH="1" flipV="1">
                <a:off x="7002642" y="3002147"/>
                <a:ext cx="457205" cy="91712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endCxn id="9" idx="2"/>
              </p:cNvCxnSpPr>
              <p:nvPr/>
            </p:nvCxnSpPr>
            <p:spPr>
              <a:xfrm rot="16200000" flipV="1">
                <a:off x="7188439" y="2908061"/>
                <a:ext cx="457202" cy="279880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9" idx="2"/>
              </p:cNvCxnSpPr>
              <p:nvPr/>
            </p:nvCxnSpPr>
            <p:spPr>
              <a:xfrm rot="10800000">
                <a:off x="7277100" y="2819400"/>
                <a:ext cx="800100" cy="457200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1" idx="0"/>
                <a:endCxn id="10" idx="2"/>
              </p:cNvCxnSpPr>
              <p:nvPr/>
            </p:nvCxnSpPr>
            <p:spPr>
              <a:xfrm rot="5400000" flipH="1" flipV="1">
                <a:off x="5183249" y="2649145"/>
                <a:ext cx="412956" cy="2259625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endCxn id="10" idx="2"/>
              </p:cNvCxnSpPr>
              <p:nvPr/>
            </p:nvCxnSpPr>
            <p:spPr>
              <a:xfrm rot="16200000" flipV="1">
                <a:off x="6326801" y="3765218"/>
                <a:ext cx="412962" cy="27484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endCxn id="10" idx="2"/>
              </p:cNvCxnSpPr>
              <p:nvPr/>
            </p:nvCxnSpPr>
            <p:spPr>
              <a:xfrm rot="16200000" flipV="1">
                <a:off x="6512597" y="3579422"/>
                <a:ext cx="412956" cy="399070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endCxn id="10" idx="2"/>
              </p:cNvCxnSpPr>
              <p:nvPr/>
            </p:nvCxnSpPr>
            <p:spPr>
              <a:xfrm rot="10800000">
                <a:off x="6519540" y="3572479"/>
                <a:ext cx="919294" cy="412956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al 24"/>
              <p:cNvSpPr/>
              <p:nvPr/>
            </p:nvSpPr>
            <p:spPr>
              <a:xfrm>
                <a:off x="6533369" y="4180367"/>
                <a:ext cx="74318" cy="762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6904957" y="4180367"/>
                <a:ext cx="74318" cy="762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7425181" y="4180367"/>
                <a:ext cx="74318" cy="762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3863682" y="2362200"/>
                <a:ext cx="5127918" cy="1588"/>
              </a:xfrm>
              <a:prstGeom prst="line">
                <a:avLst/>
              </a:prstGeom>
              <a:ln w="28575">
                <a:solidFill>
                  <a:schemeClr val="accent2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863682" y="3046412"/>
                <a:ext cx="5127918" cy="1588"/>
              </a:xfrm>
              <a:prstGeom prst="line">
                <a:avLst/>
              </a:prstGeom>
              <a:ln w="28575">
                <a:solidFill>
                  <a:schemeClr val="accent2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V="1">
                <a:off x="3863682" y="3735569"/>
                <a:ext cx="5127918" cy="21266"/>
              </a:xfrm>
              <a:prstGeom prst="line">
                <a:avLst/>
              </a:prstGeom>
              <a:ln w="28575">
                <a:solidFill>
                  <a:schemeClr val="accent2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3962400" y="1737135"/>
                <a:ext cx="100245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accent2">
                        <a:lumMod val="50000"/>
                      </a:schemeClr>
                    </a:solidFill>
                    <a:latin typeface="Arial Narrow" pitchFamily="34" charset="0"/>
                  </a:rPr>
                  <a:t>Level 0</a:t>
                </a:r>
              </a:p>
              <a:p>
                <a:r>
                  <a:rPr lang="en-US" dirty="0" smtClean="0">
                    <a:solidFill>
                      <a:schemeClr val="accent2">
                        <a:lumMod val="50000"/>
                      </a:schemeClr>
                    </a:solidFill>
                    <a:latin typeface="Arial Narrow" pitchFamily="34" charset="0"/>
                  </a:rPr>
                  <a:t>ACE Root</a:t>
                </a:r>
                <a:endParaRPr lang="en-US" dirty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863682" y="2401669"/>
                <a:ext cx="129317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accent2">
                        <a:lumMod val="50000"/>
                      </a:schemeClr>
                    </a:solidFill>
                    <a:latin typeface="Arial Narrow" pitchFamily="34" charset="0"/>
                  </a:rPr>
                  <a:t>Level 1</a:t>
                </a:r>
              </a:p>
              <a:p>
                <a:pPr algn="ctr"/>
                <a:r>
                  <a:rPr lang="en-US" dirty="0" smtClean="0">
                    <a:solidFill>
                      <a:schemeClr val="accent2">
                        <a:lumMod val="50000"/>
                      </a:schemeClr>
                    </a:solidFill>
                    <a:latin typeface="Arial Narrow" pitchFamily="34" charset="0"/>
                  </a:rPr>
                  <a:t>4 ACE nodes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782626" y="3124200"/>
                <a:ext cx="139897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accent2">
                        <a:lumMod val="50000"/>
                      </a:schemeClr>
                    </a:solidFill>
                    <a:latin typeface="Arial Narrow" pitchFamily="34" charset="0"/>
                  </a:rPr>
                  <a:t>Level 2</a:t>
                </a:r>
              </a:p>
              <a:p>
                <a:pPr algn="ctr"/>
                <a:r>
                  <a:rPr lang="en-US" dirty="0" smtClean="0">
                    <a:solidFill>
                      <a:schemeClr val="accent2">
                        <a:lumMod val="50000"/>
                      </a:schemeClr>
                    </a:solidFill>
                    <a:latin typeface="Arial Narrow" pitchFamily="34" charset="0"/>
                  </a:rPr>
                  <a:t>16 ACE nodes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658833" y="3983666"/>
                <a:ext cx="1676400" cy="35973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 Narrow" pitchFamily="34" charset="0"/>
                  </a:rPr>
                  <a:t>448 Bits</a:t>
                </a:r>
                <a:endParaRPr lang="en-US" dirty="0">
                  <a:latin typeface="Arial Narrow" pitchFamily="34" charset="0"/>
                </a:endParaRPr>
              </a:p>
            </p:txBody>
          </p:sp>
          <p:cxnSp>
            <p:nvCxnSpPr>
              <p:cNvPr id="42" name="Straight Arrow Connector 41"/>
              <p:cNvCxnSpPr/>
              <p:nvPr/>
            </p:nvCxnSpPr>
            <p:spPr>
              <a:xfrm rot="5400000" flipH="1" flipV="1">
                <a:off x="7782811" y="2218874"/>
                <a:ext cx="457200" cy="134252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 rot="16200000" flipV="1">
                <a:off x="7968605" y="2167332"/>
                <a:ext cx="457200" cy="237337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rot="10800000">
                <a:off x="8078538" y="2057400"/>
                <a:ext cx="760663" cy="457200"/>
              </a:xfrm>
              <a:prstGeom prst="straightConnector1">
                <a:avLst/>
              </a:prstGeom>
              <a:ln w="19050">
                <a:solidFill>
                  <a:schemeClr val="accent2">
                    <a:lumMod val="50000"/>
                  </a:schemeClr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Oval 85"/>
              <p:cNvSpPr/>
              <p:nvPr/>
            </p:nvSpPr>
            <p:spPr>
              <a:xfrm>
                <a:off x="7155371" y="3384699"/>
                <a:ext cx="74318" cy="762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7526959" y="3384699"/>
                <a:ext cx="74318" cy="762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8079082" y="3384699"/>
                <a:ext cx="74318" cy="762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7917371" y="2590800"/>
                <a:ext cx="74318" cy="762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8288959" y="2590800"/>
                <a:ext cx="74318" cy="762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8809183" y="2590800"/>
                <a:ext cx="74318" cy="7620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8" name="Left Brace 97"/>
            <p:cNvSpPr/>
            <p:nvPr/>
          </p:nvSpPr>
          <p:spPr>
            <a:xfrm rot="16200000">
              <a:off x="6210300" y="2019301"/>
              <a:ext cx="381000" cy="5181600"/>
            </a:xfrm>
            <a:prstGeom prst="leftBrace">
              <a:avLst>
                <a:gd name="adj1" fmla="val 58566"/>
                <a:gd name="adj2" fmla="val 50000"/>
              </a:avLst>
            </a:prstGeom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929965" y="4779334"/>
              <a:ext cx="29546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64 x 512-bit segments = 32K bits</a:t>
              </a:r>
              <a:endParaRPr lang="en-US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29200" y="1371600"/>
              <a:ext cx="202651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Hybrid-Access </a:t>
              </a:r>
            </a:p>
            <a:p>
              <a:pPr algn="ctr"/>
              <a:r>
                <a:rPr lang="en-US" sz="2400" b="1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ACE Tree</a:t>
              </a:r>
              <a:endParaRPr lang="en-US" sz="2400" b="1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Low-cost Online Defect-Tolerance Mechanisms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2058198"/>
            <a:ext cx="2743200" cy="12954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75000"/>
                  <a:alpha val="69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Online Defect </a:t>
            </a:r>
          </a:p>
          <a:p>
            <a:pPr algn="ctr"/>
            <a:r>
              <a:rPr lang="en-US" sz="2400" dirty="0" smtClean="0">
                <a:latin typeface="Arial Narrow" pitchFamily="34" charset="0"/>
              </a:rPr>
              <a:t>Detection &amp; Diagnosis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81400" y="2058198"/>
            <a:ext cx="2209800" cy="12954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Online</a:t>
            </a:r>
          </a:p>
          <a:p>
            <a:pPr algn="ctr"/>
            <a:r>
              <a:rPr lang="en-US" sz="2400" dirty="0" smtClean="0">
                <a:latin typeface="Arial Narrow" pitchFamily="34" charset="0"/>
              </a:rPr>
              <a:t>System Repair</a:t>
            </a:r>
          </a:p>
        </p:txBody>
      </p:sp>
      <p:sp>
        <p:nvSpPr>
          <p:cNvPr id="9" name="Rectangle 8"/>
          <p:cNvSpPr/>
          <p:nvPr/>
        </p:nvSpPr>
        <p:spPr>
          <a:xfrm>
            <a:off x="6629400" y="2058198"/>
            <a:ext cx="2362200" cy="1295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Online</a:t>
            </a:r>
          </a:p>
          <a:p>
            <a:pPr algn="ctr"/>
            <a:r>
              <a:rPr lang="en-US" sz="2400" dirty="0" smtClean="0">
                <a:latin typeface="Arial Narrow" pitchFamily="34" charset="0"/>
              </a:rPr>
              <a:t>System Recovery</a:t>
            </a: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4433881" y="1295400"/>
            <a:ext cx="595319" cy="686598"/>
          </a:xfrm>
          <a:custGeom>
            <a:avLst/>
            <a:gdLst/>
            <a:ahLst/>
            <a:cxnLst>
              <a:cxn ang="0">
                <a:pos x="577" y="15"/>
              </a:cxn>
              <a:cxn ang="0">
                <a:pos x="474" y="136"/>
              </a:cxn>
              <a:cxn ang="0">
                <a:pos x="376" y="262"/>
              </a:cxn>
              <a:cxn ang="0">
                <a:pos x="331" y="328"/>
              </a:cxn>
              <a:cxn ang="0">
                <a:pos x="244" y="458"/>
              </a:cxn>
              <a:cxn ang="0">
                <a:pos x="203" y="526"/>
              </a:cxn>
              <a:cxn ang="0">
                <a:pos x="189" y="553"/>
              </a:cxn>
              <a:cxn ang="0">
                <a:pos x="174" y="578"/>
              </a:cxn>
              <a:cxn ang="0">
                <a:pos x="157" y="594"/>
              </a:cxn>
              <a:cxn ang="0">
                <a:pos x="136" y="605"/>
              </a:cxn>
              <a:cxn ang="0">
                <a:pos x="113" y="608"/>
              </a:cxn>
              <a:cxn ang="0">
                <a:pos x="102" y="607"/>
              </a:cxn>
              <a:cxn ang="0">
                <a:pos x="85" y="604"/>
              </a:cxn>
              <a:cxn ang="0">
                <a:pos x="78" y="602"/>
              </a:cxn>
              <a:cxn ang="0">
                <a:pos x="64" y="593"/>
              </a:cxn>
              <a:cxn ang="0">
                <a:pos x="52" y="580"/>
              </a:cxn>
              <a:cxn ang="0">
                <a:pos x="47" y="573"/>
              </a:cxn>
              <a:cxn ang="0">
                <a:pos x="35" y="545"/>
              </a:cxn>
              <a:cxn ang="0">
                <a:pos x="25" y="519"/>
              </a:cxn>
              <a:cxn ang="0">
                <a:pos x="15" y="483"/>
              </a:cxn>
              <a:cxn ang="0">
                <a:pos x="13" y="476"/>
              </a:cxn>
              <a:cxn ang="0">
                <a:pos x="1" y="427"/>
              </a:cxn>
              <a:cxn ang="0">
                <a:pos x="0" y="418"/>
              </a:cxn>
              <a:cxn ang="0">
                <a:pos x="2" y="407"/>
              </a:cxn>
              <a:cxn ang="0">
                <a:pos x="7" y="395"/>
              </a:cxn>
              <a:cxn ang="0">
                <a:pos x="16" y="385"/>
              </a:cxn>
              <a:cxn ang="0">
                <a:pos x="28" y="375"/>
              </a:cxn>
              <a:cxn ang="0">
                <a:pos x="42" y="367"/>
              </a:cxn>
              <a:cxn ang="0">
                <a:pos x="69" y="356"/>
              </a:cxn>
              <a:cxn ang="0">
                <a:pos x="82" y="355"/>
              </a:cxn>
              <a:cxn ang="0">
                <a:pos x="90" y="356"/>
              </a:cxn>
              <a:cxn ang="0">
                <a:pos x="97" y="360"/>
              </a:cxn>
              <a:cxn ang="0">
                <a:pos x="99" y="364"/>
              </a:cxn>
              <a:cxn ang="0">
                <a:pos x="109" y="383"/>
              </a:cxn>
              <a:cxn ang="0">
                <a:pos x="119" y="411"/>
              </a:cxn>
              <a:cxn ang="0">
                <a:pos x="126" y="428"/>
              </a:cxn>
              <a:cxn ang="0">
                <a:pos x="135" y="445"/>
              </a:cxn>
              <a:cxn ang="0">
                <a:pos x="141" y="450"/>
              </a:cxn>
              <a:cxn ang="0">
                <a:pos x="143" y="451"/>
              </a:cxn>
              <a:cxn ang="0">
                <a:pos x="150" y="445"/>
              </a:cxn>
              <a:cxn ang="0">
                <a:pos x="183" y="399"/>
              </a:cxn>
              <a:cxn ang="0">
                <a:pos x="208" y="359"/>
              </a:cxn>
              <a:cxn ang="0">
                <a:pos x="302" y="214"/>
              </a:cxn>
              <a:cxn ang="0">
                <a:pos x="352" y="143"/>
              </a:cxn>
              <a:cxn ang="0">
                <a:pos x="386" y="95"/>
              </a:cxn>
              <a:cxn ang="0">
                <a:pos x="400" y="77"/>
              </a:cxn>
              <a:cxn ang="0">
                <a:pos x="426" y="49"/>
              </a:cxn>
              <a:cxn ang="0">
                <a:pos x="439" y="39"/>
              </a:cxn>
              <a:cxn ang="0">
                <a:pos x="462" y="24"/>
              </a:cxn>
              <a:cxn ang="0">
                <a:pos x="491" y="13"/>
              </a:cxn>
              <a:cxn ang="0">
                <a:pos x="508" y="8"/>
              </a:cxn>
              <a:cxn ang="0">
                <a:pos x="549" y="2"/>
              </a:cxn>
              <a:cxn ang="0">
                <a:pos x="577" y="15"/>
              </a:cxn>
            </a:cxnLst>
            <a:rect l="0" t="0" r="r" b="b"/>
            <a:pathLst>
              <a:path w="577" h="608">
                <a:moveTo>
                  <a:pt x="577" y="15"/>
                </a:moveTo>
                <a:lnTo>
                  <a:pt x="577" y="15"/>
                </a:lnTo>
                <a:lnTo>
                  <a:pt x="524" y="75"/>
                </a:lnTo>
                <a:lnTo>
                  <a:pt x="474" y="136"/>
                </a:lnTo>
                <a:lnTo>
                  <a:pt x="424" y="199"/>
                </a:lnTo>
                <a:lnTo>
                  <a:pt x="376" y="262"/>
                </a:lnTo>
                <a:lnTo>
                  <a:pt x="376" y="262"/>
                </a:lnTo>
                <a:lnTo>
                  <a:pt x="331" y="328"/>
                </a:lnTo>
                <a:lnTo>
                  <a:pt x="286" y="393"/>
                </a:lnTo>
                <a:lnTo>
                  <a:pt x="244" y="458"/>
                </a:lnTo>
                <a:lnTo>
                  <a:pt x="203" y="526"/>
                </a:lnTo>
                <a:lnTo>
                  <a:pt x="203" y="526"/>
                </a:lnTo>
                <a:lnTo>
                  <a:pt x="189" y="553"/>
                </a:lnTo>
                <a:lnTo>
                  <a:pt x="189" y="553"/>
                </a:lnTo>
                <a:lnTo>
                  <a:pt x="182" y="567"/>
                </a:lnTo>
                <a:lnTo>
                  <a:pt x="174" y="578"/>
                </a:lnTo>
                <a:lnTo>
                  <a:pt x="165" y="587"/>
                </a:lnTo>
                <a:lnTo>
                  <a:pt x="157" y="594"/>
                </a:lnTo>
                <a:lnTo>
                  <a:pt x="146" y="601"/>
                </a:lnTo>
                <a:lnTo>
                  <a:pt x="136" y="605"/>
                </a:lnTo>
                <a:lnTo>
                  <a:pt x="124" y="607"/>
                </a:lnTo>
                <a:lnTo>
                  <a:pt x="113" y="608"/>
                </a:lnTo>
                <a:lnTo>
                  <a:pt x="113" y="608"/>
                </a:lnTo>
                <a:lnTo>
                  <a:pt x="102" y="607"/>
                </a:lnTo>
                <a:lnTo>
                  <a:pt x="92" y="606"/>
                </a:lnTo>
                <a:lnTo>
                  <a:pt x="85" y="604"/>
                </a:lnTo>
                <a:lnTo>
                  <a:pt x="78" y="602"/>
                </a:lnTo>
                <a:lnTo>
                  <a:pt x="78" y="602"/>
                </a:lnTo>
                <a:lnTo>
                  <a:pt x="70" y="598"/>
                </a:lnTo>
                <a:lnTo>
                  <a:pt x="64" y="593"/>
                </a:lnTo>
                <a:lnTo>
                  <a:pt x="58" y="587"/>
                </a:lnTo>
                <a:lnTo>
                  <a:pt x="52" y="580"/>
                </a:lnTo>
                <a:lnTo>
                  <a:pt x="52" y="580"/>
                </a:lnTo>
                <a:lnTo>
                  <a:pt x="47" y="573"/>
                </a:lnTo>
                <a:lnTo>
                  <a:pt x="43" y="565"/>
                </a:lnTo>
                <a:lnTo>
                  <a:pt x="35" y="545"/>
                </a:lnTo>
                <a:lnTo>
                  <a:pt x="35" y="545"/>
                </a:lnTo>
                <a:lnTo>
                  <a:pt x="25" y="519"/>
                </a:lnTo>
                <a:lnTo>
                  <a:pt x="15" y="483"/>
                </a:lnTo>
                <a:lnTo>
                  <a:pt x="15" y="483"/>
                </a:lnTo>
                <a:lnTo>
                  <a:pt x="13" y="476"/>
                </a:lnTo>
                <a:lnTo>
                  <a:pt x="13" y="476"/>
                </a:lnTo>
                <a:lnTo>
                  <a:pt x="4" y="438"/>
                </a:lnTo>
                <a:lnTo>
                  <a:pt x="1" y="427"/>
                </a:lnTo>
                <a:lnTo>
                  <a:pt x="0" y="418"/>
                </a:lnTo>
                <a:lnTo>
                  <a:pt x="0" y="418"/>
                </a:lnTo>
                <a:lnTo>
                  <a:pt x="1" y="412"/>
                </a:lnTo>
                <a:lnTo>
                  <a:pt x="2" y="407"/>
                </a:lnTo>
                <a:lnTo>
                  <a:pt x="4" y="402"/>
                </a:lnTo>
                <a:lnTo>
                  <a:pt x="7" y="395"/>
                </a:lnTo>
                <a:lnTo>
                  <a:pt x="11" y="390"/>
                </a:lnTo>
                <a:lnTo>
                  <a:pt x="16" y="385"/>
                </a:lnTo>
                <a:lnTo>
                  <a:pt x="21" y="380"/>
                </a:lnTo>
                <a:lnTo>
                  <a:pt x="28" y="375"/>
                </a:lnTo>
                <a:lnTo>
                  <a:pt x="28" y="375"/>
                </a:lnTo>
                <a:lnTo>
                  <a:pt x="42" y="367"/>
                </a:lnTo>
                <a:lnTo>
                  <a:pt x="56" y="360"/>
                </a:lnTo>
                <a:lnTo>
                  <a:pt x="69" y="356"/>
                </a:lnTo>
                <a:lnTo>
                  <a:pt x="82" y="355"/>
                </a:lnTo>
                <a:lnTo>
                  <a:pt x="82" y="355"/>
                </a:lnTo>
                <a:lnTo>
                  <a:pt x="86" y="355"/>
                </a:lnTo>
                <a:lnTo>
                  <a:pt x="90" y="356"/>
                </a:lnTo>
                <a:lnTo>
                  <a:pt x="94" y="358"/>
                </a:lnTo>
                <a:lnTo>
                  <a:pt x="97" y="360"/>
                </a:lnTo>
                <a:lnTo>
                  <a:pt x="97" y="360"/>
                </a:lnTo>
                <a:lnTo>
                  <a:pt x="99" y="364"/>
                </a:lnTo>
                <a:lnTo>
                  <a:pt x="102" y="369"/>
                </a:lnTo>
                <a:lnTo>
                  <a:pt x="109" y="383"/>
                </a:lnTo>
                <a:lnTo>
                  <a:pt x="109" y="383"/>
                </a:lnTo>
                <a:lnTo>
                  <a:pt x="119" y="411"/>
                </a:lnTo>
                <a:lnTo>
                  <a:pt x="119" y="411"/>
                </a:lnTo>
                <a:lnTo>
                  <a:pt x="126" y="428"/>
                </a:lnTo>
                <a:lnTo>
                  <a:pt x="133" y="441"/>
                </a:lnTo>
                <a:lnTo>
                  <a:pt x="135" y="445"/>
                </a:lnTo>
                <a:lnTo>
                  <a:pt x="138" y="448"/>
                </a:lnTo>
                <a:lnTo>
                  <a:pt x="141" y="450"/>
                </a:lnTo>
                <a:lnTo>
                  <a:pt x="143" y="451"/>
                </a:lnTo>
                <a:lnTo>
                  <a:pt x="143" y="451"/>
                </a:lnTo>
                <a:lnTo>
                  <a:pt x="146" y="449"/>
                </a:lnTo>
                <a:lnTo>
                  <a:pt x="150" y="445"/>
                </a:lnTo>
                <a:lnTo>
                  <a:pt x="163" y="428"/>
                </a:lnTo>
                <a:lnTo>
                  <a:pt x="183" y="399"/>
                </a:lnTo>
                <a:lnTo>
                  <a:pt x="208" y="359"/>
                </a:lnTo>
                <a:lnTo>
                  <a:pt x="208" y="359"/>
                </a:lnTo>
                <a:lnTo>
                  <a:pt x="259" y="280"/>
                </a:lnTo>
                <a:lnTo>
                  <a:pt x="302" y="214"/>
                </a:lnTo>
                <a:lnTo>
                  <a:pt x="302" y="214"/>
                </a:lnTo>
                <a:lnTo>
                  <a:pt x="352" y="143"/>
                </a:lnTo>
                <a:lnTo>
                  <a:pt x="371" y="116"/>
                </a:lnTo>
                <a:lnTo>
                  <a:pt x="386" y="95"/>
                </a:lnTo>
                <a:lnTo>
                  <a:pt x="386" y="95"/>
                </a:lnTo>
                <a:lnTo>
                  <a:pt x="400" y="77"/>
                </a:lnTo>
                <a:lnTo>
                  <a:pt x="414" y="62"/>
                </a:lnTo>
                <a:lnTo>
                  <a:pt x="426" y="49"/>
                </a:lnTo>
                <a:lnTo>
                  <a:pt x="439" y="39"/>
                </a:lnTo>
                <a:lnTo>
                  <a:pt x="439" y="39"/>
                </a:lnTo>
                <a:lnTo>
                  <a:pt x="450" y="30"/>
                </a:lnTo>
                <a:lnTo>
                  <a:pt x="462" y="24"/>
                </a:lnTo>
                <a:lnTo>
                  <a:pt x="476" y="18"/>
                </a:lnTo>
                <a:lnTo>
                  <a:pt x="491" y="13"/>
                </a:lnTo>
                <a:lnTo>
                  <a:pt x="491" y="13"/>
                </a:lnTo>
                <a:lnTo>
                  <a:pt x="508" y="8"/>
                </a:lnTo>
                <a:lnTo>
                  <a:pt x="526" y="4"/>
                </a:lnTo>
                <a:lnTo>
                  <a:pt x="549" y="2"/>
                </a:lnTo>
                <a:lnTo>
                  <a:pt x="572" y="0"/>
                </a:lnTo>
                <a:lnTo>
                  <a:pt x="577" y="15"/>
                </a:lnTo>
                <a:close/>
              </a:path>
            </a:pathLst>
          </a:cu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>
            <a:off x="7620000" y="1295400"/>
            <a:ext cx="595319" cy="686598"/>
          </a:xfrm>
          <a:custGeom>
            <a:avLst/>
            <a:gdLst/>
            <a:ahLst/>
            <a:cxnLst>
              <a:cxn ang="0">
                <a:pos x="577" y="15"/>
              </a:cxn>
              <a:cxn ang="0">
                <a:pos x="474" y="136"/>
              </a:cxn>
              <a:cxn ang="0">
                <a:pos x="376" y="262"/>
              </a:cxn>
              <a:cxn ang="0">
                <a:pos x="331" y="328"/>
              </a:cxn>
              <a:cxn ang="0">
                <a:pos x="244" y="458"/>
              </a:cxn>
              <a:cxn ang="0">
                <a:pos x="203" y="526"/>
              </a:cxn>
              <a:cxn ang="0">
                <a:pos x="189" y="553"/>
              </a:cxn>
              <a:cxn ang="0">
                <a:pos x="174" y="578"/>
              </a:cxn>
              <a:cxn ang="0">
                <a:pos x="157" y="594"/>
              </a:cxn>
              <a:cxn ang="0">
                <a:pos x="136" y="605"/>
              </a:cxn>
              <a:cxn ang="0">
                <a:pos x="113" y="608"/>
              </a:cxn>
              <a:cxn ang="0">
                <a:pos x="102" y="607"/>
              </a:cxn>
              <a:cxn ang="0">
                <a:pos x="85" y="604"/>
              </a:cxn>
              <a:cxn ang="0">
                <a:pos x="78" y="602"/>
              </a:cxn>
              <a:cxn ang="0">
                <a:pos x="64" y="593"/>
              </a:cxn>
              <a:cxn ang="0">
                <a:pos x="52" y="580"/>
              </a:cxn>
              <a:cxn ang="0">
                <a:pos x="47" y="573"/>
              </a:cxn>
              <a:cxn ang="0">
                <a:pos x="35" y="545"/>
              </a:cxn>
              <a:cxn ang="0">
                <a:pos x="25" y="519"/>
              </a:cxn>
              <a:cxn ang="0">
                <a:pos x="15" y="483"/>
              </a:cxn>
              <a:cxn ang="0">
                <a:pos x="13" y="476"/>
              </a:cxn>
              <a:cxn ang="0">
                <a:pos x="1" y="427"/>
              </a:cxn>
              <a:cxn ang="0">
                <a:pos x="0" y="418"/>
              </a:cxn>
              <a:cxn ang="0">
                <a:pos x="2" y="407"/>
              </a:cxn>
              <a:cxn ang="0">
                <a:pos x="7" y="395"/>
              </a:cxn>
              <a:cxn ang="0">
                <a:pos x="16" y="385"/>
              </a:cxn>
              <a:cxn ang="0">
                <a:pos x="28" y="375"/>
              </a:cxn>
              <a:cxn ang="0">
                <a:pos x="42" y="367"/>
              </a:cxn>
              <a:cxn ang="0">
                <a:pos x="69" y="356"/>
              </a:cxn>
              <a:cxn ang="0">
                <a:pos x="82" y="355"/>
              </a:cxn>
              <a:cxn ang="0">
                <a:pos x="90" y="356"/>
              </a:cxn>
              <a:cxn ang="0">
                <a:pos x="97" y="360"/>
              </a:cxn>
              <a:cxn ang="0">
                <a:pos x="99" y="364"/>
              </a:cxn>
              <a:cxn ang="0">
                <a:pos x="109" y="383"/>
              </a:cxn>
              <a:cxn ang="0">
                <a:pos x="119" y="411"/>
              </a:cxn>
              <a:cxn ang="0">
                <a:pos x="126" y="428"/>
              </a:cxn>
              <a:cxn ang="0">
                <a:pos x="135" y="445"/>
              </a:cxn>
              <a:cxn ang="0">
                <a:pos x="141" y="450"/>
              </a:cxn>
              <a:cxn ang="0">
                <a:pos x="143" y="451"/>
              </a:cxn>
              <a:cxn ang="0">
                <a:pos x="150" y="445"/>
              </a:cxn>
              <a:cxn ang="0">
                <a:pos x="183" y="399"/>
              </a:cxn>
              <a:cxn ang="0">
                <a:pos x="208" y="359"/>
              </a:cxn>
              <a:cxn ang="0">
                <a:pos x="302" y="214"/>
              </a:cxn>
              <a:cxn ang="0">
                <a:pos x="352" y="143"/>
              </a:cxn>
              <a:cxn ang="0">
                <a:pos x="386" y="95"/>
              </a:cxn>
              <a:cxn ang="0">
                <a:pos x="400" y="77"/>
              </a:cxn>
              <a:cxn ang="0">
                <a:pos x="426" y="49"/>
              </a:cxn>
              <a:cxn ang="0">
                <a:pos x="439" y="39"/>
              </a:cxn>
              <a:cxn ang="0">
                <a:pos x="462" y="24"/>
              </a:cxn>
              <a:cxn ang="0">
                <a:pos x="491" y="13"/>
              </a:cxn>
              <a:cxn ang="0">
                <a:pos x="508" y="8"/>
              </a:cxn>
              <a:cxn ang="0">
                <a:pos x="549" y="2"/>
              </a:cxn>
              <a:cxn ang="0">
                <a:pos x="577" y="15"/>
              </a:cxn>
            </a:cxnLst>
            <a:rect l="0" t="0" r="r" b="b"/>
            <a:pathLst>
              <a:path w="577" h="608">
                <a:moveTo>
                  <a:pt x="577" y="15"/>
                </a:moveTo>
                <a:lnTo>
                  <a:pt x="577" y="15"/>
                </a:lnTo>
                <a:lnTo>
                  <a:pt x="524" y="75"/>
                </a:lnTo>
                <a:lnTo>
                  <a:pt x="474" y="136"/>
                </a:lnTo>
                <a:lnTo>
                  <a:pt x="424" y="199"/>
                </a:lnTo>
                <a:lnTo>
                  <a:pt x="376" y="262"/>
                </a:lnTo>
                <a:lnTo>
                  <a:pt x="376" y="262"/>
                </a:lnTo>
                <a:lnTo>
                  <a:pt x="331" y="328"/>
                </a:lnTo>
                <a:lnTo>
                  <a:pt x="286" y="393"/>
                </a:lnTo>
                <a:lnTo>
                  <a:pt x="244" y="458"/>
                </a:lnTo>
                <a:lnTo>
                  <a:pt x="203" y="526"/>
                </a:lnTo>
                <a:lnTo>
                  <a:pt x="203" y="526"/>
                </a:lnTo>
                <a:lnTo>
                  <a:pt x="189" y="553"/>
                </a:lnTo>
                <a:lnTo>
                  <a:pt x="189" y="553"/>
                </a:lnTo>
                <a:lnTo>
                  <a:pt x="182" y="567"/>
                </a:lnTo>
                <a:lnTo>
                  <a:pt x="174" y="578"/>
                </a:lnTo>
                <a:lnTo>
                  <a:pt x="165" y="587"/>
                </a:lnTo>
                <a:lnTo>
                  <a:pt x="157" y="594"/>
                </a:lnTo>
                <a:lnTo>
                  <a:pt x="146" y="601"/>
                </a:lnTo>
                <a:lnTo>
                  <a:pt x="136" y="605"/>
                </a:lnTo>
                <a:lnTo>
                  <a:pt x="124" y="607"/>
                </a:lnTo>
                <a:lnTo>
                  <a:pt x="113" y="608"/>
                </a:lnTo>
                <a:lnTo>
                  <a:pt x="113" y="608"/>
                </a:lnTo>
                <a:lnTo>
                  <a:pt x="102" y="607"/>
                </a:lnTo>
                <a:lnTo>
                  <a:pt x="92" y="606"/>
                </a:lnTo>
                <a:lnTo>
                  <a:pt x="85" y="604"/>
                </a:lnTo>
                <a:lnTo>
                  <a:pt x="78" y="602"/>
                </a:lnTo>
                <a:lnTo>
                  <a:pt x="78" y="602"/>
                </a:lnTo>
                <a:lnTo>
                  <a:pt x="70" y="598"/>
                </a:lnTo>
                <a:lnTo>
                  <a:pt x="64" y="593"/>
                </a:lnTo>
                <a:lnTo>
                  <a:pt x="58" y="587"/>
                </a:lnTo>
                <a:lnTo>
                  <a:pt x="52" y="580"/>
                </a:lnTo>
                <a:lnTo>
                  <a:pt x="52" y="580"/>
                </a:lnTo>
                <a:lnTo>
                  <a:pt x="47" y="573"/>
                </a:lnTo>
                <a:lnTo>
                  <a:pt x="43" y="565"/>
                </a:lnTo>
                <a:lnTo>
                  <a:pt x="35" y="545"/>
                </a:lnTo>
                <a:lnTo>
                  <a:pt x="35" y="545"/>
                </a:lnTo>
                <a:lnTo>
                  <a:pt x="25" y="519"/>
                </a:lnTo>
                <a:lnTo>
                  <a:pt x="15" y="483"/>
                </a:lnTo>
                <a:lnTo>
                  <a:pt x="15" y="483"/>
                </a:lnTo>
                <a:lnTo>
                  <a:pt x="13" y="476"/>
                </a:lnTo>
                <a:lnTo>
                  <a:pt x="13" y="476"/>
                </a:lnTo>
                <a:lnTo>
                  <a:pt x="4" y="438"/>
                </a:lnTo>
                <a:lnTo>
                  <a:pt x="1" y="427"/>
                </a:lnTo>
                <a:lnTo>
                  <a:pt x="0" y="418"/>
                </a:lnTo>
                <a:lnTo>
                  <a:pt x="0" y="418"/>
                </a:lnTo>
                <a:lnTo>
                  <a:pt x="1" y="412"/>
                </a:lnTo>
                <a:lnTo>
                  <a:pt x="2" y="407"/>
                </a:lnTo>
                <a:lnTo>
                  <a:pt x="4" y="402"/>
                </a:lnTo>
                <a:lnTo>
                  <a:pt x="7" y="395"/>
                </a:lnTo>
                <a:lnTo>
                  <a:pt x="11" y="390"/>
                </a:lnTo>
                <a:lnTo>
                  <a:pt x="16" y="385"/>
                </a:lnTo>
                <a:lnTo>
                  <a:pt x="21" y="380"/>
                </a:lnTo>
                <a:lnTo>
                  <a:pt x="28" y="375"/>
                </a:lnTo>
                <a:lnTo>
                  <a:pt x="28" y="375"/>
                </a:lnTo>
                <a:lnTo>
                  <a:pt x="42" y="367"/>
                </a:lnTo>
                <a:lnTo>
                  <a:pt x="56" y="360"/>
                </a:lnTo>
                <a:lnTo>
                  <a:pt x="69" y="356"/>
                </a:lnTo>
                <a:lnTo>
                  <a:pt x="82" y="355"/>
                </a:lnTo>
                <a:lnTo>
                  <a:pt x="82" y="355"/>
                </a:lnTo>
                <a:lnTo>
                  <a:pt x="86" y="355"/>
                </a:lnTo>
                <a:lnTo>
                  <a:pt x="90" y="356"/>
                </a:lnTo>
                <a:lnTo>
                  <a:pt x="94" y="358"/>
                </a:lnTo>
                <a:lnTo>
                  <a:pt x="97" y="360"/>
                </a:lnTo>
                <a:lnTo>
                  <a:pt x="97" y="360"/>
                </a:lnTo>
                <a:lnTo>
                  <a:pt x="99" y="364"/>
                </a:lnTo>
                <a:lnTo>
                  <a:pt x="102" y="369"/>
                </a:lnTo>
                <a:lnTo>
                  <a:pt x="109" y="383"/>
                </a:lnTo>
                <a:lnTo>
                  <a:pt x="109" y="383"/>
                </a:lnTo>
                <a:lnTo>
                  <a:pt x="119" y="411"/>
                </a:lnTo>
                <a:lnTo>
                  <a:pt x="119" y="411"/>
                </a:lnTo>
                <a:lnTo>
                  <a:pt x="126" y="428"/>
                </a:lnTo>
                <a:lnTo>
                  <a:pt x="133" y="441"/>
                </a:lnTo>
                <a:lnTo>
                  <a:pt x="135" y="445"/>
                </a:lnTo>
                <a:lnTo>
                  <a:pt x="138" y="448"/>
                </a:lnTo>
                <a:lnTo>
                  <a:pt x="141" y="450"/>
                </a:lnTo>
                <a:lnTo>
                  <a:pt x="143" y="451"/>
                </a:lnTo>
                <a:lnTo>
                  <a:pt x="143" y="451"/>
                </a:lnTo>
                <a:lnTo>
                  <a:pt x="146" y="449"/>
                </a:lnTo>
                <a:lnTo>
                  <a:pt x="150" y="445"/>
                </a:lnTo>
                <a:lnTo>
                  <a:pt x="163" y="428"/>
                </a:lnTo>
                <a:lnTo>
                  <a:pt x="183" y="399"/>
                </a:lnTo>
                <a:lnTo>
                  <a:pt x="208" y="359"/>
                </a:lnTo>
                <a:lnTo>
                  <a:pt x="208" y="359"/>
                </a:lnTo>
                <a:lnTo>
                  <a:pt x="259" y="280"/>
                </a:lnTo>
                <a:lnTo>
                  <a:pt x="302" y="214"/>
                </a:lnTo>
                <a:lnTo>
                  <a:pt x="302" y="214"/>
                </a:lnTo>
                <a:lnTo>
                  <a:pt x="352" y="143"/>
                </a:lnTo>
                <a:lnTo>
                  <a:pt x="371" y="116"/>
                </a:lnTo>
                <a:lnTo>
                  <a:pt x="386" y="95"/>
                </a:lnTo>
                <a:lnTo>
                  <a:pt x="386" y="95"/>
                </a:lnTo>
                <a:lnTo>
                  <a:pt x="400" y="77"/>
                </a:lnTo>
                <a:lnTo>
                  <a:pt x="414" y="62"/>
                </a:lnTo>
                <a:lnTo>
                  <a:pt x="426" y="49"/>
                </a:lnTo>
                <a:lnTo>
                  <a:pt x="439" y="39"/>
                </a:lnTo>
                <a:lnTo>
                  <a:pt x="439" y="39"/>
                </a:lnTo>
                <a:lnTo>
                  <a:pt x="450" y="30"/>
                </a:lnTo>
                <a:lnTo>
                  <a:pt x="462" y="24"/>
                </a:lnTo>
                <a:lnTo>
                  <a:pt x="476" y="18"/>
                </a:lnTo>
                <a:lnTo>
                  <a:pt x="491" y="13"/>
                </a:lnTo>
                <a:lnTo>
                  <a:pt x="491" y="13"/>
                </a:lnTo>
                <a:lnTo>
                  <a:pt x="508" y="8"/>
                </a:lnTo>
                <a:lnTo>
                  <a:pt x="526" y="4"/>
                </a:lnTo>
                <a:lnTo>
                  <a:pt x="549" y="2"/>
                </a:lnTo>
                <a:lnTo>
                  <a:pt x="572" y="0"/>
                </a:lnTo>
                <a:lnTo>
                  <a:pt x="577" y="15"/>
                </a:lnTo>
                <a:close/>
              </a:path>
            </a:pathLst>
          </a:cu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48000" y="3489627"/>
            <a:ext cx="3352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Exploit resource redundancy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- Gracefully degrade the 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  product over time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- The multi-core trend is 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  supporting this approach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600" y="3505998"/>
            <a:ext cx="289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- Low overhead periodic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 checkpoint and recovery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- </a:t>
            </a:r>
            <a:r>
              <a:rPr lang="en-US" sz="2000" b="1" u="sng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Existing mechanisms: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ReVive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+ </a:t>
            </a:r>
            <a:r>
              <a:rPr lang="en-US" sz="2000" b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ReViveI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/O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SafetyNet</a:t>
            </a:r>
            <a:endParaRPr lang="en-US" sz="2000" b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2058198"/>
            <a:ext cx="2743200" cy="12954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200" y="3489627"/>
            <a:ext cx="289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Arial Narrow" pitchFamily="34" charset="0"/>
              </a:rPr>
              <a:t>Need For Low-Cost </a:t>
            </a:r>
          </a:p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Arial Narrow" pitchFamily="34" charset="0"/>
              </a:rPr>
              <a:t>Detection &amp; Diagnosis Mechanisms</a:t>
            </a:r>
            <a:endParaRPr lang="en-US" sz="2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33996" y="1444710"/>
            <a:ext cx="3175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GB" sz="2800" b="1" i="1" dirty="0" smtClean="0">
                <a:solidFill>
                  <a:srgbClr val="C00000"/>
                </a:solidFill>
                <a:latin typeface="Arial Narrow" pitchFamily="34" charset="0"/>
              </a:rPr>
              <a:t>Remaining Challenge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11603" y="5370493"/>
            <a:ext cx="7013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2800" b="1" i="1" dirty="0" smtClean="0">
                <a:solidFill>
                  <a:srgbClr val="C00000"/>
                </a:solidFill>
                <a:latin typeface="Arial Narrow" pitchFamily="34" charset="0"/>
              </a:rPr>
              <a:t>In this work we focus on a low-cost technique for detecting and diagnosing hard </a:t>
            </a:r>
            <a:r>
              <a:rPr lang="en-GB" sz="2800" b="1" i="1" dirty="0" smtClean="0">
                <a:solidFill>
                  <a:srgbClr val="C00000"/>
                </a:solidFill>
                <a:latin typeface="Arial Narrow" pitchFamily="34" charset="0"/>
              </a:rPr>
              <a:t>silicon defects</a:t>
            </a:r>
            <a:endParaRPr lang="en-GB" sz="2800" b="1" i="1" dirty="0" smtClean="0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Continuous Checking Techniques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Continuously check for execution errors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700" dirty="0" smtClean="0"/>
              <a:t>Shortcomings of continuous checking: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Redundant computation requires significant extra hardware – high area overhead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Continuous checking consumes significant energy – pressure on power budget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7" name="Group 38"/>
          <p:cNvGrpSpPr/>
          <p:nvPr/>
        </p:nvGrpSpPr>
        <p:grpSpPr>
          <a:xfrm>
            <a:off x="533400" y="1828800"/>
            <a:ext cx="7924800" cy="2286000"/>
            <a:chOff x="533400" y="1752600"/>
            <a:chExt cx="7924800" cy="2286000"/>
          </a:xfrm>
        </p:grpSpPr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533400" y="1752600"/>
              <a:ext cx="7924800" cy="2286000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  <a:alpha val="69000"/>
                  </a:schemeClr>
                </a:gs>
              </a:gsLst>
              <a:lin ang="5400000" scaled="1"/>
            </a:gradFill>
            <a:ln w="9525" algn="ctr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1068551" y="2286000"/>
              <a:ext cx="1446049" cy="762000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scene3d>
              <a:camera prst="legacyObliqueBottom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GB" sz="2400" dirty="0" smtClean="0">
                  <a:solidFill>
                    <a:schemeClr val="bg1"/>
                  </a:solidFill>
                  <a:latin typeface="Arial Narrow" pitchFamily="34" charset="0"/>
                </a:rPr>
                <a:t>Original</a:t>
              </a:r>
            </a:p>
            <a:p>
              <a:pPr algn="ctr" eaLnBrk="1" hangingPunct="1"/>
              <a:r>
                <a:rPr lang="en-GB" sz="2400" dirty="0" smtClean="0">
                  <a:solidFill>
                    <a:schemeClr val="bg1"/>
                  </a:solidFill>
                  <a:latin typeface="Arial Narrow" pitchFamily="34" charset="0"/>
                </a:rPr>
                <a:t>Module</a:t>
              </a:r>
              <a:endParaRPr lang="en-GB" sz="24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14" name="Rectangle 44"/>
            <p:cNvSpPr>
              <a:spLocks noChangeArrowheads="1"/>
            </p:cNvSpPr>
            <p:nvPr/>
          </p:nvSpPr>
          <p:spPr bwMode="auto">
            <a:xfrm>
              <a:off x="1068551" y="3157041"/>
              <a:ext cx="1446049" cy="729159"/>
            </a:xfrm>
            <a:prstGeom prst="rect">
              <a:avLst/>
            </a:prstGeom>
            <a:solidFill>
              <a:srgbClr val="CC9900"/>
            </a:solidFill>
            <a:ln w="9525">
              <a:miter lim="800000"/>
              <a:headEnd/>
              <a:tailEnd/>
            </a:ln>
            <a:scene3d>
              <a:camera prst="legacyObliqueBottom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GB" sz="2400" dirty="0" smtClean="0">
                  <a:solidFill>
                    <a:schemeClr val="bg1"/>
                  </a:solidFill>
                  <a:latin typeface="Arial Narrow" pitchFamily="34" charset="0"/>
                </a:rPr>
                <a:t>Copy of the</a:t>
              </a:r>
            </a:p>
            <a:p>
              <a:pPr algn="ctr" eaLnBrk="1" hangingPunct="1"/>
              <a:r>
                <a:rPr lang="en-GB" sz="2400" dirty="0" smtClean="0">
                  <a:solidFill>
                    <a:schemeClr val="bg1"/>
                  </a:solidFill>
                  <a:latin typeface="Arial Narrow" pitchFamily="34" charset="0"/>
                </a:rPr>
                <a:t>Module</a:t>
              </a:r>
              <a:endParaRPr lang="en-US" sz="24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15" name="Rectangle 45"/>
            <p:cNvSpPr>
              <a:spLocks noChangeArrowheads="1"/>
            </p:cNvSpPr>
            <p:nvPr/>
          </p:nvSpPr>
          <p:spPr bwMode="auto">
            <a:xfrm rot="10800000">
              <a:off x="2971801" y="2297588"/>
              <a:ext cx="602280" cy="1588612"/>
            </a:xfrm>
            <a:prstGeom prst="rect">
              <a:avLst/>
            </a:prstGeom>
            <a:solidFill>
              <a:srgbClr val="CC9900"/>
            </a:solidFill>
            <a:ln w="9525">
              <a:miter lim="800000"/>
              <a:headEnd/>
              <a:tailEnd/>
            </a:ln>
            <a:scene3d>
              <a:camera prst="legacyObliqueBottom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9900"/>
              </a:extrusionClr>
            </a:sp3d>
          </p:spPr>
          <p:txBody>
            <a:bodyPr vert="eaVert" wrap="none" anchor="ctr">
              <a:flatTx/>
            </a:bodyPr>
            <a:lstStyle/>
            <a:p>
              <a:pPr algn="ctr" eaLnBrk="1" hangingPunct="1"/>
              <a:r>
                <a:rPr lang="en-GB" sz="2400" dirty="0">
                  <a:solidFill>
                    <a:schemeClr val="bg1"/>
                  </a:solidFill>
                  <a:latin typeface="Arial Narrow" pitchFamily="34" charset="0"/>
                </a:rPr>
                <a:t>Checker</a:t>
              </a:r>
              <a:endParaRPr lang="en-US" sz="24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6" name="Text Box 31"/>
            <p:cNvSpPr txBox="1">
              <a:spLocks noChangeArrowheads="1"/>
            </p:cNvSpPr>
            <p:nvPr/>
          </p:nvSpPr>
          <p:spPr bwMode="auto">
            <a:xfrm>
              <a:off x="609600" y="1781176"/>
              <a:ext cx="3685624" cy="52322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800" dirty="0" smtClean="0">
                  <a:solidFill>
                    <a:schemeClr val="bg1"/>
                  </a:solidFill>
                  <a:latin typeface="Arial Narrow" pitchFamily="34" charset="0"/>
                </a:rPr>
                <a:t>Dual-Modular Redundancy</a:t>
              </a:r>
              <a:endParaRPr lang="en-US" sz="28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16" name="Line 46"/>
            <p:cNvSpPr>
              <a:spLocks noChangeShapeType="1"/>
            </p:cNvSpPr>
            <p:nvPr/>
          </p:nvSpPr>
          <p:spPr bwMode="auto">
            <a:xfrm flipV="1">
              <a:off x="2514600" y="2542290"/>
              <a:ext cx="457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47"/>
            <p:cNvSpPr>
              <a:spLocks noChangeShapeType="1"/>
            </p:cNvSpPr>
            <p:nvPr/>
          </p:nvSpPr>
          <p:spPr bwMode="auto">
            <a:xfrm flipV="1">
              <a:off x="2514600" y="2819400"/>
              <a:ext cx="457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48"/>
            <p:cNvSpPr>
              <a:spLocks noChangeShapeType="1"/>
            </p:cNvSpPr>
            <p:nvPr/>
          </p:nvSpPr>
          <p:spPr bwMode="auto">
            <a:xfrm flipV="1">
              <a:off x="2514600" y="3407536"/>
              <a:ext cx="457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49"/>
            <p:cNvSpPr>
              <a:spLocks noChangeShapeType="1"/>
            </p:cNvSpPr>
            <p:nvPr/>
          </p:nvSpPr>
          <p:spPr bwMode="auto">
            <a:xfrm flipV="1">
              <a:off x="2525798" y="3657600"/>
              <a:ext cx="457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800600" y="2438400"/>
              <a:ext cx="1603376" cy="1371600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scene3d>
              <a:camera prst="legacyObliqueBottom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GB" sz="2400" dirty="0">
                  <a:solidFill>
                    <a:schemeClr val="bg1"/>
                  </a:solidFill>
                  <a:latin typeface="Arial Narrow" pitchFamily="34" charset="0"/>
                </a:rPr>
                <a:t>Main</a:t>
              </a:r>
            </a:p>
            <a:p>
              <a:pPr algn="ctr" eaLnBrk="1" hangingPunct="1"/>
              <a:r>
                <a:rPr lang="en-GB" sz="2400" dirty="0">
                  <a:solidFill>
                    <a:schemeClr val="bg1"/>
                  </a:solidFill>
                  <a:latin typeface="Arial Narrow" pitchFamily="34" charset="0"/>
                </a:rPr>
                <a:t>Processor</a:t>
              </a:r>
              <a:endParaRPr lang="en-US" sz="24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6845350" y="2443595"/>
              <a:ext cx="1262112" cy="819150"/>
            </a:xfrm>
            <a:prstGeom prst="rect">
              <a:avLst/>
            </a:prstGeom>
            <a:solidFill>
              <a:srgbClr val="CC9900"/>
            </a:solidFill>
            <a:ln w="9525">
              <a:miter lim="800000"/>
              <a:headEnd/>
              <a:tailEnd/>
            </a:ln>
            <a:scene3d>
              <a:camera prst="legacyObliqueBottom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990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GB" sz="2400" dirty="0" smtClean="0">
                  <a:solidFill>
                    <a:schemeClr val="bg1"/>
                  </a:solidFill>
                  <a:latin typeface="Arial Narrow" pitchFamily="34" charset="0"/>
                </a:rPr>
                <a:t>Processor</a:t>
              </a:r>
            </a:p>
            <a:p>
              <a:pPr algn="ctr" eaLnBrk="1" hangingPunct="1"/>
              <a:r>
                <a:rPr lang="en-GB" sz="2400" dirty="0" smtClean="0">
                  <a:solidFill>
                    <a:schemeClr val="bg1"/>
                  </a:solidFill>
                  <a:latin typeface="Arial Narrow" pitchFamily="34" charset="0"/>
                </a:rPr>
                <a:t>Checker</a:t>
              </a:r>
              <a:endParaRPr lang="en-US" sz="24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5104797" y="1783560"/>
              <a:ext cx="2820003" cy="52322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800" dirty="0" smtClean="0">
                  <a:solidFill>
                    <a:schemeClr val="bg1"/>
                  </a:solidFill>
                  <a:latin typeface="Arial Narrow" pitchFamily="34" charset="0"/>
                </a:rPr>
                <a:t>Processor Checking</a:t>
              </a:r>
              <a:endParaRPr lang="en-US" sz="28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3" name="Line 46"/>
            <p:cNvSpPr>
              <a:spLocks noChangeShapeType="1"/>
            </p:cNvSpPr>
            <p:nvPr/>
          </p:nvSpPr>
          <p:spPr bwMode="auto">
            <a:xfrm flipV="1">
              <a:off x="6388150" y="2514600"/>
              <a:ext cx="457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" name="Line 47"/>
            <p:cNvSpPr>
              <a:spLocks noChangeShapeType="1"/>
            </p:cNvSpPr>
            <p:nvPr/>
          </p:nvSpPr>
          <p:spPr bwMode="auto">
            <a:xfrm flipV="1">
              <a:off x="6388150" y="2667000"/>
              <a:ext cx="457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5" name="Line 48"/>
            <p:cNvSpPr>
              <a:spLocks noChangeShapeType="1"/>
            </p:cNvSpPr>
            <p:nvPr/>
          </p:nvSpPr>
          <p:spPr bwMode="auto">
            <a:xfrm flipV="1">
              <a:off x="6388150" y="2971800"/>
              <a:ext cx="457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triangle"/>
              <a:tailEnd type="non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" name="Line 49"/>
            <p:cNvSpPr>
              <a:spLocks noChangeShapeType="1"/>
            </p:cNvSpPr>
            <p:nvPr/>
          </p:nvSpPr>
          <p:spPr bwMode="auto">
            <a:xfrm flipV="1">
              <a:off x="6399348" y="3124200"/>
              <a:ext cx="457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triangle"/>
              <a:tailEnd type="non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Periodic Checking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Periodically stall the processor and check the hardware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If hardware checking succeeds all previous computation is correct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Employ checkpointing and roll-back techniques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Built-In Self-Test (BIST) techniques to check the hardware </a:t>
            </a:r>
          </a:p>
          <a:p>
            <a:endParaRPr lang="en-US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800600" y="2991177"/>
            <a:ext cx="41148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i="1" dirty="0" smtClean="0">
                <a:latin typeface="Arial Narrow" pitchFamily="34" charset="0"/>
              </a:rPr>
              <a:t>Shortcomings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Random patterns do not target 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 any specific testing technique   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 (fault model)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A lot of patterns are needed for 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 good coverage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Long testing times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85800" y="3017584"/>
            <a:ext cx="3962400" cy="2714624"/>
            <a:chOff x="838200" y="2695576"/>
            <a:chExt cx="3962400" cy="2714624"/>
          </a:xfrm>
        </p:grpSpPr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838200" y="2743200"/>
              <a:ext cx="3962400" cy="2667000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  <a:alpha val="69000"/>
                  </a:schemeClr>
                </a:gs>
              </a:gsLst>
              <a:lin ang="5400000" scaled="1"/>
            </a:gradFill>
            <a:ln w="9525" algn="ctr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2" name="Text Box 31"/>
            <p:cNvSpPr txBox="1">
              <a:spLocks noChangeArrowheads="1"/>
            </p:cNvSpPr>
            <p:nvPr/>
          </p:nvSpPr>
          <p:spPr bwMode="auto">
            <a:xfrm>
              <a:off x="1219200" y="2695576"/>
              <a:ext cx="3034742" cy="95410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800" dirty="0" smtClean="0">
                  <a:solidFill>
                    <a:schemeClr val="bg1"/>
                  </a:solidFill>
                  <a:latin typeface="Arial Narrow" pitchFamily="34" charset="0"/>
                </a:rPr>
                <a:t>On-chip Random Test</a:t>
              </a:r>
            </a:p>
            <a:p>
              <a:pPr algn="ctr"/>
              <a:r>
                <a:rPr lang="en-GB" sz="2800" dirty="0" smtClean="0">
                  <a:solidFill>
                    <a:schemeClr val="bg1"/>
                  </a:solidFill>
                  <a:latin typeface="Arial Narrow" pitchFamily="34" charset="0"/>
                </a:rPr>
                <a:t>Pattern Generation</a:t>
              </a:r>
              <a:endParaRPr lang="en-US" sz="28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990600" y="3627625"/>
              <a:ext cx="3626758" cy="1706375"/>
              <a:chOff x="990600" y="3627625"/>
              <a:chExt cx="3626758" cy="1706375"/>
            </a:xfrm>
          </p:grpSpPr>
          <p:sp>
            <p:nvSpPr>
              <p:cNvPr id="15" name="Rectangle 37"/>
              <p:cNvSpPr>
                <a:spLocks noChangeArrowheads="1"/>
              </p:cNvSpPr>
              <p:nvPr/>
            </p:nvSpPr>
            <p:spPr bwMode="auto">
              <a:xfrm>
                <a:off x="1814946" y="3643745"/>
                <a:ext cx="1523999" cy="1676400"/>
              </a:xfrm>
              <a:prstGeom prst="rect">
                <a:avLst/>
              </a:prstGeom>
              <a:solidFill>
                <a:srgbClr val="FFCC00"/>
              </a:solidFill>
              <a:ln w="9525">
                <a:miter lim="800000"/>
                <a:headEnd/>
                <a:tailEnd/>
              </a:ln>
              <a:scene3d>
                <a:camera prst="legacyObliqueBottomRight"/>
                <a:lightRig rig="legacyFlat3" dir="b"/>
              </a:scene3d>
              <a:sp3d extrusionH="100000" prstMaterial="legacyMatte">
                <a:bevelT w="13500" h="13500" prst="angle"/>
                <a:bevelB w="13500" h="13500" prst="angle"/>
                <a:extrusionClr>
                  <a:srgbClr val="FFCC00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 algn="ctr" eaLnBrk="1" hangingPunct="1"/>
                <a:r>
                  <a:rPr lang="en-GB" sz="2400" dirty="0" smtClean="0">
                    <a:solidFill>
                      <a:schemeClr val="bg1"/>
                    </a:solidFill>
                    <a:latin typeface="Arial Narrow" pitchFamily="34" charset="0"/>
                  </a:rPr>
                  <a:t>Module</a:t>
                </a:r>
              </a:p>
              <a:p>
                <a:pPr algn="ctr" eaLnBrk="1" hangingPunct="1"/>
                <a:r>
                  <a:rPr lang="en-GB" sz="2400" dirty="0" smtClean="0">
                    <a:solidFill>
                      <a:schemeClr val="bg1"/>
                    </a:solidFill>
                    <a:latin typeface="Arial Narrow" pitchFamily="34" charset="0"/>
                  </a:rPr>
                  <a:t>Under </a:t>
                </a:r>
              </a:p>
              <a:p>
                <a:pPr algn="ctr" eaLnBrk="1" hangingPunct="1"/>
                <a:r>
                  <a:rPr lang="en-GB" sz="2400" dirty="0" smtClean="0">
                    <a:solidFill>
                      <a:schemeClr val="bg1"/>
                    </a:solidFill>
                    <a:latin typeface="Arial Narrow" pitchFamily="34" charset="0"/>
                  </a:rPr>
                  <a:t>Test</a:t>
                </a:r>
                <a:endParaRPr lang="en-GB" dirty="0">
                  <a:solidFill>
                    <a:schemeClr val="bg1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6" name="Rectangle 44"/>
              <p:cNvSpPr>
                <a:spLocks noChangeArrowheads="1"/>
              </p:cNvSpPr>
              <p:nvPr/>
            </p:nvSpPr>
            <p:spPr bwMode="auto">
              <a:xfrm>
                <a:off x="990600" y="3643745"/>
                <a:ext cx="381000" cy="1676400"/>
              </a:xfrm>
              <a:prstGeom prst="rect">
                <a:avLst/>
              </a:prstGeom>
              <a:solidFill>
                <a:srgbClr val="CC9900"/>
              </a:solidFill>
              <a:ln w="9525">
                <a:miter lim="800000"/>
                <a:headEnd/>
                <a:tailEnd/>
              </a:ln>
              <a:scene3d>
                <a:camera prst="legacyObliqueBottomRight"/>
                <a:lightRig rig="legacyFlat3" dir="b"/>
              </a:scene3d>
              <a:sp3d extrusionH="100000" prstMaterial="legacyMatte">
                <a:bevelT w="13500" h="13500" prst="angle"/>
                <a:bevelB w="13500" h="13500" prst="angle"/>
                <a:extrusionClr>
                  <a:srgbClr val="FFCC00"/>
                </a:extrusionClr>
              </a:sp3d>
            </p:spPr>
            <p:txBody>
              <a:bodyPr vert="wordArtVert" wrap="none" anchor="ctr">
                <a:flatTx/>
              </a:bodyPr>
              <a:lstStyle/>
              <a:p>
                <a:pPr eaLnBrk="1" hangingPunct="1"/>
                <a:r>
                  <a:rPr lang="en-GB" sz="2400" dirty="0" smtClean="0">
                    <a:solidFill>
                      <a:schemeClr val="bg1"/>
                    </a:solidFill>
                    <a:latin typeface="Arial Narrow" pitchFamily="34" charset="0"/>
                  </a:rPr>
                  <a:t>LFSR</a:t>
                </a:r>
                <a:endParaRPr lang="en-US" sz="2400" dirty="0">
                  <a:solidFill>
                    <a:schemeClr val="bg1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7" name="Rectangle 45"/>
              <p:cNvSpPr>
                <a:spLocks noChangeArrowheads="1"/>
              </p:cNvSpPr>
              <p:nvPr/>
            </p:nvSpPr>
            <p:spPr bwMode="auto">
              <a:xfrm rot="10800000">
                <a:off x="3775366" y="3627625"/>
                <a:ext cx="841992" cy="1706375"/>
              </a:xfrm>
              <a:prstGeom prst="rect">
                <a:avLst/>
              </a:prstGeom>
              <a:solidFill>
                <a:srgbClr val="CC9900"/>
              </a:solidFill>
              <a:ln w="9525">
                <a:miter lim="800000"/>
                <a:headEnd/>
                <a:tailEnd/>
              </a:ln>
              <a:scene3d>
                <a:camera prst="legacyObliqueBottomRight"/>
                <a:lightRig rig="legacyFlat3" dir="b"/>
              </a:scene3d>
              <a:sp3d extrusionH="100000" prstMaterial="legacyMatte">
                <a:bevelT w="13500" h="13500" prst="angle"/>
                <a:bevelB w="13500" h="13500" prst="angle"/>
                <a:extrusionClr>
                  <a:srgbClr val="CC9900"/>
                </a:extrusionClr>
              </a:sp3d>
            </p:spPr>
            <p:txBody>
              <a:bodyPr vert="eaVert" wrap="none" anchor="ctr">
                <a:flatTx/>
              </a:bodyPr>
              <a:lstStyle/>
              <a:p>
                <a:pPr algn="ctr" eaLnBrk="1" hangingPunct="1"/>
                <a:r>
                  <a:rPr lang="en-GB" sz="2400" dirty="0" smtClean="0">
                    <a:solidFill>
                      <a:schemeClr val="bg1"/>
                    </a:solidFill>
                    <a:latin typeface="Arial Narrow" pitchFamily="34" charset="0"/>
                  </a:rPr>
                  <a:t>Signature</a:t>
                </a:r>
              </a:p>
              <a:p>
                <a:pPr algn="ctr" eaLnBrk="1" hangingPunct="1"/>
                <a:r>
                  <a:rPr lang="en-GB" sz="2400" dirty="0" smtClean="0">
                    <a:solidFill>
                      <a:schemeClr val="bg1"/>
                    </a:solidFill>
                    <a:latin typeface="Arial Narrow" pitchFamily="34" charset="0"/>
                  </a:rPr>
                  <a:t>Register</a:t>
                </a:r>
                <a:endParaRPr lang="en-US" sz="2400" dirty="0">
                  <a:solidFill>
                    <a:schemeClr val="bg1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62" name="Line 46"/>
              <p:cNvSpPr>
                <a:spLocks noChangeShapeType="1"/>
              </p:cNvSpPr>
              <p:nvPr/>
            </p:nvSpPr>
            <p:spPr bwMode="auto">
              <a:xfrm flipV="1">
                <a:off x="1371600" y="3920835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" name="Line 47"/>
              <p:cNvSpPr>
                <a:spLocks noChangeShapeType="1"/>
              </p:cNvSpPr>
              <p:nvPr/>
            </p:nvSpPr>
            <p:spPr bwMode="auto">
              <a:xfrm flipV="1">
                <a:off x="1371600" y="4197945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" name="Line 48"/>
              <p:cNvSpPr>
                <a:spLocks noChangeShapeType="1"/>
              </p:cNvSpPr>
              <p:nvPr/>
            </p:nvSpPr>
            <p:spPr bwMode="auto">
              <a:xfrm flipV="1">
                <a:off x="1371600" y="4786081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5" name="Line 49"/>
              <p:cNvSpPr>
                <a:spLocks noChangeShapeType="1"/>
              </p:cNvSpPr>
              <p:nvPr/>
            </p:nvSpPr>
            <p:spPr bwMode="auto">
              <a:xfrm flipV="1">
                <a:off x="1382798" y="5036145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" name="Line 46"/>
              <p:cNvSpPr>
                <a:spLocks noChangeShapeType="1"/>
              </p:cNvSpPr>
              <p:nvPr/>
            </p:nvSpPr>
            <p:spPr bwMode="auto">
              <a:xfrm flipV="1">
                <a:off x="3313892" y="3913890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7" name="Line 47"/>
              <p:cNvSpPr>
                <a:spLocks noChangeShapeType="1"/>
              </p:cNvSpPr>
              <p:nvPr/>
            </p:nvSpPr>
            <p:spPr bwMode="auto">
              <a:xfrm flipV="1">
                <a:off x="3313892" y="4191000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8" name="Line 48"/>
              <p:cNvSpPr>
                <a:spLocks noChangeShapeType="1"/>
              </p:cNvSpPr>
              <p:nvPr/>
            </p:nvSpPr>
            <p:spPr bwMode="auto">
              <a:xfrm flipV="1">
                <a:off x="3313892" y="4779136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" name="Line 49"/>
              <p:cNvSpPr>
                <a:spLocks noChangeShapeType="1"/>
              </p:cNvSpPr>
              <p:nvPr/>
            </p:nvSpPr>
            <p:spPr bwMode="auto">
              <a:xfrm flipV="1">
                <a:off x="3325090" y="5029200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0" name="Line 47"/>
              <p:cNvSpPr>
                <a:spLocks noChangeShapeType="1"/>
              </p:cNvSpPr>
              <p:nvPr/>
            </p:nvSpPr>
            <p:spPr bwMode="auto">
              <a:xfrm flipV="1">
                <a:off x="1371600" y="4495800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" name="Line 47"/>
              <p:cNvSpPr>
                <a:spLocks noChangeShapeType="1"/>
              </p:cNvSpPr>
              <p:nvPr/>
            </p:nvSpPr>
            <p:spPr bwMode="auto">
              <a:xfrm flipV="1">
                <a:off x="3325090" y="4495800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74" name="TextBox 73"/>
          <p:cNvSpPr txBox="1"/>
          <p:nvPr/>
        </p:nvSpPr>
        <p:spPr>
          <a:xfrm>
            <a:off x="838200" y="5791200"/>
            <a:ext cx="7315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i="1" dirty="0" smtClean="0">
                <a:solidFill>
                  <a:srgbClr val="CC0000"/>
                </a:solidFill>
                <a:latin typeface="Arial Narrow" pitchFamily="34" charset="0"/>
              </a:rPr>
              <a:t>Too slow for online testing – High performance overhead</a:t>
            </a:r>
            <a:endParaRPr lang="en-US" sz="2400" dirty="0">
              <a:solidFill>
                <a:srgbClr val="CC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 – Software-Based Defect Detection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MICRO-40</a:t>
            </a:r>
          </a:p>
          <a:p>
            <a:r>
              <a:rPr lang="en-US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pic>
        <p:nvPicPr>
          <p:cNvPr id="2050" name="Picture 2" descr="C:\Users\kypros\AppData\Local\Microsoft\Windows\Temporary Internet Files\Content.IE5\XVXUUB12\MCj0433834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869794"/>
            <a:ext cx="2770796" cy="1731896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85799" y="1524000"/>
            <a:ext cx="2209800" cy="152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Arial Narrow" pitchFamily="34" charset="0"/>
              </a:rPr>
              <a:t>FIRMWARE</a:t>
            </a:r>
          </a:p>
          <a:p>
            <a:pPr algn="ctr"/>
            <a:r>
              <a:rPr lang="en-US" sz="2000" dirty="0" smtClean="0">
                <a:latin typeface="Arial Narrow" pitchFamily="34" charset="0"/>
              </a:rPr>
              <a:t>Periodically </a:t>
            </a:r>
            <a:r>
              <a:rPr lang="en-US" sz="2000" dirty="0" smtClean="0">
                <a:latin typeface="Arial Narrow" pitchFamily="34" charset="0"/>
              </a:rPr>
              <a:t>stalls </a:t>
            </a:r>
            <a:r>
              <a:rPr lang="en-US" sz="2000" dirty="0" smtClean="0">
                <a:latin typeface="Arial Narrow" pitchFamily="34" charset="0"/>
              </a:rPr>
              <a:t>the processor and run hardware checking routines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11725" y="3505200"/>
            <a:ext cx="3048001" cy="1219200"/>
            <a:chOff x="228599" y="3124200"/>
            <a:chExt cx="3048001" cy="1371600"/>
          </a:xfrm>
        </p:grpSpPr>
        <p:sp>
          <p:nvSpPr>
            <p:cNvPr id="2052" name="Cloud"/>
            <p:cNvSpPr>
              <a:spLocks noChangeAspect="1" noEditPoints="1" noChangeArrowheads="1"/>
            </p:cNvSpPr>
            <p:nvPr/>
          </p:nvSpPr>
          <p:spPr bwMode="auto">
            <a:xfrm>
              <a:off x="228599" y="3124200"/>
              <a:ext cx="3048001" cy="1371600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gradFill flip="none" rotWithShape="1">
              <a:gsLst>
                <a:gs pos="0">
                  <a:srgbClr val="FFBE7D">
                    <a:shade val="30000"/>
                    <a:satMod val="115000"/>
                  </a:srgbClr>
                </a:gs>
                <a:gs pos="50000">
                  <a:srgbClr val="FFBE7D">
                    <a:shade val="67500"/>
                    <a:satMod val="115000"/>
                  </a:srgbClr>
                </a:gs>
                <a:gs pos="100000">
                  <a:srgbClr val="FFBE7D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4910" y="3415145"/>
              <a:ext cx="244970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Arial Narrow" pitchFamily="34" charset="0"/>
                </a:rPr>
                <a:t>Architectural support to </a:t>
              </a: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Arial Narrow" pitchFamily="34" charset="0"/>
                </a:rPr>
                <a:t>software-based checking</a:t>
              </a:r>
              <a:endParaRPr lang="en-US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sp>
        <p:nvSpPr>
          <p:cNvPr id="15" name="Down Arrow 14"/>
          <p:cNvSpPr/>
          <p:nvPr/>
        </p:nvSpPr>
        <p:spPr>
          <a:xfrm>
            <a:off x="1600200" y="3048000"/>
            <a:ext cx="533400" cy="533400"/>
          </a:xfrm>
          <a:prstGeom prst="downArrow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1600200" y="4745180"/>
            <a:ext cx="533400" cy="533400"/>
          </a:xfrm>
          <a:prstGeom prst="downArrow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505200" y="1219200"/>
            <a:ext cx="5638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Move the hardware checking overhead to software</a:t>
            </a:r>
          </a:p>
          <a:p>
            <a:pPr marL="457200" indent="-457200">
              <a:buAutoNum type="arabicParenR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Firmware periodically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stalls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the processor and perform hardware checking</a:t>
            </a:r>
          </a:p>
          <a:p>
            <a:pPr marL="457200" indent="-457200">
              <a:buAutoNum type="arabicParenR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Provide architectural support to the software checking routines</a:t>
            </a:r>
          </a:p>
          <a:p>
            <a:pPr marL="457200" indent="-457200" algn="ctr"/>
            <a:endParaRPr lang="en-US" sz="2400" i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  <a:p>
            <a:pPr marL="457200" indent="-457200" algn="ctr"/>
            <a:r>
              <a:rPr lang="en-US" sz="2400" i="1" u="sng" dirty="0" smtClean="0">
                <a:solidFill>
                  <a:srgbClr val="CC0000"/>
                </a:solidFill>
                <a:latin typeface="Arial Narrow" pitchFamily="34" charset="0"/>
              </a:rPr>
              <a:t>Advantages over hardware-based techniques</a:t>
            </a:r>
          </a:p>
          <a:p>
            <a:pPr marL="457200" indent="-457200"/>
            <a:r>
              <a:rPr lang="en-US" sz="2400" i="1" dirty="0" smtClean="0">
                <a:solidFill>
                  <a:srgbClr val="CC0000"/>
                </a:solidFill>
                <a:latin typeface="Arial Narrow" pitchFamily="34" charset="0"/>
              </a:rPr>
              <a:t>- Lower area overhead</a:t>
            </a:r>
            <a:endParaRPr lang="en-US" sz="2000" i="1" dirty="0">
              <a:solidFill>
                <a:srgbClr val="CC0000"/>
              </a:solidFill>
              <a:latin typeface="Arial Narrow" pitchFamily="34" charset="0"/>
            </a:endParaRPr>
          </a:p>
          <a:p>
            <a:pPr marL="457200" indent="-457200"/>
            <a:r>
              <a:rPr lang="en-US" sz="2400" i="1" dirty="0" smtClean="0">
                <a:solidFill>
                  <a:srgbClr val="CC0000"/>
                </a:solidFill>
                <a:latin typeface="Arial Narrow" pitchFamily="34" charset="0"/>
              </a:rPr>
              <a:t>- Higher runtime flexibility</a:t>
            </a:r>
          </a:p>
          <a:p>
            <a:pPr marL="457200" indent="-457200"/>
            <a:r>
              <a:rPr lang="en-US" sz="2400" i="1" dirty="0" smtClean="0">
                <a:solidFill>
                  <a:srgbClr val="CC0000"/>
                </a:solidFill>
                <a:latin typeface="Arial Narrow" pitchFamily="34" charset="0"/>
              </a:rPr>
              <a:t>	- it can support multiple fault models</a:t>
            </a:r>
          </a:p>
          <a:p>
            <a:pPr marL="457200" indent="-457200"/>
            <a:r>
              <a:rPr lang="en-US" sz="2400" i="1" dirty="0" smtClean="0">
                <a:solidFill>
                  <a:srgbClr val="CC0000"/>
                </a:solidFill>
                <a:latin typeface="Arial Narrow" pitchFamily="34" charset="0"/>
              </a:rPr>
              <a:t>	- dynamic tuning of testing process</a:t>
            </a:r>
          </a:p>
          <a:p>
            <a:pPr marL="457200" indent="-457200"/>
            <a:r>
              <a:rPr lang="en-US" sz="2400" i="1" dirty="0" smtClean="0">
                <a:solidFill>
                  <a:srgbClr val="CC0000"/>
                </a:solidFill>
                <a:latin typeface="Arial Narrow" pitchFamily="34" charset="0"/>
              </a:rPr>
              <a:t>- Easier to upgrade (software patches)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04800" y="3491345"/>
            <a:ext cx="3048001" cy="1219200"/>
            <a:chOff x="304800" y="3491345"/>
            <a:chExt cx="3048001" cy="1219200"/>
          </a:xfrm>
        </p:grpSpPr>
        <p:sp>
          <p:nvSpPr>
            <p:cNvPr id="18" name="Cloud"/>
            <p:cNvSpPr>
              <a:spLocks noChangeAspect="1" noEditPoints="1" noChangeArrowheads="1"/>
            </p:cNvSpPr>
            <p:nvPr/>
          </p:nvSpPr>
          <p:spPr bwMode="auto">
            <a:xfrm>
              <a:off x="304800" y="3491345"/>
              <a:ext cx="3048001" cy="1219200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CC0000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CC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46356" y="3657600"/>
              <a:ext cx="188224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 Narrow" pitchFamily="34" charset="0"/>
                </a:rPr>
                <a:t>Accessibility</a:t>
              </a:r>
            </a:p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 Narrow" pitchFamily="34" charset="0"/>
                </a:rPr>
                <a:t>Controllability</a:t>
              </a:r>
              <a:endParaRPr lang="en-US" sz="24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43200" y="3733800"/>
              <a:ext cx="3898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latin typeface="Arial Narrow" pitchFamily="34" charset="0"/>
                </a:rPr>
                <a:t>?</a:t>
              </a:r>
              <a:endParaRPr lang="en-US" sz="32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3733800"/>
              <a:ext cx="3898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latin typeface="Arial Narrow" pitchFamily="34" charset="0"/>
                </a:rPr>
                <a:t>?</a:t>
              </a:r>
              <a:endParaRPr lang="en-US" sz="32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Access-Control Extensions (ACE)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Architectural support that enables</a:t>
            </a:r>
          </a:p>
          <a:p>
            <a:pPr>
              <a:buNone/>
            </a:pPr>
            <a:r>
              <a:rPr lang="en-US" dirty="0" smtClean="0"/>
              <a:t>	software access to the processor state </a:t>
            </a:r>
          </a:p>
          <a:p>
            <a:pPr>
              <a:buNone/>
            </a:pPr>
            <a:r>
              <a:rPr lang="en-US" dirty="0" smtClean="0"/>
              <a:t>	(ACE Hardware)</a:t>
            </a:r>
          </a:p>
          <a:p>
            <a:r>
              <a:rPr lang="en-US" dirty="0" smtClean="0"/>
              <a:t>Special Instructions can access </a:t>
            </a:r>
          </a:p>
          <a:p>
            <a:pPr>
              <a:buNone/>
            </a:pPr>
            <a:r>
              <a:rPr lang="en-US" dirty="0" smtClean="0"/>
              <a:t>	and control any part of the</a:t>
            </a:r>
          </a:p>
          <a:p>
            <a:pPr>
              <a:buNone/>
            </a:pPr>
            <a:r>
              <a:rPr lang="en-US" dirty="0" smtClean="0"/>
              <a:t>	processor state</a:t>
            </a:r>
          </a:p>
          <a:p>
            <a:pPr>
              <a:buNone/>
            </a:pPr>
            <a:r>
              <a:rPr lang="en-US" dirty="0" smtClean="0"/>
              <a:t>	(ACE Instructions)</a:t>
            </a:r>
          </a:p>
          <a:p>
            <a:r>
              <a:rPr lang="en-US" dirty="0" smtClean="0"/>
              <a:t>Firmware can periodically </a:t>
            </a:r>
          </a:p>
          <a:p>
            <a:pPr>
              <a:buNone/>
            </a:pPr>
            <a:r>
              <a:rPr lang="en-US" dirty="0" smtClean="0"/>
              <a:t>	run directed hardware tests</a:t>
            </a:r>
          </a:p>
          <a:p>
            <a:pPr>
              <a:buNone/>
            </a:pPr>
            <a:r>
              <a:rPr lang="en-US" dirty="0" smtClean="0"/>
              <a:t>	(ACE Firmware)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876800" y="2408136"/>
            <a:ext cx="3810000" cy="3687864"/>
            <a:chOff x="2028825" y="304800"/>
            <a:chExt cx="3552825" cy="3066947"/>
          </a:xfrm>
        </p:grpSpPr>
        <p:grpSp>
          <p:nvGrpSpPr>
            <p:cNvPr id="8" name="Group 87"/>
            <p:cNvGrpSpPr/>
            <p:nvPr/>
          </p:nvGrpSpPr>
          <p:grpSpPr>
            <a:xfrm>
              <a:off x="2809872" y="2206762"/>
              <a:ext cx="2771778" cy="1164985"/>
              <a:chOff x="2286000" y="4524375"/>
              <a:chExt cx="2514600" cy="1164985"/>
            </a:xfrm>
          </p:grpSpPr>
          <p:sp>
            <p:nvSpPr>
              <p:cNvPr id="19" name="Cube 18"/>
              <p:cNvSpPr/>
              <p:nvPr/>
            </p:nvSpPr>
            <p:spPr>
              <a:xfrm>
                <a:off x="2286000" y="4524375"/>
                <a:ext cx="2514600" cy="1143000"/>
              </a:xfrm>
              <a:prstGeom prst="cube">
                <a:avLst>
                  <a:gd name="adj" fmla="val 38333"/>
                </a:avLst>
              </a:prstGeom>
              <a:solidFill>
                <a:schemeClr val="accent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0" name="Straight Connector 19"/>
              <p:cNvCxnSpPr>
                <a:stCxn id="19" idx="2"/>
                <a:endCxn id="19" idx="4"/>
              </p:cNvCxnSpPr>
              <p:nvPr/>
            </p:nvCxnSpPr>
            <p:spPr>
              <a:xfrm rot="10800000" flipH="1">
                <a:off x="2286000" y="5314948"/>
                <a:ext cx="2076454" cy="1588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19" idx="4"/>
                <a:endCxn id="19" idx="5"/>
              </p:cNvCxnSpPr>
              <p:nvPr/>
            </p:nvCxnSpPr>
            <p:spPr>
              <a:xfrm flipV="1">
                <a:off x="4362454" y="4876802"/>
                <a:ext cx="438146" cy="438146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543175" y="4952999"/>
                <a:ext cx="1679131" cy="383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  <a:latin typeface="Arial Narrow" pitchFamily="34" charset="0"/>
                    <a:cs typeface="Times New Roman" pitchFamily="18" charset="0"/>
                  </a:rPr>
                  <a:t>Processor State</a:t>
                </a:r>
                <a:endParaRPr lang="en-US" sz="2400" dirty="0">
                  <a:solidFill>
                    <a:schemeClr val="bg1"/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771775" y="5305424"/>
                <a:ext cx="1119060" cy="383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  <a:latin typeface="Arial Narrow" pitchFamily="34" charset="0"/>
                    <a:cs typeface="Times New Roman" pitchFamily="18" charset="0"/>
                  </a:rPr>
                  <a:t>Processor</a:t>
                </a:r>
                <a:endParaRPr lang="en-US" sz="2400" dirty="0">
                  <a:solidFill>
                    <a:schemeClr val="bg1"/>
                  </a:solidFill>
                  <a:latin typeface="Arial Narrow" pitchFamily="34" charset="0"/>
                  <a:cs typeface="Times New Roman" pitchFamily="18" charset="0"/>
                </a:endParaRPr>
              </a:p>
            </p:txBody>
          </p:sp>
        </p:grpSp>
        <p:sp>
          <p:nvSpPr>
            <p:cNvPr id="9" name="Cube 8"/>
            <p:cNvSpPr/>
            <p:nvPr/>
          </p:nvSpPr>
          <p:spPr>
            <a:xfrm>
              <a:off x="2800347" y="1842669"/>
              <a:ext cx="2771778" cy="762000"/>
            </a:xfrm>
            <a:prstGeom prst="cube">
              <a:avLst>
                <a:gd name="adj" fmla="val 55000"/>
              </a:avLst>
            </a:prstGeom>
            <a:solidFill>
              <a:srgbClr val="CC99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Arial Narrow" pitchFamily="34" charset="0"/>
                  <a:cs typeface="Times New Roman" pitchFamily="18" charset="0"/>
                </a:rPr>
                <a:t>ACE Hardware</a:t>
              </a:r>
              <a:endParaRPr lang="en-US" sz="2400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0" name="Left Brace 9"/>
            <p:cNvSpPr/>
            <p:nvPr/>
          </p:nvSpPr>
          <p:spPr>
            <a:xfrm>
              <a:off x="2447923" y="2223669"/>
              <a:ext cx="304800" cy="1143000"/>
            </a:xfrm>
            <a:prstGeom prst="leftBrace">
              <a:avLst>
                <a:gd name="adj1" fmla="val 55208"/>
                <a:gd name="adj2" fmla="val 50000"/>
              </a:avLst>
            </a:prstGeom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1734269" y="2596618"/>
              <a:ext cx="1065421" cy="4305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Hardware</a:t>
              </a:r>
              <a:endParaRPr lang="en-US" sz="2400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2" name="Cube 11"/>
            <p:cNvSpPr/>
            <p:nvPr/>
          </p:nvSpPr>
          <p:spPr>
            <a:xfrm>
              <a:off x="2800349" y="1447800"/>
              <a:ext cx="2771778" cy="762000"/>
            </a:xfrm>
            <a:prstGeom prst="cube">
              <a:avLst>
                <a:gd name="adj" fmla="val 55000"/>
              </a:avLst>
            </a:prstGeom>
            <a:solidFill>
              <a:srgbClr val="CC99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Arial Narrow" pitchFamily="34" charset="0"/>
                  <a:cs typeface="Times New Roman" pitchFamily="18" charset="0"/>
                </a:rPr>
                <a:t>ACE Extension</a:t>
              </a:r>
              <a:endParaRPr lang="en-US" sz="2400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3" name="Cube 12"/>
            <p:cNvSpPr/>
            <p:nvPr/>
          </p:nvSpPr>
          <p:spPr>
            <a:xfrm>
              <a:off x="2790822" y="1066800"/>
              <a:ext cx="2771778" cy="762000"/>
            </a:xfrm>
            <a:prstGeom prst="cube">
              <a:avLst>
                <a:gd name="adj" fmla="val 55000"/>
              </a:avLst>
            </a:prstGeom>
            <a:solidFill>
              <a:srgbClr val="CC99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Arial Narrow" pitchFamily="34" charset="0"/>
                  <a:cs typeface="Times New Roman" pitchFamily="18" charset="0"/>
                </a:rPr>
                <a:t>ACE Firmware</a:t>
              </a:r>
              <a:endParaRPr lang="en-US" sz="2400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4" name="Cube 13"/>
            <p:cNvSpPr/>
            <p:nvPr/>
          </p:nvSpPr>
          <p:spPr>
            <a:xfrm>
              <a:off x="2790822" y="685800"/>
              <a:ext cx="2771778" cy="762000"/>
            </a:xfrm>
            <a:prstGeom prst="cube">
              <a:avLst>
                <a:gd name="adj" fmla="val 55000"/>
              </a:avLst>
            </a:prstGeom>
            <a:solidFill>
              <a:schemeClr val="accent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Arial Narrow" pitchFamily="34" charset="0"/>
                  <a:cs typeface="Times New Roman" pitchFamily="18" charset="0"/>
                </a:rPr>
                <a:t>Operating System</a:t>
              </a:r>
              <a:endParaRPr lang="en-US" sz="2400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5" name="Cube 14"/>
            <p:cNvSpPr/>
            <p:nvPr/>
          </p:nvSpPr>
          <p:spPr>
            <a:xfrm>
              <a:off x="2790822" y="304800"/>
              <a:ext cx="2771778" cy="762000"/>
            </a:xfrm>
            <a:prstGeom prst="cube">
              <a:avLst>
                <a:gd name="adj" fmla="val 55000"/>
              </a:avLst>
            </a:prstGeom>
            <a:solidFill>
              <a:schemeClr val="accent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Arial Narrow" pitchFamily="34" charset="0"/>
                  <a:cs typeface="Times New Roman" pitchFamily="18" charset="0"/>
                </a:rPr>
                <a:t>Applications</a:t>
              </a:r>
              <a:endParaRPr lang="en-US" sz="2400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6" name="Left Brace 15"/>
            <p:cNvSpPr/>
            <p:nvPr/>
          </p:nvSpPr>
          <p:spPr>
            <a:xfrm>
              <a:off x="2438398" y="685800"/>
              <a:ext cx="304800" cy="1143000"/>
            </a:xfrm>
            <a:prstGeom prst="leftBrace">
              <a:avLst>
                <a:gd name="adj1" fmla="val 55208"/>
                <a:gd name="adj2" fmla="val 50000"/>
              </a:avLst>
            </a:prstGeom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1765402" y="1025348"/>
              <a:ext cx="984101" cy="4305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Software</a:t>
              </a:r>
              <a:endParaRPr lang="en-US" sz="2400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028825" y="1819275"/>
              <a:ext cx="551881" cy="383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  <a:cs typeface="Times New Roman" pitchFamily="18" charset="0"/>
                </a:rPr>
                <a:t>ISA</a:t>
              </a:r>
              <a:endParaRPr lang="en-US" sz="2400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Accessing The Processor State (ACE Hardware)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83" name="Picture 382" descr="Pictur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1" y="2567939"/>
            <a:ext cx="5667138" cy="3724549"/>
          </a:xfrm>
          <a:prstGeom prst="rect">
            <a:avLst/>
          </a:prstGeom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r>
              <a:rPr lang="en-US" dirty="0" smtClean="0"/>
              <a:t>We leverage the existing full hold-scan chain infrastructure</a:t>
            </a:r>
          </a:p>
          <a:p>
            <a:r>
              <a:rPr lang="en-US" dirty="0" smtClean="0"/>
              <a:t>Full hold-scan chains are employed by most modern processors to improve/automate manufacturing testing </a:t>
            </a:r>
          </a:p>
          <a:p>
            <a:endParaRPr lang="en-US" dirty="0" smtClean="0"/>
          </a:p>
        </p:txBody>
      </p:sp>
      <p:sp>
        <p:nvSpPr>
          <p:cNvPr id="211" name="TextBox 210"/>
          <p:cNvSpPr txBox="1"/>
          <p:nvPr/>
        </p:nvSpPr>
        <p:spPr>
          <a:xfrm>
            <a:off x="6172200" y="2971800"/>
            <a:ext cx="19992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Scan State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(shadow 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processor state)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186948" y="4876800"/>
            <a:ext cx="198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Processor State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384" name="Straight Connector 383"/>
          <p:cNvCxnSpPr/>
          <p:nvPr/>
        </p:nvCxnSpPr>
        <p:spPr>
          <a:xfrm rot="10800000" flipV="1">
            <a:off x="1074421" y="4414552"/>
            <a:ext cx="7162801" cy="27908"/>
          </a:xfrm>
          <a:prstGeom prst="line">
            <a:avLst/>
          </a:prstGeom>
          <a:ln w="28575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Accessing The Processor State (ACE Hardware)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dirty="0" smtClean="0"/>
              <a:t>ACE Instructions can move values from the architectural registers to the scan state and </a:t>
            </a:r>
            <a:r>
              <a:rPr lang="en-US" i="1" dirty="0" smtClean="0"/>
              <a:t>vice versa</a:t>
            </a:r>
          </a:p>
          <a:p>
            <a:r>
              <a:rPr lang="en-US" dirty="0" smtClean="0"/>
              <a:t>ACE Instructions can </a:t>
            </a:r>
            <a:r>
              <a:rPr lang="en-US" dirty="0" smtClean="0"/>
              <a:t>swap </a:t>
            </a:r>
            <a:r>
              <a:rPr lang="en-US" dirty="0" smtClean="0"/>
              <a:t>data between the scan state and the processor state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MICRO-40</a:t>
            </a:r>
          </a:p>
          <a:p>
            <a:r>
              <a:rPr lang="en-US" dirty="0" smtClean="0"/>
              <a:t>December 3rd, 2007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CCE029-F774-40FB-8A89-C3450DD8219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Software-Based Detection of Hardware Defects</a:t>
            </a:r>
            <a:endParaRPr lang="en-US" dirty="0"/>
          </a:p>
        </p:txBody>
      </p:sp>
      <p:sp>
        <p:nvSpPr>
          <p:cNvPr id="260" name="TextBox 259"/>
          <p:cNvSpPr txBox="1"/>
          <p:nvPr/>
        </p:nvSpPr>
        <p:spPr>
          <a:xfrm>
            <a:off x="446806" y="4050268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Processor State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466165" y="1295400"/>
            <a:ext cx="8296835" cy="2971800"/>
            <a:chOff x="466165" y="1295400"/>
            <a:chExt cx="8296835" cy="2971800"/>
          </a:xfrm>
        </p:grpSpPr>
        <p:sp>
          <p:nvSpPr>
            <p:cNvPr id="210" name="Rectangle 209"/>
            <p:cNvSpPr/>
            <p:nvPr/>
          </p:nvSpPr>
          <p:spPr>
            <a:xfrm>
              <a:off x="4800600" y="1295400"/>
              <a:ext cx="914400" cy="762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  <a:alpha val="70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Register File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866104" y="2470356"/>
              <a:ext cx="1553496" cy="34904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ACE Node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6142704" y="2470356"/>
              <a:ext cx="1553496" cy="34904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ACE Node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057400" y="3200400"/>
              <a:ext cx="1553496" cy="34904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ACE Node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3704304" y="3200400"/>
              <a:ext cx="1553496" cy="34904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ACE Node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5334000" y="3200400"/>
              <a:ext cx="1553496" cy="34904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ACE Node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6934200" y="3200400"/>
              <a:ext cx="1553496" cy="34904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Narrow" pitchFamily="34" charset="0"/>
                </a:rPr>
                <a:t>ACE Node</a:t>
              </a: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943100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943100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514600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514600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3086100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3086100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3657600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3657600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4238625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4238625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4810125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4810125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372100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5372100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5943600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5943600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6524625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6524625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7086600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7086600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7658100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7658100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8229600" y="3962400"/>
              <a:ext cx="533400" cy="152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8229600" y="4114800"/>
              <a:ext cx="533400" cy="1524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Narrow" pitchFamily="34" charset="0"/>
              </a:endParaRPr>
            </a:p>
          </p:txBody>
        </p:sp>
        <p:cxnSp>
          <p:nvCxnSpPr>
            <p:cNvPr id="241" name="Straight Arrow Connector 240"/>
            <p:cNvCxnSpPr>
              <a:stCxn id="217" idx="0"/>
              <a:endCxn id="213" idx="2"/>
            </p:cNvCxnSpPr>
            <p:nvPr/>
          </p:nvCxnSpPr>
          <p:spPr>
            <a:xfrm rot="5400000" flipH="1" flipV="1">
              <a:off x="2315496" y="3443748"/>
              <a:ext cx="412956" cy="624348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>
              <a:stCxn id="219" idx="0"/>
              <a:endCxn id="213" idx="2"/>
            </p:cNvCxnSpPr>
            <p:nvPr/>
          </p:nvCxnSpPr>
          <p:spPr>
            <a:xfrm rot="5400000" flipH="1" flipV="1">
              <a:off x="2601246" y="3729498"/>
              <a:ext cx="412956" cy="52848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Arrow Connector 242"/>
            <p:cNvCxnSpPr>
              <a:stCxn id="221" idx="0"/>
              <a:endCxn id="213" idx="2"/>
            </p:cNvCxnSpPr>
            <p:nvPr/>
          </p:nvCxnSpPr>
          <p:spPr>
            <a:xfrm rot="16200000" flipV="1">
              <a:off x="2886996" y="3496596"/>
              <a:ext cx="412956" cy="518652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/>
            <p:cNvCxnSpPr>
              <a:stCxn id="223" idx="0"/>
              <a:endCxn id="214" idx="2"/>
            </p:cNvCxnSpPr>
            <p:nvPr/>
          </p:nvCxnSpPr>
          <p:spPr>
            <a:xfrm rot="5400000" flipH="1" flipV="1">
              <a:off x="3996198" y="3477546"/>
              <a:ext cx="412956" cy="556752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>
              <a:stCxn id="225" idx="0"/>
              <a:endCxn id="214" idx="2"/>
            </p:cNvCxnSpPr>
            <p:nvPr/>
          </p:nvCxnSpPr>
          <p:spPr>
            <a:xfrm rot="16200000" flipV="1">
              <a:off x="4286711" y="3743785"/>
              <a:ext cx="412956" cy="24273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Arrow Connector 245"/>
            <p:cNvCxnSpPr>
              <a:stCxn id="227" idx="0"/>
              <a:endCxn id="214" idx="2"/>
            </p:cNvCxnSpPr>
            <p:nvPr/>
          </p:nvCxnSpPr>
          <p:spPr>
            <a:xfrm rot="16200000" flipV="1">
              <a:off x="4572461" y="3458035"/>
              <a:ext cx="412956" cy="595773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Arrow Connector 246"/>
            <p:cNvCxnSpPr>
              <a:stCxn id="229" idx="0"/>
              <a:endCxn id="215" idx="2"/>
            </p:cNvCxnSpPr>
            <p:nvPr/>
          </p:nvCxnSpPr>
          <p:spPr>
            <a:xfrm rot="5400000" flipH="1" flipV="1">
              <a:off x="5668296" y="3519948"/>
              <a:ext cx="412956" cy="471948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Arrow Connector 247"/>
            <p:cNvCxnSpPr>
              <a:stCxn id="231" idx="0"/>
              <a:endCxn id="215" idx="2"/>
            </p:cNvCxnSpPr>
            <p:nvPr/>
          </p:nvCxnSpPr>
          <p:spPr>
            <a:xfrm rot="16200000" flipV="1">
              <a:off x="5954046" y="3706146"/>
              <a:ext cx="412956" cy="99552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Arrow Connector 248"/>
            <p:cNvCxnSpPr>
              <a:stCxn id="233" idx="0"/>
              <a:endCxn id="215" idx="2"/>
            </p:cNvCxnSpPr>
            <p:nvPr/>
          </p:nvCxnSpPr>
          <p:spPr>
            <a:xfrm rot="16200000" flipV="1">
              <a:off x="6244559" y="3415633"/>
              <a:ext cx="412956" cy="680577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Arrow Connector 249"/>
            <p:cNvCxnSpPr>
              <a:stCxn id="235" idx="0"/>
              <a:endCxn id="216" idx="2"/>
            </p:cNvCxnSpPr>
            <p:nvPr/>
          </p:nvCxnSpPr>
          <p:spPr>
            <a:xfrm rot="5400000" flipH="1" flipV="1">
              <a:off x="7325646" y="3577098"/>
              <a:ext cx="412956" cy="357648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Arrow Connector 250"/>
            <p:cNvCxnSpPr>
              <a:stCxn id="237" idx="0"/>
              <a:endCxn id="216" idx="2"/>
            </p:cNvCxnSpPr>
            <p:nvPr/>
          </p:nvCxnSpPr>
          <p:spPr>
            <a:xfrm rot="16200000" flipV="1">
              <a:off x="7611396" y="3648996"/>
              <a:ext cx="412956" cy="213852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Arrow Connector 251"/>
            <p:cNvCxnSpPr>
              <a:stCxn id="239" idx="0"/>
              <a:endCxn id="216" idx="2"/>
            </p:cNvCxnSpPr>
            <p:nvPr/>
          </p:nvCxnSpPr>
          <p:spPr>
            <a:xfrm rot="16200000" flipV="1">
              <a:off x="7897146" y="3363246"/>
              <a:ext cx="412956" cy="785352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Arrow Connector 252"/>
            <p:cNvCxnSpPr>
              <a:stCxn id="216" idx="0"/>
              <a:endCxn id="212" idx="2"/>
            </p:cNvCxnSpPr>
            <p:nvPr/>
          </p:nvCxnSpPr>
          <p:spPr>
            <a:xfrm rot="16200000" flipV="1">
              <a:off x="7124700" y="2614152"/>
              <a:ext cx="381000" cy="791496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Arrow Connector 253"/>
            <p:cNvCxnSpPr>
              <a:stCxn id="215" idx="0"/>
              <a:endCxn id="212" idx="2"/>
            </p:cNvCxnSpPr>
            <p:nvPr/>
          </p:nvCxnSpPr>
          <p:spPr>
            <a:xfrm rot="5400000" flipH="1" flipV="1">
              <a:off x="6324600" y="2605548"/>
              <a:ext cx="381000" cy="808704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Arrow Connector 254"/>
            <p:cNvCxnSpPr>
              <a:stCxn id="214" idx="0"/>
              <a:endCxn id="211" idx="2"/>
            </p:cNvCxnSpPr>
            <p:nvPr/>
          </p:nvCxnSpPr>
          <p:spPr>
            <a:xfrm rot="16200000" flipV="1">
              <a:off x="3871452" y="2590800"/>
              <a:ext cx="381000" cy="838200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Arrow Connector 255"/>
            <p:cNvCxnSpPr>
              <a:stCxn id="213" idx="0"/>
              <a:endCxn id="211" idx="2"/>
            </p:cNvCxnSpPr>
            <p:nvPr/>
          </p:nvCxnSpPr>
          <p:spPr>
            <a:xfrm rot="5400000" flipH="1" flipV="1">
              <a:off x="3048000" y="2605548"/>
              <a:ext cx="381000" cy="808704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Arrow Connector 256"/>
            <p:cNvCxnSpPr>
              <a:stCxn id="211" idx="0"/>
              <a:endCxn id="210" idx="2"/>
            </p:cNvCxnSpPr>
            <p:nvPr/>
          </p:nvCxnSpPr>
          <p:spPr>
            <a:xfrm rot="5400000" flipH="1" flipV="1">
              <a:off x="4243848" y="1456404"/>
              <a:ext cx="412956" cy="1614948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Arrow Connector 257"/>
            <p:cNvCxnSpPr>
              <a:stCxn id="212" idx="0"/>
              <a:endCxn id="210" idx="2"/>
            </p:cNvCxnSpPr>
            <p:nvPr/>
          </p:nvCxnSpPr>
          <p:spPr>
            <a:xfrm rot="16200000" flipV="1">
              <a:off x="5882148" y="1433052"/>
              <a:ext cx="412956" cy="1661652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TextBox 258"/>
            <p:cNvSpPr txBox="1"/>
            <p:nvPr/>
          </p:nvSpPr>
          <p:spPr>
            <a:xfrm>
              <a:off x="687498" y="3781327"/>
              <a:ext cx="1114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Scan State</a:t>
              </a:r>
            </a:p>
          </p:txBody>
        </p:sp>
        <p:cxnSp>
          <p:nvCxnSpPr>
            <p:cNvPr id="261" name="Straight Connector 260"/>
            <p:cNvCxnSpPr/>
            <p:nvPr/>
          </p:nvCxnSpPr>
          <p:spPr>
            <a:xfrm rot="10800000" flipV="1">
              <a:off x="466165" y="4114798"/>
              <a:ext cx="1447800" cy="2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TextBox 266"/>
            <p:cNvSpPr txBox="1"/>
            <p:nvPr/>
          </p:nvSpPr>
          <p:spPr>
            <a:xfrm>
              <a:off x="2884924" y="1371600"/>
              <a:ext cx="136691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i="1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ACE Tree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6608</TotalTime>
  <Words>1481</Words>
  <Application>Microsoft Office PowerPoint</Application>
  <PresentationFormat>On-screen Show (4:3)</PresentationFormat>
  <Paragraphs>475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Origin</vt:lpstr>
      <vt:lpstr>Software-Based Online Detection of Hardware Defects: Mechanisms, Architectural Support, and Evaluation</vt:lpstr>
      <vt:lpstr>Reliability Challenges of Technology Scaling</vt:lpstr>
      <vt:lpstr>Low-cost Online Defect-Tolerance Mechanisms</vt:lpstr>
      <vt:lpstr>Continuous Checking Techniques</vt:lpstr>
      <vt:lpstr>Periodic Checking Techniques</vt:lpstr>
      <vt:lpstr>Our Approach – Software-Based Defect Detection</vt:lpstr>
      <vt:lpstr>Access-Control Extensions (ACE) Framework</vt:lpstr>
      <vt:lpstr>Accessing The Processor State (ACE Hardware)</vt:lpstr>
      <vt:lpstr>Accessing The Processor State (ACE Hardware)</vt:lpstr>
      <vt:lpstr>Software-based Testing &amp; Diagnosis (ACE Firmware)</vt:lpstr>
      <vt:lpstr>Timeline of Software-Based Testing</vt:lpstr>
      <vt:lpstr>Experimental Methodology</vt:lpstr>
      <vt:lpstr>Fault Models used for Test Pattern Generation</vt:lpstr>
      <vt:lpstr>Preliminary Functional Testing</vt:lpstr>
      <vt:lpstr>Full-chip Distributed ACE-based Testing</vt:lpstr>
      <vt:lpstr>Performance Overhead of ACE-Based Testing</vt:lpstr>
      <vt:lpstr>ACE Framework Area Overhead</vt:lpstr>
      <vt:lpstr>Future Directions – Other Applications</vt:lpstr>
      <vt:lpstr>Conclusions</vt:lpstr>
      <vt:lpstr>Thank You!  Questions?</vt:lpstr>
      <vt:lpstr>Performance-Reliability Trade-off</vt:lpstr>
      <vt:lpstr>Memory Logging Storage Requirements</vt:lpstr>
      <vt:lpstr>Performance Overhead of I/O-Intensive Applications</vt:lpstr>
      <vt:lpstr>ACE Tree Implementation – Area Overhead</vt:lpstr>
      <vt:lpstr>Hybrid ACE Tree – Area Overhead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Software-Based On-Line Detection of Hardware Defects</dc:title>
  <dc:creator>Kypros Constantinides</dc:creator>
  <cp:lastModifiedBy>kypros</cp:lastModifiedBy>
  <cp:revision>416</cp:revision>
  <dcterms:created xsi:type="dcterms:W3CDTF">2007-08-29T17:33:19Z</dcterms:created>
  <dcterms:modified xsi:type="dcterms:W3CDTF">2007-12-03T16:35:25Z</dcterms:modified>
</cp:coreProperties>
</file>